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8" r:id="rId2"/>
    <p:sldId id="261" r:id="rId3"/>
    <p:sldId id="289" r:id="rId4"/>
    <p:sldId id="290" r:id="rId5"/>
    <p:sldId id="291" r:id="rId6"/>
    <p:sldId id="292" r:id="rId7"/>
    <p:sldId id="293" r:id="rId8"/>
    <p:sldId id="304" r:id="rId9"/>
    <p:sldId id="294" r:id="rId10"/>
    <p:sldId id="296" r:id="rId11"/>
    <p:sldId id="298" r:id="rId12"/>
    <p:sldId id="297" r:id="rId13"/>
    <p:sldId id="299" r:id="rId14"/>
    <p:sldId id="301" r:id="rId15"/>
    <p:sldId id="303" r:id="rId16"/>
    <p:sldId id="306" r:id="rId17"/>
    <p:sldId id="308" r:id="rId18"/>
    <p:sldId id="302" r:id="rId19"/>
    <p:sldId id="305" r:id="rId20"/>
    <p:sldId id="307" r:id="rId21"/>
    <p:sldId id="309" r:id="rId22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Algerian" panose="020B0604020202020204" charset="0"/>
      <p:regular r:id="rId26"/>
    </p:embeddedFont>
    <p:embeddedFont>
      <p:font typeface="Georgia" panose="02040502050405020303" pitchFamily="18" charset="0"/>
      <p:regular r:id="rId27"/>
      <p:bold r:id="rId28"/>
      <p:italic r:id="rId29"/>
      <p:boldItalic r:id="rId30"/>
    </p:embeddedFont>
    <p:embeddedFont>
      <p:font typeface="MV Boli" panose="02000500030200090000" pitchFamily="2" charset="0"/>
      <p:regular r:id="rId31"/>
    </p:embeddedFont>
    <p:embeddedFont>
      <p:font typeface="Aharoni" panose="02010803020104030203" pitchFamily="2" charset="-79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9CC93D-E52E-4D84-901B-11D7331DD495}">
          <p14:sldIdLst>
            <p14:sldId id="288"/>
          </p14:sldIdLst>
        </p14:section>
        <p14:section name="Mục tiêu" id="{ABA716BF-3A5C-4ADB-94C9-CFEF84EBA240}">
          <p14:sldIdLst>
            <p14:sldId id="261"/>
          </p14:sldIdLst>
        </p14:section>
        <p14:section name="Giới Thiệu" id="{FDFC6EB8-61F8-4A73-A873-8BFC213F8509}">
          <p14:sldIdLst>
            <p14:sldId id="289"/>
          </p14:sldIdLst>
        </p14:section>
        <p14:section name="Giới Thiệu Bộ Dữ Liệu" id="{8B136248-BB7D-46A9-A9DB-1842DE32F9B5}">
          <p14:sldIdLst>
            <p14:sldId id="290"/>
            <p14:sldId id="291"/>
          </p14:sldIdLst>
        </p14:section>
        <p14:section name="Hạn Chế PP phân lớp thông thường" id="{9CD5C57C-1937-44A0-AA1A-94388C4F9CAB}">
          <p14:sldIdLst>
            <p14:sldId id="292"/>
          </p14:sldIdLst>
        </p14:section>
        <p14:section name="Nguyên Lý của thuyết thông tin" id="{CB8BB551-7A6D-407F-BDA0-3C5F3232D68E}">
          <p14:sldIdLst>
            <p14:sldId id="293"/>
            <p14:sldId id="304"/>
          </p14:sldIdLst>
        </p14:section>
        <p14:section name="Mutual Information" id="{7CAD18A1-87E3-4297-89AC-8E7AE84D83C7}">
          <p14:sldIdLst>
            <p14:sldId id="294"/>
            <p14:sldId id="296"/>
            <p14:sldId id="298"/>
            <p14:sldId id="297"/>
            <p14:sldId id="299"/>
            <p14:sldId id="301"/>
          </p14:sldIdLst>
        </p14:section>
        <p14:section name="Cấu trúc mạng thông tin đa lớp" id="{4EB9B4EE-4594-4FDA-B6B6-E66E65E57C44}">
          <p14:sldIdLst>
            <p14:sldId id="303"/>
            <p14:sldId id="306"/>
            <p14:sldId id="308"/>
            <p14:sldId id="302"/>
          </p14:sldIdLst>
        </p14:section>
        <p14:section name="Thủ tục xây dựng mạng lý thuyết thông tin" id="{D74A1EA8-E802-48FD-97AB-C3F0507DD05A}">
          <p14:sldIdLst>
            <p14:sldId id="305"/>
            <p14:sldId id="307"/>
            <p14:sldId id="309"/>
          </p14:sldIdLst>
        </p14:section>
        <p14:section name="n=123456789" id="{735EB4A4-354D-4682-AFDE-31749D763C8E}">
          <p14:sldIdLst/>
        </p14:section>
        <p14:section name="n=31" id="{146401B9-AF37-488F-A8EC-6B3C61060E7D}">
          <p14:sldIdLst/>
        </p14:section>
        <p14:section name="End&amp;Question" id="{60F21178-5626-49E3-A36B-A4944BC80F4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8" autoAdjust="0"/>
    <p:restoredTop sz="93357" autoAdjust="0"/>
  </p:normalViewPr>
  <p:slideViewPr>
    <p:cSldViewPr>
      <p:cViewPr>
        <p:scale>
          <a:sx n="70" d="100"/>
          <a:sy n="70" d="100"/>
        </p:scale>
        <p:origin x="136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90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9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04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Layer 0 </a:t>
            </a:r>
            <a:r>
              <a:rPr lang="en-US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46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Layer 0 </a:t>
            </a:r>
            <a:r>
              <a:rPr lang="en-US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68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53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 (validity of discovered patterns)</a:t>
            </a:r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(simplicity of representation)</a:t>
            </a:r>
          </a:p>
          <a:p>
            <a:pPr lvl="1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(identification of relevant features)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96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H(X):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r>
              <a:rPr lang="en-US" baseline="0" dirty="0" smtClean="0"/>
              <a:t>; H(Y):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8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https://en.wikipedia.org/wiki/Joint_entropy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87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https://en.wikipedia.org/wiki/Mutual_information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87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https://en.wikipedia.org/wiki/Mutual_information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83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https://en.wikipedia.org/wiki/Mutual_information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11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Layer 0 </a:t>
            </a:r>
            <a:r>
              <a:rPr lang="en-US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9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8541-2278-4FC9-8694-C8EC41154E88}" type="datetime1">
              <a:rPr lang="en-US" smtClean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D98E-751D-4D89-B41F-81A59E67028B}" type="datetime1">
              <a:rPr lang="en-US" smtClean="0"/>
              <a:t>7/15/2016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8F7B-E986-4A5F-BF3C-D3FCB93446EC}" type="datetime1">
              <a:rPr lang="en-US" smtClean="0"/>
              <a:t>7/15/2016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9FA2C737-38D6-4147-AE8D-65F86D35F4EB}" type="datetime1">
              <a:rPr lang="en-US" smtClean="0"/>
              <a:t>7/15/2016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ACFDD3E6-4597-4242-89C8-36B6FAC1A42A}" type="datetime1">
              <a:rPr lang="en-US" smtClean="0"/>
              <a:t>7/15/2016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5" y="-8595"/>
            <a:ext cx="9161525" cy="68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621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25800"/>
            <a:ext cx="7162800" cy="1362075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lang="en-US" sz="4000" cap="small" baseline="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  <a:cs typeface="Aharoni" panose="02010803020104030203" pitchFamily="2" charset="-79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3902-489D-467E-9EC7-A4BCF00DEC1E}" type="datetime1">
              <a:rPr lang="en-US" smtClean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  <p:pic>
        <p:nvPicPr>
          <p:cNvPr id="9" name="Picture Placeholder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029200"/>
            <a:ext cx="1323975" cy="1209675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4879" y="60350"/>
            <a:ext cx="8077200" cy="854050"/>
          </a:xfrm>
        </p:spPr>
        <p:txBody>
          <a:bodyPr anchor="ctr" anchorCtr="0"/>
          <a:lstStyle>
            <a:lvl1pPr algn="l">
              <a:defRPr lang="en-US" b="1" dirty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879" y="914400"/>
            <a:ext cx="8077200" cy="5181600"/>
          </a:xfrm>
        </p:spPr>
        <p:txBody>
          <a:bodyPr>
            <a:normAutofit/>
          </a:bodyPr>
          <a:lstStyle>
            <a:lvl1pPr marL="342900" indent="-342900" algn="just">
              <a:buFont typeface="Wingdings" pitchFamily="2" charset="2"/>
              <a:buChar char="§"/>
              <a:defRPr sz="32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  <a:lvl2pPr algn="just">
              <a:defRPr sz="28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2pPr>
            <a:lvl3pPr algn="just">
              <a:defRPr sz="24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3pPr>
            <a:lvl4pPr algn="just">
              <a:defRPr sz="24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4pPr>
            <a:lvl5pPr algn="just">
              <a:defRPr sz="24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E7B5-F7CC-4269-878A-9E1DEFB83866}" type="datetime1">
              <a:rPr lang="en-US" smtClean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noi dung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b="1" dirty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3962400" cy="42973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BC63-FB52-4A72-B60A-F9FB61FA2B20}" type="datetime1">
              <a:rPr lang="en-US" smtClean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029200" y="1600200"/>
            <a:ext cx="3962400" cy="42973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298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A8FD-9977-4852-ADA0-E1BD6526FD26}" type="datetime1">
              <a:rPr lang="en-US" smtClean="0"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75ED-3569-4570-BF71-912E4C4DAB28}" type="datetime1">
              <a:rPr lang="en-US" smtClean="0"/>
              <a:t>7/15/2016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DE79-625E-46B2-BA46-E77097B8325A}" type="datetime1">
              <a:rPr lang="en-US" smtClean="0"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5440-B329-478C-9943-173A7AD83430}" type="datetime1">
              <a:rPr lang="en-US" smtClean="0"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D6C-8898-434A-9D15-97A7624BFD29}" type="datetime1">
              <a:rPr lang="en-US" smtClean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604C2-ABD6-4CE2-A38A-5BDB6BF5A0EC}" type="datetime1">
              <a:rPr lang="en-US" smtClean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US" sz="4400" b="1" smtClean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</a:pPr>
            <a:fld id="{33D6E5A2-EC83-451F-A719-9AC1370DD5CF}" type="slidenum">
              <a:rPr lang="en-US" smtClean="0"/>
              <a:pPr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4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54" r:id="rId11"/>
    <p:sldLayoutId id="2147483655" r:id="rId12"/>
    <p:sldLayoutId id="2147483663" r:id="rId13"/>
    <p:sldLayoutId id="2147483665" r:id="rId14"/>
  </p:sldLayoutIdLst>
  <p:transition spd="slow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400" b="1" kern="1200" dirty="0" smtClean="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505200"/>
            <a:ext cx="5571263" cy="34458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2772"/>
            <a:ext cx="9305063" cy="11768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Compact and Accurate Module for Classification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600" y="4191000"/>
            <a:ext cx="1900590" cy="19103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glow rad="711200">
              <a:schemeClr val="bg1">
                <a:alpha val="59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Rectangle 10"/>
          <p:cNvSpPr/>
          <p:nvPr/>
        </p:nvSpPr>
        <p:spPr>
          <a:xfrm>
            <a:off x="5861912" y="1166282"/>
            <a:ext cx="3351465" cy="523220"/>
          </a:xfrm>
          <a:prstGeom prst="rect">
            <a:avLst/>
          </a:prstGeom>
          <a:effectLst>
            <a:reflection blurRad="6350" stA="50000" endA="300" endPos="90000" dist="50800" dir="5400000" sy="-100000" algn="bl" rotWithShape="0"/>
          </a:effectLst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2800" b="1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itchFamily="18" charset="0"/>
              </a:rPr>
              <a:t>Project Report</a:t>
            </a:r>
            <a:endParaRPr lang="en-US" sz="2800" b="1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34780"/>
            <a:ext cx="4724400" cy="523220"/>
          </a:xfrm>
          <a:prstGeom prst="rect">
            <a:avLst/>
          </a:prstGeom>
          <a:solidFill>
            <a:schemeClr val="dk1">
              <a:alpha val="88000"/>
            </a:schemeClr>
          </a:solidFill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itchFamily="18" charset="0"/>
              </a:rPr>
              <a:t>Mark Last &amp; </a:t>
            </a:r>
            <a:r>
              <a:rPr lang="en-US" sz="28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itchFamily="18" charset="0"/>
              </a:rPr>
              <a:t>Oded</a:t>
            </a: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US" sz="28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itchFamily="18" charset="0"/>
              </a:rPr>
              <a:t>Maimon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10" name="Sub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602866" y="4724400"/>
            <a:ext cx="4688418" cy="2514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b="1" dirty="0" err="1" smtClean="0">
                <a:solidFill>
                  <a:schemeClr val="bg1"/>
                </a:solidFill>
                <a:latin typeface="Calibri"/>
              </a:rPr>
              <a:t>Đào</a:t>
            </a:r>
            <a:r>
              <a:rPr lang="en-US" sz="1800" b="1" dirty="0" smtClean="0">
                <a:solidFill>
                  <a:schemeClr val="bg1"/>
                </a:solidFill>
                <a:latin typeface="Calibri"/>
              </a:rPr>
              <a:t> Anh Vũ - 15 11 037</a:t>
            </a:r>
          </a:p>
          <a:p>
            <a:pPr marL="0" indent="0" algn="r"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Trương Quốc Bình -</a:t>
            </a:r>
            <a:r>
              <a:rPr lang="en-US" sz="1800" b="1" dirty="0" smtClean="0">
                <a:solidFill>
                  <a:schemeClr val="bg1"/>
                </a:solidFill>
                <a:latin typeface="Calibri"/>
              </a:rPr>
              <a:t> 15 11 003</a:t>
            </a:r>
          </a:p>
          <a:p>
            <a:pPr marL="0" indent="0" algn="r">
              <a:buNone/>
            </a:pPr>
            <a:r>
              <a:rPr lang="en-US" sz="1800" b="1" dirty="0" err="1" smtClean="0">
                <a:solidFill>
                  <a:schemeClr val="bg1"/>
                </a:solidFill>
                <a:latin typeface="Calibri"/>
              </a:rPr>
              <a:t>Trịnh</a:t>
            </a:r>
            <a:r>
              <a:rPr lang="en-US" sz="1800" b="1" dirty="0" smtClean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Calibri"/>
              </a:rPr>
              <a:t>Hữu</a:t>
            </a:r>
            <a:r>
              <a:rPr lang="en-US" sz="1800" b="1" dirty="0" smtClean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Calibri"/>
              </a:rPr>
              <a:t>Phương</a:t>
            </a:r>
            <a:r>
              <a:rPr lang="en-US" sz="1800" b="1" dirty="0" smtClean="0">
                <a:solidFill>
                  <a:schemeClr val="bg1"/>
                </a:solidFill>
                <a:latin typeface="Calibri"/>
              </a:rPr>
              <a:t> - 15 11 021</a:t>
            </a:r>
            <a:endParaRPr lang="en-US" sz="1800" b="1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039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 (MI)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14400"/>
            <a:ext cx="5732141" cy="40304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74879" y="4491430"/>
            <a:ext cx="8077200" cy="1844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H(X) </a:t>
            </a:r>
            <a:r>
              <a:rPr lang="en-US" sz="2800" dirty="0" err="1" smtClean="0">
                <a:solidFill>
                  <a:srgbClr val="C00000"/>
                </a:solidFill>
              </a:rPr>
              <a:t>và</a:t>
            </a:r>
            <a:r>
              <a:rPr lang="en-US" sz="2800" dirty="0" smtClean="0">
                <a:solidFill>
                  <a:srgbClr val="C00000"/>
                </a:solidFill>
              </a:rPr>
              <a:t> H(Y): </a:t>
            </a:r>
            <a:r>
              <a:rPr lang="en-US" sz="2800" dirty="0" smtClean="0">
                <a:solidFill>
                  <a:srgbClr val="7030A0"/>
                </a:solidFill>
              </a:rPr>
              <a:t>Unconditional Entropy</a:t>
            </a:r>
            <a:endParaRPr lang="en-US" sz="2800" dirty="0">
              <a:solidFill>
                <a:srgbClr val="7030A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558" y="5028841"/>
            <a:ext cx="6517678" cy="77002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976474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 (MI)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14400"/>
            <a:ext cx="5732141" cy="40304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74879" y="4491430"/>
            <a:ext cx="8077200" cy="1844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H(X,Y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  joint </a:t>
            </a: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entropy (both circles)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20" y="5140457"/>
            <a:ext cx="6955718" cy="100016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671780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 (MI)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14400"/>
            <a:ext cx="5732141" cy="40304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74878" y="4491430"/>
            <a:ext cx="8369121" cy="1844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/>
              <a:t>H(X|Y) </a:t>
            </a:r>
            <a:r>
              <a:rPr lang="en-US" sz="2800" dirty="0" err="1" smtClean="0"/>
              <a:t>và</a:t>
            </a:r>
            <a:r>
              <a:rPr lang="en-US" sz="2800" dirty="0" smtClean="0"/>
              <a:t> H(Y|X)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2800" dirty="0" smtClean="0">
                <a:solidFill>
                  <a:srgbClr val="7030A0"/>
                </a:solidFill>
              </a:rPr>
              <a:t>Conditional Entropy</a:t>
            </a:r>
            <a:endParaRPr lang="en-US" sz="28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03141" y="5142923"/>
                <a:ext cx="5181600" cy="1043363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141" y="5142923"/>
                <a:ext cx="5181600" cy="10433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616350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 (MI)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14400"/>
            <a:ext cx="5732141" cy="40304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74879" y="4267200"/>
            <a:ext cx="8077200" cy="1844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I(X|Y</a:t>
            </a:r>
            <a:r>
              <a:rPr lang="en-US" sz="2800" dirty="0">
                <a:solidFill>
                  <a:srgbClr val="7030A0"/>
                </a:solidFill>
              </a:rPr>
              <a:t>): mutual information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410" y="4923517"/>
            <a:ext cx="4910138" cy="175069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484981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 (MI)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74879" y="4267200"/>
            <a:ext cx="8077200" cy="1844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I(X|Y</a:t>
            </a:r>
            <a:r>
              <a:rPr lang="en-US" sz="2800" dirty="0">
                <a:solidFill>
                  <a:srgbClr val="7030A0"/>
                </a:solidFill>
              </a:rPr>
              <a:t>): mutual information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410" y="4923517"/>
            <a:ext cx="4910138" cy="175069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8" name="Content Placeholder 8"/>
          <p:cNvSpPr>
            <a:spLocks noGrp="1"/>
          </p:cNvSpPr>
          <p:nvPr>
            <p:ph idx="1"/>
          </p:nvPr>
        </p:nvSpPr>
        <p:spPr>
          <a:xfrm>
            <a:off x="774879" y="1333500"/>
            <a:ext cx="8077200" cy="2514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Nếu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 y </a:t>
            </a:r>
            <a:r>
              <a:rPr lang="en-US" dirty="0" err="1" smtClean="0">
                <a:solidFill>
                  <a:schemeClr val="tx1"/>
                </a:solidFill>
              </a:rPr>
              <a:t>độc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lập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thì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660" y="1953389"/>
            <a:ext cx="4286244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141345"/>
            <a:ext cx="2302287" cy="5563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1" name="Striped Right Arrow 10"/>
          <p:cNvSpPr/>
          <p:nvPr/>
        </p:nvSpPr>
        <p:spPr>
          <a:xfrm>
            <a:off x="2403660" y="3224804"/>
            <a:ext cx="1162050" cy="482779"/>
          </a:xfrm>
          <a:prstGeom prst="strip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886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76200" y="0"/>
            <a:ext cx="9220200" cy="685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Screen Clipping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6251"/>
            <a:ext cx="5402937" cy="3483349"/>
          </a:xfrm>
          <a:ln>
            <a:noFill/>
          </a:ln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-304800" y="-228600"/>
            <a:ext cx="5531525" cy="63976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Information Network Model Structure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" y="5286631"/>
            <a:ext cx="5564188" cy="1342769"/>
            <a:chOff x="228600" y="4372231"/>
            <a:chExt cx="5564188" cy="1342769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28600" y="4800600"/>
              <a:ext cx="1524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Placeholder 5"/>
            <p:cNvSpPr txBox="1">
              <a:spLocks/>
            </p:cNvSpPr>
            <p:nvPr/>
          </p:nvSpPr>
          <p:spPr>
            <a:xfrm>
              <a:off x="1752600" y="4372231"/>
              <a:ext cx="4040188" cy="6397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Internal connection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28600" y="5181600"/>
              <a:ext cx="152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Placeholder 5"/>
            <p:cNvSpPr txBox="1">
              <a:spLocks/>
            </p:cNvSpPr>
            <p:nvPr/>
          </p:nvSpPr>
          <p:spPr>
            <a:xfrm>
              <a:off x="1752600" y="4724271"/>
              <a:ext cx="4040188" cy="6397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Terminal to target connection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28600" y="5562600"/>
              <a:ext cx="1524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Placeholder 5"/>
            <p:cNvSpPr txBox="1">
              <a:spLocks/>
            </p:cNvSpPr>
            <p:nvPr/>
          </p:nvSpPr>
          <p:spPr>
            <a:xfrm>
              <a:off x="1752600" y="5075238"/>
              <a:ext cx="4040188" cy="6397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Predictive target values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990600" y="1447800"/>
            <a:ext cx="0" cy="32004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057400" y="1447800"/>
            <a:ext cx="0" cy="32004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24200" y="1447800"/>
            <a:ext cx="0" cy="32004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14800" y="1447800"/>
            <a:ext cx="0" cy="32004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5"/>
          <p:cNvSpPr>
            <a:spLocks noGrp="1"/>
          </p:cNvSpPr>
          <p:nvPr>
            <p:ph type="body" idx="1"/>
          </p:nvPr>
        </p:nvSpPr>
        <p:spPr>
          <a:xfrm>
            <a:off x="-470098" y="4208615"/>
            <a:ext cx="1747143" cy="55575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rgbClr val="00B050"/>
                </a:solidFill>
              </a:rPr>
              <a:t>Layer 0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idx="1"/>
          </p:nvPr>
        </p:nvSpPr>
        <p:spPr>
          <a:xfrm>
            <a:off x="615057" y="4208615"/>
            <a:ext cx="1747143" cy="55575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rgbClr val="00B050"/>
                </a:solidFill>
              </a:rPr>
              <a:t>Layer 1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idx="1"/>
          </p:nvPr>
        </p:nvSpPr>
        <p:spPr>
          <a:xfrm>
            <a:off x="1717229" y="4208615"/>
            <a:ext cx="1747143" cy="55575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rgbClr val="00B050"/>
                </a:solidFill>
              </a:rPr>
              <a:t>Layer 2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idx="1"/>
          </p:nvPr>
        </p:nvSpPr>
        <p:spPr>
          <a:xfrm>
            <a:off x="2702372" y="4208615"/>
            <a:ext cx="1747143" cy="55575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rgbClr val="00B050"/>
                </a:solidFill>
              </a:rPr>
              <a:t>Layer 3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idx="1"/>
          </p:nvPr>
        </p:nvSpPr>
        <p:spPr>
          <a:xfrm>
            <a:off x="3949701" y="4208615"/>
            <a:ext cx="1747143" cy="55575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rgbClr val="00B050"/>
                </a:solidFill>
              </a:rPr>
              <a:t>Target Layer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idx="1"/>
          </p:nvPr>
        </p:nvSpPr>
        <p:spPr>
          <a:xfrm>
            <a:off x="5443984" y="304800"/>
            <a:ext cx="3547616" cy="6096000"/>
          </a:xfrm>
          <a:ln>
            <a:solidFill>
              <a:srgbClr val="00B050"/>
            </a:solidFill>
          </a:ln>
        </p:spPr>
        <p:txBody>
          <a:bodyPr anchor="t">
            <a:noAutofit/>
          </a:bodyPr>
          <a:lstStyle/>
          <a:p>
            <a:pPr algn="ctr"/>
            <a:r>
              <a:rPr lang="en-US" sz="2800" b="0" dirty="0" smtClean="0">
                <a:solidFill>
                  <a:srgbClr val="00B050"/>
                </a:solidFill>
              </a:rPr>
              <a:t>Layer</a:t>
            </a:r>
            <a:endParaRPr lang="en-US" sz="28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ở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rạc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rạc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1,2,3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Layer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Layer0: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root node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Layer</a:t>
            </a:r>
            <a:endPara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90600" y="4764369"/>
            <a:ext cx="3124200" cy="0"/>
          </a:xfrm>
          <a:prstGeom prst="straightConnector1">
            <a:avLst/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66800" y="47244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Hidden Layer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145033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76200" y="0"/>
            <a:ext cx="9220200" cy="685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Screen Clipping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6251"/>
            <a:ext cx="5402937" cy="3483349"/>
          </a:xfrm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" y="4753231"/>
            <a:ext cx="5564188" cy="1342769"/>
            <a:chOff x="228600" y="4372231"/>
            <a:chExt cx="5564188" cy="1342769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28600" y="4800600"/>
              <a:ext cx="1524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Placeholder 5"/>
            <p:cNvSpPr txBox="1">
              <a:spLocks/>
            </p:cNvSpPr>
            <p:nvPr/>
          </p:nvSpPr>
          <p:spPr>
            <a:xfrm>
              <a:off x="1752600" y="4372231"/>
              <a:ext cx="4040188" cy="6397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Internal connection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28600" y="5181600"/>
              <a:ext cx="152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Placeholder 5"/>
            <p:cNvSpPr txBox="1">
              <a:spLocks/>
            </p:cNvSpPr>
            <p:nvPr/>
          </p:nvSpPr>
          <p:spPr>
            <a:xfrm>
              <a:off x="1752600" y="4724271"/>
              <a:ext cx="4040188" cy="6397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Terminal to target connection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28600" y="5562600"/>
              <a:ext cx="1524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Placeholder 5"/>
            <p:cNvSpPr txBox="1">
              <a:spLocks/>
            </p:cNvSpPr>
            <p:nvPr/>
          </p:nvSpPr>
          <p:spPr>
            <a:xfrm>
              <a:off x="1752600" y="5075238"/>
              <a:ext cx="4040188" cy="6397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Predictive target values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990600" y="1447800"/>
            <a:ext cx="0" cy="32004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057400" y="1447800"/>
            <a:ext cx="0" cy="32004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24200" y="1447800"/>
            <a:ext cx="0" cy="32004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14800" y="1447800"/>
            <a:ext cx="0" cy="32004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5"/>
          <p:cNvSpPr>
            <a:spLocks noGrp="1"/>
          </p:cNvSpPr>
          <p:nvPr>
            <p:ph type="body" idx="1"/>
          </p:nvPr>
        </p:nvSpPr>
        <p:spPr>
          <a:xfrm>
            <a:off x="-470098" y="4208615"/>
            <a:ext cx="1747143" cy="55575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rgbClr val="00B050"/>
                </a:solidFill>
              </a:rPr>
              <a:t>Layer 0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idx="1"/>
          </p:nvPr>
        </p:nvSpPr>
        <p:spPr>
          <a:xfrm>
            <a:off x="615057" y="4208615"/>
            <a:ext cx="1747143" cy="55575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rgbClr val="00B050"/>
                </a:solidFill>
              </a:rPr>
              <a:t>Layer 1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idx="1"/>
          </p:nvPr>
        </p:nvSpPr>
        <p:spPr>
          <a:xfrm>
            <a:off x="1717229" y="4208615"/>
            <a:ext cx="1747143" cy="55575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rgbClr val="00B050"/>
                </a:solidFill>
              </a:rPr>
              <a:t>Layer 2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idx="1"/>
          </p:nvPr>
        </p:nvSpPr>
        <p:spPr>
          <a:xfrm>
            <a:off x="2702372" y="4208615"/>
            <a:ext cx="1747143" cy="55575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rgbClr val="00B050"/>
                </a:solidFill>
              </a:rPr>
              <a:t>Layer 3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idx="1"/>
          </p:nvPr>
        </p:nvSpPr>
        <p:spPr>
          <a:xfrm>
            <a:off x="3949701" y="4208615"/>
            <a:ext cx="1747143" cy="55575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rgbClr val="00B050"/>
                </a:solidFill>
              </a:rPr>
              <a:t>Target Layer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idx="1"/>
          </p:nvPr>
        </p:nvSpPr>
        <p:spPr>
          <a:xfrm>
            <a:off x="5516314" y="304800"/>
            <a:ext cx="3547616" cy="4800471"/>
          </a:xfrm>
          <a:ln>
            <a:solidFill>
              <a:srgbClr val="00B050"/>
            </a:solidFill>
          </a:ln>
        </p:spPr>
        <p:txBody>
          <a:bodyPr anchor="t">
            <a:noAutofit/>
          </a:bodyPr>
          <a:lstStyle/>
          <a:p>
            <a:pPr algn="ctr"/>
            <a:r>
              <a:rPr lang="en-US" sz="2800" b="0" dirty="0" smtClean="0"/>
              <a:t>Node</a:t>
            </a:r>
            <a:endParaRPr lang="en-US" sz="2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node (node zero)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 (</a:t>
            </a: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unsplit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node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node</a:t>
            </a:r>
            <a:endParaRPr lang="en-US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Placeholder 5"/>
          <p:cNvSpPr>
            <a:spLocks noGrp="1"/>
          </p:cNvSpPr>
          <p:nvPr>
            <p:ph type="body" idx="1"/>
          </p:nvPr>
        </p:nvSpPr>
        <p:spPr>
          <a:xfrm>
            <a:off x="-304800" y="-228600"/>
            <a:ext cx="5531525" cy="63976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Information Network Model Structure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81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76200" y="0"/>
            <a:ext cx="9220200" cy="685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Screen Clipping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6251"/>
            <a:ext cx="5402937" cy="3483349"/>
          </a:xfrm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" y="4753231"/>
            <a:ext cx="5564188" cy="1342769"/>
            <a:chOff x="228600" y="4372231"/>
            <a:chExt cx="5564188" cy="1342769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28600" y="4800600"/>
              <a:ext cx="1524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Placeholder 5"/>
            <p:cNvSpPr txBox="1">
              <a:spLocks/>
            </p:cNvSpPr>
            <p:nvPr/>
          </p:nvSpPr>
          <p:spPr>
            <a:xfrm>
              <a:off x="1752600" y="4372231"/>
              <a:ext cx="4040188" cy="6397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Internal connection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28600" y="5181600"/>
              <a:ext cx="152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Placeholder 5"/>
            <p:cNvSpPr txBox="1">
              <a:spLocks/>
            </p:cNvSpPr>
            <p:nvPr/>
          </p:nvSpPr>
          <p:spPr>
            <a:xfrm>
              <a:off x="1752600" y="4724271"/>
              <a:ext cx="4040188" cy="6397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Terminal to target connection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28600" y="5562600"/>
              <a:ext cx="1524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Placeholder 5"/>
            <p:cNvSpPr txBox="1">
              <a:spLocks/>
            </p:cNvSpPr>
            <p:nvPr/>
          </p:nvSpPr>
          <p:spPr>
            <a:xfrm>
              <a:off x="1752600" y="5075238"/>
              <a:ext cx="4040188" cy="6397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Predictive target values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990600" y="1447800"/>
            <a:ext cx="0" cy="32004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057400" y="1447800"/>
            <a:ext cx="0" cy="32004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24200" y="1447800"/>
            <a:ext cx="0" cy="32004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14800" y="1447800"/>
            <a:ext cx="0" cy="32004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5"/>
          <p:cNvSpPr>
            <a:spLocks noGrp="1"/>
          </p:cNvSpPr>
          <p:nvPr>
            <p:ph type="body" idx="1"/>
          </p:nvPr>
        </p:nvSpPr>
        <p:spPr>
          <a:xfrm>
            <a:off x="-470098" y="4208615"/>
            <a:ext cx="1747143" cy="55575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rgbClr val="00B050"/>
                </a:solidFill>
              </a:rPr>
              <a:t>Layer 0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idx="1"/>
          </p:nvPr>
        </p:nvSpPr>
        <p:spPr>
          <a:xfrm>
            <a:off x="615057" y="4208615"/>
            <a:ext cx="1747143" cy="55575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rgbClr val="00B050"/>
                </a:solidFill>
              </a:rPr>
              <a:t>Layer 1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idx="1"/>
          </p:nvPr>
        </p:nvSpPr>
        <p:spPr>
          <a:xfrm>
            <a:off x="1717229" y="4208615"/>
            <a:ext cx="1747143" cy="55575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rgbClr val="00B050"/>
                </a:solidFill>
              </a:rPr>
              <a:t>Layer 2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idx="1"/>
          </p:nvPr>
        </p:nvSpPr>
        <p:spPr>
          <a:xfrm>
            <a:off x="2702372" y="4208615"/>
            <a:ext cx="1747143" cy="55575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rgbClr val="00B050"/>
                </a:solidFill>
              </a:rPr>
              <a:t>Layer 3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idx="1"/>
          </p:nvPr>
        </p:nvSpPr>
        <p:spPr>
          <a:xfrm>
            <a:off x="3949701" y="4208615"/>
            <a:ext cx="1747143" cy="55575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rgbClr val="00B050"/>
                </a:solidFill>
              </a:rPr>
              <a:t>Target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Placeholder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516314" y="304800"/>
                <a:ext cx="3547616" cy="4800471"/>
              </a:xfrm>
              <a:ln>
                <a:solidFill>
                  <a:srgbClr val="00B050"/>
                </a:solidFill>
              </a:ln>
            </p:spPr>
            <p:txBody>
              <a:bodyPr anchor="t">
                <a:noAutofit/>
              </a:bodyPr>
              <a:lstStyle/>
              <a:p>
                <a:pPr algn="ctr"/>
                <a:r>
                  <a:rPr lang="en-US" sz="2800" b="0" dirty="0" smtClean="0"/>
                  <a:t>Qui </a:t>
                </a:r>
                <a:r>
                  <a:rPr lang="en-US" sz="2800" b="0" dirty="0" err="1" smtClean="0"/>
                  <a:t>ước</a:t>
                </a:r>
                <a:r>
                  <a:rPr lang="en-US" sz="2800" b="0" dirty="0" smtClean="0"/>
                  <a:t> </a:t>
                </a:r>
                <a:r>
                  <a:rPr lang="en-US" sz="2800" b="0" dirty="0" err="1" smtClean="0"/>
                  <a:t>kí</a:t>
                </a:r>
                <a:r>
                  <a:rPr lang="en-US" sz="2800" b="0" dirty="0" smtClean="0"/>
                  <a:t> </a:t>
                </a:r>
                <a:r>
                  <a:rPr lang="en-US" sz="2800" b="0" dirty="0" err="1" smtClean="0"/>
                  <a:t>hiệu</a:t>
                </a:r>
                <a:endParaRPr lang="en-US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|I|: </a:t>
                </a:r>
                <a:r>
                  <a:rPr lang="en-US" b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ẩn</a:t>
                </a:r>
                <a:endParaRPr lang="en-US" b="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b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ẩn</a:t>
                </a:r>
                <a:r>
                  <a:rPr lang="en-US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IN: </a:t>
                </a:r>
                <a:r>
                  <a:rPr lang="en-US" b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cấu</a:t>
                </a:r>
                <a:r>
                  <a:rPr lang="en-US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trúc</a:t>
                </a:r>
                <a:r>
                  <a:rPr lang="en-US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mạng</a:t>
                </a:r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lý</a:t>
                </a:r>
                <a:r>
                  <a:rPr lang="en-US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thuyết</a:t>
                </a:r>
                <a:r>
                  <a:rPr lang="en-US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node 0,1,2,3,4,5,6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16314" y="304800"/>
                <a:ext cx="3547616" cy="4800471"/>
              </a:xfrm>
              <a:blipFill rotWithShape="0">
                <a:blip r:embed="rId4"/>
                <a:stretch>
                  <a:fillRect l="-2226" t="-1014" r="-2397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 Placeholder 5"/>
          <p:cNvSpPr>
            <a:spLocks noGrp="1"/>
          </p:cNvSpPr>
          <p:nvPr>
            <p:ph type="body" idx="1"/>
          </p:nvPr>
        </p:nvSpPr>
        <p:spPr>
          <a:xfrm>
            <a:off x="-304800" y="-228600"/>
            <a:ext cx="5531525" cy="63976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Information Network Model Structure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046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76200" y="0"/>
            <a:ext cx="92202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3812" y="467518"/>
            <a:ext cx="4962331" cy="63976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Information Network Model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Content Placeholder 9" descr="Screen Clipping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1220314"/>
            <a:ext cx="4962332" cy="3199285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07719" y="450976"/>
            <a:ext cx="4631530" cy="63976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ID3 , C4.5 Classification Model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6543" y="1220314"/>
            <a:ext cx="3998875" cy="324716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>
                <a:solidFill>
                  <a:schemeClr val="bg1"/>
                </a:solidFill>
              </a:rPr>
              <a:pPr/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6028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74879" y="228600"/>
            <a:ext cx="8077200" cy="8540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74878" y="1447800"/>
            <a:ext cx="8369121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Input: </a:t>
            </a:r>
          </a:p>
          <a:p>
            <a:pPr lvl="1"/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; </a:t>
            </a:r>
          </a:p>
          <a:p>
            <a:pPr lvl="1"/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(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); </a:t>
            </a:r>
          </a:p>
          <a:p>
            <a:pPr lvl="1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/>
              <a:t> </a:t>
            </a:r>
            <a:r>
              <a:rPr lang="en-US" dirty="0" smtClean="0">
                <a:solidFill>
                  <a:srgbClr val="002060"/>
                </a:solidFill>
              </a:rPr>
              <a:t>T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Mức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</a:rPr>
              <a:t>0.1%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có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nên</a:t>
            </a:r>
            <a:r>
              <a:rPr lang="en-US" dirty="0" smtClean="0">
                <a:solidFill>
                  <a:srgbClr val="002060"/>
                </a:solidFill>
              </a:rPr>
              <a:t> splitting node </a:t>
            </a:r>
            <a:r>
              <a:rPr lang="en-US" dirty="0" err="1" smtClean="0">
                <a:solidFill>
                  <a:srgbClr val="002060"/>
                </a:solidFill>
              </a:rPr>
              <a:t>tương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ứng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với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thuộc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tính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Output:</a:t>
            </a:r>
          </a:p>
          <a:p>
            <a:pPr lvl="1"/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/>
              <a:t> (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hidden layer);</a:t>
            </a:r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smtClean="0">
                <a:solidFill>
                  <a:srgbClr val="002060"/>
                </a:solidFill>
              </a:rPr>
              <a:t>IN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4367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74879" y="914400"/>
            <a:ext cx="8077200" cy="1219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Information Network Model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74879" y="2133600"/>
            <a:ext cx="8077200" cy="8540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b="1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74879" y="3063900"/>
            <a:ext cx="8077200" cy="2879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Shannon</a:t>
            </a:r>
          </a:p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endParaRPr lang="en-US" dirty="0" smtClean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&amp;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74879" y="228600"/>
            <a:ext cx="8077200" cy="8540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>
              <a:xfrm>
                <a:off x="774878" y="1447800"/>
                <a:ext cx="8369121" cy="4648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Bước 1: </a:t>
                </a:r>
              </a:p>
              <a:p>
                <a:pPr lvl="1"/>
                <a:r>
                  <a:rPr lang="en-US" dirty="0" err="1" smtClean="0"/>
                  <a:t>Khởi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tạo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thuyết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thông</a:t>
                </a:r>
                <a:r>
                  <a:rPr lang="en-US" dirty="0" smtClean="0"/>
                  <a:t> tin: </a:t>
                </a:r>
                <a:r>
                  <a:rPr lang="en-US" dirty="0" err="1" smtClean="0"/>
                  <a:t>chỉ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node root </a:t>
                </a:r>
                <a:r>
                  <a:rPr lang="en-US" dirty="0" err="1" smtClean="0"/>
                  <a:t>đại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diện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records, </a:t>
                </a:r>
                <a:r>
                  <a:rPr lang="en-US" dirty="0" err="1" smtClean="0"/>
                  <a:t>không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lớp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ẩn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nào</a:t>
                </a:r>
                <a:r>
                  <a:rPr lang="en-US" dirty="0" smtClean="0"/>
                  <a:t> (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=0</a:t>
                </a:r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=0</a:t>
                </a:r>
                <a:r>
                  <a:rPr lang="en-US" dirty="0" smtClean="0"/>
                  <a:t>),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lớp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mục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tiêu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phân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lớp</a:t>
                </a:r>
                <a:r>
                  <a:rPr lang="en-US" dirty="0" smtClean="0"/>
                  <a:t>.</a:t>
                </a:r>
              </a:p>
            </p:txBody>
          </p:sp>
        </mc:Choice>
        <mc:Fallback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4878" y="1447800"/>
                <a:ext cx="8369121" cy="4648200"/>
              </a:xfrm>
              <a:blipFill rotWithShape="0">
                <a:blip r:embed="rId2"/>
                <a:stretch>
                  <a:fillRect l="-1602" t="-1706" r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5000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>
              <a:xfrm>
                <a:off x="774878" y="0"/>
                <a:ext cx="8369121" cy="68580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Bước 2:</a:t>
                </a:r>
              </a:p>
              <a:p>
                <a:pPr lvl="1"/>
                <a:r>
                  <a:rPr lang="en-US" dirty="0" smtClean="0"/>
                  <a:t>Trong </a:t>
                </a:r>
                <a:r>
                  <a:rPr lang="en-US" dirty="0" err="1" smtClean="0"/>
                  <a:t>khi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lớp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dirty="0" smtClean="0"/>
                  <a:t> &lt; m (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thuộc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tính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đầu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)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do:</a:t>
                </a:r>
              </a:p>
              <a:p>
                <a:pPr lvl="1"/>
                <a:r>
                  <a:rPr lang="en-US" dirty="0" err="1" smtClean="0">
                    <a:solidFill>
                      <a:srgbClr val="002060"/>
                    </a:solidFill>
                  </a:rPr>
                  <a:t>Bước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2.1:</a:t>
                </a:r>
              </a:p>
              <a:p>
                <a:pPr lvl="2"/>
                <a:r>
                  <a:rPr lang="en-US" dirty="0" err="1" smtClean="0">
                    <a:solidFill>
                      <a:srgbClr val="002060"/>
                    </a:solidFill>
                  </a:rPr>
                  <a:t>Với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mỗi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giá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trị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của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thuộc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tính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đầu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vào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thì:</a:t>
                </a:r>
              </a:p>
              <a:p>
                <a:pPr lvl="3"/>
                <a:r>
                  <a:rPr lang="en-US" dirty="0" err="1" smtClean="0">
                    <a:solidFill>
                      <a:srgbClr val="002060"/>
                    </a:solidFill>
                  </a:rPr>
                  <a:t>Nếu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là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rời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rạc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thì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: </a:t>
                </a:r>
              </a:p>
              <a:p>
                <a:pPr lvl="4"/>
                <a:r>
                  <a:rPr lang="en-US" dirty="0" err="1" smtClean="0">
                    <a:solidFill>
                      <a:srgbClr val="002060"/>
                    </a:solidFill>
                  </a:rPr>
                  <a:t>Trả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về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Conditional mutual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𝒄𝒐𝒏𝒅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𝑴𝑰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𝒈𝒊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ữ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b="1" dirty="0" smtClean="0">
                  <a:solidFill>
                    <a:srgbClr val="002060"/>
                  </a:solidFill>
                </a:endParaRPr>
              </a:p>
              <a:p>
                <a:pPr lvl="3"/>
                <a:r>
                  <a:rPr lang="en-US" dirty="0" err="1" smtClean="0">
                    <a:solidFill>
                      <a:srgbClr val="002060"/>
                    </a:solidFill>
                  </a:rPr>
                  <a:t>Ngược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lại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pPr lvl="4"/>
                <a:r>
                  <a:rPr lang="en-US" dirty="0" err="1" smtClean="0">
                    <a:solidFill>
                      <a:srgbClr val="002060"/>
                    </a:solidFill>
                  </a:rPr>
                  <a:t>Trả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về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ngưỡng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tốt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nhất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dung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để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tách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node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của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thuộc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tính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và </a:t>
                </a:r>
                <a:r>
                  <a:rPr lang="en-US" dirty="0">
                    <a:solidFill>
                      <a:srgbClr val="002060"/>
                    </a:solidFill>
                  </a:rPr>
                  <a:t>Conditional mutual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𝒄𝒐𝒏𝒅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𝑴𝑰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𝒈𝒊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ữ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en-US" dirty="0" err="1" smtClean="0">
                    <a:solidFill>
                      <a:srgbClr val="002060"/>
                    </a:solidFill>
                  </a:rPr>
                  <a:t>Bước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2.2: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tìm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thuộc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tính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ứng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viên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có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𝒄𝒐𝒏𝒅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𝑴𝑰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cao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nhất</a:t>
                </a:r>
                <a:endParaRPr lang="en-US" dirty="0" smtClean="0">
                  <a:solidFill>
                    <a:srgbClr val="002060"/>
                  </a:solidFill>
                </a:endParaRPr>
              </a:p>
              <a:p>
                <a:pPr lvl="1"/>
                <a:r>
                  <a:rPr lang="en-US" dirty="0" err="1" smtClean="0">
                    <a:solidFill>
                      <a:srgbClr val="002060"/>
                    </a:solidFill>
                  </a:rPr>
                  <a:t>Bước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2.3: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Nếu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𝒄𝒐𝒏𝒅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𝑴𝑰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thì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End do.</a:t>
                </a:r>
              </a:p>
              <a:p>
                <a:pPr lvl="1"/>
                <a:r>
                  <a:rPr lang="en-US" dirty="0" err="1" smtClean="0">
                    <a:solidFill>
                      <a:srgbClr val="002060"/>
                    </a:solidFill>
                  </a:rPr>
                  <a:t>Ngược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lại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pPr lvl="2"/>
                <a:r>
                  <a:rPr lang="en-US" dirty="0" err="1" smtClean="0">
                    <a:solidFill>
                      <a:srgbClr val="002060"/>
                    </a:solidFill>
                  </a:rPr>
                  <a:t>Bước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2.3.1: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Mở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rộng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mạng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bởi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một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lớp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ẩn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mới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với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thuộc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tính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và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tăng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số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lớp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lên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1.</a:t>
                </a:r>
              </a:p>
              <a:p>
                <a:pPr lvl="2"/>
                <a:r>
                  <a:rPr lang="en-US" dirty="0" err="1" smtClean="0">
                    <a:solidFill>
                      <a:srgbClr val="002060"/>
                    </a:solidFill>
                  </a:rPr>
                  <a:t>Bước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2.3.2: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Cập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nhật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lại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số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lớp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ẩn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của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những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thuộc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tính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đã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chọn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2060"/>
                  </a:solidFill>
                </a:endParaRPr>
              </a:p>
              <a:p>
                <a:r>
                  <a:rPr lang="en-US" dirty="0" err="1" smtClean="0">
                    <a:solidFill>
                      <a:srgbClr val="002060"/>
                    </a:solidFill>
                  </a:rPr>
                  <a:t>Bước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3: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trả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về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tập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của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các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thuộc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tính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đã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chọn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và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cấu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trúc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mạng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IN</a:t>
                </a:r>
              </a:p>
              <a:p>
                <a:pPr lvl="4"/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4878" y="0"/>
                <a:ext cx="8369121" cy="6858000"/>
              </a:xfrm>
              <a:blipFill rotWithShape="0">
                <a:blip r:embed="rId2"/>
                <a:stretch>
                  <a:fillRect l="-1165" t="-1867" r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0656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879" y="0"/>
            <a:ext cx="8077200" cy="6783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879" y="0"/>
            <a:ext cx="8077200" cy="6858001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(C4.5 , Naïve Bayes,…)</a:t>
            </a:r>
          </a:p>
          <a:p>
            <a:r>
              <a:rPr lang="en-US" dirty="0" smtClean="0"/>
              <a:t>Nguyên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lvl="1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mutual </a:t>
            </a:r>
            <a:r>
              <a:rPr lang="en-US" dirty="0"/>
              <a:t>i</a:t>
            </a:r>
            <a:r>
              <a:rPr lang="en-US" dirty="0" smtClean="0"/>
              <a:t>nformation</a:t>
            </a:r>
          </a:p>
          <a:p>
            <a:pPr lvl="1"/>
            <a:r>
              <a:rPr lang="en-US" dirty="0" smtClean="0"/>
              <a:t>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– statistic significance</a:t>
            </a:r>
          </a:p>
          <a:p>
            <a:r>
              <a:rPr lang="en-US" dirty="0" smtClean="0"/>
              <a:t>Mutual Information</a:t>
            </a:r>
          </a:p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endParaRPr lang="en-US" dirty="0" smtClean="0"/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endParaRPr lang="en-US" dirty="0" smtClean="0"/>
          </a:p>
          <a:p>
            <a:pPr lvl="2"/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endParaRPr lang="en-US" dirty="0" smtClean="0"/>
          </a:p>
          <a:p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endParaRPr lang="en-US" dirty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  <a:p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8558" y="5929325"/>
            <a:ext cx="2530642" cy="854050"/>
          </a:xfrm>
          <a:solidFill>
            <a:schemeClr val="bg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097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Approval data set (“Australian”)</a:t>
            </a:r>
          </a:p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UCI Repository</a:t>
            </a:r>
          </a:p>
          <a:p>
            <a:r>
              <a:rPr lang="en-US" dirty="0"/>
              <a:t>19 July </a:t>
            </a:r>
            <a:r>
              <a:rPr lang="en-US" dirty="0" smtClean="0"/>
              <a:t>2002</a:t>
            </a:r>
          </a:p>
          <a:p>
            <a:r>
              <a:rPr lang="en-US" dirty="0"/>
              <a:t>C.L. Blake and C.J. </a:t>
            </a:r>
            <a:r>
              <a:rPr lang="en-US" dirty="0" err="1"/>
              <a:t>Merz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4879" y="3529263"/>
            <a:ext cx="7802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http://www.ics.uci.edu/~</a:t>
            </a:r>
            <a:r>
              <a:rPr lang="en-US" sz="2800" dirty="0" smtClean="0">
                <a:solidFill>
                  <a:srgbClr val="0070C0"/>
                </a:solidFill>
              </a:rPr>
              <a:t>mlearn/MLRepository.html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6514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530" y="914400"/>
            <a:ext cx="7239540" cy="518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39428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79" y="60350"/>
            <a:ext cx="8077200" cy="131125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 smtClean="0"/>
              <a:t>Hạn</a:t>
            </a:r>
            <a:r>
              <a:rPr lang="en-US" sz="3600" dirty="0" smtClean="0"/>
              <a:t> </a:t>
            </a:r>
            <a:r>
              <a:rPr lang="en-US" sz="3600" dirty="0" err="1" smtClean="0"/>
              <a:t>chế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</a:t>
            </a:r>
            <a:r>
              <a:rPr lang="en-US" sz="3600" dirty="0" err="1" smtClean="0"/>
              <a:t>phương</a:t>
            </a:r>
            <a:r>
              <a:rPr lang="en-US" sz="3600" dirty="0" smtClean="0"/>
              <a:t> </a:t>
            </a:r>
            <a:r>
              <a:rPr lang="en-US" sz="3600" dirty="0" err="1" smtClean="0"/>
              <a:t>pháp</a:t>
            </a:r>
            <a:r>
              <a:rPr lang="en-US" sz="3600" dirty="0" smtClean="0"/>
              <a:t> </a:t>
            </a:r>
            <a:r>
              <a:rPr lang="en-US" sz="3600" dirty="0" err="1" smtClean="0"/>
              <a:t>phân</a:t>
            </a:r>
            <a:r>
              <a:rPr lang="en-US" sz="3600" dirty="0" smtClean="0"/>
              <a:t> </a:t>
            </a:r>
            <a:r>
              <a:rPr lang="en-US" sz="3600" dirty="0" err="1" smtClean="0"/>
              <a:t>lớp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</a:t>
            </a:r>
            <a:r>
              <a:rPr lang="en-US" sz="3600" dirty="0" err="1" smtClean="0"/>
              <a:t>thường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878" y="1371600"/>
            <a:ext cx="8369121" cy="4724400"/>
          </a:xfrm>
        </p:spPr>
        <p:txBody>
          <a:bodyPr/>
          <a:lstStyle/>
          <a:p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Postpruning</a:t>
            </a:r>
            <a:r>
              <a:rPr lang="en-US" dirty="0" smtClean="0"/>
              <a:t> :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sộ</a:t>
            </a:r>
            <a:r>
              <a:rPr lang="en-US" dirty="0" smtClean="0"/>
              <a:t> ( grow a maximal tree)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tỉa</a:t>
            </a:r>
            <a:r>
              <a:rPr lang="en-US" dirty="0" smtClean="0"/>
              <a:t> </a:t>
            </a:r>
            <a:r>
              <a:rPr lang="en-US" dirty="0" err="1" smtClean="0"/>
              <a:t>cành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r>
              <a:rPr lang="en-US" dirty="0" smtClean="0"/>
              <a:t> (prune)</a:t>
            </a:r>
          </a:p>
          <a:p>
            <a:pPr marL="63500" lvl="1" indent="0">
              <a:buNone/>
            </a:pPr>
            <a:r>
              <a:rPr lang="en-US" sz="32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Chi </a:t>
            </a:r>
            <a:r>
              <a:rPr lang="en-US" sz="3200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phí</a:t>
            </a:r>
            <a:r>
              <a:rPr lang="en-US" sz="32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cắt</a:t>
            </a:r>
            <a:r>
              <a:rPr lang="en-US" sz="32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tỉa</a:t>
            </a:r>
            <a:r>
              <a:rPr lang="en-US" sz="32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cao</a:t>
            </a:r>
            <a:endParaRPr lang="en-US" sz="3200" dirty="0" smtClean="0">
              <a:solidFill>
                <a:schemeClr val="accent2"/>
              </a:solidFill>
            </a:endParaRPr>
          </a:p>
          <a:p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marL="63500" lvl="1" indent="0">
              <a:buNone/>
            </a:pPr>
            <a:r>
              <a:rPr lang="en-US" sz="32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sz="3200" dirty="0" err="1" smtClean="0">
                <a:solidFill>
                  <a:schemeClr val="accent2"/>
                </a:solidFill>
              </a:rPr>
              <a:t>Mô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hình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phân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lớp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còn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phức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tạp</a:t>
            </a:r>
            <a:endParaRPr lang="en-US" sz="3200" dirty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9845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Shannon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879" y="914400"/>
            <a:ext cx="8077200" cy="149225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err="1" smtClean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Loại</a:t>
            </a:r>
            <a:r>
              <a:rPr lang="en-US" sz="4400" dirty="0" smtClean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4400" dirty="0" err="1" smtClean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bỏ</a:t>
            </a:r>
            <a:r>
              <a:rPr lang="en-US" sz="4400" dirty="0" smtClean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4400" dirty="0" err="1" smtClean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sự</a:t>
            </a:r>
            <a:r>
              <a:rPr lang="en-US" sz="4400" dirty="0" smtClean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4400" dirty="0" err="1" smtClean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không</a:t>
            </a:r>
            <a:r>
              <a:rPr lang="en-US" sz="4400" dirty="0" smtClean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4400" dirty="0" err="1" smtClean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chắc</a:t>
            </a:r>
            <a:r>
              <a:rPr lang="en-US" sz="4400" dirty="0" smtClean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4400" dirty="0" err="1" smtClean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chắn</a:t>
            </a:r>
            <a:endParaRPr lang="en-US" sz="4400" dirty="0" smtClean="0">
              <a:solidFill>
                <a:srgbClr val="C0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4879" y="2378576"/>
            <a:ext cx="8369121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hơn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Entropy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246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879" y="1143000"/>
            <a:ext cx="8077200" cy="4664576"/>
          </a:xfrm>
        </p:spPr>
        <p:txBody>
          <a:bodyPr anchor="t">
            <a:normAutofit/>
          </a:bodyPr>
          <a:lstStyle/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Mutual Information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nhất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Kiểm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định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ý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nghĩa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thống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kê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Tìm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tập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thuộc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tính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nhỏ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nhất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/>
            <a:endParaRPr lang="en-US" dirty="0" smtClean="0">
              <a:solidFill>
                <a:schemeClr val="accent2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4879" y="2378576"/>
            <a:ext cx="8369121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750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 (MI)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lẫn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“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tin” (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bits)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936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951</Words>
  <Application>Microsoft Office PowerPoint</Application>
  <PresentationFormat>On-screen Show (4:3)</PresentationFormat>
  <Paragraphs>182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Times New Roman</vt:lpstr>
      <vt:lpstr>Wingdings</vt:lpstr>
      <vt:lpstr>Arial</vt:lpstr>
      <vt:lpstr>Cambria Math</vt:lpstr>
      <vt:lpstr>Algerian</vt:lpstr>
      <vt:lpstr>Georgia</vt:lpstr>
      <vt:lpstr>MV Boli</vt:lpstr>
      <vt:lpstr>Aharoni</vt:lpstr>
      <vt:lpstr>Calibri</vt:lpstr>
      <vt:lpstr>Training</vt:lpstr>
      <vt:lpstr>PowerPoint Presentation</vt:lpstr>
      <vt:lpstr>Mục tiêu</vt:lpstr>
      <vt:lpstr>Nội dung</vt:lpstr>
      <vt:lpstr>Dữ liệu huấn luyện</vt:lpstr>
      <vt:lpstr>Mô tả dữ liệu huấn luyện</vt:lpstr>
      <vt:lpstr>Hạn chế của phương pháp phân lớp thông thường</vt:lpstr>
      <vt:lpstr>Thuyết thông tin của Shannon</vt:lpstr>
      <vt:lpstr>Ba nguyên lý phân lớp</vt:lpstr>
      <vt:lpstr>Mutual Information (MI)</vt:lpstr>
      <vt:lpstr>Mutual Information (MI)</vt:lpstr>
      <vt:lpstr>Mutual Information (MI)</vt:lpstr>
      <vt:lpstr>Mutual Information (MI)</vt:lpstr>
      <vt:lpstr>Mutual Information (MI)</vt:lpstr>
      <vt:lpstr>Mutual Information (MI)</vt:lpstr>
      <vt:lpstr>PowerPoint Presentation</vt:lpstr>
      <vt:lpstr>PowerPoint Presentation</vt:lpstr>
      <vt:lpstr>PowerPoint Presentation</vt:lpstr>
      <vt:lpstr>PowerPoint Presentation</vt:lpstr>
      <vt:lpstr>Thủ tục xây dựng mạng lý thuyết thông tin</vt:lpstr>
      <vt:lpstr>Thủ tục xây dựng mạng lý thuyết thông tin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2012-09-23T05:12:18Z</dcterms:created>
  <dcterms:modified xsi:type="dcterms:W3CDTF">2016-07-15T04:25:04Z</dcterms:modified>
</cp:coreProperties>
</file>