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8" r:id="rId2"/>
    <p:sldId id="261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8" r:id="rId11"/>
    <p:sldId id="297" r:id="rId12"/>
    <p:sldId id="299" r:id="rId13"/>
    <p:sldId id="300" r:id="rId14"/>
    <p:sldId id="295" r:id="rId15"/>
  </p:sldIdLst>
  <p:sldSz cx="9144000" cy="6858000" type="screen4x3"/>
  <p:notesSz cx="6858000" cy="9144000"/>
  <p:embeddedFontLst>
    <p:embeddedFont>
      <p:font typeface="Aharoni" panose="02010803020104030203" pitchFamily="2" charset="-79"/>
      <p:bold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MV Boli" panose="02000500030200090000" pitchFamily="2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Algerian" panose="04020705040A02060702" pitchFamily="82" charset="0"/>
      <p:regular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9CC93D-E52E-4D84-901B-11D7331DD495}">
          <p14:sldIdLst>
            <p14:sldId id="288"/>
          </p14:sldIdLst>
        </p14:section>
        <p14:section name="Mục tiêu" id="{ABA716BF-3A5C-4ADB-94C9-CFEF84EBA240}">
          <p14:sldIdLst>
            <p14:sldId id="261"/>
          </p14:sldIdLst>
        </p14:section>
        <p14:section name="Giới Thiệu" id="{FDFC6EB8-61F8-4A73-A873-8BFC213F8509}">
          <p14:sldIdLst>
            <p14:sldId id="289"/>
          </p14:sldIdLst>
        </p14:section>
        <p14:section name="Giới Thiệu Bộ Dữ Liệu" id="{8B136248-BB7D-46A9-A9DB-1842DE32F9B5}">
          <p14:sldIdLst>
            <p14:sldId id="290"/>
            <p14:sldId id="291"/>
          </p14:sldIdLst>
        </p14:section>
        <p14:section name="Hạn Chế PP phân lớp thông thường" id="{9CD5C57C-1937-44A0-AA1A-94388C4F9CAB}">
          <p14:sldIdLst>
            <p14:sldId id="292"/>
          </p14:sldIdLst>
        </p14:section>
        <p14:section name="Nguyên Lý của thuyết thông tin" id="{CB8BB551-7A6D-407F-BDA0-3C5F3232D68E}">
          <p14:sldIdLst>
            <p14:sldId id="293"/>
          </p14:sldIdLst>
        </p14:section>
        <p14:section name="Mutual Information" id="{7CAD18A1-87E3-4297-89AC-8E7AE84D83C7}">
          <p14:sldIdLst>
            <p14:sldId id="294"/>
            <p14:sldId id="296"/>
            <p14:sldId id="298"/>
            <p14:sldId id="297"/>
            <p14:sldId id="299"/>
            <p14:sldId id="300"/>
            <p14:sldId id="295"/>
          </p14:sldIdLst>
        </p14:section>
        <p14:section name="Giải Thuật AKS" id="{4EB9B4EE-4594-4FDA-B6B6-E66E65E57C44}">
          <p14:sldIdLst/>
        </p14:section>
        <p14:section name="Độ phức tạp AKS" id="{D74A1EA8-E802-48FD-97AB-C3F0507DD05A}">
          <p14:sldIdLst/>
        </p14:section>
        <p14:section name="n=123456789" id="{735EB4A4-354D-4682-AFDE-31749D763C8E}">
          <p14:sldIdLst/>
        </p14:section>
        <p14:section name="n=31" id="{146401B9-AF37-488F-A8EC-6B3C61060E7D}">
          <p14:sldIdLst/>
        </p14:section>
        <p14:section name="End&amp;Question" id="{60F21178-5626-49E3-A36B-A4944BC80F4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 autoAdjust="0"/>
    <p:restoredTop sz="93357" autoAdjust="0"/>
  </p:normalViewPr>
  <p:slideViewPr>
    <p:cSldViewPr>
      <p:cViewPr varScale="1">
        <p:scale>
          <a:sx n="84" d="100"/>
          <a:sy n="84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90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9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0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(validity of discovered patterns)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(simplicity of representation)</a:t>
            </a:r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(identification of relevant features)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96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H(X):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đỏ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tím</a:t>
            </a:r>
            <a:r>
              <a:rPr lang="en-US" baseline="0" dirty="0"/>
              <a:t>; H(Y):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xanh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màu</a:t>
            </a:r>
            <a:r>
              <a:rPr lang="en-US" baseline="0" dirty="0"/>
              <a:t> </a:t>
            </a:r>
            <a:r>
              <a:rPr lang="en-US" baseline="0" dirty="0" err="1"/>
              <a:t>tím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8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https://en.wikipedia.org/wiki/Joint_entropy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8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https://en.wikipedia.org/wiki/Mutual_information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8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https://en.wikipedia.org/wiki/Mutual_information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83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https://en.wikipedia.org/wiki/Mutual_information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1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8541-2278-4FC9-8694-C8EC41154E88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D98E-751D-4D89-B41F-81A59E67028B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F8F7B-E986-4A5F-BF3C-D3FCB93446EC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9FA2C737-38D6-4147-AE8D-65F86D35F4EB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ACFDD3E6-4597-4242-89C8-36B6FAC1A42A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25" y="-8595"/>
            <a:ext cx="9161525" cy="68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62169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3225800"/>
            <a:ext cx="7162800" cy="136207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en-US" sz="4000" cap="small" baseline="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3902-489D-467E-9EC7-A4BCF00DEC1E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9" name="Picture Placeholder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029200"/>
            <a:ext cx="1323975" cy="1209675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4879" y="60350"/>
            <a:ext cx="8077200" cy="854050"/>
          </a:xfrm>
        </p:spPr>
        <p:txBody>
          <a:bodyPr anchor="ctr" anchorCtr="0"/>
          <a:lstStyle>
            <a:lvl1pPr algn="l">
              <a:defRPr lang="en-US" b="1" dirty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79" y="914400"/>
            <a:ext cx="8077200" cy="5181600"/>
          </a:xfrm>
        </p:spPr>
        <p:txBody>
          <a:bodyPr>
            <a:normAutofit/>
          </a:bodyPr>
          <a:lstStyle>
            <a:lvl1pPr marL="342900" indent="-342900" algn="just">
              <a:buFont typeface="Wingdings" pitchFamily="2" charset="2"/>
              <a:buChar char="§"/>
              <a:defRPr sz="32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  <a:lvl2pPr algn="just">
              <a:defRPr sz="28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2pPr>
            <a:lvl3pPr algn="just">
              <a:defRPr sz="24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3pPr>
            <a:lvl4pPr algn="just">
              <a:defRPr sz="24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4pPr>
            <a:lvl5pPr algn="just">
              <a:defRPr sz="24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AE7B5-F7CC-4269-878A-9E1DEFB8386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noi dung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b="1" dirty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3962400" cy="42973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BC63-FB52-4A72-B60A-F9FB61FA2B20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029200" y="1600200"/>
            <a:ext cx="3962400" cy="42973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829891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A8FD-9977-4852-ADA0-E1BD6526FD26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75ED-3569-4570-BF71-912E4C4DAB28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DE79-625E-46B2-BA46-E77097B8325A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5440-B329-478C-9943-173A7AD83430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2D6C-8898-434A-9D15-97A7624BFD29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04C2-ABD6-4CE2-A38A-5BDB6BF5A0EC}" type="datetime1">
              <a:rPr lang="en-US" smtClean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US" sz="4400" b="1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0"/>
              </a:spcBef>
            </a:pPr>
            <a:fld id="{33D6E5A2-EC83-451F-A719-9AC1370DD5CF}" type="slidenum">
              <a:rPr lang="en-US" smtClean="0"/>
              <a:pPr>
                <a:spcBef>
                  <a:spcPct val="0"/>
                </a:spcBef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4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  <p:sldLayoutId id="2147483665" r:id="rId14"/>
  </p:sldLayoutIdLst>
  <p:transition spd="slow">
    <p:wipe dir="d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b="1" kern="1200" dirty="0" smtClean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505200"/>
            <a:ext cx="5571263" cy="34458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2772"/>
            <a:ext cx="9305063" cy="11768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Compact and Accurate Module for Classification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4191000"/>
            <a:ext cx="1900590" cy="19103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711200">
              <a:schemeClr val="bg1">
                <a:alpha val="59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Rectangle 10"/>
          <p:cNvSpPr/>
          <p:nvPr/>
        </p:nvSpPr>
        <p:spPr>
          <a:xfrm>
            <a:off x="5861912" y="1166282"/>
            <a:ext cx="3351465" cy="523220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</a:effectLst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800" b="1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itchFamily="18" charset="0"/>
              </a:rPr>
              <a:t>Project Report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34780"/>
            <a:ext cx="4724400" cy="523220"/>
          </a:xfrm>
          <a:prstGeom prst="rect">
            <a:avLst/>
          </a:prstGeom>
          <a:solidFill>
            <a:schemeClr val="dk1">
              <a:alpha val="88000"/>
            </a:schemeClr>
          </a:solidFill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itchFamily="18" charset="0"/>
              </a:rPr>
              <a:t>Mark Last &amp;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itchFamily="18" charset="0"/>
              </a:rPr>
              <a:t>Oded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" pitchFamily="18" charset="0"/>
              </a:rPr>
              <a:t>Maimon</a:t>
            </a:r>
            <a:endParaRPr lang="en-US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602866" y="4724400"/>
            <a:ext cx="4688418" cy="2514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800" b="1" dirty="0" err="1">
                <a:solidFill>
                  <a:schemeClr val="bg1"/>
                </a:solidFill>
                <a:latin typeface="Calibri"/>
              </a:rPr>
              <a:t>Đào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 Anh Vũ - 15 11 037</a:t>
            </a:r>
          </a:p>
          <a:p>
            <a:pPr marL="0" indent="0" algn="r">
              <a:buNone/>
            </a:pPr>
            <a:r>
              <a:rPr lang="en-US" sz="1800" b="1" dirty="0">
                <a:solidFill>
                  <a:schemeClr val="bg1"/>
                </a:solidFill>
              </a:rPr>
              <a:t>Trương Quốc Bình -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 15 11 003</a:t>
            </a:r>
          </a:p>
          <a:p>
            <a:pPr marL="0" indent="0" algn="r">
              <a:buNone/>
            </a:pPr>
            <a:r>
              <a:rPr lang="en-US" sz="1800" b="1" dirty="0" err="1">
                <a:solidFill>
                  <a:schemeClr val="bg1"/>
                </a:solidFill>
                <a:latin typeface="Calibri"/>
              </a:rPr>
              <a:t>Trịnh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alibri"/>
              </a:rPr>
              <a:t>Hữu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alibri"/>
              </a:rPr>
              <a:t>Phương</a:t>
            </a:r>
            <a:r>
              <a:rPr lang="en-US" sz="1800" b="1" dirty="0">
                <a:solidFill>
                  <a:schemeClr val="bg1"/>
                </a:solidFill>
                <a:latin typeface="Calibri"/>
              </a:rPr>
              <a:t> - 15 11 021</a:t>
            </a:r>
          </a:p>
        </p:txBody>
      </p:sp>
    </p:spTree>
    <p:extLst>
      <p:ext uri="{BB962C8B-B14F-4D97-AF65-F5344CB8AC3E}">
        <p14:creationId xmlns:p14="http://schemas.microsoft.com/office/powerpoint/2010/main" val="219039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4400"/>
            <a:ext cx="5732141" cy="4030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4879" y="4491430"/>
            <a:ext cx="8077200" cy="18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H(X,Y):  joint entropy (both circles)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20" y="5140457"/>
            <a:ext cx="6955718" cy="100016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178090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4400"/>
            <a:ext cx="5732141" cy="4030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4878" y="4491430"/>
            <a:ext cx="8369121" cy="18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H(X|Y) </a:t>
            </a:r>
            <a:r>
              <a:rPr lang="en-US" sz="2800" dirty="0" err="1"/>
              <a:t>và</a:t>
            </a:r>
            <a:r>
              <a:rPr lang="en-US" sz="2800" dirty="0"/>
              <a:t> H(Y|X)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800" dirty="0">
                <a:solidFill>
                  <a:srgbClr val="7030A0"/>
                </a:solidFill>
              </a:rPr>
              <a:t>Conditional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03141" y="5142923"/>
                <a:ext cx="5181600" cy="1043363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141" y="5142923"/>
                <a:ext cx="5181600" cy="10433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616350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4400"/>
            <a:ext cx="5732141" cy="4030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4879" y="4267200"/>
            <a:ext cx="8077200" cy="18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7030A0"/>
                </a:solidFill>
              </a:rPr>
              <a:t>I(X|Y): mutual information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410" y="4923517"/>
            <a:ext cx="4910138" cy="17506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8498149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74879" y="3581400"/>
            <a:ext cx="8077200" cy="2514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66800"/>
            <a:ext cx="5410200" cy="192898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4215429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4170959"/>
            <a:ext cx="6129338" cy="218539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0673089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74879" y="914400"/>
            <a:ext cx="8077200" cy="1219200"/>
          </a:xfrm>
        </p:spPr>
        <p:txBody>
          <a:bodyPr>
            <a:norm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Information Network Model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74879" y="2133600"/>
            <a:ext cx="8077200" cy="8540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74879" y="3063900"/>
            <a:ext cx="8077200" cy="2879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Shannon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endParaRPr lang="en-US" dirty="0"/>
          </a:p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&amp;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879" y="0"/>
            <a:ext cx="8077200" cy="6783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79" y="0"/>
            <a:ext cx="8077200" cy="685800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(C4.5 , Naïve Bayes,…)</a:t>
            </a:r>
          </a:p>
          <a:p>
            <a:r>
              <a:rPr lang="en-US" dirty="0"/>
              <a:t>Nguyên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- mutual information</a:t>
            </a:r>
          </a:p>
          <a:p>
            <a:pPr lvl="1"/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– statistic significance</a:t>
            </a:r>
          </a:p>
          <a:p>
            <a:r>
              <a:rPr lang="en-US" dirty="0"/>
              <a:t>Mutual Information</a:t>
            </a:r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1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endParaRPr lang="en-US" dirty="0"/>
          </a:p>
          <a:p>
            <a:pPr lvl="1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pPr lvl="2"/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endParaRPr lang="en-US" dirty="0"/>
          </a:p>
          <a:p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luật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Đáp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8558" y="5929325"/>
            <a:ext cx="2530642" cy="854050"/>
          </a:xfrm>
          <a:solidFill>
            <a:schemeClr val="bg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2337809704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Approval data set (“Australian”)</a:t>
            </a:r>
          </a:p>
          <a:p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UCI Repository</a:t>
            </a:r>
          </a:p>
          <a:p>
            <a:r>
              <a:rPr lang="en-US" dirty="0"/>
              <a:t>19 July 2002</a:t>
            </a:r>
          </a:p>
          <a:p>
            <a:r>
              <a:rPr lang="en-US" dirty="0"/>
              <a:t>C.L. Blake and C.J. </a:t>
            </a:r>
            <a:r>
              <a:rPr lang="en-US" dirty="0" err="1"/>
              <a:t>Merz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4879" y="3529263"/>
            <a:ext cx="7802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http://www.ics.uci.edu/~mlearn/MLRepository.html</a:t>
            </a:r>
          </a:p>
        </p:txBody>
      </p:sp>
    </p:spTree>
    <p:extLst>
      <p:ext uri="{BB962C8B-B14F-4D97-AF65-F5344CB8AC3E}">
        <p14:creationId xmlns:p14="http://schemas.microsoft.com/office/powerpoint/2010/main" val="3436651457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530" y="914400"/>
            <a:ext cx="7239540" cy="518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39428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79" y="60350"/>
            <a:ext cx="8077200" cy="131125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Hạn</a:t>
            </a:r>
            <a:r>
              <a:rPr lang="en-US" sz="3600" dirty="0"/>
              <a:t> </a:t>
            </a:r>
            <a:r>
              <a:rPr lang="en-US" sz="3600" dirty="0" err="1"/>
              <a:t>chế</a:t>
            </a:r>
            <a:r>
              <a:rPr lang="en-US" sz="3600" dirty="0"/>
              <a:t> </a:t>
            </a:r>
            <a:r>
              <a:rPr lang="en-US" sz="3600" dirty="0" err="1"/>
              <a:t>của</a:t>
            </a:r>
            <a:r>
              <a:rPr lang="en-US" sz="3600" dirty="0"/>
              <a:t> </a:t>
            </a:r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r>
              <a:rPr lang="en-US" sz="3600" dirty="0" err="1"/>
              <a:t>lớp</a:t>
            </a:r>
            <a:r>
              <a:rPr lang="en-US" sz="3600" dirty="0"/>
              <a:t> </a:t>
            </a:r>
            <a:r>
              <a:rPr lang="en-US" sz="3600" dirty="0" err="1"/>
              <a:t>thông</a:t>
            </a:r>
            <a:r>
              <a:rPr lang="en-US" sz="3600" dirty="0"/>
              <a:t> </a:t>
            </a:r>
            <a:r>
              <a:rPr lang="en-US" sz="3600" dirty="0" err="1"/>
              <a:t>thường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78" y="1371600"/>
            <a:ext cx="8369121" cy="4724400"/>
          </a:xfrm>
        </p:spPr>
        <p:txBody>
          <a:bodyPr/>
          <a:lstStyle/>
          <a:p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Postpruning</a:t>
            </a:r>
            <a:r>
              <a:rPr lang="en-US" dirty="0"/>
              <a:t> :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sộ</a:t>
            </a:r>
            <a:r>
              <a:rPr lang="en-US" dirty="0"/>
              <a:t> ( grow a maximal tree)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tỉa</a:t>
            </a:r>
            <a:r>
              <a:rPr lang="en-US" dirty="0"/>
              <a:t> </a:t>
            </a:r>
            <a:r>
              <a:rPr lang="en-US" dirty="0" err="1"/>
              <a:t>cành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(prune)</a:t>
            </a:r>
          </a:p>
          <a:p>
            <a:pPr marL="63500" lvl="1" indent="0">
              <a:buNone/>
            </a:pP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 Chi </a:t>
            </a:r>
            <a:r>
              <a:rPr lang="en-US" sz="3200" dirty="0" err="1">
                <a:solidFill>
                  <a:schemeClr val="accent2"/>
                </a:solidFill>
                <a:sym typeface="Wingdings" panose="05000000000000000000" pitchFamily="2" charset="2"/>
              </a:rPr>
              <a:t>phí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sym typeface="Wingdings" panose="05000000000000000000" pitchFamily="2" charset="2"/>
              </a:rPr>
              <a:t>cắt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sym typeface="Wingdings" panose="05000000000000000000" pitchFamily="2" charset="2"/>
              </a:rPr>
              <a:t>tỉa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sym typeface="Wingdings" panose="05000000000000000000" pitchFamily="2" charset="2"/>
              </a:rPr>
              <a:t>cao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marL="63500" lvl="1" indent="0">
              <a:buNone/>
            </a:pP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err="1">
                <a:solidFill>
                  <a:schemeClr val="accent2"/>
                </a:solidFill>
              </a:rPr>
              <a:t>Mô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hình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phân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lớp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còn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phức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 err="1">
                <a:solidFill>
                  <a:schemeClr val="accent2"/>
                </a:solidFill>
              </a:rPr>
              <a:t>tạp</a:t>
            </a:r>
            <a:endParaRPr lang="en-US" sz="3200" dirty="0">
              <a:solidFill>
                <a:schemeClr val="accent2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984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Shannon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879" y="914400"/>
            <a:ext cx="8077200" cy="149225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err="1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Loại</a:t>
            </a:r>
            <a:r>
              <a:rPr lang="en-US" sz="440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4400" dirty="0" err="1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bỏ</a:t>
            </a:r>
            <a:r>
              <a:rPr lang="en-US" sz="440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4400" dirty="0" err="1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sự</a:t>
            </a:r>
            <a:r>
              <a:rPr lang="en-US" sz="440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4400" dirty="0" err="1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không</a:t>
            </a:r>
            <a:r>
              <a:rPr lang="en-US" sz="440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4400" dirty="0" err="1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chắc</a:t>
            </a:r>
            <a:r>
              <a:rPr lang="en-US" sz="4400" dirty="0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z="4400" dirty="0" err="1">
                <a:solidFill>
                  <a:srgbClr val="C0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chắn</a:t>
            </a:r>
            <a:endParaRPr lang="en-US" sz="4400" dirty="0">
              <a:solidFill>
                <a:srgbClr val="C00000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4879" y="2378576"/>
            <a:ext cx="8369121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chứ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24611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</a:t>
            </a:r>
          </a:p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“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tin” (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bits)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93639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Information (MI)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914400"/>
            <a:ext cx="5732141" cy="40304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33D6E5A2-EC83-451F-A719-9AC1370DD5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4879" y="4491430"/>
            <a:ext cx="8077200" cy="184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32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H(X) </a:t>
            </a:r>
            <a:r>
              <a:rPr lang="en-US" sz="2800" dirty="0" err="1">
                <a:solidFill>
                  <a:srgbClr val="C00000"/>
                </a:solidFill>
              </a:rPr>
              <a:t>và</a:t>
            </a:r>
            <a:r>
              <a:rPr lang="en-US" sz="2800" dirty="0">
                <a:solidFill>
                  <a:srgbClr val="C00000"/>
                </a:solidFill>
              </a:rPr>
              <a:t> H(Y): </a:t>
            </a:r>
            <a:r>
              <a:rPr lang="en-US" sz="2800" dirty="0">
                <a:solidFill>
                  <a:srgbClr val="7030A0"/>
                </a:solidFill>
              </a:rPr>
              <a:t>Unconditional Entropy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58" y="5028841"/>
            <a:ext cx="6517678" cy="77002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7647433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552</Words>
  <Application>Microsoft Office PowerPoint</Application>
  <PresentationFormat>On-screen Show (4:3)</PresentationFormat>
  <Paragraphs>93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Times New Roman</vt:lpstr>
      <vt:lpstr>Aharoni</vt:lpstr>
      <vt:lpstr>Georgia</vt:lpstr>
      <vt:lpstr>Arial</vt:lpstr>
      <vt:lpstr>MV Boli</vt:lpstr>
      <vt:lpstr>Calibri</vt:lpstr>
      <vt:lpstr>Algerian</vt:lpstr>
      <vt:lpstr>Cambria Math</vt:lpstr>
      <vt:lpstr>Wingdings</vt:lpstr>
      <vt:lpstr>Training</vt:lpstr>
      <vt:lpstr>PowerPoint Presentation</vt:lpstr>
      <vt:lpstr>Mục tiêu</vt:lpstr>
      <vt:lpstr>Nội dung</vt:lpstr>
      <vt:lpstr>Dữ liệu huấn luyện</vt:lpstr>
      <vt:lpstr>Mô tả dữ liệu huấn luyện</vt:lpstr>
      <vt:lpstr>Hạn chế của phương pháp phân lớp thông thường</vt:lpstr>
      <vt:lpstr>Thuyết thông tin của Shannon</vt:lpstr>
      <vt:lpstr>Mutual Information (MI)</vt:lpstr>
      <vt:lpstr>Mutual Information (MI)</vt:lpstr>
      <vt:lpstr>Mutual Information (MI)</vt:lpstr>
      <vt:lpstr>Mutual Information (MI)</vt:lpstr>
      <vt:lpstr>Mutual Information (MI)</vt:lpstr>
      <vt:lpstr>Mutual Information (MI)</vt:lpstr>
      <vt:lpstr>Mutual Information (MI)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2012-09-23T05:12:18Z</dcterms:created>
  <dcterms:modified xsi:type="dcterms:W3CDTF">2016-07-14T06:53:37Z</dcterms:modified>
</cp:coreProperties>
</file>