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</p:sldMasterIdLst>
  <p:notesMasterIdLst>
    <p:notesMasterId r:id="rId19"/>
  </p:notesMasterIdLst>
  <p:sldIdLst>
    <p:sldId id="256" r:id="rId4"/>
    <p:sldId id="257" r:id="rId5"/>
    <p:sldId id="273" r:id="rId6"/>
    <p:sldId id="291" r:id="rId7"/>
    <p:sldId id="299" r:id="rId8"/>
    <p:sldId id="272" r:id="rId9"/>
    <p:sldId id="300" r:id="rId10"/>
    <p:sldId id="302" r:id="rId11"/>
    <p:sldId id="283" r:id="rId12"/>
    <p:sldId id="303" r:id="rId13"/>
    <p:sldId id="305" r:id="rId14"/>
    <p:sldId id="306" r:id="rId15"/>
    <p:sldId id="304" r:id="rId16"/>
    <p:sldId id="266" r:id="rId17"/>
    <p:sldId id="30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A31"/>
    <a:srgbClr val="B01023"/>
    <a:srgbClr val="B00F23"/>
    <a:srgbClr val="CF162D"/>
    <a:srgbClr val="ED1A32"/>
    <a:srgbClr val="000000"/>
    <a:srgbClr val="221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42F05-F63B-6C41-9B77-379055B4934F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6950-C005-A341-9047-ADFEFA1CA8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7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C79AD-9823-40C1-A439-6D0D29C85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52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C79AD-9823-40C1-A439-6D0D29C859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1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C79AD-9823-40C1-A439-6D0D29C85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6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C79AD-9823-40C1-A439-6D0D29C85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61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C79AD-9823-40C1-A439-6D0D29C859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4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C79AD-9823-40C1-A439-6D0D29C859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37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C79AD-9823-40C1-A439-6D0D29C859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FFF87592-F767-4BDF-AF21-129318C030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5764" y="-1"/>
            <a:ext cx="6876236" cy="6858000"/>
          </a:xfrm>
          <a:custGeom>
            <a:avLst/>
            <a:gdLst>
              <a:gd name="connsiteX0" fmla="*/ 4061470 w 6876236"/>
              <a:gd name="connsiteY0" fmla="*/ 0 h 6858000"/>
              <a:gd name="connsiteX1" fmla="*/ 5594215 w 6876236"/>
              <a:gd name="connsiteY1" fmla="*/ 0 h 6858000"/>
              <a:gd name="connsiteX2" fmla="*/ 6876236 w 6876236"/>
              <a:gd name="connsiteY2" fmla="*/ 0 h 6858000"/>
              <a:gd name="connsiteX3" fmla="*/ 6876236 w 6876236"/>
              <a:gd name="connsiteY3" fmla="*/ 6858000 h 6858000"/>
              <a:gd name="connsiteX4" fmla="*/ 0 w 6876236"/>
              <a:gd name="connsiteY4" fmla="*/ 6858000 h 6858000"/>
              <a:gd name="connsiteX5" fmla="*/ 25341 w 6876236"/>
              <a:gd name="connsiteY5" fmla="*/ 6832091 h 6858000"/>
              <a:gd name="connsiteX6" fmla="*/ 421204 w 6876236"/>
              <a:gd name="connsiteY6" fmla="*/ 6341764 h 6858000"/>
              <a:gd name="connsiteX7" fmla="*/ 1322818 w 6876236"/>
              <a:gd name="connsiteY7" fmla="*/ 4747845 h 6858000"/>
              <a:gd name="connsiteX8" fmla="*/ 2145541 w 6876236"/>
              <a:gd name="connsiteY8" fmla="*/ 2860012 h 6858000"/>
              <a:gd name="connsiteX9" fmla="*/ 2934453 w 6876236"/>
              <a:gd name="connsiteY9" fmla="*/ 1266093 h 6858000"/>
              <a:gd name="connsiteX10" fmla="*/ 3836066 w 6876236"/>
              <a:gd name="connsiteY10" fmla="*/ 192175 h 6858000"/>
              <a:gd name="connsiteX11" fmla="*/ 4061470 w 6876236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6236" h="6858000">
                <a:moveTo>
                  <a:pt x="4061470" y="0"/>
                </a:moveTo>
                <a:cubicBezTo>
                  <a:pt x="4574263" y="0"/>
                  <a:pt x="5084237" y="0"/>
                  <a:pt x="5594215" y="0"/>
                </a:cubicBezTo>
                <a:lnTo>
                  <a:pt x="6876236" y="0"/>
                </a:lnTo>
                <a:lnTo>
                  <a:pt x="6876236" y="6858000"/>
                </a:lnTo>
                <a:lnTo>
                  <a:pt x="0" y="6858000"/>
                </a:lnTo>
                <a:lnTo>
                  <a:pt x="25341" y="6832091"/>
                </a:lnTo>
                <a:cubicBezTo>
                  <a:pt x="164807" y="6675244"/>
                  <a:pt x="297233" y="6511329"/>
                  <a:pt x="421204" y="6341764"/>
                </a:cubicBezTo>
                <a:cubicBezTo>
                  <a:pt x="781849" y="5844372"/>
                  <a:pt x="1074875" y="5301759"/>
                  <a:pt x="1322818" y="4747845"/>
                </a:cubicBezTo>
                <a:cubicBezTo>
                  <a:pt x="1604574" y="4126103"/>
                  <a:pt x="1863785" y="3493058"/>
                  <a:pt x="2145541" y="2860012"/>
                </a:cubicBezTo>
                <a:cubicBezTo>
                  <a:pt x="2370943" y="2317400"/>
                  <a:pt x="2618888" y="1774790"/>
                  <a:pt x="2934453" y="1266093"/>
                </a:cubicBezTo>
                <a:cubicBezTo>
                  <a:pt x="3182397" y="859134"/>
                  <a:pt x="3475421" y="497394"/>
                  <a:pt x="3836066" y="192175"/>
                </a:cubicBezTo>
                <a:cubicBezTo>
                  <a:pt x="3903687" y="124348"/>
                  <a:pt x="3982580" y="67827"/>
                  <a:pt x="40614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8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19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26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7963" y="372563"/>
            <a:ext cx="2011680" cy="36783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添加您的标题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56000" y="6553200"/>
            <a:ext cx="10080000" cy="304800"/>
          </a:xfrm>
          <a:prstGeom prst="rect">
            <a:avLst/>
          </a:prstGeom>
          <a:solidFill>
            <a:srgbClr val="9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23557" y="281354"/>
            <a:ext cx="84406" cy="576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6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7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8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3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9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88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18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ABF02682-F521-41AE-AF01-872955F5D6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238507" cy="6356285"/>
          </a:xfrm>
          <a:custGeom>
            <a:avLst/>
            <a:gdLst>
              <a:gd name="connsiteX0" fmla="*/ 0 w 6238507"/>
              <a:gd name="connsiteY0" fmla="*/ 0 h 6356285"/>
              <a:gd name="connsiteX1" fmla="*/ 6238507 w 6238507"/>
              <a:gd name="connsiteY1" fmla="*/ 0 h 6356285"/>
              <a:gd name="connsiteX2" fmla="*/ 6217826 w 6238507"/>
              <a:gd name="connsiteY2" fmla="*/ 290141 h 6356285"/>
              <a:gd name="connsiteX3" fmla="*/ 205606 w 6238507"/>
              <a:gd name="connsiteY3" fmla="*/ 6340650 h 6356285"/>
              <a:gd name="connsiteX4" fmla="*/ 0 w 6238507"/>
              <a:gd name="connsiteY4" fmla="*/ 6356285 h 635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507" h="6356285">
                <a:moveTo>
                  <a:pt x="0" y="0"/>
                </a:moveTo>
                <a:lnTo>
                  <a:pt x="6238507" y="0"/>
                </a:lnTo>
                <a:lnTo>
                  <a:pt x="6217826" y="290141"/>
                </a:lnTo>
                <a:cubicBezTo>
                  <a:pt x="5914407" y="3477948"/>
                  <a:pt x="3387620" y="6017499"/>
                  <a:pt x="205606" y="6340650"/>
                </a:cubicBezTo>
                <a:lnTo>
                  <a:pt x="0" y="635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16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0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5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9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ABF02682-F521-41AE-AF01-872955F5D6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238507" cy="6356285"/>
          </a:xfrm>
          <a:custGeom>
            <a:avLst/>
            <a:gdLst>
              <a:gd name="connsiteX0" fmla="*/ 0 w 6238507"/>
              <a:gd name="connsiteY0" fmla="*/ 0 h 6356285"/>
              <a:gd name="connsiteX1" fmla="*/ 6238507 w 6238507"/>
              <a:gd name="connsiteY1" fmla="*/ 0 h 6356285"/>
              <a:gd name="connsiteX2" fmla="*/ 6217826 w 6238507"/>
              <a:gd name="connsiteY2" fmla="*/ 290141 h 6356285"/>
              <a:gd name="connsiteX3" fmla="*/ 205606 w 6238507"/>
              <a:gd name="connsiteY3" fmla="*/ 6340650 h 6356285"/>
              <a:gd name="connsiteX4" fmla="*/ 0 w 6238507"/>
              <a:gd name="connsiteY4" fmla="*/ 6356285 h 635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507" h="6356285">
                <a:moveTo>
                  <a:pt x="0" y="0"/>
                </a:moveTo>
                <a:lnTo>
                  <a:pt x="6238507" y="0"/>
                </a:lnTo>
                <a:lnTo>
                  <a:pt x="6217826" y="290141"/>
                </a:lnTo>
                <a:cubicBezTo>
                  <a:pt x="5914407" y="3477948"/>
                  <a:pt x="3387620" y="6017499"/>
                  <a:pt x="205606" y="6340650"/>
                </a:cubicBezTo>
                <a:lnTo>
                  <a:pt x="0" y="635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66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defRPr>
            </a:lvl1pPr>
          </a:lstStyle>
          <a:p>
            <a:r>
              <a:rPr lang="zh-CN" altLang="en-US" dirty="0"/>
              <a:t>在此添加标题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887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5467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57336"/>
      </p:ext>
    </p:extLst>
  </p:cSld>
  <p:clrMapOvr>
    <a:masterClrMapping/>
  </p:clrMapOvr>
  <p:transition spd="med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065055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389066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833BDF92-C7A7-43B4-9F68-A7886C0EF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42057"/>
            <a:ext cx="5027271" cy="2586942"/>
          </a:xfrm>
          <a:custGeom>
            <a:avLst/>
            <a:gdLst>
              <a:gd name="connsiteX0" fmla="*/ 0 w 5027271"/>
              <a:gd name="connsiteY0" fmla="*/ 0 h 2586942"/>
              <a:gd name="connsiteX1" fmla="*/ 5027271 w 5027271"/>
              <a:gd name="connsiteY1" fmla="*/ 0 h 2586942"/>
              <a:gd name="connsiteX2" fmla="*/ 5027271 w 5027271"/>
              <a:gd name="connsiteY2" fmla="*/ 2586942 h 2586942"/>
              <a:gd name="connsiteX3" fmla="*/ 0 w 5027271"/>
              <a:gd name="connsiteY3" fmla="*/ 2586942 h 258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7271" h="2586942">
                <a:moveTo>
                  <a:pt x="0" y="0"/>
                </a:moveTo>
                <a:lnTo>
                  <a:pt x="5027271" y="0"/>
                </a:lnTo>
                <a:lnTo>
                  <a:pt x="5027271" y="2586942"/>
                </a:lnTo>
                <a:lnTo>
                  <a:pt x="0" y="25869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zh-CN" altLang="en-US" dirty="0"/>
          </a:p>
        </p:txBody>
      </p:sp>
      <p:sp>
        <p:nvSpPr>
          <p:cNvPr id="8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4D0D8A1B-246D-48A3-828A-467CC19649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64729" y="842057"/>
            <a:ext cx="5027271" cy="2586942"/>
          </a:xfrm>
          <a:custGeom>
            <a:avLst/>
            <a:gdLst>
              <a:gd name="connsiteX0" fmla="*/ 0 w 5027271"/>
              <a:gd name="connsiteY0" fmla="*/ 0 h 2586942"/>
              <a:gd name="connsiteX1" fmla="*/ 5027271 w 5027271"/>
              <a:gd name="connsiteY1" fmla="*/ 0 h 2586942"/>
              <a:gd name="connsiteX2" fmla="*/ 5027271 w 5027271"/>
              <a:gd name="connsiteY2" fmla="*/ 2586942 h 2586942"/>
              <a:gd name="connsiteX3" fmla="*/ 0 w 5027271"/>
              <a:gd name="connsiteY3" fmla="*/ 2586942 h 258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7271" h="2586942">
                <a:moveTo>
                  <a:pt x="0" y="0"/>
                </a:moveTo>
                <a:lnTo>
                  <a:pt x="5027271" y="0"/>
                </a:lnTo>
                <a:lnTo>
                  <a:pt x="5027271" y="2586942"/>
                </a:lnTo>
                <a:lnTo>
                  <a:pt x="0" y="25869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DDCF08F7-A79F-4570-AB2E-BDABBBDA77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90244" y="-1"/>
            <a:ext cx="3211512" cy="6858000"/>
          </a:xfrm>
          <a:custGeom>
            <a:avLst/>
            <a:gdLst>
              <a:gd name="connsiteX0" fmla="*/ 0 w 3211512"/>
              <a:gd name="connsiteY0" fmla="*/ 0 h 6858000"/>
              <a:gd name="connsiteX1" fmla="*/ 3211512 w 3211512"/>
              <a:gd name="connsiteY1" fmla="*/ 0 h 6858000"/>
              <a:gd name="connsiteX2" fmla="*/ 3211512 w 3211512"/>
              <a:gd name="connsiteY2" fmla="*/ 6858000 h 6858000"/>
              <a:gd name="connsiteX3" fmla="*/ 0 w 32115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12" h="6858000">
                <a:moveTo>
                  <a:pt x="0" y="0"/>
                </a:moveTo>
                <a:lnTo>
                  <a:pt x="3211512" y="0"/>
                </a:lnTo>
                <a:lnTo>
                  <a:pt x="321151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AF76F18C-5E7D-46FE-A613-B848442FC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20689" cy="6858000"/>
          </a:xfrm>
          <a:custGeom>
            <a:avLst/>
            <a:gdLst>
              <a:gd name="connsiteX0" fmla="*/ 0 w 2920689"/>
              <a:gd name="connsiteY0" fmla="*/ 0 h 6858000"/>
              <a:gd name="connsiteX1" fmla="*/ 2920689 w 2920689"/>
              <a:gd name="connsiteY1" fmla="*/ 0 h 6858000"/>
              <a:gd name="connsiteX2" fmla="*/ 2920689 w 2920689"/>
              <a:gd name="connsiteY2" fmla="*/ 6858000 h 6858000"/>
              <a:gd name="connsiteX3" fmla="*/ 0 w 29206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0689" h="6858000">
                <a:moveTo>
                  <a:pt x="0" y="0"/>
                </a:moveTo>
                <a:lnTo>
                  <a:pt x="2920689" y="0"/>
                </a:lnTo>
                <a:lnTo>
                  <a:pt x="292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9D2805A7-9CAD-4F6F-B24B-FCF6EFDE70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9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1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82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2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45F2FB-FCF5-4751-9532-8A31C7E2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9E0A2-E727-4956-9A0B-0635C495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C0A99-61A8-45F8-A0E9-6B8CE0530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CE5F2-E7DC-44B1-A8E8-2970A7E7053F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2D121-7D4D-4273-8C97-12B7912A7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F6C15-1485-482C-B71C-0FB50A27E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FCC-4959-4F55-B76A-F3F20D2E0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CA3F-7B65-4E23-85FA-BE93414F8DD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5376-85D4-4CD9-BDEE-F9771D297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6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0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 spd="med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1C81416F-56F5-4720-9195-F1C54C183834}"/>
              </a:ext>
            </a:extLst>
          </p:cNvPr>
          <p:cNvSpPr>
            <a:spLocks/>
          </p:cNvSpPr>
          <p:nvPr/>
        </p:nvSpPr>
        <p:spPr bwMode="auto">
          <a:xfrm>
            <a:off x="6556556" y="0"/>
            <a:ext cx="3172598" cy="5242341"/>
          </a:xfrm>
          <a:custGeom>
            <a:avLst/>
            <a:gdLst>
              <a:gd name="T0" fmla="*/ 295 w 295"/>
              <a:gd name="T1" fmla="*/ 0 h 486"/>
              <a:gd name="T2" fmla="*/ 254 w 295"/>
              <a:gd name="T3" fmla="*/ 28 h 486"/>
              <a:gd name="T4" fmla="*/ 167 w 295"/>
              <a:gd name="T5" fmla="*/ 129 h 486"/>
              <a:gd name="T6" fmla="*/ 95 w 295"/>
              <a:gd name="T7" fmla="*/ 273 h 486"/>
              <a:gd name="T8" fmla="*/ 24 w 295"/>
              <a:gd name="T9" fmla="*/ 438 h 486"/>
              <a:gd name="T10" fmla="*/ 1 w 295"/>
              <a:gd name="T11" fmla="*/ 486 h 486"/>
              <a:gd name="T12" fmla="*/ 0 w 295"/>
              <a:gd name="T13" fmla="*/ 485 h 486"/>
              <a:gd name="T14" fmla="*/ 2 w 295"/>
              <a:gd name="T15" fmla="*/ 480 h 486"/>
              <a:gd name="T16" fmla="*/ 50 w 295"/>
              <a:gd name="T17" fmla="*/ 308 h 486"/>
              <a:gd name="T18" fmla="*/ 1 w 295"/>
              <a:gd name="T19" fmla="*/ 3 h 486"/>
              <a:gd name="T20" fmla="*/ 0 w 295"/>
              <a:gd name="T21" fmla="*/ 0 h 486"/>
              <a:gd name="T22" fmla="*/ 295 w 295"/>
              <a:gd name="T23" fmla="*/ 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5" h="486">
                <a:moveTo>
                  <a:pt x="295" y="0"/>
                </a:moveTo>
                <a:cubicBezTo>
                  <a:pt x="281" y="10"/>
                  <a:pt x="267" y="18"/>
                  <a:pt x="254" y="28"/>
                </a:cubicBezTo>
                <a:cubicBezTo>
                  <a:pt x="218" y="55"/>
                  <a:pt x="191" y="91"/>
                  <a:pt x="167" y="129"/>
                </a:cubicBezTo>
                <a:cubicBezTo>
                  <a:pt x="139" y="175"/>
                  <a:pt x="117" y="224"/>
                  <a:pt x="95" y="273"/>
                </a:cubicBezTo>
                <a:cubicBezTo>
                  <a:pt x="72" y="328"/>
                  <a:pt x="48" y="383"/>
                  <a:pt x="24" y="438"/>
                </a:cubicBezTo>
                <a:cubicBezTo>
                  <a:pt x="17" y="454"/>
                  <a:pt x="9" y="470"/>
                  <a:pt x="1" y="486"/>
                </a:cubicBezTo>
                <a:cubicBezTo>
                  <a:pt x="0" y="486"/>
                  <a:pt x="0" y="485"/>
                  <a:pt x="0" y="485"/>
                </a:cubicBezTo>
                <a:cubicBezTo>
                  <a:pt x="0" y="484"/>
                  <a:pt x="1" y="482"/>
                  <a:pt x="2" y="480"/>
                </a:cubicBezTo>
                <a:cubicBezTo>
                  <a:pt x="27" y="425"/>
                  <a:pt x="44" y="368"/>
                  <a:pt x="50" y="308"/>
                </a:cubicBezTo>
                <a:cubicBezTo>
                  <a:pt x="62" y="202"/>
                  <a:pt x="46" y="100"/>
                  <a:pt x="1" y="3"/>
                </a:cubicBezTo>
                <a:cubicBezTo>
                  <a:pt x="1" y="2"/>
                  <a:pt x="1" y="1"/>
                  <a:pt x="0" y="0"/>
                </a:cubicBezTo>
                <a:cubicBezTo>
                  <a:pt x="99" y="0"/>
                  <a:pt x="197" y="0"/>
                  <a:pt x="295" y="0"/>
                </a:cubicBezTo>
                <a:close/>
              </a:path>
            </a:pathLst>
          </a:custGeom>
          <a:solidFill>
            <a:srgbClr val="B00F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8D089578-25E2-475E-BA45-F835AB65617F}"/>
              </a:ext>
            </a:extLst>
          </p:cNvPr>
          <p:cNvSpPr>
            <a:spLocks/>
          </p:cNvSpPr>
          <p:nvPr/>
        </p:nvSpPr>
        <p:spPr bwMode="auto">
          <a:xfrm>
            <a:off x="5062845" y="0"/>
            <a:ext cx="2257269" cy="5363423"/>
          </a:xfrm>
          <a:custGeom>
            <a:avLst/>
            <a:gdLst>
              <a:gd name="T0" fmla="*/ 169 w 230"/>
              <a:gd name="T1" fmla="*/ 0 h 545"/>
              <a:gd name="T2" fmla="*/ 190 w 230"/>
              <a:gd name="T3" fmla="*/ 53 h 545"/>
              <a:gd name="T4" fmla="*/ 220 w 230"/>
              <a:gd name="T5" fmla="*/ 187 h 545"/>
              <a:gd name="T6" fmla="*/ 157 w 230"/>
              <a:gd name="T7" fmla="*/ 505 h 545"/>
              <a:gd name="T8" fmla="*/ 132 w 230"/>
              <a:gd name="T9" fmla="*/ 545 h 545"/>
              <a:gd name="T10" fmla="*/ 131 w 230"/>
              <a:gd name="T11" fmla="*/ 545 h 545"/>
              <a:gd name="T12" fmla="*/ 134 w 230"/>
              <a:gd name="T13" fmla="*/ 541 h 545"/>
              <a:gd name="T14" fmla="*/ 181 w 230"/>
              <a:gd name="T15" fmla="*/ 394 h 545"/>
              <a:gd name="T16" fmla="*/ 118 w 230"/>
              <a:gd name="T17" fmla="*/ 125 h 545"/>
              <a:gd name="T18" fmla="*/ 3 w 230"/>
              <a:gd name="T19" fmla="*/ 3 h 545"/>
              <a:gd name="T20" fmla="*/ 0 w 230"/>
              <a:gd name="T21" fmla="*/ 0 h 545"/>
              <a:gd name="T22" fmla="*/ 169 w 230"/>
              <a:gd name="T23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545">
                <a:moveTo>
                  <a:pt x="169" y="0"/>
                </a:moveTo>
                <a:cubicBezTo>
                  <a:pt x="176" y="18"/>
                  <a:pt x="184" y="35"/>
                  <a:pt x="190" y="53"/>
                </a:cubicBezTo>
                <a:cubicBezTo>
                  <a:pt x="206" y="96"/>
                  <a:pt x="215" y="141"/>
                  <a:pt x="220" y="187"/>
                </a:cubicBezTo>
                <a:cubicBezTo>
                  <a:pt x="230" y="299"/>
                  <a:pt x="209" y="405"/>
                  <a:pt x="157" y="505"/>
                </a:cubicBezTo>
                <a:cubicBezTo>
                  <a:pt x="150" y="519"/>
                  <a:pt x="141" y="532"/>
                  <a:pt x="132" y="545"/>
                </a:cubicBezTo>
                <a:cubicBezTo>
                  <a:pt x="132" y="545"/>
                  <a:pt x="132" y="545"/>
                  <a:pt x="131" y="545"/>
                </a:cubicBezTo>
                <a:cubicBezTo>
                  <a:pt x="132" y="543"/>
                  <a:pt x="133" y="542"/>
                  <a:pt x="134" y="541"/>
                </a:cubicBezTo>
                <a:cubicBezTo>
                  <a:pt x="159" y="495"/>
                  <a:pt x="175" y="446"/>
                  <a:pt x="181" y="394"/>
                </a:cubicBezTo>
                <a:cubicBezTo>
                  <a:pt x="192" y="297"/>
                  <a:pt x="171" y="207"/>
                  <a:pt x="118" y="125"/>
                </a:cubicBezTo>
                <a:cubicBezTo>
                  <a:pt x="88" y="77"/>
                  <a:pt x="49" y="37"/>
                  <a:pt x="3" y="3"/>
                </a:cubicBezTo>
                <a:cubicBezTo>
                  <a:pt x="2" y="3"/>
                  <a:pt x="1" y="1"/>
                  <a:pt x="0" y="0"/>
                </a:cubicBezTo>
                <a:cubicBezTo>
                  <a:pt x="56" y="0"/>
                  <a:pt x="113" y="0"/>
                  <a:pt x="169" y="0"/>
                </a:cubicBezTo>
                <a:close/>
              </a:path>
            </a:pathLst>
          </a:custGeom>
          <a:solidFill>
            <a:srgbClr val="ED1A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C5C90C94-66DA-44C4-89AD-660CD37844F3}"/>
              </a:ext>
            </a:extLst>
          </p:cNvPr>
          <p:cNvSpPr>
            <a:spLocks/>
          </p:cNvSpPr>
          <p:nvPr/>
        </p:nvSpPr>
        <p:spPr bwMode="auto">
          <a:xfrm>
            <a:off x="6366511" y="0"/>
            <a:ext cx="1439546" cy="5513894"/>
          </a:xfrm>
          <a:custGeom>
            <a:avLst/>
            <a:gdLst>
              <a:gd name="T0" fmla="*/ 131 w 139"/>
              <a:gd name="T1" fmla="*/ 0 h 531"/>
              <a:gd name="T2" fmla="*/ 138 w 139"/>
              <a:gd name="T3" fmla="*/ 102 h 531"/>
              <a:gd name="T4" fmla="*/ 123 w 139"/>
              <a:gd name="T5" fmla="*/ 222 h 531"/>
              <a:gd name="T6" fmla="*/ 100 w 139"/>
              <a:gd name="T7" fmla="*/ 335 h 531"/>
              <a:gd name="T8" fmla="*/ 80 w 139"/>
              <a:gd name="T9" fmla="*/ 416 h 531"/>
              <a:gd name="T10" fmla="*/ 14 w 139"/>
              <a:gd name="T11" fmla="*/ 519 h 531"/>
              <a:gd name="T12" fmla="*/ 2 w 139"/>
              <a:gd name="T13" fmla="*/ 530 h 531"/>
              <a:gd name="T14" fmla="*/ 1 w 139"/>
              <a:gd name="T15" fmla="*/ 531 h 531"/>
              <a:gd name="T16" fmla="*/ 0 w 139"/>
              <a:gd name="T17" fmla="*/ 530 h 531"/>
              <a:gd name="T18" fmla="*/ 35 w 139"/>
              <a:gd name="T19" fmla="*/ 452 h 531"/>
              <a:gd name="T20" fmla="*/ 51 w 139"/>
              <a:gd name="T21" fmla="*/ 365 h 531"/>
              <a:gd name="T22" fmla="*/ 63 w 139"/>
              <a:gd name="T23" fmla="*/ 301 h 531"/>
              <a:gd name="T24" fmla="*/ 69 w 139"/>
              <a:gd name="T25" fmla="*/ 184 h 531"/>
              <a:gd name="T26" fmla="*/ 9 w 139"/>
              <a:gd name="T27" fmla="*/ 4 h 531"/>
              <a:gd name="T28" fmla="*/ 7 w 139"/>
              <a:gd name="T29" fmla="*/ 0 h 531"/>
              <a:gd name="T30" fmla="*/ 131 w 139"/>
              <a:gd name="T3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531">
                <a:moveTo>
                  <a:pt x="131" y="0"/>
                </a:moveTo>
                <a:cubicBezTo>
                  <a:pt x="136" y="34"/>
                  <a:pt x="139" y="68"/>
                  <a:pt x="138" y="102"/>
                </a:cubicBezTo>
                <a:cubicBezTo>
                  <a:pt x="137" y="143"/>
                  <a:pt x="131" y="183"/>
                  <a:pt x="123" y="222"/>
                </a:cubicBezTo>
                <a:cubicBezTo>
                  <a:pt x="114" y="260"/>
                  <a:pt x="108" y="297"/>
                  <a:pt x="100" y="335"/>
                </a:cubicBezTo>
                <a:cubicBezTo>
                  <a:pt x="94" y="362"/>
                  <a:pt x="88" y="389"/>
                  <a:pt x="80" y="416"/>
                </a:cubicBezTo>
                <a:cubicBezTo>
                  <a:pt x="68" y="457"/>
                  <a:pt x="46" y="492"/>
                  <a:pt x="14" y="519"/>
                </a:cubicBezTo>
                <a:cubicBezTo>
                  <a:pt x="10" y="523"/>
                  <a:pt x="6" y="527"/>
                  <a:pt x="2" y="530"/>
                </a:cubicBezTo>
                <a:cubicBezTo>
                  <a:pt x="2" y="530"/>
                  <a:pt x="1" y="531"/>
                  <a:pt x="1" y="531"/>
                </a:cubicBezTo>
                <a:cubicBezTo>
                  <a:pt x="1" y="531"/>
                  <a:pt x="0" y="530"/>
                  <a:pt x="0" y="530"/>
                </a:cubicBezTo>
                <a:cubicBezTo>
                  <a:pt x="19" y="507"/>
                  <a:pt x="29" y="480"/>
                  <a:pt x="35" y="452"/>
                </a:cubicBezTo>
                <a:cubicBezTo>
                  <a:pt x="41" y="423"/>
                  <a:pt x="45" y="394"/>
                  <a:pt x="51" y="365"/>
                </a:cubicBezTo>
                <a:cubicBezTo>
                  <a:pt x="55" y="344"/>
                  <a:pt x="59" y="322"/>
                  <a:pt x="63" y="301"/>
                </a:cubicBezTo>
                <a:cubicBezTo>
                  <a:pt x="71" y="262"/>
                  <a:pt x="73" y="223"/>
                  <a:pt x="69" y="184"/>
                </a:cubicBezTo>
                <a:cubicBezTo>
                  <a:pt x="63" y="119"/>
                  <a:pt x="42" y="60"/>
                  <a:pt x="9" y="4"/>
                </a:cubicBezTo>
                <a:cubicBezTo>
                  <a:pt x="8" y="3"/>
                  <a:pt x="8" y="2"/>
                  <a:pt x="7" y="0"/>
                </a:cubicBezTo>
                <a:cubicBezTo>
                  <a:pt x="49" y="0"/>
                  <a:pt x="90" y="0"/>
                  <a:pt x="131" y="0"/>
                </a:cubicBezTo>
                <a:close/>
              </a:path>
            </a:pathLst>
          </a:custGeom>
          <a:solidFill>
            <a:srgbClr val="CF16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113E5242-5158-4091-8466-BA2CDF964C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73970" y="3828641"/>
            <a:ext cx="4950777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The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transaction price forecast based on house characteristics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Fintech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000" dirty="0">
                <a:latin typeface="微软雅黑" pitchFamily="34" charset="-122"/>
                <a:ea typeface="微软雅黑" pitchFamily="34" charset="-122"/>
              </a:rPr>
              <a:t>Training Camp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66FBE1BE-CC0F-4F68-8E50-6808A8686087}"/>
              </a:ext>
            </a:extLst>
          </p:cNvPr>
          <p:cNvSpPr txBox="1"/>
          <p:nvPr/>
        </p:nvSpPr>
        <p:spPr>
          <a:xfrm>
            <a:off x="373970" y="3084299"/>
            <a:ext cx="5722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基于房屋特征的交易价格预测</a:t>
            </a:r>
            <a:endParaRPr lang="en-US" altLang="zh-CN" sz="3200" b="1" dirty="0">
              <a:solidFill>
                <a:srgbClr val="ED1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1544EF7F-08E2-45A5-9D42-626C091DE68A}"/>
              </a:ext>
            </a:extLst>
          </p:cNvPr>
          <p:cNvSpPr txBox="1"/>
          <p:nvPr/>
        </p:nvSpPr>
        <p:spPr>
          <a:xfrm>
            <a:off x="460259" y="4681844"/>
            <a:ext cx="1690687" cy="338554"/>
          </a:xfrm>
          <a:prstGeom prst="rect">
            <a:avLst/>
          </a:prstGeom>
          <a:solidFill>
            <a:srgbClr val="ED1A32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 </a:t>
            </a:r>
            <a:r>
              <a:rPr lang="zh-CN" altLang="en-US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第九组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—</a:t>
            </a:r>
          </a:p>
        </p:txBody>
      </p:sp>
      <p:sp>
        <p:nvSpPr>
          <p:cNvPr id="2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503CD813-4ACD-4286-B94C-0E830F1D4068}"/>
              </a:ext>
            </a:extLst>
          </p:cNvPr>
          <p:cNvSpPr txBox="1"/>
          <p:nvPr/>
        </p:nvSpPr>
        <p:spPr>
          <a:xfrm>
            <a:off x="322792" y="1896115"/>
            <a:ext cx="2744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</a:p>
        </p:txBody>
      </p:sp>
      <p:pic>
        <p:nvPicPr>
          <p:cNvPr id="3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1388386A-49FE-4E6E-8521-01B8BDBC2C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9"/>
          <a:stretch/>
        </p:blipFill>
        <p:spPr>
          <a:xfrm>
            <a:off x="5268686" y="0"/>
            <a:ext cx="6923314" cy="6858000"/>
          </a:xfrm>
        </p:spPr>
      </p:pic>
      <p:sp>
        <p:nvSpPr>
          <p:cNvPr id="1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E5D9C425-AC32-3944-87FF-957D571BA584}"/>
              </a:ext>
            </a:extLst>
          </p:cNvPr>
          <p:cNvSpPr txBox="1"/>
          <p:nvPr/>
        </p:nvSpPr>
        <p:spPr>
          <a:xfrm>
            <a:off x="2536482" y="2394307"/>
            <a:ext cx="29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Fintech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精英训练营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C32D24-1BB1-764F-89CC-63A4F04F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8" y="315168"/>
            <a:ext cx="2025650" cy="7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032B5C08-F2FE-4103-AE0E-80A8607D45E7}"/>
              </a:ext>
            </a:extLst>
          </p:cNvPr>
          <p:cNvSpPr txBox="1"/>
          <p:nvPr/>
        </p:nvSpPr>
        <p:spPr>
          <a:xfrm>
            <a:off x="8339685" y="3191339"/>
            <a:ext cx="308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altLang="zh-CN" sz="5400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PART  0</a:t>
            </a:r>
            <a:r>
              <a:rPr lang="en-US" altLang="zh-CN" sz="5400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3</a:t>
            </a:r>
            <a:endParaRPr lang="de-DE" altLang="zh-CN" sz="5400" dirty="0">
              <a:solidFill>
                <a:srgbClr val="ED1A3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微米黑" panose="020B0606030804020204" pitchFamily="34" charset="-122"/>
            </a:endParaRPr>
          </a:p>
        </p:txBody>
      </p:sp>
      <p:pic>
        <p:nvPicPr>
          <p:cNvPr id="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B4F630E3-581D-43D7-B9D9-132C719615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r="11400"/>
          <a:stretch/>
        </p:blipFill>
        <p:spPr>
          <a:xfrm>
            <a:off x="0" y="0"/>
            <a:ext cx="6464699" cy="6366933"/>
          </a:xfr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9C2019B3-D461-4119-BF24-C121B3B95AF7}"/>
              </a:ext>
            </a:extLst>
          </p:cNvPr>
          <p:cNvGrpSpPr/>
          <p:nvPr/>
        </p:nvGrpSpPr>
        <p:grpSpPr>
          <a:xfrm flipH="1" flipV="1">
            <a:off x="1226919" y="0"/>
            <a:ext cx="6647827" cy="6172200"/>
            <a:chOff x="8033177" y="5130558"/>
            <a:chExt cx="1620428" cy="1504492"/>
          </a:xfrm>
        </p:grpSpPr>
        <p:sp>
          <p:nvSpPr>
            <p:cNvPr id="5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12CAD8A5-EC2A-41FE-9C72-C413C933FCE8}"/>
                </a:ext>
              </a:extLst>
            </p:cNvPr>
            <p:cNvSpPr/>
            <p:nvPr/>
          </p:nvSpPr>
          <p:spPr>
            <a:xfrm>
              <a:off x="8304425" y="5297000"/>
              <a:ext cx="994618" cy="1338050"/>
            </a:xfrm>
            <a:custGeom>
              <a:avLst/>
              <a:gdLst>
                <a:gd name="connsiteX0" fmla="*/ 994618 w 994618"/>
                <a:gd name="connsiteY0" fmla="*/ 0 h 1338050"/>
                <a:gd name="connsiteX1" fmla="*/ 864625 w 994618"/>
                <a:gd name="connsiteY1" fmla="*/ 89027 h 1338050"/>
                <a:gd name="connsiteX2" fmla="*/ 732715 w 994618"/>
                <a:gd name="connsiteY2" fmla="*/ 199802 h 1338050"/>
                <a:gd name="connsiteX3" fmla="*/ 169447 w 994618"/>
                <a:gd name="connsiteY3" fmla="*/ 1283598 h 1338050"/>
                <a:gd name="connsiteX4" fmla="*/ 164005 w 994618"/>
                <a:gd name="connsiteY4" fmla="*/ 1338050 h 1338050"/>
                <a:gd name="connsiteX5" fmla="*/ 0 w 994618"/>
                <a:gd name="connsiteY5" fmla="*/ 1338050 h 1338050"/>
                <a:gd name="connsiteX6" fmla="*/ 25821 w 994618"/>
                <a:gd name="connsiteY6" fmla="*/ 1253583 h 1338050"/>
                <a:gd name="connsiteX7" fmla="*/ 862304 w 994618"/>
                <a:gd name="connsiteY7" fmla="*/ 89746 h 1338050"/>
                <a:gd name="connsiteX8" fmla="*/ 946842 w 994618"/>
                <a:gd name="connsiteY8" fmla="*/ 29297 h 1338050"/>
                <a:gd name="connsiteX9" fmla="*/ 994618 w 994618"/>
                <a:gd name="connsiteY9" fmla="*/ 0 h 13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4618" h="1338050">
                  <a:moveTo>
                    <a:pt x="994618" y="0"/>
                  </a:moveTo>
                  <a:lnTo>
                    <a:pt x="864625" y="89027"/>
                  </a:lnTo>
                  <a:cubicBezTo>
                    <a:pt x="819137" y="123558"/>
                    <a:pt x="775150" y="160469"/>
                    <a:pt x="732715" y="199802"/>
                  </a:cubicBezTo>
                  <a:cubicBezTo>
                    <a:pt x="416730" y="493842"/>
                    <a:pt x="228015" y="856226"/>
                    <a:pt x="169447" y="1283598"/>
                  </a:cubicBezTo>
                  <a:lnTo>
                    <a:pt x="164005" y="1338050"/>
                  </a:lnTo>
                  <a:lnTo>
                    <a:pt x="0" y="1338050"/>
                  </a:lnTo>
                  <a:lnTo>
                    <a:pt x="25821" y="1253583"/>
                  </a:lnTo>
                  <a:cubicBezTo>
                    <a:pt x="191305" y="784751"/>
                    <a:pt x="470133" y="396805"/>
                    <a:pt x="862304" y="89746"/>
                  </a:cubicBezTo>
                  <a:cubicBezTo>
                    <a:pt x="889195" y="67995"/>
                    <a:pt x="917632" y="48166"/>
                    <a:pt x="946842" y="29297"/>
                  </a:cubicBezTo>
                  <a:lnTo>
                    <a:pt x="994618" y="0"/>
                  </a:lnTo>
                  <a:close/>
                </a:path>
              </a:pathLst>
            </a:custGeom>
            <a:solidFill>
              <a:srgbClr val="CF1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  <p:sp>
          <p:nvSpPr>
            <p:cNvPr id="5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51FA6583-FE3A-4E43-9755-289756EBF4A4}"/>
                </a:ext>
              </a:extLst>
            </p:cNvPr>
            <p:cNvSpPr/>
            <p:nvPr/>
          </p:nvSpPr>
          <p:spPr>
            <a:xfrm>
              <a:off x="8033177" y="5130558"/>
              <a:ext cx="1620428" cy="1504492"/>
            </a:xfrm>
            <a:custGeom>
              <a:avLst/>
              <a:gdLst>
                <a:gd name="connsiteX0" fmla="*/ 1617080 w 1620428"/>
                <a:gd name="connsiteY0" fmla="*/ 0 h 1504492"/>
                <a:gd name="connsiteX1" fmla="*/ 1620428 w 1620428"/>
                <a:gd name="connsiteY1" fmla="*/ 2870 h 1504492"/>
                <a:gd name="connsiteX2" fmla="*/ 1598873 w 1620428"/>
                <a:gd name="connsiteY2" fmla="*/ 7687 h 1504492"/>
                <a:gd name="connsiteX3" fmla="*/ 1440899 w 1620428"/>
                <a:gd name="connsiteY3" fmla="*/ 76459 h 1504492"/>
                <a:gd name="connsiteX4" fmla="*/ 1322874 w 1620428"/>
                <a:gd name="connsiteY4" fmla="*/ 141550 h 1504492"/>
                <a:gd name="connsiteX5" fmla="*/ 1321783 w 1620428"/>
                <a:gd name="connsiteY5" fmla="*/ 141053 h 1504492"/>
                <a:gd name="connsiteX6" fmla="*/ 1303975 w 1620428"/>
                <a:gd name="connsiteY6" fmla="*/ 151973 h 1504492"/>
                <a:gd name="connsiteX7" fmla="*/ 1291299 w 1620428"/>
                <a:gd name="connsiteY7" fmla="*/ 158964 h 1504492"/>
                <a:gd name="connsiteX8" fmla="*/ 1280380 w 1620428"/>
                <a:gd name="connsiteY8" fmla="*/ 166442 h 1504492"/>
                <a:gd name="connsiteX9" fmla="*/ 1232604 w 1620428"/>
                <a:gd name="connsiteY9" fmla="*/ 195739 h 1504492"/>
                <a:gd name="connsiteX10" fmla="*/ 1148066 w 1620428"/>
                <a:gd name="connsiteY10" fmla="*/ 256188 h 1504492"/>
                <a:gd name="connsiteX11" fmla="*/ 311583 w 1620428"/>
                <a:gd name="connsiteY11" fmla="*/ 1420025 h 1504492"/>
                <a:gd name="connsiteX12" fmla="*/ 285762 w 1620428"/>
                <a:gd name="connsiteY12" fmla="*/ 1504492 h 1504492"/>
                <a:gd name="connsiteX13" fmla="*/ 0 w 1620428"/>
                <a:gd name="connsiteY13" fmla="*/ 1504492 h 1504492"/>
                <a:gd name="connsiteX14" fmla="*/ 6968 w 1620428"/>
                <a:gd name="connsiteY14" fmla="*/ 1485085 h 1504492"/>
                <a:gd name="connsiteX15" fmla="*/ 292184 w 1620428"/>
                <a:gd name="connsiteY15" fmla="*/ 949171 h 1504492"/>
                <a:gd name="connsiteX16" fmla="*/ 1418272 w 1620428"/>
                <a:gd name="connsiteY16" fmla="*/ 62520 h 1504492"/>
                <a:gd name="connsiteX17" fmla="*/ 1617080 w 1620428"/>
                <a:gd name="connsiteY17" fmla="*/ 0 h 150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0428" h="1504492">
                  <a:moveTo>
                    <a:pt x="1617080" y="0"/>
                  </a:moveTo>
                  <a:cubicBezTo>
                    <a:pt x="1617080" y="0"/>
                    <a:pt x="1617080" y="0"/>
                    <a:pt x="1620428" y="2870"/>
                  </a:cubicBezTo>
                  <a:cubicBezTo>
                    <a:pt x="1611324" y="6713"/>
                    <a:pt x="1605099" y="7200"/>
                    <a:pt x="1598873" y="7687"/>
                  </a:cubicBezTo>
                  <a:cubicBezTo>
                    <a:pt x="1544854" y="28352"/>
                    <a:pt x="1492178" y="51261"/>
                    <a:pt x="1440899" y="76459"/>
                  </a:cubicBezTo>
                  <a:lnTo>
                    <a:pt x="1322874" y="141550"/>
                  </a:lnTo>
                  <a:lnTo>
                    <a:pt x="1321783" y="141053"/>
                  </a:lnTo>
                  <a:lnTo>
                    <a:pt x="1303975" y="151973"/>
                  </a:lnTo>
                  <a:lnTo>
                    <a:pt x="1291299" y="158964"/>
                  </a:lnTo>
                  <a:lnTo>
                    <a:pt x="1280380" y="166442"/>
                  </a:lnTo>
                  <a:lnTo>
                    <a:pt x="1232604" y="195739"/>
                  </a:lnTo>
                  <a:cubicBezTo>
                    <a:pt x="1203394" y="214608"/>
                    <a:pt x="1174957" y="234437"/>
                    <a:pt x="1148066" y="256188"/>
                  </a:cubicBezTo>
                  <a:cubicBezTo>
                    <a:pt x="755895" y="563247"/>
                    <a:pt x="477067" y="951193"/>
                    <a:pt x="311583" y="1420025"/>
                  </a:cubicBezTo>
                  <a:lnTo>
                    <a:pt x="285762" y="1504492"/>
                  </a:lnTo>
                  <a:lnTo>
                    <a:pt x="0" y="1504492"/>
                  </a:lnTo>
                  <a:lnTo>
                    <a:pt x="6968" y="1485085"/>
                  </a:lnTo>
                  <a:cubicBezTo>
                    <a:pt x="77158" y="1294821"/>
                    <a:pt x="176537" y="1117934"/>
                    <a:pt x="292184" y="949171"/>
                  </a:cubicBezTo>
                  <a:cubicBezTo>
                    <a:pt x="581038" y="544508"/>
                    <a:pt x="956401" y="248957"/>
                    <a:pt x="1418272" y="62520"/>
                  </a:cubicBezTo>
                  <a:cubicBezTo>
                    <a:pt x="1481996" y="35616"/>
                    <a:pt x="1549538" y="17808"/>
                    <a:pt x="1617080" y="0"/>
                  </a:cubicBezTo>
                  <a:close/>
                </a:path>
              </a:pathLst>
            </a:custGeom>
            <a:solidFill>
              <a:srgbClr val="ED1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  <p:sp>
          <p:nvSpPr>
            <p:cNvPr id="5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70055AE7-2E3A-4BAC-BA28-CEB37BAAECE9}"/>
                </a:ext>
              </a:extLst>
            </p:cNvPr>
            <p:cNvSpPr/>
            <p:nvPr/>
          </p:nvSpPr>
          <p:spPr>
            <a:xfrm>
              <a:off x="8462080" y="5272108"/>
              <a:ext cx="876028" cy="1362942"/>
            </a:xfrm>
            <a:custGeom>
              <a:avLst/>
              <a:gdLst>
                <a:gd name="connsiteX0" fmla="*/ 873107 w 876028"/>
                <a:gd name="connsiteY0" fmla="*/ 0 h 1362942"/>
                <a:gd name="connsiteX1" fmla="*/ 876028 w 876028"/>
                <a:gd name="connsiteY1" fmla="*/ 1333 h 1362942"/>
                <a:gd name="connsiteX2" fmla="*/ 856650 w 876028"/>
                <a:gd name="connsiteY2" fmla="*/ 11932 h 1362942"/>
                <a:gd name="connsiteX3" fmla="*/ 398258 w 876028"/>
                <a:gd name="connsiteY3" fmla="*/ 517204 h 1362942"/>
                <a:gd name="connsiteX4" fmla="*/ 147590 w 876028"/>
                <a:gd name="connsiteY4" fmla="*/ 1245719 h 1362942"/>
                <a:gd name="connsiteX5" fmla="*/ 139829 w 876028"/>
                <a:gd name="connsiteY5" fmla="*/ 1362942 h 1362942"/>
                <a:gd name="connsiteX6" fmla="*/ 0 w 876028"/>
                <a:gd name="connsiteY6" fmla="*/ 1362942 h 1362942"/>
                <a:gd name="connsiteX7" fmla="*/ 5442 w 876028"/>
                <a:gd name="connsiteY7" fmla="*/ 1308490 h 1362942"/>
                <a:gd name="connsiteX8" fmla="*/ 568710 w 876028"/>
                <a:gd name="connsiteY8" fmla="*/ 224694 h 1362942"/>
                <a:gd name="connsiteX9" fmla="*/ 700620 w 876028"/>
                <a:gd name="connsiteY9" fmla="*/ 113919 h 1362942"/>
                <a:gd name="connsiteX10" fmla="*/ 830613 w 876028"/>
                <a:gd name="connsiteY10" fmla="*/ 24892 h 1362942"/>
                <a:gd name="connsiteX11" fmla="*/ 854208 w 876028"/>
                <a:gd name="connsiteY11" fmla="*/ 10423 h 1362942"/>
                <a:gd name="connsiteX12" fmla="*/ 873107 w 876028"/>
                <a:gd name="connsiteY12" fmla="*/ 0 h 13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028" h="1362942">
                  <a:moveTo>
                    <a:pt x="873107" y="0"/>
                  </a:moveTo>
                  <a:lnTo>
                    <a:pt x="876028" y="1333"/>
                  </a:lnTo>
                  <a:cubicBezTo>
                    <a:pt x="868345" y="7548"/>
                    <a:pt x="862498" y="9740"/>
                    <a:pt x="856650" y="11932"/>
                  </a:cubicBezTo>
                  <a:cubicBezTo>
                    <a:pt x="671919" y="151202"/>
                    <a:pt x="517784" y="319016"/>
                    <a:pt x="398258" y="517204"/>
                  </a:cubicBezTo>
                  <a:cubicBezTo>
                    <a:pt x="259389" y="748485"/>
                    <a:pt x="175683" y="991651"/>
                    <a:pt x="147590" y="1245719"/>
                  </a:cubicBezTo>
                  <a:lnTo>
                    <a:pt x="139829" y="1362942"/>
                  </a:lnTo>
                  <a:lnTo>
                    <a:pt x="0" y="1362942"/>
                  </a:lnTo>
                  <a:lnTo>
                    <a:pt x="5442" y="1308490"/>
                  </a:lnTo>
                  <a:cubicBezTo>
                    <a:pt x="64010" y="881118"/>
                    <a:pt x="252725" y="518734"/>
                    <a:pt x="568710" y="224694"/>
                  </a:cubicBezTo>
                  <a:cubicBezTo>
                    <a:pt x="611145" y="185361"/>
                    <a:pt x="655132" y="148450"/>
                    <a:pt x="700620" y="113919"/>
                  </a:cubicBezTo>
                  <a:lnTo>
                    <a:pt x="830613" y="24892"/>
                  </a:lnTo>
                  <a:lnTo>
                    <a:pt x="854208" y="10423"/>
                  </a:lnTo>
                  <a:lnTo>
                    <a:pt x="873107" y="0"/>
                  </a:lnTo>
                  <a:close/>
                </a:path>
              </a:pathLst>
            </a:custGeom>
            <a:solidFill>
              <a:srgbClr val="B00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</p:grpSp>
      <p:sp>
        <p:nvSpPr>
          <p:cNvPr id="11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6B812789-0BD3-554A-A4EF-7E3C7B9BE898}"/>
              </a:ext>
            </a:extLst>
          </p:cNvPr>
          <p:cNvSpPr txBox="1"/>
          <p:nvPr/>
        </p:nvSpPr>
        <p:spPr>
          <a:xfrm>
            <a:off x="9123966" y="4337872"/>
            <a:ext cx="219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应用拓展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文泉驿微米黑" panose="020B06060308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55D90E-775B-E245-8FB8-8F6A1D365614}"/>
              </a:ext>
            </a:extLst>
          </p:cNvPr>
          <p:cNvSpPr/>
          <p:nvPr/>
        </p:nvSpPr>
        <p:spPr>
          <a:xfrm>
            <a:off x="8314303" y="4984203"/>
            <a:ext cx="3049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Application &amp;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Development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AC625C-E3AF-7C4E-B7B1-6A577F911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15366"/>
      </p:ext>
    </p:extLst>
  </p:cSld>
  <p:clrMapOvr>
    <a:masterClrMapping/>
  </p:clrMapOvr>
  <p:transition spd="slow" advTm="3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6000" y="6553200"/>
            <a:ext cx="10080000" cy="304800"/>
          </a:xfrm>
          <a:prstGeom prst="rect">
            <a:avLst/>
          </a:prstGeom>
          <a:solidFill>
            <a:srgbClr val="9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22030" y="386629"/>
            <a:ext cx="4904114" cy="490063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应用拓展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Application &amp;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Development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9246E1-2116-AA40-92F6-E5BD44DB21BB}"/>
              </a:ext>
            </a:extLst>
          </p:cNvPr>
          <p:cNvSpPr/>
          <p:nvPr/>
        </p:nvSpPr>
        <p:spPr>
          <a:xfrm>
            <a:off x="323899" y="267629"/>
            <a:ext cx="82006" cy="5880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ED1A3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9EABB58-3D5A-7E4E-B4F3-2F937F24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E52F6F4-3B99-6C42-AC05-BB6AA3D13161}"/>
              </a:ext>
            </a:extLst>
          </p:cNvPr>
          <p:cNvSpPr/>
          <p:nvPr/>
        </p:nvSpPr>
        <p:spPr>
          <a:xfrm>
            <a:off x="4534208" y="381759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B01023"/>
                </a:solidFill>
              </a:rPr>
              <a:t>平台性服务模块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8081294-5720-1740-8856-8BE78B0907FA}"/>
              </a:ext>
            </a:extLst>
          </p:cNvPr>
          <p:cNvGrpSpPr/>
          <p:nvPr/>
        </p:nvGrpSpPr>
        <p:grpSpPr>
          <a:xfrm>
            <a:off x="5083902" y="1978773"/>
            <a:ext cx="1598788" cy="1598788"/>
            <a:chOff x="5169940" y="2177592"/>
            <a:chExt cx="1885361" cy="1885361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B1290C5-619C-C448-AED4-E0CAF416382E}"/>
                </a:ext>
              </a:extLst>
            </p:cNvPr>
            <p:cNvSpPr/>
            <p:nvPr/>
          </p:nvSpPr>
          <p:spPr>
            <a:xfrm>
              <a:off x="5169940" y="2177592"/>
              <a:ext cx="1885361" cy="1885361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51486A3-2F77-2048-B4E3-365E41C50A00}"/>
                </a:ext>
              </a:extLst>
            </p:cNvPr>
            <p:cNvGrpSpPr/>
            <p:nvPr/>
          </p:nvGrpSpPr>
          <p:grpSpPr>
            <a:xfrm>
              <a:off x="5870913" y="2769151"/>
              <a:ext cx="483414" cy="645678"/>
              <a:chOff x="3868738" y="3581401"/>
              <a:chExt cx="227013" cy="303213"/>
            </a:xfrm>
            <a:solidFill>
              <a:schemeClr val="bg2"/>
            </a:solidFill>
          </p:grpSpPr>
          <p:sp>
            <p:nvSpPr>
              <p:cNvPr id="39" name="Freeform 28">
                <a:extLst>
                  <a:ext uri="{FF2B5EF4-FFF2-40B4-BE49-F238E27FC236}">
                    <a16:creationId xmlns:a16="http://schemas.microsoft.com/office/drawing/2014/main" id="{01CB16E9-AB4F-AA48-B3D4-7592AFF6AF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8738" y="3683001"/>
                <a:ext cx="227013" cy="201613"/>
              </a:xfrm>
              <a:custGeom>
                <a:avLst/>
                <a:gdLst>
                  <a:gd name="T0" fmla="*/ 64 w 72"/>
                  <a:gd name="T1" fmla="*/ 0 h 64"/>
                  <a:gd name="T2" fmla="*/ 60 w 72"/>
                  <a:gd name="T3" fmla="*/ 0 h 64"/>
                  <a:gd name="T4" fmla="*/ 60 w 72"/>
                  <a:gd name="T5" fmla="*/ 8 h 64"/>
                  <a:gd name="T6" fmla="*/ 64 w 72"/>
                  <a:gd name="T7" fmla="*/ 8 h 64"/>
                  <a:gd name="T8" fmla="*/ 64 w 72"/>
                  <a:gd name="T9" fmla="*/ 28 h 64"/>
                  <a:gd name="T10" fmla="*/ 8 w 72"/>
                  <a:gd name="T11" fmla="*/ 28 h 64"/>
                  <a:gd name="T12" fmla="*/ 8 w 72"/>
                  <a:gd name="T13" fmla="*/ 8 h 64"/>
                  <a:gd name="T14" fmla="*/ 12 w 72"/>
                  <a:gd name="T15" fmla="*/ 8 h 64"/>
                  <a:gd name="T16" fmla="*/ 12 w 72"/>
                  <a:gd name="T17" fmla="*/ 0 h 64"/>
                  <a:gd name="T18" fmla="*/ 8 w 72"/>
                  <a:gd name="T19" fmla="*/ 0 h 64"/>
                  <a:gd name="T20" fmla="*/ 0 w 72"/>
                  <a:gd name="T21" fmla="*/ 8 h 64"/>
                  <a:gd name="T22" fmla="*/ 0 w 72"/>
                  <a:gd name="T23" fmla="*/ 44 h 64"/>
                  <a:gd name="T24" fmla="*/ 8 w 72"/>
                  <a:gd name="T25" fmla="*/ 52 h 64"/>
                  <a:gd name="T26" fmla="*/ 32 w 72"/>
                  <a:gd name="T27" fmla="*/ 52 h 64"/>
                  <a:gd name="T28" fmla="*/ 32 w 72"/>
                  <a:gd name="T29" fmla="*/ 56 h 64"/>
                  <a:gd name="T30" fmla="*/ 20 w 72"/>
                  <a:gd name="T31" fmla="*/ 56 h 64"/>
                  <a:gd name="T32" fmla="*/ 20 w 72"/>
                  <a:gd name="T33" fmla="*/ 64 h 64"/>
                  <a:gd name="T34" fmla="*/ 52 w 72"/>
                  <a:gd name="T35" fmla="*/ 64 h 64"/>
                  <a:gd name="T36" fmla="*/ 52 w 72"/>
                  <a:gd name="T37" fmla="*/ 56 h 64"/>
                  <a:gd name="T38" fmla="*/ 40 w 72"/>
                  <a:gd name="T39" fmla="*/ 56 h 64"/>
                  <a:gd name="T40" fmla="*/ 40 w 72"/>
                  <a:gd name="T41" fmla="*/ 52 h 64"/>
                  <a:gd name="T42" fmla="*/ 64 w 72"/>
                  <a:gd name="T43" fmla="*/ 52 h 64"/>
                  <a:gd name="T44" fmla="*/ 72 w 72"/>
                  <a:gd name="T45" fmla="*/ 44 h 64"/>
                  <a:gd name="T46" fmla="*/ 72 w 72"/>
                  <a:gd name="T47" fmla="*/ 8 h 64"/>
                  <a:gd name="T48" fmla="*/ 64 w 72"/>
                  <a:gd name="T49" fmla="*/ 0 h 64"/>
                  <a:gd name="T50" fmla="*/ 8 w 72"/>
                  <a:gd name="T51" fmla="*/ 44 h 64"/>
                  <a:gd name="T52" fmla="*/ 8 w 72"/>
                  <a:gd name="T53" fmla="*/ 36 h 64"/>
                  <a:gd name="T54" fmla="*/ 64 w 72"/>
                  <a:gd name="T55" fmla="*/ 36 h 64"/>
                  <a:gd name="T56" fmla="*/ 64 w 72"/>
                  <a:gd name="T57" fmla="*/ 44 h 64"/>
                  <a:gd name="T58" fmla="*/ 8 w 72"/>
                  <a:gd name="T5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2" h="64">
                    <a:moveTo>
                      <a:pt x="64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4" y="52"/>
                      <a:pt x="8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8" y="52"/>
                      <a:pt x="72" y="48"/>
                      <a:pt x="72" y="44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2" y="4"/>
                      <a:pt x="68" y="0"/>
                      <a:pt x="64" y="0"/>
                    </a:cubicBezTo>
                    <a:close/>
                    <a:moveTo>
                      <a:pt x="8" y="44"/>
                    </a:moveTo>
                    <a:cubicBezTo>
                      <a:pt x="8" y="36"/>
                      <a:pt x="8" y="36"/>
                      <a:pt x="8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44"/>
                      <a:pt x="64" y="44"/>
                      <a:pt x="64" y="44"/>
                    </a:cubicBezTo>
                    <a:lnTo>
                      <a:pt x="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9">
                <a:extLst>
                  <a:ext uri="{FF2B5EF4-FFF2-40B4-BE49-F238E27FC236}">
                    <a16:creationId xmlns:a16="http://schemas.microsoft.com/office/drawing/2014/main" id="{21DBFCA0-8121-E14E-95C2-A6B6A0E9F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3581401"/>
                <a:ext cx="120650" cy="157163"/>
              </a:xfrm>
              <a:custGeom>
                <a:avLst/>
                <a:gdLst>
                  <a:gd name="T0" fmla="*/ 76 w 76"/>
                  <a:gd name="T1" fmla="*/ 62 h 99"/>
                  <a:gd name="T2" fmla="*/ 64 w 76"/>
                  <a:gd name="T3" fmla="*/ 50 h 99"/>
                  <a:gd name="T4" fmla="*/ 46 w 76"/>
                  <a:gd name="T5" fmla="*/ 68 h 99"/>
                  <a:gd name="T6" fmla="*/ 46 w 76"/>
                  <a:gd name="T7" fmla="*/ 0 h 99"/>
                  <a:gd name="T8" fmla="*/ 30 w 76"/>
                  <a:gd name="T9" fmla="*/ 0 h 99"/>
                  <a:gd name="T10" fmla="*/ 30 w 76"/>
                  <a:gd name="T11" fmla="*/ 68 h 99"/>
                  <a:gd name="T12" fmla="*/ 12 w 76"/>
                  <a:gd name="T13" fmla="*/ 50 h 99"/>
                  <a:gd name="T14" fmla="*/ 0 w 76"/>
                  <a:gd name="T15" fmla="*/ 62 h 99"/>
                  <a:gd name="T16" fmla="*/ 38 w 76"/>
                  <a:gd name="T17" fmla="*/ 99 h 99"/>
                  <a:gd name="T18" fmla="*/ 76 w 76"/>
                  <a:gd name="T19" fmla="*/ 6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99">
                    <a:moveTo>
                      <a:pt x="76" y="62"/>
                    </a:moveTo>
                    <a:lnTo>
                      <a:pt x="64" y="50"/>
                    </a:lnTo>
                    <a:lnTo>
                      <a:pt x="46" y="68"/>
                    </a:lnTo>
                    <a:lnTo>
                      <a:pt x="46" y="0"/>
                    </a:lnTo>
                    <a:lnTo>
                      <a:pt x="30" y="0"/>
                    </a:lnTo>
                    <a:lnTo>
                      <a:pt x="30" y="68"/>
                    </a:lnTo>
                    <a:lnTo>
                      <a:pt x="12" y="50"/>
                    </a:lnTo>
                    <a:lnTo>
                      <a:pt x="0" y="62"/>
                    </a:lnTo>
                    <a:lnTo>
                      <a:pt x="38" y="99"/>
                    </a:lnTo>
                    <a:lnTo>
                      <a:pt x="7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64423A0-FA69-214C-999D-4F8787E98CF7}"/>
              </a:ext>
            </a:extLst>
          </p:cNvPr>
          <p:cNvSpPr/>
          <p:nvPr/>
        </p:nvSpPr>
        <p:spPr>
          <a:xfrm>
            <a:off x="2224425" y="4396181"/>
            <a:ext cx="8658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为有售房、购房、抵押贷款需求的客户提供交易房估价，以提升自身获客能力。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2309127"/>
      </p:ext>
    </p:extLst>
  </p:cSld>
  <p:clrMapOvr>
    <a:masterClrMapping/>
  </p:clrMapOvr>
  <p:transition spd="slow" advClick="0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6000" y="6553200"/>
            <a:ext cx="10080000" cy="304800"/>
          </a:xfrm>
          <a:prstGeom prst="rect">
            <a:avLst/>
          </a:prstGeom>
          <a:solidFill>
            <a:srgbClr val="9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22030" y="386629"/>
            <a:ext cx="4904114" cy="490063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应用拓展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Application &amp;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Development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9246E1-2116-AA40-92F6-E5BD44DB21BB}"/>
              </a:ext>
            </a:extLst>
          </p:cNvPr>
          <p:cNvSpPr/>
          <p:nvPr/>
        </p:nvSpPr>
        <p:spPr>
          <a:xfrm>
            <a:off x="323899" y="267629"/>
            <a:ext cx="82006" cy="5880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ED1A3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9EABB58-3D5A-7E4E-B4F3-2F937F24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1A4559-C17A-F04E-A1EB-02120D58A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66" y="1146259"/>
            <a:ext cx="2761306" cy="51163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563788-BFD9-7549-A980-6F2E1B06C18C}"/>
              </a:ext>
            </a:extLst>
          </p:cNvPr>
          <p:cNvSpPr/>
          <p:nvPr/>
        </p:nvSpPr>
        <p:spPr>
          <a:xfrm>
            <a:off x="5813778" y="2699890"/>
            <a:ext cx="4334933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录入房屋信息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接入第三方数据接口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内容占位符 3">
            <a:extLst>
              <a:ext uri="{FF2B5EF4-FFF2-40B4-BE49-F238E27FC236}">
                <a16:creationId xmlns:a16="http://schemas.microsoft.com/office/drawing/2014/main" id="{1E7878C3-B410-7944-A647-7822E4500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014" y="1158644"/>
            <a:ext cx="2840855" cy="514142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A8713E-9909-A34D-8747-80BA2B30563E}"/>
              </a:ext>
            </a:extLst>
          </p:cNvPr>
          <p:cNvSpPr/>
          <p:nvPr/>
        </p:nvSpPr>
        <p:spPr>
          <a:xfrm>
            <a:off x="4968069" y="5536273"/>
            <a:ext cx="1794933" cy="365221"/>
          </a:xfrm>
          <a:prstGeom prst="rect">
            <a:avLst/>
          </a:prstGeom>
          <a:noFill/>
          <a:ln w="19050">
            <a:solidFill>
              <a:srgbClr val="ED1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EA8385-5F3F-4A41-8F15-8D105DA03A6E}"/>
              </a:ext>
            </a:extLst>
          </p:cNvPr>
          <p:cNvSpPr/>
          <p:nvPr/>
        </p:nvSpPr>
        <p:spPr>
          <a:xfrm>
            <a:off x="6260151" y="2987799"/>
            <a:ext cx="638318" cy="184380"/>
          </a:xfrm>
          <a:prstGeom prst="rect">
            <a:avLst/>
          </a:prstGeom>
          <a:noFill/>
          <a:ln w="19050">
            <a:solidFill>
              <a:srgbClr val="ED1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39BDD5-2939-5F4F-992C-5B5C0AE775BF}"/>
              </a:ext>
            </a:extLst>
          </p:cNvPr>
          <p:cNvSpPr/>
          <p:nvPr/>
        </p:nvSpPr>
        <p:spPr>
          <a:xfrm>
            <a:off x="7146825" y="2849156"/>
            <a:ext cx="4334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 为第三方导流抽取佣金</a:t>
            </a:r>
            <a:endParaRPr lang="en-US" altLang="zh-CN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041C06-3538-D64B-B867-4E5A51A3310C}"/>
              </a:ext>
            </a:extLst>
          </p:cNvPr>
          <p:cNvSpPr/>
          <p:nvPr/>
        </p:nvSpPr>
        <p:spPr>
          <a:xfrm>
            <a:off x="7178826" y="5503548"/>
            <a:ext cx="5486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刺激客户借贷需求，获取利息收入</a:t>
            </a:r>
            <a:endParaRPr lang="en-US" altLang="zh-CN" sz="2000" dirty="0"/>
          </a:p>
        </p:txBody>
      </p:sp>
      <p:pic>
        <p:nvPicPr>
          <p:cNvPr id="21" name="内容占位符 3">
            <a:extLst>
              <a:ext uri="{FF2B5EF4-FFF2-40B4-BE49-F238E27FC236}">
                <a16:creationId xmlns:a16="http://schemas.microsoft.com/office/drawing/2014/main" id="{2FC5EE77-E7F7-994A-9F55-D57C6ACD2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570" y="1258082"/>
            <a:ext cx="2770418" cy="50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21278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74 -0.00278 L -0.09375 -0.002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4" grpId="0" animBg="1"/>
      <p:bldP spid="4" grpId="1" animBg="1"/>
      <p:bldP spid="18" grpId="0" animBg="1"/>
      <p:bldP spid="18" grpId="1" animBg="1"/>
      <p:bldP spid="19" grpId="0"/>
      <p:bldP spid="19" grpId="1"/>
      <p:bldP spid="20" grpId="0"/>
      <p:bldP spid="2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032B5C08-F2FE-4103-AE0E-80A8607D45E7}"/>
              </a:ext>
            </a:extLst>
          </p:cNvPr>
          <p:cNvSpPr txBox="1"/>
          <p:nvPr/>
        </p:nvSpPr>
        <p:spPr>
          <a:xfrm>
            <a:off x="8339685" y="3191339"/>
            <a:ext cx="308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altLang="zh-CN" sz="5400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PART  0</a:t>
            </a:r>
            <a:r>
              <a:rPr lang="en-US" altLang="zh-CN" sz="5400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4</a:t>
            </a:r>
            <a:endParaRPr lang="de-DE" altLang="zh-CN" sz="5400" dirty="0">
              <a:solidFill>
                <a:srgbClr val="ED1A3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微米黑" panose="020B0606030804020204" pitchFamily="34" charset="-122"/>
            </a:endParaRPr>
          </a:p>
        </p:txBody>
      </p:sp>
      <p:pic>
        <p:nvPicPr>
          <p:cNvPr id="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B4F630E3-581D-43D7-B9D9-132C719615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r="11400"/>
          <a:stretch/>
        </p:blipFill>
        <p:spPr>
          <a:xfrm>
            <a:off x="0" y="0"/>
            <a:ext cx="6464699" cy="6366933"/>
          </a:xfr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9C2019B3-D461-4119-BF24-C121B3B95AF7}"/>
              </a:ext>
            </a:extLst>
          </p:cNvPr>
          <p:cNvGrpSpPr/>
          <p:nvPr/>
        </p:nvGrpSpPr>
        <p:grpSpPr>
          <a:xfrm flipH="1" flipV="1">
            <a:off x="1226919" y="0"/>
            <a:ext cx="6647827" cy="6172200"/>
            <a:chOff x="8033177" y="5130558"/>
            <a:chExt cx="1620428" cy="1504492"/>
          </a:xfrm>
        </p:grpSpPr>
        <p:sp>
          <p:nvSpPr>
            <p:cNvPr id="5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12CAD8A5-EC2A-41FE-9C72-C413C933FCE8}"/>
                </a:ext>
              </a:extLst>
            </p:cNvPr>
            <p:cNvSpPr/>
            <p:nvPr/>
          </p:nvSpPr>
          <p:spPr>
            <a:xfrm>
              <a:off x="8304425" y="5297000"/>
              <a:ext cx="994618" cy="1338050"/>
            </a:xfrm>
            <a:custGeom>
              <a:avLst/>
              <a:gdLst>
                <a:gd name="connsiteX0" fmla="*/ 994618 w 994618"/>
                <a:gd name="connsiteY0" fmla="*/ 0 h 1338050"/>
                <a:gd name="connsiteX1" fmla="*/ 864625 w 994618"/>
                <a:gd name="connsiteY1" fmla="*/ 89027 h 1338050"/>
                <a:gd name="connsiteX2" fmla="*/ 732715 w 994618"/>
                <a:gd name="connsiteY2" fmla="*/ 199802 h 1338050"/>
                <a:gd name="connsiteX3" fmla="*/ 169447 w 994618"/>
                <a:gd name="connsiteY3" fmla="*/ 1283598 h 1338050"/>
                <a:gd name="connsiteX4" fmla="*/ 164005 w 994618"/>
                <a:gd name="connsiteY4" fmla="*/ 1338050 h 1338050"/>
                <a:gd name="connsiteX5" fmla="*/ 0 w 994618"/>
                <a:gd name="connsiteY5" fmla="*/ 1338050 h 1338050"/>
                <a:gd name="connsiteX6" fmla="*/ 25821 w 994618"/>
                <a:gd name="connsiteY6" fmla="*/ 1253583 h 1338050"/>
                <a:gd name="connsiteX7" fmla="*/ 862304 w 994618"/>
                <a:gd name="connsiteY7" fmla="*/ 89746 h 1338050"/>
                <a:gd name="connsiteX8" fmla="*/ 946842 w 994618"/>
                <a:gd name="connsiteY8" fmla="*/ 29297 h 1338050"/>
                <a:gd name="connsiteX9" fmla="*/ 994618 w 994618"/>
                <a:gd name="connsiteY9" fmla="*/ 0 h 13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4618" h="1338050">
                  <a:moveTo>
                    <a:pt x="994618" y="0"/>
                  </a:moveTo>
                  <a:lnTo>
                    <a:pt x="864625" y="89027"/>
                  </a:lnTo>
                  <a:cubicBezTo>
                    <a:pt x="819137" y="123558"/>
                    <a:pt x="775150" y="160469"/>
                    <a:pt x="732715" y="199802"/>
                  </a:cubicBezTo>
                  <a:cubicBezTo>
                    <a:pt x="416730" y="493842"/>
                    <a:pt x="228015" y="856226"/>
                    <a:pt x="169447" y="1283598"/>
                  </a:cubicBezTo>
                  <a:lnTo>
                    <a:pt x="164005" y="1338050"/>
                  </a:lnTo>
                  <a:lnTo>
                    <a:pt x="0" y="1338050"/>
                  </a:lnTo>
                  <a:lnTo>
                    <a:pt x="25821" y="1253583"/>
                  </a:lnTo>
                  <a:cubicBezTo>
                    <a:pt x="191305" y="784751"/>
                    <a:pt x="470133" y="396805"/>
                    <a:pt x="862304" y="89746"/>
                  </a:cubicBezTo>
                  <a:cubicBezTo>
                    <a:pt x="889195" y="67995"/>
                    <a:pt x="917632" y="48166"/>
                    <a:pt x="946842" y="29297"/>
                  </a:cubicBezTo>
                  <a:lnTo>
                    <a:pt x="994618" y="0"/>
                  </a:lnTo>
                  <a:close/>
                </a:path>
              </a:pathLst>
            </a:custGeom>
            <a:solidFill>
              <a:srgbClr val="CF1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  <p:sp>
          <p:nvSpPr>
            <p:cNvPr id="5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51FA6583-FE3A-4E43-9755-289756EBF4A4}"/>
                </a:ext>
              </a:extLst>
            </p:cNvPr>
            <p:cNvSpPr/>
            <p:nvPr/>
          </p:nvSpPr>
          <p:spPr>
            <a:xfrm>
              <a:off x="8033177" y="5130558"/>
              <a:ext cx="1620428" cy="1504492"/>
            </a:xfrm>
            <a:custGeom>
              <a:avLst/>
              <a:gdLst>
                <a:gd name="connsiteX0" fmla="*/ 1617080 w 1620428"/>
                <a:gd name="connsiteY0" fmla="*/ 0 h 1504492"/>
                <a:gd name="connsiteX1" fmla="*/ 1620428 w 1620428"/>
                <a:gd name="connsiteY1" fmla="*/ 2870 h 1504492"/>
                <a:gd name="connsiteX2" fmla="*/ 1598873 w 1620428"/>
                <a:gd name="connsiteY2" fmla="*/ 7687 h 1504492"/>
                <a:gd name="connsiteX3" fmla="*/ 1440899 w 1620428"/>
                <a:gd name="connsiteY3" fmla="*/ 76459 h 1504492"/>
                <a:gd name="connsiteX4" fmla="*/ 1322874 w 1620428"/>
                <a:gd name="connsiteY4" fmla="*/ 141550 h 1504492"/>
                <a:gd name="connsiteX5" fmla="*/ 1321783 w 1620428"/>
                <a:gd name="connsiteY5" fmla="*/ 141053 h 1504492"/>
                <a:gd name="connsiteX6" fmla="*/ 1303975 w 1620428"/>
                <a:gd name="connsiteY6" fmla="*/ 151973 h 1504492"/>
                <a:gd name="connsiteX7" fmla="*/ 1291299 w 1620428"/>
                <a:gd name="connsiteY7" fmla="*/ 158964 h 1504492"/>
                <a:gd name="connsiteX8" fmla="*/ 1280380 w 1620428"/>
                <a:gd name="connsiteY8" fmla="*/ 166442 h 1504492"/>
                <a:gd name="connsiteX9" fmla="*/ 1232604 w 1620428"/>
                <a:gd name="connsiteY9" fmla="*/ 195739 h 1504492"/>
                <a:gd name="connsiteX10" fmla="*/ 1148066 w 1620428"/>
                <a:gd name="connsiteY10" fmla="*/ 256188 h 1504492"/>
                <a:gd name="connsiteX11" fmla="*/ 311583 w 1620428"/>
                <a:gd name="connsiteY11" fmla="*/ 1420025 h 1504492"/>
                <a:gd name="connsiteX12" fmla="*/ 285762 w 1620428"/>
                <a:gd name="connsiteY12" fmla="*/ 1504492 h 1504492"/>
                <a:gd name="connsiteX13" fmla="*/ 0 w 1620428"/>
                <a:gd name="connsiteY13" fmla="*/ 1504492 h 1504492"/>
                <a:gd name="connsiteX14" fmla="*/ 6968 w 1620428"/>
                <a:gd name="connsiteY14" fmla="*/ 1485085 h 1504492"/>
                <a:gd name="connsiteX15" fmla="*/ 292184 w 1620428"/>
                <a:gd name="connsiteY15" fmla="*/ 949171 h 1504492"/>
                <a:gd name="connsiteX16" fmla="*/ 1418272 w 1620428"/>
                <a:gd name="connsiteY16" fmla="*/ 62520 h 1504492"/>
                <a:gd name="connsiteX17" fmla="*/ 1617080 w 1620428"/>
                <a:gd name="connsiteY17" fmla="*/ 0 h 150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0428" h="1504492">
                  <a:moveTo>
                    <a:pt x="1617080" y="0"/>
                  </a:moveTo>
                  <a:cubicBezTo>
                    <a:pt x="1617080" y="0"/>
                    <a:pt x="1617080" y="0"/>
                    <a:pt x="1620428" y="2870"/>
                  </a:cubicBezTo>
                  <a:cubicBezTo>
                    <a:pt x="1611324" y="6713"/>
                    <a:pt x="1605099" y="7200"/>
                    <a:pt x="1598873" y="7687"/>
                  </a:cubicBezTo>
                  <a:cubicBezTo>
                    <a:pt x="1544854" y="28352"/>
                    <a:pt x="1492178" y="51261"/>
                    <a:pt x="1440899" y="76459"/>
                  </a:cubicBezTo>
                  <a:lnTo>
                    <a:pt x="1322874" y="141550"/>
                  </a:lnTo>
                  <a:lnTo>
                    <a:pt x="1321783" y="141053"/>
                  </a:lnTo>
                  <a:lnTo>
                    <a:pt x="1303975" y="151973"/>
                  </a:lnTo>
                  <a:lnTo>
                    <a:pt x="1291299" y="158964"/>
                  </a:lnTo>
                  <a:lnTo>
                    <a:pt x="1280380" y="166442"/>
                  </a:lnTo>
                  <a:lnTo>
                    <a:pt x="1232604" y="195739"/>
                  </a:lnTo>
                  <a:cubicBezTo>
                    <a:pt x="1203394" y="214608"/>
                    <a:pt x="1174957" y="234437"/>
                    <a:pt x="1148066" y="256188"/>
                  </a:cubicBezTo>
                  <a:cubicBezTo>
                    <a:pt x="755895" y="563247"/>
                    <a:pt x="477067" y="951193"/>
                    <a:pt x="311583" y="1420025"/>
                  </a:cubicBezTo>
                  <a:lnTo>
                    <a:pt x="285762" y="1504492"/>
                  </a:lnTo>
                  <a:lnTo>
                    <a:pt x="0" y="1504492"/>
                  </a:lnTo>
                  <a:lnTo>
                    <a:pt x="6968" y="1485085"/>
                  </a:lnTo>
                  <a:cubicBezTo>
                    <a:pt x="77158" y="1294821"/>
                    <a:pt x="176537" y="1117934"/>
                    <a:pt x="292184" y="949171"/>
                  </a:cubicBezTo>
                  <a:cubicBezTo>
                    <a:pt x="581038" y="544508"/>
                    <a:pt x="956401" y="248957"/>
                    <a:pt x="1418272" y="62520"/>
                  </a:cubicBezTo>
                  <a:cubicBezTo>
                    <a:pt x="1481996" y="35616"/>
                    <a:pt x="1549538" y="17808"/>
                    <a:pt x="1617080" y="0"/>
                  </a:cubicBezTo>
                  <a:close/>
                </a:path>
              </a:pathLst>
            </a:custGeom>
            <a:solidFill>
              <a:srgbClr val="ED1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  <p:sp>
          <p:nvSpPr>
            <p:cNvPr id="5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70055AE7-2E3A-4BAC-BA28-CEB37BAAECE9}"/>
                </a:ext>
              </a:extLst>
            </p:cNvPr>
            <p:cNvSpPr/>
            <p:nvPr/>
          </p:nvSpPr>
          <p:spPr>
            <a:xfrm>
              <a:off x="8462080" y="5272108"/>
              <a:ext cx="876028" cy="1362942"/>
            </a:xfrm>
            <a:custGeom>
              <a:avLst/>
              <a:gdLst>
                <a:gd name="connsiteX0" fmla="*/ 873107 w 876028"/>
                <a:gd name="connsiteY0" fmla="*/ 0 h 1362942"/>
                <a:gd name="connsiteX1" fmla="*/ 876028 w 876028"/>
                <a:gd name="connsiteY1" fmla="*/ 1333 h 1362942"/>
                <a:gd name="connsiteX2" fmla="*/ 856650 w 876028"/>
                <a:gd name="connsiteY2" fmla="*/ 11932 h 1362942"/>
                <a:gd name="connsiteX3" fmla="*/ 398258 w 876028"/>
                <a:gd name="connsiteY3" fmla="*/ 517204 h 1362942"/>
                <a:gd name="connsiteX4" fmla="*/ 147590 w 876028"/>
                <a:gd name="connsiteY4" fmla="*/ 1245719 h 1362942"/>
                <a:gd name="connsiteX5" fmla="*/ 139829 w 876028"/>
                <a:gd name="connsiteY5" fmla="*/ 1362942 h 1362942"/>
                <a:gd name="connsiteX6" fmla="*/ 0 w 876028"/>
                <a:gd name="connsiteY6" fmla="*/ 1362942 h 1362942"/>
                <a:gd name="connsiteX7" fmla="*/ 5442 w 876028"/>
                <a:gd name="connsiteY7" fmla="*/ 1308490 h 1362942"/>
                <a:gd name="connsiteX8" fmla="*/ 568710 w 876028"/>
                <a:gd name="connsiteY8" fmla="*/ 224694 h 1362942"/>
                <a:gd name="connsiteX9" fmla="*/ 700620 w 876028"/>
                <a:gd name="connsiteY9" fmla="*/ 113919 h 1362942"/>
                <a:gd name="connsiteX10" fmla="*/ 830613 w 876028"/>
                <a:gd name="connsiteY10" fmla="*/ 24892 h 1362942"/>
                <a:gd name="connsiteX11" fmla="*/ 854208 w 876028"/>
                <a:gd name="connsiteY11" fmla="*/ 10423 h 1362942"/>
                <a:gd name="connsiteX12" fmla="*/ 873107 w 876028"/>
                <a:gd name="connsiteY12" fmla="*/ 0 h 13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028" h="1362942">
                  <a:moveTo>
                    <a:pt x="873107" y="0"/>
                  </a:moveTo>
                  <a:lnTo>
                    <a:pt x="876028" y="1333"/>
                  </a:lnTo>
                  <a:cubicBezTo>
                    <a:pt x="868345" y="7548"/>
                    <a:pt x="862498" y="9740"/>
                    <a:pt x="856650" y="11932"/>
                  </a:cubicBezTo>
                  <a:cubicBezTo>
                    <a:pt x="671919" y="151202"/>
                    <a:pt x="517784" y="319016"/>
                    <a:pt x="398258" y="517204"/>
                  </a:cubicBezTo>
                  <a:cubicBezTo>
                    <a:pt x="259389" y="748485"/>
                    <a:pt x="175683" y="991651"/>
                    <a:pt x="147590" y="1245719"/>
                  </a:cubicBezTo>
                  <a:lnTo>
                    <a:pt x="139829" y="1362942"/>
                  </a:lnTo>
                  <a:lnTo>
                    <a:pt x="0" y="1362942"/>
                  </a:lnTo>
                  <a:lnTo>
                    <a:pt x="5442" y="1308490"/>
                  </a:lnTo>
                  <a:cubicBezTo>
                    <a:pt x="64010" y="881118"/>
                    <a:pt x="252725" y="518734"/>
                    <a:pt x="568710" y="224694"/>
                  </a:cubicBezTo>
                  <a:cubicBezTo>
                    <a:pt x="611145" y="185361"/>
                    <a:pt x="655132" y="148450"/>
                    <a:pt x="700620" y="113919"/>
                  </a:cubicBezTo>
                  <a:lnTo>
                    <a:pt x="830613" y="24892"/>
                  </a:lnTo>
                  <a:lnTo>
                    <a:pt x="854208" y="10423"/>
                  </a:lnTo>
                  <a:lnTo>
                    <a:pt x="873107" y="0"/>
                  </a:lnTo>
                  <a:close/>
                </a:path>
              </a:pathLst>
            </a:custGeom>
            <a:solidFill>
              <a:srgbClr val="B00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</p:grpSp>
      <p:sp>
        <p:nvSpPr>
          <p:cNvPr id="11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6B812789-0BD3-554A-A4EF-7E3C7B9BE898}"/>
              </a:ext>
            </a:extLst>
          </p:cNvPr>
          <p:cNvSpPr txBox="1"/>
          <p:nvPr/>
        </p:nvSpPr>
        <p:spPr>
          <a:xfrm>
            <a:off x="9123966" y="4337872"/>
            <a:ext cx="219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经历感悟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55D90E-775B-E245-8FB8-8F6A1D365614}"/>
              </a:ext>
            </a:extLst>
          </p:cNvPr>
          <p:cNvSpPr/>
          <p:nvPr/>
        </p:nvSpPr>
        <p:spPr>
          <a:xfrm>
            <a:off x="8643512" y="5001295"/>
            <a:ext cx="2677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Experience &amp; Sentiment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AC625C-E3AF-7C4E-B7B1-6A577F911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2649"/>
      </p:ext>
    </p:extLst>
  </p:cSld>
  <p:clrMapOvr>
    <a:masterClrMapping/>
  </p:clrMapOvr>
  <p:transition spd="slow" advTm="3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3B2FD6A5-F77E-4532-B4F8-D4AC79B1E2E8}"/>
              </a:ext>
            </a:extLst>
          </p:cNvPr>
          <p:cNvGrpSpPr/>
          <p:nvPr/>
        </p:nvGrpSpPr>
        <p:grpSpPr>
          <a:xfrm>
            <a:off x="976727" y="1357854"/>
            <a:ext cx="5236124" cy="5500146"/>
            <a:chOff x="2902259" y="3189047"/>
            <a:chExt cx="4672442" cy="4908041"/>
          </a:xfrm>
          <a:solidFill>
            <a:srgbClr val="221E1F"/>
          </a:solidFill>
        </p:grpSpPr>
        <p:sp>
          <p:nvSpPr>
            <p:cNvPr id="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1D041C9C-94DC-44A6-89FF-DCA0D70FE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241" y="4444132"/>
              <a:ext cx="3310478" cy="3652956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DE00337D-A210-4372-8ABE-6BBEA4643E5C}"/>
                </a:ext>
              </a:extLst>
            </p:cNvPr>
            <p:cNvSpPr>
              <a:spLocks/>
            </p:cNvSpPr>
            <p:nvPr/>
          </p:nvSpPr>
          <p:spPr bwMode="auto">
            <a:xfrm rot="6282528">
              <a:off x="2958021" y="3133285"/>
              <a:ext cx="1301809" cy="1413334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rgbClr val="CF16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2CF2EE04-0E2B-4DC6-8AEF-077CA3E47CDD}"/>
                </a:ext>
              </a:extLst>
            </p:cNvPr>
            <p:cNvSpPr>
              <a:spLocks/>
            </p:cNvSpPr>
            <p:nvPr/>
          </p:nvSpPr>
          <p:spPr bwMode="auto">
            <a:xfrm rot="11631799">
              <a:off x="6994553" y="4662797"/>
              <a:ext cx="580148" cy="67082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rgbClr val="B00F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6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0A19A9A8-9407-481E-BCCC-77460591D527}"/>
                </a:ext>
              </a:extLst>
            </p:cNvPr>
            <p:cNvSpPr>
              <a:spLocks/>
            </p:cNvSpPr>
            <p:nvPr/>
          </p:nvSpPr>
          <p:spPr bwMode="auto">
            <a:xfrm rot="4016310">
              <a:off x="3256654" y="5371175"/>
              <a:ext cx="497837" cy="540486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rgbClr val="ED1A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36885A57-F7C2-4105-9B15-EDB8A397C40F}"/>
                </a:ext>
              </a:extLst>
            </p:cNvPr>
            <p:cNvSpPr>
              <a:spLocks/>
            </p:cNvSpPr>
            <p:nvPr/>
          </p:nvSpPr>
          <p:spPr bwMode="auto">
            <a:xfrm rot="8492870">
              <a:off x="4945095" y="3606080"/>
              <a:ext cx="916539" cy="995058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rgbClr val="CF16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8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FB79E3DC-14F8-4590-8D30-FC58464633D3}"/>
                </a:ext>
              </a:extLst>
            </p:cNvPr>
            <p:cNvSpPr>
              <a:spLocks/>
            </p:cNvSpPr>
            <p:nvPr/>
          </p:nvSpPr>
          <p:spPr bwMode="auto">
            <a:xfrm rot="11011731">
              <a:off x="5706185" y="4306638"/>
              <a:ext cx="569036" cy="617785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rgbClr val="B00F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66A1243C-E840-4475-A6C3-5D0C8337F33F}"/>
                </a:ext>
              </a:extLst>
            </p:cNvPr>
            <p:cNvSpPr>
              <a:spLocks/>
            </p:cNvSpPr>
            <p:nvPr/>
          </p:nvSpPr>
          <p:spPr bwMode="auto">
            <a:xfrm rot="8867923">
              <a:off x="6312903" y="4242131"/>
              <a:ext cx="708525" cy="769224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rgbClr val="ED1A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B42F7A9A-F2A9-4482-AE39-368B7F51F5F0}"/>
                </a:ext>
              </a:extLst>
            </p:cNvPr>
            <p:cNvSpPr>
              <a:spLocks/>
            </p:cNvSpPr>
            <p:nvPr/>
          </p:nvSpPr>
          <p:spPr bwMode="auto">
            <a:xfrm rot="8976349">
              <a:off x="4468028" y="4327458"/>
              <a:ext cx="507716" cy="551211"/>
            </a:xfrm>
            <a:custGeom>
              <a:avLst/>
              <a:gdLst>
                <a:gd name="T0" fmla="*/ 1068 w 1069"/>
                <a:gd name="T1" fmla="*/ 123 h 1161"/>
                <a:gd name="T2" fmla="*/ 1066 w 1069"/>
                <a:gd name="T3" fmla="*/ 46 h 1161"/>
                <a:gd name="T4" fmla="*/ 250 w 1069"/>
                <a:gd name="T5" fmla="*/ 295 h 1161"/>
                <a:gd name="T6" fmla="*/ 0 w 1069"/>
                <a:gd name="T7" fmla="*/ 1026 h 1161"/>
                <a:gd name="T8" fmla="*/ 2 w 1069"/>
                <a:gd name="T9" fmla="*/ 1114 h 1161"/>
                <a:gd name="T10" fmla="*/ 818 w 1069"/>
                <a:gd name="T11" fmla="*/ 866 h 1161"/>
                <a:gd name="T12" fmla="*/ 944 w 1069"/>
                <a:gd name="T13" fmla="*/ 692 h 1161"/>
                <a:gd name="T14" fmla="*/ 994 w 1069"/>
                <a:gd name="T15" fmla="*/ 579 h 1161"/>
                <a:gd name="T16" fmla="*/ 1068 w 1069"/>
                <a:gd name="T17" fmla="*/ 12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9" h="1161">
                  <a:moveTo>
                    <a:pt x="1068" y="123"/>
                  </a:moveTo>
                  <a:cubicBezTo>
                    <a:pt x="1068" y="75"/>
                    <a:pt x="1066" y="46"/>
                    <a:pt x="1066" y="46"/>
                  </a:cubicBezTo>
                  <a:cubicBezTo>
                    <a:pt x="1066" y="46"/>
                    <a:pt x="544" y="0"/>
                    <a:pt x="250" y="295"/>
                  </a:cubicBezTo>
                  <a:cubicBezTo>
                    <a:pt x="31" y="516"/>
                    <a:pt x="1" y="864"/>
                    <a:pt x="0" y="1026"/>
                  </a:cubicBezTo>
                  <a:cubicBezTo>
                    <a:pt x="0" y="1081"/>
                    <a:pt x="2" y="1114"/>
                    <a:pt x="2" y="1114"/>
                  </a:cubicBezTo>
                  <a:cubicBezTo>
                    <a:pt x="2" y="1114"/>
                    <a:pt x="525" y="1161"/>
                    <a:pt x="818" y="866"/>
                  </a:cubicBezTo>
                  <a:cubicBezTo>
                    <a:pt x="870" y="814"/>
                    <a:pt x="911" y="754"/>
                    <a:pt x="944" y="692"/>
                  </a:cubicBezTo>
                  <a:cubicBezTo>
                    <a:pt x="963" y="655"/>
                    <a:pt x="980" y="617"/>
                    <a:pt x="994" y="579"/>
                  </a:cubicBezTo>
                  <a:cubicBezTo>
                    <a:pt x="1058" y="402"/>
                    <a:pt x="1069" y="222"/>
                    <a:pt x="1068" y="123"/>
                  </a:cubicBezTo>
                  <a:close/>
                </a:path>
              </a:pathLst>
            </a:custGeom>
            <a:solidFill>
              <a:srgbClr val="ED1A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F80E91F-5CC6-EB48-8E97-35DF7A53F852}"/>
              </a:ext>
            </a:extLst>
          </p:cNvPr>
          <p:cNvSpPr/>
          <p:nvPr/>
        </p:nvSpPr>
        <p:spPr>
          <a:xfrm>
            <a:off x="7408396" y="1881792"/>
            <a:ext cx="2891073" cy="369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797979">
                    <a:lumMod val="50000"/>
                  </a:srgbClr>
                </a:solidFill>
                <a:latin typeface="思源黑体 CN Regular"/>
                <a:ea typeface="思源黑体 CN Regular"/>
              </a:rPr>
              <a:t>三天不长，足够难忘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797979">
                    <a:lumMod val="50000"/>
                  </a:srgbClr>
                </a:solidFill>
                <a:latin typeface="思源黑体 CN Regular"/>
                <a:ea typeface="思源黑体 CN Regular"/>
              </a:rPr>
              <a:t>为团队荣誉而战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797979">
                    <a:lumMod val="50000"/>
                  </a:srgbClr>
                </a:solidFill>
                <a:latin typeface="思源黑体 CN Regular"/>
                <a:ea typeface="思源黑体 CN Regular"/>
              </a:rPr>
              <a:t>碰撞出思想的火花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797979">
                    <a:lumMod val="50000"/>
                  </a:srgbClr>
                </a:solidFill>
                <a:latin typeface="思源黑体 CN Regular"/>
                <a:ea typeface="思源黑体 CN Regular"/>
              </a:rPr>
              <a:t>见过凌晨四点的深圳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797979">
                    <a:lumMod val="50000"/>
                  </a:srgbClr>
                </a:solidFill>
                <a:latin typeface="思源黑体 CN Regular"/>
                <a:ea typeface="思源黑体 CN Regular"/>
              </a:rPr>
              <a:t>结识一群有趣的灵魂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797979">
                    <a:lumMod val="50000"/>
                  </a:srgbClr>
                </a:solidFill>
                <a:latin typeface="思源黑体 CN Regular"/>
                <a:ea typeface="思源黑体 CN Regular"/>
              </a:rPr>
              <a:t>感谢招行，感谢相遇</a:t>
            </a:r>
          </a:p>
        </p:txBody>
      </p:sp>
      <p:sp>
        <p:nvSpPr>
          <p:cNvPr id="17" name="副标题 6">
            <a:extLst>
              <a:ext uri="{FF2B5EF4-FFF2-40B4-BE49-F238E27FC236}">
                <a16:creationId xmlns:a16="http://schemas.microsoft.com/office/drawing/2014/main" id="{D4202B0B-CCD6-FC46-8A3B-82185531EACA}"/>
              </a:ext>
            </a:extLst>
          </p:cNvPr>
          <p:cNvSpPr txBox="1">
            <a:spLocks/>
          </p:cNvSpPr>
          <p:nvPr/>
        </p:nvSpPr>
        <p:spPr>
          <a:xfrm>
            <a:off x="422030" y="386629"/>
            <a:ext cx="4904114" cy="490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rgbClr val="797979">
                    <a:lumMod val="50000"/>
                  </a:srgbClr>
                </a:solidFill>
                <a:latin typeface="思源黑体 CN Regular"/>
                <a:ea typeface="思源黑体 CN Regular"/>
              </a:rPr>
              <a:t>经历感悟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97979">
                    <a:lumMod val="50000"/>
                  </a:srgb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cs"/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Experience &amp; Sentiment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97979">
                  <a:lumMod val="75000"/>
                </a:srgbClr>
              </a:solidFill>
              <a:effectLst/>
              <a:uLnTx/>
              <a:uFillTx/>
              <a:latin typeface="思源黑体 CN Regular"/>
              <a:ea typeface="思源黑体 CN Regula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97979">
                  <a:lumMod val="75000"/>
                </a:srgbClr>
              </a:solidFill>
              <a:effectLst/>
              <a:uLnTx/>
              <a:uFillTx/>
              <a:latin typeface="思源黑体 CN Regular"/>
              <a:ea typeface="思源黑体 CN Regular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2934D0-0CF0-3D4B-9743-7AFABF2D001D}"/>
              </a:ext>
            </a:extLst>
          </p:cNvPr>
          <p:cNvSpPr/>
          <p:nvPr/>
        </p:nvSpPr>
        <p:spPr>
          <a:xfrm>
            <a:off x="323899" y="267629"/>
            <a:ext cx="82006" cy="588053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D1A31"/>
              </a:solidFill>
              <a:effectLst/>
              <a:uLnTx/>
              <a:uFillTx/>
              <a:latin typeface="思源黑体 CN Regular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762549"/>
      </p:ext>
    </p:extLst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1C81416F-56F5-4720-9195-F1C54C183834}"/>
              </a:ext>
            </a:extLst>
          </p:cNvPr>
          <p:cNvSpPr>
            <a:spLocks/>
          </p:cNvSpPr>
          <p:nvPr/>
        </p:nvSpPr>
        <p:spPr bwMode="auto">
          <a:xfrm>
            <a:off x="6556556" y="0"/>
            <a:ext cx="3172598" cy="5242341"/>
          </a:xfrm>
          <a:custGeom>
            <a:avLst/>
            <a:gdLst>
              <a:gd name="T0" fmla="*/ 295 w 295"/>
              <a:gd name="T1" fmla="*/ 0 h 486"/>
              <a:gd name="T2" fmla="*/ 254 w 295"/>
              <a:gd name="T3" fmla="*/ 28 h 486"/>
              <a:gd name="T4" fmla="*/ 167 w 295"/>
              <a:gd name="T5" fmla="*/ 129 h 486"/>
              <a:gd name="T6" fmla="*/ 95 w 295"/>
              <a:gd name="T7" fmla="*/ 273 h 486"/>
              <a:gd name="T8" fmla="*/ 24 w 295"/>
              <a:gd name="T9" fmla="*/ 438 h 486"/>
              <a:gd name="T10" fmla="*/ 1 w 295"/>
              <a:gd name="T11" fmla="*/ 486 h 486"/>
              <a:gd name="T12" fmla="*/ 0 w 295"/>
              <a:gd name="T13" fmla="*/ 485 h 486"/>
              <a:gd name="T14" fmla="*/ 2 w 295"/>
              <a:gd name="T15" fmla="*/ 480 h 486"/>
              <a:gd name="T16" fmla="*/ 50 w 295"/>
              <a:gd name="T17" fmla="*/ 308 h 486"/>
              <a:gd name="T18" fmla="*/ 1 w 295"/>
              <a:gd name="T19" fmla="*/ 3 h 486"/>
              <a:gd name="T20" fmla="*/ 0 w 295"/>
              <a:gd name="T21" fmla="*/ 0 h 486"/>
              <a:gd name="T22" fmla="*/ 295 w 295"/>
              <a:gd name="T23" fmla="*/ 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5" h="486">
                <a:moveTo>
                  <a:pt x="295" y="0"/>
                </a:moveTo>
                <a:cubicBezTo>
                  <a:pt x="281" y="10"/>
                  <a:pt x="267" y="18"/>
                  <a:pt x="254" y="28"/>
                </a:cubicBezTo>
                <a:cubicBezTo>
                  <a:pt x="218" y="55"/>
                  <a:pt x="191" y="91"/>
                  <a:pt x="167" y="129"/>
                </a:cubicBezTo>
                <a:cubicBezTo>
                  <a:pt x="139" y="175"/>
                  <a:pt x="117" y="224"/>
                  <a:pt x="95" y="273"/>
                </a:cubicBezTo>
                <a:cubicBezTo>
                  <a:pt x="72" y="328"/>
                  <a:pt x="48" y="383"/>
                  <a:pt x="24" y="438"/>
                </a:cubicBezTo>
                <a:cubicBezTo>
                  <a:pt x="17" y="454"/>
                  <a:pt x="9" y="470"/>
                  <a:pt x="1" y="486"/>
                </a:cubicBezTo>
                <a:cubicBezTo>
                  <a:pt x="0" y="486"/>
                  <a:pt x="0" y="485"/>
                  <a:pt x="0" y="485"/>
                </a:cubicBezTo>
                <a:cubicBezTo>
                  <a:pt x="0" y="484"/>
                  <a:pt x="1" y="482"/>
                  <a:pt x="2" y="480"/>
                </a:cubicBezTo>
                <a:cubicBezTo>
                  <a:pt x="27" y="425"/>
                  <a:pt x="44" y="368"/>
                  <a:pt x="50" y="308"/>
                </a:cubicBezTo>
                <a:cubicBezTo>
                  <a:pt x="62" y="202"/>
                  <a:pt x="46" y="100"/>
                  <a:pt x="1" y="3"/>
                </a:cubicBezTo>
                <a:cubicBezTo>
                  <a:pt x="1" y="2"/>
                  <a:pt x="1" y="1"/>
                  <a:pt x="0" y="0"/>
                </a:cubicBezTo>
                <a:cubicBezTo>
                  <a:pt x="99" y="0"/>
                  <a:pt x="197" y="0"/>
                  <a:pt x="295" y="0"/>
                </a:cubicBezTo>
                <a:close/>
              </a:path>
            </a:pathLst>
          </a:custGeom>
          <a:solidFill>
            <a:srgbClr val="B00F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8D089578-25E2-475E-BA45-F835AB65617F}"/>
              </a:ext>
            </a:extLst>
          </p:cNvPr>
          <p:cNvSpPr>
            <a:spLocks/>
          </p:cNvSpPr>
          <p:nvPr/>
        </p:nvSpPr>
        <p:spPr bwMode="auto">
          <a:xfrm>
            <a:off x="5062845" y="0"/>
            <a:ext cx="2257269" cy="5363423"/>
          </a:xfrm>
          <a:custGeom>
            <a:avLst/>
            <a:gdLst>
              <a:gd name="T0" fmla="*/ 169 w 230"/>
              <a:gd name="T1" fmla="*/ 0 h 545"/>
              <a:gd name="T2" fmla="*/ 190 w 230"/>
              <a:gd name="T3" fmla="*/ 53 h 545"/>
              <a:gd name="T4" fmla="*/ 220 w 230"/>
              <a:gd name="T5" fmla="*/ 187 h 545"/>
              <a:gd name="T6" fmla="*/ 157 w 230"/>
              <a:gd name="T7" fmla="*/ 505 h 545"/>
              <a:gd name="T8" fmla="*/ 132 w 230"/>
              <a:gd name="T9" fmla="*/ 545 h 545"/>
              <a:gd name="T10" fmla="*/ 131 w 230"/>
              <a:gd name="T11" fmla="*/ 545 h 545"/>
              <a:gd name="T12" fmla="*/ 134 w 230"/>
              <a:gd name="T13" fmla="*/ 541 h 545"/>
              <a:gd name="T14" fmla="*/ 181 w 230"/>
              <a:gd name="T15" fmla="*/ 394 h 545"/>
              <a:gd name="T16" fmla="*/ 118 w 230"/>
              <a:gd name="T17" fmla="*/ 125 h 545"/>
              <a:gd name="T18" fmla="*/ 3 w 230"/>
              <a:gd name="T19" fmla="*/ 3 h 545"/>
              <a:gd name="T20" fmla="*/ 0 w 230"/>
              <a:gd name="T21" fmla="*/ 0 h 545"/>
              <a:gd name="T22" fmla="*/ 169 w 230"/>
              <a:gd name="T23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545">
                <a:moveTo>
                  <a:pt x="169" y="0"/>
                </a:moveTo>
                <a:cubicBezTo>
                  <a:pt x="176" y="18"/>
                  <a:pt x="184" y="35"/>
                  <a:pt x="190" y="53"/>
                </a:cubicBezTo>
                <a:cubicBezTo>
                  <a:pt x="206" y="96"/>
                  <a:pt x="215" y="141"/>
                  <a:pt x="220" y="187"/>
                </a:cubicBezTo>
                <a:cubicBezTo>
                  <a:pt x="230" y="299"/>
                  <a:pt x="209" y="405"/>
                  <a:pt x="157" y="505"/>
                </a:cubicBezTo>
                <a:cubicBezTo>
                  <a:pt x="150" y="519"/>
                  <a:pt x="141" y="532"/>
                  <a:pt x="132" y="545"/>
                </a:cubicBezTo>
                <a:cubicBezTo>
                  <a:pt x="132" y="545"/>
                  <a:pt x="132" y="545"/>
                  <a:pt x="131" y="545"/>
                </a:cubicBezTo>
                <a:cubicBezTo>
                  <a:pt x="132" y="543"/>
                  <a:pt x="133" y="542"/>
                  <a:pt x="134" y="541"/>
                </a:cubicBezTo>
                <a:cubicBezTo>
                  <a:pt x="159" y="495"/>
                  <a:pt x="175" y="446"/>
                  <a:pt x="181" y="394"/>
                </a:cubicBezTo>
                <a:cubicBezTo>
                  <a:pt x="192" y="297"/>
                  <a:pt x="171" y="207"/>
                  <a:pt x="118" y="125"/>
                </a:cubicBezTo>
                <a:cubicBezTo>
                  <a:pt x="88" y="77"/>
                  <a:pt x="49" y="37"/>
                  <a:pt x="3" y="3"/>
                </a:cubicBezTo>
                <a:cubicBezTo>
                  <a:pt x="2" y="3"/>
                  <a:pt x="1" y="1"/>
                  <a:pt x="0" y="0"/>
                </a:cubicBezTo>
                <a:cubicBezTo>
                  <a:pt x="56" y="0"/>
                  <a:pt x="113" y="0"/>
                  <a:pt x="169" y="0"/>
                </a:cubicBezTo>
                <a:close/>
              </a:path>
            </a:pathLst>
          </a:custGeom>
          <a:solidFill>
            <a:srgbClr val="ED1A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C5C90C94-66DA-44C4-89AD-660CD37844F3}"/>
              </a:ext>
            </a:extLst>
          </p:cNvPr>
          <p:cNvSpPr>
            <a:spLocks/>
          </p:cNvSpPr>
          <p:nvPr/>
        </p:nvSpPr>
        <p:spPr bwMode="auto">
          <a:xfrm>
            <a:off x="6366511" y="0"/>
            <a:ext cx="1439546" cy="5513894"/>
          </a:xfrm>
          <a:custGeom>
            <a:avLst/>
            <a:gdLst>
              <a:gd name="T0" fmla="*/ 131 w 139"/>
              <a:gd name="T1" fmla="*/ 0 h 531"/>
              <a:gd name="T2" fmla="*/ 138 w 139"/>
              <a:gd name="T3" fmla="*/ 102 h 531"/>
              <a:gd name="T4" fmla="*/ 123 w 139"/>
              <a:gd name="T5" fmla="*/ 222 h 531"/>
              <a:gd name="T6" fmla="*/ 100 w 139"/>
              <a:gd name="T7" fmla="*/ 335 h 531"/>
              <a:gd name="T8" fmla="*/ 80 w 139"/>
              <a:gd name="T9" fmla="*/ 416 h 531"/>
              <a:gd name="T10" fmla="*/ 14 w 139"/>
              <a:gd name="T11" fmla="*/ 519 h 531"/>
              <a:gd name="T12" fmla="*/ 2 w 139"/>
              <a:gd name="T13" fmla="*/ 530 h 531"/>
              <a:gd name="T14" fmla="*/ 1 w 139"/>
              <a:gd name="T15" fmla="*/ 531 h 531"/>
              <a:gd name="T16" fmla="*/ 0 w 139"/>
              <a:gd name="T17" fmla="*/ 530 h 531"/>
              <a:gd name="T18" fmla="*/ 35 w 139"/>
              <a:gd name="T19" fmla="*/ 452 h 531"/>
              <a:gd name="T20" fmla="*/ 51 w 139"/>
              <a:gd name="T21" fmla="*/ 365 h 531"/>
              <a:gd name="T22" fmla="*/ 63 w 139"/>
              <a:gd name="T23" fmla="*/ 301 h 531"/>
              <a:gd name="T24" fmla="*/ 69 w 139"/>
              <a:gd name="T25" fmla="*/ 184 h 531"/>
              <a:gd name="T26" fmla="*/ 9 w 139"/>
              <a:gd name="T27" fmla="*/ 4 h 531"/>
              <a:gd name="T28" fmla="*/ 7 w 139"/>
              <a:gd name="T29" fmla="*/ 0 h 531"/>
              <a:gd name="T30" fmla="*/ 131 w 139"/>
              <a:gd name="T3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531">
                <a:moveTo>
                  <a:pt x="131" y="0"/>
                </a:moveTo>
                <a:cubicBezTo>
                  <a:pt x="136" y="34"/>
                  <a:pt x="139" y="68"/>
                  <a:pt x="138" y="102"/>
                </a:cubicBezTo>
                <a:cubicBezTo>
                  <a:pt x="137" y="143"/>
                  <a:pt x="131" y="183"/>
                  <a:pt x="123" y="222"/>
                </a:cubicBezTo>
                <a:cubicBezTo>
                  <a:pt x="114" y="260"/>
                  <a:pt x="108" y="297"/>
                  <a:pt x="100" y="335"/>
                </a:cubicBezTo>
                <a:cubicBezTo>
                  <a:pt x="94" y="362"/>
                  <a:pt x="88" y="389"/>
                  <a:pt x="80" y="416"/>
                </a:cubicBezTo>
                <a:cubicBezTo>
                  <a:pt x="68" y="457"/>
                  <a:pt x="46" y="492"/>
                  <a:pt x="14" y="519"/>
                </a:cubicBezTo>
                <a:cubicBezTo>
                  <a:pt x="10" y="523"/>
                  <a:pt x="6" y="527"/>
                  <a:pt x="2" y="530"/>
                </a:cubicBezTo>
                <a:cubicBezTo>
                  <a:pt x="2" y="530"/>
                  <a:pt x="1" y="531"/>
                  <a:pt x="1" y="531"/>
                </a:cubicBezTo>
                <a:cubicBezTo>
                  <a:pt x="1" y="531"/>
                  <a:pt x="0" y="530"/>
                  <a:pt x="0" y="530"/>
                </a:cubicBezTo>
                <a:cubicBezTo>
                  <a:pt x="19" y="507"/>
                  <a:pt x="29" y="480"/>
                  <a:pt x="35" y="452"/>
                </a:cubicBezTo>
                <a:cubicBezTo>
                  <a:pt x="41" y="423"/>
                  <a:pt x="45" y="394"/>
                  <a:pt x="51" y="365"/>
                </a:cubicBezTo>
                <a:cubicBezTo>
                  <a:pt x="55" y="344"/>
                  <a:pt x="59" y="322"/>
                  <a:pt x="63" y="301"/>
                </a:cubicBezTo>
                <a:cubicBezTo>
                  <a:pt x="71" y="262"/>
                  <a:pt x="73" y="223"/>
                  <a:pt x="69" y="184"/>
                </a:cubicBezTo>
                <a:cubicBezTo>
                  <a:pt x="63" y="119"/>
                  <a:pt x="42" y="60"/>
                  <a:pt x="9" y="4"/>
                </a:cubicBezTo>
                <a:cubicBezTo>
                  <a:pt x="8" y="3"/>
                  <a:pt x="8" y="2"/>
                  <a:pt x="7" y="0"/>
                </a:cubicBezTo>
                <a:cubicBezTo>
                  <a:pt x="49" y="0"/>
                  <a:pt x="90" y="0"/>
                  <a:pt x="131" y="0"/>
                </a:cubicBezTo>
                <a:close/>
              </a:path>
            </a:pathLst>
          </a:custGeom>
          <a:solidFill>
            <a:srgbClr val="CF16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113E5242-5158-4091-8466-BA2CDF964C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73970" y="3828641"/>
            <a:ext cx="4950777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The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transaction price forecast based on house characteristics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Fintech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000" dirty="0">
                <a:latin typeface="微软雅黑" pitchFamily="34" charset="-122"/>
                <a:ea typeface="微软雅黑" pitchFamily="34" charset="-122"/>
              </a:rPr>
              <a:t>Training Camp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66FBE1BE-CC0F-4F68-8E50-6808A8686087}"/>
              </a:ext>
            </a:extLst>
          </p:cNvPr>
          <p:cNvSpPr txBox="1"/>
          <p:nvPr/>
        </p:nvSpPr>
        <p:spPr>
          <a:xfrm>
            <a:off x="373970" y="3084299"/>
            <a:ext cx="5722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基于房屋特征的交易价格预测</a:t>
            </a:r>
            <a:endParaRPr lang="en-US" altLang="zh-CN" sz="3200" b="1" dirty="0">
              <a:solidFill>
                <a:srgbClr val="ED1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1544EF7F-08E2-45A5-9D42-626C091DE68A}"/>
              </a:ext>
            </a:extLst>
          </p:cNvPr>
          <p:cNvSpPr txBox="1"/>
          <p:nvPr/>
        </p:nvSpPr>
        <p:spPr>
          <a:xfrm>
            <a:off x="460259" y="4681844"/>
            <a:ext cx="1690687" cy="338554"/>
          </a:xfrm>
          <a:prstGeom prst="rect">
            <a:avLst/>
          </a:prstGeom>
          <a:solidFill>
            <a:srgbClr val="ED1A32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 </a:t>
            </a:r>
            <a:r>
              <a:rPr lang="zh-CN" altLang="en-US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第九组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—</a:t>
            </a:r>
          </a:p>
        </p:txBody>
      </p:sp>
      <p:sp>
        <p:nvSpPr>
          <p:cNvPr id="2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503CD813-4ACD-4286-B94C-0E830F1D4068}"/>
              </a:ext>
            </a:extLst>
          </p:cNvPr>
          <p:cNvSpPr txBox="1"/>
          <p:nvPr/>
        </p:nvSpPr>
        <p:spPr>
          <a:xfrm>
            <a:off x="322792" y="1896115"/>
            <a:ext cx="2744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</a:p>
        </p:txBody>
      </p:sp>
      <p:pic>
        <p:nvPicPr>
          <p:cNvPr id="3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1388386A-49FE-4E6E-8521-01B8BDBC2C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9"/>
          <a:stretch/>
        </p:blipFill>
        <p:spPr>
          <a:xfrm>
            <a:off x="5268686" y="0"/>
            <a:ext cx="6923314" cy="6858000"/>
          </a:xfrm>
        </p:spPr>
      </p:pic>
      <p:sp>
        <p:nvSpPr>
          <p:cNvPr id="1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E5D9C425-AC32-3944-87FF-957D571BA584}"/>
              </a:ext>
            </a:extLst>
          </p:cNvPr>
          <p:cNvSpPr txBox="1"/>
          <p:nvPr/>
        </p:nvSpPr>
        <p:spPr>
          <a:xfrm>
            <a:off x="2536482" y="2394307"/>
            <a:ext cx="29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Fintech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精英训练营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C32D24-1BB1-764F-89CC-63A4F04F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8" y="315168"/>
            <a:ext cx="2025650" cy="753964"/>
          </a:xfrm>
          <a:prstGeom prst="rect">
            <a:avLst/>
          </a:prstGeom>
        </p:spPr>
      </p:pic>
      <p:sp>
        <p:nvSpPr>
          <p:cNvPr id="1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4F3120BD-19E4-F241-B7BF-0F64C645E60C}"/>
              </a:ext>
            </a:extLst>
          </p:cNvPr>
          <p:cNvSpPr txBox="1"/>
          <p:nvPr/>
        </p:nvSpPr>
        <p:spPr>
          <a:xfrm>
            <a:off x="373970" y="5398418"/>
            <a:ext cx="461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2400" b="1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lang="zh-CN" altLang="en-US" sz="2400" b="1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listening!</a:t>
            </a:r>
          </a:p>
        </p:txBody>
      </p:sp>
    </p:spTree>
    <p:extLst>
      <p:ext uri="{BB962C8B-B14F-4D97-AF65-F5344CB8AC3E}">
        <p14:creationId xmlns:p14="http://schemas.microsoft.com/office/powerpoint/2010/main" val="3627630019"/>
      </p:ext>
    </p:extLst>
  </p:cSld>
  <p:clrMapOvr>
    <a:masterClrMapping/>
  </p:clrMapOvr>
  <p:transition spd="slow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A07F9D-16DE-4C31-9FA9-DC3113FE20CB}"/>
              </a:ext>
            </a:extLst>
          </p:cNvPr>
          <p:cNvGrpSpPr/>
          <p:nvPr/>
        </p:nvGrpSpPr>
        <p:grpSpPr>
          <a:xfrm flipV="1">
            <a:off x="-4009002" y="0"/>
            <a:ext cx="6157116" cy="5716594"/>
            <a:chOff x="0" y="4731657"/>
            <a:chExt cx="2290198" cy="2126343"/>
          </a:xfrm>
        </p:grpSpPr>
        <p:sp>
          <p:nvSpPr>
            <p:cNvPr id="62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D9123FC4-D2B8-43E0-B34C-721358F15887}"/>
                </a:ext>
              </a:extLst>
            </p:cNvPr>
            <p:cNvSpPr/>
            <p:nvPr/>
          </p:nvSpPr>
          <p:spPr>
            <a:xfrm flipH="1">
              <a:off x="501113" y="4966894"/>
              <a:ext cx="1405723" cy="1891106"/>
            </a:xfrm>
            <a:custGeom>
              <a:avLst/>
              <a:gdLst>
                <a:gd name="connsiteX0" fmla="*/ 994618 w 994618"/>
                <a:gd name="connsiteY0" fmla="*/ 0 h 1338050"/>
                <a:gd name="connsiteX1" fmla="*/ 864625 w 994618"/>
                <a:gd name="connsiteY1" fmla="*/ 89027 h 1338050"/>
                <a:gd name="connsiteX2" fmla="*/ 732715 w 994618"/>
                <a:gd name="connsiteY2" fmla="*/ 199802 h 1338050"/>
                <a:gd name="connsiteX3" fmla="*/ 169447 w 994618"/>
                <a:gd name="connsiteY3" fmla="*/ 1283598 h 1338050"/>
                <a:gd name="connsiteX4" fmla="*/ 164005 w 994618"/>
                <a:gd name="connsiteY4" fmla="*/ 1338050 h 1338050"/>
                <a:gd name="connsiteX5" fmla="*/ 0 w 994618"/>
                <a:gd name="connsiteY5" fmla="*/ 1338050 h 1338050"/>
                <a:gd name="connsiteX6" fmla="*/ 25821 w 994618"/>
                <a:gd name="connsiteY6" fmla="*/ 1253583 h 1338050"/>
                <a:gd name="connsiteX7" fmla="*/ 862304 w 994618"/>
                <a:gd name="connsiteY7" fmla="*/ 89746 h 1338050"/>
                <a:gd name="connsiteX8" fmla="*/ 946842 w 994618"/>
                <a:gd name="connsiteY8" fmla="*/ 29297 h 1338050"/>
                <a:gd name="connsiteX9" fmla="*/ 994618 w 994618"/>
                <a:gd name="connsiteY9" fmla="*/ 0 h 13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4618" h="1338050">
                  <a:moveTo>
                    <a:pt x="994618" y="0"/>
                  </a:moveTo>
                  <a:lnTo>
                    <a:pt x="864625" y="89027"/>
                  </a:lnTo>
                  <a:cubicBezTo>
                    <a:pt x="819137" y="123558"/>
                    <a:pt x="775150" y="160469"/>
                    <a:pt x="732715" y="199802"/>
                  </a:cubicBezTo>
                  <a:cubicBezTo>
                    <a:pt x="416730" y="493842"/>
                    <a:pt x="228015" y="856226"/>
                    <a:pt x="169447" y="1283598"/>
                  </a:cubicBezTo>
                  <a:lnTo>
                    <a:pt x="164005" y="1338050"/>
                  </a:lnTo>
                  <a:lnTo>
                    <a:pt x="0" y="1338050"/>
                  </a:lnTo>
                  <a:lnTo>
                    <a:pt x="25821" y="1253583"/>
                  </a:lnTo>
                  <a:cubicBezTo>
                    <a:pt x="191305" y="784751"/>
                    <a:pt x="470133" y="396805"/>
                    <a:pt x="862304" y="89746"/>
                  </a:cubicBezTo>
                  <a:cubicBezTo>
                    <a:pt x="889195" y="67995"/>
                    <a:pt x="917632" y="48166"/>
                    <a:pt x="946842" y="29297"/>
                  </a:cubicBezTo>
                  <a:lnTo>
                    <a:pt x="994618" y="0"/>
                  </a:lnTo>
                  <a:close/>
                </a:path>
              </a:pathLst>
            </a:custGeom>
            <a:solidFill>
              <a:srgbClr val="CF1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ED291DDB-971E-4BB5-B3C6-01166D936442}"/>
                </a:ext>
              </a:extLst>
            </p:cNvPr>
            <p:cNvSpPr/>
            <p:nvPr/>
          </p:nvSpPr>
          <p:spPr>
            <a:xfrm flipH="1">
              <a:off x="0" y="4731657"/>
              <a:ext cx="2290198" cy="2126343"/>
            </a:xfrm>
            <a:custGeom>
              <a:avLst/>
              <a:gdLst>
                <a:gd name="connsiteX0" fmla="*/ 1617080 w 1620428"/>
                <a:gd name="connsiteY0" fmla="*/ 0 h 1504492"/>
                <a:gd name="connsiteX1" fmla="*/ 1620428 w 1620428"/>
                <a:gd name="connsiteY1" fmla="*/ 2870 h 1504492"/>
                <a:gd name="connsiteX2" fmla="*/ 1598873 w 1620428"/>
                <a:gd name="connsiteY2" fmla="*/ 7687 h 1504492"/>
                <a:gd name="connsiteX3" fmla="*/ 1440899 w 1620428"/>
                <a:gd name="connsiteY3" fmla="*/ 76459 h 1504492"/>
                <a:gd name="connsiteX4" fmla="*/ 1322874 w 1620428"/>
                <a:gd name="connsiteY4" fmla="*/ 141550 h 1504492"/>
                <a:gd name="connsiteX5" fmla="*/ 1321783 w 1620428"/>
                <a:gd name="connsiteY5" fmla="*/ 141053 h 1504492"/>
                <a:gd name="connsiteX6" fmla="*/ 1303975 w 1620428"/>
                <a:gd name="connsiteY6" fmla="*/ 151973 h 1504492"/>
                <a:gd name="connsiteX7" fmla="*/ 1291299 w 1620428"/>
                <a:gd name="connsiteY7" fmla="*/ 158964 h 1504492"/>
                <a:gd name="connsiteX8" fmla="*/ 1280380 w 1620428"/>
                <a:gd name="connsiteY8" fmla="*/ 166442 h 1504492"/>
                <a:gd name="connsiteX9" fmla="*/ 1232604 w 1620428"/>
                <a:gd name="connsiteY9" fmla="*/ 195739 h 1504492"/>
                <a:gd name="connsiteX10" fmla="*/ 1148066 w 1620428"/>
                <a:gd name="connsiteY10" fmla="*/ 256188 h 1504492"/>
                <a:gd name="connsiteX11" fmla="*/ 311583 w 1620428"/>
                <a:gd name="connsiteY11" fmla="*/ 1420025 h 1504492"/>
                <a:gd name="connsiteX12" fmla="*/ 285762 w 1620428"/>
                <a:gd name="connsiteY12" fmla="*/ 1504492 h 1504492"/>
                <a:gd name="connsiteX13" fmla="*/ 0 w 1620428"/>
                <a:gd name="connsiteY13" fmla="*/ 1504492 h 1504492"/>
                <a:gd name="connsiteX14" fmla="*/ 6968 w 1620428"/>
                <a:gd name="connsiteY14" fmla="*/ 1485085 h 1504492"/>
                <a:gd name="connsiteX15" fmla="*/ 292184 w 1620428"/>
                <a:gd name="connsiteY15" fmla="*/ 949171 h 1504492"/>
                <a:gd name="connsiteX16" fmla="*/ 1418272 w 1620428"/>
                <a:gd name="connsiteY16" fmla="*/ 62520 h 1504492"/>
                <a:gd name="connsiteX17" fmla="*/ 1617080 w 1620428"/>
                <a:gd name="connsiteY17" fmla="*/ 0 h 150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0428" h="1504492">
                  <a:moveTo>
                    <a:pt x="1617080" y="0"/>
                  </a:moveTo>
                  <a:cubicBezTo>
                    <a:pt x="1617080" y="0"/>
                    <a:pt x="1617080" y="0"/>
                    <a:pt x="1620428" y="2870"/>
                  </a:cubicBezTo>
                  <a:cubicBezTo>
                    <a:pt x="1611324" y="6713"/>
                    <a:pt x="1605099" y="7200"/>
                    <a:pt x="1598873" y="7687"/>
                  </a:cubicBezTo>
                  <a:cubicBezTo>
                    <a:pt x="1544854" y="28352"/>
                    <a:pt x="1492178" y="51261"/>
                    <a:pt x="1440899" y="76459"/>
                  </a:cubicBezTo>
                  <a:lnTo>
                    <a:pt x="1322874" y="141550"/>
                  </a:lnTo>
                  <a:lnTo>
                    <a:pt x="1321783" y="141053"/>
                  </a:lnTo>
                  <a:lnTo>
                    <a:pt x="1303975" y="151973"/>
                  </a:lnTo>
                  <a:lnTo>
                    <a:pt x="1291299" y="158964"/>
                  </a:lnTo>
                  <a:lnTo>
                    <a:pt x="1280380" y="166442"/>
                  </a:lnTo>
                  <a:lnTo>
                    <a:pt x="1232604" y="195739"/>
                  </a:lnTo>
                  <a:cubicBezTo>
                    <a:pt x="1203394" y="214608"/>
                    <a:pt x="1174957" y="234437"/>
                    <a:pt x="1148066" y="256188"/>
                  </a:cubicBezTo>
                  <a:cubicBezTo>
                    <a:pt x="755895" y="563247"/>
                    <a:pt x="477067" y="951193"/>
                    <a:pt x="311583" y="1420025"/>
                  </a:cubicBezTo>
                  <a:lnTo>
                    <a:pt x="285762" y="1504492"/>
                  </a:lnTo>
                  <a:lnTo>
                    <a:pt x="0" y="1504492"/>
                  </a:lnTo>
                  <a:lnTo>
                    <a:pt x="6968" y="1485085"/>
                  </a:lnTo>
                  <a:cubicBezTo>
                    <a:pt x="77158" y="1294821"/>
                    <a:pt x="176537" y="1117934"/>
                    <a:pt x="292184" y="949171"/>
                  </a:cubicBezTo>
                  <a:cubicBezTo>
                    <a:pt x="581038" y="544508"/>
                    <a:pt x="956401" y="248957"/>
                    <a:pt x="1418272" y="62520"/>
                  </a:cubicBezTo>
                  <a:cubicBezTo>
                    <a:pt x="1481996" y="35616"/>
                    <a:pt x="1549538" y="17808"/>
                    <a:pt x="1617080" y="0"/>
                  </a:cubicBezTo>
                  <a:close/>
                </a:path>
              </a:pathLst>
            </a:custGeom>
            <a:solidFill>
              <a:srgbClr val="ED1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83014E9A-D0FC-4ABA-92C0-6420FBF58821}"/>
                </a:ext>
              </a:extLst>
            </p:cNvPr>
            <p:cNvSpPr/>
            <p:nvPr/>
          </p:nvSpPr>
          <p:spPr>
            <a:xfrm flipH="1">
              <a:off x="445901" y="4931714"/>
              <a:ext cx="1238116" cy="1926286"/>
            </a:xfrm>
            <a:custGeom>
              <a:avLst/>
              <a:gdLst>
                <a:gd name="connsiteX0" fmla="*/ 873107 w 876028"/>
                <a:gd name="connsiteY0" fmla="*/ 0 h 1362942"/>
                <a:gd name="connsiteX1" fmla="*/ 876028 w 876028"/>
                <a:gd name="connsiteY1" fmla="*/ 1333 h 1362942"/>
                <a:gd name="connsiteX2" fmla="*/ 856650 w 876028"/>
                <a:gd name="connsiteY2" fmla="*/ 11932 h 1362942"/>
                <a:gd name="connsiteX3" fmla="*/ 398258 w 876028"/>
                <a:gd name="connsiteY3" fmla="*/ 517204 h 1362942"/>
                <a:gd name="connsiteX4" fmla="*/ 147590 w 876028"/>
                <a:gd name="connsiteY4" fmla="*/ 1245719 h 1362942"/>
                <a:gd name="connsiteX5" fmla="*/ 139829 w 876028"/>
                <a:gd name="connsiteY5" fmla="*/ 1362942 h 1362942"/>
                <a:gd name="connsiteX6" fmla="*/ 0 w 876028"/>
                <a:gd name="connsiteY6" fmla="*/ 1362942 h 1362942"/>
                <a:gd name="connsiteX7" fmla="*/ 5442 w 876028"/>
                <a:gd name="connsiteY7" fmla="*/ 1308490 h 1362942"/>
                <a:gd name="connsiteX8" fmla="*/ 568710 w 876028"/>
                <a:gd name="connsiteY8" fmla="*/ 224694 h 1362942"/>
                <a:gd name="connsiteX9" fmla="*/ 700620 w 876028"/>
                <a:gd name="connsiteY9" fmla="*/ 113919 h 1362942"/>
                <a:gd name="connsiteX10" fmla="*/ 830613 w 876028"/>
                <a:gd name="connsiteY10" fmla="*/ 24892 h 1362942"/>
                <a:gd name="connsiteX11" fmla="*/ 854208 w 876028"/>
                <a:gd name="connsiteY11" fmla="*/ 10423 h 1362942"/>
                <a:gd name="connsiteX12" fmla="*/ 873107 w 876028"/>
                <a:gd name="connsiteY12" fmla="*/ 0 h 13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028" h="1362942">
                  <a:moveTo>
                    <a:pt x="873107" y="0"/>
                  </a:moveTo>
                  <a:lnTo>
                    <a:pt x="876028" y="1333"/>
                  </a:lnTo>
                  <a:cubicBezTo>
                    <a:pt x="868345" y="7548"/>
                    <a:pt x="862498" y="9740"/>
                    <a:pt x="856650" y="11932"/>
                  </a:cubicBezTo>
                  <a:cubicBezTo>
                    <a:pt x="671919" y="151202"/>
                    <a:pt x="517784" y="319016"/>
                    <a:pt x="398258" y="517204"/>
                  </a:cubicBezTo>
                  <a:cubicBezTo>
                    <a:pt x="259389" y="748485"/>
                    <a:pt x="175683" y="991651"/>
                    <a:pt x="147590" y="1245719"/>
                  </a:cubicBezTo>
                  <a:lnTo>
                    <a:pt x="139829" y="1362942"/>
                  </a:lnTo>
                  <a:lnTo>
                    <a:pt x="0" y="1362942"/>
                  </a:lnTo>
                  <a:lnTo>
                    <a:pt x="5442" y="1308490"/>
                  </a:lnTo>
                  <a:cubicBezTo>
                    <a:pt x="64010" y="881118"/>
                    <a:pt x="252725" y="518734"/>
                    <a:pt x="568710" y="224694"/>
                  </a:cubicBezTo>
                  <a:cubicBezTo>
                    <a:pt x="611145" y="185361"/>
                    <a:pt x="655132" y="148450"/>
                    <a:pt x="700620" y="113919"/>
                  </a:cubicBezTo>
                  <a:lnTo>
                    <a:pt x="830613" y="24892"/>
                  </a:lnTo>
                  <a:lnTo>
                    <a:pt x="854208" y="10423"/>
                  </a:lnTo>
                  <a:lnTo>
                    <a:pt x="873107" y="0"/>
                  </a:lnTo>
                  <a:close/>
                </a:path>
              </a:pathLst>
            </a:custGeom>
            <a:solidFill>
              <a:srgbClr val="B00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92662AD-6A46-40B2-8512-04712A5E833B}"/>
              </a:ext>
            </a:extLst>
          </p:cNvPr>
          <p:cNvGrpSpPr/>
          <p:nvPr/>
        </p:nvGrpSpPr>
        <p:grpSpPr>
          <a:xfrm flipH="1">
            <a:off x="9613607" y="2082647"/>
            <a:ext cx="5156785" cy="4787833"/>
            <a:chOff x="0" y="4731657"/>
            <a:chExt cx="2290198" cy="2126343"/>
          </a:xfrm>
        </p:grpSpPr>
        <p:sp>
          <p:nvSpPr>
            <p:cNvPr id="68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E8B117F2-F8DA-46EE-BDE5-A4EBDCFC8975}"/>
                </a:ext>
              </a:extLst>
            </p:cNvPr>
            <p:cNvSpPr/>
            <p:nvPr/>
          </p:nvSpPr>
          <p:spPr>
            <a:xfrm flipH="1">
              <a:off x="501113" y="4966894"/>
              <a:ext cx="1405723" cy="1891106"/>
            </a:xfrm>
            <a:custGeom>
              <a:avLst/>
              <a:gdLst>
                <a:gd name="connsiteX0" fmla="*/ 994618 w 994618"/>
                <a:gd name="connsiteY0" fmla="*/ 0 h 1338050"/>
                <a:gd name="connsiteX1" fmla="*/ 864625 w 994618"/>
                <a:gd name="connsiteY1" fmla="*/ 89027 h 1338050"/>
                <a:gd name="connsiteX2" fmla="*/ 732715 w 994618"/>
                <a:gd name="connsiteY2" fmla="*/ 199802 h 1338050"/>
                <a:gd name="connsiteX3" fmla="*/ 169447 w 994618"/>
                <a:gd name="connsiteY3" fmla="*/ 1283598 h 1338050"/>
                <a:gd name="connsiteX4" fmla="*/ 164005 w 994618"/>
                <a:gd name="connsiteY4" fmla="*/ 1338050 h 1338050"/>
                <a:gd name="connsiteX5" fmla="*/ 0 w 994618"/>
                <a:gd name="connsiteY5" fmla="*/ 1338050 h 1338050"/>
                <a:gd name="connsiteX6" fmla="*/ 25821 w 994618"/>
                <a:gd name="connsiteY6" fmla="*/ 1253583 h 1338050"/>
                <a:gd name="connsiteX7" fmla="*/ 862304 w 994618"/>
                <a:gd name="connsiteY7" fmla="*/ 89746 h 1338050"/>
                <a:gd name="connsiteX8" fmla="*/ 946842 w 994618"/>
                <a:gd name="connsiteY8" fmla="*/ 29297 h 1338050"/>
                <a:gd name="connsiteX9" fmla="*/ 994618 w 994618"/>
                <a:gd name="connsiteY9" fmla="*/ 0 h 13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4618" h="1338050">
                  <a:moveTo>
                    <a:pt x="994618" y="0"/>
                  </a:moveTo>
                  <a:lnTo>
                    <a:pt x="864625" y="89027"/>
                  </a:lnTo>
                  <a:cubicBezTo>
                    <a:pt x="819137" y="123558"/>
                    <a:pt x="775150" y="160469"/>
                    <a:pt x="732715" y="199802"/>
                  </a:cubicBezTo>
                  <a:cubicBezTo>
                    <a:pt x="416730" y="493842"/>
                    <a:pt x="228015" y="856226"/>
                    <a:pt x="169447" y="1283598"/>
                  </a:cubicBezTo>
                  <a:lnTo>
                    <a:pt x="164005" y="1338050"/>
                  </a:lnTo>
                  <a:lnTo>
                    <a:pt x="0" y="1338050"/>
                  </a:lnTo>
                  <a:lnTo>
                    <a:pt x="25821" y="1253583"/>
                  </a:lnTo>
                  <a:cubicBezTo>
                    <a:pt x="191305" y="784751"/>
                    <a:pt x="470133" y="396805"/>
                    <a:pt x="862304" y="89746"/>
                  </a:cubicBezTo>
                  <a:cubicBezTo>
                    <a:pt x="889195" y="67995"/>
                    <a:pt x="917632" y="48166"/>
                    <a:pt x="946842" y="29297"/>
                  </a:cubicBezTo>
                  <a:lnTo>
                    <a:pt x="994618" y="0"/>
                  </a:lnTo>
                  <a:close/>
                </a:path>
              </a:pathLst>
            </a:custGeom>
            <a:solidFill>
              <a:srgbClr val="CF1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E7C284E0-D1A9-471B-ABA9-60D07B7EE09F}"/>
                </a:ext>
              </a:extLst>
            </p:cNvPr>
            <p:cNvSpPr/>
            <p:nvPr/>
          </p:nvSpPr>
          <p:spPr>
            <a:xfrm flipH="1">
              <a:off x="0" y="4731657"/>
              <a:ext cx="2290198" cy="2126343"/>
            </a:xfrm>
            <a:custGeom>
              <a:avLst/>
              <a:gdLst>
                <a:gd name="connsiteX0" fmla="*/ 1617080 w 1620428"/>
                <a:gd name="connsiteY0" fmla="*/ 0 h 1504492"/>
                <a:gd name="connsiteX1" fmla="*/ 1620428 w 1620428"/>
                <a:gd name="connsiteY1" fmla="*/ 2870 h 1504492"/>
                <a:gd name="connsiteX2" fmla="*/ 1598873 w 1620428"/>
                <a:gd name="connsiteY2" fmla="*/ 7687 h 1504492"/>
                <a:gd name="connsiteX3" fmla="*/ 1440899 w 1620428"/>
                <a:gd name="connsiteY3" fmla="*/ 76459 h 1504492"/>
                <a:gd name="connsiteX4" fmla="*/ 1322874 w 1620428"/>
                <a:gd name="connsiteY4" fmla="*/ 141550 h 1504492"/>
                <a:gd name="connsiteX5" fmla="*/ 1321783 w 1620428"/>
                <a:gd name="connsiteY5" fmla="*/ 141053 h 1504492"/>
                <a:gd name="connsiteX6" fmla="*/ 1303975 w 1620428"/>
                <a:gd name="connsiteY6" fmla="*/ 151973 h 1504492"/>
                <a:gd name="connsiteX7" fmla="*/ 1291299 w 1620428"/>
                <a:gd name="connsiteY7" fmla="*/ 158964 h 1504492"/>
                <a:gd name="connsiteX8" fmla="*/ 1280380 w 1620428"/>
                <a:gd name="connsiteY8" fmla="*/ 166442 h 1504492"/>
                <a:gd name="connsiteX9" fmla="*/ 1232604 w 1620428"/>
                <a:gd name="connsiteY9" fmla="*/ 195739 h 1504492"/>
                <a:gd name="connsiteX10" fmla="*/ 1148066 w 1620428"/>
                <a:gd name="connsiteY10" fmla="*/ 256188 h 1504492"/>
                <a:gd name="connsiteX11" fmla="*/ 311583 w 1620428"/>
                <a:gd name="connsiteY11" fmla="*/ 1420025 h 1504492"/>
                <a:gd name="connsiteX12" fmla="*/ 285762 w 1620428"/>
                <a:gd name="connsiteY12" fmla="*/ 1504492 h 1504492"/>
                <a:gd name="connsiteX13" fmla="*/ 0 w 1620428"/>
                <a:gd name="connsiteY13" fmla="*/ 1504492 h 1504492"/>
                <a:gd name="connsiteX14" fmla="*/ 6968 w 1620428"/>
                <a:gd name="connsiteY14" fmla="*/ 1485085 h 1504492"/>
                <a:gd name="connsiteX15" fmla="*/ 292184 w 1620428"/>
                <a:gd name="connsiteY15" fmla="*/ 949171 h 1504492"/>
                <a:gd name="connsiteX16" fmla="*/ 1418272 w 1620428"/>
                <a:gd name="connsiteY16" fmla="*/ 62520 h 1504492"/>
                <a:gd name="connsiteX17" fmla="*/ 1617080 w 1620428"/>
                <a:gd name="connsiteY17" fmla="*/ 0 h 150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0428" h="1504492">
                  <a:moveTo>
                    <a:pt x="1617080" y="0"/>
                  </a:moveTo>
                  <a:cubicBezTo>
                    <a:pt x="1617080" y="0"/>
                    <a:pt x="1617080" y="0"/>
                    <a:pt x="1620428" y="2870"/>
                  </a:cubicBezTo>
                  <a:cubicBezTo>
                    <a:pt x="1611324" y="6713"/>
                    <a:pt x="1605099" y="7200"/>
                    <a:pt x="1598873" y="7687"/>
                  </a:cubicBezTo>
                  <a:cubicBezTo>
                    <a:pt x="1544854" y="28352"/>
                    <a:pt x="1492178" y="51261"/>
                    <a:pt x="1440899" y="76459"/>
                  </a:cubicBezTo>
                  <a:lnTo>
                    <a:pt x="1322874" y="141550"/>
                  </a:lnTo>
                  <a:lnTo>
                    <a:pt x="1321783" y="141053"/>
                  </a:lnTo>
                  <a:lnTo>
                    <a:pt x="1303975" y="151973"/>
                  </a:lnTo>
                  <a:lnTo>
                    <a:pt x="1291299" y="158964"/>
                  </a:lnTo>
                  <a:lnTo>
                    <a:pt x="1280380" y="166442"/>
                  </a:lnTo>
                  <a:lnTo>
                    <a:pt x="1232604" y="195739"/>
                  </a:lnTo>
                  <a:cubicBezTo>
                    <a:pt x="1203394" y="214608"/>
                    <a:pt x="1174957" y="234437"/>
                    <a:pt x="1148066" y="256188"/>
                  </a:cubicBezTo>
                  <a:cubicBezTo>
                    <a:pt x="755895" y="563247"/>
                    <a:pt x="477067" y="951193"/>
                    <a:pt x="311583" y="1420025"/>
                  </a:cubicBezTo>
                  <a:lnTo>
                    <a:pt x="285762" y="1504492"/>
                  </a:lnTo>
                  <a:lnTo>
                    <a:pt x="0" y="1504492"/>
                  </a:lnTo>
                  <a:lnTo>
                    <a:pt x="6968" y="1485085"/>
                  </a:lnTo>
                  <a:cubicBezTo>
                    <a:pt x="77158" y="1294821"/>
                    <a:pt x="176537" y="1117934"/>
                    <a:pt x="292184" y="949171"/>
                  </a:cubicBezTo>
                  <a:cubicBezTo>
                    <a:pt x="581038" y="544508"/>
                    <a:pt x="956401" y="248957"/>
                    <a:pt x="1418272" y="62520"/>
                  </a:cubicBezTo>
                  <a:cubicBezTo>
                    <a:pt x="1481996" y="35616"/>
                    <a:pt x="1549538" y="17808"/>
                    <a:pt x="1617080" y="0"/>
                  </a:cubicBezTo>
                  <a:close/>
                </a:path>
              </a:pathLst>
            </a:custGeom>
            <a:solidFill>
              <a:srgbClr val="ED1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9AC08345-7C93-47EF-958A-81F112422C15}"/>
                </a:ext>
              </a:extLst>
            </p:cNvPr>
            <p:cNvSpPr/>
            <p:nvPr/>
          </p:nvSpPr>
          <p:spPr>
            <a:xfrm flipH="1">
              <a:off x="445901" y="4931714"/>
              <a:ext cx="1238116" cy="1926286"/>
            </a:xfrm>
            <a:custGeom>
              <a:avLst/>
              <a:gdLst>
                <a:gd name="connsiteX0" fmla="*/ 873107 w 876028"/>
                <a:gd name="connsiteY0" fmla="*/ 0 h 1362942"/>
                <a:gd name="connsiteX1" fmla="*/ 876028 w 876028"/>
                <a:gd name="connsiteY1" fmla="*/ 1333 h 1362942"/>
                <a:gd name="connsiteX2" fmla="*/ 856650 w 876028"/>
                <a:gd name="connsiteY2" fmla="*/ 11932 h 1362942"/>
                <a:gd name="connsiteX3" fmla="*/ 398258 w 876028"/>
                <a:gd name="connsiteY3" fmla="*/ 517204 h 1362942"/>
                <a:gd name="connsiteX4" fmla="*/ 147590 w 876028"/>
                <a:gd name="connsiteY4" fmla="*/ 1245719 h 1362942"/>
                <a:gd name="connsiteX5" fmla="*/ 139829 w 876028"/>
                <a:gd name="connsiteY5" fmla="*/ 1362942 h 1362942"/>
                <a:gd name="connsiteX6" fmla="*/ 0 w 876028"/>
                <a:gd name="connsiteY6" fmla="*/ 1362942 h 1362942"/>
                <a:gd name="connsiteX7" fmla="*/ 5442 w 876028"/>
                <a:gd name="connsiteY7" fmla="*/ 1308490 h 1362942"/>
                <a:gd name="connsiteX8" fmla="*/ 568710 w 876028"/>
                <a:gd name="connsiteY8" fmla="*/ 224694 h 1362942"/>
                <a:gd name="connsiteX9" fmla="*/ 700620 w 876028"/>
                <a:gd name="connsiteY9" fmla="*/ 113919 h 1362942"/>
                <a:gd name="connsiteX10" fmla="*/ 830613 w 876028"/>
                <a:gd name="connsiteY10" fmla="*/ 24892 h 1362942"/>
                <a:gd name="connsiteX11" fmla="*/ 854208 w 876028"/>
                <a:gd name="connsiteY11" fmla="*/ 10423 h 1362942"/>
                <a:gd name="connsiteX12" fmla="*/ 873107 w 876028"/>
                <a:gd name="connsiteY12" fmla="*/ 0 h 13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028" h="1362942">
                  <a:moveTo>
                    <a:pt x="873107" y="0"/>
                  </a:moveTo>
                  <a:lnTo>
                    <a:pt x="876028" y="1333"/>
                  </a:lnTo>
                  <a:cubicBezTo>
                    <a:pt x="868345" y="7548"/>
                    <a:pt x="862498" y="9740"/>
                    <a:pt x="856650" y="11932"/>
                  </a:cubicBezTo>
                  <a:cubicBezTo>
                    <a:pt x="671919" y="151202"/>
                    <a:pt x="517784" y="319016"/>
                    <a:pt x="398258" y="517204"/>
                  </a:cubicBezTo>
                  <a:cubicBezTo>
                    <a:pt x="259389" y="748485"/>
                    <a:pt x="175683" y="991651"/>
                    <a:pt x="147590" y="1245719"/>
                  </a:cubicBezTo>
                  <a:lnTo>
                    <a:pt x="139829" y="1362942"/>
                  </a:lnTo>
                  <a:lnTo>
                    <a:pt x="0" y="1362942"/>
                  </a:lnTo>
                  <a:lnTo>
                    <a:pt x="5442" y="1308490"/>
                  </a:lnTo>
                  <a:cubicBezTo>
                    <a:pt x="64010" y="881118"/>
                    <a:pt x="252725" y="518734"/>
                    <a:pt x="568710" y="224694"/>
                  </a:cubicBezTo>
                  <a:cubicBezTo>
                    <a:pt x="611145" y="185361"/>
                    <a:pt x="655132" y="148450"/>
                    <a:pt x="700620" y="113919"/>
                  </a:cubicBezTo>
                  <a:lnTo>
                    <a:pt x="830613" y="24892"/>
                  </a:lnTo>
                  <a:lnTo>
                    <a:pt x="854208" y="10423"/>
                  </a:lnTo>
                  <a:lnTo>
                    <a:pt x="873107" y="0"/>
                  </a:lnTo>
                  <a:close/>
                </a:path>
              </a:pathLst>
            </a:custGeom>
            <a:solidFill>
              <a:srgbClr val="B00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DE60D19F-55AB-476D-AB32-638E6D59824E}"/>
              </a:ext>
            </a:extLst>
          </p:cNvPr>
          <p:cNvSpPr txBox="1"/>
          <p:nvPr/>
        </p:nvSpPr>
        <p:spPr>
          <a:xfrm>
            <a:off x="4721863" y="1687651"/>
            <a:ext cx="158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CONTENTS</a:t>
            </a:r>
          </a:p>
        </p:txBody>
      </p:sp>
      <p:sp>
        <p:nvSpPr>
          <p:cNvPr id="72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F932C179-AFC3-40A7-8F28-E211BF3063AC}"/>
              </a:ext>
            </a:extLst>
          </p:cNvPr>
          <p:cNvSpPr txBox="1"/>
          <p:nvPr/>
        </p:nvSpPr>
        <p:spPr>
          <a:xfrm>
            <a:off x="4403861" y="1065106"/>
            <a:ext cx="239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汇报内容</a:t>
            </a:r>
            <a:endParaRPr lang="de-DE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文泉驿微米黑" panose="020B0606030804020204" pitchFamily="34" charset="-122"/>
            </a:endParaRPr>
          </a:p>
        </p:txBody>
      </p:sp>
      <p:sp>
        <p:nvSpPr>
          <p:cNvPr id="7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F50A97C4-C190-4BA8-B9A3-48F37FB5F050}"/>
              </a:ext>
            </a:extLst>
          </p:cNvPr>
          <p:cNvSpPr/>
          <p:nvPr/>
        </p:nvSpPr>
        <p:spPr>
          <a:xfrm>
            <a:off x="1499448" y="2868392"/>
            <a:ext cx="517228" cy="834728"/>
          </a:xfrm>
          <a:prstGeom prst="rect">
            <a:avLst/>
          </a:prstGeom>
          <a:solidFill>
            <a:srgbClr val="ED1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D2DC6575-BBE4-4F10-A46F-B94667A602F0}"/>
              </a:ext>
            </a:extLst>
          </p:cNvPr>
          <p:cNvSpPr txBox="1"/>
          <p:nvPr/>
        </p:nvSpPr>
        <p:spPr>
          <a:xfrm>
            <a:off x="2140506" y="28682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赛题初探</a:t>
            </a:r>
          </a:p>
        </p:txBody>
      </p:sp>
      <p:sp>
        <p:nvSpPr>
          <p:cNvPr id="75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90E90F9A-4A01-4CA4-88AA-FFA15D0FF8A2}"/>
              </a:ext>
            </a:extLst>
          </p:cNvPr>
          <p:cNvSpPr txBox="1"/>
          <p:nvPr/>
        </p:nvSpPr>
        <p:spPr>
          <a:xfrm>
            <a:off x="2148114" y="3285756"/>
            <a:ext cx="363060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赛题抽取并理解数据背景和特征。</a:t>
            </a:r>
            <a:endParaRPr lang="de-DE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4C20AFB6-CCC8-497A-ABA4-51DFA920D505}"/>
              </a:ext>
            </a:extLst>
          </p:cNvPr>
          <p:cNvSpPr/>
          <p:nvPr/>
        </p:nvSpPr>
        <p:spPr>
          <a:xfrm>
            <a:off x="1499448" y="4406092"/>
            <a:ext cx="517228" cy="834728"/>
          </a:xfrm>
          <a:prstGeom prst="rect">
            <a:avLst/>
          </a:prstGeom>
          <a:solidFill>
            <a:srgbClr val="ED1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DD265C62-EA4D-4B28-BDB6-EE89B44C0706}"/>
              </a:ext>
            </a:extLst>
          </p:cNvPr>
          <p:cNvSpPr txBox="1"/>
          <p:nvPr/>
        </p:nvSpPr>
        <p:spPr>
          <a:xfrm>
            <a:off x="2140506" y="44059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应用拓展</a:t>
            </a:r>
          </a:p>
        </p:txBody>
      </p:sp>
      <p:sp>
        <p:nvSpPr>
          <p:cNvPr id="79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B0B12790-14DA-4328-A48F-811178DA388A}"/>
              </a:ext>
            </a:extLst>
          </p:cNvPr>
          <p:cNvSpPr/>
          <p:nvPr/>
        </p:nvSpPr>
        <p:spPr>
          <a:xfrm>
            <a:off x="6739105" y="2868392"/>
            <a:ext cx="517228" cy="834728"/>
          </a:xfrm>
          <a:prstGeom prst="rect">
            <a:avLst/>
          </a:prstGeom>
          <a:solidFill>
            <a:srgbClr val="ED1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647B1295-88A1-4AF7-9D50-2D900612A99F}"/>
              </a:ext>
            </a:extLst>
          </p:cNvPr>
          <p:cNvSpPr/>
          <p:nvPr/>
        </p:nvSpPr>
        <p:spPr>
          <a:xfrm>
            <a:off x="6739105" y="4406092"/>
            <a:ext cx="517228" cy="834728"/>
          </a:xfrm>
          <a:prstGeom prst="rect">
            <a:avLst/>
          </a:prstGeom>
          <a:solidFill>
            <a:srgbClr val="ED1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BB10B740-9EC0-4A0D-9026-41243A2CBD28}"/>
              </a:ext>
            </a:extLst>
          </p:cNvPr>
          <p:cNvSpPr txBox="1"/>
          <p:nvPr/>
        </p:nvSpPr>
        <p:spPr>
          <a:xfrm>
            <a:off x="7380163" y="44059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经历感悟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3B0F723-026F-884E-B971-6F8CE0B0E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  <p:sp>
        <p:nvSpPr>
          <p:cNvPr id="25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F8F73EFA-C1B0-1541-BECE-ACDEA61A8340}"/>
              </a:ext>
            </a:extLst>
          </p:cNvPr>
          <p:cNvSpPr txBox="1"/>
          <p:nvPr/>
        </p:nvSpPr>
        <p:spPr>
          <a:xfrm>
            <a:off x="7379972" y="28682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模型构建</a:t>
            </a:r>
          </a:p>
        </p:txBody>
      </p:sp>
      <p:sp>
        <p:nvSpPr>
          <p:cNvPr id="26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E8AEA665-6674-2340-9190-D3A23B07C6C9}"/>
              </a:ext>
            </a:extLst>
          </p:cNvPr>
          <p:cNvSpPr txBox="1"/>
          <p:nvPr/>
        </p:nvSpPr>
        <p:spPr>
          <a:xfrm>
            <a:off x="7401806" y="3285755"/>
            <a:ext cx="363060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对数据特征分析并调参建模。</a:t>
            </a:r>
            <a:endParaRPr lang="de-DE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9B71B379-C84C-044D-8130-A4223B874C01}"/>
              </a:ext>
            </a:extLst>
          </p:cNvPr>
          <p:cNvSpPr txBox="1"/>
          <p:nvPr/>
        </p:nvSpPr>
        <p:spPr>
          <a:xfrm>
            <a:off x="2143350" y="4823456"/>
            <a:ext cx="363060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考虑模型参考价值和应用前景。</a:t>
            </a:r>
            <a:endParaRPr lang="de-DE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3FBB43AD-2881-E34A-B75B-23B29D8387F6}"/>
              </a:ext>
            </a:extLst>
          </p:cNvPr>
          <p:cNvSpPr txBox="1"/>
          <p:nvPr/>
        </p:nvSpPr>
        <p:spPr>
          <a:xfrm>
            <a:off x="7379972" y="4834512"/>
            <a:ext cx="3630609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回顾团队经历并提炼经验。</a:t>
            </a:r>
            <a:endParaRPr lang="de-DE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9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032B5C08-F2FE-4103-AE0E-80A8607D45E7}"/>
              </a:ext>
            </a:extLst>
          </p:cNvPr>
          <p:cNvSpPr txBox="1"/>
          <p:nvPr/>
        </p:nvSpPr>
        <p:spPr>
          <a:xfrm>
            <a:off x="8339685" y="3191339"/>
            <a:ext cx="308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altLang="zh-CN" sz="5400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PART  01</a:t>
            </a:r>
          </a:p>
        </p:txBody>
      </p:sp>
      <p:pic>
        <p:nvPicPr>
          <p:cNvPr id="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B4F630E3-581D-43D7-B9D9-132C719615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5984256" cy="6378498"/>
          </a:xfr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9C2019B3-D461-4119-BF24-C121B3B95AF7}"/>
              </a:ext>
            </a:extLst>
          </p:cNvPr>
          <p:cNvGrpSpPr/>
          <p:nvPr/>
        </p:nvGrpSpPr>
        <p:grpSpPr>
          <a:xfrm flipH="1" flipV="1">
            <a:off x="1226919" y="0"/>
            <a:ext cx="6647827" cy="6172200"/>
            <a:chOff x="8033177" y="5130558"/>
            <a:chExt cx="1620428" cy="1504492"/>
          </a:xfrm>
        </p:grpSpPr>
        <p:sp>
          <p:nvSpPr>
            <p:cNvPr id="5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12CAD8A5-EC2A-41FE-9C72-C413C933FCE8}"/>
                </a:ext>
              </a:extLst>
            </p:cNvPr>
            <p:cNvSpPr/>
            <p:nvPr/>
          </p:nvSpPr>
          <p:spPr>
            <a:xfrm>
              <a:off x="8304425" y="5297000"/>
              <a:ext cx="994618" cy="1338050"/>
            </a:xfrm>
            <a:custGeom>
              <a:avLst/>
              <a:gdLst>
                <a:gd name="connsiteX0" fmla="*/ 994618 w 994618"/>
                <a:gd name="connsiteY0" fmla="*/ 0 h 1338050"/>
                <a:gd name="connsiteX1" fmla="*/ 864625 w 994618"/>
                <a:gd name="connsiteY1" fmla="*/ 89027 h 1338050"/>
                <a:gd name="connsiteX2" fmla="*/ 732715 w 994618"/>
                <a:gd name="connsiteY2" fmla="*/ 199802 h 1338050"/>
                <a:gd name="connsiteX3" fmla="*/ 169447 w 994618"/>
                <a:gd name="connsiteY3" fmla="*/ 1283598 h 1338050"/>
                <a:gd name="connsiteX4" fmla="*/ 164005 w 994618"/>
                <a:gd name="connsiteY4" fmla="*/ 1338050 h 1338050"/>
                <a:gd name="connsiteX5" fmla="*/ 0 w 994618"/>
                <a:gd name="connsiteY5" fmla="*/ 1338050 h 1338050"/>
                <a:gd name="connsiteX6" fmla="*/ 25821 w 994618"/>
                <a:gd name="connsiteY6" fmla="*/ 1253583 h 1338050"/>
                <a:gd name="connsiteX7" fmla="*/ 862304 w 994618"/>
                <a:gd name="connsiteY7" fmla="*/ 89746 h 1338050"/>
                <a:gd name="connsiteX8" fmla="*/ 946842 w 994618"/>
                <a:gd name="connsiteY8" fmla="*/ 29297 h 1338050"/>
                <a:gd name="connsiteX9" fmla="*/ 994618 w 994618"/>
                <a:gd name="connsiteY9" fmla="*/ 0 h 13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4618" h="1338050">
                  <a:moveTo>
                    <a:pt x="994618" y="0"/>
                  </a:moveTo>
                  <a:lnTo>
                    <a:pt x="864625" y="89027"/>
                  </a:lnTo>
                  <a:cubicBezTo>
                    <a:pt x="819137" y="123558"/>
                    <a:pt x="775150" y="160469"/>
                    <a:pt x="732715" y="199802"/>
                  </a:cubicBezTo>
                  <a:cubicBezTo>
                    <a:pt x="416730" y="493842"/>
                    <a:pt x="228015" y="856226"/>
                    <a:pt x="169447" y="1283598"/>
                  </a:cubicBezTo>
                  <a:lnTo>
                    <a:pt x="164005" y="1338050"/>
                  </a:lnTo>
                  <a:lnTo>
                    <a:pt x="0" y="1338050"/>
                  </a:lnTo>
                  <a:lnTo>
                    <a:pt x="25821" y="1253583"/>
                  </a:lnTo>
                  <a:cubicBezTo>
                    <a:pt x="191305" y="784751"/>
                    <a:pt x="470133" y="396805"/>
                    <a:pt x="862304" y="89746"/>
                  </a:cubicBezTo>
                  <a:cubicBezTo>
                    <a:pt x="889195" y="67995"/>
                    <a:pt x="917632" y="48166"/>
                    <a:pt x="946842" y="29297"/>
                  </a:cubicBezTo>
                  <a:lnTo>
                    <a:pt x="994618" y="0"/>
                  </a:lnTo>
                  <a:close/>
                </a:path>
              </a:pathLst>
            </a:custGeom>
            <a:solidFill>
              <a:srgbClr val="CF1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  <p:sp>
          <p:nvSpPr>
            <p:cNvPr id="5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51FA6583-FE3A-4E43-9755-289756EBF4A4}"/>
                </a:ext>
              </a:extLst>
            </p:cNvPr>
            <p:cNvSpPr/>
            <p:nvPr/>
          </p:nvSpPr>
          <p:spPr>
            <a:xfrm>
              <a:off x="8033177" y="5130558"/>
              <a:ext cx="1620428" cy="1504492"/>
            </a:xfrm>
            <a:custGeom>
              <a:avLst/>
              <a:gdLst>
                <a:gd name="connsiteX0" fmla="*/ 1617080 w 1620428"/>
                <a:gd name="connsiteY0" fmla="*/ 0 h 1504492"/>
                <a:gd name="connsiteX1" fmla="*/ 1620428 w 1620428"/>
                <a:gd name="connsiteY1" fmla="*/ 2870 h 1504492"/>
                <a:gd name="connsiteX2" fmla="*/ 1598873 w 1620428"/>
                <a:gd name="connsiteY2" fmla="*/ 7687 h 1504492"/>
                <a:gd name="connsiteX3" fmla="*/ 1440899 w 1620428"/>
                <a:gd name="connsiteY3" fmla="*/ 76459 h 1504492"/>
                <a:gd name="connsiteX4" fmla="*/ 1322874 w 1620428"/>
                <a:gd name="connsiteY4" fmla="*/ 141550 h 1504492"/>
                <a:gd name="connsiteX5" fmla="*/ 1321783 w 1620428"/>
                <a:gd name="connsiteY5" fmla="*/ 141053 h 1504492"/>
                <a:gd name="connsiteX6" fmla="*/ 1303975 w 1620428"/>
                <a:gd name="connsiteY6" fmla="*/ 151973 h 1504492"/>
                <a:gd name="connsiteX7" fmla="*/ 1291299 w 1620428"/>
                <a:gd name="connsiteY7" fmla="*/ 158964 h 1504492"/>
                <a:gd name="connsiteX8" fmla="*/ 1280380 w 1620428"/>
                <a:gd name="connsiteY8" fmla="*/ 166442 h 1504492"/>
                <a:gd name="connsiteX9" fmla="*/ 1232604 w 1620428"/>
                <a:gd name="connsiteY9" fmla="*/ 195739 h 1504492"/>
                <a:gd name="connsiteX10" fmla="*/ 1148066 w 1620428"/>
                <a:gd name="connsiteY10" fmla="*/ 256188 h 1504492"/>
                <a:gd name="connsiteX11" fmla="*/ 311583 w 1620428"/>
                <a:gd name="connsiteY11" fmla="*/ 1420025 h 1504492"/>
                <a:gd name="connsiteX12" fmla="*/ 285762 w 1620428"/>
                <a:gd name="connsiteY12" fmla="*/ 1504492 h 1504492"/>
                <a:gd name="connsiteX13" fmla="*/ 0 w 1620428"/>
                <a:gd name="connsiteY13" fmla="*/ 1504492 h 1504492"/>
                <a:gd name="connsiteX14" fmla="*/ 6968 w 1620428"/>
                <a:gd name="connsiteY14" fmla="*/ 1485085 h 1504492"/>
                <a:gd name="connsiteX15" fmla="*/ 292184 w 1620428"/>
                <a:gd name="connsiteY15" fmla="*/ 949171 h 1504492"/>
                <a:gd name="connsiteX16" fmla="*/ 1418272 w 1620428"/>
                <a:gd name="connsiteY16" fmla="*/ 62520 h 1504492"/>
                <a:gd name="connsiteX17" fmla="*/ 1617080 w 1620428"/>
                <a:gd name="connsiteY17" fmla="*/ 0 h 150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0428" h="1504492">
                  <a:moveTo>
                    <a:pt x="1617080" y="0"/>
                  </a:moveTo>
                  <a:cubicBezTo>
                    <a:pt x="1617080" y="0"/>
                    <a:pt x="1617080" y="0"/>
                    <a:pt x="1620428" y="2870"/>
                  </a:cubicBezTo>
                  <a:cubicBezTo>
                    <a:pt x="1611324" y="6713"/>
                    <a:pt x="1605099" y="7200"/>
                    <a:pt x="1598873" y="7687"/>
                  </a:cubicBezTo>
                  <a:cubicBezTo>
                    <a:pt x="1544854" y="28352"/>
                    <a:pt x="1492178" y="51261"/>
                    <a:pt x="1440899" y="76459"/>
                  </a:cubicBezTo>
                  <a:lnTo>
                    <a:pt x="1322874" y="141550"/>
                  </a:lnTo>
                  <a:lnTo>
                    <a:pt x="1321783" y="141053"/>
                  </a:lnTo>
                  <a:lnTo>
                    <a:pt x="1303975" y="151973"/>
                  </a:lnTo>
                  <a:lnTo>
                    <a:pt x="1291299" y="158964"/>
                  </a:lnTo>
                  <a:lnTo>
                    <a:pt x="1280380" y="166442"/>
                  </a:lnTo>
                  <a:lnTo>
                    <a:pt x="1232604" y="195739"/>
                  </a:lnTo>
                  <a:cubicBezTo>
                    <a:pt x="1203394" y="214608"/>
                    <a:pt x="1174957" y="234437"/>
                    <a:pt x="1148066" y="256188"/>
                  </a:cubicBezTo>
                  <a:cubicBezTo>
                    <a:pt x="755895" y="563247"/>
                    <a:pt x="477067" y="951193"/>
                    <a:pt x="311583" y="1420025"/>
                  </a:cubicBezTo>
                  <a:lnTo>
                    <a:pt x="285762" y="1504492"/>
                  </a:lnTo>
                  <a:lnTo>
                    <a:pt x="0" y="1504492"/>
                  </a:lnTo>
                  <a:lnTo>
                    <a:pt x="6968" y="1485085"/>
                  </a:lnTo>
                  <a:cubicBezTo>
                    <a:pt x="77158" y="1294821"/>
                    <a:pt x="176537" y="1117934"/>
                    <a:pt x="292184" y="949171"/>
                  </a:cubicBezTo>
                  <a:cubicBezTo>
                    <a:pt x="581038" y="544508"/>
                    <a:pt x="956401" y="248957"/>
                    <a:pt x="1418272" y="62520"/>
                  </a:cubicBezTo>
                  <a:cubicBezTo>
                    <a:pt x="1481996" y="35616"/>
                    <a:pt x="1549538" y="17808"/>
                    <a:pt x="1617080" y="0"/>
                  </a:cubicBezTo>
                  <a:close/>
                </a:path>
              </a:pathLst>
            </a:custGeom>
            <a:solidFill>
              <a:srgbClr val="ED1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  <p:sp>
          <p:nvSpPr>
            <p:cNvPr id="5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70055AE7-2E3A-4BAC-BA28-CEB37BAAECE9}"/>
                </a:ext>
              </a:extLst>
            </p:cNvPr>
            <p:cNvSpPr/>
            <p:nvPr/>
          </p:nvSpPr>
          <p:spPr>
            <a:xfrm>
              <a:off x="8462080" y="5272108"/>
              <a:ext cx="876028" cy="1362942"/>
            </a:xfrm>
            <a:custGeom>
              <a:avLst/>
              <a:gdLst>
                <a:gd name="connsiteX0" fmla="*/ 873107 w 876028"/>
                <a:gd name="connsiteY0" fmla="*/ 0 h 1362942"/>
                <a:gd name="connsiteX1" fmla="*/ 876028 w 876028"/>
                <a:gd name="connsiteY1" fmla="*/ 1333 h 1362942"/>
                <a:gd name="connsiteX2" fmla="*/ 856650 w 876028"/>
                <a:gd name="connsiteY2" fmla="*/ 11932 h 1362942"/>
                <a:gd name="connsiteX3" fmla="*/ 398258 w 876028"/>
                <a:gd name="connsiteY3" fmla="*/ 517204 h 1362942"/>
                <a:gd name="connsiteX4" fmla="*/ 147590 w 876028"/>
                <a:gd name="connsiteY4" fmla="*/ 1245719 h 1362942"/>
                <a:gd name="connsiteX5" fmla="*/ 139829 w 876028"/>
                <a:gd name="connsiteY5" fmla="*/ 1362942 h 1362942"/>
                <a:gd name="connsiteX6" fmla="*/ 0 w 876028"/>
                <a:gd name="connsiteY6" fmla="*/ 1362942 h 1362942"/>
                <a:gd name="connsiteX7" fmla="*/ 5442 w 876028"/>
                <a:gd name="connsiteY7" fmla="*/ 1308490 h 1362942"/>
                <a:gd name="connsiteX8" fmla="*/ 568710 w 876028"/>
                <a:gd name="connsiteY8" fmla="*/ 224694 h 1362942"/>
                <a:gd name="connsiteX9" fmla="*/ 700620 w 876028"/>
                <a:gd name="connsiteY9" fmla="*/ 113919 h 1362942"/>
                <a:gd name="connsiteX10" fmla="*/ 830613 w 876028"/>
                <a:gd name="connsiteY10" fmla="*/ 24892 h 1362942"/>
                <a:gd name="connsiteX11" fmla="*/ 854208 w 876028"/>
                <a:gd name="connsiteY11" fmla="*/ 10423 h 1362942"/>
                <a:gd name="connsiteX12" fmla="*/ 873107 w 876028"/>
                <a:gd name="connsiteY12" fmla="*/ 0 h 13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028" h="1362942">
                  <a:moveTo>
                    <a:pt x="873107" y="0"/>
                  </a:moveTo>
                  <a:lnTo>
                    <a:pt x="876028" y="1333"/>
                  </a:lnTo>
                  <a:cubicBezTo>
                    <a:pt x="868345" y="7548"/>
                    <a:pt x="862498" y="9740"/>
                    <a:pt x="856650" y="11932"/>
                  </a:cubicBezTo>
                  <a:cubicBezTo>
                    <a:pt x="671919" y="151202"/>
                    <a:pt x="517784" y="319016"/>
                    <a:pt x="398258" y="517204"/>
                  </a:cubicBezTo>
                  <a:cubicBezTo>
                    <a:pt x="259389" y="748485"/>
                    <a:pt x="175683" y="991651"/>
                    <a:pt x="147590" y="1245719"/>
                  </a:cubicBezTo>
                  <a:lnTo>
                    <a:pt x="139829" y="1362942"/>
                  </a:lnTo>
                  <a:lnTo>
                    <a:pt x="0" y="1362942"/>
                  </a:lnTo>
                  <a:lnTo>
                    <a:pt x="5442" y="1308490"/>
                  </a:lnTo>
                  <a:cubicBezTo>
                    <a:pt x="64010" y="881118"/>
                    <a:pt x="252725" y="518734"/>
                    <a:pt x="568710" y="224694"/>
                  </a:cubicBezTo>
                  <a:cubicBezTo>
                    <a:pt x="611145" y="185361"/>
                    <a:pt x="655132" y="148450"/>
                    <a:pt x="700620" y="113919"/>
                  </a:cubicBezTo>
                  <a:lnTo>
                    <a:pt x="830613" y="24892"/>
                  </a:lnTo>
                  <a:lnTo>
                    <a:pt x="854208" y="10423"/>
                  </a:lnTo>
                  <a:lnTo>
                    <a:pt x="873107" y="0"/>
                  </a:lnTo>
                  <a:close/>
                </a:path>
              </a:pathLst>
            </a:custGeom>
            <a:solidFill>
              <a:srgbClr val="B00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</p:grpSp>
      <p:sp>
        <p:nvSpPr>
          <p:cNvPr id="11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6B812789-0BD3-554A-A4EF-7E3C7B9BE898}"/>
              </a:ext>
            </a:extLst>
          </p:cNvPr>
          <p:cNvSpPr txBox="1"/>
          <p:nvPr/>
        </p:nvSpPr>
        <p:spPr>
          <a:xfrm>
            <a:off x="9123966" y="4337872"/>
            <a:ext cx="219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赛题初探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文泉驿微米黑" panose="020B06060308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55D90E-775B-E245-8FB8-8F6A1D365614}"/>
              </a:ext>
            </a:extLst>
          </p:cNvPr>
          <p:cNvSpPr/>
          <p:nvPr/>
        </p:nvSpPr>
        <p:spPr>
          <a:xfrm>
            <a:off x="8912619" y="4964380"/>
            <a:ext cx="241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Problem Exploration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AC625C-E3AF-7C4E-B7B1-6A577F911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9709"/>
      </p:ext>
    </p:extLst>
  </p:cSld>
  <p:clrMapOvr>
    <a:masterClrMapping/>
  </p:clrMapOvr>
  <p:transition spd="slow" advTm="3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Regular"/>
              <a:ea typeface="思源黑体 CN Regular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000" y="6553200"/>
            <a:ext cx="10080000" cy="304800"/>
          </a:xfrm>
          <a:prstGeom prst="rect">
            <a:avLst/>
          </a:prstGeom>
          <a:solidFill>
            <a:srgbClr val="B00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Regular"/>
              <a:ea typeface="思源黑体 CN Regular"/>
              <a:cs typeface="+mn-cs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55482" y="386630"/>
            <a:ext cx="5220470" cy="46459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赛题初探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Problem Exploration</a:t>
            </a:r>
            <a:endParaRPr lang="zh-CN" alt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9475" y="1808727"/>
            <a:ext cx="3722915" cy="1270563"/>
            <a:chOff x="1069475" y="1808727"/>
            <a:chExt cx="3722915" cy="1270563"/>
          </a:xfrm>
        </p:grpSpPr>
        <p:sp>
          <p:nvSpPr>
            <p:cNvPr id="9" name="矩形 8"/>
            <p:cNvSpPr/>
            <p:nvPr/>
          </p:nvSpPr>
          <p:spPr>
            <a:xfrm>
              <a:off x="1069475" y="2043591"/>
              <a:ext cx="3722915" cy="1035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52722" y="1811295"/>
              <a:ext cx="1542917" cy="464592"/>
            </a:xfrm>
            <a:prstGeom prst="roundRect">
              <a:avLst>
                <a:gd name="adj" fmla="val 16067"/>
              </a:avLst>
            </a:prstGeom>
            <a:solidFill>
              <a:srgbClr val="ED1A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1A31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16255" y="1808727"/>
              <a:ext cx="1415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  <a:sym typeface="+mn-lt"/>
                </a:rPr>
                <a:t>问题抽取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617" y="2460282"/>
              <a:ext cx="3508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  <a:sym typeface="+mn-lt"/>
                </a:rPr>
                <a:t>房价预测→机器学习回归问题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69475" y="3372132"/>
            <a:ext cx="3722915" cy="1746623"/>
            <a:chOff x="1069475" y="3372132"/>
            <a:chExt cx="3722915" cy="1620231"/>
          </a:xfrm>
        </p:grpSpPr>
        <p:sp>
          <p:nvSpPr>
            <p:cNvPr id="14" name="矩形 13"/>
            <p:cNvSpPr/>
            <p:nvPr/>
          </p:nvSpPr>
          <p:spPr>
            <a:xfrm>
              <a:off x="1069475" y="3604428"/>
              <a:ext cx="3722915" cy="1387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252722" y="3372132"/>
              <a:ext cx="1542917" cy="464592"/>
            </a:xfrm>
            <a:prstGeom prst="roundRect">
              <a:avLst>
                <a:gd name="adj" fmla="val 16067"/>
              </a:avLst>
            </a:prstGeom>
            <a:solidFill>
              <a:srgbClr val="ED1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6255" y="3390299"/>
              <a:ext cx="1415847" cy="428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  <a:sym typeface="+mn-lt"/>
                </a:rPr>
                <a:t>数据理解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52722" y="3921506"/>
              <a:ext cx="3319278" cy="89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2000" dirty="0">
                  <a:solidFill>
                    <a:srgbClr val="000000"/>
                  </a:solidFill>
                  <a:cs typeface="+mn-ea"/>
                </a:rPr>
                <a:t>参考国外相关网站</a:t>
              </a:r>
              <a:r>
                <a:rPr lang="en-US" altLang="zh-CN" sz="2000" dirty="0">
                  <a:solidFill>
                    <a:srgbClr val="000000"/>
                  </a:solidFill>
                  <a:cs typeface="+mn-ea"/>
                </a:rPr>
                <a:t>(</a:t>
              </a:r>
              <a:r>
                <a:rPr lang="en" altLang="zh-CN" sz="2000" dirty="0">
                  <a:solidFill>
                    <a:srgbClr val="000000"/>
                  </a:solidFill>
                  <a:cs typeface="+mn-ea"/>
                </a:rPr>
                <a:t>Zillow)</a:t>
              </a:r>
              <a:r>
                <a:rPr lang="zh-CN" altLang="en-US" sz="2000" dirty="0">
                  <a:solidFill>
                    <a:srgbClr val="000000"/>
                  </a:solidFill>
                  <a:cs typeface="+mn-ea"/>
                </a:rPr>
                <a:t>待售房特征与房价等信息。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653178E-0C00-48DE-A2CC-7F4AFA11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1896607"/>
            <a:ext cx="5508254" cy="322214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2D77C15-5E08-ED41-8311-60C1AE0293DD}"/>
              </a:ext>
            </a:extLst>
          </p:cNvPr>
          <p:cNvSpPr/>
          <p:nvPr/>
        </p:nvSpPr>
        <p:spPr>
          <a:xfrm>
            <a:off x="323899" y="267629"/>
            <a:ext cx="82006" cy="5880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ED1A3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0C5E8F8-801B-DD43-8520-EAE779394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085"/>
      </p:ext>
    </p:extLst>
  </p:cSld>
  <p:clrMapOvr>
    <a:masterClrMapping/>
  </p:clrMapOvr>
  <p:transition spd="slow" advClick="0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032B5C08-F2FE-4103-AE0E-80A8607D45E7}"/>
              </a:ext>
            </a:extLst>
          </p:cNvPr>
          <p:cNvSpPr txBox="1"/>
          <p:nvPr/>
        </p:nvSpPr>
        <p:spPr>
          <a:xfrm>
            <a:off x="8339685" y="3191339"/>
            <a:ext cx="308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altLang="zh-CN" sz="5400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PART  0</a:t>
            </a:r>
            <a:r>
              <a:rPr lang="en-US" altLang="zh-CN" sz="5400" dirty="0">
                <a:solidFill>
                  <a:srgbClr val="ED1A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2</a:t>
            </a:r>
            <a:endParaRPr lang="de-DE" altLang="zh-CN" sz="5400" dirty="0">
              <a:solidFill>
                <a:srgbClr val="ED1A3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微米黑" panose="020B0606030804020204" pitchFamily="34" charset="-122"/>
            </a:endParaRPr>
          </a:p>
        </p:txBody>
      </p:sp>
      <p:pic>
        <p:nvPicPr>
          <p:cNvPr id="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B4F630E3-581D-43D7-B9D9-132C719615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2"/>
          <a:stretch/>
        </p:blipFill>
        <p:spPr>
          <a:xfrm>
            <a:off x="-22301" y="0"/>
            <a:ext cx="5566574" cy="6447099"/>
          </a:xfr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9C2019B3-D461-4119-BF24-C121B3B95AF7}"/>
              </a:ext>
            </a:extLst>
          </p:cNvPr>
          <p:cNvGrpSpPr/>
          <p:nvPr/>
        </p:nvGrpSpPr>
        <p:grpSpPr>
          <a:xfrm flipH="1" flipV="1">
            <a:off x="1226919" y="0"/>
            <a:ext cx="6647827" cy="6172200"/>
            <a:chOff x="8033177" y="5130558"/>
            <a:chExt cx="1620428" cy="1504492"/>
          </a:xfrm>
        </p:grpSpPr>
        <p:sp>
          <p:nvSpPr>
            <p:cNvPr id="57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12CAD8A5-EC2A-41FE-9C72-C413C933FCE8}"/>
                </a:ext>
              </a:extLst>
            </p:cNvPr>
            <p:cNvSpPr/>
            <p:nvPr/>
          </p:nvSpPr>
          <p:spPr>
            <a:xfrm>
              <a:off x="8304425" y="5297000"/>
              <a:ext cx="994618" cy="1338050"/>
            </a:xfrm>
            <a:custGeom>
              <a:avLst/>
              <a:gdLst>
                <a:gd name="connsiteX0" fmla="*/ 994618 w 994618"/>
                <a:gd name="connsiteY0" fmla="*/ 0 h 1338050"/>
                <a:gd name="connsiteX1" fmla="*/ 864625 w 994618"/>
                <a:gd name="connsiteY1" fmla="*/ 89027 h 1338050"/>
                <a:gd name="connsiteX2" fmla="*/ 732715 w 994618"/>
                <a:gd name="connsiteY2" fmla="*/ 199802 h 1338050"/>
                <a:gd name="connsiteX3" fmla="*/ 169447 w 994618"/>
                <a:gd name="connsiteY3" fmla="*/ 1283598 h 1338050"/>
                <a:gd name="connsiteX4" fmla="*/ 164005 w 994618"/>
                <a:gd name="connsiteY4" fmla="*/ 1338050 h 1338050"/>
                <a:gd name="connsiteX5" fmla="*/ 0 w 994618"/>
                <a:gd name="connsiteY5" fmla="*/ 1338050 h 1338050"/>
                <a:gd name="connsiteX6" fmla="*/ 25821 w 994618"/>
                <a:gd name="connsiteY6" fmla="*/ 1253583 h 1338050"/>
                <a:gd name="connsiteX7" fmla="*/ 862304 w 994618"/>
                <a:gd name="connsiteY7" fmla="*/ 89746 h 1338050"/>
                <a:gd name="connsiteX8" fmla="*/ 946842 w 994618"/>
                <a:gd name="connsiteY8" fmla="*/ 29297 h 1338050"/>
                <a:gd name="connsiteX9" fmla="*/ 994618 w 994618"/>
                <a:gd name="connsiteY9" fmla="*/ 0 h 13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4618" h="1338050">
                  <a:moveTo>
                    <a:pt x="994618" y="0"/>
                  </a:moveTo>
                  <a:lnTo>
                    <a:pt x="864625" y="89027"/>
                  </a:lnTo>
                  <a:cubicBezTo>
                    <a:pt x="819137" y="123558"/>
                    <a:pt x="775150" y="160469"/>
                    <a:pt x="732715" y="199802"/>
                  </a:cubicBezTo>
                  <a:cubicBezTo>
                    <a:pt x="416730" y="493842"/>
                    <a:pt x="228015" y="856226"/>
                    <a:pt x="169447" y="1283598"/>
                  </a:cubicBezTo>
                  <a:lnTo>
                    <a:pt x="164005" y="1338050"/>
                  </a:lnTo>
                  <a:lnTo>
                    <a:pt x="0" y="1338050"/>
                  </a:lnTo>
                  <a:lnTo>
                    <a:pt x="25821" y="1253583"/>
                  </a:lnTo>
                  <a:cubicBezTo>
                    <a:pt x="191305" y="784751"/>
                    <a:pt x="470133" y="396805"/>
                    <a:pt x="862304" y="89746"/>
                  </a:cubicBezTo>
                  <a:cubicBezTo>
                    <a:pt x="889195" y="67995"/>
                    <a:pt x="917632" y="48166"/>
                    <a:pt x="946842" y="29297"/>
                  </a:cubicBezTo>
                  <a:lnTo>
                    <a:pt x="994618" y="0"/>
                  </a:lnTo>
                  <a:close/>
                </a:path>
              </a:pathLst>
            </a:custGeom>
            <a:solidFill>
              <a:srgbClr val="CF1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  <p:sp>
          <p:nvSpPr>
            <p:cNvPr id="54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51FA6583-FE3A-4E43-9755-289756EBF4A4}"/>
                </a:ext>
              </a:extLst>
            </p:cNvPr>
            <p:cNvSpPr/>
            <p:nvPr/>
          </p:nvSpPr>
          <p:spPr>
            <a:xfrm>
              <a:off x="8033177" y="5130558"/>
              <a:ext cx="1620428" cy="1504492"/>
            </a:xfrm>
            <a:custGeom>
              <a:avLst/>
              <a:gdLst>
                <a:gd name="connsiteX0" fmla="*/ 1617080 w 1620428"/>
                <a:gd name="connsiteY0" fmla="*/ 0 h 1504492"/>
                <a:gd name="connsiteX1" fmla="*/ 1620428 w 1620428"/>
                <a:gd name="connsiteY1" fmla="*/ 2870 h 1504492"/>
                <a:gd name="connsiteX2" fmla="*/ 1598873 w 1620428"/>
                <a:gd name="connsiteY2" fmla="*/ 7687 h 1504492"/>
                <a:gd name="connsiteX3" fmla="*/ 1440899 w 1620428"/>
                <a:gd name="connsiteY3" fmla="*/ 76459 h 1504492"/>
                <a:gd name="connsiteX4" fmla="*/ 1322874 w 1620428"/>
                <a:gd name="connsiteY4" fmla="*/ 141550 h 1504492"/>
                <a:gd name="connsiteX5" fmla="*/ 1321783 w 1620428"/>
                <a:gd name="connsiteY5" fmla="*/ 141053 h 1504492"/>
                <a:gd name="connsiteX6" fmla="*/ 1303975 w 1620428"/>
                <a:gd name="connsiteY6" fmla="*/ 151973 h 1504492"/>
                <a:gd name="connsiteX7" fmla="*/ 1291299 w 1620428"/>
                <a:gd name="connsiteY7" fmla="*/ 158964 h 1504492"/>
                <a:gd name="connsiteX8" fmla="*/ 1280380 w 1620428"/>
                <a:gd name="connsiteY8" fmla="*/ 166442 h 1504492"/>
                <a:gd name="connsiteX9" fmla="*/ 1232604 w 1620428"/>
                <a:gd name="connsiteY9" fmla="*/ 195739 h 1504492"/>
                <a:gd name="connsiteX10" fmla="*/ 1148066 w 1620428"/>
                <a:gd name="connsiteY10" fmla="*/ 256188 h 1504492"/>
                <a:gd name="connsiteX11" fmla="*/ 311583 w 1620428"/>
                <a:gd name="connsiteY11" fmla="*/ 1420025 h 1504492"/>
                <a:gd name="connsiteX12" fmla="*/ 285762 w 1620428"/>
                <a:gd name="connsiteY12" fmla="*/ 1504492 h 1504492"/>
                <a:gd name="connsiteX13" fmla="*/ 0 w 1620428"/>
                <a:gd name="connsiteY13" fmla="*/ 1504492 h 1504492"/>
                <a:gd name="connsiteX14" fmla="*/ 6968 w 1620428"/>
                <a:gd name="connsiteY14" fmla="*/ 1485085 h 1504492"/>
                <a:gd name="connsiteX15" fmla="*/ 292184 w 1620428"/>
                <a:gd name="connsiteY15" fmla="*/ 949171 h 1504492"/>
                <a:gd name="connsiteX16" fmla="*/ 1418272 w 1620428"/>
                <a:gd name="connsiteY16" fmla="*/ 62520 h 1504492"/>
                <a:gd name="connsiteX17" fmla="*/ 1617080 w 1620428"/>
                <a:gd name="connsiteY17" fmla="*/ 0 h 150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0428" h="1504492">
                  <a:moveTo>
                    <a:pt x="1617080" y="0"/>
                  </a:moveTo>
                  <a:cubicBezTo>
                    <a:pt x="1617080" y="0"/>
                    <a:pt x="1617080" y="0"/>
                    <a:pt x="1620428" y="2870"/>
                  </a:cubicBezTo>
                  <a:cubicBezTo>
                    <a:pt x="1611324" y="6713"/>
                    <a:pt x="1605099" y="7200"/>
                    <a:pt x="1598873" y="7687"/>
                  </a:cubicBezTo>
                  <a:cubicBezTo>
                    <a:pt x="1544854" y="28352"/>
                    <a:pt x="1492178" y="51261"/>
                    <a:pt x="1440899" y="76459"/>
                  </a:cubicBezTo>
                  <a:lnTo>
                    <a:pt x="1322874" y="141550"/>
                  </a:lnTo>
                  <a:lnTo>
                    <a:pt x="1321783" y="141053"/>
                  </a:lnTo>
                  <a:lnTo>
                    <a:pt x="1303975" y="151973"/>
                  </a:lnTo>
                  <a:lnTo>
                    <a:pt x="1291299" y="158964"/>
                  </a:lnTo>
                  <a:lnTo>
                    <a:pt x="1280380" y="166442"/>
                  </a:lnTo>
                  <a:lnTo>
                    <a:pt x="1232604" y="195739"/>
                  </a:lnTo>
                  <a:cubicBezTo>
                    <a:pt x="1203394" y="214608"/>
                    <a:pt x="1174957" y="234437"/>
                    <a:pt x="1148066" y="256188"/>
                  </a:cubicBezTo>
                  <a:cubicBezTo>
                    <a:pt x="755895" y="563247"/>
                    <a:pt x="477067" y="951193"/>
                    <a:pt x="311583" y="1420025"/>
                  </a:cubicBezTo>
                  <a:lnTo>
                    <a:pt x="285762" y="1504492"/>
                  </a:lnTo>
                  <a:lnTo>
                    <a:pt x="0" y="1504492"/>
                  </a:lnTo>
                  <a:lnTo>
                    <a:pt x="6968" y="1485085"/>
                  </a:lnTo>
                  <a:cubicBezTo>
                    <a:pt x="77158" y="1294821"/>
                    <a:pt x="176537" y="1117934"/>
                    <a:pt x="292184" y="949171"/>
                  </a:cubicBezTo>
                  <a:cubicBezTo>
                    <a:pt x="581038" y="544508"/>
                    <a:pt x="956401" y="248957"/>
                    <a:pt x="1418272" y="62520"/>
                  </a:cubicBezTo>
                  <a:cubicBezTo>
                    <a:pt x="1481996" y="35616"/>
                    <a:pt x="1549538" y="17808"/>
                    <a:pt x="1617080" y="0"/>
                  </a:cubicBezTo>
                  <a:close/>
                </a:path>
              </a:pathLst>
            </a:custGeom>
            <a:solidFill>
              <a:srgbClr val="ED1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  <p:sp>
          <p:nvSpPr>
            <p:cNvPr id="53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  <a:extLst>
                <a:ext uri="{FF2B5EF4-FFF2-40B4-BE49-F238E27FC236}">
                  <a16:creationId xmlns:a16="http://schemas.microsoft.com/office/drawing/2014/main" id="{70055AE7-2E3A-4BAC-BA28-CEB37BAAECE9}"/>
                </a:ext>
              </a:extLst>
            </p:cNvPr>
            <p:cNvSpPr/>
            <p:nvPr/>
          </p:nvSpPr>
          <p:spPr>
            <a:xfrm>
              <a:off x="8462080" y="5272108"/>
              <a:ext cx="876028" cy="1362942"/>
            </a:xfrm>
            <a:custGeom>
              <a:avLst/>
              <a:gdLst>
                <a:gd name="connsiteX0" fmla="*/ 873107 w 876028"/>
                <a:gd name="connsiteY0" fmla="*/ 0 h 1362942"/>
                <a:gd name="connsiteX1" fmla="*/ 876028 w 876028"/>
                <a:gd name="connsiteY1" fmla="*/ 1333 h 1362942"/>
                <a:gd name="connsiteX2" fmla="*/ 856650 w 876028"/>
                <a:gd name="connsiteY2" fmla="*/ 11932 h 1362942"/>
                <a:gd name="connsiteX3" fmla="*/ 398258 w 876028"/>
                <a:gd name="connsiteY3" fmla="*/ 517204 h 1362942"/>
                <a:gd name="connsiteX4" fmla="*/ 147590 w 876028"/>
                <a:gd name="connsiteY4" fmla="*/ 1245719 h 1362942"/>
                <a:gd name="connsiteX5" fmla="*/ 139829 w 876028"/>
                <a:gd name="connsiteY5" fmla="*/ 1362942 h 1362942"/>
                <a:gd name="connsiteX6" fmla="*/ 0 w 876028"/>
                <a:gd name="connsiteY6" fmla="*/ 1362942 h 1362942"/>
                <a:gd name="connsiteX7" fmla="*/ 5442 w 876028"/>
                <a:gd name="connsiteY7" fmla="*/ 1308490 h 1362942"/>
                <a:gd name="connsiteX8" fmla="*/ 568710 w 876028"/>
                <a:gd name="connsiteY8" fmla="*/ 224694 h 1362942"/>
                <a:gd name="connsiteX9" fmla="*/ 700620 w 876028"/>
                <a:gd name="connsiteY9" fmla="*/ 113919 h 1362942"/>
                <a:gd name="connsiteX10" fmla="*/ 830613 w 876028"/>
                <a:gd name="connsiteY10" fmla="*/ 24892 h 1362942"/>
                <a:gd name="connsiteX11" fmla="*/ 854208 w 876028"/>
                <a:gd name="connsiteY11" fmla="*/ 10423 h 1362942"/>
                <a:gd name="connsiteX12" fmla="*/ 873107 w 876028"/>
                <a:gd name="connsiteY12" fmla="*/ 0 h 13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028" h="1362942">
                  <a:moveTo>
                    <a:pt x="873107" y="0"/>
                  </a:moveTo>
                  <a:lnTo>
                    <a:pt x="876028" y="1333"/>
                  </a:lnTo>
                  <a:cubicBezTo>
                    <a:pt x="868345" y="7548"/>
                    <a:pt x="862498" y="9740"/>
                    <a:pt x="856650" y="11932"/>
                  </a:cubicBezTo>
                  <a:cubicBezTo>
                    <a:pt x="671919" y="151202"/>
                    <a:pt x="517784" y="319016"/>
                    <a:pt x="398258" y="517204"/>
                  </a:cubicBezTo>
                  <a:cubicBezTo>
                    <a:pt x="259389" y="748485"/>
                    <a:pt x="175683" y="991651"/>
                    <a:pt x="147590" y="1245719"/>
                  </a:cubicBezTo>
                  <a:lnTo>
                    <a:pt x="139829" y="1362942"/>
                  </a:lnTo>
                  <a:lnTo>
                    <a:pt x="0" y="1362942"/>
                  </a:lnTo>
                  <a:lnTo>
                    <a:pt x="5442" y="1308490"/>
                  </a:lnTo>
                  <a:cubicBezTo>
                    <a:pt x="64010" y="881118"/>
                    <a:pt x="252725" y="518734"/>
                    <a:pt x="568710" y="224694"/>
                  </a:cubicBezTo>
                  <a:cubicBezTo>
                    <a:pt x="611145" y="185361"/>
                    <a:pt x="655132" y="148450"/>
                    <a:pt x="700620" y="113919"/>
                  </a:cubicBezTo>
                  <a:lnTo>
                    <a:pt x="830613" y="24892"/>
                  </a:lnTo>
                  <a:lnTo>
                    <a:pt x="854208" y="10423"/>
                  </a:lnTo>
                  <a:lnTo>
                    <a:pt x="873107" y="0"/>
                  </a:lnTo>
                  <a:close/>
                </a:path>
              </a:pathLst>
            </a:custGeom>
            <a:solidFill>
              <a:srgbClr val="B00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D1A31"/>
                </a:solidFill>
              </a:endParaRPr>
            </a:p>
          </p:txBody>
        </p:sp>
      </p:grpSp>
      <p:sp>
        <p:nvSpPr>
          <p:cNvPr id="11" name="Flying impression design ——飞印象设计是一家专业的广告设计制作工作室，专注于平面、OFFICE、摄影等业务，工作室成立于2016年，拥有高水平的设计团队，已经立足于市场，今后将输出更多精致作品。">
            <a:extLst>
              <a:ext uri="{FF2B5EF4-FFF2-40B4-BE49-F238E27FC236}">
                <a16:creationId xmlns:a16="http://schemas.microsoft.com/office/drawing/2014/main" id="{6B812789-0BD3-554A-A4EF-7E3C7B9BE898}"/>
              </a:ext>
            </a:extLst>
          </p:cNvPr>
          <p:cNvSpPr txBox="1"/>
          <p:nvPr/>
        </p:nvSpPr>
        <p:spPr>
          <a:xfrm>
            <a:off x="9123966" y="4337872"/>
            <a:ext cx="219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文泉驿微米黑" panose="020B0606030804020204" pitchFamily="34" charset="-122"/>
              </a:rPr>
              <a:t>模型构建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55D90E-775B-E245-8FB8-8F6A1D365614}"/>
              </a:ext>
            </a:extLst>
          </p:cNvPr>
          <p:cNvSpPr/>
          <p:nvPr/>
        </p:nvSpPr>
        <p:spPr>
          <a:xfrm>
            <a:off x="7278588" y="4984203"/>
            <a:ext cx="4135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Building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&amp;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altLang="zh-CN" sz="2000" dirty="0">
                <a:solidFill>
                  <a:schemeClr val="bg2">
                    <a:lumMod val="75000"/>
                  </a:schemeClr>
                </a:solidFill>
              </a:rPr>
              <a:t>Feature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E</a:t>
            </a:r>
            <a:r>
              <a:rPr lang="en" altLang="zh-CN" sz="2000" dirty="0" err="1">
                <a:solidFill>
                  <a:schemeClr val="bg2">
                    <a:lumMod val="75000"/>
                  </a:schemeClr>
                </a:solidFill>
              </a:rPr>
              <a:t>ngineering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AC625C-E3AF-7C4E-B7B1-6A577F911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9292"/>
      </p:ext>
    </p:extLst>
  </p:cSld>
  <p:clrMapOvr>
    <a:masterClrMapping/>
  </p:clrMapOvr>
  <p:transition spd="slow" advTm="3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6000" y="6553200"/>
            <a:ext cx="10080000" cy="304800"/>
          </a:xfrm>
          <a:prstGeom prst="rect">
            <a:avLst/>
          </a:prstGeom>
          <a:solidFill>
            <a:srgbClr val="9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22030" y="386629"/>
            <a:ext cx="4904114" cy="490063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特征分类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Feature Classification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BE657D4-E584-BF4C-B8DF-AEA4B73DB26B}"/>
              </a:ext>
            </a:extLst>
          </p:cNvPr>
          <p:cNvGrpSpPr/>
          <p:nvPr/>
        </p:nvGrpSpPr>
        <p:grpSpPr>
          <a:xfrm>
            <a:off x="1021535" y="1406944"/>
            <a:ext cx="4308709" cy="4493669"/>
            <a:chOff x="635824" y="1402171"/>
            <a:chExt cx="3964160" cy="4134330"/>
          </a:xfrm>
        </p:grpSpPr>
        <p:sp>
          <p:nvSpPr>
            <p:cNvPr id="8" name="任意多边形 7"/>
            <p:cNvSpPr/>
            <p:nvPr/>
          </p:nvSpPr>
          <p:spPr>
            <a:xfrm flipH="1" flipV="1">
              <a:off x="2379387" y="3372876"/>
              <a:ext cx="2220597" cy="1951601"/>
            </a:xfrm>
            <a:custGeom>
              <a:avLst/>
              <a:gdLst>
                <a:gd name="connsiteX0" fmla="*/ 1463701 w 1665448"/>
                <a:gd name="connsiteY0" fmla="*/ 0 h 1463701"/>
                <a:gd name="connsiteX1" fmla="*/ 1463701 w 1665448"/>
                <a:gd name="connsiteY1" fmla="*/ 95157 h 1463701"/>
                <a:gd name="connsiteX2" fmla="*/ 1509419 w 1665448"/>
                <a:gd name="connsiteY2" fmla="*/ 85927 h 1463701"/>
                <a:gd name="connsiteX3" fmla="*/ 1665448 w 1665448"/>
                <a:gd name="connsiteY3" fmla="*/ 241956 h 1463701"/>
                <a:gd name="connsiteX4" fmla="*/ 1509419 w 1665448"/>
                <a:gd name="connsiteY4" fmla="*/ 397985 h 1463701"/>
                <a:gd name="connsiteX5" fmla="*/ 1463701 w 1665448"/>
                <a:gd name="connsiteY5" fmla="*/ 388755 h 1463701"/>
                <a:gd name="connsiteX6" fmla="*/ 1463701 w 1665448"/>
                <a:gd name="connsiteY6" fmla="*/ 477199 h 1463701"/>
                <a:gd name="connsiteX7" fmla="*/ 1383241 w 1665448"/>
                <a:gd name="connsiteY7" fmla="*/ 481262 h 1463701"/>
                <a:gd name="connsiteX8" fmla="*/ 481262 w 1665448"/>
                <a:gd name="connsiteY8" fmla="*/ 1383241 h 1463701"/>
                <a:gd name="connsiteX9" fmla="*/ 477199 w 1665448"/>
                <a:gd name="connsiteY9" fmla="*/ 1463701 h 1463701"/>
                <a:gd name="connsiteX10" fmla="*/ 0 w 1665448"/>
                <a:gd name="connsiteY10" fmla="*/ 1463701 h 1463701"/>
                <a:gd name="connsiteX11" fmla="*/ 6527 w 1665448"/>
                <a:gd name="connsiteY11" fmla="*/ 1334450 h 1463701"/>
                <a:gd name="connsiteX12" fmla="*/ 1334450 w 1665448"/>
                <a:gd name="connsiteY12" fmla="*/ 6527 h 146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5448" h="1463701">
                  <a:moveTo>
                    <a:pt x="1463701" y="0"/>
                  </a:moveTo>
                  <a:lnTo>
                    <a:pt x="1463701" y="95157"/>
                  </a:lnTo>
                  <a:lnTo>
                    <a:pt x="1509419" y="85927"/>
                  </a:lnTo>
                  <a:cubicBezTo>
                    <a:pt x="1595591" y="85927"/>
                    <a:pt x="1665448" y="155784"/>
                    <a:pt x="1665448" y="241956"/>
                  </a:cubicBezTo>
                  <a:cubicBezTo>
                    <a:pt x="1665448" y="328128"/>
                    <a:pt x="1595591" y="397985"/>
                    <a:pt x="1509419" y="397985"/>
                  </a:cubicBezTo>
                  <a:lnTo>
                    <a:pt x="1463701" y="388755"/>
                  </a:lnTo>
                  <a:lnTo>
                    <a:pt x="1463701" y="477199"/>
                  </a:lnTo>
                  <a:lnTo>
                    <a:pt x="1383241" y="481262"/>
                  </a:lnTo>
                  <a:cubicBezTo>
                    <a:pt x="907653" y="529561"/>
                    <a:pt x="529561" y="907653"/>
                    <a:pt x="481262" y="1383241"/>
                  </a:cubicBezTo>
                  <a:lnTo>
                    <a:pt x="477199" y="1463701"/>
                  </a:lnTo>
                  <a:lnTo>
                    <a:pt x="0" y="1463701"/>
                  </a:lnTo>
                  <a:lnTo>
                    <a:pt x="6527" y="1334450"/>
                  </a:lnTo>
                  <a:cubicBezTo>
                    <a:pt x="77634" y="634274"/>
                    <a:pt x="634274" y="77634"/>
                    <a:pt x="1334450" y="6527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48384" y="1447166"/>
              <a:ext cx="1951600" cy="2220597"/>
            </a:xfrm>
            <a:custGeom>
              <a:avLst/>
              <a:gdLst>
                <a:gd name="connsiteX0" fmla="*/ 0 w 1463700"/>
                <a:gd name="connsiteY0" fmla="*/ 0 h 1665448"/>
                <a:gd name="connsiteX1" fmla="*/ 129250 w 1463700"/>
                <a:gd name="connsiteY1" fmla="*/ 6527 h 1665448"/>
                <a:gd name="connsiteX2" fmla="*/ 1457173 w 1463700"/>
                <a:gd name="connsiteY2" fmla="*/ 1334450 h 1665448"/>
                <a:gd name="connsiteX3" fmla="*/ 1463700 w 1463700"/>
                <a:gd name="connsiteY3" fmla="*/ 1463701 h 1665448"/>
                <a:gd name="connsiteX4" fmla="*/ 1375797 w 1463700"/>
                <a:gd name="connsiteY4" fmla="*/ 1463701 h 1665448"/>
                <a:gd name="connsiteX5" fmla="*/ 1385027 w 1463700"/>
                <a:gd name="connsiteY5" fmla="*/ 1509419 h 1665448"/>
                <a:gd name="connsiteX6" fmla="*/ 1228998 w 1463700"/>
                <a:gd name="connsiteY6" fmla="*/ 1665448 h 1665448"/>
                <a:gd name="connsiteX7" fmla="*/ 1072969 w 1463700"/>
                <a:gd name="connsiteY7" fmla="*/ 1509419 h 1665448"/>
                <a:gd name="connsiteX8" fmla="*/ 1082199 w 1463700"/>
                <a:gd name="connsiteY8" fmla="*/ 1463701 h 1665448"/>
                <a:gd name="connsiteX9" fmla="*/ 986501 w 1463700"/>
                <a:gd name="connsiteY9" fmla="*/ 1463701 h 1665448"/>
                <a:gd name="connsiteX10" fmla="*/ 982438 w 1463700"/>
                <a:gd name="connsiteY10" fmla="*/ 1383241 h 1665448"/>
                <a:gd name="connsiteX11" fmla="*/ 80459 w 1463700"/>
                <a:gd name="connsiteY11" fmla="*/ 481262 h 1665448"/>
                <a:gd name="connsiteX12" fmla="*/ 0 w 1463700"/>
                <a:gd name="connsiteY12" fmla="*/ 477199 h 166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3700" h="1665448">
                  <a:moveTo>
                    <a:pt x="0" y="0"/>
                  </a:moveTo>
                  <a:lnTo>
                    <a:pt x="129250" y="6527"/>
                  </a:lnTo>
                  <a:cubicBezTo>
                    <a:pt x="829427" y="77634"/>
                    <a:pt x="1386067" y="634274"/>
                    <a:pt x="1457173" y="1334450"/>
                  </a:cubicBezTo>
                  <a:lnTo>
                    <a:pt x="1463700" y="1463701"/>
                  </a:lnTo>
                  <a:lnTo>
                    <a:pt x="1375797" y="1463701"/>
                  </a:lnTo>
                  <a:lnTo>
                    <a:pt x="1385027" y="1509419"/>
                  </a:lnTo>
                  <a:cubicBezTo>
                    <a:pt x="1385027" y="1595591"/>
                    <a:pt x="1315170" y="1665448"/>
                    <a:pt x="1228998" y="1665448"/>
                  </a:cubicBezTo>
                  <a:cubicBezTo>
                    <a:pt x="1142826" y="1665448"/>
                    <a:pt x="1072969" y="1595591"/>
                    <a:pt x="1072969" y="1509419"/>
                  </a:cubicBezTo>
                  <a:lnTo>
                    <a:pt x="1082199" y="1463701"/>
                  </a:lnTo>
                  <a:lnTo>
                    <a:pt x="986501" y="1463701"/>
                  </a:lnTo>
                  <a:lnTo>
                    <a:pt x="982438" y="1383241"/>
                  </a:lnTo>
                  <a:cubicBezTo>
                    <a:pt x="934140" y="907653"/>
                    <a:pt x="556047" y="529561"/>
                    <a:pt x="80459" y="481262"/>
                  </a:cubicBezTo>
                  <a:lnTo>
                    <a:pt x="0" y="477199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35824" y="1447168"/>
              <a:ext cx="2220597" cy="1951601"/>
            </a:xfrm>
            <a:custGeom>
              <a:avLst/>
              <a:gdLst>
                <a:gd name="connsiteX0" fmla="*/ 1463701 w 1665448"/>
                <a:gd name="connsiteY0" fmla="*/ 0 h 1463701"/>
                <a:gd name="connsiteX1" fmla="*/ 1463701 w 1665448"/>
                <a:gd name="connsiteY1" fmla="*/ 95157 h 1463701"/>
                <a:gd name="connsiteX2" fmla="*/ 1509419 w 1665448"/>
                <a:gd name="connsiteY2" fmla="*/ 85927 h 1463701"/>
                <a:gd name="connsiteX3" fmla="*/ 1665448 w 1665448"/>
                <a:gd name="connsiteY3" fmla="*/ 241956 h 1463701"/>
                <a:gd name="connsiteX4" fmla="*/ 1509419 w 1665448"/>
                <a:gd name="connsiteY4" fmla="*/ 397985 h 1463701"/>
                <a:gd name="connsiteX5" fmla="*/ 1463701 w 1665448"/>
                <a:gd name="connsiteY5" fmla="*/ 388755 h 1463701"/>
                <a:gd name="connsiteX6" fmla="*/ 1463701 w 1665448"/>
                <a:gd name="connsiteY6" fmla="*/ 477199 h 1463701"/>
                <a:gd name="connsiteX7" fmla="*/ 1383241 w 1665448"/>
                <a:gd name="connsiteY7" fmla="*/ 481262 h 1463701"/>
                <a:gd name="connsiteX8" fmla="*/ 481262 w 1665448"/>
                <a:gd name="connsiteY8" fmla="*/ 1383241 h 1463701"/>
                <a:gd name="connsiteX9" fmla="*/ 477199 w 1665448"/>
                <a:gd name="connsiteY9" fmla="*/ 1463701 h 1463701"/>
                <a:gd name="connsiteX10" fmla="*/ 0 w 1665448"/>
                <a:gd name="connsiteY10" fmla="*/ 1463701 h 1463701"/>
                <a:gd name="connsiteX11" fmla="*/ 6527 w 1665448"/>
                <a:gd name="connsiteY11" fmla="*/ 1334450 h 1463701"/>
                <a:gd name="connsiteX12" fmla="*/ 1334450 w 1665448"/>
                <a:gd name="connsiteY12" fmla="*/ 6527 h 146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5448" h="1463701">
                  <a:moveTo>
                    <a:pt x="1463701" y="0"/>
                  </a:moveTo>
                  <a:lnTo>
                    <a:pt x="1463701" y="95157"/>
                  </a:lnTo>
                  <a:lnTo>
                    <a:pt x="1509419" y="85927"/>
                  </a:lnTo>
                  <a:cubicBezTo>
                    <a:pt x="1595591" y="85927"/>
                    <a:pt x="1665448" y="155784"/>
                    <a:pt x="1665448" y="241956"/>
                  </a:cubicBezTo>
                  <a:cubicBezTo>
                    <a:pt x="1665448" y="328128"/>
                    <a:pt x="1595591" y="397985"/>
                    <a:pt x="1509419" y="397985"/>
                  </a:cubicBezTo>
                  <a:lnTo>
                    <a:pt x="1463701" y="388755"/>
                  </a:lnTo>
                  <a:lnTo>
                    <a:pt x="1463701" y="477199"/>
                  </a:lnTo>
                  <a:lnTo>
                    <a:pt x="1383241" y="481262"/>
                  </a:lnTo>
                  <a:cubicBezTo>
                    <a:pt x="907653" y="529561"/>
                    <a:pt x="529561" y="907653"/>
                    <a:pt x="481262" y="1383241"/>
                  </a:cubicBezTo>
                  <a:lnTo>
                    <a:pt x="477199" y="1463701"/>
                  </a:lnTo>
                  <a:lnTo>
                    <a:pt x="0" y="1463701"/>
                  </a:lnTo>
                  <a:lnTo>
                    <a:pt x="6527" y="1334450"/>
                  </a:lnTo>
                  <a:cubicBezTo>
                    <a:pt x="77634" y="634274"/>
                    <a:pt x="634274" y="77634"/>
                    <a:pt x="1334450" y="6527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635824" y="3103881"/>
              <a:ext cx="1951600" cy="2220597"/>
            </a:xfrm>
            <a:custGeom>
              <a:avLst/>
              <a:gdLst>
                <a:gd name="connsiteX0" fmla="*/ 0 w 1463700"/>
                <a:gd name="connsiteY0" fmla="*/ 0 h 1665448"/>
                <a:gd name="connsiteX1" fmla="*/ 129250 w 1463700"/>
                <a:gd name="connsiteY1" fmla="*/ 6527 h 1665448"/>
                <a:gd name="connsiteX2" fmla="*/ 1457173 w 1463700"/>
                <a:gd name="connsiteY2" fmla="*/ 1334450 h 1665448"/>
                <a:gd name="connsiteX3" fmla="*/ 1463700 w 1463700"/>
                <a:gd name="connsiteY3" fmla="*/ 1463701 h 1665448"/>
                <a:gd name="connsiteX4" fmla="*/ 1375797 w 1463700"/>
                <a:gd name="connsiteY4" fmla="*/ 1463701 h 1665448"/>
                <a:gd name="connsiteX5" fmla="*/ 1385027 w 1463700"/>
                <a:gd name="connsiteY5" fmla="*/ 1509419 h 1665448"/>
                <a:gd name="connsiteX6" fmla="*/ 1228998 w 1463700"/>
                <a:gd name="connsiteY6" fmla="*/ 1665448 h 1665448"/>
                <a:gd name="connsiteX7" fmla="*/ 1072969 w 1463700"/>
                <a:gd name="connsiteY7" fmla="*/ 1509419 h 1665448"/>
                <a:gd name="connsiteX8" fmla="*/ 1082199 w 1463700"/>
                <a:gd name="connsiteY8" fmla="*/ 1463701 h 1665448"/>
                <a:gd name="connsiteX9" fmla="*/ 986501 w 1463700"/>
                <a:gd name="connsiteY9" fmla="*/ 1463701 h 1665448"/>
                <a:gd name="connsiteX10" fmla="*/ 982438 w 1463700"/>
                <a:gd name="connsiteY10" fmla="*/ 1383241 h 1665448"/>
                <a:gd name="connsiteX11" fmla="*/ 80459 w 1463700"/>
                <a:gd name="connsiteY11" fmla="*/ 481262 h 1665448"/>
                <a:gd name="connsiteX12" fmla="*/ 0 w 1463700"/>
                <a:gd name="connsiteY12" fmla="*/ 477199 h 166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3700" h="1665448">
                  <a:moveTo>
                    <a:pt x="0" y="0"/>
                  </a:moveTo>
                  <a:lnTo>
                    <a:pt x="129250" y="6527"/>
                  </a:lnTo>
                  <a:cubicBezTo>
                    <a:pt x="829427" y="77634"/>
                    <a:pt x="1386067" y="634274"/>
                    <a:pt x="1457173" y="1334450"/>
                  </a:cubicBezTo>
                  <a:lnTo>
                    <a:pt x="1463700" y="1463701"/>
                  </a:lnTo>
                  <a:lnTo>
                    <a:pt x="1375797" y="1463701"/>
                  </a:lnTo>
                  <a:lnTo>
                    <a:pt x="1385027" y="1509419"/>
                  </a:lnTo>
                  <a:cubicBezTo>
                    <a:pt x="1385027" y="1595591"/>
                    <a:pt x="1315170" y="1665448"/>
                    <a:pt x="1228998" y="1665448"/>
                  </a:cubicBezTo>
                  <a:cubicBezTo>
                    <a:pt x="1142826" y="1665448"/>
                    <a:pt x="1072969" y="1595591"/>
                    <a:pt x="1072969" y="1509419"/>
                  </a:cubicBezTo>
                  <a:lnTo>
                    <a:pt x="1082199" y="1463701"/>
                  </a:lnTo>
                  <a:lnTo>
                    <a:pt x="986501" y="1463701"/>
                  </a:lnTo>
                  <a:lnTo>
                    <a:pt x="982438" y="1383241"/>
                  </a:lnTo>
                  <a:cubicBezTo>
                    <a:pt x="934140" y="907653"/>
                    <a:pt x="556047" y="529561"/>
                    <a:pt x="80459" y="481262"/>
                  </a:cubicBezTo>
                  <a:lnTo>
                    <a:pt x="0" y="477199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51716" y="4820110"/>
              <a:ext cx="393336" cy="393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rot="18677605">
              <a:off x="674423" y="2066360"/>
              <a:ext cx="1777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FFFF"/>
                  </a:solidFill>
                </a:rPr>
                <a:t>教育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 rot="13618528">
              <a:off x="417747" y="4146573"/>
              <a:ext cx="1964267" cy="42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FFFF"/>
                  </a:solidFill>
                </a:rPr>
                <a:t>绿化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 rot="2731884">
              <a:off x="2866372" y="2089152"/>
              <a:ext cx="1835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FFFF"/>
                  </a:solidFill>
                </a:rPr>
                <a:t>交通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 rot="7833003">
              <a:off x="2664793" y="4323535"/>
              <a:ext cx="1964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FFFF"/>
                  </a:solidFill>
                </a:rPr>
                <a:t>安全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F981829-9623-4370-B61A-AEEA74A78E2E}"/>
                </a:ext>
              </a:extLst>
            </p:cNvPr>
            <p:cNvSpPr txBox="1"/>
            <p:nvPr/>
          </p:nvSpPr>
          <p:spPr>
            <a:xfrm>
              <a:off x="1419759" y="3099934"/>
              <a:ext cx="2343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房屋特征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199246E1-2116-AA40-92F6-E5BD44DB21BB}"/>
              </a:ext>
            </a:extLst>
          </p:cNvPr>
          <p:cNvSpPr/>
          <p:nvPr/>
        </p:nvSpPr>
        <p:spPr>
          <a:xfrm>
            <a:off x="323899" y="267629"/>
            <a:ext cx="82006" cy="5880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ED1A3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9EABB58-3D5A-7E4E-B4F3-2F937F24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  <p:pic>
        <p:nvPicPr>
          <p:cNvPr id="13" name="图片 12" descr="图片包含 文字, 地图&#10;&#10;描述已自动生成">
            <a:extLst>
              <a:ext uri="{FF2B5EF4-FFF2-40B4-BE49-F238E27FC236}">
                <a16:creationId xmlns:a16="http://schemas.microsoft.com/office/drawing/2014/main" id="{8B518B19-443E-D340-AFCF-3011E77E9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1"/>
          <a:stretch/>
        </p:blipFill>
        <p:spPr>
          <a:xfrm>
            <a:off x="6620296" y="1609392"/>
            <a:ext cx="5018548" cy="40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8624"/>
      </p:ext>
    </p:extLst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Regular"/>
              <a:ea typeface="思源黑体 CN Regular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000" y="6553200"/>
            <a:ext cx="10080000" cy="304800"/>
          </a:xfrm>
          <a:prstGeom prst="rect">
            <a:avLst/>
          </a:prstGeom>
          <a:solidFill>
            <a:srgbClr val="B00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Regular"/>
              <a:ea typeface="思源黑体 CN Regular"/>
              <a:cs typeface="+mn-cs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55481" y="386630"/>
            <a:ext cx="7079637" cy="46459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模型构建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Model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Building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&amp;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" altLang="zh-CN" sz="2000" dirty="0">
                <a:solidFill>
                  <a:schemeClr val="tx1">
                    <a:lumMod val="75000"/>
                  </a:schemeClr>
                </a:solidFill>
              </a:rPr>
              <a:t>Feature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E</a:t>
            </a:r>
            <a:r>
              <a:rPr lang="en" altLang="zh-CN" sz="2000" dirty="0" err="1">
                <a:solidFill>
                  <a:schemeClr val="tx1">
                    <a:lumMod val="75000"/>
                  </a:schemeClr>
                </a:solidFill>
              </a:rPr>
              <a:t>ngineering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zh-CN" alt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D77C15-5E08-ED41-8311-60C1AE0293DD}"/>
              </a:ext>
            </a:extLst>
          </p:cNvPr>
          <p:cNvSpPr/>
          <p:nvPr/>
        </p:nvSpPr>
        <p:spPr>
          <a:xfrm>
            <a:off x="323899" y="267629"/>
            <a:ext cx="82006" cy="5880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ED1A3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0C5E8F8-801B-DD43-8520-EAE77939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CA5820FF-1E6F-7A4A-A616-B7BF48E1FCBD}"/>
              </a:ext>
            </a:extLst>
          </p:cNvPr>
          <p:cNvCxnSpPr/>
          <p:nvPr/>
        </p:nvCxnSpPr>
        <p:spPr>
          <a:xfrm>
            <a:off x="2583687" y="2145671"/>
            <a:ext cx="2381089" cy="0"/>
          </a:xfrm>
          <a:prstGeom prst="line">
            <a:avLst/>
          </a:prstGeom>
          <a:noFill/>
          <a:ln w="38100" cap="rnd" cmpd="sng" algn="ctr">
            <a:solidFill>
              <a:srgbClr val="237DB9"/>
            </a:solidFill>
            <a:prstDash val="solid"/>
            <a:headEnd type="oval"/>
            <a:tailEnd type="triangle"/>
          </a:ln>
          <a:effectLst/>
        </p:spPr>
      </p:cxnSp>
      <p:cxnSp>
        <p:nvCxnSpPr>
          <p:cNvPr id="48" name="Straight Connector 34">
            <a:extLst>
              <a:ext uri="{FF2B5EF4-FFF2-40B4-BE49-F238E27FC236}">
                <a16:creationId xmlns:a16="http://schemas.microsoft.com/office/drawing/2014/main" id="{4904F69F-A938-6447-B06B-16C313C57255}"/>
              </a:ext>
            </a:extLst>
          </p:cNvPr>
          <p:cNvCxnSpPr/>
          <p:nvPr/>
        </p:nvCxnSpPr>
        <p:spPr>
          <a:xfrm>
            <a:off x="5915044" y="2145671"/>
            <a:ext cx="2381089" cy="0"/>
          </a:xfrm>
          <a:prstGeom prst="line">
            <a:avLst/>
          </a:prstGeom>
          <a:noFill/>
          <a:ln w="38100" cap="rnd" cmpd="sng" algn="ctr">
            <a:solidFill>
              <a:srgbClr val="15AA96"/>
            </a:solidFill>
            <a:prstDash val="solid"/>
            <a:headEnd type="oval"/>
            <a:tailEnd type="triangle"/>
          </a:ln>
          <a:effectLst/>
        </p:spPr>
      </p:cxnSp>
      <p:cxnSp>
        <p:nvCxnSpPr>
          <p:cNvPr id="49" name="Straight Connector 39">
            <a:extLst>
              <a:ext uri="{FF2B5EF4-FFF2-40B4-BE49-F238E27FC236}">
                <a16:creationId xmlns:a16="http://schemas.microsoft.com/office/drawing/2014/main" id="{5DD3646C-4A3C-C443-9683-3CEBCF23BB7E}"/>
              </a:ext>
            </a:extLst>
          </p:cNvPr>
          <p:cNvCxnSpPr>
            <a:cxnSpLocks/>
          </p:cNvCxnSpPr>
          <p:nvPr/>
        </p:nvCxnSpPr>
        <p:spPr>
          <a:xfrm>
            <a:off x="9207476" y="2145671"/>
            <a:ext cx="1735640" cy="0"/>
          </a:xfrm>
          <a:prstGeom prst="line">
            <a:avLst/>
          </a:prstGeom>
          <a:noFill/>
          <a:ln w="38100" cap="rnd" cmpd="sng" algn="ctr">
            <a:solidFill>
              <a:srgbClr val="9BB955"/>
            </a:solidFill>
            <a:prstDash val="solid"/>
            <a:headEnd type="oval"/>
            <a:tailEnd type="none"/>
          </a:ln>
          <a:effectLst/>
        </p:spPr>
      </p:cxnSp>
      <p:cxnSp>
        <p:nvCxnSpPr>
          <p:cNvPr id="50" name="Elbow Connector 44">
            <a:extLst>
              <a:ext uri="{FF2B5EF4-FFF2-40B4-BE49-F238E27FC236}">
                <a16:creationId xmlns:a16="http://schemas.microsoft.com/office/drawing/2014/main" id="{68C6A498-BBB1-5847-B6A3-06C3F579FF54}"/>
              </a:ext>
            </a:extLst>
          </p:cNvPr>
          <p:cNvCxnSpPr>
            <a:cxnSpLocks/>
          </p:cNvCxnSpPr>
          <p:nvPr/>
        </p:nvCxnSpPr>
        <p:spPr>
          <a:xfrm rot="5400000">
            <a:off x="8979360" y="2235562"/>
            <a:ext cx="2054418" cy="1873093"/>
          </a:xfrm>
          <a:prstGeom prst="bentConnector3">
            <a:avLst>
              <a:gd name="adj1" fmla="val 99580"/>
            </a:avLst>
          </a:prstGeom>
          <a:noFill/>
          <a:ln w="38100" cap="flat" cmpd="sng" algn="ctr">
            <a:solidFill>
              <a:srgbClr val="9BB955"/>
            </a:solidFill>
            <a:prstDash val="solid"/>
            <a:tailEnd type="triangle"/>
          </a:ln>
          <a:effectLst/>
        </p:spPr>
      </p:cxnSp>
      <p:cxnSp>
        <p:nvCxnSpPr>
          <p:cNvPr id="51" name="Straight Connector 67">
            <a:extLst>
              <a:ext uri="{FF2B5EF4-FFF2-40B4-BE49-F238E27FC236}">
                <a16:creationId xmlns:a16="http://schemas.microsoft.com/office/drawing/2014/main" id="{C8D6755B-6AB8-2541-B534-7E60E50DF20C}"/>
              </a:ext>
            </a:extLst>
          </p:cNvPr>
          <p:cNvCxnSpPr/>
          <p:nvPr/>
        </p:nvCxnSpPr>
        <p:spPr>
          <a:xfrm flipH="1">
            <a:off x="5836280" y="4199316"/>
            <a:ext cx="2381089" cy="0"/>
          </a:xfrm>
          <a:prstGeom prst="line">
            <a:avLst/>
          </a:prstGeom>
          <a:noFill/>
          <a:ln w="38100" cap="rnd" cmpd="sng" algn="ctr">
            <a:solidFill>
              <a:srgbClr val="F19B14"/>
            </a:solidFill>
            <a:prstDash val="solid"/>
            <a:headEnd type="oval"/>
            <a:tailEnd type="triangle"/>
          </a:ln>
          <a:effectLst/>
        </p:spPr>
      </p:cxnSp>
      <p:cxnSp>
        <p:nvCxnSpPr>
          <p:cNvPr id="52" name="Straight Connector 68">
            <a:extLst>
              <a:ext uri="{FF2B5EF4-FFF2-40B4-BE49-F238E27FC236}">
                <a16:creationId xmlns:a16="http://schemas.microsoft.com/office/drawing/2014/main" id="{8FA0F5B0-7B48-E644-B613-56D18825EAAB}"/>
              </a:ext>
            </a:extLst>
          </p:cNvPr>
          <p:cNvCxnSpPr/>
          <p:nvPr/>
        </p:nvCxnSpPr>
        <p:spPr>
          <a:xfrm rot="10800000">
            <a:off x="2038170" y="4199316"/>
            <a:ext cx="2875809" cy="2117"/>
          </a:xfrm>
          <a:prstGeom prst="line">
            <a:avLst/>
          </a:prstGeom>
          <a:noFill/>
          <a:ln w="38100" cap="rnd" cmpd="sng" algn="ctr">
            <a:solidFill>
              <a:srgbClr val="B01023"/>
            </a:solidFill>
            <a:prstDash val="solid"/>
            <a:headEnd type="oval"/>
            <a:tailEnd type="none"/>
          </a:ln>
          <a:effectLst/>
        </p:spPr>
      </p:cxnSp>
      <p:sp>
        <p:nvSpPr>
          <p:cNvPr id="54" name="Oval 35">
            <a:extLst>
              <a:ext uri="{FF2B5EF4-FFF2-40B4-BE49-F238E27FC236}">
                <a16:creationId xmlns:a16="http://schemas.microsoft.com/office/drawing/2014/main" id="{4B236A31-D1D2-4249-BE34-C8A1CE38E3AC}"/>
              </a:ext>
            </a:extLst>
          </p:cNvPr>
          <p:cNvSpPr/>
          <p:nvPr/>
        </p:nvSpPr>
        <p:spPr>
          <a:xfrm>
            <a:off x="1665585" y="1712023"/>
            <a:ext cx="867301" cy="867293"/>
          </a:xfrm>
          <a:prstGeom prst="ellipse">
            <a:avLst/>
          </a:prstGeom>
          <a:solidFill>
            <a:srgbClr val="237DB9"/>
          </a:solidFill>
          <a:ln w="762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237DB9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57" name="Oval 46">
            <a:extLst>
              <a:ext uri="{FF2B5EF4-FFF2-40B4-BE49-F238E27FC236}">
                <a16:creationId xmlns:a16="http://schemas.microsoft.com/office/drawing/2014/main" id="{3018A090-9403-0445-B7FC-B8FD81A936BD}"/>
              </a:ext>
            </a:extLst>
          </p:cNvPr>
          <p:cNvSpPr/>
          <p:nvPr/>
        </p:nvSpPr>
        <p:spPr>
          <a:xfrm>
            <a:off x="4964776" y="1712024"/>
            <a:ext cx="867301" cy="867293"/>
          </a:xfrm>
          <a:prstGeom prst="ellipse">
            <a:avLst/>
          </a:prstGeom>
          <a:solidFill>
            <a:srgbClr val="15AA96"/>
          </a:solidFill>
          <a:ln w="762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237DB9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60" name="Oval 49">
            <a:extLst>
              <a:ext uri="{FF2B5EF4-FFF2-40B4-BE49-F238E27FC236}">
                <a16:creationId xmlns:a16="http://schemas.microsoft.com/office/drawing/2014/main" id="{8303A174-69B2-984C-94E1-35E92DCD28D0}"/>
              </a:ext>
            </a:extLst>
          </p:cNvPr>
          <p:cNvSpPr/>
          <p:nvPr/>
        </p:nvSpPr>
        <p:spPr>
          <a:xfrm>
            <a:off x="8270192" y="1712024"/>
            <a:ext cx="867301" cy="867293"/>
          </a:xfrm>
          <a:prstGeom prst="ellipse">
            <a:avLst/>
          </a:prstGeom>
          <a:solidFill>
            <a:srgbClr val="9BB955"/>
          </a:solidFill>
          <a:ln w="762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237DB9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63" name="Oval 52">
            <a:extLst>
              <a:ext uri="{FF2B5EF4-FFF2-40B4-BE49-F238E27FC236}">
                <a16:creationId xmlns:a16="http://schemas.microsoft.com/office/drawing/2014/main" id="{8639C475-6331-1F42-9D22-A17F8ACE61AD}"/>
              </a:ext>
            </a:extLst>
          </p:cNvPr>
          <p:cNvSpPr/>
          <p:nvPr/>
        </p:nvSpPr>
        <p:spPr>
          <a:xfrm rot="10800000">
            <a:off x="8270192" y="3765670"/>
            <a:ext cx="867301" cy="867293"/>
          </a:xfrm>
          <a:prstGeom prst="ellipse">
            <a:avLst/>
          </a:prstGeom>
          <a:solidFill>
            <a:srgbClr val="F19B14"/>
          </a:solidFill>
          <a:ln w="762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237DB9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66" name="Oval 56">
            <a:extLst>
              <a:ext uri="{FF2B5EF4-FFF2-40B4-BE49-F238E27FC236}">
                <a16:creationId xmlns:a16="http://schemas.microsoft.com/office/drawing/2014/main" id="{22209F63-A4DF-5748-BE42-F8C7A7541672}"/>
              </a:ext>
            </a:extLst>
          </p:cNvPr>
          <p:cNvSpPr/>
          <p:nvPr/>
        </p:nvSpPr>
        <p:spPr>
          <a:xfrm rot="10800000">
            <a:off x="4995860" y="3765670"/>
            <a:ext cx="867301" cy="867293"/>
          </a:xfrm>
          <a:prstGeom prst="ellipse">
            <a:avLst/>
          </a:prstGeom>
          <a:solidFill>
            <a:srgbClr val="BE382C"/>
          </a:solidFill>
          <a:ln w="762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237DB9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805171E1-6F4C-6743-99B8-4CACAD2A6130}"/>
              </a:ext>
            </a:extLst>
          </p:cNvPr>
          <p:cNvCxnSpPr>
            <a:cxnSpLocks/>
          </p:cNvCxnSpPr>
          <p:nvPr/>
        </p:nvCxnSpPr>
        <p:spPr>
          <a:xfrm flipV="1">
            <a:off x="2038169" y="4201436"/>
            <a:ext cx="1" cy="2629151"/>
          </a:xfrm>
          <a:prstGeom prst="line">
            <a:avLst/>
          </a:prstGeom>
          <a:noFill/>
          <a:ln w="38100" cap="rnd" cmpd="sng" algn="ctr">
            <a:solidFill>
              <a:srgbClr val="B0102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9" name="Footer Text">
            <a:extLst>
              <a:ext uri="{FF2B5EF4-FFF2-40B4-BE49-F238E27FC236}">
                <a16:creationId xmlns:a16="http://schemas.microsoft.com/office/drawing/2014/main" id="{2EECA4F4-4952-A04C-9944-7F5C0317EBC3}"/>
              </a:ext>
            </a:extLst>
          </p:cNvPr>
          <p:cNvSpPr txBox="1"/>
          <p:nvPr/>
        </p:nvSpPr>
        <p:spPr>
          <a:xfrm>
            <a:off x="1042953" y="2693128"/>
            <a:ext cx="21762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375467"/>
            <a:r>
              <a:rPr lang="en-US" altLang="zh-CN" sz="1600" b="1" dirty="0">
                <a:solidFill>
                  <a:srgbClr val="237DB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KS</a:t>
            </a:r>
            <a:r>
              <a:rPr lang="zh-CN" altLang="en-US" sz="1600" b="1" dirty="0">
                <a:solidFill>
                  <a:srgbClr val="237DB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数据分布检验</a:t>
            </a:r>
            <a:endParaRPr lang="en-US" altLang="zh-CN" sz="1600" b="1" dirty="0">
              <a:solidFill>
                <a:srgbClr val="237DB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Footer Text">
            <a:extLst>
              <a:ext uri="{FF2B5EF4-FFF2-40B4-BE49-F238E27FC236}">
                <a16:creationId xmlns:a16="http://schemas.microsoft.com/office/drawing/2014/main" id="{B2C2B844-500B-144F-ACF9-8395B6AEB65E}"/>
              </a:ext>
            </a:extLst>
          </p:cNvPr>
          <p:cNvSpPr txBox="1"/>
          <p:nvPr/>
        </p:nvSpPr>
        <p:spPr>
          <a:xfrm>
            <a:off x="4356902" y="2693128"/>
            <a:ext cx="21762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375467"/>
            <a:r>
              <a:rPr lang="zh-CN" altLang="en-US" sz="1600" b="1" dirty="0">
                <a:solidFill>
                  <a:srgbClr val="15AA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连续变量离散化的假设检验</a:t>
            </a:r>
            <a:endParaRPr lang="en-US" altLang="zh-CN" sz="1600" b="1" dirty="0">
              <a:solidFill>
                <a:srgbClr val="15AA9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Footer Text">
            <a:extLst>
              <a:ext uri="{FF2B5EF4-FFF2-40B4-BE49-F238E27FC236}">
                <a16:creationId xmlns:a16="http://schemas.microsoft.com/office/drawing/2014/main" id="{AD702F81-17D0-9B46-83B7-C890EAFD2CAA}"/>
              </a:ext>
            </a:extLst>
          </p:cNvPr>
          <p:cNvSpPr txBox="1"/>
          <p:nvPr/>
        </p:nvSpPr>
        <p:spPr>
          <a:xfrm>
            <a:off x="7672955" y="2716278"/>
            <a:ext cx="21762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375467"/>
            <a:r>
              <a:rPr lang="zh-CN" altLang="en-US" sz="1600" b="1" dirty="0">
                <a:solidFill>
                  <a:srgbClr val="9BB9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皮尔逊相关系数显著性分析</a:t>
            </a:r>
            <a:endParaRPr lang="en-US" altLang="zh-CN" sz="1600" b="1" dirty="0">
              <a:solidFill>
                <a:srgbClr val="9BB9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Footer Text">
            <a:extLst>
              <a:ext uri="{FF2B5EF4-FFF2-40B4-BE49-F238E27FC236}">
                <a16:creationId xmlns:a16="http://schemas.microsoft.com/office/drawing/2014/main" id="{22D344C9-FC70-8A4D-A806-3931731B15D2}"/>
              </a:ext>
            </a:extLst>
          </p:cNvPr>
          <p:cNvSpPr txBox="1"/>
          <p:nvPr/>
        </p:nvSpPr>
        <p:spPr>
          <a:xfrm>
            <a:off x="4356902" y="4671875"/>
            <a:ext cx="21762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375467"/>
            <a:r>
              <a:rPr lang="en-US" altLang="zh-CN" sz="1600" b="1" dirty="0" err="1">
                <a:solidFill>
                  <a:srgbClr val="BE38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lang="zh-CN" altLang="en-US" sz="1600" b="1" dirty="0">
                <a:solidFill>
                  <a:srgbClr val="BE38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模型</a:t>
            </a:r>
            <a:endParaRPr lang="en-US" altLang="zh-CN" sz="1600" b="1" dirty="0">
              <a:solidFill>
                <a:srgbClr val="BE382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Footer Text">
            <a:extLst>
              <a:ext uri="{FF2B5EF4-FFF2-40B4-BE49-F238E27FC236}">
                <a16:creationId xmlns:a16="http://schemas.microsoft.com/office/drawing/2014/main" id="{8F3EE672-E4AF-DC48-8A47-B956A16849BC}"/>
              </a:ext>
            </a:extLst>
          </p:cNvPr>
          <p:cNvSpPr txBox="1"/>
          <p:nvPr/>
        </p:nvSpPr>
        <p:spPr>
          <a:xfrm>
            <a:off x="7672955" y="4671875"/>
            <a:ext cx="21762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375467"/>
            <a:r>
              <a:rPr lang="en-US" altLang="zh-CN" sz="1600" b="1" dirty="0">
                <a:solidFill>
                  <a:srgbClr val="F19B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" altLang="zh-CN" sz="1600" b="1" dirty="0" err="1">
                <a:solidFill>
                  <a:srgbClr val="F19B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ightgbm</a:t>
            </a:r>
            <a:r>
              <a:rPr lang="zh-CN" altLang="en-US" sz="1600" b="1" dirty="0">
                <a:solidFill>
                  <a:srgbClr val="F19B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模型</a:t>
            </a:r>
            <a:endParaRPr lang="en" altLang="zh-CN" sz="1600" b="1" dirty="0">
              <a:solidFill>
                <a:srgbClr val="F19B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5" name="图片 84" descr="图片包含 剪贴画&#10;&#10;描述已自动生成">
            <a:extLst>
              <a:ext uri="{FF2B5EF4-FFF2-40B4-BE49-F238E27FC236}">
                <a16:creationId xmlns:a16="http://schemas.microsoft.com/office/drawing/2014/main" id="{D9889E9C-0F05-5247-9DDF-5A8BC0537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42" y="1853993"/>
            <a:ext cx="583352" cy="583352"/>
          </a:xfrm>
          <a:prstGeom prst="rect">
            <a:avLst/>
          </a:prstGeom>
        </p:spPr>
      </p:pic>
      <p:pic>
        <p:nvPicPr>
          <p:cNvPr id="87" name="图片 86" descr="图片包含 剪贴画&#10;&#10;描述已自动生成">
            <a:extLst>
              <a:ext uri="{FF2B5EF4-FFF2-40B4-BE49-F238E27FC236}">
                <a16:creationId xmlns:a16="http://schemas.microsoft.com/office/drawing/2014/main" id="{F3F92458-B880-904E-9816-4A61EE972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04" y="1790217"/>
            <a:ext cx="709363" cy="709363"/>
          </a:xfrm>
          <a:prstGeom prst="rect">
            <a:avLst/>
          </a:prstGeom>
        </p:spPr>
      </p:pic>
      <p:pic>
        <p:nvPicPr>
          <p:cNvPr id="88" name="图片 87" descr="图片包含 剪贴画&#10;&#10;描述已自动生成">
            <a:extLst>
              <a:ext uri="{FF2B5EF4-FFF2-40B4-BE49-F238E27FC236}">
                <a16:creationId xmlns:a16="http://schemas.microsoft.com/office/drawing/2014/main" id="{4AA3FCFD-5AE3-7643-8158-00EE9B1DE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3" y="1790358"/>
            <a:ext cx="709363" cy="709363"/>
          </a:xfrm>
          <a:prstGeom prst="rect">
            <a:avLst/>
          </a:prstGeom>
        </p:spPr>
      </p:pic>
      <p:pic>
        <p:nvPicPr>
          <p:cNvPr id="91" name="图片 90" descr="图片包含 剪贴画&#10;&#10;描述已自动生成">
            <a:extLst>
              <a:ext uri="{FF2B5EF4-FFF2-40B4-BE49-F238E27FC236}">
                <a16:creationId xmlns:a16="http://schemas.microsoft.com/office/drawing/2014/main" id="{DEDFF088-A940-E342-8CCC-7DB35B0E8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4" y="3906255"/>
            <a:ext cx="583352" cy="583352"/>
          </a:xfrm>
          <a:prstGeom prst="rect">
            <a:avLst/>
          </a:prstGeom>
        </p:spPr>
      </p:pic>
      <p:pic>
        <p:nvPicPr>
          <p:cNvPr id="93" name="图片 92" descr="图片包含 剪贴画&#10;&#10;描述已自动生成">
            <a:extLst>
              <a:ext uri="{FF2B5EF4-FFF2-40B4-BE49-F238E27FC236}">
                <a16:creationId xmlns:a16="http://schemas.microsoft.com/office/drawing/2014/main" id="{034658B5-4320-904A-991A-D57C70358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72" y="3894680"/>
            <a:ext cx="583352" cy="5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13568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Regular"/>
              <a:ea typeface="思源黑体 CN Regular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000" y="6553200"/>
            <a:ext cx="10080000" cy="304800"/>
          </a:xfrm>
          <a:prstGeom prst="rect">
            <a:avLst/>
          </a:prstGeom>
          <a:solidFill>
            <a:srgbClr val="B00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Regular"/>
              <a:ea typeface="思源黑体 CN Regular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0C5E8F8-801B-DD43-8520-EAE77939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097B7D34-DAFC-554F-8E6A-2F040115C8F3}"/>
              </a:ext>
            </a:extLst>
          </p:cNvPr>
          <p:cNvSpPr/>
          <p:nvPr/>
        </p:nvSpPr>
        <p:spPr>
          <a:xfrm>
            <a:off x="323899" y="267629"/>
            <a:ext cx="82006" cy="58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ED1A31"/>
              </a:solidFill>
            </a:endParaRPr>
          </a:p>
        </p:txBody>
      </p:sp>
      <p:cxnSp>
        <p:nvCxnSpPr>
          <p:cNvPr id="35" name="Straight Connector 73">
            <a:extLst>
              <a:ext uri="{FF2B5EF4-FFF2-40B4-BE49-F238E27FC236}">
                <a16:creationId xmlns:a16="http://schemas.microsoft.com/office/drawing/2014/main" id="{6CDFE320-28F2-9845-B8D2-3949A06B5587}"/>
              </a:ext>
            </a:extLst>
          </p:cNvPr>
          <p:cNvCxnSpPr>
            <a:cxnSpLocks/>
          </p:cNvCxnSpPr>
          <p:nvPr/>
        </p:nvCxnSpPr>
        <p:spPr>
          <a:xfrm flipV="1">
            <a:off x="2052910" y="1058"/>
            <a:ext cx="0" cy="1816167"/>
          </a:xfrm>
          <a:prstGeom prst="line">
            <a:avLst/>
          </a:prstGeom>
          <a:noFill/>
          <a:ln w="38100" cap="rnd" cmpd="sng" algn="ctr">
            <a:solidFill>
              <a:srgbClr val="C00000"/>
            </a:solidFill>
            <a:prstDash val="solid"/>
            <a:headEnd type="oval"/>
            <a:tailEnd type="none"/>
          </a:ln>
          <a:effectLst/>
        </p:spPr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E3A5AD3-3357-DF47-907E-3710010E18F0}"/>
              </a:ext>
            </a:extLst>
          </p:cNvPr>
          <p:cNvGrpSpPr/>
          <p:nvPr/>
        </p:nvGrpSpPr>
        <p:grpSpPr>
          <a:xfrm>
            <a:off x="7360894" y="2335519"/>
            <a:ext cx="4409091" cy="792995"/>
            <a:chOff x="980899" y="1735281"/>
            <a:chExt cx="4409091" cy="108563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96BE7EF-6501-B040-AFB6-9D2557B8247F}"/>
                </a:ext>
              </a:extLst>
            </p:cNvPr>
            <p:cNvSpPr/>
            <p:nvPr/>
          </p:nvSpPr>
          <p:spPr>
            <a:xfrm flipH="1">
              <a:off x="980899" y="1735281"/>
              <a:ext cx="45719" cy="10856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5D258B4-D65B-D649-9AA0-3D1B2D86009B}"/>
                </a:ext>
              </a:extLst>
            </p:cNvPr>
            <p:cNvSpPr txBox="1"/>
            <p:nvPr/>
          </p:nvSpPr>
          <p:spPr>
            <a:xfrm>
              <a:off x="1132608" y="1756352"/>
              <a:ext cx="3098954" cy="969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居住</a:t>
              </a:r>
              <a:r>
                <a:rPr lang="en-US" altLang="zh-CN" sz="2000" dirty="0">
                  <a:latin typeface="+mj-ea"/>
                  <a:ea typeface="+mj-ea"/>
                </a:rPr>
                <a:t>/</a:t>
              </a:r>
              <a:r>
                <a:rPr lang="zh-CN" altLang="en-US" sz="2000" dirty="0">
                  <a:latin typeface="+mj-ea"/>
                  <a:ea typeface="+mj-ea"/>
                </a:rPr>
                <a:t>地皮面积（平方英尺）</a:t>
              </a:r>
            </a:p>
            <a:p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9AF65F8-132C-BB4A-A8CE-788D37F08EFE}"/>
                </a:ext>
              </a:extLst>
            </p:cNvPr>
            <p:cNvSpPr txBox="1"/>
            <p:nvPr/>
          </p:nvSpPr>
          <p:spPr>
            <a:xfrm>
              <a:off x="1132608" y="2273656"/>
              <a:ext cx="4257382" cy="503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 err="1"/>
                <a:t>sqft_living</a:t>
              </a:r>
              <a:r>
                <a:rPr lang="en-US" altLang="zh-CN" sz="1600" dirty="0"/>
                <a:t>/</a:t>
              </a:r>
              <a:r>
                <a:rPr lang="en-US" altLang="zh-CN" sz="1600" dirty="0" err="1"/>
                <a:t>sqft_lot</a:t>
              </a:r>
              <a:endParaRPr lang="en-US" altLang="zh-CN" sz="16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177B8C7-0318-2E4B-974C-792091BA38E1}"/>
              </a:ext>
            </a:extLst>
          </p:cNvPr>
          <p:cNvGrpSpPr/>
          <p:nvPr/>
        </p:nvGrpSpPr>
        <p:grpSpPr>
          <a:xfrm>
            <a:off x="7360894" y="3447882"/>
            <a:ext cx="4409091" cy="792995"/>
            <a:chOff x="980899" y="1735281"/>
            <a:chExt cx="4409091" cy="108563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278B8C-56EA-D24D-82D1-3DA21F272E61}"/>
                </a:ext>
              </a:extLst>
            </p:cNvPr>
            <p:cNvSpPr/>
            <p:nvPr/>
          </p:nvSpPr>
          <p:spPr>
            <a:xfrm flipH="1">
              <a:off x="980899" y="1735281"/>
              <a:ext cx="45719" cy="1085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292AB32-2632-124A-9ED8-75E428D2C97E}"/>
                </a:ext>
              </a:extLst>
            </p:cNvPr>
            <p:cNvSpPr txBox="1"/>
            <p:nvPr/>
          </p:nvSpPr>
          <p:spPr>
            <a:xfrm>
              <a:off x="1132608" y="1751570"/>
              <a:ext cx="3098954" cy="5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距离最近沼泽的距离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B6CACD-AA93-C14C-B033-B9C689F28B71}"/>
                </a:ext>
              </a:extLst>
            </p:cNvPr>
            <p:cNvSpPr txBox="1"/>
            <p:nvPr/>
          </p:nvSpPr>
          <p:spPr>
            <a:xfrm>
              <a:off x="1132608" y="2104614"/>
              <a:ext cx="4257382" cy="45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/>
              </a:lvl1pPr>
            </a:lstStyle>
            <a:p>
              <a:endParaRPr lang="zh-CN" altLang="en-US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CB5AE04-3AC3-6E4F-BEDF-CAAF57283B73}"/>
              </a:ext>
            </a:extLst>
          </p:cNvPr>
          <p:cNvSpPr/>
          <p:nvPr/>
        </p:nvSpPr>
        <p:spPr>
          <a:xfrm flipH="1">
            <a:off x="7360894" y="4560245"/>
            <a:ext cx="45719" cy="792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副标题 6">
            <a:extLst>
              <a:ext uri="{FF2B5EF4-FFF2-40B4-BE49-F238E27FC236}">
                <a16:creationId xmlns:a16="http://schemas.microsoft.com/office/drawing/2014/main" id="{294D3F52-1D53-6F46-B2A1-1D905F744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6195" y="1248243"/>
            <a:ext cx="5119610" cy="46459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特征权重图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Feature weight histogram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zh-CN" alt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图片 11" descr="图片包含 屏幕截图&#10;&#10;描述已自动生成">
            <a:extLst>
              <a:ext uri="{FF2B5EF4-FFF2-40B4-BE49-F238E27FC236}">
                <a16:creationId xmlns:a16="http://schemas.microsoft.com/office/drawing/2014/main" id="{95CD3174-35D5-BA45-B239-7143235FC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350"/>
            <a:ext cx="6975090" cy="329930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B38E54-CD87-FF4D-A818-70D975966ACF}"/>
              </a:ext>
            </a:extLst>
          </p:cNvPr>
          <p:cNvSpPr txBox="1"/>
          <p:nvPr/>
        </p:nvSpPr>
        <p:spPr>
          <a:xfrm>
            <a:off x="7512603" y="3827903"/>
            <a:ext cx="4257382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err="1"/>
              <a:t>min_dis_to_bog</a:t>
            </a:r>
            <a:endParaRPr lang="en-US" altLang="zh-CN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EBA641-A6D6-D944-A9FC-2EFA5613A666}"/>
              </a:ext>
            </a:extLst>
          </p:cNvPr>
          <p:cNvSpPr/>
          <p:nvPr/>
        </p:nvSpPr>
        <p:spPr>
          <a:xfrm>
            <a:off x="7512603" y="4568006"/>
            <a:ext cx="36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该家庭是否靠近 Lakeside School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498D70-492D-E04A-9E24-5633605C62B0}"/>
              </a:ext>
            </a:extLst>
          </p:cNvPr>
          <p:cNvSpPr/>
          <p:nvPr/>
        </p:nvSpPr>
        <p:spPr>
          <a:xfrm>
            <a:off x="7512603" y="4968116"/>
            <a:ext cx="1721240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Lakeside Schooldis</a:t>
            </a:r>
          </a:p>
        </p:txBody>
      </p:sp>
    </p:spTree>
    <p:extLst>
      <p:ext uri="{BB962C8B-B14F-4D97-AF65-F5344CB8AC3E}">
        <p14:creationId xmlns:p14="http://schemas.microsoft.com/office/powerpoint/2010/main" val="415555607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8" grpId="0" build="p"/>
      <p:bldP spid="21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6000" y="6553200"/>
            <a:ext cx="10080000" cy="304800"/>
          </a:xfrm>
          <a:prstGeom prst="rect">
            <a:avLst/>
          </a:prstGeom>
          <a:solidFill>
            <a:srgbClr val="9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22030" y="386630"/>
            <a:ext cx="5130358" cy="537197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模型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</a:rPr>
              <a:t>构建 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Iteration Improvement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8292" y="4903788"/>
            <a:ext cx="370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cs typeface="+mn-ea"/>
                <a:sym typeface="+mn-lt"/>
              </a:rPr>
              <a:t>原因分析</a:t>
            </a:r>
            <a:endParaRPr lang="en-US" altLang="zh-CN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8292" y="5529099"/>
            <a:ext cx="1049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rgbClr val="FFFFFF">
                    <a:lumMod val="65000"/>
                  </a:srgbClr>
                </a:solidFill>
                <a:cs typeface="+mn-ea"/>
                <a:sym typeface="+mn-lt"/>
              </a:rPr>
              <a:t>主要通过对特征的挖掘、筛选以及模型的调优、融合，不断地提升模型线上分数。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069925" y="5365453"/>
            <a:ext cx="6773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3E7114-F573-4AC5-BE25-C5DA4571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233" y="1122224"/>
            <a:ext cx="7833534" cy="33059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4125CE6-C50C-6F41-8BD8-669E3E9AC37E}"/>
              </a:ext>
            </a:extLst>
          </p:cNvPr>
          <p:cNvSpPr/>
          <p:nvPr/>
        </p:nvSpPr>
        <p:spPr>
          <a:xfrm>
            <a:off x="323899" y="267629"/>
            <a:ext cx="82006" cy="5880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ED1A3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AF465A-C4A0-BE48-9584-B08A165BA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60" y="213542"/>
            <a:ext cx="2025650" cy="7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0528"/>
      </p:ext>
    </p:extLst>
  </p:cSld>
  <p:clrMapOvr>
    <a:masterClrMapping/>
  </p:clrMapOvr>
  <p:transition spd="slow" advClick="0" advTm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797979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900000"/>
      </a:accent2>
      <a:accent3>
        <a:srgbClr val="BFBFBF"/>
      </a:accent3>
      <a:accent4>
        <a:srgbClr val="D9D9D9"/>
      </a:accent4>
      <a:accent5>
        <a:srgbClr val="F2F2F2"/>
      </a:accent5>
      <a:accent6>
        <a:srgbClr val="8B8585"/>
      </a:accent6>
      <a:hlink>
        <a:srgbClr val="0563C1"/>
      </a:hlink>
      <a:folHlink>
        <a:srgbClr val="954F72"/>
      </a:folHlink>
    </a:clrScheme>
    <a:fontScheme name="思源字体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398</Words>
  <Application>Microsoft Macintosh PowerPoint</Application>
  <PresentationFormat>宽屏</PresentationFormat>
  <Paragraphs>86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等线 Light</vt:lpstr>
      <vt:lpstr>汉仪菱心体简</vt:lpstr>
      <vt:lpstr>思源黑体 CN Bold</vt:lpstr>
      <vt:lpstr>思源黑体 CN Regular</vt:lpstr>
      <vt:lpstr>微软雅黑</vt:lpstr>
      <vt:lpstr>微软雅黑</vt:lpstr>
      <vt:lpstr>Roboto Condensed</vt:lpstr>
      <vt:lpstr>Arial</vt:lpstr>
      <vt:lpstr>Calibri</vt:lpstr>
      <vt:lpstr>Office 主题​​</vt:lpstr>
      <vt:lpstr>Office 主题</vt:lpstr>
      <vt:lpstr>3_Custom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飞</dc:creator>
  <cp:lastModifiedBy>limy</cp:lastModifiedBy>
  <cp:revision>107</cp:revision>
  <dcterms:created xsi:type="dcterms:W3CDTF">2019-04-03T11:19:39Z</dcterms:created>
  <dcterms:modified xsi:type="dcterms:W3CDTF">2019-06-22T21:00:43Z</dcterms:modified>
</cp:coreProperties>
</file>