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71" r:id="rId11"/>
    <p:sldId id="266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9120370370370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438156167979004"/>
          <c:y val="0.14321428571428574"/>
          <c:w val="0.42031095071449404"/>
          <c:h val="0.720533058367703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Biểu đồ kết quả kiểm thử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9B-4BFB-95C0-06164B6CBC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9B-4BFB-95C0-06164B6CBC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9B-4BFB-95C0-06164B6CBC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9B-4BFB-95C0-06164B6CBCFE}"/>
              </c:ext>
            </c:extLst>
          </c:dPt>
          <c:cat>
            <c:strRef>
              <c:f>Sheet1!$A$2:$A$5</c:f>
              <c:strCache>
                <c:ptCount val="2"/>
                <c:pt idx="0">
                  <c:v>Thành Công</c:v>
                </c:pt>
                <c:pt idx="1">
                  <c:v>Thất Bại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9B-4BFB-95C0-06164B6CB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8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6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C90E-6EF9-45AB-90B1-CEB1C02E584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85CB14-7CD6-43D7-A289-1DE53E1C08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9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85;p2">
            <a:extLst>
              <a:ext uri="{FF2B5EF4-FFF2-40B4-BE49-F238E27FC236}">
                <a16:creationId xmlns:a16="http://schemas.microsoft.com/office/drawing/2014/main" id="{950BCD38-B33B-3E70-0358-A1FD3FB128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244" y="111967"/>
            <a:ext cx="1676400" cy="13249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52A520-76B8-DE7D-F0FD-2BF708E8B37F}"/>
              </a:ext>
            </a:extLst>
          </p:cNvPr>
          <p:cNvSpPr txBox="1"/>
          <p:nvPr/>
        </p:nvSpPr>
        <p:spPr>
          <a:xfrm>
            <a:off x="2547257" y="266608"/>
            <a:ext cx="7803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CÔNG NGHIỆP HÀ NỘI</a:t>
            </a:r>
          </a:p>
          <a:p>
            <a:pPr algn="ctr"/>
            <a:r>
              <a:rPr lang="en-US" sz="30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543EE-8E96-83A8-06C9-FD12F69DB4F0}"/>
              </a:ext>
            </a:extLst>
          </p:cNvPr>
          <p:cNvSpPr txBox="1"/>
          <p:nvPr/>
        </p:nvSpPr>
        <p:spPr>
          <a:xfrm>
            <a:off x="278244" y="1987421"/>
            <a:ext cx="117983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ĐỀ TÀI: </a:t>
            </a:r>
          </a:p>
          <a:p>
            <a:pPr algn="ctr"/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 DỰNG WEBSITE GIỚI THIỆU TIN TỨC VÀ MUA BÁN GIÀY CỦA DOAN-STORE</a:t>
            </a:r>
          </a:p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52F6E-03B6-878D-BF54-EDCFC67AB1B7}"/>
              </a:ext>
            </a:extLst>
          </p:cNvPr>
          <p:cNvSpPr txBox="1"/>
          <p:nvPr/>
        </p:nvSpPr>
        <p:spPr>
          <a:xfrm>
            <a:off x="3853543" y="3974841"/>
            <a:ext cx="5014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Sinh viên thực hiện		: Đào Công Đoàn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Chuyên ngành			: Kĩ thuật phần mềm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Mã sinh viên				: 2020606491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Giảng viên hướng dẫn		: TS. Lê Thị Anh</a:t>
            </a:r>
          </a:p>
        </p:txBody>
      </p:sp>
    </p:spTree>
    <p:extLst>
      <p:ext uri="{BB962C8B-B14F-4D97-AF65-F5344CB8AC3E}">
        <p14:creationId xmlns:p14="http://schemas.microsoft.com/office/powerpoint/2010/main" val="79623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E7D4-7693-96C9-6AFF-32646CA209D6}"/>
              </a:ext>
            </a:extLst>
          </p:cNvPr>
          <p:cNvSpPr txBox="1"/>
          <p:nvPr/>
        </p:nvSpPr>
        <p:spPr>
          <a:xfrm>
            <a:off x="998374" y="757839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03: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2CF3-73E6-5630-CFA4-EA4177ACD70C}"/>
              </a:ext>
            </a:extLst>
          </p:cNvPr>
          <p:cNvSpPr txBox="1"/>
          <p:nvPr/>
        </p:nvSpPr>
        <p:spPr>
          <a:xfrm>
            <a:off x="788018" y="4043925"/>
            <a:ext cx="104075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KẾT QUẢ VÀ HƯỚNG PHÁT TRIỂN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DCBCD8-2F2C-B693-304F-722F513D333B}"/>
              </a:ext>
            </a:extLst>
          </p:cNvPr>
          <p:cNvSpPr/>
          <p:nvPr/>
        </p:nvSpPr>
        <p:spPr>
          <a:xfrm>
            <a:off x="3265713" y="2174030"/>
            <a:ext cx="5299788" cy="13529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7D2F6-0460-756C-D670-523E755641CC}"/>
              </a:ext>
            </a:extLst>
          </p:cNvPr>
          <p:cNvSpPr txBox="1"/>
          <p:nvPr/>
        </p:nvSpPr>
        <p:spPr>
          <a:xfrm>
            <a:off x="1054359" y="746449"/>
            <a:ext cx="552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KẾT QUẢ VÀ HƯỚNG PHÁT TRIỂN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445B4-0EF9-F4F7-2780-5C87507E6D3E}"/>
              </a:ext>
            </a:extLst>
          </p:cNvPr>
          <p:cNvSpPr txBox="1"/>
          <p:nvPr/>
        </p:nvSpPr>
        <p:spPr>
          <a:xfrm>
            <a:off x="1334780" y="3429000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 QUẢ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A4CCE89-E6F9-8BE1-2995-CF4A8C50BAED}"/>
              </a:ext>
            </a:extLst>
          </p:cNvPr>
          <p:cNvSpPr/>
          <p:nvPr/>
        </p:nvSpPr>
        <p:spPr>
          <a:xfrm>
            <a:off x="3153747" y="3487215"/>
            <a:ext cx="1502229" cy="345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69AD2-8E0B-C08C-0342-40C5B7A90A8A}"/>
              </a:ext>
            </a:extLst>
          </p:cNvPr>
          <p:cNvSpPr txBox="1"/>
          <p:nvPr/>
        </p:nvSpPr>
        <p:spPr>
          <a:xfrm>
            <a:off x="4856169" y="23419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B2578-A7D7-3998-DD30-AE3F718D0AB5}"/>
              </a:ext>
            </a:extLst>
          </p:cNvPr>
          <p:cNvSpPr txBox="1"/>
          <p:nvPr/>
        </p:nvSpPr>
        <p:spPr>
          <a:xfrm>
            <a:off x="4856169" y="451601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KHÁCH HÀNG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9CC639F-C26B-0853-2038-74E654E4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02404"/>
              </p:ext>
            </p:extLst>
          </p:nvPr>
        </p:nvGraphicFramePr>
        <p:xfrm>
          <a:off x="6867331" y="1599550"/>
          <a:ext cx="320558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5582">
                  <a:extLst>
                    <a:ext uri="{9D8B030D-6E8A-4147-A177-3AD203B41FA5}">
                      <a16:colId xmlns:a16="http://schemas.microsoft.com/office/drawing/2014/main" val="55532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Quản</a:t>
                      </a:r>
                      <a:r>
                        <a:rPr lang="en-US" sz="1800" b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Quản lý danh mục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Quản lý bài viết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Quản lý đơn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1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Thống kê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7823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1DA216-149D-DF53-E2D4-2709883B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26562"/>
              </p:ext>
            </p:extLst>
          </p:nvPr>
        </p:nvGraphicFramePr>
        <p:xfrm>
          <a:off x="6867331" y="3958248"/>
          <a:ext cx="320558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5582">
                  <a:extLst>
                    <a:ext uri="{9D8B030D-6E8A-4147-A177-3AD203B41FA5}">
                      <a16:colId xmlns:a16="http://schemas.microsoft.com/office/drawing/2014/main" val="55532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Đăng nhập</a:t>
                      </a:r>
                      <a:endParaRPr lang="en-US" sz="1800" b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Giỏ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Sản phẩm yêu thích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1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Thanh Toán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7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00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13A48-D5B6-0FF1-3E5B-B71D3DC58E6B}"/>
              </a:ext>
            </a:extLst>
          </p:cNvPr>
          <p:cNvSpPr txBox="1"/>
          <p:nvPr/>
        </p:nvSpPr>
        <p:spPr>
          <a:xfrm>
            <a:off x="1120176" y="1225735"/>
            <a:ext cx="322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 PHÁT TRIỂN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F42E2-C395-E65D-099A-AC40C556B054}"/>
              </a:ext>
            </a:extLst>
          </p:cNvPr>
          <p:cNvSpPr txBox="1"/>
          <p:nvPr/>
        </p:nvSpPr>
        <p:spPr>
          <a:xfrm>
            <a:off x="410547" y="476236"/>
            <a:ext cx="552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KẾT QUẢ VÀ HƯỚNG PHÁT TRIỂN </a:t>
            </a:r>
          </a:p>
        </p:txBody>
      </p:sp>
      <p:grpSp>
        <p:nvGrpSpPr>
          <p:cNvPr id="6" name="Google Shape;774;p19">
            <a:extLst>
              <a:ext uri="{FF2B5EF4-FFF2-40B4-BE49-F238E27FC236}">
                <a16:creationId xmlns:a16="http://schemas.microsoft.com/office/drawing/2014/main" id="{A28CA9DC-7E8F-4FB2-A868-052D52B596B2}"/>
              </a:ext>
            </a:extLst>
          </p:cNvPr>
          <p:cNvGrpSpPr/>
          <p:nvPr/>
        </p:nvGrpSpPr>
        <p:grpSpPr>
          <a:xfrm>
            <a:off x="1647278" y="2115194"/>
            <a:ext cx="8305799" cy="1144588"/>
            <a:chOff x="3697288" y="1778000"/>
            <a:chExt cx="8305799" cy="1144588"/>
          </a:xfrm>
        </p:grpSpPr>
        <p:sp>
          <p:nvSpPr>
            <p:cNvPr id="7" name="Google Shape;775;p19">
              <a:extLst>
                <a:ext uri="{FF2B5EF4-FFF2-40B4-BE49-F238E27FC236}">
                  <a16:creationId xmlns:a16="http://schemas.microsoft.com/office/drawing/2014/main" id="{9A59AA57-90F0-D3A9-BD90-0523AB6A0B1A}"/>
                </a:ext>
              </a:extLst>
            </p:cNvPr>
            <p:cNvSpPr/>
            <p:nvPr/>
          </p:nvSpPr>
          <p:spPr>
            <a:xfrm>
              <a:off x="5934074" y="1778000"/>
              <a:ext cx="6069013" cy="1135062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228"/>
                    <a:pt x="2345" y="228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rgbClr val="FF37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76;p19">
              <a:extLst>
                <a:ext uri="{FF2B5EF4-FFF2-40B4-BE49-F238E27FC236}">
                  <a16:creationId xmlns:a16="http://schemas.microsoft.com/office/drawing/2014/main" id="{78587E8B-D447-2217-D268-F8B7BAE2A43E}"/>
                </a:ext>
              </a:extLst>
            </p:cNvPr>
            <p:cNvSpPr/>
            <p:nvPr/>
          </p:nvSpPr>
          <p:spPr>
            <a:xfrm>
              <a:off x="5934075" y="1778000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777;p19">
              <a:extLst>
                <a:ext uri="{FF2B5EF4-FFF2-40B4-BE49-F238E27FC236}">
                  <a16:creationId xmlns:a16="http://schemas.microsoft.com/office/drawing/2014/main" id="{303B6FDB-9D4F-9889-BCB6-F83F64975BCE}"/>
                </a:ext>
              </a:extLst>
            </p:cNvPr>
            <p:cNvSpPr/>
            <p:nvPr/>
          </p:nvSpPr>
          <p:spPr>
            <a:xfrm>
              <a:off x="5934075" y="1778000"/>
              <a:ext cx="1220788" cy="1135062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78;p19">
              <a:extLst>
                <a:ext uri="{FF2B5EF4-FFF2-40B4-BE49-F238E27FC236}">
                  <a16:creationId xmlns:a16="http://schemas.microsoft.com/office/drawing/2014/main" id="{6BCB6130-E592-6490-F7A5-902FB36057AA}"/>
                </a:ext>
              </a:extLst>
            </p:cNvPr>
            <p:cNvSpPr/>
            <p:nvPr/>
          </p:nvSpPr>
          <p:spPr>
            <a:xfrm>
              <a:off x="3816350" y="2254250"/>
              <a:ext cx="2122488" cy="557213"/>
            </a:xfrm>
            <a:custGeom>
              <a:avLst/>
              <a:gdLst/>
              <a:ahLst/>
              <a:cxnLst/>
              <a:rect l="l" t="t" r="r" b="b"/>
              <a:pathLst>
                <a:path w="1013" h="267" extrusionOk="0">
                  <a:moveTo>
                    <a:pt x="1011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7" y="0"/>
                    <a:pt x="227" y="0"/>
                  </a:cubicBezTo>
                  <a:cubicBezTo>
                    <a:pt x="1" y="264"/>
                    <a:pt x="1" y="264"/>
                    <a:pt x="1" y="264"/>
                  </a:cubicBezTo>
                  <a:cubicBezTo>
                    <a:pt x="0" y="265"/>
                    <a:pt x="0" y="266"/>
                    <a:pt x="1" y="267"/>
                  </a:cubicBezTo>
                  <a:cubicBezTo>
                    <a:pt x="2" y="267"/>
                    <a:pt x="3" y="267"/>
                    <a:pt x="4" y="266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79;p19">
              <a:extLst>
                <a:ext uri="{FF2B5EF4-FFF2-40B4-BE49-F238E27FC236}">
                  <a16:creationId xmlns:a16="http://schemas.microsoft.com/office/drawing/2014/main" id="{61AAD63E-6629-A068-16C4-E1C03FB1C9FE}"/>
                </a:ext>
              </a:extLst>
            </p:cNvPr>
            <p:cNvSpPr/>
            <p:nvPr/>
          </p:nvSpPr>
          <p:spPr>
            <a:xfrm>
              <a:off x="3697288" y="2730500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780;p19">
              <a:extLst>
                <a:ext uri="{FF2B5EF4-FFF2-40B4-BE49-F238E27FC236}">
                  <a16:creationId xmlns:a16="http://schemas.microsoft.com/office/drawing/2014/main" id="{61447239-1A43-3265-68F3-D32575B9BCD5}"/>
                </a:ext>
              </a:extLst>
            </p:cNvPr>
            <p:cNvSpPr txBox="1"/>
            <p:nvPr/>
          </p:nvSpPr>
          <p:spPr>
            <a:xfrm>
              <a:off x="7229993" y="2022654"/>
              <a:ext cx="46482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Segoe UI" panose="020B0502040204020203" pitchFamily="34" charset="0"/>
                  <a:ea typeface="Oi"/>
                  <a:cs typeface="Segoe UI" panose="020B0502040204020203" pitchFamily="34" charset="0"/>
                  <a:sym typeface="Oi"/>
                </a:rPr>
                <a:t>Phát triển thêm thanh toán online qua nhiều ngân hàng khác</a:t>
              </a:r>
              <a:endParaRPr sz="2000" b="0" i="0" u="none" strike="noStrike" cap="none" dirty="0">
                <a:solidFill>
                  <a:schemeClr val="lt1"/>
                </a:solidFill>
                <a:latin typeface="Segoe UI" panose="020B0502040204020203" pitchFamily="34" charset="0"/>
                <a:ea typeface="Oi"/>
                <a:cs typeface="Segoe UI" panose="020B0502040204020203" pitchFamily="34" charset="0"/>
                <a:sym typeface="Oi"/>
              </a:endParaRPr>
            </a:p>
          </p:txBody>
        </p:sp>
      </p:grpSp>
      <p:grpSp>
        <p:nvGrpSpPr>
          <p:cNvPr id="13" name="Google Shape;787;p19">
            <a:extLst>
              <a:ext uri="{FF2B5EF4-FFF2-40B4-BE49-F238E27FC236}">
                <a16:creationId xmlns:a16="http://schemas.microsoft.com/office/drawing/2014/main" id="{BB642B73-EB70-2F46-5127-FD6B7F79EF84}"/>
              </a:ext>
            </a:extLst>
          </p:cNvPr>
          <p:cNvGrpSpPr/>
          <p:nvPr/>
        </p:nvGrpSpPr>
        <p:grpSpPr>
          <a:xfrm>
            <a:off x="1655409" y="3776815"/>
            <a:ext cx="8288337" cy="1135063"/>
            <a:chOff x="3714750" y="4437063"/>
            <a:chExt cx="8288337" cy="1135063"/>
          </a:xfrm>
        </p:grpSpPr>
        <p:sp>
          <p:nvSpPr>
            <p:cNvPr id="14" name="Google Shape;788;p19">
              <a:extLst>
                <a:ext uri="{FF2B5EF4-FFF2-40B4-BE49-F238E27FC236}">
                  <a16:creationId xmlns:a16="http://schemas.microsoft.com/office/drawing/2014/main" id="{6E21F648-E94B-DA57-41D1-BA4C749E7D5A}"/>
                </a:ext>
              </a:extLst>
            </p:cNvPr>
            <p:cNvSpPr/>
            <p:nvPr/>
          </p:nvSpPr>
          <p:spPr>
            <a:xfrm>
              <a:off x="3714750" y="4437063"/>
              <a:ext cx="193675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789;p19">
              <a:extLst>
                <a:ext uri="{FF2B5EF4-FFF2-40B4-BE49-F238E27FC236}">
                  <a16:creationId xmlns:a16="http://schemas.microsoft.com/office/drawing/2014/main" id="{A7C0BC29-A93C-DDE5-FE07-BDB1E4544B45}"/>
                </a:ext>
              </a:extLst>
            </p:cNvPr>
            <p:cNvSpPr/>
            <p:nvPr/>
          </p:nvSpPr>
          <p:spPr>
            <a:xfrm>
              <a:off x="5934075" y="4621213"/>
              <a:ext cx="6069012" cy="950913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rgbClr val="FF37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90;p19">
              <a:extLst>
                <a:ext uri="{FF2B5EF4-FFF2-40B4-BE49-F238E27FC236}">
                  <a16:creationId xmlns:a16="http://schemas.microsoft.com/office/drawing/2014/main" id="{2AB084DB-8587-82F5-7411-BF442B798DD0}"/>
                </a:ext>
              </a:extLst>
            </p:cNvPr>
            <p:cNvSpPr/>
            <p:nvPr/>
          </p:nvSpPr>
          <p:spPr>
            <a:xfrm>
              <a:off x="5934075" y="4621213"/>
              <a:ext cx="1220788" cy="950913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91;p19">
              <a:extLst>
                <a:ext uri="{FF2B5EF4-FFF2-40B4-BE49-F238E27FC236}">
                  <a16:creationId xmlns:a16="http://schemas.microsoft.com/office/drawing/2014/main" id="{65C8F278-A1EA-117B-D5FF-7A8225D4D51D}"/>
                </a:ext>
              </a:extLst>
            </p:cNvPr>
            <p:cNvSpPr/>
            <p:nvPr/>
          </p:nvSpPr>
          <p:spPr>
            <a:xfrm>
              <a:off x="5934075" y="4621213"/>
              <a:ext cx="1220788" cy="950913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92;p19">
              <a:extLst>
                <a:ext uri="{FF2B5EF4-FFF2-40B4-BE49-F238E27FC236}">
                  <a16:creationId xmlns:a16="http://schemas.microsoft.com/office/drawing/2014/main" id="{F19CD895-C557-7BE5-A4C7-E7FB3B56D899}"/>
                </a:ext>
              </a:extLst>
            </p:cNvPr>
            <p:cNvSpPr/>
            <p:nvPr/>
          </p:nvSpPr>
          <p:spPr>
            <a:xfrm>
              <a:off x="3816350" y="4538663"/>
              <a:ext cx="2122488" cy="560388"/>
            </a:xfrm>
            <a:custGeom>
              <a:avLst/>
              <a:gdLst/>
              <a:ahLst/>
              <a:cxnLst/>
              <a:rect l="l" t="t" r="r" b="b"/>
              <a:pathLst>
                <a:path w="1013" h="268" extrusionOk="0">
                  <a:moveTo>
                    <a:pt x="1011" y="264"/>
                  </a:moveTo>
                  <a:cubicBezTo>
                    <a:pt x="229" y="264"/>
                    <a:pt x="229" y="264"/>
                    <a:pt x="229" y="26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8"/>
                    <a:pt x="228" y="268"/>
                    <a:pt x="228" y="268"/>
                  </a:cubicBezTo>
                  <a:cubicBezTo>
                    <a:pt x="1011" y="268"/>
                    <a:pt x="1011" y="268"/>
                    <a:pt x="1011" y="268"/>
                  </a:cubicBezTo>
                  <a:cubicBezTo>
                    <a:pt x="1012" y="268"/>
                    <a:pt x="1013" y="267"/>
                    <a:pt x="1013" y="266"/>
                  </a:cubicBezTo>
                  <a:cubicBezTo>
                    <a:pt x="1013" y="265"/>
                    <a:pt x="1012" y="264"/>
                    <a:pt x="1011" y="26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780;p19">
            <a:extLst>
              <a:ext uri="{FF2B5EF4-FFF2-40B4-BE49-F238E27FC236}">
                <a16:creationId xmlns:a16="http://schemas.microsoft.com/office/drawing/2014/main" id="{44688289-03BF-668C-5076-CDC9699A0BC2}"/>
              </a:ext>
            </a:extLst>
          </p:cNvPr>
          <p:cNvSpPr txBox="1"/>
          <p:nvPr/>
        </p:nvSpPr>
        <p:spPr>
          <a:xfrm>
            <a:off x="5081447" y="4062564"/>
            <a:ext cx="4648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Segoe UI" panose="020B0502040204020203" pitchFamily="34" charset="0"/>
                <a:ea typeface="Oi"/>
                <a:cs typeface="Segoe UI" panose="020B0502040204020203" pitchFamily="34" charset="0"/>
                <a:sym typeface="Oi"/>
              </a:rPr>
              <a:t>Nâng cấp giao diện hệ thống cho mượt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Segoe UI" panose="020B0502040204020203" pitchFamily="34" charset="0"/>
                <a:ea typeface="Oi"/>
                <a:cs typeface="Segoe UI" panose="020B0502040204020203" pitchFamily="34" charset="0"/>
                <a:sym typeface="Oi"/>
              </a:rPr>
              <a:t>mà và đẹp mắt hơn</a:t>
            </a:r>
            <a:endParaRPr sz="2000" b="0" i="0" u="none" strike="noStrike" cap="none" dirty="0">
              <a:solidFill>
                <a:schemeClr val="lt1"/>
              </a:solidFill>
              <a:latin typeface="Segoe UI" panose="020B0502040204020203" pitchFamily="34" charset="0"/>
              <a:ea typeface="Oi"/>
              <a:cs typeface="Segoe UI" panose="020B0502040204020203" pitchFamily="34" charset="0"/>
              <a:sym typeface="Oi"/>
            </a:endParaRPr>
          </a:p>
        </p:txBody>
      </p:sp>
    </p:spTree>
    <p:extLst>
      <p:ext uri="{BB962C8B-B14F-4D97-AF65-F5344CB8AC3E}">
        <p14:creationId xmlns:p14="http://schemas.microsoft.com/office/powerpoint/2010/main" val="28502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E7D4-7693-96C9-6AFF-32646CA209D6}"/>
              </a:ext>
            </a:extLst>
          </p:cNvPr>
          <p:cNvSpPr txBox="1"/>
          <p:nvPr/>
        </p:nvSpPr>
        <p:spPr>
          <a:xfrm>
            <a:off x="998374" y="757839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03: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2CF3-73E6-5630-CFA4-EA4177ACD70C}"/>
              </a:ext>
            </a:extLst>
          </p:cNvPr>
          <p:cNvSpPr txBox="1"/>
          <p:nvPr/>
        </p:nvSpPr>
        <p:spPr>
          <a:xfrm>
            <a:off x="3133503" y="4043925"/>
            <a:ext cx="57166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DEMO SẢN PHẨM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DCBCD8-2F2C-B693-304F-722F513D333B}"/>
              </a:ext>
            </a:extLst>
          </p:cNvPr>
          <p:cNvSpPr/>
          <p:nvPr/>
        </p:nvSpPr>
        <p:spPr>
          <a:xfrm>
            <a:off x="3265713" y="2174030"/>
            <a:ext cx="5299788" cy="13529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4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42C92-2060-0AA9-F149-D0B2202A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6" y="523875"/>
            <a:ext cx="8601074" cy="2905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AA9B0-A9AE-4BF9-3F14-C5291844A760}"/>
              </a:ext>
            </a:extLst>
          </p:cNvPr>
          <p:cNvSpPr txBox="1"/>
          <p:nvPr/>
        </p:nvSpPr>
        <p:spPr>
          <a:xfrm>
            <a:off x="1813398" y="4064742"/>
            <a:ext cx="1014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EM XIN CHÂN THÀNH CẢM ƠN THẦY CÔ ĐÃ LẮNG NGHE VÀ THEO DÕI </a:t>
            </a:r>
          </a:p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24550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75F00-FBA3-4ECE-EC35-6533532C71E3}"/>
              </a:ext>
            </a:extLst>
          </p:cNvPr>
          <p:cNvSpPr txBox="1"/>
          <p:nvPr/>
        </p:nvSpPr>
        <p:spPr>
          <a:xfrm>
            <a:off x="1098060" y="531845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BỐ CỤC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5F7F4-F456-3EDA-19CD-3EF62B7CFE9D}"/>
              </a:ext>
            </a:extLst>
          </p:cNvPr>
          <p:cNvSpPr/>
          <p:nvPr/>
        </p:nvSpPr>
        <p:spPr>
          <a:xfrm>
            <a:off x="3045567" y="1192915"/>
            <a:ext cx="6033119" cy="898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Tổng quan về đề tài</a:t>
            </a:r>
          </a:p>
        </p:txBody>
      </p:sp>
      <p:sp>
        <p:nvSpPr>
          <p:cNvPr id="10" name="Google Shape;495;p3">
            <a:extLst>
              <a:ext uri="{FF2B5EF4-FFF2-40B4-BE49-F238E27FC236}">
                <a16:creationId xmlns:a16="http://schemas.microsoft.com/office/drawing/2014/main" id="{EEE22105-9424-1C76-5786-721BA25D2132}"/>
              </a:ext>
            </a:extLst>
          </p:cNvPr>
          <p:cNvSpPr/>
          <p:nvPr/>
        </p:nvSpPr>
        <p:spPr>
          <a:xfrm>
            <a:off x="3118398" y="1259633"/>
            <a:ext cx="880700" cy="787410"/>
          </a:xfrm>
          <a:prstGeom prst="rect">
            <a:avLst/>
          </a:prstGeom>
          <a:solidFill>
            <a:srgbClr val="FFC0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28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CA045E-F077-67F4-9992-B7571CB31992}"/>
              </a:ext>
            </a:extLst>
          </p:cNvPr>
          <p:cNvSpPr/>
          <p:nvPr/>
        </p:nvSpPr>
        <p:spPr>
          <a:xfrm>
            <a:off x="3045566" y="2701295"/>
            <a:ext cx="6033120" cy="898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Phân tích, thiết kế và kiểm thử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9365C-05C7-23CA-8253-AC7B904458D4}"/>
              </a:ext>
            </a:extLst>
          </p:cNvPr>
          <p:cNvSpPr/>
          <p:nvPr/>
        </p:nvSpPr>
        <p:spPr>
          <a:xfrm>
            <a:off x="3045565" y="4209675"/>
            <a:ext cx="6033119" cy="898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Kết quả và hướng phát triển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19FF0-E77B-3613-0E94-BD5624EAE06C}"/>
              </a:ext>
            </a:extLst>
          </p:cNvPr>
          <p:cNvSpPr/>
          <p:nvPr/>
        </p:nvSpPr>
        <p:spPr>
          <a:xfrm>
            <a:off x="3045564" y="5711738"/>
            <a:ext cx="6033119" cy="898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Bản demo sản phẩm</a:t>
            </a:r>
          </a:p>
        </p:txBody>
      </p:sp>
      <p:sp>
        <p:nvSpPr>
          <p:cNvPr id="14" name="Google Shape;505;p3">
            <a:extLst>
              <a:ext uri="{FF2B5EF4-FFF2-40B4-BE49-F238E27FC236}">
                <a16:creationId xmlns:a16="http://schemas.microsoft.com/office/drawing/2014/main" id="{5C670FCA-C244-F91B-61DF-58863391615B}"/>
              </a:ext>
            </a:extLst>
          </p:cNvPr>
          <p:cNvSpPr/>
          <p:nvPr/>
        </p:nvSpPr>
        <p:spPr>
          <a:xfrm>
            <a:off x="3118386" y="2735843"/>
            <a:ext cx="880712" cy="829456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28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05;p3">
            <a:extLst>
              <a:ext uri="{FF2B5EF4-FFF2-40B4-BE49-F238E27FC236}">
                <a16:creationId xmlns:a16="http://schemas.microsoft.com/office/drawing/2014/main" id="{95D86EA8-BEFC-C259-8998-174225ECC6BF}"/>
              </a:ext>
            </a:extLst>
          </p:cNvPr>
          <p:cNvSpPr/>
          <p:nvPr/>
        </p:nvSpPr>
        <p:spPr>
          <a:xfrm>
            <a:off x="3133313" y="4244222"/>
            <a:ext cx="880712" cy="829456"/>
          </a:xfrm>
          <a:prstGeom prst="rect">
            <a:avLst/>
          </a:prstGeom>
          <a:solidFill>
            <a:srgbClr val="14DFF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3</a:t>
            </a:r>
            <a:endParaRPr sz="28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05;p3">
            <a:extLst>
              <a:ext uri="{FF2B5EF4-FFF2-40B4-BE49-F238E27FC236}">
                <a16:creationId xmlns:a16="http://schemas.microsoft.com/office/drawing/2014/main" id="{C8BEFC21-EB64-C76F-BB0D-17ED887A4910}"/>
              </a:ext>
            </a:extLst>
          </p:cNvPr>
          <p:cNvSpPr/>
          <p:nvPr/>
        </p:nvSpPr>
        <p:spPr>
          <a:xfrm>
            <a:off x="3118386" y="5746285"/>
            <a:ext cx="880712" cy="829456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4</a:t>
            </a:r>
            <a:endParaRPr sz="28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26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E7D4-7693-96C9-6AFF-32646CA209D6}"/>
              </a:ext>
            </a:extLst>
          </p:cNvPr>
          <p:cNvSpPr txBox="1"/>
          <p:nvPr/>
        </p:nvSpPr>
        <p:spPr>
          <a:xfrm>
            <a:off x="1091680" y="1586204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01: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2CF3-73E6-5630-CFA4-EA4177ACD70C}"/>
              </a:ext>
            </a:extLst>
          </p:cNvPr>
          <p:cNvSpPr txBox="1"/>
          <p:nvPr/>
        </p:nvSpPr>
        <p:spPr>
          <a:xfrm>
            <a:off x="2043404" y="4879911"/>
            <a:ext cx="7178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TỔNG QUAN VỀ ĐỀ TÀI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DCBCD8-2F2C-B693-304F-722F513D333B}"/>
              </a:ext>
            </a:extLst>
          </p:cNvPr>
          <p:cNvSpPr/>
          <p:nvPr/>
        </p:nvSpPr>
        <p:spPr>
          <a:xfrm>
            <a:off x="3359019" y="3041780"/>
            <a:ext cx="5299788" cy="13529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86ECF-5C4C-6154-97C0-BC2F333E0FC2}"/>
              </a:ext>
            </a:extLst>
          </p:cNvPr>
          <p:cNvSpPr txBox="1"/>
          <p:nvPr/>
        </p:nvSpPr>
        <p:spPr>
          <a:xfrm>
            <a:off x="550507" y="541176"/>
            <a:ext cx="381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 TỔNG QUAN VỀ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6FCA8-3C0F-EB26-27DE-BD8E1C0DB9DE}"/>
              </a:ext>
            </a:extLst>
          </p:cNvPr>
          <p:cNvSpPr txBox="1"/>
          <p:nvPr/>
        </p:nvSpPr>
        <p:spPr>
          <a:xfrm>
            <a:off x="1277244" y="1164852"/>
            <a:ext cx="308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LÝ DO CHỌN ĐỀ TÀI</a:t>
            </a:r>
          </a:p>
        </p:txBody>
      </p:sp>
      <p:grpSp>
        <p:nvGrpSpPr>
          <p:cNvPr id="4" name="Google Shape;566;p6">
            <a:extLst>
              <a:ext uri="{FF2B5EF4-FFF2-40B4-BE49-F238E27FC236}">
                <a16:creationId xmlns:a16="http://schemas.microsoft.com/office/drawing/2014/main" id="{BA02F5AE-E8ED-2A4B-A60C-905E1722ED9E}"/>
              </a:ext>
            </a:extLst>
          </p:cNvPr>
          <p:cNvGrpSpPr/>
          <p:nvPr/>
        </p:nvGrpSpPr>
        <p:grpSpPr>
          <a:xfrm>
            <a:off x="975673" y="2051016"/>
            <a:ext cx="3390749" cy="2494710"/>
            <a:chOff x="7938133" y="2828924"/>
            <a:chExt cx="3105151" cy="2276476"/>
          </a:xfrm>
        </p:grpSpPr>
        <p:sp>
          <p:nvSpPr>
            <p:cNvPr id="5" name="Google Shape;567;p6">
              <a:extLst>
                <a:ext uri="{FF2B5EF4-FFF2-40B4-BE49-F238E27FC236}">
                  <a16:creationId xmlns:a16="http://schemas.microsoft.com/office/drawing/2014/main" id="{0680ABB9-C136-A916-EC96-DFF1E47CDFEC}"/>
                </a:ext>
              </a:extLst>
            </p:cNvPr>
            <p:cNvSpPr/>
            <p:nvPr/>
          </p:nvSpPr>
          <p:spPr>
            <a:xfrm>
              <a:off x="7938133" y="2828924"/>
              <a:ext cx="3105150" cy="2276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sy="102000" algn="ctr" rotWithShape="0">
                <a:srgbClr val="3F3F3F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Việc mua sắm trực tiếp dẫn đến mất thời gian của khách hàng. Tâm lý khách hàng ngày càng không muốn ra ngoài nhiều cho việc mua sắm</a:t>
              </a:r>
              <a:endParaRPr sz="1800" b="0" i="0" u="none" strike="noStrike" cap="none" dirty="0"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cxnSp>
          <p:nvCxnSpPr>
            <p:cNvPr id="6" name="Google Shape;569;p6">
              <a:extLst>
                <a:ext uri="{FF2B5EF4-FFF2-40B4-BE49-F238E27FC236}">
                  <a16:creationId xmlns:a16="http://schemas.microsoft.com/office/drawing/2014/main" id="{02082B1A-18B9-6B33-13AC-DA51E1721DF0}"/>
                </a:ext>
              </a:extLst>
            </p:cNvPr>
            <p:cNvCxnSpPr/>
            <p:nvPr/>
          </p:nvCxnSpPr>
          <p:spPr>
            <a:xfrm>
              <a:off x="7971474" y="2828924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695E7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" name="Google Shape;570;p6">
              <a:extLst>
                <a:ext uri="{FF2B5EF4-FFF2-40B4-BE49-F238E27FC236}">
                  <a16:creationId xmlns:a16="http://schemas.microsoft.com/office/drawing/2014/main" id="{51FA4DB5-25A7-B519-D0C5-696C2E1165A4}"/>
                </a:ext>
              </a:extLst>
            </p:cNvPr>
            <p:cNvCxnSpPr/>
            <p:nvPr/>
          </p:nvCxnSpPr>
          <p:spPr>
            <a:xfrm rot="10800000">
              <a:off x="11043284" y="3967162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695E7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11" name="Google Shape;575;p6">
            <a:extLst>
              <a:ext uri="{FF2B5EF4-FFF2-40B4-BE49-F238E27FC236}">
                <a16:creationId xmlns:a16="http://schemas.microsoft.com/office/drawing/2014/main" id="{CD74C92B-83A8-1335-074C-55200826FEEE}"/>
              </a:ext>
            </a:extLst>
          </p:cNvPr>
          <p:cNvGrpSpPr/>
          <p:nvPr/>
        </p:nvGrpSpPr>
        <p:grpSpPr>
          <a:xfrm>
            <a:off x="6281873" y="2051016"/>
            <a:ext cx="3323536" cy="2494709"/>
            <a:chOff x="1112995" y="2815718"/>
            <a:chExt cx="3105150" cy="2289682"/>
          </a:xfrm>
        </p:grpSpPr>
        <p:sp>
          <p:nvSpPr>
            <p:cNvPr id="13" name="Google Shape;576;p6">
              <a:extLst>
                <a:ext uri="{FF2B5EF4-FFF2-40B4-BE49-F238E27FC236}">
                  <a16:creationId xmlns:a16="http://schemas.microsoft.com/office/drawing/2014/main" id="{55F28BF0-4522-55AB-CDF3-280BCD1A5C7F}"/>
                </a:ext>
              </a:extLst>
            </p:cNvPr>
            <p:cNvSpPr/>
            <p:nvPr/>
          </p:nvSpPr>
          <p:spPr>
            <a:xfrm>
              <a:off x="1112995" y="2815718"/>
              <a:ext cx="3105150" cy="2276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sy="102000" algn="ctr" rotWithShape="0">
                <a:srgbClr val="3F3F3F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Việc bán hàng online sẽ giúp chủ cửa hàng thoải mái hơn. Người dung dễ tiếp xúc với sản phẩm hơn kể cả khi ở nhà. Đảm bảo tính chuẩn xác và kĩ lưỡng</a:t>
              </a:r>
              <a:endParaRPr sz="1800" b="0" i="0" u="none" strike="noStrike" cap="none" dirty="0"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cxnSp>
          <p:nvCxnSpPr>
            <p:cNvPr id="14" name="Google Shape;577;p6">
              <a:extLst>
                <a:ext uri="{FF2B5EF4-FFF2-40B4-BE49-F238E27FC236}">
                  <a16:creationId xmlns:a16="http://schemas.microsoft.com/office/drawing/2014/main" id="{C04AE026-B999-3AAE-3662-BB503DB5250A}"/>
                </a:ext>
              </a:extLst>
            </p:cNvPr>
            <p:cNvCxnSpPr/>
            <p:nvPr/>
          </p:nvCxnSpPr>
          <p:spPr>
            <a:xfrm>
              <a:off x="1146335" y="2828924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D871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" name="Google Shape;578;p6">
              <a:extLst>
                <a:ext uri="{FF2B5EF4-FFF2-40B4-BE49-F238E27FC236}">
                  <a16:creationId xmlns:a16="http://schemas.microsoft.com/office/drawing/2014/main" id="{9B0E1213-81A9-059E-87C3-A1EF5144FED6}"/>
                </a:ext>
              </a:extLst>
            </p:cNvPr>
            <p:cNvCxnSpPr/>
            <p:nvPr/>
          </p:nvCxnSpPr>
          <p:spPr>
            <a:xfrm rot="10800000">
              <a:off x="4218145" y="3967162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D871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1D67A2-F3B6-39EC-CD4D-637C49E96DF8}"/>
              </a:ext>
            </a:extLst>
          </p:cNvPr>
          <p:cNvCxnSpPr>
            <a:cxnSpLocks/>
          </p:cNvCxnSpPr>
          <p:nvPr/>
        </p:nvCxnSpPr>
        <p:spPr>
          <a:xfrm>
            <a:off x="4366422" y="3429000"/>
            <a:ext cx="191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FBDEE3-C7DC-F55D-B07E-0BFD700BE954}"/>
              </a:ext>
            </a:extLst>
          </p:cNvPr>
          <p:cNvSpPr/>
          <p:nvPr/>
        </p:nvSpPr>
        <p:spPr>
          <a:xfrm>
            <a:off x="1446245" y="5178490"/>
            <a:ext cx="1763486" cy="75577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367BB-69E7-A8DC-D7D0-DA34F5CFB7B9}"/>
              </a:ext>
            </a:extLst>
          </p:cNvPr>
          <p:cNvSpPr txBox="1"/>
          <p:nvPr/>
        </p:nvSpPr>
        <p:spPr>
          <a:xfrm>
            <a:off x="3536302" y="5235754"/>
            <a:ext cx="861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Website bán hàng không chỉ tang tính hiệu quả mà còn giúp khách hàng dễ tiếp 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nhận sản phẩm hơn. Nâng cao tính cạnh tranh của cửa hàng so với những nơi khác</a:t>
            </a:r>
          </a:p>
        </p:txBody>
      </p:sp>
    </p:spTree>
    <p:extLst>
      <p:ext uri="{BB962C8B-B14F-4D97-AF65-F5344CB8AC3E}">
        <p14:creationId xmlns:p14="http://schemas.microsoft.com/office/powerpoint/2010/main" val="496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00B93-6F00-8EA1-BBC9-944E0E6D7053}"/>
              </a:ext>
            </a:extLst>
          </p:cNvPr>
          <p:cNvSpPr txBox="1"/>
          <p:nvPr/>
        </p:nvSpPr>
        <p:spPr>
          <a:xfrm>
            <a:off x="550507" y="541176"/>
            <a:ext cx="381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 TỔNG QUAN VỀ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73C67-8659-E25A-E0A5-14FF17D5DA16}"/>
              </a:ext>
            </a:extLst>
          </p:cNvPr>
          <p:cNvSpPr txBox="1"/>
          <p:nvPr/>
        </p:nvSpPr>
        <p:spPr>
          <a:xfrm>
            <a:off x="877078" y="1231641"/>
            <a:ext cx="544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CÁC CÔNG NGHỆ VÀ NGÔN NGỮ SỬ DỤNG</a:t>
            </a:r>
          </a:p>
        </p:txBody>
      </p:sp>
      <p:pic>
        <p:nvPicPr>
          <p:cNvPr id="4" name="Picture 2" descr="MySQL — Википедия">
            <a:extLst>
              <a:ext uri="{FF2B5EF4-FFF2-40B4-BE49-F238E27FC236}">
                <a16:creationId xmlns:a16="http://schemas.microsoft.com/office/drawing/2014/main" id="{D5AF109F-FCC2-26C9-50DE-1787134D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87" y="1968471"/>
            <a:ext cx="3251510" cy="16806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06EC7C-F7B2-F904-9621-29CCA2E28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09" y="1963214"/>
            <a:ext cx="3251509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32114-A9DC-9053-D8B9-A2F538428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41" y="4349523"/>
            <a:ext cx="3251509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5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E7D4-7693-96C9-6AFF-32646CA209D6}"/>
              </a:ext>
            </a:extLst>
          </p:cNvPr>
          <p:cNvSpPr txBox="1"/>
          <p:nvPr/>
        </p:nvSpPr>
        <p:spPr>
          <a:xfrm>
            <a:off x="998374" y="757839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02: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2CF3-73E6-5630-CFA4-EA4177ACD70C}"/>
              </a:ext>
            </a:extLst>
          </p:cNvPr>
          <p:cNvSpPr txBox="1"/>
          <p:nvPr/>
        </p:nvSpPr>
        <p:spPr>
          <a:xfrm>
            <a:off x="2456166" y="4034400"/>
            <a:ext cx="69188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PHÂN TÍCH, THIẾT KẾ </a:t>
            </a:r>
          </a:p>
          <a:p>
            <a:pPr algn="ctr"/>
            <a:r>
              <a:rPr lang="en-US" sz="5000" b="1">
                <a:latin typeface="Segoe UI" panose="020B0502040204020203" pitchFamily="34" charset="0"/>
                <a:cs typeface="Segoe UI" panose="020B0502040204020203" pitchFamily="34" charset="0"/>
              </a:rPr>
              <a:t>VÀ KIỂM THỬ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DCBCD8-2F2C-B693-304F-722F513D333B}"/>
              </a:ext>
            </a:extLst>
          </p:cNvPr>
          <p:cNvSpPr/>
          <p:nvPr/>
        </p:nvSpPr>
        <p:spPr>
          <a:xfrm>
            <a:off x="3265713" y="2174030"/>
            <a:ext cx="5299788" cy="13529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F0C57-BA68-E7E8-A5A9-1DCAB9A5C32C}"/>
              </a:ext>
            </a:extLst>
          </p:cNvPr>
          <p:cNvSpPr txBox="1"/>
          <p:nvPr/>
        </p:nvSpPr>
        <p:spPr>
          <a:xfrm>
            <a:off x="821094" y="765110"/>
            <a:ext cx="569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PHÂN TÍCH THIẾT KẾ VÀ KIỂM THỬ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DD016-4792-CDB8-E5AE-3ABEB3B05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6" b="20164"/>
          <a:stretch/>
        </p:blipFill>
        <p:spPr bwMode="auto">
          <a:xfrm>
            <a:off x="2603242" y="1400174"/>
            <a:ext cx="7035280" cy="43288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554FE-80B1-7F71-5A10-9AE4827012A8}"/>
              </a:ext>
            </a:extLst>
          </p:cNvPr>
          <p:cNvSpPr txBox="1"/>
          <p:nvPr/>
        </p:nvSpPr>
        <p:spPr>
          <a:xfrm>
            <a:off x="4926564" y="602757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Biểu đồ usecase tổng quát</a:t>
            </a:r>
          </a:p>
        </p:txBody>
      </p:sp>
    </p:spTree>
    <p:extLst>
      <p:ext uri="{BB962C8B-B14F-4D97-AF65-F5344CB8AC3E}">
        <p14:creationId xmlns:p14="http://schemas.microsoft.com/office/powerpoint/2010/main" val="116058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E7534-F44D-8F67-3E82-6FD148CA01BB}"/>
              </a:ext>
            </a:extLst>
          </p:cNvPr>
          <p:cNvSpPr txBox="1"/>
          <p:nvPr/>
        </p:nvSpPr>
        <p:spPr>
          <a:xfrm>
            <a:off x="783772" y="466530"/>
            <a:ext cx="569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PHÂN TÍCH THIẾT KẾ VÀ KIỂM THỬ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FB108-157E-5263-4286-D6911D9B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2" y="1133468"/>
            <a:ext cx="8593494" cy="4614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A97B5-2AF6-F3C4-B654-4081B32F23F6}"/>
              </a:ext>
            </a:extLst>
          </p:cNvPr>
          <p:cNvSpPr txBox="1"/>
          <p:nvPr/>
        </p:nvSpPr>
        <p:spPr>
          <a:xfrm>
            <a:off x="4749281" y="602213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Thiết kế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34034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97CEF-509C-8490-3063-1743EFBAA6F0}"/>
              </a:ext>
            </a:extLst>
          </p:cNvPr>
          <p:cNvSpPr txBox="1"/>
          <p:nvPr/>
        </p:nvSpPr>
        <p:spPr>
          <a:xfrm>
            <a:off x="783772" y="466530"/>
            <a:ext cx="569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PHÂN TÍCH THIẾT KẾ VÀ KIỂM THỬ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7C1E3-0A98-5225-39D6-BAB97320AD60}"/>
              </a:ext>
            </a:extLst>
          </p:cNvPr>
          <p:cNvSpPr txBox="1"/>
          <p:nvPr/>
        </p:nvSpPr>
        <p:spPr>
          <a:xfrm>
            <a:off x="1651519" y="2369976"/>
            <a:ext cx="3029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Tổng số testcase thực hiện: 24</a:t>
            </a:r>
          </a:p>
          <a:p>
            <a:r>
              <a:rPr lang="en-US"/>
              <a:t>Số testcase thành công: 19</a:t>
            </a:r>
          </a:p>
          <a:p>
            <a:r>
              <a:rPr lang="en-US"/>
              <a:t>Số testcase thất bại: 5</a:t>
            </a:r>
          </a:p>
          <a:p>
            <a:r>
              <a:rPr lang="en-US"/>
              <a:t>Số lỗi còn lại: 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56852B-A3E1-A9E7-5222-AF1400506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557699"/>
              </p:ext>
            </p:extLst>
          </p:nvPr>
        </p:nvGraphicFramePr>
        <p:xfrm>
          <a:off x="4547119" y="182880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4928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426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 SemiBold Condensed</vt:lpstr>
      <vt:lpstr>Gill Sans MT</vt:lpstr>
      <vt:lpstr>Segoe UI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2024-05-24T15:04:27Z</dcterms:created>
  <dcterms:modified xsi:type="dcterms:W3CDTF">2024-05-25T07:42:44Z</dcterms:modified>
</cp:coreProperties>
</file>