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0" r:id="rId4"/>
    <p:sldId id="261" r:id="rId5"/>
    <p:sldId id="262" r:id="rId6"/>
    <p:sldId id="263" r:id="rId7"/>
    <p:sldId id="265" r:id="rId8"/>
    <p:sldId id="266" r:id="rId9"/>
    <p:sldId id="267" r:id="rId10"/>
    <p:sldId id="282" r:id="rId11"/>
    <p:sldId id="283" r:id="rId12"/>
    <p:sldId id="268" r:id="rId13"/>
    <p:sldId id="264" r:id="rId14"/>
    <p:sldId id="269" r:id="rId15"/>
    <p:sldId id="258" r:id="rId16"/>
    <p:sldId id="271" r:id="rId17"/>
    <p:sldId id="272" r:id="rId18"/>
    <p:sldId id="273" r:id="rId19"/>
    <p:sldId id="274" r:id="rId20"/>
    <p:sldId id="275" r:id="rId21"/>
    <p:sldId id="276" r:id="rId22"/>
    <p:sldId id="277" r:id="rId23"/>
    <p:sldId id="278" r:id="rId24"/>
    <p:sldId id="280" r:id="rId25"/>
    <p:sldId id="259"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71" autoAdjust="0"/>
  </p:normalViewPr>
  <p:slideViewPr>
    <p:cSldViewPr>
      <p:cViewPr varScale="1">
        <p:scale>
          <a:sx n="60" d="100"/>
          <a:sy n="60" d="100"/>
        </p:scale>
        <p:origin x="16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CA7FB-ED89-4D33-BA93-892DE13C8024}" type="datetimeFigureOut">
              <a:rPr lang="zh-CN" altLang="en-US" smtClean="0"/>
              <a:t>2017/7/17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9563C-E365-4B9A-9F3C-255B1926212E}" type="slidenum">
              <a:rPr lang="zh-CN" altLang="en-US" smtClean="0"/>
              <a:t>‹#›</a:t>
            </a:fld>
            <a:endParaRPr lang="zh-CN" altLang="en-US"/>
          </a:p>
        </p:txBody>
      </p:sp>
    </p:spTree>
    <p:extLst>
      <p:ext uri="{BB962C8B-B14F-4D97-AF65-F5344CB8AC3E}">
        <p14:creationId xmlns:p14="http://schemas.microsoft.com/office/powerpoint/2010/main" val="2917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大家好，我们是一颗赛艇团队，成员有谭钧升，俞飞樾，张明。我是谭钧升，我将作为此次答辩的发言人。</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a:t>
            </a:fld>
            <a:endParaRPr lang="zh-CN" altLang="en-US"/>
          </a:p>
        </p:txBody>
      </p:sp>
    </p:spTree>
    <p:extLst>
      <p:ext uri="{BB962C8B-B14F-4D97-AF65-F5344CB8AC3E}">
        <p14:creationId xmlns:p14="http://schemas.microsoft.com/office/powerpoint/2010/main" val="3824692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下面我们来看一下如何用</a:t>
            </a:r>
            <a:r>
              <a:rPr lang="en-US" altLang="zh-CN" dirty="0"/>
              <a:t>32</a:t>
            </a:r>
            <a:r>
              <a:rPr lang="zh-CN" altLang="en-US" dirty="0"/>
              <a:t>位的</a:t>
            </a:r>
            <a:r>
              <a:rPr lang="en-US" altLang="zh-CN" dirty="0" err="1"/>
              <a:t>int</a:t>
            </a:r>
            <a:r>
              <a:rPr lang="zh-CN" altLang="en-US" dirty="0"/>
              <a:t>来编码一个变更记录的信息。</a:t>
            </a:r>
            <a:r>
              <a:rPr lang="en-US" altLang="zh-CN" dirty="0"/>
              <a:t>10</a:t>
            </a:r>
            <a:r>
              <a:rPr lang="zh-CN" altLang="en-US" dirty="0"/>
              <a:t>个数据文件需要</a:t>
            </a:r>
            <a:r>
              <a:rPr lang="en-US" altLang="zh-CN" dirty="0"/>
              <a:t>4</a:t>
            </a:r>
            <a:r>
              <a:rPr lang="zh-CN" altLang="en-US" dirty="0"/>
              <a:t>位，文件是有可能大于</a:t>
            </a:r>
            <a:r>
              <a:rPr lang="en-US" altLang="zh-CN" dirty="0"/>
              <a:t>1GB</a:t>
            </a:r>
            <a:r>
              <a:rPr lang="zh-CN" altLang="en-US" dirty="0"/>
              <a:t>的，但是小于</a:t>
            </a:r>
            <a:r>
              <a:rPr lang="en-US" altLang="zh-CN" dirty="0"/>
              <a:t>2GB</a:t>
            </a:r>
            <a:r>
              <a:rPr lang="zh-CN" altLang="en-US" dirty="0"/>
              <a:t>，所以需要</a:t>
            </a:r>
            <a:r>
              <a:rPr lang="en-US" altLang="zh-CN" dirty="0"/>
              <a:t>31</a:t>
            </a:r>
            <a:r>
              <a:rPr lang="zh-CN" altLang="en-US" dirty="0"/>
              <a:t>位，总共需要</a:t>
            </a:r>
            <a:r>
              <a:rPr lang="en-US" altLang="zh-CN" dirty="0"/>
              <a:t>35</a:t>
            </a:r>
            <a:r>
              <a:rPr lang="zh-CN" altLang="en-US" dirty="0"/>
              <a:t>位。而</a:t>
            </a:r>
            <a:r>
              <a:rPr lang="en-US" altLang="zh-CN" dirty="0" err="1"/>
              <a:t>int</a:t>
            </a:r>
            <a:r>
              <a:rPr lang="zh-CN" altLang="en-US" dirty="0"/>
              <a:t>只有</a:t>
            </a:r>
            <a:r>
              <a:rPr lang="en-US" altLang="zh-CN" dirty="0"/>
              <a:t>32</a:t>
            </a:r>
            <a:r>
              <a:rPr lang="zh-CN" altLang="en-US" dirty="0"/>
              <a:t>位，差</a:t>
            </a:r>
            <a:r>
              <a:rPr lang="en-US" altLang="zh-CN" dirty="0"/>
              <a:t>3</a:t>
            </a:r>
            <a:r>
              <a:rPr lang="zh-CN" altLang="en-US" dirty="0"/>
              <a:t>位怎么办？</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10</a:t>
            </a:fld>
            <a:endParaRPr lang="zh-CN" altLang="en-US"/>
          </a:p>
        </p:txBody>
      </p:sp>
    </p:spTree>
    <p:extLst>
      <p:ext uri="{BB962C8B-B14F-4D97-AF65-F5344CB8AC3E}">
        <p14:creationId xmlns:p14="http://schemas.microsoft.com/office/powerpoint/2010/main" val="4279111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我们的方法是，将</a:t>
            </a:r>
            <a:r>
              <a:rPr lang="en-US" altLang="zh-CN" dirty="0"/>
              <a:t>offset</a:t>
            </a:r>
            <a:r>
              <a:rPr lang="zh-CN" altLang="en-US" dirty="0"/>
              <a:t>按</a:t>
            </a:r>
            <a:r>
              <a:rPr lang="en-US" altLang="zh-CN" dirty="0"/>
              <a:t>8</a:t>
            </a:r>
            <a:r>
              <a:rPr lang="zh-CN" altLang="en-US" dirty="0"/>
              <a:t>字节对齐。对于一条变更记录，我们记录的是</a:t>
            </a:r>
            <a:r>
              <a:rPr lang="en-US" altLang="zh-CN" dirty="0"/>
              <a:t>timestamp</a:t>
            </a:r>
            <a:r>
              <a:rPr lang="zh-CN" altLang="en-US" dirty="0"/>
              <a:t>后面的竖线的位置。而</a:t>
            </a:r>
            <a:r>
              <a:rPr lang="en-US" altLang="zh-CN" dirty="0"/>
              <a:t>timestamp</a:t>
            </a:r>
            <a:r>
              <a:rPr lang="zh-CN" altLang="en-US" dirty="0"/>
              <a:t>的长度肯定是大于</a:t>
            </a:r>
            <a:r>
              <a:rPr lang="en-US" altLang="zh-CN" dirty="0"/>
              <a:t>8</a:t>
            </a:r>
            <a:r>
              <a:rPr lang="zh-CN" altLang="en-US" dirty="0"/>
              <a:t>的。因此，我们可以将这个</a:t>
            </a:r>
            <a:r>
              <a:rPr lang="en-US" altLang="zh-CN" dirty="0"/>
              <a:t>offset</a:t>
            </a:r>
            <a:r>
              <a:rPr lang="zh-CN" altLang="en-US" dirty="0"/>
              <a:t>按</a:t>
            </a:r>
            <a:r>
              <a:rPr lang="en-US" altLang="zh-CN" dirty="0"/>
              <a:t>8</a:t>
            </a:r>
            <a:r>
              <a:rPr lang="zh-CN" altLang="en-US" dirty="0"/>
              <a:t>字节对齐。我们来看一个例子。比如，</a:t>
            </a:r>
            <a:r>
              <a:rPr lang="en-US" altLang="zh-CN" dirty="0"/>
              <a:t>schema</a:t>
            </a:r>
            <a:r>
              <a:rPr lang="zh-CN" altLang="en-US" dirty="0"/>
              <a:t>前面的那条竖线的</a:t>
            </a:r>
            <a:r>
              <a:rPr lang="en-US" altLang="zh-CN" dirty="0"/>
              <a:t>offset</a:t>
            </a:r>
            <a:r>
              <a:rPr lang="zh-CN" altLang="en-US" dirty="0"/>
              <a:t>是</a:t>
            </a:r>
            <a:r>
              <a:rPr lang="en-US" altLang="zh-CN" dirty="0"/>
              <a:t>182</a:t>
            </a:r>
            <a:r>
              <a:rPr lang="zh-CN" altLang="en-US" dirty="0"/>
              <a:t>。然后我们按</a:t>
            </a:r>
            <a:r>
              <a:rPr lang="en-US" altLang="zh-CN" dirty="0"/>
              <a:t>8</a:t>
            </a:r>
            <a:r>
              <a:rPr lang="zh-CN" altLang="en-US" dirty="0"/>
              <a:t>字节对齐之后等于</a:t>
            </a:r>
            <a:r>
              <a:rPr lang="en-US" altLang="zh-CN" dirty="0"/>
              <a:t>176</a:t>
            </a:r>
            <a:r>
              <a:rPr lang="zh-CN" altLang="en-US" dirty="0"/>
              <a:t>。</a:t>
            </a:r>
            <a:r>
              <a:rPr lang="en-US" altLang="zh-CN" dirty="0"/>
              <a:t>8</a:t>
            </a:r>
            <a:r>
              <a:rPr lang="zh-CN" altLang="en-US" dirty="0"/>
              <a:t>字节对齐之后，最低的三位都是</a:t>
            </a:r>
            <a:r>
              <a:rPr lang="en-US" altLang="zh-CN" dirty="0"/>
              <a:t>0</a:t>
            </a:r>
            <a:r>
              <a:rPr lang="zh-CN" altLang="en-US" dirty="0"/>
              <a:t>，因此我们右移</a:t>
            </a:r>
            <a:r>
              <a:rPr lang="en-US" altLang="zh-CN" dirty="0"/>
              <a:t>3</a:t>
            </a:r>
            <a:r>
              <a:rPr lang="zh-CN" altLang="en-US" dirty="0"/>
              <a:t>位，等于</a:t>
            </a:r>
            <a:r>
              <a:rPr lang="en-US" altLang="zh-CN" dirty="0"/>
              <a:t>22</a:t>
            </a:r>
            <a:r>
              <a:rPr lang="zh-CN" altLang="en-US" dirty="0"/>
              <a:t>。然后将</a:t>
            </a:r>
            <a:r>
              <a:rPr lang="en-US" altLang="zh-CN" dirty="0"/>
              <a:t>22</a:t>
            </a:r>
            <a:r>
              <a:rPr lang="zh-CN" altLang="en-US" dirty="0"/>
              <a:t>编码到</a:t>
            </a:r>
            <a:r>
              <a:rPr lang="en-US" altLang="zh-CN" dirty="0"/>
              <a:t>meta</a:t>
            </a:r>
            <a:r>
              <a:rPr lang="zh-CN" altLang="en-US" dirty="0"/>
              <a:t>里面去。而多出来的</a:t>
            </a:r>
            <a:r>
              <a:rPr lang="en-US" altLang="zh-CN" dirty="0"/>
              <a:t>3</a:t>
            </a:r>
            <a:r>
              <a:rPr lang="zh-CN" altLang="en-US" dirty="0"/>
              <a:t>位再加上原本的最高位</a:t>
            </a:r>
            <a:r>
              <a:rPr lang="en-US" altLang="zh-CN" dirty="0"/>
              <a:t>1</a:t>
            </a:r>
            <a:r>
              <a:rPr lang="zh-CN" altLang="en-US" dirty="0"/>
              <a:t>位就有了</a:t>
            </a:r>
            <a:r>
              <a:rPr lang="en-US" altLang="zh-CN" dirty="0"/>
              <a:t>4</a:t>
            </a:r>
            <a:r>
              <a:rPr lang="zh-CN" altLang="en-US" dirty="0"/>
              <a:t>个位来保存文件编号。而提取</a:t>
            </a:r>
            <a:r>
              <a:rPr lang="en-US" altLang="zh-CN" dirty="0"/>
              <a:t>offset</a:t>
            </a:r>
            <a:r>
              <a:rPr lang="zh-CN" altLang="en-US" dirty="0"/>
              <a:t>的时候，读出来的是</a:t>
            </a:r>
            <a:r>
              <a:rPr lang="en-US" altLang="zh-CN" dirty="0"/>
              <a:t>22</a:t>
            </a:r>
            <a:r>
              <a:rPr lang="zh-CN" altLang="en-US" dirty="0"/>
              <a:t>，左移</a:t>
            </a:r>
            <a:r>
              <a:rPr lang="en-US" altLang="zh-CN" dirty="0"/>
              <a:t>3</a:t>
            </a:r>
            <a:r>
              <a:rPr lang="zh-CN" altLang="en-US" dirty="0"/>
              <a:t>位之后等于</a:t>
            </a:r>
            <a:r>
              <a:rPr lang="en-US" altLang="zh-CN" dirty="0"/>
              <a:t>176.</a:t>
            </a:r>
            <a:r>
              <a:rPr lang="zh-CN" altLang="en-US" dirty="0"/>
              <a:t>然后向后移动到竖线的位置就是</a:t>
            </a:r>
            <a:r>
              <a:rPr lang="en-US" altLang="zh-CN" dirty="0"/>
              <a:t>schema</a:t>
            </a:r>
            <a:r>
              <a:rPr lang="zh-CN" altLang="en-US" dirty="0"/>
              <a:t>开始的位置了。这个就是我们初始版本的主要设计思路。</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11</a:t>
            </a:fld>
            <a:endParaRPr lang="zh-CN" altLang="en-US"/>
          </a:p>
        </p:txBody>
      </p:sp>
    </p:spTree>
    <p:extLst>
      <p:ext uri="{BB962C8B-B14F-4D97-AF65-F5344CB8AC3E}">
        <p14:creationId xmlns:p14="http://schemas.microsoft.com/office/powerpoint/2010/main" val="3374355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了热身赛后期的时候，官方补充了规则，对于原数据文件，只允许单线程顺序读一遍，类似于流式处理的思想。这样，我们初始版本的方法就不能用了，因为不仅用了多线程，而且还需要二次读数据文件。于是，我们设计了版本</a:t>
            </a:r>
            <a:r>
              <a:rPr lang="en-US" altLang="zh-CN" dirty="0"/>
              <a:t>2</a:t>
            </a:r>
            <a:r>
              <a:rPr lang="zh-CN" altLang="en-US" dirty="0"/>
              <a:t>。版本</a:t>
            </a:r>
            <a:r>
              <a:rPr lang="en-US" altLang="zh-CN" dirty="0"/>
              <a:t>2</a:t>
            </a:r>
            <a:r>
              <a:rPr lang="zh-CN" altLang="en-US" dirty="0"/>
              <a:t>的主要思路就是，用单线程读数据文件，边读边维护主键发生的变更记录的映射，而且将该主键对应的变更记录根据主键哈希到对应的文件。这样，所有有依赖的主键变更记录就能保证存到了同一个文件里面。</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12</a:t>
            </a:fld>
            <a:endParaRPr lang="zh-CN" altLang="en-US"/>
          </a:p>
        </p:txBody>
      </p:sp>
    </p:spTree>
    <p:extLst>
      <p:ext uri="{BB962C8B-B14F-4D97-AF65-F5344CB8AC3E}">
        <p14:creationId xmlns:p14="http://schemas.microsoft.com/office/powerpoint/2010/main" val="1954374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下面我们看一下具体的例子。我们将中间文件设置为</a:t>
            </a:r>
            <a:r>
              <a:rPr lang="en-US" altLang="zh-CN" dirty="0"/>
              <a:t>13</a:t>
            </a:r>
            <a:r>
              <a:rPr lang="zh-CN" altLang="en-US" dirty="0"/>
              <a:t>个。当读线程读到插入主键</a:t>
            </a:r>
            <a:r>
              <a:rPr lang="en-US" altLang="zh-CN" dirty="0"/>
              <a:t>14</a:t>
            </a:r>
            <a:r>
              <a:rPr lang="zh-CN" altLang="en-US" dirty="0"/>
              <a:t>的变更记录时，将</a:t>
            </a:r>
            <a:r>
              <a:rPr lang="en-US" altLang="zh-CN" dirty="0"/>
              <a:t>14 mod 13</a:t>
            </a:r>
            <a:r>
              <a:rPr lang="zh-CN" altLang="en-US" dirty="0"/>
              <a:t>得到</a:t>
            </a:r>
            <a:r>
              <a:rPr lang="en-US" altLang="zh-CN" dirty="0"/>
              <a:t>1</a:t>
            </a:r>
            <a:r>
              <a:rPr lang="zh-CN" altLang="en-US" dirty="0"/>
              <a:t>，所以将相关的变更记录写到中间文件</a:t>
            </a:r>
            <a:r>
              <a:rPr lang="en-US" altLang="zh-CN" dirty="0"/>
              <a:t>1</a:t>
            </a:r>
            <a:r>
              <a:rPr lang="zh-CN" altLang="en-US" dirty="0"/>
              <a:t>里面去。到后面读到将主键</a:t>
            </a:r>
            <a:r>
              <a:rPr lang="en-US" altLang="zh-CN" dirty="0"/>
              <a:t>14</a:t>
            </a:r>
            <a:r>
              <a:rPr lang="zh-CN" altLang="en-US" dirty="0"/>
              <a:t>变更到</a:t>
            </a:r>
            <a:r>
              <a:rPr lang="en-US" altLang="zh-CN" dirty="0"/>
              <a:t>16</a:t>
            </a:r>
            <a:r>
              <a:rPr lang="zh-CN" altLang="en-US" dirty="0"/>
              <a:t>的记录时，我们记录这次主键变更，而且在哈希的时候，仍然用最初的主键</a:t>
            </a:r>
            <a:r>
              <a:rPr lang="en-US" altLang="zh-CN" dirty="0"/>
              <a:t>14</a:t>
            </a:r>
            <a:r>
              <a:rPr lang="zh-CN" altLang="en-US" dirty="0"/>
              <a:t>来计算，这样，后续遇到的所有主键</a:t>
            </a:r>
            <a:r>
              <a:rPr lang="en-US" altLang="zh-CN" dirty="0"/>
              <a:t>16</a:t>
            </a:r>
            <a:r>
              <a:rPr lang="zh-CN" altLang="en-US" dirty="0"/>
              <a:t>的变更记录，仍然会都写到文件</a:t>
            </a:r>
            <a:r>
              <a:rPr lang="en-US" altLang="zh-CN" dirty="0"/>
              <a:t>1</a:t>
            </a:r>
            <a:r>
              <a:rPr lang="zh-CN" altLang="en-US" dirty="0"/>
              <a:t>里面去。后续如果主键</a:t>
            </a:r>
            <a:r>
              <a:rPr lang="en-US" altLang="zh-CN" dirty="0"/>
              <a:t>16</a:t>
            </a:r>
            <a:r>
              <a:rPr lang="zh-CN" altLang="en-US" dirty="0"/>
              <a:t>又被变更到了</a:t>
            </a:r>
            <a:r>
              <a:rPr lang="en-US" altLang="zh-CN" dirty="0"/>
              <a:t>17</a:t>
            </a:r>
            <a:r>
              <a:rPr lang="zh-CN" altLang="en-US" dirty="0"/>
              <a:t>，那么继续记录这次主键变更，而且后续遇到的所有主键</a:t>
            </a:r>
            <a:r>
              <a:rPr lang="en-US" altLang="zh-CN" dirty="0"/>
              <a:t>17</a:t>
            </a:r>
            <a:r>
              <a:rPr lang="zh-CN" altLang="en-US" dirty="0"/>
              <a:t>的变更记录仍然用最初的</a:t>
            </a:r>
            <a:r>
              <a:rPr lang="en-US" altLang="zh-CN" dirty="0"/>
              <a:t>14</a:t>
            </a:r>
            <a:r>
              <a:rPr lang="zh-CN" altLang="en-US" dirty="0"/>
              <a:t>来计算，也就是仍然都写到文件</a:t>
            </a:r>
            <a:r>
              <a:rPr lang="en-US" altLang="zh-CN" dirty="0"/>
              <a:t>1</a:t>
            </a:r>
            <a:r>
              <a:rPr lang="zh-CN" altLang="en-US" dirty="0"/>
              <a:t>。这样处理完之后，后面我们就可以起</a:t>
            </a:r>
            <a:r>
              <a:rPr lang="en-US" altLang="zh-CN" dirty="0"/>
              <a:t>13</a:t>
            </a:r>
            <a:r>
              <a:rPr lang="zh-CN" altLang="en-US" dirty="0"/>
              <a:t>条线程，每条线程读一个中间文件来重放构造结果，而且中间文件之间完全没有依赖。</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13</a:t>
            </a:fld>
            <a:endParaRPr lang="zh-CN" altLang="en-US"/>
          </a:p>
        </p:txBody>
      </p:sp>
    </p:spTree>
    <p:extLst>
      <p:ext uri="{BB962C8B-B14F-4D97-AF65-F5344CB8AC3E}">
        <p14:creationId xmlns:p14="http://schemas.microsoft.com/office/powerpoint/2010/main" val="251650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在调试的时候，我们发现了数据集根本不存在区间外主键变更到区间内的情况！发现这个问题之后，我向万少反馈了这个问题，并就这个问题双方交换了意见。最后是允许选手利用自己发现的这些特征。于是，</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14</a:t>
            </a:fld>
            <a:endParaRPr lang="zh-CN" altLang="en-US"/>
          </a:p>
        </p:txBody>
      </p:sp>
    </p:spTree>
    <p:extLst>
      <p:ext uri="{BB962C8B-B14F-4D97-AF65-F5344CB8AC3E}">
        <p14:creationId xmlns:p14="http://schemas.microsoft.com/office/powerpoint/2010/main" val="2828635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复赛的中后期，就变成了“探索</a:t>
            </a:r>
            <a:r>
              <a:rPr lang="en-US" altLang="zh-CN" dirty="0"/>
              <a:t>&amp;</a:t>
            </a:r>
            <a:r>
              <a:rPr lang="zh-CN" altLang="en-US" dirty="0"/>
              <a:t>发现” 。也就是，探索数据特征，发现数据特征，然后利用数据特征，然后提升性能。</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15</a:t>
            </a:fld>
            <a:endParaRPr lang="zh-CN" altLang="en-US"/>
          </a:p>
        </p:txBody>
      </p:sp>
    </p:spTree>
    <p:extLst>
      <p:ext uri="{BB962C8B-B14F-4D97-AF65-F5344CB8AC3E}">
        <p14:creationId xmlns:p14="http://schemas.microsoft.com/office/powerpoint/2010/main" val="762818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我们发现的第一个强数据特征就是刚才说的关于主键变更的情况。利用这个特征，我们可以只需读一遍就能出结果，省去了写中间文件。而且，在读数据解析的时候，不在查询区间内的数据可以直接忽略过滤掉。</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16</a:t>
            </a:fld>
            <a:endParaRPr lang="zh-CN" altLang="en-US"/>
          </a:p>
        </p:txBody>
      </p:sp>
    </p:spTree>
    <p:extLst>
      <p:ext uri="{BB962C8B-B14F-4D97-AF65-F5344CB8AC3E}">
        <p14:creationId xmlns:p14="http://schemas.microsoft.com/office/powerpoint/2010/main" val="3904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第二个特征是我们发现表的</a:t>
            </a:r>
            <a:r>
              <a:rPr lang="en-US" altLang="zh-CN" dirty="0"/>
              <a:t>5</a:t>
            </a:r>
            <a:r>
              <a:rPr lang="zh-CN" altLang="en-US" dirty="0"/>
              <a:t>个字段，取值范围是有限的，完全可以用一个</a:t>
            </a:r>
            <a:r>
              <a:rPr lang="en-US" altLang="zh-CN" dirty="0"/>
              <a:t>8</a:t>
            </a:r>
            <a:r>
              <a:rPr lang="zh-CN" altLang="en-US" dirty="0"/>
              <a:t>字节的</a:t>
            </a:r>
            <a:r>
              <a:rPr lang="en-US" altLang="zh-CN" dirty="0"/>
              <a:t>long</a:t>
            </a:r>
            <a:r>
              <a:rPr lang="zh-CN" altLang="en-US" dirty="0"/>
              <a:t>就可以编码表示一行记录。下面我们具体来看一下如何编码</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17</a:t>
            </a:fld>
            <a:endParaRPr lang="zh-CN" altLang="en-US"/>
          </a:p>
        </p:txBody>
      </p:sp>
    </p:spTree>
    <p:extLst>
      <p:ext uri="{BB962C8B-B14F-4D97-AF65-F5344CB8AC3E}">
        <p14:creationId xmlns:p14="http://schemas.microsoft.com/office/powerpoint/2010/main" val="2318518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err="1"/>
              <a:t>first_name</a:t>
            </a:r>
            <a:r>
              <a:rPr lang="zh-CN" altLang="en-US" dirty="0"/>
              <a:t>和</a:t>
            </a:r>
            <a:r>
              <a:rPr lang="en-US" altLang="zh-CN" dirty="0" err="1"/>
              <a:t>last_name</a:t>
            </a:r>
            <a:r>
              <a:rPr lang="zh-CN" altLang="en-US" dirty="0"/>
              <a:t>字段，我们用一个</a:t>
            </a:r>
            <a:r>
              <a:rPr lang="en-US" altLang="zh-CN" dirty="0" err="1"/>
              <a:t>ArrayList</a:t>
            </a:r>
            <a:r>
              <a:rPr lang="zh-CN" altLang="en-US" dirty="0"/>
              <a:t>保存所有的</a:t>
            </a:r>
            <a:r>
              <a:rPr lang="en-US" altLang="zh-CN" dirty="0"/>
              <a:t>1921</a:t>
            </a:r>
            <a:r>
              <a:rPr lang="zh-CN" altLang="en-US" dirty="0"/>
              <a:t>个字符串值，而用一个</a:t>
            </a:r>
            <a:r>
              <a:rPr lang="en-US" altLang="zh-CN" dirty="0" err="1"/>
              <a:t>HashMap</a:t>
            </a:r>
            <a:r>
              <a:rPr lang="zh-CN" altLang="en-US" dirty="0"/>
              <a:t>保存某个字符串的哈希值和它在</a:t>
            </a:r>
            <a:r>
              <a:rPr lang="en-US" altLang="zh-CN" dirty="0" err="1"/>
              <a:t>ArrayList</a:t>
            </a:r>
            <a:r>
              <a:rPr lang="zh-CN" altLang="en-US" dirty="0"/>
              <a:t>的下标的映射。之所以</a:t>
            </a:r>
            <a:r>
              <a:rPr lang="en-US" altLang="zh-CN" dirty="0" err="1"/>
              <a:t>HashMap</a:t>
            </a:r>
            <a:r>
              <a:rPr lang="zh-CN" altLang="en-US" dirty="0"/>
              <a:t>的</a:t>
            </a:r>
            <a:r>
              <a:rPr lang="en-US" altLang="zh-CN" dirty="0"/>
              <a:t>key</a:t>
            </a:r>
            <a:r>
              <a:rPr lang="zh-CN" altLang="en-US" dirty="0"/>
              <a:t>是用字符串的哈希值，是为了在后面遇到重复的</a:t>
            </a:r>
            <a:r>
              <a:rPr lang="en-US" altLang="zh-CN" dirty="0" err="1"/>
              <a:t>first_name</a:t>
            </a:r>
            <a:r>
              <a:rPr lang="en-US" altLang="zh-CN" dirty="0"/>
              <a:t>, </a:t>
            </a:r>
            <a:r>
              <a:rPr lang="en-US" altLang="zh-CN" dirty="0" err="1"/>
              <a:t>last_name</a:t>
            </a:r>
            <a:r>
              <a:rPr lang="zh-CN" altLang="en-US" dirty="0"/>
              <a:t>字符串时，我们可以只需计算哈希值，而不用重复</a:t>
            </a:r>
            <a:r>
              <a:rPr lang="en-US" altLang="zh-CN" dirty="0"/>
              <a:t>new String</a:t>
            </a:r>
            <a:r>
              <a:rPr lang="zh-CN" altLang="en-US" dirty="0"/>
              <a:t>，减少了开销。</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18</a:t>
            </a:fld>
            <a:endParaRPr lang="zh-CN" altLang="en-US"/>
          </a:p>
        </p:txBody>
      </p:sp>
    </p:spTree>
    <p:extLst>
      <p:ext uri="{BB962C8B-B14F-4D97-AF65-F5344CB8AC3E}">
        <p14:creationId xmlns:p14="http://schemas.microsoft.com/office/powerpoint/2010/main" val="2839553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性别字段就比较好表示了，直接用</a:t>
            </a:r>
            <a:r>
              <a:rPr lang="en-US" altLang="zh-CN" dirty="0"/>
              <a:t>1</a:t>
            </a:r>
            <a:r>
              <a:rPr lang="zh-CN" altLang="en-US" dirty="0"/>
              <a:t>位表示即可。</a:t>
            </a:r>
            <a:r>
              <a:rPr lang="en-US" altLang="zh-CN" dirty="0"/>
              <a:t>Score</a:t>
            </a:r>
            <a:r>
              <a:rPr lang="zh-CN" altLang="en-US" dirty="0"/>
              <a:t>和</a:t>
            </a:r>
            <a:r>
              <a:rPr lang="en-US" altLang="zh-CN" dirty="0"/>
              <a:t>score2</a:t>
            </a:r>
            <a:r>
              <a:rPr lang="zh-CN" altLang="en-US" dirty="0"/>
              <a:t>这两个字段也是比较好表示的，它们的大小范围是</a:t>
            </a:r>
            <a:r>
              <a:rPr lang="en-US" altLang="zh-CN" dirty="0"/>
              <a:t>0~30</a:t>
            </a:r>
            <a:r>
              <a:rPr lang="zh-CN" altLang="en-US" dirty="0"/>
              <a:t>多万，那么可以都用</a:t>
            </a:r>
            <a:r>
              <a:rPr lang="en-US" altLang="zh-CN" dirty="0"/>
              <a:t>19</a:t>
            </a:r>
            <a:r>
              <a:rPr lang="zh-CN" altLang="en-US" dirty="0"/>
              <a:t>位来表示。</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19</a:t>
            </a:fld>
            <a:endParaRPr lang="zh-CN" altLang="en-US"/>
          </a:p>
        </p:txBody>
      </p:sp>
    </p:spTree>
    <p:extLst>
      <p:ext uri="{BB962C8B-B14F-4D97-AF65-F5344CB8AC3E}">
        <p14:creationId xmlns:p14="http://schemas.microsoft.com/office/powerpoint/2010/main" val="90700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我们将会从三部分来讲解，首先是赛题分析，然后是我们的核心思路，最后是感想</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2</a:t>
            </a:fld>
            <a:endParaRPr lang="zh-CN" altLang="en-US"/>
          </a:p>
        </p:txBody>
      </p:sp>
    </p:spTree>
    <p:extLst>
      <p:ext uri="{BB962C8B-B14F-4D97-AF65-F5344CB8AC3E}">
        <p14:creationId xmlns:p14="http://schemas.microsoft.com/office/powerpoint/2010/main" val="124407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因此，我们可以直接用原生的</a:t>
            </a:r>
            <a:r>
              <a:rPr lang="en-US" altLang="zh-CN" dirty="0"/>
              <a:t>long</a:t>
            </a:r>
            <a:r>
              <a:rPr lang="zh-CN" altLang="en-US" dirty="0"/>
              <a:t>数组就可以表示所有的记录，数组的下标就是主键的值。如图所示是一条记录的具体的编码表示。比如这里面表示成绩</a:t>
            </a:r>
            <a:r>
              <a:rPr lang="en-US" altLang="zh-CN" dirty="0"/>
              <a:t>2</a:t>
            </a:r>
            <a:r>
              <a:rPr lang="zh-CN" altLang="en-US" dirty="0"/>
              <a:t>是</a:t>
            </a:r>
            <a:r>
              <a:rPr lang="en-US" altLang="zh-CN" dirty="0"/>
              <a:t>1111</a:t>
            </a:r>
            <a:r>
              <a:rPr lang="zh-CN" altLang="en-US" dirty="0"/>
              <a:t>，成绩是</a:t>
            </a:r>
            <a:r>
              <a:rPr lang="en-US" altLang="zh-CN" dirty="0"/>
              <a:t>66</a:t>
            </a:r>
            <a:r>
              <a:rPr lang="zh-CN" altLang="en-US" dirty="0"/>
              <a:t>，</a:t>
            </a:r>
            <a:r>
              <a:rPr lang="en-US" altLang="zh-CN" dirty="0" err="1"/>
              <a:t>last_name</a:t>
            </a:r>
            <a:r>
              <a:rPr lang="zh-CN" altLang="en-US" dirty="0"/>
              <a:t>是邹，</a:t>
            </a:r>
            <a:r>
              <a:rPr lang="en-US" altLang="zh-CN" dirty="0" err="1"/>
              <a:t>first_name</a:t>
            </a:r>
            <a:r>
              <a:rPr lang="zh-CN" altLang="en-US" dirty="0"/>
              <a:t>是其，性别是男。最高位的一位是表示这个键的记录是否有效的，后面会讲到什么时候会用到这个有效位。</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20</a:t>
            </a:fld>
            <a:endParaRPr lang="zh-CN" altLang="en-US"/>
          </a:p>
        </p:txBody>
      </p:sp>
    </p:spTree>
    <p:extLst>
      <p:ext uri="{BB962C8B-B14F-4D97-AF65-F5344CB8AC3E}">
        <p14:creationId xmlns:p14="http://schemas.microsoft.com/office/powerpoint/2010/main" val="2014845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3</a:t>
            </a:r>
            <a:r>
              <a:rPr lang="zh-CN" altLang="en-US" dirty="0"/>
              <a:t>个特征是查询区间的大小范围是</a:t>
            </a:r>
            <a:r>
              <a:rPr lang="en-US" altLang="zh-CN" dirty="0"/>
              <a:t>100</a:t>
            </a:r>
            <a:r>
              <a:rPr lang="zh-CN" altLang="en-US" dirty="0"/>
              <a:t>万到</a:t>
            </a:r>
            <a:r>
              <a:rPr lang="en-US" altLang="zh-CN" dirty="0"/>
              <a:t>800</a:t>
            </a:r>
            <a:r>
              <a:rPr lang="zh-CN" altLang="en-US" dirty="0"/>
              <a:t>万，但结果集中的最大主键是的值</a:t>
            </a:r>
            <a:r>
              <a:rPr lang="en-US" altLang="zh-CN" dirty="0"/>
              <a:t>520</a:t>
            </a:r>
            <a:r>
              <a:rPr lang="zh-CN" altLang="en-US" dirty="0"/>
              <a:t>多万，因此，我们的</a:t>
            </a:r>
            <a:r>
              <a:rPr lang="en-US" altLang="zh-CN" dirty="0"/>
              <a:t>record</a:t>
            </a:r>
            <a:r>
              <a:rPr lang="zh-CN" altLang="en-US" dirty="0"/>
              <a:t>数组的大小就可以从</a:t>
            </a:r>
            <a:r>
              <a:rPr lang="en-US" altLang="zh-CN" dirty="0"/>
              <a:t>700</a:t>
            </a:r>
            <a:r>
              <a:rPr lang="zh-CN" altLang="en-US" dirty="0"/>
              <a:t>万下降到</a:t>
            </a:r>
            <a:r>
              <a:rPr lang="en-US" altLang="zh-CN" dirty="0"/>
              <a:t>420</a:t>
            </a:r>
            <a:r>
              <a:rPr lang="zh-CN" altLang="en-US" dirty="0"/>
              <a:t>万左右。其次是我们发现，结果集中的主键都是单数，这样，</a:t>
            </a:r>
            <a:r>
              <a:rPr lang="en-US" altLang="zh-CN" dirty="0"/>
              <a:t>record</a:t>
            </a:r>
            <a:r>
              <a:rPr lang="zh-CN" altLang="en-US" dirty="0"/>
              <a:t>数组大小又从</a:t>
            </a:r>
            <a:r>
              <a:rPr lang="en-US" altLang="zh-CN" dirty="0"/>
              <a:t>420</a:t>
            </a:r>
            <a:r>
              <a:rPr lang="zh-CN" altLang="en-US" dirty="0"/>
              <a:t>万下降到了</a:t>
            </a:r>
            <a:r>
              <a:rPr lang="en-US" altLang="zh-CN" dirty="0"/>
              <a:t>210</a:t>
            </a:r>
            <a:r>
              <a:rPr lang="zh-CN" altLang="en-US" dirty="0"/>
              <a:t>万左右，理论上只需要</a:t>
            </a:r>
            <a:r>
              <a:rPr lang="en-US" altLang="zh-CN" dirty="0"/>
              <a:t>16MB</a:t>
            </a:r>
            <a:r>
              <a:rPr lang="zh-CN" altLang="en-US" dirty="0"/>
              <a:t>左右的内存就能存的下。而且，在解析文件的时候，可以过滤掉主键为偶数的变更记录。</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21</a:t>
            </a:fld>
            <a:endParaRPr lang="zh-CN" altLang="en-US"/>
          </a:p>
        </p:txBody>
      </p:sp>
    </p:spTree>
    <p:extLst>
      <p:ext uri="{BB962C8B-B14F-4D97-AF65-F5344CB8AC3E}">
        <p14:creationId xmlns:p14="http://schemas.microsoft.com/office/powerpoint/2010/main" val="4158680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4</a:t>
            </a:r>
            <a:r>
              <a:rPr lang="zh-CN" altLang="en-US" dirty="0"/>
              <a:t>个特征是，对于</a:t>
            </a:r>
            <a:r>
              <a:rPr lang="en-US" altLang="zh-CN" dirty="0"/>
              <a:t>UPDATE</a:t>
            </a:r>
            <a:r>
              <a:rPr lang="zh-CN" altLang="en-US" dirty="0"/>
              <a:t>变更，我们只需要记录最后一次变更即可。例如，假设某个主键的成绩字段发生了多次变更，从</a:t>
            </a:r>
            <a:r>
              <a:rPr lang="en-US" altLang="zh-CN" dirty="0"/>
              <a:t>66</a:t>
            </a:r>
            <a:r>
              <a:rPr lang="zh-CN" altLang="en-US" dirty="0"/>
              <a:t>一路变更到</a:t>
            </a:r>
            <a:r>
              <a:rPr lang="en-US" altLang="zh-CN" dirty="0"/>
              <a:t>1024</a:t>
            </a:r>
            <a:r>
              <a:rPr lang="zh-CN" altLang="en-US" dirty="0"/>
              <a:t>，而我们只需要最后一步变更的结果</a:t>
            </a:r>
            <a:r>
              <a:rPr lang="en-US" altLang="zh-CN" dirty="0"/>
              <a:t>1024</a:t>
            </a:r>
            <a:r>
              <a:rPr lang="zh-CN" altLang="en-US" dirty="0"/>
              <a:t>即可，前面的变更都可以忽略。利用这个特点，我们可以找到结果集中，所有的主键的</a:t>
            </a:r>
            <a:r>
              <a:rPr lang="en-US" altLang="zh-CN" dirty="0"/>
              <a:t>5</a:t>
            </a:r>
            <a:r>
              <a:rPr lang="zh-CN" altLang="en-US" dirty="0"/>
              <a:t>个字段，每个字段最后一次发生变更时，所在的文件的</a:t>
            </a:r>
            <a:r>
              <a:rPr lang="zh-CN" altLang="en-US"/>
              <a:t>编号。然后找到编号最小的文件，也就是最早</a:t>
            </a:r>
            <a:r>
              <a:rPr lang="zh-CN" altLang="en-US" dirty="0"/>
              <a:t>的文件。在正式赛的数据里面，这个最早的文件是文件</a:t>
            </a:r>
            <a:r>
              <a:rPr lang="en-US" altLang="zh-CN" dirty="0"/>
              <a:t>7</a:t>
            </a:r>
            <a:r>
              <a:rPr lang="zh-CN" altLang="en-US" dirty="0"/>
              <a:t>。那么，对于文件</a:t>
            </a:r>
            <a:r>
              <a:rPr lang="en-US" altLang="zh-CN" dirty="0"/>
              <a:t>1</a:t>
            </a:r>
            <a:r>
              <a:rPr lang="zh-CN" altLang="en-US" dirty="0"/>
              <a:t>到</a:t>
            </a:r>
            <a:r>
              <a:rPr lang="en-US" altLang="zh-CN" dirty="0"/>
              <a:t>6</a:t>
            </a:r>
            <a:r>
              <a:rPr lang="zh-CN" altLang="en-US" dirty="0"/>
              <a:t>，我们就可以只处理插入变更，而完全忽略过滤掉</a:t>
            </a:r>
            <a:r>
              <a:rPr lang="en-US" altLang="zh-CN" dirty="0"/>
              <a:t>UPDATE</a:t>
            </a:r>
            <a:r>
              <a:rPr lang="zh-CN" altLang="en-US" dirty="0"/>
              <a:t>变更。从文件</a:t>
            </a:r>
            <a:r>
              <a:rPr lang="en-US" altLang="zh-CN" dirty="0"/>
              <a:t>7</a:t>
            </a:r>
            <a:r>
              <a:rPr lang="zh-CN" altLang="en-US" dirty="0"/>
              <a:t>开始，我们再开始解析</a:t>
            </a:r>
            <a:r>
              <a:rPr lang="en-US" altLang="zh-CN" dirty="0"/>
              <a:t>UPDATE</a:t>
            </a:r>
            <a:r>
              <a:rPr lang="zh-CN" altLang="en-US" dirty="0"/>
              <a:t>和</a:t>
            </a:r>
            <a:r>
              <a:rPr lang="en-US" altLang="zh-CN" dirty="0"/>
              <a:t>DELETE</a:t>
            </a:r>
            <a:r>
              <a:rPr lang="zh-CN" altLang="en-US" dirty="0"/>
              <a:t>变更。</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22</a:t>
            </a:fld>
            <a:endParaRPr lang="zh-CN" altLang="en-US"/>
          </a:p>
        </p:txBody>
      </p:sp>
    </p:spTree>
    <p:extLst>
      <p:ext uri="{BB962C8B-B14F-4D97-AF65-F5344CB8AC3E}">
        <p14:creationId xmlns:p14="http://schemas.microsoft.com/office/powerpoint/2010/main" val="328533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但是这个方法需要注意的一点是，如果有查询区间内的主键，在文件</a:t>
            </a:r>
            <a:r>
              <a:rPr lang="en-US" altLang="zh-CN" dirty="0"/>
              <a:t>1</a:t>
            </a:r>
            <a:r>
              <a:rPr lang="zh-CN" altLang="en-US" dirty="0"/>
              <a:t>到</a:t>
            </a:r>
            <a:r>
              <a:rPr lang="en-US" altLang="zh-CN" dirty="0"/>
              <a:t>6</a:t>
            </a:r>
            <a:r>
              <a:rPr lang="zh-CN" altLang="en-US" dirty="0"/>
              <a:t>之间被删除了，或者被变更到了范围外，而由于这些变更被我们忽略过滤掉了，所以这个主键最后出现在结果集中，导致结果不正确。这个可以通过之前设置的</a:t>
            </a:r>
            <a:r>
              <a:rPr lang="en-US" altLang="zh-CN" dirty="0"/>
              <a:t>valid</a:t>
            </a:r>
            <a:r>
              <a:rPr lang="zh-CN" altLang="en-US" dirty="0"/>
              <a:t>位来解决：初始的时候每个记录的</a:t>
            </a:r>
            <a:r>
              <a:rPr lang="en-US" altLang="zh-CN" dirty="0"/>
              <a:t>valid</a:t>
            </a:r>
            <a:r>
              <a:rPr lang="zh-CN" altLang="en-US" dirty="0"/>
              <a:t>位都是</a:t>
            </a:r>
            <a:r>
              <a:rPr lang="en-US" altLang="zh-CN" dirty="0"/>
              <a:t>0</a:t>
            </a:r>
            <a:r>
              <a:rPr lang="zh-CN" altLang="en-US" dirty="0"/>
              <a:t>。只有在文件</a:t>
            </a:r>
            <a:r>
              <a:rPr lang="en-US" altLang="zh-CN" dirty="0"/>
              <a:t>7</a:t>
            </a:r>
            <a:r>
              <a:rPr lang="zh-CN" altLang="en-US" dirty="0"/>
              <a:t>及以后被</a:t>
            </a:r>
            <a:r>
              <a:rPr lang="en-US" altLang="zh-CN" dirty="0"/>
              <a:t>update</a:t>
            </a:r>
            <a:r>
              <a:rPr lang="zh-CN" altLang="en-US" dirty="0"/>
              <a:t>过的记录，才会把</a:t>
            </a:r>
            <a:r>
              <a:rPr lang="en-US" altLang="zh-CN" dirty="0"/>
              <a:t>valid</a:t>
            </a:r>
            <a:r>
              <a:rPr lang="zh-CN" altLang="en-US" dirty="0"/>
              <a:t>位置为</a:t>
            </a:r>
            <a:r>
              <a:rPr lang="en-US" altLang="zh-CN" dirty="0"/>
              <a:t>1</a:t>
            </a:r>
            <a:r>
              <a:rPr lang="zh-CN" altLang="en-US" dirty="0"/>
              <a:t>。这样，如果是区间内的主键在前面的</a:t>
            </a:r>
            <a:r>
              <a:rPr lang="en-US" altLang="zh-CN" dirty="0"/>
              <a:t>1</a:t>
            </a:r>
            <a:r>
              <a:rPr lang="zh-CN" altLang="en-US" dirty="0"/>
              <a:t>到</a:t>
            </a:r>
            <a:r>
              <a:rPr lang="en-US" altLang="zh-CN" dirty="0"/>
              <a:t>6</a:t>
            </a:r>
            <a:r>
              <a:rPr lang="zh-CN" altLang="en-US" dirty="0"/>
              <a:t>文件就被删除了或者被变更到了区间外，那么在文件</a:t>
            </a:r>
            <a:r>
              <a:rPr lang="en-US" altLang="zh-CN" dirty="0"/>
              <a:t>7</a:t>
            </a:r>
            <a:r>
              <a:rPr lang="zh-CN" altLang="en-US" dirty="0"/>
              <a:t>之后肯定不会出现该主键的变更记录，则到最后该主键的</a:t>
            </a:r>
            <a:r>
              <a:rPr lang="en-US" altLang="zh-CN" dirty="0"/>
              <a:t>valid</a:t>
            </a:r>
            <a:r>
              <a:rPr lang="zh-CN" altLang="en-US" dirty="0"/>
              <a:t>位会是</a:t>
            </a:r>
            <a:r>
              <a:rPr lang="en-US" altLang="zh-CN" dirty="0"/>
              <a:t>0</a:t>
            </a:r>
            <a:r>
              <a:rPr lang="zh-CN" altLang="en-US" dirty="0"/>
              <a:t>，输出结果的时候忽略该主键即可。</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23</a:t>
            </a:fld>
            <a:endParaRPr lang="zh-CN" altLang="en-US"/>
          </a:p>
        </p:txBody>
      </p:sp>
    </p:spTree>
    <p:extLst>
      <p:ext uri="{BB962C8B-B14F-4D97-AF65-F5344CB8AC3E}">
        <p14:creationId xmlns:p14="http://schemas.microsoft.com/office/powerpoint/2010/main" val="3584211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最后是本次比赛的感想。作为一位连续参加了两届中间件性能挑战赛的选手，我是真心感谢天池和中间件部门提供的这个宝贵的实践机会。去年的第二赛季，我基本上就是在和</a:t>
            </a:r>
            <a:r>
              <a:rPr lang="en-US" altLang="zh-CN" dirty="0" err="1"/>
              <a:t>FullGC</a:t>
            </a:r>
            <a:r>
              <a:rPr lang="zh-CN" altLang="en-US" dirty="0"/>
              <a:t>还有</a:t>
            </a:r>
            <a:r>
              <a:rPr lang="en-US" altLang="zh-CN" dirty="0"/>
              <a:t>Out of Memory</a:t>
            </a:r>
            <a:r>
              <a:rPr lang="zh-CN" altLang="en-US" dirty="0"/>
              <a:t>做斗争，那时，我也是第一次遇到</a:t>
            </a:r>
            <a:r>
              <a:rPr lang="en-US" altLang="zh-CN" dirty="0"/>
              <a:t>Java</a:t>
            </a:r>
            <a:r>
              <a:rPr lang="zh-CN" altLang="en-US" dirty="0"/>
              <a:t>的</a:t>
            </a:r>
            <a:r>
              <a:rPr lang="en-US" altLang="zh-CN" dirty="0" err="1"/>
              <a:t>FullGC</a:t>
            </a:r>
            <a:r>
              <a:rPr lang="zh-CN" altLang="en-US" dirty="0"/>
              <a:t>和内存溢出。好不容易消除了</a:t>
            </a:r>
            <a:r>
              <a:rPr lang="en-US" altLang="zh-CN" dirty="0"/>
              <a:t>Out of memory</a:t>
            </a:r>
            <a:r>
              <a:rPr lang="zh-CN" altLang="en-US" dirty="0"/>
              <a:t>和把</a:t>
            </a:r>
            <a:r>
              <a:rPr lang="en-US" altLang="zh-CN" dirty="0" err="1"/>
              <a:t>FullGC</a:t>
            </a:r>
            <a:r>
              <a:rPr lang="zh-CN" altLang="en-US" dirty="0"/>
              <a:t>降到最少，却发现自己设计的存储结构太差了，当时用的是机械硬盘，我设计的存储结构却是随机的乱序的</a:t>
            </a:r>
            <a:r>
              <a:rPr lang="en-US" altLang="zh-CN" dirty="0"/>
              <a:t>IO</a:t>
            </a:r>
            <a:r>
              <a:rPr lang="zh-CN" altLang="en-US" dirty="0"/>
              <a:t>，而且，多线程锁竞争也蛮激烈的。吸取了去年血与泪的教训之后，今年再次参赛，虽然说不上游刃有余，但是也没有再犯去年的错误，两个赛季下来也没有再和</a:t>
            </a:r>
            <a:r>
              <a:rPr lang="en-US" altLang="zh-CN" dirty="0" err="1"/>
              <a:t>FullGC</a:t>
            </a:r>
            <a:r>
              <a:rPr lang="zh-CN" altLang="en-US" dirty="0"/>
              <a:t>见过面，第二赛季最后甚至是</a:t>
            </a:r>
            <a:r>
              <a:rPr lang="en-US" altLang="zh-CN" dirty="0"/>
              <a:t>0GC</a:t>
            </a:r>
            <a:r>
              <a:rPr lang="zh-CN" altLang="en-US" dirty="0"/>
              <a:t>所以，再次感谢天池和中间件提供的宝贵的学习实践机会，希望天池和中间件挑战赛越办越好，谢谢</a:t>
            </a:r>
            <a:r>
              <a:rPr lang="en-US" altLang="zh-CN" dirty="0"/>
              <a:t>~</a:t>
            </a:r>
            <a:r>
              <a:rPr lang="zh-CN" altLang="en-US" dirty="0"/>
              <a:t>！</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24</a:t>
            </a:fld>
            <a:endParaRPr lang="zh-CN" altLang="en-US"/>
          </a:p>
        </p:txBody>
      </p:sp>
    </p:spTree>
    <p:extLst>
      <p:ext uri="{BB962C8B-B14F-4D97-AF65-F5344CB8AC3E}">
        <p14:creationId xmlns:p14="http://schemas.microsoft.com/office/powerpoint/2010/main" val="3767633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29563C-E365-4B9A-9F3C-255B1926212E}" type="slidenum">
              <a:rPr lang="zh-CN" altLang="en-US" smtClean="0"/>
              <a:t>26</a:t>
            </a:fld>
            <a:endParaRPr lang="zh-CN" altLang="en-US"/>
          </a:p>
        </p:txBody>
      </p:sp>
    </p:spTree>
    <p:extLst>
      <p:ext uri="{BB962C8B-B14F-4D97-AF65-F5344CB8AC3E}">
        <p14:creationId xmlns:p14="http://schemas.microsoft.com/office/powerpoint/2010/main" val="3851407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来看一下赛题的背景。赛题是基于实际的跨机房数据库同步的业务需求来出的，主要是模拟数据库的主备复制，挑战实时增量同步。我觉得赛题官网上给的这个图就很好的描述了出题组的要求：也就是将机器</a:t>
            </a:r>
            <a:r>
              <a:rPr lang="en-US" altLang="zh-CN" dirty="0"/>
              <a:t>A</a:t>
            </a:r>
            <a:r>
              <a:rPr lang="zh-CN" altLang="en-US" dirty="0"/>
              <a:t>的数据库同步到机器</a:t>
            </a:r>
            <a:r>
              <a:rPr lang="en-US" altLang="zh-CN" dirty="0"/>
              <a:t>B</a:t>
            </a:r>
            <a:r>
              <a:rPr lang="zh-CN" altLang="en-US" dirty="0"/>
              <a:t>上去。</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3</a:t>
            </a:fld>
            <a:endParaRPr lang="zh-CN" altLang="en-US"/>
          </a:p>
        </p:txBody>
      </p:sp>
    </p:spTree>
    <p:extLst>
      <p:ext uri="{BB962C8B-B14F-4D97-AF65-F5344CB8AC3E}">
        <p14:creationId xmlns:p14="http://schemas.microsoft.com/office/powerpoint/2010/main" val="397995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看一下实际题目的一些比较关键的特征。赛题的一个特征是，测评程序最后进行查询时，只进行一次查询，并且查询的是部分的区间，而不是全部数据都要校验。更重要的是，这个查询区间在我们的程序一开始便提供了。而且，查询区间占整个区间的比例不大，正式赛的时候查询区间内的主键数目占所有主键数目的</a:t>
            </a:r>
            <a:r>
              <a:rPr lang="en-US" altLang="zh-CN" dirty="0"/>
              <a:t>1/5</a:t>
            </a:r>
            <a:r>
              <a:rPr lang="zh-CN" altLang="en-US" dirty="0"/>
              <a:t>左右。这两个特征决定了，选手的程序可以只进行查询区间数据的重放即可。而第三个特征是可能存在主键变更，这个特征提高了只进行部分数据重放的困难度。</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4</a:t>
            </a:fld>
            <a:endParaRPr lang="zh-CN" altLang="en-US"/>
          </a:p>
        </p:txBody>
      </p:sp>
    </p:spTree>
    <p:extLst>
      <p:ext uri="{BB962C8B-B14F-4D97-AF65-F5344CB8AC3E}">
        <p14:creationId xmlns:p14="http://schemas.microsoft.com/office/powerpoint/2010/main" val="2229005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除了赛题特征，程序所运行的环境特征也能影响到程序的设计。针对不同机器配置，我们设计程序时要考虑的地方是不一样的。后面说到程序不同版本时，我们会提到机器配置。一直没变的环境限制是</a:t>
            </a:r>
            <a:r>
              <a:rPr lang="en-US" altLang="zh-CN" dirty="0"/>
              <a:t>JVM</a:t>
            </a:r>
            <a:r>
              <a:rPr lang="zh-CN" altLang="en-US" dirty="0"/>
              <a:t>堆内存限制是</a:t>
            </a:r>
            <a:r>
              <a:rPr lang="en-US" altLang="zh-CN" dirty="0"/>
              <a:t>3GB</a:t>
            </a:r>
            <a:r>
              <a:rPr lang="zh-CN" altLang="en-US" dirty="0"/>
              <a:t>。</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5</a:t>
            </a:fld>
            <a:endParaRPr lang="zh-CN" altLang="en-US"/>
          </a:p>
        </p:txBody>
      </p:sp>
    </p:spTree>
    <p:extLst>
      <p:ext uri="{BB962C8B-B14F-4D97-AF65-F5344CB8AC3E}">
        <p14:creationId xmlns:p14="http://schemas.microsoft.com/office/powerpoint/2010/main" val="805612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第二赛季持续了</a:t>
            </a:r>
            <a:r>
              <a:rPr lang="en-US" altLang="zh-CN" dirty="0"/>
              <a:t>3</a:t>
            </a:r>
            <a:r>
              <a:rPr lang="zh-CN" altLang="en-US" dirty="0"/>
              <a:t>周，而我们的程序也经历了</a:t>
            </a:r>
            <a:r>
              <a:rPr lang="en-US" altLang="zh-CN" dirty="0"/>
              <a:t>3</a:t>
            </a:r>
            <a:r>
              <a:rPr lang="zh-CN" altLang="en-US" dirty="0"/>
              <a:t>个大的版本变化。我们首先要讲的是，在看到赛题和给定初始的机器环境之后，我们设计出来的第一个版本。热身赛初期，给定的机器是</a:t>
            </a:r>
            <a:r>
              <a:rPr lang="en-US" altLang="zh-CN" dirty="0"/>
              <a:t>24</a:t>
            </a:r>
            <a:r>
              <a:rPr lang="zh-CN" altLang="en-US" dirty="0"/>
              <a:t>核</a:t>
            </a:r>
            <a:r>
              <a:rPr lang="en-US" altLang="zh-CN" dirty="0"/>
              <a:t>CPU</a:t>
            </a:r>
            <a:r>
              <a:rPr lang="zh-CN" altLang="en-US" dirty="0"/>
              <a:t>，</a:t>
            </a:r>
            <a:r>
              <a:rPr lang="en-US" altLang="zh-CN" dirty="0"/>
              <a:t>96GB</a:t>
            </a:r>
            <a:r>
              <a:rPr lang="zh-CN" altLang="en-US" dirty="0"/>
              <a:t>内存，读写性能较好的</a:t>
            </a:r>
            <a:r>
              <a:rPr lang="en-US" altLang="zh-CN" dirty="0"/>
              <a:t>SSD</a:t>
            </a:r>
            <a:r>
              <a:rPr lang="zh-CN" altLang="en-US" dirty="0"/>
              <a:t>。因此，我们的设计思路就是如何充分利用这么多核的</a:t>
            </a:r>
            <a:r>
              <a:rPr lang="en-US" altLang="zh-CN" dirty="0"/>
              <a:t>CPU</a:t>
            </a:r>
            <a:r>
              <a:rPr lang="zh-CN" altLang="en-US" dirty="0"/>
              <a:t>资源。另外，机器内存比较大，</a:t>
            </a:r>
            <a:r>
              <a:rPr lang="en-US" altLang="zh-CN" dirty="0" err="1"/>
              <a:t>pagecache</a:t>
            </a:r>
            <a:r>
              <a:rPr lang="zh-CN" altLang="en-US" dirty="0"/>
              <a:t>能够存的下</a:t>
            </a:r>
            <a:r>
              <a:rPr lang="en-US" altLang="zh-CN" dirty="0"/>
              <a:t>10GB</a:t>
            </a:r>
            <a:r>
              <a:rPr lang="zh-CN" altLang="en-US" dirty="0"/>
              <a:t>的数据文件，因此，即使我们需要二次读数据文件，问题也不大。我们的初始版本的设计就是</a:t>
            </a:r>
            <a:r>
              <a:rPr lang="zh-CN" altLang="zh-CN" sz="1200" kern="1200" dirty="0">
                <a:solidFill>
                  <a:schemeClr val="tx1"/>
                </a:solidFill>
                <a:effectLst/>
                <a:latin typeface="+mn-lt"/>
                <a:ea typeface="+mn-ea"/>
                <a:cs typeface="+mn-cs"/>
              </a:rPr>
              <a:t>大文件分片处理。</a:t>
            </a:r>
            <a:r>
              <a:rPr lang="zh-CN" altLang="en-US" sz="1200" kern="1200" dirty="0">
                <a:solidFill>
                  <a:schemeClr val="tx1"/>
                </a:solidFill>
                <a:effectLst/>
                <a:latin typeface="+mn-lt"/>
                <a:ea typeface="+mn-ea"/>
                <a:cs typeface="+mn-cs"/>
              </a:rPr>
              <a:t>所以，我们的设计就是每个大文件平均划分成两部分，</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个文件划分给</a:t>
            </a:r>
            <a:r>
              <a:rPr lang="en-US" altLang="zh-CN"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条线程并行构建索引。最后合并索引并根据索引重放区间内的数据。要实现多线程构造索引的难点主要是如何处理变更记录之间的依赖性，或者说主键变更的依赖性。</a:t>
            </a:r>
            <a:endParaRPr lang="zh-CN" altLang="en-US" dirty="0"/>
          </a:p>
        </p:txBody>
      </p:sp>
      <p:sp>
        <p:nvSpPr>
          <p:cNvPr id="4" name="灯片编号占位符 3"/>
          <p:cNvSpPr>
            <a:spLocks noGrp="1"/>
          </p:cNvSpPr>
          <p:nvPr>
            <p:ph type="sldNum" sz="quarter" idx="10"/>
          </p:nvPr>
        </p:nvSpPr>
        <p:spPr/>
        <p:txBody>
          <a:bodyPr/>
          <a:lstStyle/>
          <a:p>
            <a:fld id="{3929563C-E365-4B9A-9F3C-255B1926212E}" type="slidenum">
              <a:rPr lang="zh-CN" altLang="en-US" smtClean="0"/>
              <a:t>6</a:t>
            </a:fld>
            <a:endParaRPr lang="zh-CN" altLang="en-US"/>
          </a:p>
        </p:txBody>
      </p:sp>
    </p:spTree>
    <p:extLst>
      <p:ext uri="{BB962C8B-B14F-4D97-AF65-F5344CB8AC3E}">
        <p14:creationId xmlns:p14="http://schemas.microsoft.com/office/powerpoint/2010/main" val="1486895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下面我们来看一下我们是怎么构造索引的。我们在构造索引的时候，只关注主键的变更，而不关注记录的其它字段的变更，并且保存的也只是该变更记录的索引信息，也就是文件编号</a:t>
            </a:r>
            <a:r>
              <a:rPr lang="en-US" altLang="zh-CN" dirty="0"/>
              <a:t>+</a:t>
            </a:r>
            <a:r>
              <a:rPr lang="zh-CN" altLang="en-US" dirty="0"/>
              <a:t>文件</a:t>
            </a:r>
            <a:r>
              <a:rPr lang="en-US" altLang="zh-CN" dirty="0"/>
              <a:t>offset</a:t>
            </a:r>
            <a:r>
              <a:rPr lang="zh-CN" altLang="en-US" dirty="0"/>
              <a:t>。在这里，为了节省内存，我们将索引信息编码到一个</a:t>
            </a:r>
            <a:r>
              <a:rPr lang="en-US" altLang="zh-CN" dirty="0" err="1"/>
              <a:t>int</a:t>
            </a:r>
            <a:r>
              <a:rPr lang="zh-CN" altLang="en-US" dirty="0"/>
              <a:t>上面。后面我们会说到具体是怎么编码的。下面我们来看一下构造索引的例子。例如，第一条线程在构造索引的时候，遇到了插入主键</a:t>
            </a:r>
            <a:r>
              <a:rPr lang="en-US" altLang="zh-CN" dirty="0"/>
              <a:t>1</a:t>
            </a:r>
            <a:r>
              <a:rPr lang="zh-CN" altLang="en-US" dirty="0"/>
              <a:t>的记录，那么就保存主键</a:t>
            </a:r>
            <a:r>
              <a:rPr lang="en-US" altLang="zh-CN" dirty="0"/>
              <a:t>1</a:t>
            </a:r>
            <a:r>
              <a:rPr lang="zh-CN" altLang="en-US" dirty="0"/>
              <a:t>和对应的该条变更记录的索引。而在后面遇到将主键</a:t>
            </a:r>
            <a:r>
              <a:rPr lang="en-US" altLang="zh-CN" dirty="0"/>
              <a:t>1</a:t>
            </a:r>
            <a:r>
              <a:rPr lang="zh-CN" altLang="en-US" dirty="0"/>
              <a:t>变更到主键</a:t>
            </a:r>
            <a:r>
              <a:rPr lang="en-US" altLang="zh-CN" dirty="0"/>
              <a:t>2</a:t>
            </a:r>
            <a:r>
              <a:rPr lang="zh-CN" altLang="en-US" dirty="0"/>
              <a:t>的操作时，直接将</a:t>
            </a:r>
            <a:r>
              <a:rPr lang="en-US" altLang="zh-CN" dirty="0"/>
              <a:t>1</a:t>
            </a:r>
            <a:r>
              <a:rPr lang="zh-CN" altLang="en-US" dirty="0"/>
              <a:t>变更</a:t>
            </a:r>
            <a:r>
              <a:rPr lang="en-US" altLang="zh-CN" dirty="0"/>
              <a:t>2</a:t>
            </a:r>
            <a:r>
              <a:rPr lang="zh-CN" altLang="en-US" dirty="0"/>
              <a:t>，并且添加这条变更记录的索引信息到数组。然后又遇到重新插入主键</a:t>
            </a:r>
            <a:r>
              <a:rPr lang="en-US" altLang="zh-CN" dirty="0"/>
              <a:t>1</a:t>
            </a:r>
            <a:r>
              <a:rPr lang="zh-CN" altLang="en-US" dirty="0"/>
              <a:t>的变更记录时，便可直接保存索引。</a:t>
            </a:r>
          </a:p>
          <a:p>
            <a:endParaRPr lang="zh-CN" altLang="en-US" dirty="0"/>
          </a:p>
        </p:txBody>
      </p:sp>
      <p:sp>
        <p:nvSpPr>
          <p:cNvPr id="4" name="灯片编号占位符 3"/>
          <p:cNvSpPr>
            <a:spLocks noGrp="1"/>
          </p:cNvSpPr>
          <p:nvPr>
            <p:ph type="sldNum" sz="quarter" idx="10"/>
          </p:nvPr>
        </p:nvSpPr>
        <p:spPr/>
        <p:txBody>
          <a:bodyPr/>
          <a:lstStyle/>
          <a:p>
            <a:fld id="{3929563C-E365-4B9A-9F3C-255B1926212E}" type="slidenum">
              <a:rPr lang="zh-CN" altLang="en-US" smtClean="0"/>
              <a:t>7</a:t>
            </a:fld>
            <a:endParaRPr lang="zh-CN" altLang="en-US"/>
          </a:p>
        </p:txBody>
      </p:sp>
    </p:spTree>
    <p:extLst>
      <p:ext uri="{BB962C8B-B14F-4D97-AF65-F5344CB8AC3E}">
        <p14:creationId xmlns:p14="http://schemas.microsoft.com/office/powerpoint/2010/main" val="31277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而其他线程在构建索引的时候，可能会遇到主键没有在该线程处理的范围内插入。那么我们需要一个额外的映射来保存这些主键变更。例如，当线程</a:t>
            </a:r>
            <a:r>
              <a:rPr lang="en-US" altLang="zh-CN" dirty="0"/>
              <a:t>2</a:t>
            </a:r>
            <a:r>
              <a:rPr lang="zh-CN" altLang="en-US" dirty="0"/>
              <a:t>遇到一条将主键</a:t>
            </a:r>
            <a:r>
              <a:rPr lang="en-US" altLang="zh-CN" dirty="0"/>
              <a:t>2</a:t>
            </a:r>
            <a:r>
              <a:rPr lang="zh-CN" altLang="en-US" dirty="0"/>
              <a:t>变更到主键</a:t>
            </a:r>
            <a:r>
              <a:rPr lang="en-US" altLang="zh-CN" dirty="0"/>
              <a:t>3</a:t>
            </a:r>
            <a:r>
              <a:rPr lang="zh-CN" altLang="en-US" dirty="0"/>
              <a:t>的记录时，线程</a:t>
            </a:r>
            <a:r>
              <a:rPr lang="en-US" altLang="zh-CN" dirty="0"/>
              <a:t>2</a:t>
            </a:r>
            <a:r>
              <a:rPr lang="zh-CN" altLang="en-US" dirty="0"/>
              <a:t>发现主键</a:t>
            </a:r>
            <a:r>
              <a:rPr lang="en-US" altLang="zh-CN" dirty="0"/>
              <a:t>2</a:t>
            </a:r>
            <a:r>
              <a:rPr lang="zh-CN" altLang="en-US" dirty="0"/>
              <a:t>没有在自己处理的范围内插入过，于是需要先保存一个主键</a:t>
            </a:r>
            <a:r>
              <a:rPr lang="en-US" altLang="zh-CN" dirty="0"/>
              <a:t>2</a:t>
            </a:r>
            <a:r>
              <a:rPr lang="zh-CN" altLang="en-US" dirty="0"/>
              <a:t>发生了</a:t>
            </a:r>
            <a:r>
              <a:rPr lang="en-US" altLang="zh-CN" dirty="0"/>
              <a:t>UPDATE</a:t>
            </a:r>
            <a:r>
              <a:rPr lang="zh-CN" altLang="en-US" dirty="0"/>
              <a:t>变更的记录，这样做是为了在最后合并多线程索引时的正确性。类似的，如果遇到了删除主键</a:t>
            </a:r>
            <a:r>
              <a:rPr lang="en-US" altLang="zh-CN" dirty="0"/>
              <a:t>1</a:t>
            </a:r>
            <a:r>
              <a:rPr lang="zh-CN" altLang="en-US" dirty="0"/>
              <a:t>，那么就保存相关的</a:t>
            </a:r>
            <a:r>
              <a:rPr lang="en-US" altLang="zh-CN" dirty="0"/>
              <a:t>DELETE</a:t>
            </a:r>
            <a:r>
              <a:rPr lang="zh-CN" altLang="en-US" dirty="0"/>
              <a:t>记录即可。</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8</a:t>
            </a:fld>
            <a:endParaRPr lang="zh-CN" altLang="en-US"/>
          </a:p>
        </p:txBody>
      </p:sp>
    </p:spTree>
    <p:extLst>
      <p:ext uri="{BB962C8B-B14F-4D97-AF65-F5344CB8AC3E}">
        <p14:creationId xmlns:p14="http://schemas.microsoft.com/office/powerpoint/2010/main" val="2488713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然后我们来看一下怎么合并两个线程构造的索引。对于主键</a:t>
            </a:r>
            <a:r>
              <a:rPr lang="en-US" altLang="zh-CN" dirty="0"/>
              <a:t>2</a:t>
            </a:r>
            <a:r>
              <a:rPr lang="zh-CN" altLang="en-US" dirty="0"/>
              <a:t>，线程</a:t>
            </a:r>
            <a:r>
              <a:rPr lang="en-US" altLang="zh-CN" dirty="0"/>
              <a:t>1</a:t>
            </a:r>
            <a:r>
              <a:rPr lang="zh-CN" altLang="en-US" dirty="0"/>
              <a:t>和线程</a:t>
            </a:r>
            <a:r>
              <a:rPr lang="en-US" altLang="zh-CN" dirty="0"/>
              <a:t>2</a:t>
            </a:r>
            <a:r>
              <a:rPr lang="zh-CN" altLang="en-US" dirty="0"/>
              <a:t>各自构造的索引如图所示，最后合并的时候，主键</a:t>
            </a:r>
            <a:r>
              <a:rPr lang="en-US" altLang="zh-CN" dirty="0"/>
              <a:t>2</a:t>
            </a:r>
            <a:r>
              <a:rPr lang="zh-CN" altLang="en-US" dirty="0"/>
              <a:t>就不存在了，变成了主键</a:t>
            </a:r>
            <a:r>
              <a:rPr lang="en-US" altLang="zh-CN" dirty="0"/>
              <a:t>3</a:t>
            </a:r>
            <a:r>
              <a:rPr lang="zh-CN" altLang="en-US" dirty="0"/>
              <a:t>，但是索引记录仍然是完整的</a:t>
            </a:r>
            <a:r>
              <a:rPr lang="en-US" altLang="zh-CN" dirty="0"/>
              <a:t>meta1,2,4,6</a:t>
            </a:r>
            <a:r>
              <a:rPr lang="zh-CN" altLang="en-US" dirty="0"/>
              <a:t>。而主键</a:t>
            </a:r>
            <a:r>
              <a:rPr lang="en-US" altLang="zh-CN" dirty="0"/>
              <a:t>1</a:t>
            </a:r>
            <a:r>
              <a:rPr lang="zh-CN" altLang="en-US" dirty="0"/>
              <a:t>在合并之后就被删除了。</a:t>
            </a:r>
          </a:p>
        </p:txBody>
      </p:sp>
      <p:sp>
        <p:nvSpPr>
          <p:cNvPr id="4" name="灯片编号占位符 3"/>
          <p:cNvSpPr>
            <a:spLocks noGrp="1"/>
          </p:cNvSpPr>
          <p:nvPr>
            <p:ph type="sldNum" sz="quarter" idx="10"/>
          </p:nvPr>
        </p:nvSpPr>
        <p:spPr/>
        <p:txBody>
          <a:bodyPr/>
          <a:lstStyle/>
          <a:p>
            <a:fld id="{3929563C-E365-4B9A-9F3C-255B1926212E}" type="slidenum">
              <a:rPr lang="zh-CN" altLang="en-US" smtClean="0"/>
              <a:t>9</a:t>
            </a:fld>
            <a:endParaRPr lang="zh-CN" altLang="en-US"/>
          </a:p>
        </p:txBody>
      </p:sp>
    </p:spTree>
    <p:extLst>
      <p:ext uri="{BB962C8B-B14F-4D97-AF65-F5344CB8AC3E}">
        <p14:creationId xmlns:p14="http://schemas.microsoft.com/office/powerpoint/2010/main" val="2879344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6779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88802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4329FC-FE9C-4C88-A93E-07C43EDA98A7}"/>
              </a:ext>
            </a:extLst>
          </p:cNvPr>
          <p:cNvSpPr txBox="1"/>
          <p:nvPr/>
        </p:nvSpPr>
        <p:spPr>
          <a:xfrm>
            <a:off x="3275856" y="4221088"/>
            <a:ext cx="2880320"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队伍：一颗赛艇</a:t>
            </a:r>
          </a:p>
        </p:txBody>
      </p:sp>
      <p:sp>
        <p:nvSpPr>
          <p:cNvPr id="3" name="文本框 2">
            <a:extLst>
              <a:ext uri="{FF2B5EF4-FFF2-40B4-BE49-F238E27FC236}">
                <a16:creationId xmlns:a16="http://schemas.microsoft.com/office/drawing/2014/main" id="{EEC1ECAE-5F6F-4514-B9FA-783EB6266606}"/>
              </a:ext>
            </a:extLst>
          </p:cNvPr>
          <p:cNvSpPr txBox="1"/>
          <p:nvPr/>
        </p:nvSpPr>
        <p:spPr>
          <a:xfrm>
            <a:off x="3275856" y="4869160"/>
            <a:ext cx="4248472" cy="1015663"/>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队员：谭钧升 </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张明 </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俞飞樾</a:t>
            </a:r>
          </a:p>
        </p:txBody>
      </p:sp>
    </p:spTree>
    <p:extLst>
      <p:ext uri="{BB962C8B-B14F-4D97-AF65-F5344CB8AC3E}">
        <p14:creationId xmlns:p14="http://schemas.microsoft.com/office/powerpoint/2010/main" val="2819586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初始版本</a:t>
            </a:r>
          </a:p>
        </p:txBody>
      </p:sp>
      <p:sp>
        <p:nvSpPr>
          <p:cNvPr id="31" name="文本框 30">
            <a:extLst>
              <a:ext uri="{FF2B5EF4-FFF2-40B4-BE49-F238E27FC236}">
                <a16:creationId xmlns:a16="http://schemas.microsoft.com/office/drawing/2014/main" id="{EC4EDF10-8615-4F2D-8513-3F6E3D08F0EB}"/>
              </a:ext>
            </a:extLst>
          </p:cNvPr>
          <p:cNvSpPr txBox="1"/>
          <p:nvPr/>
        </p:nvSpPr>
        <p:spPr>
          <a:xfrm>
            <a:off x="467544" y="1502820"/>
            <a:ext cx="8676456" cy="193899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10</a:t>
            </a:r>
            <a:r>
              <a:rPr lang="zh-CN" altLang="en-US" sz="2400" dirty="0">
                <a:latin typeface="微软雅黑 Light" panose="020B0502040204020203" pitchFamily="34" charset="-122"/>
                <a:ea typeface="微软雅黑 Light" panose="020B0502040204020203" pitchFamily="34" charset="-122"/>
              </a:rPr>
              <a:t>个文件，文件编号需要</a:t>
            </a:r>
            <a:r>
              <a:rPr lang="en-US" altLang="zh-CN" sz="2400" dirty="0">
                <a:solidFill>
                  <a:srgbClr val="FF0000"/>
                </a:solidFill>
                <a:latin typeface="微软雅黑 Light" panose="020B0502040204020203" pitchFamily="34" charset="-122"/>
                <a:ea typeface="微软雅黑 Light" panose="020B0502040204020203" pitchFamily="34" charset="-122"/>
              </a:rPr>
              <a:t>4</a:t>
            </a:r>
            <a:r>
              <a:rPr lang="zh-CN" altLang="en-US" sz="2400" dirty="0">
                <a:solidFill>
                  <a:srgbClr val="FF0000"/>
                </a:solidFill>
                <a:latin typeface="微软雅黑 Light" panose="020B0502040204020203" pitchFamily="34" charset="-122"/>
                <a:ea typeface="微软雅黑 Light" panose="020B0502040204020203" pitchFamily="34" charset="-122"/>
              </a:rPr>
              <a:t>位</a:t>
            </a:r>
            <a:r>
              <a:rPr lang="zh-CN" altLang="en-US" sz="2400" dirty="0">
                <a:latin typeface="微软雅黑 Light" panose="020B0502040204020203" pitchFamily="34" charset="-122"/>
                <a:ea typeface="微软雅黑 Light" panose="020B0502040204020203" pitchFamily="34" charset="-122"/>
              </a:rPr>
              <a:t>表示；</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文件小于</a:t>
            </a:r>
            <a:r>
              <a:rPr lang="en-US" altLang="zh-CN" sz="2400" dirty="0">
                <a:latin typeface="微软雅黑 Light" panose="020B0502040204020203" pitchFamily="34" charset="-122"/>
                <a:ea typeface="微软雅黑 Light" panose="020B0502040204020203" pitchFamily="34" charset="-122"/>
              </a:rPr>
              <a:t>2GB</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offset</a:t>
            </a:r>
            <a:r>
              <a:rPr lang="zh-CN" altLang="en-US" sz="2400" dirty="0">
                <a:latin typeface="微软雅黑 Light" panose="020B0502040204020203" pitchFamily="34" charset="-122"/>
                <a:ea typeface="微软雅黑 Light" panose="020B0502040204020203" pitchFamily="34" charset="-122"/>
              </a:rPr>
              <a:t>需要</a:t>
            </a:r>
            <a:r>
              <a:rPr lang="en-US" altLang="zh-CN" sz="2400" dirty="0">
                <a:solidFill>
                  <a:srgbClr val="FF0000"/>
                </a:solidFill>
                <a:latin typeface="微软雅黑 Light" panose="020B0502040204020203" pitchFamily="34" charset="-122"/>
                <a:ea typeface="微软雅黑 Light" panose="020B0502040204020203" pitchFamily="34" charset="-122"/>
              </a:rPr>
              <a:t>31</a:t>
            </a:r>
            <a:r>
              <a:rPr lang="zh-CN" altLang="en-US" sz="2400" dirty="0">
                <a:solidFill>
                  <a:srgbClr val="FF0000"/>
                </a:solidFill>
                <a:latin typeface="微软雅黑 Light" panose="020B0502040204020203" pitchFamily="34" charset="-122"/>
                <a:ea typeface="微软雅黑 Light" panose="020B0502040204020203" pitchFamily="34" charset="-122"/>
              </a:rPr>
              <a:t>位</a:t>
            </a:r>
            <a:endParaRPr lang="en-US" altLang="zh-CN" sz="2400" dirty="0">
              <a:solidFill>
                <a:srgbClr val="FF0000"/>
              </a:solidFill>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总共需要</a:t>
            </a:r>
            <a:r>
              <a:rPr lang="en-US" altLang="zh-CN" sz="2400" dirty="0">
                <a:solidFill>
                  <a:srgbClr val="FF0000"/>
                </a:solidFill>
                <a:latin typeface="微软雅黑 Light" panose="020B0502040204020203" pitchFamily="34" charset="-122"/>
                <a:ea typeface="微软雅黑 Light" panose="020B0502040204020203" pitchFamily="34" charset="-122"/>
              </a:rPr>
              <a:t>35</a:t>
            </a:r>
            <a:r>
              <a:rPr lang="zh-CN" altLang="en-US" sz="2400" dirty="0">
                <a:solidFill>
                  <a:srgbClr val="FF0000"/>
                </a:solidFill>
                <a:latin typeface="微软雅黑 Light" panose="020B0502040204020203" pitchFamily="34" charset="-122"/>
                <a:ea typeface="微软雅黑 Light" panose="020B0502040204020203" pitchFamily="34" charset="-122"/>
              </a:rPr>
              <a:t>位</a:t>
            </a:r>
            <a:endParaRPr lang="en-US" altLang="zh-CN" sz="2400" dirty="0">
              <a:solidFill>
                <a:srgbClr val="FF0000"/>
              </a:solidFill>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还差</a:t>
            </a:r>
            <a:r>
              <a:rPr lang="en-US" altLang="zh-CN" sz="2400" dirty="0">
                <a:solidFill>
                  <a:srgbClr val="FF0000"/>
                </a:solidFill>
                <a:latin typeface="微软雅黑 Light" panose="020B0502040204020203" pitchFamily="34" charset="-122"/>
                <a:ea typeface="微软雅黑 Light" panose="020B0502040204020203" pitchFamily="34" charset="-122"/>
              </a:rPr>
              <a:t>3</a:t>
            </a:r>
            <a:r>
              <a:rPr lang="zh-CN" altLang="en-US" sz="2400" dirty="0">
                <a:solidFill>
                  <a:srgbClr val="FF0000"/>
                </a:solidFill>
                <a:latin typeface="微软雅黑 Light" panose="020B0502040204020203" pitchFamily="34" charset="-122"/>
                <a:ea typeface="微软雅黑 Light" panose="020B0502040204020203" pitchFamily="34" charset="-122"/>
              </a:rPr>
              <a:t>位</a:t>
            </a:r>
            <a:r>
              <a:rPr lang="zh-CN" altLang="en-US" sz="2400" dirty="0">
                <a:latin typeface="微软雅黑 Light" panose="020B0502040204020203" pitchFamily="34" charset="-122"/>
                <a:ea typeface="微软雅黑 Light" panose="020B0502040204020203" pitchFamily="34" charset="-122"/>
              </a:rPr>
              <a:t>怎么办？</a:t>
            </a:r>
            <a:endParaRPr lang="en-US" altLang="zh-CN" sz="2400" dirty="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id="{E9BB19D9-221D-450F-9D2E-1572E0ACAF14}"/>
              </a:ext>
            </a:extLst>
          </p:cNvPr>
          <p:cNvSpPr txBox="1"/>
          <p:nvPr/>
        </p:nvSpPr>
        <p:spPr>
          <a:xfrm>
            <a:off x="425478" y="1032608"/>
            <a:ext cx="8106962" cy="461665"/>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用</a:t>
            </a:r>
            <a:r>
              <a:rPr lang="en-US" altLang="zh-CN" sz="2400" dirty="0" err="1">
                <a:latin typeface="微软雅黑 Light" panose="020B0502040204020203" pitchFamily="34" charset="-122"/>
                <a:ea typeface="微软雅黑 Light" panose="020B0502040204020203" pitchFamily="34" charset="-122"/>
              </a:rPr>
              <a:t>int</a:t>
            </a:r>
            <a:r>
              <a:rPr lang="zh-CN" altLang="en-US" sz="2400" dirty="0">
                <a:latin typeface="微软雅黑 Light" panose="020B0502040204020203" pitchFamily="34" charset="-122"/>
                <a:ea typeface="微软雅黑 Light" panose="020B0502040204020203" pitchFamily="34" charset="-122"/>
              </a:rPr>
              <a:t>编码变更记录的文件编号</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文件</a:t>
            </a:r>
            <a:r>
              <a:rPr lang="en-US" altLang="zh-CN" sz="2400" dirty="0">
                <a:latin typeface="微软雅黑 Light" panose="020B0502040204020203" pitchFamily="34" charset="-122"/>
                <a:ea typeface="微软雅黑 Light" panose="020B0502040204020203" pitchFamily="34" charset="-122"/>
              </a:rPr>
              <a:t>offset</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2272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初始版本</a:t>
            </a:r>
          </a:p>
        </p:txBody>
      </p:sp>
      <p:sp>
        <p:nvSpPr>
          <p:cNvPr id="31" name="文本框 30">
            <a:extLst>
              <a:ext uri="{FF2B5EF4-FFF2-40B4-BE49-F238E27FC236}">
                <a16:creationId xmlns:a16="http://schemas.microsoft.com/office/drawing/2014/main" id="{EC4EDF10-8615-4F2D-8513-3F6E3D08F0EB}"/>
              </a:ext>
            </a:extLst>
          </p:cNvPr>
          <p:cNvSpPr txBox="1"/>
          <p:nvPr/>
        </p:nvSpPr>
        <p:spPr>
          <a:xfrm>
            <a:off x="467544" y="2924944"/>
            <a:ext cx="8676456" cy="193899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latin typeface="微软雅黑 Light" panose="020B0502040204020203" pitchFamily="34" charset="-122"/>
                <a:ea typeface="微软雅黑 Light" panose="020B0502040204020203" pitchFamily="34" charset="-122"/>
              </a:rPr>
              <a:t> 记录的是</a:t>
            </a:r>
            <a:r>
              <a:rPr lang="en-US" altLang="zh-CN" sz="2000" dirty="0">
                <a:latin typeface="微软雅黑 Light" panose="020B0502040204020203" pitchFamily="34" charset="-122"/>
                <a:ea typeface="微软雅黑 Light" panose="020B0502040204020203" pitchFamily="34" charset="-122"/>
              </a:rPr>
              <a:t>timestamp</a:t>
            </a:r>
            <a:r>
              <a:rPr lang="zh-CN" altLang="en-US" sz="2000" dirty="0">
                <a:latin typeface="微软雅黑 Light" panose="020B0502040204020203" pitchFamily="34" charset="-122"/>
                <a:ea typeface="微软雅黑 Light" panose="020B0502040204020203" pitchFamily="34" charset="-122"/>
              </a:rPr>
              <a:t>后的</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的</a:t>
            </a:r>
            <a:r>
              <a:rPr lang="en-US" altLang="zh-CN" sz="2000" dirty="0">
                <a:latin typeface="微软雅黑 Light" panose="020B0502040204020203" pitchFamily="34" charset="-122"/>
                <a:ea typeface="微软雅黑 Light" panose="020B0502040204020203" pitchFamily="34" charset="-122"/>
              </a:rPr>
              <a:t>offset;</a:t>
            </a:r>
          </a:p>
          <a:p>
            <a:pPr marL="285750" indent="-285750">
              <a:buFont typeface="Wingdings" panose="05000000000000000000" pitchFamily="2" charset="2"/>
              <a:buChar char="l"/>
            </a:pPr>
            <a:r>
              <a:rPr lang="en-US" altLang="zh-CN" sz="2000" dirty="0">
                <a:latin typeface="微软雅黑 Light" panose="020B0502040204020203" pitchFamily="34" charset="-122"/>
                <a:ea typeface="微软雅黑 Light" panose="020B0502040204020203" pitchFamily="34" charset="-122"/>
              </a:rPr>
              <a:t> timestamp</a:t>
            </a:r>
            <a:r>
              <a:rPr lang="zh-CN" altLang="en-US" sz="2000" dirty="0">
                <a:latin typeface="微软雅黑 Light" panose="020B0502040204020203" pitchFamily="34" charset="-122"/>
                <a:ea typeface="微软雅黑 Light" panose="020B0502040204020203" pitchFamily="34" charset="-122"/>
              </a:rPr>
              <a:t>长度</a:t>
            </a:r>
            <a:r>
              <a:rPr lang="en-US" altLang="zh-CN" sz="2000" dirty="0">
                <a:latin typeface="微软雅黑 Light" panose="020B0502040204020203" pitchFamily="34" charset="-122"/>
                <a:ea typeface="微软雅黑 Light" panose="020B0502040204020203" pitchFamily="34" charset="-122"/>
              </a:rPr>
              <a:t>&gt;8;</a:t>
            </a:r>
            <a:endParaRPr lang="en-US" altLang="zh-CN" sz="2000" dirty="0">
              <a:solidFill>
                <a:srgbClr val="FF0000"/>
              </a:solidFill>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000" dirty="0">
                <a:latin typeface="微软雅黑 Light" panose="020B0502040204020203" pitchFamily="34" charset="-122"/>
                <a:ea typeface="微软雅黑 Light" panose="020B0502040204020203" pitchFamily="34" charset="-122"/>
              </a:rPr>
              <a:t> </a:t>
            </a:r>
            <a:r>
              <a:rPr lang="en-US" altLang="zh-CN" sz="2000" dirty="0">
                <a:latin typeface="微软雅黑 Light" panose="020B0502040204020203" pitchFamily="34" charset="-122"/>
                <a:ea typeface="微软雅黑 Light" panose="020B0502040204020203" pitchFamily="34" charset="-122"/>
              </a:rPr>
              <a:t>offset=</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offset &amp;(~7) ) &gt;&gt;3) = 22</a:t>
            </a:r>
            <a:r>
              <a:rPr lang="zh-CN" altLang="en-US" sz="2000" dirty="0">
                <a:latin typeface="微软雅黑 Light" panose="020B0502040204020203" pitchFamily="34" charset="-122"/>
                <a:ea typeface="微软雅黑 Light" panose="020B0502040204020203" pitchFamily="34" charset="-122"/>
              </a:rPr>
              <a:t>，保存</a:t>
            </a:r>
            <a:r>
              <a:rPr lang="en-US" altLang="zh-CN" sz="2000" dirty="0">
                <a:latin typeface="微软雅黑 Light" panose="020B0502040204020203" pitchFamily="34" charset="-122"/>
                <a:ea typeface="微软雅黑 Light" panose="020B0502040204020203" pitchFamily="34" charset="-122"/>
              </a:rPr>
              <a:t>offset=22</a:t>
            </a:r>
            <a:r>
              <a:rPr lang="zh-CN" altLang="en-US" sz="2000" dirty="0">
                <a:latin typeface="微软雅黑 Light" panose="020B0502040204020203" pitchFamily="34" charset="-122"/>
                <a:ea typeface="微软雅黑 Light" panose="020B0502040204020203" pitchFamily="34" charset="-122"/>
              </a:rPr>
              <a:t>到</a:t>
            </a:r>
            <a:r>
              <a:rPr lang="en-US" altLang="zh-CN" sz="2000" dirty="0">
                <a:latin typeface="微软雅黑 Light" panose="020B0502040204020203" pitchFamily="34" charset="-122"/>
                <a:ea typeface="微软雅黑 Light" panose="020B0502040204020203" pitchFamily="34" charset="-122"/>
              </a:rPr>
              <a:t>index;</a:t>
            </a:r>
          </a:p>
          <a:p>
            <a:pPr marL="285750" indent="-285750">
              <a:buFont typeface="Wingdings" panose="05000000000000000000" pitchFamily="2" charset="2"/>
              <a:buChar char="l"/>
            </a:pPr>
            <a:r>
              <a:rPr lang="zh-CN" altLang="en-US" sz="2000" dirty="0">
                <a:latin typeface="微软雅黑 Light" panose="020B0502040204020203" pitchFamily="34" charset="-122"/>
                <a:ea typeface="微软雅黑 Light" panose="020B0502040204020203" pitchFamily="34" charset="-122"/>
              </a:rPr>
              <a:t> 多出来的</a:t>
            </a:r>
            <a:r>
              <a:rPr lang="en-US" altLang="zh-CN" sz="2000" dirty="0">
                <a:latin typeface="微软雅黑 Light" panose="020B0502040204020203" pitchFamily="34" charset="-122"/>
                <a:ea typeface="微软雅黑 Light" panose="020B0502040204020203" pitchFamily="34" charset="-122"/>
              </a:rPr>
              <a:t>3</a:t>
            </a:r>
            <a:r>
              <a:rPr lang="zh-CN" altLang="en-US" sz="2000" dirty="0">
                <a:latin typeface="微软雅黑 Light" panose="020B0502040204020203" pitchFamily="34" charset="-122"/>
                <a:ea typeface="微软雅黑 Light" panose="020B0502040204020203" pitchFamily="34" charset="-122"/>
              </a:rPr>
              <a:t>位</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最高位</a:t>
            </a:r>
            <a:r>
              <a:rPr lang="en-US" altLang="zh-CN" sz="2000" dirty="0">
                <a:latin typeface="微软雅黑 Light" panose="020B0502040204020203" pitchFamily="34" charset="-122"/>
                <a:ea typeface="微软雅黑 Light" panose="020B0502040204020203" pitchFamily="34" charset="-122"/>
              </a:rPr>
              <a:t>1</a:t>
            </a:r>
            <a:r>
              <a:rPr lang="zh-CN" altLang="en-US" sz="2000" dirty="0">
                <a:latin typeface="微软雅黑 Light" panose="020B0502040204020203" pitchFamily="34" charset="-122"/>
                <a:ea typeface="微软雅黑 Light" panose="020B0502040204020203" pitchFamily="34" charset="-122"/>
              </a:rPr>
              <a:t>位</a:t>
            </a:r>
            <a:r>
              <a:rPr lang="en-US" altLang="zh-CN" sz="2000" dirty="0">
                <a:latin typeface="微软雅黑 Light" panose="020B0502040204020203" pitchFamily="34" charset="-122"/>
                <a:ea typeface="微软雅黑 Light" panose="020B0502040204020203" pitchFamily="34" charset="-122"/>
              </a:rPr>
              <a:t>=4</a:t>
            </a:r>
            <a:r>
              <a:rPr lang="zh-CN" altLang="en-US" sz="2000" dirty="0">
                <a:latin typeface="微软雅黑 Light" panose="020B0502040204020203" pitchFamily="34" charset="-122"/>
                <a:ea typeface="微软雅黑 Light" panose="020B0502040204020203" pitchFamily="34" charset="-122"/>
              </a:rPr>
              <a:t>位，用来保存文件编号</a:t>
            </a:r>
            <a:endParaRPr lang="en-US" altLang="zh-CN" sz="20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000" dirty="0">
                <a:latin typeface="微软雅黑 Light" panose="020B0502040204020203" pitchFamily="34" charset="-122"/>
                <a:ea typeface="微软雅黑 Light" panose="020B0502040204020203" pitchFamily="34" charset="-122"/>
              </a:rPr>
              <a:t> 提取</a:t>
            </a:r>
            <a:r>
              <a:rPr lang="en-US" altLang="zh-CN" sz="2000" dirty="0">
                <a:latin typeface="微软雅黑 Light" panose="020B0502040204020203" pitchFamily="34" charset="-122"/>
                <a:ea typeface="微软雅黑 Light" panose="020B0502040204020203" pitchFamily="34" charset="-122"/>
              </a:rPr>
              <a:t>offset2: offset=22,  offset2=offset&lt;&lt;3=176</a:t>
            </a:r>
            <a:r>
              <a:rPr lang="zh-CN" altLang="en-US" sz="2000" dirty="0">
                <a:latin typeface="微软雅黑 Light" panose="020B0502040204020203" pitchFamily="34" charset="-122"/>
                <a:ea typeface="微软雅黑 Light" panose="020B0502040204020203" pitchFamily="34" charset="-122"/>
              </a:rPr>
              <a:t>，向后移动到</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的位置即是该条变更记录的</a:t>
            </a:r>
            <a:r>
              <a:rPr lang="en-US" altLang="zh-CN" sz="2000" dirty="0">
                <a:latin typeface="微软雅黑 Light" panose="020B0502040204020203" pitchFamily="34" charset="-122"/>
                <a:ea typeface="微软雅黑 Light" panose="020B0502040204020203" pitchFamily="34" charset="-122"/>
              </a:rPr>
              <a:t>schema</a:t>
            </a:r>
            <a:r>
              <a:rPr lang="zh-CN" altLang="en-US" sz="2000" dirty="0">
                <a:latin typeface="微软雅黑 Light" panose="020B0502040204020203" pitchFamily="34" charset="-122"/>
                <a:ea typeface="微软雅黑 Light" panose="020B0502040204020203" pitchFamily="34" charset="-122"/>
              </a:rPr>
              <a:t>位置。</a:t>
            </a:r>
            <a:endParaRPr lang="en-US" altLang="zh-CN" sz="2000" dirty="0">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id="{E9BB19D9-221D-450F-9D2E-1572E0ACAF14}"/>
              </a:ext>
            </a:extLst>
          </p:cNvPr>
          <p:cNvSpPr txBox="1"/>
          <p:nvPr/>
        </p:nvSpPr>
        <p:spPr>
          <a:xfrm>
            <a:off x="425478" y="1032608"/>
            <a:ext cx="8106962" cy="400110"/>
          </a:xfrm>
          <a:prstGeom prst="rect">
            <a:avLst/>
          </a:prstGeom>
          <a:noFill/>
        </p:spPr>
        <p:txBody>
          <a:bodyPr wrap="square" rtlCol="0">
            <a:spAutoFit/>
          </a:bodyPr>
          <a:lstStyle/>
          <a:p>
            <a:r>
              <a:rPr lang="en-US" altLang="zh-CN" sz="2000" dirty="0">
                <a:latin typeface="微软雅黑 Light" panose="020B0502040204020203" pitchFamily="34" charset="-122"/>
                <a:ea typeface="微软雅黑 Light" panose="020B0502040204020203" pitchFamily="34" charset="-122"/>
              </a:rPr>
              <a:t>offset</a:t>
            </a:r>
            <a:r>
              <a:rPr lang="zh-CN" altLang="en-US" sz="2000" dirty="0">
                <a:latin typeface="微软雅黑 Light" panose="020B0502040204020203" pitchFamily="34" charset="-122"/>
                <a:ea typeface="微软雅黑 Light" panose="020B0502040204020203" pitchFamily="34" charset="-122"/>
              </a:rPr>
              <a:t>可以</a:t>
            </a:r>
            <a:r>
              <a:rPr lang="en-US" altLang="zh-CN" sz="2000" dirty="0">
                <a:solidFill>
                  <a:srgbClr val="FF0000"/>
                </a:solidFill>
                <a:latin typeface="微软雅黑 Light" panose="020B0502040204020203" pitchFamily="34" charset="-122"/>
                <a:ea typeface="微软雅黑 Light" panose="020B0502040204020203" pitchFamily="34" charset="-122"/>
              </a:rPr>
              <a:t>8</a:t>
            </a:r>
            <a:r>
              <a:rPr lang="zh-CN" altLang="en-US" sz="2000" dirty="0">
                <a:solidFill>
                  <a:srgbClr val="FF0000"/>
                </a:solidFill>
                <a:latin typeface="微软雅黑 Light" panose="020B0502040204020203" pitchFamily="34" charset="-122"/>
                <a:ea typeface="微软雅黑 Light" panose="020B0502040204020203" pitchFamily="34" charset="-122"/>
              </a:rPr>
              <a:t>字节对齐</a:t>
            </a:r>
            <a:endParaRPr lang="zh-CN" altLang="en-US" sz="2000" dirty="0">
              <a:latin typeface="微软雅黑 Light" panose="020B0502040204020203" pitchFamily="34" charset="-122"/>
              <a:ea typeface="微软雅黑 Light" panose="020B0502040204020203" pitchFamily="34" charset="-122"/>
            </a:endParaRPr>
          </a:p>
        </p:txBody>
      </p:sp>
      <p:grpSp>
        <p:nvGrpSpPr>
          <p:cNvPr id="22" name="组合 21">
            <a:extLst>
              <a:ext uri="{FF2B5EF4-FFF2-40B4-BE49-F238E27FC236}">
                <a16:creationId xmlns:a16="http://schemas.microsoft.com/office/drawing/2014/main" id="{7EA28422-4B4B-47A1-91FF-2D7B45EFDE3C}"/>
              </a:ext>
            </a:extLst>
          </p:cNvPr>
          <p:cNvGrpSpPr/>
          <p:nvPr/>
        </p:nvGrpSpPr>
        <p:grpSpPr>
          <a:xfrm>
            <a:off x="436347" y="1340768"/>
            <a:ext cx="7259120" cy="1308114"/>
            <a:chOff x="467544" y="1772816"/>
            <a:chExt cx="7259120" cy="1308114"/>
          </a:xfrm>
        </p:grpSpPr>
        <p:pic>
          <p:nvPicPr>
            <p:cNvPr id="4" name="图片 3">
              <a:extLst>
                <a:ext uri="{FF2B5EF4-FFF2-40B4-BE49-F238E27FC236}">
                  <a16:creationId xmlns:a16="http://schemas.microsoft.com/office/drawing/2014/main" id="{EFE01A45-E039-419A-BC1A-2BC5227000A6}"/>
                </a:ext>
              </a:extLst>
            </p:cNvPr>
            <p:cNvPicPr>
              <a:picLocks noChangeAspect="1"/>
            </p:cNvPicPr>
            <p:nvPr/>
          </p:nvPicPr>
          <p:blipFill>
            <a:blip r:embed="rId3"/>
            <a:stretch>
              <a:fillRect/>
            </a:stretch>
          </p:blipFill>
          <p:spPr>
            <a:xfrm>
              <a:off x="467544" y="2060848"/>
              <a:ext cx="7259120" cy="475376"/>
            </a:xfrm>
            <a:prstGeom prst="rect">
              <a:avLst/>
            </a:prstGeom>
          </p:spPr>
        </p:pic>
        <p:cxnSp>
          <p:nvCxnSpPr>
            <p:cNvPr id="8" name="直接箭头连接符 7">
              <a:extLst>
                <a:ext uri="{FF2B5EF4-FFF2-40B4-BE49-F238E27FC236}">
                  <a16:creationId xmlns:a16="http://schemas.microsoft.com/office/drawing/2014/main" id="{5CA12995-DD94-4817-A5AC-F26E23BFA749}"/>
                </a:ext>
              </a:extLst>
            </p:cNvPr>
            <p:cNvCxnSpPr>
              <a:cxnSpLocks/>
            </p:cNvCxnSpPr>
            <p:nvPr/>
          </p:nvCxnSpPr>
          <p:spPr>
            <a:xfrm flipV="1">
              <a:off x="4644008" y="2420888"/>
              <a:ext cx="0" cy="36004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BE7E5BC-C156-42B6-8C18-5772509BEEEA}"/>
                </a:ext>
              </a:extLst>
            </p:cNvPr>
            <p:cNvSpPr txBox="1"/>
            <p:nvPr/>
          </p:nvSpPr>
          <p:spPr>
            <a:xfrm>
              <a:off x="4390591" y="2711598"/>
              <a:ext cx="1688948" cy="369332"/>
            </a:xfrm>
            <a:prstGeom prst="rect">
              <a:avLst/>
            </a:prstGeom>
            <a:noFill/>
          </p:spPr>
          <p:txBody>
            <a:bodyPr wrap="square" rtlCol="0">
              <a:spAutoFit/>
            </a:bodyPr>
            <a:lstStyle/>
            <a:p>
              <a:r>
                <a:rPr lang="en-US" altLang="zh-CN" dirty="0"/>
                <a:t>offset=182</a:t>
              </a:r>
              <a:endParaRPr lang="zh-CN" altLang="en-US" dirty="0"/>
            </a:p>
          </p:txBody>
        </p:sp>
        <p:cxnSp>
          <p:nvCxnSpPr>
            <p:cNvPr id="15" name="直接箭头连接符 14">
              <a:extLst>
                <a:ext uri="{FF2B5EF4-FFF2-40B4-BE49-F238E27FC236}">
                  <a16:creationId xmlns:a16="http://schemas.microsoft.com/office/drawing/2014/main" id="{13657875-15AD-43E6-B7EE-4EF6E1D3C1B8}"/>
                </a:ext>
              </a:extLst>
            </p:cNvPr>
            <p:cNvCxnSpPr>
              <a:cxnSpLocks/>
            </p:cNvCxnSpPr>
            <p:nvPr/>
          </p:nvCxnSpPr>
          <p:spPr>
            <a:xfrm flipH="1">
              <a:off x="3204000" y="1988840"/>
              <a:ext cx="25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04CFD91-CEF5-4C1D-BECA-2290934EE6DD}"/>
                </a:ext>
              </a:extLst>
            </p:cNvPr>
            <p:cNvCxnSpPr>
              <a:cxnSpLocks/>
            </p:cNvCxnSpPr>
            <p:nvPr/>
          </p:nvCxnSpPr>
          <p:spPr>
            <a:xfrm>
              <a:off x="4392007" y="1988840"/>
              <a:ext cx="25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CB310FE-8A96-4FAC-8055-6FA23AC57032}"/>
                </a:ext>
              </a:extLst>
            </p:cNvPr>
            <p:cNvCxnSpPr/>
            <p:nvPr/>
          </p:nvCxnSpPr>
          <p:spPr>
            <a:xfrm>
              <a:off x="3203848" y="1772816"/>
              <a:ext cx="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50FC74E-F766-429A-819C-2DCAA8DFF700}"/>
                </a:ext>
              </a:extLst>
            </p:cNvPr>
            <p:cNvCxnSpPr/>
            <p:nvPr/>
          </p:nvCxnSpPr>
          <p:spPr>
            <a:xfrm>
              <a:off x="4637637" y="1772816"/>
              <a:ext cx="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69F3B28-EF02-427A-B797-F8D52F0681F3}"/>
                </a:ext>
              </a:extLst>
            </p:cNvPr>
            <p:cNvSpPr txBox="1"/>
            <p:nvPr/>
          </p:nvSpPr>
          <p:spPr>
            <a:xfrm>
              <a:off x="3419812" y="1816144"/>
              <a:ext cx="970779" cy="307777"/>
            </a:xfrm>
            <a:prstGeom prst="rect">
              <a:avLst/>
            </a:prstGeom>
            <a:noFill/>
          </p:spPr>
          <p:txBody>
            <a:bodyPr wrap="none" rtlCol="0">
              <a:spAutoFit/>
            </a:bodyPr>
            <a:lstStyle/>
            <a:p>
              <a:r>
                <a:rPr lang="en-US" altLang="zh-CN" sz="1400" dirty="0"/>
                <a:t>timestamp</a:t>
              </a:r>
              <a:endParaRPr lang="zh-CN" altLang="en-US" sz="1400" dirty="0"/>
            </a:p>
          </p:txBody>
        </p:sp>
      </p:grpSp>
      <p:cxnSp>
        <p:nvCxnSpPr>
          <p:cNvPr id="27" name="直接箭头连接符 26">
            <a:extLst>
              <a:ext uri="{FF2B5EF4-FFF2-40B4-BE49-F238E27FC236}">
                <a16:creationId xmlns:a16="http://schemas.microsoft.com/office/drawing/2014/main" id="{968AAA02-C845-492F-A75D-748F05D89979}"/>
              </a:ext>
            </a:extLst>
          </p:cNvPr>
          <p:cNvCxnSpPr>
            <a:cxnSpLocks/>
          </p:cNvCxnSpPr>
          <p:nvPr/>
        </p:nvCxnSpPr>
        <p:spPr>
          <a:xfrm flipV="1">
            <a:off x="3995936" y="1967953"/>
            <a:ext cx="0" cy="36004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9051F3FE-6B99-447B-A018-4505E5E8E182}"/>
              </a:ext>
            </a:extLst>
          </p:cNvPr>
          <p:cNvSpPr txBox="1"/>
          <p:nvPr/>
        </p:nvSpPr>
        <p:spPr>
          <a:xfrm>
            <a:off x="2917492" y="2297759"/>
            <a:ext cx="1688948" cy="369332"/>
          </a:xfrm>
          <a:prstGeom prst="rect">
            <a:avLst/>
          </a:prstGeom>
          <a:noFill/>
        </p:spPr>
        <p:txBody>
          <a:bodyPr wrap="square" rtlCol="0">
            <a:spAutoFit/>
          </a:bodyPr>
          <a:lstStyle/>
          <a:p>
            <a:r>
              <a:rPr lang="en-US" altLang="zh-CN" dirty="0"/>
              <a:t>offset2=176</a:t>
            </a:r>
            <a:endParaRPr lang="zh-CN" altLang="en-US" dirty="0"/>
          </a:p>
        </p:txBody>
      </p:sp>
      <p:sp>
        <p:nvSpPr>
          <p:cNvPr id="16" name="矩形 15">
            <a:extLst>
              <a:ext uri="{FF2B5EF4-FFF2-40B4-BE49-F238E27FC236}">
                <a16:creationId xmlns:a16="http://schemas.microsoft.com/office/drawing/2014/main" id="{327DBB10-49BC-4FCA-A382-F96D028D9D4C}"/>
              </a:ext>
            </a:extLst>
          </p:cNvPr>
          <p:cNvSpPr/>
          <p:nvPr/>
        </p:nvSpPr>
        <p:spPr>
          <a:xfrm>
            <a:off x="758994" y="5500038"/>
            <a:ext cx="7200800" cy="36933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a:extLst>
              <a:ext uri="{FF2B5EF4-FFF2-40B4-BE49-F238E27FC236}">
                <a16:creationId xmlns:a16="http://schemas.microsoft.com/office/drawing/2014/main" id="{DBFA2671-37E4-439F-ADF0-09BF495881BF}"/>
              </a:ext>
            </a:extLst>
          </p:cNvPr>
          <p:cNvCxnSpPr/>
          <p:nvPr/>
        </p:nvCxnSpPr>
        <p:spPr>
          <a:xfrm>
            <a:off x="2483768" y="5157192"/>
            <a:ext cx="0" cy="10081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0416BD6-9D35-42F9-9EAF-FC588FCB1722}"/>
              </a:ext>
            </a:extLst>
          </p:cNvPr>
          <p:cNvSpPr txBox="1"/>
          <p:nvPr/>
        </p:nvSpPr>
        <p:spPr>
          <a:xfrm>
            <a:off x="908603" y="5500038"/>
            <a:ext cx="1425556" cy="369332"/>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文件编号</a:t>
            </a:r>
          </a:p>
        </p:txBody>
      </p:sp>
      <p:sp>
        <p:nvSpPr>
          <p:cNvPr id="21" name="文本框 20">
            <a:extLst>
              <a:ext uri="{FF2B5EF4-FFF2-40B4-BE49-F238E27FC236}">
                <a16:creationId xmlns:a16="http://schemas.microsoft.com/office/drawing/2014/main" id="{8C37D891-BDD1-4483-9401-7F6A17D72EC7}"/>
              </a:ext>
            </a:extLst>
          </p:cNvPr>
          <p:cNvSpPr txBox="1"/>
          <p:nvPr/>
        </p:nvSpPr>
        <p:spPr>
          <a:xfrm>
            <a:off x="4208543" y="5530507"/>
            <a:ext cx="1425556" cy="369332"/>
          </a:xfrm>
          <a:prstGeom prst="rect">
            <a:avLst/>
          </a:prstGeom>
          <a:noFill/>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offset</a:t>
            </a:r>
            <a:endParaRPr lang="zh-CN" altLang="en-US" dirty="0">
              <a:latin typeface="微软雅黑 Light" panose="020B0502040204020203" pitchFamily="34" charset="-122"/>
              <a:ea typeface="微软雅黑 Light" panose="020B0502040204020203" pitchFamily="34" charset="-122"/>
            </a:endParaRPr>
          </a:p>
        </p:txBody>
      </p:sp>
      <p:sp>
        <p:nvSpPr>
          <p:cNvPr id="25" name="文本框 24">
            <a:extLst>
              <a:ext uri="{FF2B5EF4-FFF2-40B4-BE49-F238E27FC236}">
                <a16:creationId xmlns:a16="http://schemas.microsoft.com/office/drawing/2014/main" id="{E6AB0DA8-7325-40DA-AF83-2C3AADAEF9DF}"/>
              </a:ext>
            </a:extLst>
          </p:cNvPr>
          <p:cNvSpPr txBox="1"/>
          <p:nvPr/>
        </p:nvSpPr>
        <p:spPr>
          <a:xfrm>
            <a:off x="4551405" y="5100237"/>
            <a:ext cx="649537" cy="369332"/>
          </a:xfrm>
          <a:prstGeom prst="rect">
            <a:avLst/>
          </a:prstGeom>
          <a:noFill/>
        </p:spPr>
        <p:txBody>
          <a:bodyPr wrap="none" rtlCol="0">
            <a:spAutoFit/>
          </a:bodyPr>
          <a:lstStyle/>
          <a:p>
            <a:r>
              <a:rPr lang="en-US" altLang="zh-CN" dirty="0"/>
              <a:t>28</a:t>
            </a:r>
            <a:r>
              <a:rPr lang="zh-CN" altLang="en-US" dirty="0"/>
              <a:t>位</a:t>
            </a:r>
          </a:p>
        </p:txBody>
      </p:sp>
      <p:sp>
        <p:nvSpPr>
          <p:cNvPr id="26" name="文本框 25">
            <a:extLst>
              <a:ext uri="{FF2B5EF4-FFF2-40B4-BE49-F238E27FC236}">
                <a16:creationId xmlns:a16="http://schemas.microsoft.com/office/drawing/2014/main" id="{3A45A745-18FA-4052-97F8-91132D23CD10}"/>
              </a:ext>
            </a:extLst>
          </p:cNvPr>
          <p:cNvSpPr txBox="1"/>
          <p:nvPr/>
        </p:nvSpPr>
        <p:spPr>
          <a:xfrm>
            <a:off x="1262206" y="5115472"/>
            <a:ext cx="532518" cy="369332"/>
          </a:xfrm>
          <a:prstGeom prst="rect">
            <a:avLst/>
          </a:prstGeom>
          <a:noFill/>
        </p:spPr>
        <p:txBody>
          <a:bodyPr wrap="none" rtlCol="0">
            <a:spAutoFit/>
          </a:bodyPr>
          <a:lstStyle/>
          <a:p>
            <a:r>
              <a:rPr lang="en-US" altLang="zh-CN" dirty="0"/>
              <a:t>4</a:t>
            </a:r>
            <a:r>
              <a:rPr lang="zh-CN" altLang="en-US" dirty="0"/>
              <a:t>位</a:t>
            </a:r>
          </a:p>
        </p:txBody>
      </p:sp>
      <p:sp>
        <p:nvSpPr>
          <p:cNvPr id="29" name="文本框 28">
            <a:extLst>
              <a:ext uri="{FF2B5EF4-FFF2-40B4-BE49-F238E27FC236}">
                <a16:creationId xmlns:a16="http://schemas.microsoft.com/office/drawing/2014/main" id="{6C97E88F-BD90-46A9-B8C2-AE28F640F655}"/>
              </a:ext>
            </a:extLst>
          </p:cNvPr>
          <p:cNvSpPr txBox="1"/>
          <p:nvPr/>
        </p:nvSpPr>
        <p:spPr>
          <a:xfrm>
            <a:off x="3360115" y="6027550"/>
            <a:ext cx="1425556" cy="400110"/>
          </a:xfrm>
          <a:prstGeom prst="rect">
            <a:avLst/>
          </a:prstGeom>
          <a:noFill/>
        </p:spPr>
        <p:txBody>
          <a:bodyPr wrap="square" rtlCol="0">
            <a:spAutoFit/>
          </a:bodyPr>
          <a:lstStyle/>
          <a:p>
            <a:pPr algn="ctr"/>
            <a:r>
              <a:rPr lang="en-US" altLang="zh-CN" sz="2000" b="1" dirty="0">
                <a:latin typeface="微软雅黑 Light" panose="020B0502040204020203" pitchFamily="34" charset="-122"/>
                <a:ea typeface="微软雅黑 Light" panose="020B0502040204020203" pitchFamily="34" charset="-122"/>
              </a:rPr>
              <a:t>index</a:t>
            </a:r>
            <a:endParaRPr lang="zh-CN" altLang="en-US" sz="20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5340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222631"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版本</a:t>
            </a: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340768"/>
            <a:ext cx="8676456" cy="34163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时间</a:t>
            </a:r>
            <a:r>
              <a:rPr lang="zh-CN" altLang="en-US" sz="2400" dirty="0">
                <a:latin typeface="微软雅黑 Light" panose="020B0502040204020203" pitchFamily="34" charset="-122"/>
                <a:ea typeface="微软雅黑 Light" panose="020B0502040204020203" pitchFamily="34" charset="-122"/>
              </a:rPr>
              <a:t>：热身赛末期</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正式赛初期</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机器配置</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16</a:t>
            </a:r>
            <a:r>
              <a:rPr lang="zh-CN" altLang="en-US" sz="2400" dirty="0">
                <a:latin typeface="微软雅黑 Light" panose="020B0502040204020203" pitchFamily="34" charset="-122"/>
                <a:ea typeface="微软雅黑 Light" panose="020B0502040204020203" pitchFamily="34" charset="-122"/>
              </a:rPr>
              <a:t>核</a:t>
            </a:r>
            <a:r>
              <a:rPr lang="en-US" altLang="zh-CN" sz="2400" dirty="0">
                <a:latin typeface="微软雅黑 Light" panose="020B0502040204020203" pitchFamily="34" charset="-122"/>
                <a:ea typeface="微软雅黑 Light" panose="020B0502040204020203" pitchFamily="34" charset="-122"/>
              </a:rPr>
              <a:t>CPU</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32GB</a:t>
            </a:r>
            <a:r>
              <a:rPr lang="zh-CN" altLang="en-US" sz="2400" dirty="0">
                <a:latin typeface="微软雅黑 Light" panose="020B0502040204020203" pitchFamily="34" charset="-122"/>
                <a:ea typeface="微软雅黑 Light" panose="020B0502040204020203" pitchFamily="34" charset="-122"/>
              </a:rPr>
              <a:t>内存，数据文件保存在内存文件系统，读性能</a:t>
            </a:r>
            <a:r>
              <a:rPr lang="en-US" altLang="zh-CN" sz="2400" dirty="0">
                <a:latin typeface="微软雅黑 Light" panose="020B0502040204020203" pitchFamily="34" charset="-122"/>
                <a:ea typeface="微软雅黑 Light" panose="020B0502040204020203" pitchFamily="34" charset="-122"/>
              </a:rPr>
              <a:t>4GB/S</a:t>
            </a:r>
            <a:r>
              <a:rPr lang="zh-CN" altLang="en-US" sz="2400" dirty="0">
                <a:latin typeface="微软雅黑 Light" panose="020B0502040204020203" pitchFamily="34" charset="-122"/>
                <a:ea typeface="微软雅黑 Light" panose="020B0502040204020203" pitchFamily="34" charset="-122"/>
              </a:rPr>
              <a:t>；中间文件需要写到</a:t>
            </a:r>
            <a:r>
              <a:rPr lang="en-US" altLang="zh-CN" sz="2400" dirty="0">
                <a:latin typeface="微软雅黑 Light" panose="020B0502040204020203" pitchFamily="34" charset="-122"/>
                <a:ea typeface="微软雅黑 Light" panose="020B0502040204020203" pitchFamily="34" charset="-122"/>
              </a:rPr>
              <a:t>SSD</a:t>
            </a:r>
            <a:r>
              <a:rPr lang="zh-CN" altLang="en-US" sz="2400" dirty="0">
                <a:latin typeface="微软雅黑 Light" panose="020B0502040204020203" pitchFamily="34" charset="-122"/>
                <a:ea typeface="微软雅黑 Light" panose="020B0502040204020203" pitchFamily="34" charset="-122"/>
              </a:rPr>
              <a:t>，写性能只有</a:t>
            </a:r>
            <a:r>
              <a:rPr lang="en-US" altLang="zh-CN" sz="2400" dirty="0">
                <a:latin typeface="微软雅黑 Light" panose="020B0502040204020203" pitchFamily="34" charset="-122"/>
                <a:ea typeface="微软雅黑 Light" panose="020B0502040204020203" pitchFamily="34" charset="-122"/>
              </a:rPr>
              <a:t>100MB/S</a:t>
            </a:r>
            <a:r>
              <a:rPr lang="zh-CN" altLang="en-US" sz="2400" dirty="0">
                <a:latin typeface="微软雅黑 Light" panose="020B0502040204020203" pitchFamily="34" charset="-122"/>
                <a:ea typeface="微软雅黑 Light" panose="020B0502040204020203" pitchFamily="34" charset="-122"/>
              </a:rPr>
              <a:t>左右</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a:t>
            </a:r>
            <a:r>
              <a:rPr lang="zh-CN" altLang="en-US" sz="2400" b="1" dirty="0">
                <a:solidFill>
                  <a:srgbClr val="FF0000"/>
                </a:solidFill>
                <a:latin typeface="微软雅黑 Light" panose="020B0502040204020203" pitchFamily="34" charset="-122"/>
                <a:ea typeface="微软雅黑 Light" panose="020B0502040204020203" pitchFamily="34" charset="-122"/>
              </a:rPr>
              <a:t>规则补充</a:t>
            </a:r>
            <a:r>
              <a:rPr lang="zh-CN" altLang="en-US" sz="2400" dirty="0">
                <a:latin typeface="微软雅黑 Light" panose="020B0502040204020203" pitchFamily="34" charset="-122"/>
                <a:ea typeface="微软雅黑 Light" panose="020B0502040204020203" pitchFamily="34" charset="-122"/>
              </a:rPr>
              <a:t>：</a:t>
            </a:r>
            <a:r>
              <a:rPr lang="zh-CN" altLang="en-US" sz="2400" dirty="0">
                <a:solidFill>
                  <a:srgbClr val="FF0000"/>
                </a:solidFill>
                <a:latin typeface="微软雅黑 Light" panose="020B0502040204020203" pitchFamily="34" charset="-122"/>
                <a:ea typeface="微软雅黑 Light" panose="020B0502040204020203" pitchFamily="34" charset="-122"/>
              </a:rPr>
              <a:t>对于原数据文件，只允许单线程顺序读一遍</a:t>
            </a:r>
            <a:endParaRPr lang="en-US" altLang="zh-CN" sz="2400" dirty="0">
              <a:solidFill>
                <a:srgbClr val="FF0000"/>
              </a:solidFill>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en-US" altLang="zh-CN"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思路</a:t>
            </a:r>
            <a:r>
              <a:rPr lang="zh-CN" altLang="en-US" sz="2400" dirty="0">
                <a:latin typeface="微软雅黑 Light" panose="020B0502040204020203" pitchFamily="34" charset="-122"/>
                <a:ea typeface="微软雅黑 Light" panose="020B0502040204020203" pitchFamily="34" charset="-122"/>
              </a:rPr>
              <a:t>：单线程读数据文件，边读边在内存中构造主键变更映射，并将变更记录精简后根据主键哈希到对应的中间文件；之后用多线程并行读中间文件构造结果。</a:t>
            </a:r>
            <a:endParaRPr lang="en-US" altLang="zh-CN" sz="2400" dirty="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8540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222631"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版本</a:t>
            </a: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3" name="矩形: 剪去单角 2">
            <a:extLst>
              <a:ext uri="{FF2B5EF4-FFF2-40B4-BE49-F238E27FC236}">
                <a16:creationId xmlns:a16="http://schemas.microsoft.com/office/drawing/2014/main" id="{E4BD5B7A-871E-4680-ADD1-84BD309F3374}"/>
              </a:ext>
            </a:extLst>
          </p:cNvPr>
          <p:cNvSpPr/>
          <p:nvPr/>
        </p:nvSpPr>
        <p:spPr>
          <a:xfrm>
            <a:off x="683568" y="3068960"/>
            <a:ext cx="792088" cy="77038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1.txt</a:t>
            </a:r>
            <a:endParaRPr lang="zh-CN" altLang="en-US" dirty="0"/>
          </a:p>
        </p:txBody>
      </p:sp>
      <p:sp>
        <p:nvSpPr>
          <p:cNvPr id="23" name="矩形: 剪去单角 22">
            <a:extLst>
              <a:ext uri="{FF2B5EF4-FFF2-40B4-BE49-F238E27FC236}">
                <a16:creationId xmlns:a16="http://schemas.microsoft.com/office/drawing/2014/main" id="{AE891CA5-2726-41DA-BF30-F8B39DDF05E0}"/>
              </a:ext>
            </a:extLst>
          </p:cNvPr>
          <p:cNvSpPr/>
          <p:nvPr/>
        </p:nvSpPr>
        <p:spPr>
          <a:xfrm>
            <a:off x="4860032" y="3090664"/>
            <a:ext cx="460766" cy="48235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 name="文本框 3">
            <a:extLst>
              <a:ext uri="{FF2B5EF4-FFF2-40B4-BE49-F238E27FC236}">
                <a16:creationId xmlns:a16="http://schemas.microsoft.com/office/drawing/2014/main" id="{EE58CC13-3BB6-4892-9A1E-DAB0F9DFFB76}"/>
              </a:ext>
            </a:extLst>
          </p:cNvPr>
          <p:cNvSpPr txBox="1"/>
          <p:nvPr/>
        </p:nvSpPr>
        <p:spPr>
          <a:xfrm>
            <a:off x="525614" y="2245876"/>
            <a:ext cx="1107996"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数据文件</a:t>
            </a:r>
          </a:p>
        </p:txBody>
      </p:sp>
      <p:sp>
        <p:nvSpPr>
          <p:cNvPr id="25" name="矩形: 剪去单角 24">
            <a:extLst>
              <a:ext uri="{FF2B5EF4-FFF2-40B4-BE49-F238E27FC236}">
                <a16:creationId xmlns:a16="http://schemas.microsoft.com/office/drawing/2014/main" id="{E2BD994B-1B54-4F37-B4D0-A28ED2974282}"/>
              </a:ext>
            </a:extLst>
          </p:cNvPr>
          <p:cNvSpPr/>
          <p:nvPr/>
        </p:nvSpPr>
        <p:spPr>
          <a:xfrm>
            <a:off x="4870893" y="4026768"/>
            <a:ext cx="460766" cy="48235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6" name="文本框 25">
            <a:extLst>
              <a:ext uri="{FF2B5EF4-FFF2-40B4-BE49-F238E27FC236}">
                <a16:creationId xmlns:a16="http://schemas.microsoft.com/office/drawing/2014/main" id="{8412B424-C56A-40C9-9E33-C9475EEDCE56}"/>
              </a:ext>
            </a:extLst>
          </p:cNvPr>
          <p:cNvSpPr txBox="1"/>
          <p:nvPr/>
        </p:nvSpPr>
        <p:spPr>
          <a:xfrm>
            <a:off x="4860032" y="4655839"/>
            <a:ext cx="1107996" cy="645369"/>
          </a:xfrm>
          <a:prstGeom prst="rect">
            <a:avLst/>
          </a:prstGeom>
          <a:noFill/>
        </p:spPr>
        <p:txBody>
          <a:bodyPr vert="eaVert" wrap="none" rtlCol="0">
            <a:spAutoFit/>
          </a:bodyPr>
          <a:lstStyle/>
          <a:p>
            <a:r>
              <a:rPr lang="en-US" altLang="zh-CN" sz="6000" dirty="0">
                <a:latin typeface="微软雅黑 Light" panose="020B0502040204020203" pitchFamily="34" charset="-122"/>
                <a:ea typeface="微软雅黑 Light" panose="020B0502040204020203" pitchFamily="34" charset="-122"/>
              </a:rPr>
              <a:t>…</a:t>
            </a:r>
            <a:endParaRPr lang="zh-CN" altLang="en-US" sz="6000" dirty="0">
              <a:latin typeface="微软雅黑 Light" panose="020B0502040204020203" pitchFamily="34" charset="-122"/>
              <a:ea typeface="微软雅黑 Light" panose="020B0502040204020203" pitchFamily="34" charset="-122"/>
            </a:endParaRPr>
          </a:p>
        </p:txBody>
      </p:sp>
      <p:sp>
        <p:nvSpPr>
          <p:cNvPr id="27" name="矩形: 剪去单角 26">
            <a:extLst>
              <a:ext uri="{FF2B5EF4-FFF2-40B4-BE49-F238E27FC236}">
                <a16:creationId xmlns:a16="http://schemas.microsoft.com/office/drawing/2014/main" id="{FEE9947F-7641-46B1-85AE-2C87DE0758B4}"/>
              </a:ext>
            </a:extLst>
          </p:cNvPr>
          <p:cNvSpPr/>
          <p:nvPr/>
        </p:nvSpPr>
        <p:spPr>
          <a:xfrm>
            <a:off x="4937108" y="5445224"/>
            <a:ext cx="460766" cy="48235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12</a:t>
            </a:r>
            <a:endParaRPr lang="zh-CN" altLang="en-US" dirty="0"/>
          </a:p>
        </p:txBody>
      </p:sp>
      <p:sp>
        <p:nvSpPr>
          <p:cNvPr id="28" name="文本框 27">
            <a:extLst>
              <a:ext uri="{FF2B5EF4-FFF2-40B4-BE49-F238E27FC236}">
                <a16:creationId xmlns:a16="http://schemas.microsoft.com/office/drawing/2014/main" id="{53873C5E-2197-4A51-80A7-B34585FB3B77}"/>
              </a:ext>
            </a:extLst>
          </p:cNvPr>
          <p:cNvSpPr txBox="1"/>
          <p:nvPr/>
        </p:nvSpPr>
        <p:spPr>
          <a:xfrm>
            <a:off x="4528710" y="2298656"/>
            <a:ext cx="1819729"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中间文件</a:t>
            </a:r>
            <a:r>
              <a:rPr lang="en-US" altLang="zh-CN" dirty="0">
                <a:latin typeface="微软雅黑 Light" panose="020B0502040204020203" pitchFamily="34" charset="-122"/>
                <a:ea typeface="微软雅黑 Light" panose="020B0502040204020203" pitchFamily="34" charset="-122"/>
              </a:rPr>
              <a:t>, M=13</a:t>
            </a:r>
            <a:endParaRPr lang="zh-CN" altLang="en-US" dirty="0">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819C3B04-AD2F-474E-A708-CAB04FED578D}"/>
              </a:ext>
            </a:extLst>
          </p:cNvPr>
          <p:cNvSpPr txBox="1"/>
          <p:nvPr/>
        </p:nvSpPr>
        <p:spPr>
          <a:xfrm>
            <a:off x="413342" y="1151645"/>
            <a:ext cx="6366883"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主键变更记录：</a:t>
            </a:r>
            <a:r>
              <a:rPr lang="en-US" altLang="zh-CN" sz="2000" dirty="0">
                <a:latin typeface="微软雅黑 Light" panose="020B0502040204020203" pitchFamily="34" charset="-122"/>
                <a:ea typeface="微软雅黑 Light" panose="020B0502040204020203" pitchFamily="34" charset="-122"/>
              </a:rPr>
              <a:t>14-&gt;16-&gt;17</a:t>
            </a:r>
            <a:endParaRPr lang="zh-CN" altLang="en-US" sz="2000" dirty="0">
              <a:latin typeface="微软雅黑 Light" panose="020B0502040204020203" pitchFamily="34" charset="-122"/>
              <a:ea typeface="微软雅黑 Light" panose="020B0502040204020203" pitchFamily="34" charset="-122"/>
            </a:endParaRPr>
          </a:p>
        </p:txBody>
      </p:sp>
      <p:sp>
        <p:nvSpPr>
          <p:cNvPr id="30" name="矩形: 剪去单角 29">
            <a:extLst>
              <a:ext uri="{FF2B5EF4-FFF2-40B4-BE49-F238E27FC236}">
                <a16:creationId xmlns:a16="http://schemas.microsoft.com/office/drawing/2014/main" id="{BAEE2410-E5B4-489E-AD66-5EA9F1ACDC51}"/>
              </a:ext>
            </a:extLst>
          </p:cNvPr>
          <p:cNvSpPr/>
          <p:nvPr/>
        </p:nvSpPr>
        <p:spPr>
          <a:xfrm>
            <a:off x="683568" y="4149080"/>
            <a:ext cx="792088" cy="77038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2.txt</a:t>
            </a:r>
            <a:endParaRPr lang="zh-CN" altLang="en-US" dirty="0"/>
          </a:p>
        </p:txBody>
      </p:sp>
      <p:cxnSp>
        <p:nvCxnSpPr>
          <p:cNvPr id="32" name="直接箭头连接符 31">
            <a:extLst>
              <a:ext uri="{FF2B5EF4-FFF2-40B4-BE49-F238E27FC236}">
                <a16:creationId xmlns:a16="http://schemas.microsoft.com/office/drawing/2014/main" id="{C63591F2-F2FD-4241-966C-37C8DB940F28}"/>
              </a:ext>
            </a:extLst>
          </p:cNvPr>
          <p:cNvCxnSpPr/>
          <p:nvPr/>
        </p:nvCxnSpPr>
        <p:spPr>
          <a:xfrm>
            <a:off x="1633610" y="3454152"/>
            <a:ext cx="511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B60F91EE-1F11-42AF-9DEB-AB0D35F95D5F}"/>
              </a:ext>
            </a:extLst>
          </p:cNvPr>
          <p:cNvSpPr txBox="1"/>
          <p:nvPr/>
        </p:nvSpPr>
        <p:spPr>
          <a:xfrm>
            <a:off x="2144642" y="3212976"/>
            <a:ext cx="817853" cy="646331"/>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I </a:t>
            </a:r>
          </a:p>
          <a:p>
            <a:r>
              <a:rPr lang="en-US" altLang="zh-CN" dirty="0" err="1">
                <a:latin typeface="微软雅黑 Light" panose="020B0502040204020203" pitchFamily="34" charset="-122"/>
                <a:ea typeface="微软雅黑 Light" panose="020B0502040204020203" pitchFamily="34" charset="-122"/>
              </a:rPr>
              <a:t>pk</a:t>
            </a:r>
            <a:r>
              <a:rPr lang="en-US" altLang="zh-CN" dirty="0">
                <a:latin typeface="微软雅黑 Light" panose="020B0502040204020203" pitchFamily="34" charset="-122"/>
                <a:ea typeface="微软雅黑 Light" panose="020B0502040204020203" pitchFamily="34" charset="-122"/>
              </a:rPr>
              <a:t>=14</a:t>
            </a:r>
            <a:endParaRPr lang="zh-CN" altLang="en-US" dirty="0">
              <a:latin typeface="微软雅黑 Light" panose="020B0502040204020203" pitchFamily="34" charset="-122"/>
              <a:ea typeface="微软雅黑 Light" panose="020B0502040204020203" pitchFamily="34" charset="-122"/>
            </a:endParaRPr>
          </a:p>
        </p:txBody>
      </p:sp>
      <p:cxnSp>
        <p:nvCxnSpPr>
          <p:cNvPr id="34" name="直接箭头连接符 33">
            <a:extLst>
              <a:ext uri="{FF2B5EF4-FFF2-40B4-BE49-F238E27FC236}">
                <a16:creationId xmlns:a16="http://schemas.microsoft.com/office/drawing/2014/main" id="{32440F45-4D99-428B-808E-FA006018DDB5}"/>
              </a:ext>
            </a:extLst>
          </p:cNvPr>
          <p:cNvCxnSpPr>
            <a:cxnSpLocks/>
          </p:cNvCxnSpPr>
          <p:nvPr/>
        </p:nvCxnSpPr>
        <p:spPr>
          <a:xfrm>
            <a:off x="3087529" y="3454152"/>
            <a:ext cx="1556479" cy="813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D9478D58-F218-4E45-8287-2ABDD318293F}"/>
              </a:ext>
            </a:extLst>
          </p:cNvPr>
          <p:cNvSpPr txBox="1"/>
          <p:nvPr/>
        </p:nvSpPr>
        <p:spPr>
          <a:xfrm rot="1739342">
            <a:off x="3448235" y="3362107"/>
            <a:ext cx="1059906"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14%M=1</a:t>
            </a:r>
            <a:endParaRPr lang="zh-CN" altLang="en-US" dirty="0">
              <a:latin typeface="微软雅黑 Light" panose="020B0502040204020203" pitchFamily="34" charset="-122"/>
              <a:ea typeface="微软雅黑 Light" panose="020B0502040204020203" pitchFamily="34" charset="-122"/>
            </a:endParaRPr>
          </a:p>
        </p:txBody>
      </p:sp>
      <p:cxnSp>
        <p:nvCxnSpPr>
          <p:cNvPr id="37" name="直接箭头连接符 36">
            <a:extLst>
              <a:ext uri="{FF2B5EF4-FFF2-40B4-BE49-F238E27FC236}">
                <a16:creationId xmlns:a16="http://schemas.microsoft.com/office/drawing/2014/main" id="{9BDBB134-2297-410D-9435-AF9198B487D2}"/>
              </a:ext>
            </a:extLst>
          </p:cNvPr>
          <p:cNvCxnSpPr/>
          <p:nvPr/>
        </p:nvCxnSpPr>
        <p:spPr>
          <a:xfrm>
            <a:off x="1613574" y="4509120"/>
            <a:ext cx="511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A8B930E-B792-4C76-AAFB-7FD32586A487}"/>
              </a:ext>
            </a:extLst>
          </p:cNvPr>
          <p:cNvSpPr txBox="1"/>
          <p:nvPr/>
        </p:nvSpPr>
        <p:spPr>
          <a:xfrm>
            <a:off x="2150148" y="4293096"/>
            <a:ext cx="1258678" cy="646331"/>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U</a:t>
            </a:r>
          </a:p>
          <a:p>
            <a:r>
              <a:rPr lang="en-US" altLang="zh-CN" dirty="0">
                <a:latin typeface="微软雅黑 Light" panose="020B0502040204020203" pitchFamily="34" charset="-122"/>
                <a:ea typeface="微软雅黑 Light" panose="020B0502040204020203" pitchFamily="34" charset="-122"/>
              </a:rPr>
              <a:t> pk:14-&gt;16</a:t>
            </a:r>
            <a:endParaRPr lang="zh-CN" altLang="en-US" dirty="0">
              <a:latin typeface="微软雅黑 Light" panose="020B0502040204020203" pitchFamily="34" charset="-122"/>
              <a:ea typeface="微软雅黑 Light" panose="020B0502040204020203" pitchFamily="34" charset="-122"/>
            </a:endParaRPr>
          </a:p>
        </p:txBody>
      </p:sp>
      <p:cxnSp>
        <p:nvCxnSpPr>
          <p:cNvPr id="39" name="直接箭头连接符 38">
            <a:extLst>
              <a:ext uri="{FF2B5EF4-FFF2-40B4-BE49-F238E27FC236}">
                <a16:creationId xmlns:a16="http://schemas.microsoft.com/office/drawing/2014/main" id="{6F6497DD-2F15-4509-8A40-1783386B8E1E}"/>
              </a:ext>
            </a:extLst>
          </p:cNvPr>
          <p:cNvCxnSpPr>
            <a:cxnSpLocks/>
          </p:cNvCxnSpPr>
          <p:nvPr/>
        </p:nvCxnSpPr>
        <p:spPr>
          <a:xfrm flipV="1">
            <a:off x="3434368" y="4509120"/>
            <a:ext cx="1094342" cy="242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49E5CFD2-342E-41FA-A1F6-AFC881D29133}"/>
              </a:ext>
            </a:extLst>
          </p:cNvPr>
          <p:cNvSpPr txBox="1"/>
          <p:nvPr/>
        </p:nvSpPr>
        <p:spPr>
          <a:xfrm rot="20704949">
            <a:off x="3248021" y="4197748"/>
            <a:ext cx="1059906"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14%M=1</a:t>
            </a:r>
            <a:endParaRPr lang="zh-CN" altLang="en-US" dirty="0">
              <a:latin typeface="微软雅黑 Light" panose="020B0502040204020203" pitchFamily="34" charset="-122"/>
              <a:ea typeface="微软雅黑 Light" panose="020B0502040204020203" pitchFamily="34" charset="-122"/>
            </a:endParaRPr>
          </a:p>
        </p:txBody>
      </p:sp>
      <p:sp>
        <p:nvSpPr>
          <p:cNvPr id="45" name="矩形: 剪去单角 44">
            <a:extLst>
              <a:ext uri="{FF2B5EF4-FFF2-40B4-BE49-F238E27FC236}">
                <a16:creationId xmlns:a16="http://schemas.microsoft.com/office/drawing/2014/main" id="{80620022-CF2E-4CFF-A9D9-E4E209558E69}"/>
              </a:ext>
            </a:extLst>
          </p:cNvPr>
          <p:cNvSpPr/>
          <p:nvPr/>
        </p:nvSpPr>
        <p:spPr>
          <a:xfrm>
            <a:off x="701416" y="5445224"/>
            <a:ext cx="792088" cy="77038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n.txt</a:t>
            </a:r>
            <a:endParaRPr lang="zh-CN" altLang="en-US" dirty="0"/>
          </a:p>
        </p:txBody>
      </p:sp>
      <p:cxnSp>
        <p:nvCxnSpPr>
          <p:cNvPr id="46" name="直接箭头连接符 45">
            <a:extLst>
              <a:ext uri="{FF2B5EF4-FFF2-40B4-BE49-F238E27FC236}">
                <a16:creationId xmlns:a16="http://schemas.microsoft.com/office/drawing/2014/main" id="{0E1A98CF-2E41-4731-BD25-D78403390904}"/>
              </a:ext>
            </a:extLst>
          </p:cNvPr>
          <p:cNvCxnSpPr/>
          <p:nvPr/>
        </p:nvCxnSpPr>
        <p:spPr>
          <a:xfrm>
            <a:off x="1547664" y="5686400"/>
            <a:ext cx="511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3ABBE840-F5DD-412B-9E1C-EFB181377018}"/>
              </a:ext>
            </a:extLst>
          </p:cNvPr>
          <p:cNvSpPr txBox="1"/>
          <p:nvPr/>
        </p:nvSpPr>
        <p:spPr>
          <a:xfrm>
            <a:off x="2058696" y="5507250"/>
            <a:ext cx="1250663" cy="646331"/>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U</a:t>
            </a:r>
          </a:p>
          <a:p>
            <a:r>
              <a:rPr lang="en-US" altLang="zh-CN" dirty="0">
                <a:latin typeface="微软雅黑 Light" panose="020B0502040204020203" pitchFamily="34" charset="-122"/>
                <a:ea typeface="微软雅黑 Light" panose="020B0502040204020203" pitchFamily="34" charset="-122"/>
              </a:rPr>
              <a:t> pk:16-&gt;17</a:t>
            </a:r>
            <a:endParaRPr lang="zh-CN" altLang="en-US" dirty="0">
              <a:latin typeface="微软雅黑 Light" panose="020B0502040204020203" pitchFamily="34" charset="-122"/>
              <a:ea typeface="微软雅黑 Light" panose="020B0502040204020203" pitchFamily="34" charset="-122"/>
            </a:endParaRPr>
          </a:p>
        </p:txBody>
      </p:sp>
      <p:cxnSp>
        <p:nvCxnSpPr>
          <p:cNvPr id="48" name="直接箭头连接符 47">
            <a:extLst>
              <a:ext uri="{FF2B5EF4-FFF2-40B4-BE49-F238E27FC236}">
                <a16:creationId xmlns:a16="http://schemas.microsoft.com/office/drawing/2014/main" id="{EC9DC724-9518-4354-B956-DC677C54FB7C}"/>
              </a:ext>
            </a:extLst>
          </p:cNvPr>
          <p:cNvCxnSpPr>
            <a:cxnSpLocks/>
          </p:cNvCxnSpPr>
          <p:nvPr/>
        </p:nvCxnSpPr>
        <p:spPr>
          <a:xfrm flipV="1">
            <a:off x="3303553" y="4607575"/>
            <a:ext cx="1555283" cy="124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2D43E9FB-76FF-4C25-9287-36A364B7F712}"/>
              </a:ext>
            </a:extLst>
          </p:cNvPr>
          <p:cNvSpPr txBox="1"/>
          <p:nvPr/>
        </p:nvSpPr>
        <p:spPr>
          <a:xfrm rot="19325895">
            <a:off x="3072268" y="5139751"/>
            <a:ext cx="1059906"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14%M=1</a:t>
            </a:r>
            <a:endParaRPr lang="zh-CN" altLang="en-US" dirty="0">
              <a:latin typeface="微软雅黑 Light" panose="020B0502040204020203" pitchFamily="34" charset="-122"/>
              <a:ea typeface="微软雅黑 Light" panose="020B0502040204020203" pitchFamily="34" charset="-122"/>
            </a:endParaRPr>
          </a:p>
        </p:txBody>
      </p:sp>
      <p:sp>
        <p:nvSpPr>
          <p:cNvPr id="52" name="文本框 51">
            <a:extLst>
              <a:ext uri="{FF2B5EF4-FFF2-40B4-BE49-F238E27FC236}">
                <a16:creationId xmlns:a16="http://schemas.microsoft.com/office/drawing/2014/main" id="{C3E0D318-4CEE-4682-9CBB-10505A94030E}"/>
              </a:ext>
            </a:extLst>
          </p:cNvPr>
          <p:cNvSpPr txBox="1"/>
          <p:nvPr/>
        </p:nvSpPr>
        <p:spPr>
          <a:xfrm>
            <a:off x="413342" y="1640239"/>
            <a:ext cx="6366883"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维护</a:t>
            </a:r>
            <a:r>
              <a:rPr lang="en-US" altLang="zh-CN" sz="2000" dirty="0">
                <a:latin typeface="微软雅黑 Light" panose="020B0502040204020203" pitchFamily="34" charset="-122"/>
                <a:ea typeface="微软雅黑 Light" panose="020B0502040204020203" pitchFamily="34" charset="-122"/>
              </a:rPr>
              <a:t>hash</a:t>
            </a:r>
            <a:r>
              <a:rPr lang="zh-CN" altLang="en-US" sz="2000" dirty="0">
                <a:latin typeface="微软雅黑 Light" panose="020B0502040204020203" pitchFamily="34" charset="-122"/>
                <a:ea typeface="微软雅黑 Light" panose="020B0502040204020203" pitchFamily="34" charset="-122"/>
              </a:rPr>
              <a:t>映射：</a:t>
            </a:r>
            <a:r>
              <a:rPr lang="en-US" altLang="zh-CN" sz="2000" dirty="0">
                <a:latin typeface="微软雅黑 Light" panose="020B0502040204020203" pitchFamily="34" charset="-122"/>
                <a:ea typeface="微软雅黑 Light" panose="020B0502040204020203" pitchFamily="34" charset="-122"/>
              </a:rPr>
              <a:t>17-&gt;14, 16-&gt;14</a:t>
            </a:r>
            <a:endParaRPr lang="zh-CN" altLang="en-US"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7715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222631"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版本</a:t>
            </a: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EC4EDF10-8615-4F2D-8513-3F6E3D08F0EB}"/>
              </a:ext>
            </a:extLst>
          </p:cNvPr>
          <p:cNvSpPr txBox="1"/>
          <p:nvPr/>
        </p:nvSpPr>
        <p:spPr>
          <a:xfrm>
            <a:off x="467544" y="1668864"/>
            <a:ext cx="8676456" cy="156966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在调优的时候发现，</a:t>
            </a:r>
            <a:r>
              <a:rPr lang="zh-CN" altLang="en-US" sz="2400" dirty="0">
                <a:solidFill>
                  <a:srgbClr val="FF0000"/>
                </a:solidFill>
                <a:latin typeface="微软雅黑 Light" panose="020B0502040204020203" pitchFamily="34" charset="-122"/>
                <a:ea typeface="微软雅黑 Light" panose="020B0502040204020203" pitchFamily="34" charset="-122"/>
              </a:rPr>
              <a:t>数据集不存在区间外主键变更到区间内的情况！</a:t>
            </a:r>
            <a:endParaRPr lang="en-US" altLang="zh-CN" sz="2400" dirty="0">
              <a:solidFill>
                <a:srgbClr val="FF0000"/>
              </a:solidFill>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也不存在主键多次变更的情况，如</a:t>
            </a:r>
            <a:r>
              <a:rPr lang="en-US" altLang="zh-CN" sz="2400" dirty="0" err="1">
                <a:latin typeface="微软雅黑 Light" panose="020B0502040204020203" pitchFamily="34" charset="-122"/>
                <a:ea typeface="微软雅黑 Light" panose="020B0502040204020203" pitchFamily="34" charset="-122"/>
              </a:rPr>
              <a:t>pk</a:t>
            </a:r>
            <a:r>
              <a:rPr lang="en-US" altLang="zh-CN" sz="2400" dirty="0">
                <a:latin typeface="微软雅黑 Light" panose="020B0502040204020203" pitchFamily="34" charset="-122"/>
                <a:ea typeface="微软雅黑 Light" panose="020B0502040204020203" pitchFamily="34" charset="-122"/>
              </a:rPr>
              <a:t>: 14-&gt;16-&gt;17 …</a:t>
            </a:r>
          </a:p>
          <a:p>
            <a:pPr marL="285750" indent="-285750">
              <a:buFont typeface="Wingdings" panose="05000000000000000000" pitchFamily="2" charset="2"/>
              <a:buChar char="l"/>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唯一的主键变更情况是区间内主键变更到区间外</a:t>
            </a:r>
            <a:r>
              <a:rPr lang="en-US" altLang="zh-CN" sz="2400" dirty="0">
                <a:latin typeface="微软雅黑 Light" panose="020B0502040204020203" pitchFamily="34" charset="-122"/>
                <a:ea typeface="微软雅黑 Light" panose="020B0502040204020203" pitchFamily="34" charset="-122"/>
              </a:rPr>
              <a:t>…</a:t>
            </a:r>
          </a:p>
        </p:txBody>
      </p:sp>
      <p:pic>
        <p:nvPicPr>
          <p:cNvPr id="40" name="Picture 2" descr="http://ww3.sinaimg.cn/orj480/6ddcabccjw1f6t3oi29m5j20du0dujrt.jpg">
            <a:extLst>
              <a:ext uri="{FF2B5EF4-FFF2-40B4-BE49-F238E27FC236}">
                <a16:creationId xmlns:a16="http://schemas.microsoft.com/office/drawing/2014/main" id="{520135E3-EEC5-4C55-AE55-1D22571346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3206639"/>
            <a:ext cx="1883956" cy="188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88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F1A2D1C-FBFB-40DA-989E-C3AF7FE96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764704"/>
            <a:ext cx="5256584" cy="3942438"/>
          </a:xfrm>
          <a:prstGeom prst="rect">
            <a:avLst/>
          </a:prstGeom>
        </p:spPr>
      </p:pic>
      <p:sp>
        <p:nvSpPr>
          <p:cNvPr id="2" name="文本框 1">
            <a:extLst>
              <a:ext uri="{FF2B5EF4-FFF2-40B4-BE49-F238E27FC236}">
                <a16:creationId xmlns:a16="http://schemas.microsoft.com/office/drawing/2014/main" id="{FA2172EA-9347-451B-8944-AF88B030EDDF}"/>
              </a:ext>
            </a:extLst>
          </p:cNvPr>
          <p:cNvSpPr txBox="1"/>
          <p:nvPr/>
        </p:nvSpPr>
        <p:spPr>
          <a:xfrm>
            <a:off x="3217678" y="3717032"/>
            <a:ext cx="2866490" cy="769441"/>
          </a:xfrm>
          <a:prstGeom prst="rect">
            <a:avLst/>
          </a:prstGeom>
          <a:noFill/>
        </p:spPr>
        <p:txBody>
          <a:bodyPr wrap="none" rtlCol="0">
            <a:spAutoFit/>
          </a:bodyPr>
          <a:lstStyle/>
          <a:p>
            <a:r>
              <a:rPr lang="zh-CN" altLang="en-US" sz="4400" dirty="0">
                <a:latin typeface="微软雅黑 Light" panose="020B0502040204020203" pitchFamily="34" charset="-122"/>
                <a:ea typeface="微软雅黑 Light" panose="020B0502040204020203" pitchFamily="34" charset="-122"/>
              </a:rPr>
              <a:t>探索</a:t>
            </a:r>
            <a:r>
              <a:rPr lang="en-US" altLang="zh-CN" sz="4400" dirty="0">
                <a:latin typeface="微软雅黑 Light" panose="020B0502040204020203" pitchFamily="34" charset="-122"/>
                <a:ea typeface="微软雅黑 Light" panose="020B0502040204020203" pitchFamily="34" charset="-122"/>
              </a:rPr>
              <a:t>&amp;</a:t>
            </a:r>
            <a:r>
              <a:rPr lang="zh-CN" altLang="en-US" sz="4400" dirty="0">
                <a:latin typeface="微软雅黑 Light" panose="020B0502040204020203" pitchFamily="34" charset="-122"/>
                <a:ea typeface="微软雅黑 Light" panose="020B0502040204020203" pitchFamily="34" charset="-122"/>
              </a:rPr>
              <a:t>发现</a:t>
            </a:r>
          </a:p>
        </p:txBody>
      </p:sp>
    </p:spTree>
    <p:extLst>
      <p:ext uri="{BB962C8B-B14F-4D97-AF65-F5344CB8AC3E}">
        <p14:creationId xmlns:p14="http://schemas.microsoft.com/office/powerpoint/2010/main" val="1624308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最终版本</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706032"/>
            <a:ext cx="8676456" cy="2308324"/>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无区间外到区间内的主键变更；只有区间内主键变更到区间外；</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只需读取一遍便可构造结果；不在查询区间内的数据可直接忽略；</a:t>
            </a:r>
            <a:endParaRPr lang="en-US" altLang="zh-CN" sz="2400" dirty="0">
              <a:latin typeface="微软雅黑 Light" panose="020B0502040204020203" pitchFamily="34" charset="-122"/>
              <a:ea typeface="微软雅黑 Light" panose="020B0502040204020203" pitchFamily="34" charset="-122"/>
            </a:endParaRPr>
          </a:p>
          <a:p>
            <a:r>
              <a:rPr lang="en-US" altLang="zh-CN" sz="2400" dirty="0">
                <a:latin typeface="微软雅黑 Light" panose="020B0502040204020203" pitchFamily="34" charset="-122"/>
                <a:ea typeface="微软雅黑 Light" panose="020B0502040204020203" pitchFamily="34" charset="-122"/>
              </a:rPr>
              <a:t>    </a:t>
            </a:r>
          </a:p>
          <a:p>
            <a:endParaRPr lang="en-US" altLang="zh-CN" sz="2400"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1D0BB14-929C-4EFB-9056-407631E57599}"/>
              </a:ext>
            </a:extLst>
          </p:cNvPr>
          <p:cNvSpPr txBox="1"/>
          <p:nvPr/>
        </p:nvSpPr>
        <p:spPr>
          <a:xfrm>
            <a:off x="425478" y="1032608"/>
            <a:ext cx="3983831"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数据特征</a:t>
            </a:r>
            <a:r>
              <a:rPr lang="en-US" altLang="zh-CN" sz="2800" dirty="0">
                <a:latin typeface="微软雅黑 Light" panose="020B0502040204020203" pitchFamily="34" charset="-122"/>
                <a:ea typeface="微软雅黑 Light" panose="020B0502040204020203" pitchFamily="34" charset="-122"/>
              </a:rPr>
              <a:t>1</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0677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最终版本</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706032"/>
            <a:ext cx="8676456" cy="249299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表只有</a:t>
            </a:r>
            <a:r>
              <a:rPr lang="en-US" altLang="zh-CN" sz="2400" dirty="0">
                <a:latin typeface="微软雅黑 Light" panose="020B0502040204020203" pitchFamily="34" charset="-122"/>
                <a:ea typeface="微软雅黑 Light" panose="020B0502040204020203" pitchFamily="34" charset="-122"/>
              </a:rPr>
              <a:t>5</a:t>
            </a:r>
            <a:r>
              <a:rPr lang="zh-CN" altLang="en-US" sz="2400" dirty="0">
                <a:latin typeface="微软雅黑 Light" panose="020B0502040204020203" pitchFamily="34" charset="-122"/>
                <a:ea typeface="微软雅黑 Light" panose="020B0502040204020203" pitchFamily="34" charset="-122"/>
              </a:rPr>
              <a:t>个字段，而且每个字段取值范围有限：</a:t>
            </a:r>
            <a:endParaRPr lang="en-US" altLang="zh-CN" sz="24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en-US" altLang="zh-CN" sz="2000" dirty="0" err="1">
                <a:latin typeface="微软雅黑 Light" panose="020B0502040204020203" pitchFamily="34" charset="-122"/>
                <a:ea typeface="微软雅黑 Light" panose="020B0502040204020203" pitchFamily="34" charset="-122"/>
              </a:rPr>
              <a:t>first_name</a:t>
            </a:r>
            <a:r>
              <a:rPr lang="en-US" altLang="zh-CN" sz="2000" dirty="0">
                <a:latin typeface="微软雅黑 Light" panose="020B0502040204020203" pitchFamily="34" charset="-122"/>
                <a:ea typeface="微软雅黑 Light" panose="020B0502040204020203" pitchFamily="34" charset="-122"/>
              </a:rPr>
              <a:t>, </a:t>
            </a:r>
            <a:r>
              <a:rPr lang="en-US" altLang="zh-CN" sz="2000" dirty="0" err="1">
                <a:latin typeface="微软雅黑 Light" panose="020B0502040204020203" pitchFamily="34" charset="-122"/>
                <a:ea typeface="微软雅黑 Light" panose="020B0502040204020203" pitchFamily="34" charset="-122"/>
              </a:rPr>
              <a:t>last_name</a:t>
            </a:r>
            <a:r>
              <a:rPr lang="zh-CN" altLang="en-US" sz="2000" dirty="0">
                <a:latin typeface="微软雅黑 Light" panose="020B0502040204020203" pitchFamily="34" charset="-122"/>
                <a:ea typeface="微软雅黑 Light" panose="020B0502040204020203" pitchFamily="34" charset="-122"/>
              </a:rPr>
              <a:t>：所有不同的取值只有</a:t>
            </a:r>
            <a:r>
              <a:rPr lang="en-US" altLang="zh-CN" sz="2000" dirty="0">
                <a:latin typeface="微软雅黑 Light" panose="020B0502040204020203" pitchFamily="34" charset="-122"/>
                <a:ea typeface="微软雅黑 Light" panose="020B0502040204020203" pitchFamily="34" charset="-122"/>
              </a:rPr>
              <a:t>1921</a:t>
            </a:r>
            <a:r>
              <a:rPr lang="zh-CN" altLang="en-US" sz="2000" dirty="0">
                <a:latin typeface="微软雅黑 Light" panose="020B0502040204020203" pitchFamily="34" charset="-122"/>
                <a:ea typeface="微软雅黑 Light" panose="020B0502040204020203" pitchFamily="34" charset="-122"/>
              </a:rPr>
              <a:t>个</a:t>
            </a:r>
            <a:r>
              <a:rPr lang="en-US" altLang="zh-CN" sz="2000" dirty="0">
                <a:latin typeface="微软雅黑 Light" panose="020B0502040204020203" pitchFamily="34" charset="-122"/>
                <a:ea typeface="微软雅黑 Light" panose="020B0502040204020203" pitchFamily="34" charset="-122"/>
              </a:rPr>
              <a:t>;</a:t>
            </a:r>
          </a:p>
          <a:p>
            <a:pPr marL="800100" lvl="1" indent="-342900">
              <a:buFont typeface="Wingdings" panose="05000000000000000000" pitchFamily="2" charset="2"/>
              <a:buChar char="Ø"/>
            </a:pPr>
            <a:r>
              <a:rPr lang="en-US" altLang="zh-CN" sz="2000" dirty="0">
                <a:latin typeface="微软雅黑 Light" panose="020B0502040204020203" pitchFamily="34" charset="-122"/>
                <a:ea typeface="微软雅黑 Light" panose="020B0502040204020203" pitchFamily="34" charset="-122"/>
              </a:rPr>
              <a:t>sex: </a:t>
            </a:r>
            <a:r>
              <a:rPr lang="zh-CN" altLang="en-US" sz="2000" dirty="0">
                <a:latin typeface="微软雅黑 Light" panose="020B0502040204020203" pitchFamily="34" charset="-122"/>
                <a:ea typeface="微软雅黑 Light" panose="020B0502040204020203" pitchFamily="34" charset="-122"/>
              </a:rPr>
              <a:t>只有两个取值，</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男</a:t>
            </a:r>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女“”</a:t>
            </a:r>
            <a:endParaRPr lang="en-US" altLang="zh-CN" sz="20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en-US" altLang="zh-CN" sz="2000" dirty="0">
                <a:latin typeface="微软雅黑 Light" panose="020B0502040204020203" pitchFamily="34" charset="-122"/>
                <a:ea typeface="微软雅黑 Light" panose="020B0502040204020203" pitchFamily="34" charset="-122"/>
              </a:rPr>
              <a:t>score, score2 : </a:t>
            </a:r>
            <a:r>
              <a:rPr lang="zh-CN" altLang="en-US" sz="2000" dirty="0">
                <a:latin typeface="微软雅黑 Light" panose="020B0502040204020203" pitchFamily="34" charset="-122"/>
                <a:ea typeface="微软雅黑 Light" panose="020B0502040204020203" pitchFamily="34" charset="-122"/>
              </a:rPr>
              <a:t>数字类型，大小范围是</a:t>
            </a:r>
            <a:r>
              <a:rPr lang="en-US" altLang="zh-CN" sz="2000" dirty="0">
                <a:latin typeface="微软雅黑 Light" panose="020B0502040204020203" pitchFamily="34" charset="-122"/>
                <a:ea typeface="微软雅黑 Light" panose="020B0502040204020203" pitchFamily="34" charset="-122"/>
              </a:rPr>
              <a:t>0~30</a:t>
            </a:r>
            <a:r>
              <a:rPr lang="zh-CN" altLang="en-US" sz="2000" dirty="0">
                <a:latin typeface="微软雅黑 Light" panose="020B0502040204020203" pitchFamily="34" charset="-122"/>
                <a:ea typeface="微软雅黑 Light" panose="020B0502040204020203" pitchFamily="34" charset="-122"/>
              </a:rPr>
              <a:t>多万。</a:t>
            </a:r>
            <a:endParaRPr lang="en-US" altLang="zh-CN" sz="2000" dirty="0">
              <a:latin typeface="微软雅黑 Light" panose="020B0502040204020203" pitchFamily="34" charset="-122"/>
              <a:ea typeface="微软雅黑 Light" panose="020B0502040204020203" pitchFamily="34" charset="-122"/>
            </a:endParaRPr>
          </a:p>
          <a:p>
            <a:pPr lvl="1"/>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可以用</a:t>
            </a:r>
            <a:r>
              <a:rPr lang="en-US" altLang="zh-CN" sz="2400" dirty="0">
                <a:latin typeface="微软雅黑 Light" panose="020B0502040204020203" pitchFamily="34" charset="-122"/>
                <a:ea typeface="微软雅黑 Light" panose="020B0502040204020203" pitchFamily="34" charset="-122"/>
              </a:rPr>
              <a:t>64bit</a:t>
            </a:r>
            <a:r>
              <a:rPr lang="zh-CN" altLang="en-US" sz="2400" dirty="0">
                <a:latin typeface="微软雅黑 Light" panose="020B0502040204020203" pitchFamily="34" charset="-122"/>
                <a:ea typeface="微软雅黑 Light" panose="020B0502040204020203" pitchFamily="34" charset="-122"/>
              </a:rPr>
              <a:t>的</a:t>
            </a:r>
            <a:r>
              <a:rPr lang="en-US" altLang="zh-CN" sz="2400" dirty="0">
                <a:latin typeface="微软雅黑 Light" panose="020B0502040204020203" pitchFamily="34" charset="-122"/>
                <a:ea typeface="微软雅黑 Light" panose="020B0502040204020203" pitchFamily="34" charset="-122"/>
              </a:rPr>
              <a:t>long</a:t>
            </a:r>
            <a:r>
              <a:rPr lang="zh-CN" altLang="en-US" sz="2400" dirty="0">
                <a:latin typeface="微软雅黑 Light" panose="020B0502040204020203" pitchFamily="34" charset="-122"/>
                <a:ea typeface="微软雅黑 Light" panose="020B0502040204020203" pitchFamily="34" charset="-122"/>
              </a:rPr>
              <a:t>类型来编码一行记录！</a:t>
            </a:r>
            <a:r>
              <a:rPr lang="en-US" altLang="zh-CN" sz="2400" dirty="0">
                <a:latin typeface="微软雅黑 Light" panose="020B0502040204020203" pitchFamily="34" charset="-122"/>
                <a:ea typeface="微软雅黑 Light" panose="020B0502040204020203" pitchFamily="34" charset="-122"/>
              </a:rPr>
              <a:t>    </a:t>
            </a:r>
          </a:p>
          <a:p>
            <a:endParaRPr lang="en-US" altLang="zh-CN" sz="2400"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1D0BB14-929C-4EFB-9056-407631E57599}"/>
              </a:ext>
            </a:extLst>
          </p:cNvPr>
          <p:cNvSpPr txBox="1"/>
          <p:nvPr/>
        </p:nvSpPr>
        <p:spPr>
          <a:xfrm>
            <a:off x="425478" y="1032608"/>
            <a:ext cx="3983831"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数据特征</a:t>
            </a:r>
            <a:r>
              <a:rPr lang="en-US" altLang="zh-CN" sz="2800" dirty="0">
                <a:latin typeface="微软雅黑 Light" panose="020B0502040204020203" pitchFamily="34" charset="-122"/>
                <a:ea typeface="微软雅黑 Light" panose="020B0502040204020203" pitchFamily="34" charset="-122"/>
              </a:rPr>
              <a:t>2</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0257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最终版本</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706032"/>
            <a:ext cx="8676456" cy="2616101"/>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对于</a:t>
            </a:r>
            <a:r>
              <a:rPr lang="en-US" altLang="zh-CN" sz="2400" dirty="0" err="1">
                <a:latin typeface="微软雅黑 Light" panose="020B0502040204020203" pitchFamily="34" charset="-122"/>
                <a:ea typeface="微软雅黑 Light" panose="020B0502040204020203" pitchFamily="34" charset="-122"/>
              </a:rPr>
              <a:t>first_name</a:t>
            </a: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last_name</a:t>
            </a:r>
            <a:r>
              <a:rPr lang="zh-CN" altLang="en-US" sz="2400" dirty="0">
                <a:latin typeface="微软雅黑 Light" panose="020B0502040204020203" pitchFamily="34" charset="-122"/>
                <a:ea typeface="微软雅黑 Light" panose="020B0502040204020203" pitchFamily="34" charset="-122"/>
              </a:rPr>
              <a:t>字段：</a:t>
            </a:r>
            <a:endParaRPr lang="en-US" altLang="zh-CN" sz="24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用</a:t>
            </a:r>
            <a:r>
              <a:rPr lang="en-US" altLang="zh-CN" sz="2000" dirty="0" err="1">
                <a:latin typeface="微软雅黑 Light" panose="020B0502040204020203" pitchFamily="34" charset="-122"/>
                <a:ea typeface="微软雅黑 Light" panose="020B0502040204020203" pitchFamily="34" charset="-122"/>
              </a:rPr>
              <a:t>ArrayList</a:t>
            </a:r>
            <a:r>
              <a:rPr lang="zh-CN" altLang="en-US" sz="2000" dirty="0">
                <a:latin typeface="微软雅黑 Light" panose="020B0502040204020203" pitchFamily="34" charset="-122"/>
                <a:ea typeface="微软雅黑 Light" panose="020B0502040204020203" pitchFamily="34" charset="-122"/>
              </a:rPr>
              <a:t>保存不同的字符串值</a:t>
            </a:r>
            <a:r>
              <a:rPr lang="en-US" altLang="zh-CN" sz="2000" dirty="0">
                <a:latin typeface="微软雅黑 Light" panose="020B0502040204020203" pitchFamily="34" charset="-122"/>
                <a:ea typeface="微软雅黑 Light" panose="020B0502040204020203" pitchFamily="34" charset="-122"/>
              </a:rPr>
              <a:t>;</a:t>
            </a: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用</a:t>
            </a:r>
            <a:r>
              <a:rPr lang="en-US" altLang="zh-CN" sz="2000" dirty="0" err="1">
                <a:latin typeface="微软雅黑 Light" panose="020B0502040204020203" pitchFamily="34" charset="-122"/>
                <a:ea typeface="微软雅黑 Light" panose="020B0502040204020203" pitchFamily="34" charset="-122"/>
              </a:rPr>
              <a:t>HashMap</a:t>
            </a:r>
            <a:r>
              <a:rPr lang="en-US" altLang="zh-CN" sz="2000" dirty="0">
                <a:latin typeface="微软雅黑 Light" panose="020B0502040204020203" pitchFamily="34" charset="-122"/>
                <a:ea typeface="微软雅黑 Light" panose="020B0502040204020203" pitchFamily="34" charset="-122"/>
              </a:rPr>
              <a:t>&lt;Integer, Integer&gt;</a:t>
            </a:r>
            <a:r>
              <a:rPr lang="zh-CN" altLang="en-US" sz="2000" dirty="0">
                <a:latin typeface="微软雅黑 Light" panose="020B0502040204020203" pitchFamily="34" charset="-122"/>
                <a:ea typeface="微软雅黑 Light" panose="020B0502040204020203" pitchFamily="34" charset="-122"/>
              </a:rPr>
              <a:t>保存某个字符串的</a:t>
            </a:r>
            <a:r>
              <a:rPr lang="zh-CN" altLang="en-US" sz="2000" b="1" dirty="0">
                <a:latin typeface="微软雅黑 Light" panose="020B0502040204020203" pitchFamily="34" charset="-122"/>
                <a:ea typeface="微软雅黑 Light" panose="020B0502040204020203" pitchFamily="34" charset="-122"/>
              </a:rPr>
              <a:t>哈希值</a:t>
            </a:r>
            <a:r>
              <a:rPr lang="zh-CN" altLang="en-US" sz="2000" dirty="0">
                <a:latin typeface="微软雅黑 Light" panose="020B0502040204020203" pitchFamily="34" charset="-122"/>
                <a:ea typeface="微软雅黑 Light" panose="020B0502040204020203" pitchFamily="34" charset="-122"/>
              </a:rPr>
              <a:t>在</a:t>
            </a:r>
            <a:r>
              <a:rPr lang="en-US" altLang="zh-CN" sz="2000" dirty="0" err="1">
                <a:latin typeface="微软雅黑 Light" panose="020B0502040204020203" pitchFamily="34" charset="-122"/>
                <a:ea typeface="微软雅黑 Light" panose="020B0502040204020203" pitchFamily="34" charset="-122"/>
              </a:rPr>
              <a:t>ArrayList</a:t>
            </a:r>
            <a:r>
              <a:rPr lang="zh-CN" altLang="en-US" sz="2000" dirty="0">
                <a:latin typeface="微软雅黑 Light" panose="020B0502040204020203" pitchFamily="34" charset="-122"/>
                <a:ea typeface="微软雅黑 Light" panose="020B0502040204020203" pitchFamily="34" charset="-122"/>
              </a:rPr>
              <a:t>的下标</a:t>
            </a:r>
            <a:r>
              <a:rPr lang="en-US" altLang="zh-CN" sz="2000" dirty="0">
                <a:latin typeface="微软雅黑 Light" panose="020B0502040204020203" pitchFamily="34" charset="-122"/>
                <a:ea typeface="微软雅黑 Light" panose="020B0502040204020203" pitchFamily="34" charset="-122"/>
              </a:rPr>
              <a:t>;</a:t>
            </a: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解析字符串值的时候直接根据</a:t>
            </a:r>
            <a:r>
              <a:rPr lang="en-US" altLang="zh-CN" sz="2000" dirty="0">
                <a:latin typeface="微软雅黑 Light" panose="020B0502040204020203" pitchFamily="34" charset="-122"/>
                <a:ea typeface="微软雅黑 Light" panose="020B0502040204020203" pitchFamily="34" charset="-122"/>
              </a:rPr>
              <a:t>byte[]</a:t>
            </a:r>
            <a:r>
              <a:rPr lang="zh-CN" altLang="en-US" sz="2000" dirty="0">
                <a:latin typeface="微软雅黑 Light" panose="020B0502040204020203" pitchFamily="34" charset="-122"/>
                <a:ea typeface="微软雅黑 Light" panose="020B0502040204020203" pitchFamily="34" charset="-122"/>
              </a:rPr>
              <a:t>流计算哈希值，只在</a:t>
            </a:r>
            <a:r>
              <a:rPr lang="en-US" altLang="zh-CN" sz="2000" dirty="0" err="1">
                <a:latin typeface="微软雅黑 Light" panose="020B0502040204020203" pitchFamily="34" charset="-122"/>
                <a:ea typeface="微软雅黑 Light" panose="020B0502040204020203" pitchFamily="34" charset="-122"/>
              </a:rPr>
              <a:t>HashMap</a:t>
            </a:r>
            <a:r>
              <a:rPr lang="zh-CN" altLang="en-US" sz="2000" dirty="0">
                <a:latin typeface="微软雅黑 Light" panose="020B0502040204020203" pitchFamily="34" charset="-122"/>
                <a:ea typeface="微软雅黑 Light" panose="020B0502040204020203" pitchFamily="34" charset="-122"/>
              </a:rPr>
              <a:t>不存在该哈希值时，才需要</a:t>
            </a:r>
            <a:r>
              <a:rPr lang="en-US" altLang="zh-CN" sz="2000" dirty="0">
                <a:latin typeface="微软雅黑 Light" panose="020B0502040204020203" pitchFamily="34" charset="-122"/>
                <a:ea typeface="微软雅黑 Light" panose="020B0502040204020203" pitchFamily="34" charset="-122"/>
              </a:rPr>
              <a:t>new String</a:t>
            </a:r>
            <a:r>
              <a:rPr lang="zh-CN" altLang="en-US" sz="2000" dirty="0">
                <a:latin typeface="微软雅黑 Light" panose="020B0502040204020203" pitchFamily="34" charset="-122"/>
                <a:ea typeface="微软雅黑 Light" panose="020B0502040204020203" pitchFamily="34" charset="-122"/>
              </a:rPr>
              <a:t>并保存到</a:t>
            </a:r>
            <a:r>
              <a:rPr lang="en-US" altLang="zh-CN" sz="2000" dirty="0" err="1">
                <a:latin typeface="微软雅黑 Light" panose="020B0502040204020203" pitchFamily="34" charset="-122"/>
                <a:ea typeface="微软雅黑 Light" panose="020B0502040204020203" pitchFamily="34" charset="-122"/>
              </a:rPr>
              <a:t>ArrayList</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总共只有</a:t>
            </a:r>
            <a:r>
              <a:rPr lang="en-US" altLang="zh-CN" sz="2000" dirty="0">
                <a:latin typeface="微软雅黑 Light" panose="020B0502040204020203" pitchFamily="34" charset="-122"/>
                <a:ea typeface="微软雅黑 Light" panose="020B0502040204020203" pitchFamily="34" charset="-122"/>
              </a:rPr>
              <a:t>1921</a:t>
            </a:r>
            <a:r>
              <a:rPr lang="zh-CN" altLang="en-US" sz="2000" dirty="0">
                <a:latin typeface="微软雅黑 Light" panose="020B0502040204020203" pitchFamily="34" charset="-122"/>
                <a:ea typeface="微软雅黑 Light" panose="020B0502040204020203" pitchFamily="34" charset="-122"/>
              </a:rPr>
              <a:t>个取值，各用</a:t>
            </a:r>
            <a:r>
              <a:rPr lang="en-US" altLang="zh-CN" sz="2000" b="1" dirty="0">
                <a:latin typeface="微软雅黑 Light" panose="020B0502040204020203" pitchFamily="34" charset="-122"/>
                <a:ea typeface="微软雅黑 Light" panose="020B0502040204020203" pitchFamily="34" charset="-122"/>
              </a:rPr>
              <a:t>12</a:t>
            </a:r>
            <a:r>
              <a:rPr lang="zh-CN" altLang="en-US" sz="2000" b="1" dirty="0">
                <a:latin typeface="微软雅黑 Light" panose="020B0502040204020203" pitchFamily="34" charset="-122"/>
                <a:ea typeface="微软雅黑 Light" panose="020B0502040204020203" pitchFamily="34" charset="-122"/>
              </a:rPr>
              <a:t>位</a:t>
            </a:r>
            <a:r>
              <a:rPr lang="zh-CN" altLang="en-US" sz="2000" dirty="0">
                <a:latin typeface="微软雅黑 Light" panose="020B0502040204020203" pitchFamily="34" charset="-122"/>
                <a:ea typeface="微软雅黑 Light" panose="020B0502040204020203" pitchFamily="34" charset="-122"/>
              </a:rPr>
              <a:t>来表示</a:t>
            </a:r>
            <a:r>
              <a:rPr lang="en-US" altLang="zh-CN" sz="2000" dirty="0" err="1">
                <a:latin typeface="微软雅黑 Light" panose="020B0502040204020203" pitchFamily="34" charset="-122"/>
                <a:ea typeface="微软雅黑 Light" panose="020B0502040204020203" pitchFamily="34" charset="-122"/>
              </a:rPr>
              <a:t>first_name</a:t>
            </a:r>
            <a:r>
              <a:rPr lang="en-US" altLang="zh-CN" sz="2000" dirty="0">
                <a:latin typeface="微软雅黑 Light" panose="020B0502040204020203" pitchFamily="34" charset="-122"/>
                <a:ea typeface="微软雅黑 Light" panose="020B0502040204020203" pitchFamily="34" charset="-122"/>
              </a:rPr>
              <a:t>, </a:t>
            </a:r>
            <a:r>
              <a:rPr lang="en-US" altLang="zh-CN" sz="2000" dirty="0" err="1">
                <a:latin typeface="微软雅黑 Light" panose="020B0502040204020203" pitchFamily="34" charset="-122"/>
                <a:ea typeface="微软雅黑 Light" panose="020B0502040204020203" pitchFamily="34" charset="-122"/>
              </a:rPr>
              <a:t>last_name</a:t>
            </a:r>
            <a:r>
              <a:rPr lang="zh-CN" altLang="en-US" sz="2000" dirty="0">
                <a:latin typeface="微软雅黑 Light" panose="020B0502040204020203" pitchFamily="34" charset="-122"/>
                <a:ea typeface="微软雅黑 Light" panose="020B0502040204020203" pitchFamily="34" charset="-122"/>
              </a:rPr>
              <a:t>的值在</a:t>
            </a:r>
            <a:r>
              <a:rPr lang="en-US" altLang="zh-CN" sz="2000" dirty="0" err="1">
                <a:latin typeface="微软雅黑 Light" panose="020B0502040204020203" pitchFamily="34" charset="-122"/>
                <a:ea typeface="微软雅黑 Light" panose="020B0502040204020203" pitchFamily="34" charset="-122"/>
              </a:rPr>
              <a:t>ArrayList</a:t>
            </a:r>
            <a:r>
              <a:rPr lang="zh-CN" altLang="en-US" sz="2000" dirty="0">
                <a:latin typeface="微软雅黑 Light" panose="020B0502040204020203" pitchFamily="34" charset="-122"/>
                <a:ea typeface="微软雅黑 Light" panose="020B0502040204020203" pitchFamily="34" charset="-122"/>
              </a:rPr>
              <a:t>的下标；</a:t>
            </a:r>
            <a:endParaRPr lang="en-US" altLang="zh-CN" sz="2000"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1D0BB14-929C-4EFB-9056-407631E57599}"/>
              </a:ext>
            </a:extLst>
          </p:cNvPr>
          <p:cNvSpPr txBox="1"/>
          <p:nvPr/>
        </p:nvSpPr>
        <p:spPr>
          <a:xfrm>
            <a:off x="425478" y="1032608"/>
            <a:ext cx="3983831"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数据特征</a:t>
            </a:r>
            <a:r>
              <a:rPr lang="en-US" altLang="zh-CN" sz="2800" dirty="0">
                <a:latin typeface="微软雅黑 Light" panose="020B0502040204020203" pitchFamily="34" charset="-122"/>
                <a:ea typeface="微软雅黑 Light" panose="020B0502040204020203" pitchFamily="34" charset="-122"/>
              </a:rPr>
              <a:t>2</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3572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最终版本</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706032"/>
            <a:ext cx="8676456" cy="2062103"/>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对于</a:t>
            </a:r>
            <a:r>
              <a:rPr lang="en-US" altLang="zh-CN" sz="2400" dirty="0">
                <a:latin typeface="微软雅黑 Light" panose="020B0502040204020203" pitchFamily="34" charset="-122"/>
                <a:ea typeface="微软雅黑 Light" panose="020B0502040204020203" pitchFamily="34" charset="-122"/>
              </a:rPr>
              <a:t>sex</a:t>
            </a:r>
            <a:r>
              <a:rPr lang="zh-CN" altLang="en-US" sz="2400" dirty="0">
                <a:latin typeface="微软雅黑 Light" panose="020B0502040204020203" pitchFamily="34" charset="-122"/>
                <a:ea typeface="微软雅黑 Light" panose="020B0502040204020203" pitchFamily="34" charset="-122"/>
              </a:rPr>
              <a:t>字段：</a:t>
            </a:r>
            <a:endParaRPr lang="en-US" altLang="zh-CN" sz="24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用</a:t>
            </a:r>
            <a:r>
              <a:rPr lang="en-US" altLang="zh-CN" sz="2000" b="1" dirty="0">
                <a:latin typeface="微软雅黑 Light" panose="020B0502040204020203" pitchFamily="34" charset="-122"/>
                <a:ea typeface="微软雅黑 Light" panose="020B0502040204020203" pitchFamily="34" charset="-122"/>
              </a:rPr>
              <a:t>1</a:t>
            </a:r>
            <a:r>
              <a:rPr lang="zh-CN" altLang="en-US" sz="2000" b="1" dirty="0">
                <a:latin typeface="微软雅黑 Light" panose="020B0502040204020203" pitchFamily="34" charset="-122"/>
                <a:ea typeface="微软雅黑 Light" panose="020B0502040204020203" pitchFamily="34" charset="-122"/>
              </a:rPr>
              <a:t>位</a:t>
            </a:r>
            <a:r>
              <a:rPr lang="zh-CN" altLang="en-US" sz="2000" dirty="0">
                <a:latin typeface="微软雅黑 Light" panose="020B0502040204020203" pitchFamily="34" charset="-122"/>
                <a:ea typeface="微软雅黑 Light" panose="020B0502040204020203" pitchFamily="34" charset="-122"/>
              </a:rPr>
              <a:t>来表示，</a:t>
            </a:r>
            <a:r>
              <a:rPr lang="en-US" altLang="zh-CN" sz="2000" dirty="0">
                <a:latin typeface="微软雅黑 Light" panose="020B0502040204020203" pitchFamily="34" charset="-122"/>
                <a:ea typeface="微软雅黑 Light" panose="020B0502040204020203" pitchFamily="34" charset="-122"/>
              </a:rPr>
              <a:t>1</a:t>
            </a:r>
            <a:r>
              <a:rPr lang="zh-CN" altLang="en-US" sz="2000" dirty="0">
                <a:latin typeface="微软雅黑 Light" panose="020B0502040204020203" pitchFamily="34" charset="-122"/>
                <a:ea typeface="微软雅黑 Light" panose="020B0502040204020203" pitchFamily="34" charset="-122"/>
              </a:rPr>
              <a:t>表示</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女</a:t>
            </a:r>
            <a:r>
              <a:rPr lang="en-US" altLang="zh-CN" sz="2000" dirty="0">
                <a:latin typeface="微软雅黑 Light" panose="020B0502040204020203" pitchFamily="34" charset="-122"/>
                <a:ea typeface="微软雅黑 Light" panose="020B0502040204020203" pitchFamily="34" charset="-122"/>
              </a:rPr>
              <a:t>”, 0</a:t>
            </a:r>
            <a:r>
              <a:rPr lang="zh-CN" altLang="en-US" sz="2000" dirty="0">
                <a:latin typeface="微软雅黑 Light" panose="020B0502040204020203" pitchFamily="34" charset="-122"/>
                <a:ea typeface="微软雅黑 Light" panose="020B0502040204020203" pitchFamily="34" charset="-122"/>
              </a:rPr>
              <a:t>表示“男”</a:t>
            </a:r>
            <a:endParaRPr lang="en-US" altLang="zh-CN" sz="20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endParaRPr lang="en-US" altLang="zh-CN" sz="20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对于</a:t>
            </a:r>
            <a:r>
              <a:rPr lang="en-US" altLang="zh-CN" sz="2400" dirty="0">
                <a:latin typeface="微软雅黑 Light" panose="020B0502040204020203" pitchFamily="34" charset="-122"/>
                <a:ea typeface="微软雅黑 Light" panose="020B0502040204020203" pitchFamily="34" charset="-122"/>
              </a:rPr>
              <a:t>score, score2</a:t>
            </a:r>
            <a:r>
              <a:rPr lang="zh-CN" altLang="en-US" sz="2400" dirty="0">
                <a:latin typeface="微软雅黑 Light" panose="020B0502040204020203" pitchFamily="34" charset="-122"/>
                <a:ea typeface="微软雅黑 Light" panose="020B0502040204020203" pitchFamily="34" charset="-122"/>
              </a:rPr>
              <a:t>字段：</a:t>
            </a:r>
            <a:endParaRPr lang="en-US" altLang="zh-CN" sz="24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取值范围是</a:t>
            </a:r>
            <a:r>
              <a:rPr lang="en-US" altLang="zh-CN" sz="2000" dirty="0">
                <a:latin typeface="微软雅黑 Light" panose="020B0502040204020203" pitchFamily="34" charset="-122"/>
                <a:ea typeface="微软雅黑 Light" panose="020B0502040204020203" pitchFamily="34" charset="-122"/>
              </a:rPr>
              <a:t>0~30</a:t>
            </a:r>
            <a:r>
              <a:rPr lang="zh-CN" altLang="en-US" sz="2000" dirty="0">
                <a:latin typeface="微软雅黑 Light" panose="020B0502040204020203" pitchFamily="34" charset="-122"/>
                <a:ea typeface="微软雅黑 Light" panose="020B0502040204020203" pitchFamily="34" charset="-122"/>
              </a:rPr>
              <a:t>多万，因此分别用</a:t>
            </a:r>
            <a:r>
              <a:rPr lang="en-US" altLang="zh-CN" sz="2000" b="1" dirty="0">
                <a:latin typeface="微软雅黑 Light" panose="020B0502040204020203" pitchFamily="34" charset="-122"/>
                <a:ea typeface="微软雅黑 Light" panose="020B0502040204020203" pitchFamily="34" charset="-122"/>
              </a:rPr>
              <a:t>19</a:t>
            </a:r>
            <a:r>
              <a:rPr lang="zh-CN" altLang="en-US" sz="2000" b="1" dirty="0">
                <a:latin typeface="微软雅黑 Light" panose="020B0502040204020203" pitchFamily="34" charset="-122"/>
                <a:ea typeface="微软雅黑 Light" panose="020B0502040204020203" pitchFamily="34" charset="-122"/>
              </a:rPr>
              <a:t>位</a:t>
            </a:r>
            <a:r>
              <a:rPr lang="zh-CN" altLang="en-US" sz="2000" dirty="0">
                <a:latin typeface="微软雅黑 Light" panose="020B0502040204020203" pitchFamily="34" charset="-122"/>
                <a:ea typeface="微软雅黑 Light" panose="020B0502040204020203" pitchFamily="34" charset="-122"/>
              </a:rPr>
              <a:t>来表示。</a:t>
            </a:r>
            <a:endParaRPr lang="en-US" altLang="zh-CN" sz="2000" dirty="0">
              <a:latin typeface="微软雅黑 Light" panose="020B0502040204020203" pitchFamily="34" charset="-122"/>
              <a:ea typeface="微软雅黑 Light" panose="020B0502040204020203" pitchFamily="34" charset="-122"/>
            </a:endParaRPr>
          </a:p>
          <a:p>
            <a:pPr lvl="1"/>
            <a:endParaRPr lang="en-US" altLang="zh-CN" sz="2000"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1D0BB14-929C-4EFB-9056-407631E57599}"/>
              </a:ext>
            </a:extLst>
          </p:cNvPr>
          <p:cNvSpPr txBox="1"/>
          <p:nvPr/>
        </p:nvSpPr>
        <p:spPr>
          <a:xfrm>
            <a:off x="425478" y="1032608"/>
            <a:ext cx="3983831"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数据特征</a:t>
            </a:r>
            <a:r>
              <a:rPr lang="en-US" altLang="zh-CN" sz="2800" dirty="0">
                <a:latin typeface="微软雅黑 Light" panose="020B0502040204020203" pitchFamily="34" charset="-122"/>
                <a:ea typeface="微软雅黑 Light" panose="020B0502040204020203" pitchFamily="34" charset="-122"/>
              </a:rPr>
              <a:t>2</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9393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1107996"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目录</a:t>
            </a:r>
          </a:p>
        </p:txBody>
      </p:sp>
      <p:sp>
        <p:nvSpPr>
          <p:cNvPr id="3" name="文本框 2">
            <a:extLst>
              <a:ext uri="{FF2B5EF4-FFF2-40B4-BE49-F238E27FC236}">
                <a16:creationId xmlns:a16="http://schemas.microsoft.com/office/drawing/2014/main" id="{D4A74E0D-72F9-4252-9D68-1949CCA3750F}"/>
              </a:ext>
            </a:extLst>
          </p:cNvPr>
          <p:cNvSpPr txBox="1"/>
          <p:nvPr/>
        </p:nvSpPr>
        <p:spPr>
          <a:xfrm>
            <a:off x="1013966" y="1196752"/>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赛题分析</a:t>
            </a:r>
          </a:p>
        </p:txBody>
      </p:sp>
      <p:sp>
        <p:nvSpPr>
          <p:cNvPr id="4" name="文本框 3">
            <a:extLst>
              <a:ext uri="{FF2B5EF4-FFF2-40B4-BE49-F238E27FC236}">
                <a16:creationId xmlns:a16="http://schemas.microsoft.com/office/drawing/2014/main" id="{02F2BFD8-5BE4-4572-822D-D0F274ABBA62}"/>
              </a:ext>
            </a:extLst>
          </p:cNvPr>
          <p:cNvSpPr txBox="1"/>
          <p:nvPr/>
        </p:nvSpPr>
        <p:spPr>
          <a:xfrm>
            <a:off x="1013966" y="1988840"/>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核心思路</a:t>
            </a:r>
          </a:p>
        </p:txBody>
      </p:sp>
      <p:sp>
        <p:nvSpPr>
          <p:cNvPr id="5" name="文本框 4">
            <a:extLst>
              <a:ext uri="{FF2B5EF4-FFF2-40B4-BE49-F238E27FC236}">
                <a16:creationId xmlns:a16="http://schemas.microsoft.com/office/drawing/2014/main" id="{2386D18F-0FBF-4FE4-A8AA-05F2A2F5E760}"/>
              </a:ext>
            </a:extLst>
          </p:cNvPr>
          <p:cNvSpPr txBox="1"/>
          <p:nvPr/>
        </p:nvSpPr>
        <p:spPr>
          <a:xfrm>
            <a:off x="1013966" y="2780928"/>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感想</a:t>
            </a:r>
          </a:p>
        </p:txBody>
      </p:sp>
    </p:spTree>
    <p:extLst>
      <p:ext uri="{BB962C8B-B14F-4D97-AF65-F5344CB8AC3E}">
        <p14:creationId xmlns:p14="http://schemas.microsoft.com/office/powerpoint/2010/main" val="1851674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最终版本</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706032"/>
            <a:ext cx="8676456" cy="46166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因此，直接用</a:t>
            </a:r>
            <a:r>
              <a:rPr lang="en-US" altLang="zh-CN" sz="2400" dirty="0">
                <a:latin typeface="微软雅黑 Light" panose="020B0502040204020203" pitchFamily="34" charset="-122"/>
                <a:ea typeface="微软雅黑 Light" panose="020B0502040204020203" pitchFamily="34" charset="-122"/>
              </a:rPr>
              <a:t>long[] record</a:t>
            </a:r>
            <a:r>
              <a:rPr lang="zh-CN" altLang="en-US" sz="2400" dirty="0">
                <a:latin typeface="微软雅黑 Light" panose="020B0502040204020203" pitchFamily="34" charset="-122"/>
                <a:ea typeface="微软雅黑 Light" panose="020B0502040204020203" pitchFamily="34" charset="-122"/>
              </a:rPr>
              <a:t>表示所有记录</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下标为主键的值</a:t>
            </a:r>
            <a:endParaRPr lang="en-US" altLang="zh-CN" sz="2400"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1D0BB14-929C-4EFB-9056-407631E57599}"/>
              </a:ext>
            </a:extLst>
          </p:cNvPr>
          <p:cNvSpPr txBox="1"/>
          <p:nvPr/>
        </p:nvSpPr>
        <p:spPr>
          <a:xfrm>
            <a:off x="425478" y="1032608"/>
            <a:ext cx="3983831"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数据特征</a:t>
            </a:r>
            <a:r>
              <a:rPr lang="en-US" altLang="zh-CN" sz="2800" dirty="0">
                <a:latin typeface="微软雅黑 Light" panose="020B0502040204020203" pitchFamily="34" charset="-122"/>
                <a:ea typeface="微软雅黑 Light" panose="020B0502040204020203" pitchFamily="34" charset="-122"/>
              </a:rPr>
              <a:t>2</a:t>
            </a:r>
            <a:endParaRPr lang="zh-CN" altLang="en-US" sz="28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9CB43E60-A2EE-45A9-B0C1-283B73421EE3}"/>
              </a:ext>
            </a:extLst>
          </p:cNvPr>
          <p:cNvSpPr/>
          <p:nvPr/>
        </p:nvSpPr>
        <p:spPr>
          <a:xfrm>
            <a:off x="1691680" y="2822734"/>
            <a:ext cx="7200800" cy="36933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718B7E5A-788C-4831-B613-CB7B3D3271EB}"/>
              </a:ext>
            </a:extLst>
          </p:cNvPr>
          <p:cNvSpPr txBox="1"/>
          <p:nvPr/>
        </p:nvSpPr>
        <p:spPr>
          <a:xfrm>
            <a:off x="7451678" y="2822734"/>
            <a:ext cx="1440802" cy="369332"/>
          </a:xfrm>
          <a:prstGeom prst="rect">
            <a:avLst/>
          </a:prstGeom>
          <a:noFill/>
        </p:spPr>
        <p:txBody>
          <a:bodyPr wrap="square" rtlCol="0">
            <a:spAutoFit/>
          </a:bodyPr>
          <a:lstStyle/>
          <a:p>
            <a:pPr algn="ctr"/>
            <a:r>
              <a:rPr lang="en-US" altLang="zh-CN" dirty="0"/>
              <a:t>score2</a:t>
            </a:r>
            <a:endParaRPr lang="zh-CN" altLang="en-US" dirty="0"/>
          </a:p>
        </p:txBody>
      </p:sp>
      <p:sp>
        <p:nvSpPr>
          <p:cNvPr id="7" name="文本框 6">
            <a:extLst>
              <a:ext uri="{FF2B5EF4-FFF2-40B4-BE49-F238E27FC236}">
                <a16:creationId xmlns:a16="http://schemas.microsoft.com/office/drawing/2014/main" id="{0FBF6B54-C08F-4AA8-B2D6-E172AE019ED6}"/>
              </a:ext>
            </a:extLst>
          </p:cNvPr>
          <p:cNvSpPr txBox="1"/>
          <p:nvPr/>
        </p:nvSpPr>
        <p:spPr>
          <a:xfrm>
            <a:off x="6025480" y="2822734"/>
            <a:ext cx="1425556" cy="369332"/>
          </a:xfrm>
          <a:prstGeom prst="rect">
            <a:avLst/>
          </a:prstGeom>
          <a:noFill/>
        </p:spPr>
        <p:txBody>
          <a:bodyPr wrap="square" rtlCol="0">
            <a:spAutoFit/>
          </a:bodyPr>
          <a:lstStyle/>
          <a:p>
            <a:pPr algn="ctr"/>
            <a:r>
              <a:rPr lang="en-US" altLang="zh-CN" dirty="0"/>
              <a:t> score</a:t>
            </a:r>
            <a:endParaRPr lang="zh-CN" altLang="en-US" dirty="0"/>
          </a:p>
        </p:txBody>
      </p:sp>
      <p:cxnSp>
        <p:nvCxnSpPr>
          <p:cNvPr id="9" name="直接连接符 8">
            <a:extLst>
              <a:ext uri="{FF2B5EF4-FFF2-40B4-BE49-F238E27FC236}">
                <a16:creationId xmlns:a16="http://schemas.microsoft.com/office/drawing/2014/main" id="{3077F87E-6888-4E47-BA85-B47D4C09D348}"/>
              </a:ext>
            </a:extLst>
          </p:cNvPr>
          <p:cNvCxnSpPr/>
          <p:nvPr/>
        </p:nvCxnSpPr>
        <p:spPr>
          <a:xfrm>
            <a:off x="7452000" y="2503344"/>
            <a:ext cx="0" cy="10081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D705429-9E0A-4315-AF85-EDB443C0BF89}"/>
              </a:ext>
            </a:extLst>
          </p:cNvPr>
          <p:cNvCxnSpPr/>
          <p:nvPr/>
        </p:nvCxnSpPr>
        <p:spPr>
          <a:xfrm>
            <a:off x="6012160" y="2503344"/>
            <a:ext cx="0" cy="10081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B198338-9E40-43D7-8659-5468F2358C18}"/>
              </a:ext>
            </a:extLst>
          </p:cNvPr>
          <p:cNvSpPr txBox="1"/>
          <p:nvPr/>
        </p:nvSpPr>
        <p:spPr>
          <a:xfrm>
            <a:off x="6396892" y="2465859"/>
            <a:ext cx="649537" cy="369332"/>
          </a:xfrm>
          <a:prstGeom prst="rect">
            <a:avLst/>
          </a:prstGeom>
          <a:noFill/>
        </p:spPr>
        <p:txBody>
          <a:bodyPr wrap="none" rtlCol="0">
            <a:spAutoFit/>
          </a:bodyPr>
          <a:lstStyle/>
          <a:p>
            <a:r>
              <a:rPr lang="en-US" altLang="zh-CN" dirty="0"/>
              <a:t>19</a:t>
            </a:r>
            <a:r>
              <a:rPr lang="zh-CN" altLang="en-US" dirty="0"/>
              <a:t>位</a:t>
            </a:r>
          </a:p>
        </p:txBody>
      </p:sp>
      <p:sp>
        <p:nvSpPr>
          <p:cNvPr id="12" name="文本框 11">
            <a:extLst>
              <a:ext uri="{FF2B5EF4-FFF2-40B4-BE49-F238E27FC236}">
                <a16:creationId xmlns:a16="http://schemas.microsoft.com/office/drawing/2014/main" id="{C6AC5DB3-6483-4000-9D47-0D68FBD9D324}"/>
              </a:ext>
            </a:extLst>
          </p:cNvPr>
          <p:cNvSpPr txBox="1"/>
          <p:nvPr/>
        </p:nvSpPr>
        <p:spPr>
          <a:xfrm>
            <a:off x="7836731" y="2453402"/>
            <a:ext cx="649537" cy="369332"/>
          </a:xfrm>
          <a:prstGeom prst="rect">
            <a:avLst/>
          </a:prstGeom>
          <a:noFill/>
        </p:spPr>
        <p:txBody>
          <a:bodyPr wrap="none" rtlCol="0">
            <a:spAutoFit/>
          </a:bodyPr>
          <a:lstStyle/>
          <a:p>
            <a:r>
              <a:rPr lang="en-US" altLang="zh-CN" dirty="0"/>
              <a:t>19</a:t>
            </a:r>
            <a:r>
              <a:rPr lang="zh-CN" altLang="en-US" dirty="0"/>
              <a:t>位</a:t>
            </a:r>
          </a:p>
        </p:txBody>
      </p:sp>
      <p:sp>
        <p:nvSpPr>
          <p:cNvPr id="13" name="文本框 12">
            <a:extLst>
              <a:ext uri="{FF2B5EF4-FFF2-40B4-BE49-F238E27FC236}">
                <a16:creationId xmlns:a16="http://schemas.microsoft.com/office/drawing/2014/main" id="{A719F26F-0B31-4DF9-BE4E-145F99D9A74A}"/>
              </a:ext>
            </a:extLst>
          </p:cNvPr>
          <p:cNvSpPr txBox="1"/>
          <p:nvPr/>
        </p:nvSpPr>
        <p:spPr>
          <a:xfrm>
            <a:off x="5292080" y="2822734"/>
            <a:ext cx="719440" cy="369332"/>
          </a:xfrm>
          <a:prstGeom prst="rect">
            <a:avLst/>
          </a:prstGeom>
          <a:noFill/>
        </p:spPr>
        <p:txBody>
          <a:bodyPr wrap="square" rtlCol="0">
            <a:spAutoFit/>
          </a:bodyPr>
          <a:lstStyle/>
          <a:p>
            <a:pPr algn="ctr"/>
            <a:r>
              <a:rPr lang="en-US" altLang="zh-CN" dirty="0"/>
              <a:t> sex</a:t>
            </a:r>
            <a:endParaRPr lang="zh-CN" altLang="en-US" dirty="0"/>
          </a:p>
        </p:txBody>
      </p:sp>
      <p:cxnSp>
        <p:nvCxnSpPr>
          <p:cNvPr id="14" name="直接连接符 13">
            <a:extLst>
              <a:ext uri="{FF2B5EF4-FFF2-40B4-BE49-F238E27FC236}">
                <a16:creationId xmlns:a16="http://schemas.microsoft.com/office/drawing/2014/main" id="{32523F7E-1403-43C6-9EA3-B54CBA55088B}"/>
              </a:ext>
            </a:extLst>
          </p:cNvPr>
          <p:cNvCxnSpPr/>
          <p:nvPr/>
        </p:nvCxnSpPr>
        <p:spPr>
          <a:xfrm>
            <a:off x="5292080" y="2465859"/>
            <a:ext cx="0" cy="10081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B21BE53-CCF0-4D1F-BEC7-A5377128350F}"/>
              </a:ext>
            </a:extLst>
          </p:cNvPr>
          <p:cNvSpPr txBox="1"/>
          <p:nvPr/>
        </p:nvSpPr>
        <p:spPr>
          <a:xfrm>
            <a:off x="5278120" y="2465859"/>
            <a:ext cx="733399" cy="369332"/>
          </a:xfrm>
          <a:prstGeom prst="rect">
            <a:avLst/>
          </a:prstGeom>
          <a:noFill/>
        </p:spPr>
        <p:txBody>
          <a:bodyPr wrap="square" rtlCol="0">
            <a:spAutoFit/>
          </a:bodyPr>
          <a:lstStyle/>
          <a:p>
            <a:pPr algn="ctr"/>
            <a:r>
              <a:rPr lang="en-US" altLang="zh-CN" dirty="0"/>
              <a:t>1</a:t>
            </a:r>
            <a:r>
              <a:rPr lang="zh-CN" altLang="en-US" dirty="0"/>
              <a:t>位</a:t>
            </a:r>
          </a:p>
        </p:txBody>
      </p:sp>
      <p:cxnSp>
        <p:nvCxnSpPr>
          <p:cNvPr id="16" name="直接连接符 15">
            <a:extLst>
              <a:ext uri="{FF2B5EF4-FFF2-40B4-BE49-F238E27FC236}">
                <a16:creationId xmlns:a16="http://schemas.microsoft.com/office/drawing/2014/main" id="{8A31B351-3CA7-4288-BB2F-1C76A1C6CCBF}"/>
              </a:ext>
            </a:extLst>
          </p:cNvPr>
          <p:cNvCxnSpPr/>
          <p:nvPr/>
        </p:nvCxnSpPr>
        <p:spPr>
          <a:xfrm>
            <a:off x="3851920" y="2465859"/>
            <a:ext cx="0" cy="10081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D69C05D-184E-48C6-B882-1FBCE078826C}"/>
              </a:ext>
            </a:extLst>
          </p:cNvPr>
          <p:cNvSpPr txBox="1"/>
          <p:nvPr/>
        </p:nvSpPr>
        <p:spPr>
          <a:xfrm>
            <a:off x="4247705" y="2465897"/>
            <a:ext cx="649537" cy="369332"/>
          </a:xfrm>
          <a:prstGeom prst="rect">
            <a:avLst/>
          </a:prstGeom>
          <a:noFill/>
        </p:spPr>
        <p:txBody>
          <a:bodyPr wrap="none" rtlCol="0">
            <a:spAutoFit/>
          </a:bodyPr>
          <a:lstStyle/>
          <a:p>
            <a:r>
              <a:rPr lang="en-US" altLang="zh-CN" dirty="0"/>
              <a:t>12</a:t>
            </a:r>
            <a:r>
              <a:rPr lang="zh-CN" altLang="en-US" dirty="0"/>
              <a:t>位</a:t>
            </a:r>
          </a:p>
        </p:txBody>
      </p:sp>
      <p:sp>
        <p:nvSpPr>
          <p:cNvPr id="18" name="文本框 17">
            <a:extLst>
              <a:ext uri="{FF2B5EF4-FFF2-40B4-BE49-F238E27FC236}">
                <a16:creationId xmlns:a16="http://schemas.microsoft.com/office/drawing/2014/main" id="{95D5C59C-0B8B-4540-895C-5BECA6F07B59}"/>
              </a:ext>
            </a:extLst>
          </p:cNvPr>
          <p:cNvSpPr txBox="1"/>
          <p:nvPr/>
        </p:nvSpPr>
        <p:spPr>
          <a:xfrm>
            <a:off x="3873185" y="2810220"/>
            <a:ext cx="1425556" cy="369332"/>
          </a:xfrm>
          <a:prstGeom prst="rect">
            <a:avLst/>
          </a:prstGeom>
          <a:noFill/>
        </p:spPr>
        <p:txBody>
          <a:bodyPr wrap="square" rtlCol="0">
            <a:spAutoFit/>
          </a:bodyPr>
          <a:lstStyle/>
          <a:p>
            <a:pPr algn="ctr"/>
            <a:r>
              <a:rPr lang="en-US" altLang="zh-CN" dirty="0"/>
              <a:t> </a:t>
            </a:r>
            <a:r>
              <a:rPr lang="en-US" altLang="zh-CN" dirty="0" err="1"/>
              <a:t>last_name</a:t>
            </a:r>
            <a:endParaRPr lang="zh-CN" altLang="en-US" dirty="0"/>
          </a:p>
        </p:txBody>
      </p:sp>
      <p:cxnSp>
        <p:nvCxnSpPr>
          <p:cNvPr id="19" name="直接连接符 18">
            <a:extLst>
              <a:ext uri="{FF2B5EF4-FFF2-40B4-BE49-F238E27FC236}">
                <a16:creationId xmlns:a16="http://schemas.microsoft.com/office/drawing/2014/main" id="{617FF219-BA97-471C-854A-B1502FE07344}"/>
              </a:ext>
            </a:extLst>
          </p:cNvPr>
          <p:cNvCxnSpPr/>
          <p:nvPr/>
        </p:nvCxnSpPr>
        <p:spPr>
          <a:xfrm>
            <a:off x="2417393" y="2465859"/>
            <a:ext cx="0" cy="10081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8312C93-D097-480F-8338-FBE861003EA7}"/>
              </a:ext>
            </a:extLst>
          </p:cNvPr>
          <p:cNvSpPr txBox="1"/>
          <p:nvPr/>
        </p:nvSpPr>
        <p:spPr>
          <a:xfrm>
            <a:off x="2411441" y="2799056"/>
            <a:ext cx="1425556" cy="369332"/>
          </a:xfrm>
          <a:prstGeom prst="rect">
            <a:avLst/>
          </a:prstGeom>
          <a:noFill/>
        </p:spPr>
        <p:txBody>
          <a:bodyPr wrap="square" rtlCol="0">
            <a:spAutoFit/>
          </a:bodyPr>
          <a:lstStyle/>
          <a:p>
            <a:pPr algn="ctr"/>
            <a:r>
              <a:rPr lang="en-US" altLang="zh-CN" dirty="0"/>
              <a:t> </a:t>
            </a:r>
            <a:r>
              <a:rPr lang="en-US" altLang="zh-CN" dirty="0" err="1"/>
              <a:t>first_name</a:t>
            </a:r>
            <a:endParaRPr lang="zh-CN" altLang="en-US" dirty="0"/>
          </a:p>
        </p:txBody>
      </p:sp>
      <p:sp>
        <p:nvSpPr>
          <p:cNvPr id="21" name="文本框 20">
            <a:extLst>
              <a:ext uri="{FF2B5EF4-FFF2-40B4-BE49-F238E27FC236}">
                <a16:creationId xmlns:a16="http://schemas.microsoft.com/office/drawing/2014/main" id="{F46041BE-594C-4391-A0CD-31AB741DB009}"/>
              </a:ext>
            </a:extLst>
          </p:cNvPr>
          <p:cNvSpPr txBox="1"/>
          <p:nvPr/>
        </p:nvSpPr>
        <p:spPr>
          <a:xfrm>
            <a:off x="2795305" y="2447792"/>
            <a:ext cx="649537" cy="369332"/>
          </a:xfrm>
          <a:prstGeom prst="rect">
            <a:avLst/>
          </a:prstGeom>
          <a:noFill/>
        </p:spPr>
        <p:txBody>
          <a:bodyPr wrap="none" rtlCol="0">
            <a:spAutoFit/>
          </a:bodyPr>
          <a:lstStyle/>
          <a:p>
            <a:r>
              <a:rPr lang="en-US" altLang="zh-CN" dirty="0"/>
              <a:t>12</a:t>
            </a:r>
            <a:r>
              <a:rPr lang="zh-CN" altLang="en-US" dirty="0"/>
              <a:t>位</a:t>
            </a:r>
          </a:p>
        </p:txBody>
      </p:sp>
      <p:sp>
        <p:nvSpPr>
          <p:cNvPr id="22" name="文本框 21">
            <a:extLst>
              <a:ext uri="{FF2B5EF4-FFF2-40B4-BE49-F238E27FC236}">
                <a16:creationId xmlns:a16="http://schemas.microsoft.com/office/drawing/2014/main" id="{70DFB82D-F466-47E2-9D00-A523BE3D42BE}"/>
              </a:ext>
            </a:extLst>
          </p:cNvPr>
          <p:cNvSpPr txBox="1"/>
          <p:nvPr/>
        </p:nvSpPr>
        <p:spPr>
          <a:xfrm>
            <a:off x="1636227" y="2436419"/>
            <a:ext cx="733399" cy="369332"/>
          </a:xfrm>
          <a:prstGeom prst="rect">
            <a:avLst/>
          </a:prstGeom>
          <a:noFill/>
        </p:spPr>
        <p:txBody>
          <a:bodyPr wrap="square" rtlCol="0">
            <a:spAutoFit/>
          </a:bodyPr>
          <a:lstStyle/>
          <a:p>
            <a:pPr algn="ctr"/>
            <a:r>
              <a:rPr lang="en-US" altLang="zh-CN" dirty="0"/>
              <a:t>1</a:t>
            </a:r>
            <a:r>
              <a:rPr lang="zh-CN" altLang="en-US" dirty="0"/>
              <a:t>位</a:t>
            </a:r>
          </a:p>
        </p:txBody>
      </p:sp>
      <p:sp>
        <p:nvSpPr>
          <p:cNvPr id="23" name="文本框 22">
            <a:extLst>
              <a:ext uri="{FF2B5EF4-FFF2-40B4-BE49-F238E27FC236}">
                <a16:creationId xmlns:a16="http://schemas.microsoft.com/office/drawing/2014/main" id="{A23EDB91-C2C4-4A7E-B795-05D9D88F6166}"/>
              </a:ext>
            </a:extLst>
          </p:cNvPr>
          <p:cNvSpPr txBox="1"/>
          <p:nvPr/>
        </p:nvSpPr>
        <p:spPr>
          <a:xfrm>
            <a:off x="1688865" y="2813956"/>
            <a:ext cx="719440" cy="369332"/>
          </a:xfrm>
          <a:prstGeom prst="rect">
            <a:avLst/>
          </a:prstGeom>
          <a:noFill/>
        </p:spPr>
        <p:txBody>
          <a:bodyPr wrap="square" rtlCol="0">
            <a:spAutoFit/>
          </a:bodyPr>
          <a:lstStyle/>
          <a:p>
            <a:pPr algn="ctr"/>
            <a:r>
              <a:rPr lang="en-US" altLang="zh-CN" dirty="0"/>
              <a:t> valid</a:t>
            </a:r>
            <a:endParaRPr lang="zh-CN" altLang="en-US" dirty="0"/>
          </a:p>
        </p:txBody>
      </p:sp>
      <p:sp>
        <p:nvSpPr>
          <p:cNvPr id="24" name="文本框 23">
            <a:extLst>
              <a:ext uri="{FF2B5EF4-FFF2-40B4-BE49-F238E27FC236}">
                <a16:creationId xmlns:a16="http://schemas.microsoft.com/office/drawing/2014/main" id="{E08B9BB6-AB2C-4B25-938F-59CFD1F7C8E6}"/>
              </a:ext>
            </a:extLst>
          </p:cNvPr>
          <p:cNvSpPr txBox="1"/>
          <p:nvPr/>
        </p:nvSpPr>
        <p:spPr>
          <a:xfrm>
            <a:off x="604004" y="2726139"/>
            <a:ext cx="805029" cy="461665"/>
          </a:xfrm>
          <a:prstGeom prst="rect">
            <a:avLst/>
          </a:prstGeom>
          <a:noFill/>
        </p:spPr>
        <p:txBody>
          <a:bodyPr wrap="none" rtlCol="0">
            <a:spAutoFit/>
          </a:bodyPr>
          <a:lstStyle/>
          <a:p>
            <a:r>
              <a:rPr lang="en-US" altLang="zh-CN" sz="2400" dirty="0"/>
              <a:t>long:</a:t>
            </a:r>
            <a:endParaRPr lang="zh-CN" altLang="en-US" sz="2400" dirty="0"/>
          </a:p>
        </p:txBody>
      </p:sp>
      <p:sp>
        <p:nvSpPr>
          <p:cNvPr id="25" name="文本框 24">
            <a:extLst>
              <a:ext uri="{FF2B5EF4-FFF2-40B4-BE49-F238E27FC236}">
                <a16:creationId xmlns:a16="http://schemas.microsoft.com/office/drawing/2014/main" id="{738E2B32-DDAA-407C-AB52-266321D1E0AD}"/>
              </a:ext>
            </a:extLst>
          </p:cNvPr>
          <p:cNvSpPr txBox="1"/>
          <p:nvPr/>
        </p:nvSpPr>
        <p:spPr>
          <a:xfrm>
            <a:off x="473841" y="3280623"/>
            <a:ext cx="935192" cy="461665"/>
          </a:xfrm>
          <a:prstGeom prst="rect">
            <a:avLst/>
          </a:prstGeom>
          <a:noFill/>
        </p:spPr>
        <p:txBody>
          <a:bodyPr wrap="none" rtlCol="0">
            <a:spAutoFit/>
          </a:bodyPr>
          <a:lstStyle/>
          <a:p>
            <a:r>
              <a:rPr lang="en-US" altLang="zh-CN" sz="2400" dirty="0"/>
              <a:t>value:</a:t>
            </a:r>
            <a:endParaRPr lang="zh-CN" altLang="en-US" sz="2400" dirty="0"/>
          </a:p>
        </p:txBody>
      </p:sp>
      <p:sp>
        <p:nvSpPr>
          <p:cNvPr id="26" name="文本框 25">
            <a:extLst>
              <a:ext uri="{FF2B5EF4-FFF2-40B4-BE49-F238E27FC236}">
                <a16:creationId xmlns:a16="http://schemas.microsoft.com/office/drawing/2014/main" id="{90D6DE93-12D1-4794-8300-B26E84CFB537}"/>
              </a:ext>
            </a:extLst>
          </p:cNvPr>
          <p:cNvSpPr txBox="1"/>
          <p:nvPr/>
        </p:nvSpPr>
        <p:spPr>
          <a:xfrm>
            <a:off x="1636227" y="3372956"/>
            <a:ext cx="719440" cy="369332"/>
          </a:xfrm>
          <a:prstGeom prst="rect">
            <a:avLst/>
          </a:prstGeom>
          <a:noFill/>
        </p:spPr>
        <p:txBody>
          <a:bodyPr wrap="square" rtlCol="0">
            <a:spAutoFit/>
          </a:bodyPr>
          <a:lstStyle/>
          <a:p>
            <a:pPr algn="ctr"/>
            <a:r>
              <a:rPr lang="en-US" altLang="zh-CN" dirty="0"/>
              <a:t> 1</a:t>
            </a:r>
            <a:endParaRPr lang="zh-CN" altLang="en-US" dirty="0"/>
          </a:p>
        </p:txBody>
      </p:sp>
      <p:sp>
        <p:nvSpPr>
          <p:cNvPr id="27" name="文本框 26">
            <a:extLst>
              <a:ext uri="{FF2B5EF4-FFF2-40B4-BE49-F238E27FC236}">
                <a16:creationId xmlns:a16="http://schemas.microsoft.com/office/drawing/2014/main" id="{68E5FBF7-6D57-477B-964A-3B072183CD8A}"/>
              </a:ext>
            </a:extLst>
          </p:cNvPr>
          <p:cNvSpPr txBox="1"/>
          <p:nvPr/>
        </p:nvSpPr>
        <p:spPr>
          <a:xfrm>
            <a:off x="2705748" y="3353054"/>
            <a:ext cx="719440" cy="369332"/>
          </a:xfrm>
          <a:prstGeom prst="rect">
            <a:avLst/>
          </a:prstGeom>
          <a:noFill/>
        </p:spPr>
        <p:txBody>
          <a:bodyPr wrap="square" rtlCol="0">
            <a:spAutoFit/>
          </a:bodyPr>
          <a:lstStyle/>
          <a:p>
            <a:pPr algn="ctr"/>
            <a:r>
              <a:rPr lang="en-US" altLang="zh-CN" dirty="0"/>
              <a:t> 9</a:t>
            </a:r>
            <a:endParaRPr lang="zh-CN" altLang="en-US" dirty="0"/>
          </a:p>
        </p:txBody>
      </p:sp>
      <p:sp>
        <p:nvSpPr>
          <p:cNvPr id="28" name="文本框 27">
            <a:extLst>
              <a:ext uri="{FF2B5EF4-FFF2-40B4-BE49-F238E27FC236}">
                <a16:creationId xmlns:a16="http://schemas.microsoft.com/office/drawing/2014/main" id="{0CCE1CA6-00CF-4104-9ACD-1417865A7548}"/>
              </a:ext>
            </a:extLst>
          </p:cNvPr>
          <p:cNvSpPr txBox="1"/>
          <p:nvPr/>
        </p:nvSpPr>
        <p:spPr>
          <a:xfrm>
            <a:off x="4198641" y="3372956"/>
            <a:ext cx="719440" cy="369332"/>
          </a:xfrm>
          <a:prstGeom prst="rect">
            <a:avLst/>
          </a:prstGeom>
          <a:noFill/>
        </p:spPr>
        <p:txBody>
          <a:bodyPr wrap="square" rtlCol="0">
            <a:spAutoFit/>
          </a:bodyPr>
          <a:lstStyle/>
          <a:p>
            <a:pPr algn="ctr"/>
            <a:r>
              <a:rPr lang="en-US" altLang="zh-CN" dirty="0"/>
              <a:t> 7</a:t>
            </a:r>
            <a:endParaRPr lang="zh-CN" altLang="en-US" dirty="0"/>
          </a:p>
        </p:txBody>
      </p:sp>
      <p:sp>
        <p:nvSpPr>
          <p:cNvPr id="29" name="文本框 28">
            <a:extLst>
              <a:ext uri="{FF2B5EF4-FFF2-40B4-BE49-F238E27FC236}">
                <a16:creationId xmlns:a16="http://schemas.microsoft.com/office/drawing/2014/main" id="{64120836-71F0-4A33-B012-F404A3CA4EEA}"/>
              </a:ext>
            </a:extLst>
          </p:cNvPr>
          <p:cNvSpPr txBox="1"/>
          <p:nvPr/>
        </p:nvSpPr>
        <p:spPr>
          <a:xfrm>
            <a:off x="5292079" y="3369799"/>
            <a:ext cx="719440" cy="369332"/>
          </a:xfrm>
          <a:prstGeom prst="rect">
            <a:avLst/>
          </a:prstGeom>
          <a:noFill/>
        </p:spPr>
        <p:txBody>
          <a:bodyPr wrap="square" rtlCol="0">
            <a:spAutoFit/>
          </a:bodyPr>
          <a:lstStyle/>
          <a:p>
            <a:pPr algn="ctr"/>
            <a:r>
              <a:rPr lang="en-US" altLang="zh-CN" dirty="0"/>
              <a:t> 0</a:t>
            </a:r>
            <a:endParaRPr lang="zh-CN" altLang="en-US" dirty="0"/>
          </a:p>
        </p:txBody>
      </p:sp>
      <p:sp>
        <p:nvSpPr>
          <p:cNvPr id="30" name="文本框 29">
            <a:extLst>
              <a:ext uri="{FF2B5EF4-FFF2-40B4-BE49-F238E27FC236}">
                <a16:creationId xmlns:a16="http://schemas.microsoft.com/office/drawing/2014/main" id="{94472679-A8FD-4D62-8E5F-86B8D9CCD4A4}"/>
              </a:ext>
            </a:extLst>
          </p:cNvPr>
          <p:cNvSpPr txBox="1"/>
          <p:nvPr/>
        </p:nvSpPr>
        <p:spPr>
          <a:xfrm>
            <a:off x="6357920" y="3372956"/>
            <a:ext cx="719440" cy="369332"/>
          </a:xfrm>
          <a:prstGeom prst="rect">
            <a:avLst/>
          </a:prstGeom>
          <a:noFill/>
        </p:spPr>
        <p:txBody>
          <a:bodyPr wrap="square" rtlCol="0">
            <a:spAutoFit/>
          </a:bodyPr>
          <a:lstStyle/>
          <a:p>
            <a:pPr algn="ctr"/>
            <a:r>
              <a:rPr lang="en-US" altLang="zh-CN" dirty="0"/>
              <a:t> 66</a:t>
            </a:r>
            <a:endParaRPr lang="zh-CN" altLang="en-US" dirty="0"/>
          </a:p>
        </p:txBody>
      </p:sp>
      <p:sp>
        <p:nvSpPr>
          <p:cNvPr id="31" name="文本框 30">
            <a:extLst>
              <a:ext uri="{FF2B5EF4-FFF2-40B4-BE49-F238E27FC236}">
                <a16:creationId xmlns:a16="http://schemas.microsoft.com/office/drawing/2014/main" id="{29B044A7-FCD3-487F-94C3-8036377BA041}"/>
              </a:ext>
            </a:extLst>
          </p:cNvPr>
          <p:cNvSpPr txBox="1"/>
          <p:nvPr/>
        </p:nvSpPr>
        <p:spPr>
          <a:xfrm>
            <a:off x="7787667" y="3372956"/>
            <a:ext cx="719440" cy="369332"/>
          </a:xfrm>
          <a:prstGeom prst="rect">
            <a:avLst/>
          </a:prstGeom>
          <a:noFill/>
        </p:spPr>
        <p:txBody>
          <a:bodyPr wrap="square" rtlCol="0">
            <a:spAutoFit/>
          </a:bodyPr>
          <a:lstStyle/>
          <a:p>
            <a:pPr algn="ctr"/>
            <a:r>
              <a:rPr lang="en-US" altLang="zh-CN" dirty="0"/>
              <a:t> 1111</a:t>
            </a:r>
            <a:endParaRPr lang="zh-CN" altLang="en-US" dirty="0"/>
          </a:p>
        </p:txBody>
      </p:sp>
      <p:sp>
        <p:nvSpPr>
          <p:cNvPr id="32" name="文本框 31">
            <a:extLst>
              <a:ext uri="{FF2B5EF4-FFF2-40B4-BE49-F238E27FC236}">
                <a16:creationId xmlns:a16="http://schemas.microsoft.com/office/drawing/2014/main" id="{378B6316-72F3-4739-9D47-C3B41C9447BC}"/>
              </a:ext>
            </a:extLst>
          </p:cNvPr>
          <p:cNvSpPr txBox="1"/>
          <p:nvPr/>
        </p:nvSpPr>
        <p:spPr>
          <a:xfrm>
            <a:off x="214347" y="4393549"/>
            <a:ext cx="2389372" cy="461665"/>
          </a:xfrm>
          <a:prstGeom prst="rect">
            <a:avLst/>
          </a:prstGeom>
          <a:noFill/>
        </p:spPr>
        <p:txBody>
          <a:bodyPr wrap="none" rtlCol="0">
            <a:spAutoFit/>
          </a:bodyPr>
          <a:lstStyle/>
          <a:p>
            <a:r>
              <a:rPr lang="en-US" altLang="zh-CN" sz="2400" dirty="0" err="1"/>
              <a:t>ArrayList</a:t>
            </a:r>
            <a:r>
              <a:rPr lang="en-US" altLang="zh-CN" sz="2400" dirty="0"/>
              <a:t>&lt;String&gt;:</a:t>
            </a:r>
            <a:endParaRPr lang="zh-CN" altLang="en-US" sz="2400" dirty="0"/>
          </a:p>
        </p:txBody>
      </p:sp>
      <p:sp>
        <p:nvSpPr>
          <p:cNvPr id="33" name="矩形 32">
            <a:extLst>
              <a:ext uri="{FF2B5EF4-FFF2-40B4-BE49-F238E27FC236}">
                <a16:creationId xmlns:a16="http://schemas.microsoft.com/office/drawing/2014/main" id="{57114D84-06BA-4A10-8363-D0808529ADC7}"/>
              </a:ext>
            </a:extLst>
          </p:cNvPr>
          <p:cNvSpPr/>
          <p:nvPr/>
        </p:nvSpPr>
        <p:spPr>
          <a:xfrm>
            <a:off x="2743605" y="4393550"/>
            <a:ext cx="5763502" cy="3955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CF09A0A0-769B-4024-938C-0A119A63A640}"/>
              </a:ext>
            </a:extLst>
          </p:cNvPr>
          <p:cNvSpPr txBox="1"/>
          <p:nvPr/>
        </p:nvSpPr>
        <p:spPr>
          <a:xfrm>
            <a:off x="2764499" y="4419813"/>
            <a:ext cx="719440" cy="369332"/>
          </a:xfrm>
          <a:prstGeom prst="rect">
            <a:avLst/>
          </a:prstGeom>
          <a:noFill/>
        </p:spPr>
        <p:txBody>
          <a:bodyPr wrap="square" rtlCol="0">
            <a:spAutoFit/>
          </a:bodyPr>
          <a:lstStyle/>
          <a:p>
            <a:pPr algn="ctr"/>
            <a:r>
              <a:rPr lang="en-US" altLang="zh-CN" dirty="0"/>
              <a:t> …</a:t>
            </a:r>
            <a:endParaRPr lang="zh-CN" altLang="en-US" dirty="0"/>
          </a:p>
        </p:txBody>
      </p:sp>
      <p:sp>
        <p:nvSpPr>
          <p:cNvPr id="35" name="文本框 34">
            <a:extLst>
              <a:ext uri="{FF2B5EF4-FFF2-40B4-BE49-F238E27FC236}">
                <a16:creationId xmlns:a16="http://schemas.microsoft.com/office/drawing/2014/main" id="{73AE1CDD-A376-4537-AC9B-F3B3C8CF89D4}"/>
              </a:ext>
            </a:extLst>
          </p:cNvPr>
          <p:cNvSpPr txBox="1"/>
          <p:nvPr/>
        </p:nvSpPr>
        <p:spPr>
          <a:xfrm>
            <a:off x="3501862" y="4406682"/>
            <a:ext cx="641915" cy="369332"/>
          </a:xfrm>
          <a:prstGeom prst="rect">
            <a:avLst/>
          </a:prstGeom>
          <a:noFill/>
        </p:spPr>
        <p:txBody>
          <a:bodyPr wrap="square" rtlCol="0">
            <a:spAutoFit/>
          </a:bodyPr>
          <a:lstStyle/>
          <a:p>
            <a:pPr algn="ctr"/>
            <a:r>
              <a:rPr lang="en-US" altLang="zh-CN" dirty="0"/>
              <a:t> </a:t>
            </a:r>
            <a:r>
              <a:rPr lang="zh-CN" altLang="en-US" dirty="0"/>
              <a:t>邹</a:t>
            </a:r>
          </a:p>
        </p:txBody>
      </p:sp>
      <p:cxnSp>
        <p:nvCxnSpPr>
          <p:cNvPr id="36" name="直接连接符 35">
            <a:extLst>
              <a:ext uri="{FF2B5EF4-FFF2-40B4-BE49-F238E27FC236}">
                <a16:creationId xmlns:a16="http://schemas.microsoft.com/office/drawing/2014/main" id="{428A2414-5284-4A92-A354-B0BB783AF66D}"/>
              </a:ext>
            </a:extLst>
          </p:cNvPr>
          <p:cNvCxnSpPr>
            <a:cxnSpLocks/>
          </p:cNvCxnSpPr>
          <p:nvPr/>
        </p:nvCxnSpPr>
        <p:spPr>
          <a:xfrm>
            <a:off x="3501863" y="4393549"/>
            <a:ext cx="0" cy="38620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D833250-0B10-48D6-B9D8-9D229FA9FCAD}"/>
              </a:ext>
            </a:extLst>
          </p:cNvPr>
          <p:cNvCxnSpPr>
            <a:cxnSpLocks/>
          </p:cNvCxnSpPr>
          <p:nvPr/>
        </p:nvCxnSpPr>
        <p:spPr>
          <a:xfrm>
            <a:off x="4140441" y="4385679"/>
            <a:ext cx="0" cy="38620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E6DD940-F714-4EF1-A1AC-EC11421E7D92}"/>
              </a:ext>
            </a:extLst>
          </p:cNvPr>
          <p:cNvSpPr txBox="1"/>
          <p:nvPr/>
        </p:nvSpPr>
        <p:spPr>
          <a:xfrm>
            <a:off x="4152430" y="4401210"/>
            <a:ext cx="641915" cy="369332"/>
          </a:xfrm>
          <a:prstGeom prst="rect">
            <a:avLst/>
          </a:prstGeom>
          <a:noFill/>
        </p:spPr>
        <p:txBody>
          <a:bodyPr wrap="square" rtlCol="0">
            <a:spAutoFit/>
          </a:bodyPr>
          <a:lstStyle/>
          <a:p>
            <a:pPr algn="ctr"/>
            <a:r>
              <a:rPr lang="en-US" altLang="zh-CN" dirty="0"/>
              <a:t> </a:t>
            </a:r>
            <a:r>
              <a:rPr lang="zh-CN" altLang="en-US" dirty="0"/>
              <a:t>冯</a:t>
            </a:r>
          </a:p>
        </p:txBody>
      </p:sp>
      <p:cxnSp>
        <p:nvCxnSpPr>
          <p:cNvPr id="40" name="直接连接符 39">
            <a:extLst>
              <a:ext uri="{FF2B5EF4-FFF2-40B4-BE49-F238E27FC236}">
                <a16:creationId xmlns:a16="http://schemas.microsoft.com/office/drawing/2014/main" id="{9D4E5946-1BA6-497F-A489-E713CE52E123}"/>
              </a:ext>
            </a:extLst>
          </p:cNvPr>
          <p:cNvCxnSpPr>
            <a:cxnSpLocks/>
          </p:cNvCxnSpPr>
          <p:nvPr/>
        </p:nvCxnSpPr>
        <p:spPr>
          <a:xfrm>
            <a:off x="4794345" y="4392000"/>
            <a:ext cx="0" cy="38620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A43754AB-7311-4D84-9AFE-1B574BE97F33}"/>
              </a:ext>
            </a:extLst>
          </p:cNvPr>
          <p:cNvSpPr txBox="1"/>
          <p:nvPr/>
        </p:nvSpPr>
        <p:spPr>
          <a:xfrm>
            <a:off x="4779019" y="4406314"/>
            <a:ext cx="641915" cy="369332"/>
          </a:xfrm>
          <a:prstGeom prst="rect">
            <a:avLst/>
          </a:prstGeom>
          <a:noFill/>
        </p:spPr>
        <p:txBody>
          <a:bodyPr wrap="square" rtlCol="0">
            <a:spAutoFit/>
          </a:bodyPr>
          <a:lstStyle/>
          <a:p>
            <a:pPr algn="ctr"/>
            <a:r>
              <a:rPr lang="zh-CN" altLang="en-US" dirty="0"/>
              <a:t>其</a:t>
            </a:r>
          </a:p>
        </p:txBody>
      </p:sp>
      <p:cxnSp>
        <p:nvCxnSpPr>
          <p:cNvPr id="42" name="直接连接符 41">
            <a:extLst>
              <a:ext uri="{FF2B5EF4-FFF2-40B4-BE49-F238E27FC236}">
                <a16:creationId xmlns:a16="http://schemas.microsoft.com/office/drawing/2014/main" id="{6D874B90-F395-476F-A386-29B03440B666}"/>
              </a:ext>
            </a:extLst>
          </p:cNvPr>
          <p:cNvCxnSpPr>
            <a:cxnSpLocks/>
          </p:cNvCxnSpPr>
          <p:nvPr/>
        </p:nvCxnSpPr>
        <p:spPr>
          <a:xfrm>
            <a:off x="5327302" y="4392000"/>
            <a:ext cx="0" cy="38620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F9494107-4058-41C0-BB04-114EA8EF15C7}"/>
              </a:ext>
            </a:extLst>
          </p:cNvPr>
          <p:cNvSpPr txBox="1"/>
          <p:nvPr/>
        </p:nvSpPr>
        <p:spPr>
          <a:xfrm>
            <a:off x="1409033" y="4852215"/>
            <a:ext cx="935192" cy="461665"/>
          </a:xfrm>
          <a:prstGeom prst="rect">
            <a:avLst/>
          </a:prstGeom>
          <a:noFill/>
        </p:spPr>
        <p:txBody>
          <a:bodyPr wrap="none" rtlCol="0">
            <a:spAutoFit/>
          </a:bodyPr>
          <a:lstStyle/>
          <a:p>
            <a:r>
              <a:rPr lang="en-US" altLang="zh-CN" sz="2400" dirty="0"/>
              <a:t>index:</a:t>
            </a:r>
            <a:endParaRPr lang="zh-CN" altLang="en-US" sz="2400" dirty="0"/>
          </a:p>
        </p:txBody>
      </p:sp>
      <p:sp>
        <p:nvSpPr>
          <p:cNvPr id="44" name="文本框 43">
            <a:extLst>
              <a:ext uri="{FF2B5EF4-FFF2-40B4-BE49-F238E27FC236}">
                <a16:creationId xmlns:a16="http://schemas.microsoft.com/office/drawing/2014/main" id="{105BDA1B-8D07-4F24-9E01-EADDFB296E30}"/>
              </a:ext>
            </a:extLst>
          </p:cNvPr>
          <p:cNvSpPr txBox="1"/>
          <p:nvPr/>
        </p:nvSpPr>
        <p:spPr>
          <a:xfrm>
            <a:off x="3463099" y="4898381"/>
            <a:ext cx="719440" cy="369332"/>
          </a:xfrm>
          <a:prstGeom prst="rect">
            <a:avLst/>
          </a:prstGeom>
          <a:noFill/>
        </p:spPr>
        <p:txBody>
          <a:bodyPr wrap="square" rtlCol="0">
            <a:spAutoFit/>
          </a:bodyPr>
          <a:lstStyle/>
          <a:p>
            <a:pPr algn="ctr"/>
            <a:r>
              <a:rPr lang="en-US" altLang="zh-CN" dirty="0"/>
              <a:t> 7</a:t>
            </a:r>
            <a:endParaRPr lang="zh-CN" altLang="en-US" dirty="0"/>
          </a:p>
        </p:txBody>
      </p:sp>
      <p:sp>
        <p:nvSpPr>
          <p:cNvPr id="45" name="文本框 44">
            <a:extLst>
              <a:ext uri="{FF2B5EF4-FFF2-40B4-BE49-F238E27FC236}">
                <a16:creationId xmlns:a16="http://schemas.microsoft.com/office/drawing/2014/main" id="{90903873-B4AE-4664-BD8E-E2903B014CD5}"/>
              </a:ext>
            </a:extLst>
          </p:cNvPr>
          <p:cNvSpPr txBox="1"/>
          <p:nvPr/>
        </p:nvSpPr>
        <p:spPr>
          <a:xfrm>
            <a:off x="4049589" y="4898381"/>
            <a:ext cx="719440" cy="369332"/>
          </a:xfrm>
          <a:prstGeom prst="rect">
            <a:avLst/>
          </a:prstGeom>
          <a:noFill/>
        </p:spPr>
        <p:txBody>
          <a:bodyPr wrap="square" rtlCol="0">
            <a:spAutoFit/>
          </a:bodyPr>
          <a:lstStyle/>
          <a:p>
            <a:pPr algn="ctr"/>
            <a:r>
              <a:rPr lang="en-US" altLang="zh-CN" dirty="0"/>
              <a:t>8</a:t>
            </a:r>
            <a:endParaRPr lang="zh-CN" altLang="en-US" dirty="0"/>
          </a:p>
        </p:txBody>
      </p:sp>
      <p:sp>
        <p:nvSpPr>
          <p:cNvPr id="46" name="文本框 45">
            <a:extLst>
              <a:ext uri="{FF2B5EF4-FFF2-40B4-BE49-F238E27FC236}">
                <a16:creationId xmlns:a16="http://schemas.microsoft.com/office/drawing/2014/main" id="{E210F632-4944-4EE5-895A-63FC45D84D80}"/>
              </a:ext>
            </a:extLst>
          </p:cNvPr>
          <p:cNvSpPr txBox="1"/>
          <p:nvPr/>
        </p:nvSpPr>
        <p:spPr>
          <a:xfrm>
            <a:off x="4701494" y="4898381"/>
            <a:ext cx="719440" cy="369332"/>
          </a:xfrm>
          <a:prstGeom prst="rect">
            <a:avLst/>
          </a:prstGeom>
          <a:noFill/>
        </p:spPr>
        <p:txBody>
          <a:bodyPr wrap="square" rtlCol="0">
            <a:spAutoFit/>
          </a:bodyPr>
          <a:lstStyle/>
          <a:p>
            <a:pPr algn="ctr"/>
            <a:r>
              <a:rPr lang="en-US" altLang="zh-CN" dirty="0"/>
              <a:t>9</a:t>
            </a:r>
            <a:endParaRPr lang="zh-CN" altLang="en-US" dirty="0"/>
          </a:p>
        </p:txBody>
      </p:sp>
      <p:cxnSp>
        <p:nvCxnSpPr>
          <p:cNvPr id="48" name="直接箭头连接符 47">
            <a:extLst>
              <a:ext uri="{FF2B5EF4-FFF2-40B4-BE49-F238E27FC236}">
                <a16:creationId xmlns:a16="http://schemas.microsoft.com/office/drawing/2014/main" id="{05D01D5C-B4DD-4F18-844C-8FE71656C8AA}"/>
              </a:ext>
            </a:extLst>
          </p:cNvPr>
          <p:cNvCxnSpPr>
            <a:cxnSpLocks/>
            <a:stCxn id="28" idx="2"/>
          </p:cNvCxnSpPr>
          <p:nvPr/>
        </p:nvCxnSpPr>
        <p:spPr>
          <a:xfrm flipH="1">
            <a:off x="3873185" y="3742288"/>
            <a:ext cx="685176" cy="64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B62C06A-9087-4771-88E7-BF11203A7D8A}"/>
              </a:ext>
            </a:extLst>
          </p:cNvPr>
          <p:cNvCxnSpPr>
            <a:cxnSpLocks/>
            <a:stCxn id="27" idx="2"/>
          </p:cNvCxnSpPr>
          <p:nvPr/>
        </p:nvCxnSpPr>
        <p:spPr>
          <a:xfrm>
            <a:off x="3065468" y="3722386"/>
            <a:ext cx="1995746" cy="663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942F9586-B294-41E2-835B-A1D996FE56AA}"/>
              </a:ext>
            </a:extLst>
          </p:cNvPr>
          <p:cNvSpPr txBox="1"/>
          <p:nvPr/>
        </p:nvSpPr>
        <p:spPr>
          <a:xfrm>
            <a:off x="6316147" y="4385679"/>
            <a:ext cx="719440" cy="369332"/>
          </a:xfrm>
          <a:prstGeom prst="rect">
            <a:avLst/>
          </a:prstGeom>
          <a:noFill/>
        </p:spPr>
        <p:txBody>
          <a:bodyPr wrap="square" rtlCol="0">
            <a:spAutoFit/>
          </a:bodyPr>
          <a:lstStyle/>
          <a:p>
            <a:pPr algn="ctr"/>
            <a:r>
              <a:rPr lang="en-US" altLang="zh-CN" dirty="0"/>
              <a:t> …</a:t>
            </a:r>
            <a:endParaRPr lang="zh-CN" altLang="en-US" dirty="0"/>
          </a:p>
        </p:txBody>
      </p:sp>
    </p:spTree>
    <p:extLst>
      <p:ext uri="{BB962C8B-B14F-4D97-AF65-F5344CB8AC3E}">
        <p14:creationId xmlns:p14="http://schemas.microsoft.com/office/powerpoint/2010/main" val="2391611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最终版本</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706032"/>
            <a:ext cx="8424936" cy="3847207"/>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查询区间主键大小范围是</a:t>
            </a:r>
            <a:r>
              <a:rPr lang="en-US" altLang="zh-CN" sz="2400" dirty="0">
                <a:latin typeface="微软雅黑 Light" panose="020B0502040204020203" pitchFamily="34" charset="-122"/>
                <a:ea typeface="微软雅黑 Light" panose="020B0502040204020203" pitchFamily="34" charset="-122"/>
              </a:rPr>
              <a:t>100</a:t>
            </a:r>
            <a:r>
              <a:rPr lang="zh-CN" altLang="en-US" sz="2400" dirty="0">
                <a:latin typeface="微软雅黑 Light" panose="020B0502040204020203" pitchFamily="34" charset="-122"/>
                <a:ea typeface="微软雅黑 Light" panose="020B0502040204020203" pitchFamily="34" charset="-122"/>
              </a:rPr>
              <a:t>万</a:t>
            </a:r>
            <a:r>
              <a:rPr lang="en-US" altLang="zh-CN" sz="2400" dirty="0">
                <a:latin typeface="微软雅黑 Light" panose="020B0502040204020203" pitchFamily="34" charset="-122"/>
                <a:ea typeface="微软雅黑 Light" panose="020B0502040204020203" pitchFamily="34" charset="-122"/>
              </a:rPr>
              <a:t>~800</a:t>
            </a:r>
            <a:r>
              <a:rPr lang="zh-CN" altLang="en-US" sz="2400" dirty="0">
                <a:latin typeface="微软雅黑 Light" panose="020B0502040204020203" pitchFamily="34" charset="-122"/>
                <a:ea typeface="微软雅黑 Light" panose="020B0502040204020203" pitchFamily="34" charset="-122"/>
              </a:rPr>
              <a:t>万，但是结果集中最大的主键是</a:t>
            </a:r>
            <a:r>
              <a:rPr lang="en-US" altLang="zh-CN" sz="2400" dirty="0">
                <a:latin typeface="微软雅黑 Light" panose="020B0502040204020203" pitchFamily="34" charset="-122"/>
                <a:ea typeface="微软雅黑 Light" panose="020B0502040204020203" pitchFamily="34" charset="-122"/>
              </a:rPr>
              <a:t>5240295 </a:t>
            </a:r>
            <a:r>
              <a:rPr lang="zh-CN" altLang="en-US" sz="2400" dirty="0">
                <a:latin typeface="微软雅黑 Light" panose="020B0502040204020203" pitchFamily="34" charset="-122"/>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en-US" altLang="zh-CN" sz="2000" dirty="0">
                <a:latin typeface="微软雅黑 Light" panose="020B0502040204020203" pitchFamily="34" charset="-122"/>
                <a:ea typeface="微软雅黑 Light" panose="020B0502040204020203" pitchFamily="34" charset="-122"/>
              </a:rPr>
              <a:t>long[] record</a:t>
            </a:r>
            <a:r>
              <a:rPr lang="zh-CN" altLang="en-US" sz="2000" dirty="0">
                <a:latin typeface="微软雅黑 Light" panose="020B0502040204020203" pitchFamily="34" charset="-122"/>
                <a:ea typeface="微软雅黑 Light" panose="020B0502040204020203" pitchFamily="34" charset="-122"/>
              </a:rPr>
              <a:t>大小从</a:t>
            </a:r>
            <a:r>
              <a:rPr lang="en-US" altLang="zh-CN" sz="2000" dirty="0">
                <a:latin typeface="微软雅黑 Light" panose="020B0502040204020203" pitchFamily="34" charset="-122"/>
                <a:ea typeface="微软雅黑 Light" panose="020B0502040204020203" pitchFamily="34" charset="-122"/>
              </a:rPr>
              <a:t>700</a:t>
            </a:r>
            <a:r>
              <a:rPr lang="zh-CN" altLang="en-US" sz="2000" dirty="0">
                <a:latin typeface="微软雅黑 Light" panose="020B0502040204020203" pitchFamily="34" charset="-122"/>
                <a:ea typeface="微软雅黑 Light" panose="020B0502040204020203" pitchFamily="34" charset="-122"/>
              </a:rPr>
              <a:t>万下降到</a:t>
            </a:r>
            <a:r>
              <a:rPr lang="en-US" altLang="zh-CN" sz="2000" dirty="0">
                <a:latin typeface="微软雅黑 Light" panose="020B0502040204020203" pitchFamily="34" charset="-122"/>
                <a:ea typeface="微软雅黑 Light" panose="020B0502040204020203" pitchFamily="34" charset="-122"/>
              </a:rPr>
              <a:t>420</a:t>
            </a:r>
            <a:r>
              <a:rPr lang="zh-CN" altLang="en-US" sz="2000" dirty="0">
                <a:latin typeface="微软雅黑 Light" panose="020B0502040204020203" pitchFamily="34" charset="-122"/>
                <a:ea typeface="微软雅黑 Light" panose="020B0502040204020203" pitchFamily="34" charset="-122"/>
              </a:rPr>
              <a:t>万</a:t>
            </a:r>
            <a:r>
              <a:rPr lang="en-US" altLang="zh-CN" sz="2000" dirty="0">
                <a:latin typeface="微软雅黑 Light" panose="020B0502040204020203" pitchFamily="34" charset="-122"/>
                <a:ea typeface="微软雅黑 Light" panose="020B0502040204020203" pitchFamily="34" charset="-122"/>
              </a:rPr>
              <a:t>;</a:t>
            </a: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过滤掉主键大于</a:t>
            </a:r>
            <a:r>
              <a:rPr lang="en-US" altLang="zh-CN" sz="2000" dirty="0">
                <a:latin typeface="微软雅黑 Light" panose="020B0502040204020203" pitchFamily="34" charset="-122"/>
                <a:ea typeface="微软雅黑 Light" panose="020B0502040204020203" pitchFamily="34" charset="-122"/>
              </a:rPr>
              <a:t>5240295</a:t>
            </a:r>
            <a:r>
              <a:rPr lang="zh-CN" altLang="en-US" sz="2000" dirty="0">
                <a:latin typeface="微软雅黑 Light" panose="020B0502040204020203" pitchFamily="34" charset="-122"/>
                <a:ea typeface="微软雅黑 Light" panose="020B0502040204020203" pitchFamily="34" charset="-122"/>
              </a:rPr>
              <a:t>的变更记录</a:t>
            </a:r>
            <a:r>
              <a:rPr lang="en-US" altLang="zh-CN" sz="2000" dirty="0">
                <a:latin typeface="微软雅黑 Light" panose="020B0502040204020203" pitchFamily="34" charset="-122"/>
                <a:ea typeface="微软雅黑 Light" panose="020B0502040204020203" pitchFamily="34" charset="-122"/>
              </a:rPr>
              <a:t>;</a:t>
            </a:r>
          </a:p>
          <a:p>
            <a:pPr marL="800100" lvl="1" indent="-342900">
              <a:buFont typeface="Wingdings" panose="05000000000000000000" pitchFamily="2" charset="2"/>
              <a:buChar char="Ø"/>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结果集中的主键都是单数</a:t>
            </a:r>
            <a:endParaRPr lang="en-US" altLang="zh-CN" sz="24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en-US" altLang="zh-CN" sz="2000" dirty="0">
                <a:latin typeface="微软雅黑 Light" panose="020B0502040204020203" pitchFamily="34" charset="-122"/>
                <a:ea typeface="微软雅黑 Light" panose="020B0502040204020203" pitchFamily="34" charset="-122"/>
              </a:rPr>
              <a:t>long[] record</a:t>
            </a:r>
            <a:r>
              <a:rPr lang="zh-CN" altLang="en-US" sz="2000" dirty="0">
                <a:latin typeface="微软雅黑 Light" panose="020B0502040204020203" pitchFamily="34" charset="-122"/>
                <a:ea typeface="微软雅黑 Light" panose="020B0502040204020203" pitchFamily="34" charset="-122"/>
              </a:rPr>
              <a:t>大小从</a:t>
            </a:r>
            <a:r>
              <a:rPr lang="en-US" altLang="zh-CN" sz="2000" dirty="0">
                <a:latin typeface="微软雅黑 Light" panose="020B0502040204020203" pitchFamily="34" charset="-122"/>
                <a:ea typeface="微软雅黑 Light" panose="020B0502040204020203" pitchFamily="34" charset="-122"/>
              </a:rPr>
              <a:t>420</a:t>
            </a:r>
            <a:r>
              <a:rPr lang="zh-CN" altLang="en-US" sz="2000" dirty="0">
                <a:latin typeface="微软雅黑 Light" panose="020B0502040204020203" pitchFamily="34" charset="-122"/>
                <a:ea typeface="微软雅黑 Light" panose="020B0502040204020203" pitchFamily="34" charset="-122"/>
              </a:rPr>
              <a:t>万下降到</a:t>
            </a:r>
            <a:r>
              <a:rPr lang="en-US" altLang="zh-CN" sz="2000" dirty="0">
                <a:latin typeface="微软雅黑 Light" panose="020B0502040204020203" pitchFamily="34" charset="-122"/>
                <a:ea typeface="微软雅黑 Light" panose="020B0502040204020203" pitchFamily="34" charset="-122"/>
              </a:rPr>
              <a:t>210</a:t>
            </a:r>
            <a:r>
              <a:rPr lang="zh-CN" altLang="en-US" sz="2000" dirty="0">
                <a:latin typeface="微软雅黑 Light" panose="020B0502040204020203" pitchFamily="34" charset="-122"/>
                <a:ea typeface="微软雅黑 Light" panose="020B0502040204020203" pitchFamily="34" charset="-122"/>
              </a:rPr>
              <a:t>万，理论上只需</a:t>
            </a:r>
            <a:r>
              <a:rPr lang="en-US" altLang="zh-CN" sz="2000" dirty="0">
                <a:latin typeface="微软雅黑 Light" panose="020B0502040204020203" pitchFamily="34" charset="-122"/>
                <a:ea typeface="微软雅黑 Light" panose="020B0502040204020203" pitchFamily="34" charset="-122"/>
              </a:rPr>
              <a:t>16MB</a:t>
            </a:r>
            <a:r>
              <a:rPr lang="zh-CN" altLang="en-US" sz="2000" dirty="0">
                <a:latin typeface="微软雅黑 Light" panose="020B0502040204020203" pitchFamily="34" charset="-122"/>
                <a:ea typeface="微软雅黑 Light" panose="020B0502040204020203" pitchFamily="34" charset="-122"/>
              </a:rPr>
              <a:t>内存左右</a:t>
            </a:r>
            <a:r>
              <a:rPr lang="en-US" altLang="zh-CN" sz="2000" dirty="0">
                <a:latin typeface="微软雅黑 Light" panose="020B0502040204020203" pitchFamily="34" charset="-122"/>
                <a:ea typeface="微软雅黑 Light" panose="020B0502040204020203" pitchFamily="34" charset="-122"/>
              </a:rPr>
              <a:t>;</a:t>
            </a: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过滤掉主键为偶数的变更记录</a:t>
            </a:r>
            <a:r>
              <a:rPr lang="en-US" altLang="zh-CN" sz="2000" dirty="0">
                <a:latin typeface="微软雅黑 Light" panose="020B0502040204020203" pitchFamily="34" charset="-122"/>
                <a:ea typeface="微软雅黑 Light" panose="020B0502040204020203" pitchFamily="34" charset="-122"/>
              </a:rPr>
              <a:t>;</a:t>
            </a:r>
          </a:p>
          <a:p>
            <a:pPr lvl="1"/>
            <a:endParaRPr lang="en-US" altLang="zh-CN" sz="2400" dirty="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1D0BB14-929C-4EFB-9056-407631E57599}"/>
              </a:ext>
            </a:extLst>
          </p:cNvPr>
          <p:cNvSpPr txBox="1"/>
          <p:nvPr/>
        </p:nvSpPr>
        <p:spPr>
          <a:xfrm>
            <a:off x="425478" y="1032608"/>
            <a:ext cx="3983831"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数据特征</a:t>
            </a:r>
            <a:r>
              <a:rPr lang="en-US" altLang="zh-CN" sz="2800" dirty="0">
                <a:latin typeface="微软雅黑 Light" panose="020B0502040204020203" pitchFamily="34" charset="-122"/>
                <a:ea typeface="微软雅黑 Light" panose="020B0502040204020203" pitchFamily="34" charset="-122"/>
              </a:rPr>
              <a:t>3</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4799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最终版本</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706032"/>
            <a:ext cx="8424936" cy="4216539"/>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所有主键都发生过</a:t>
            </a:r>
            <a:r>
              <a:rPr lang="en-US" altLang="zh-CN" sz="2400" dirty="0">
                <a:latin typeface="微软雅黑 Light" panose="020B0502040204020203" pitchFamily="34" charset="-122"/>
                <a:ea typeface="微软雅黑 Light" panose="020B0502040204020203" pitchFamily="34" charset="-122"/>
              </a:rPr>
              <a:t>UPDATE</a:t>
            </a:r>
            <a:r>
              <a:rPr lang="zh-CN" altLang="en-US" sz="2400" dirty="0">
                <a:latin typeface="微软雅黑 Light" panose="020B0502040204020203" pitchFamily="34" charset="-122"/>
                <a:ea typeface="微软雅黑 Light" panose="020B0502040204020203" pitchFamily="34" charset="-122"/>
              </a:rPr>
              <a:t>变更</a:t>
            </a:r>
            <a:r>
              <a:rPr lang="en-US" altLang="zh-CN" sz="2400" dirty="0">
                <a:latin typeface="微软雅黑 Light" panose="020B0502040204020203" pitchFamily="34" charset="-122"/>
                <a:ea typeface="微软雅黑 Light" panose="020B0502040204020203" pitchFamily="34" charset="-122"/>
              </a:rPr>
              <a:t>;</a:t>
            </a: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对于</a:t>
            </a:r>
            <a:r>
              <a:rPr lang="en-US" altLang="zh-CN" sz="2400" dirty="0">
                <a:latin typeface="微软雅黑 Light" panose="020B0502040204020203" pitchFamily="34" charset="-122"/>
                <a:ea typeface="微软雅黑 Light" panose="020B0502040204020203" pitchFamily="34" charset="-122"/>
              </a:rPr>
              <a:t>UPDATE</a:t>
            </a:r>
            <a:r>
              <a:rPr lang="zh-CN" altLang="en-US" sz="2400" dirty="0">
                <a:latin typeface="微软雅黑 Light" panose="020B0502040204020203" pitchFamily="34" charset="-122"/>
                <a:ea typeface="微软雅黑 Light" panose="020B0502040204020203" pitchFamily="34" charset="-122"/>
              </a:rPr>
              <a:t>变更，只需记录最后一次变更即可</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en-US" altLang="zh-CN" sz="2000" dirty="0">
                <a:latin typeface="微软雅黑 Light" panose="020B0502040204020203" pitchFamily="34" charset="-122"/>
                <a:ea typeface="微软雅黑 Light" panose="020B0502040204020203" pitchFamily="34" charset="-122"/>
              </a:rPr>
              <a:t>score</a:t>
            </a:r>
            <a:r>
              <a:rPr lang="zh-CN" altLang="en-US" sz="2000" dirty="0">
                <a:latin typeface="微软雅黑 Light" panose="020B0502040204020203" pitchFamily="34" charset="-122"/>
                <a:ea typeface="微软雅黑 Light" panose="020B0502040204020203" pitchFamily="34" charset="-122"/>
              </a:rPr>
              <a:t>发生了如下变更：</a:t>
            </a:r>
            <a:r>
              <a:rPr lang="en-US" altLang="zh-CN" sz="2000" dirty="0">
                <a:latin typeface="微软雅黑 Light" panose="020B0502040204020203" pitchFamily="34" charset="-122"/>
                <a:ea typeface="微软雅黑 Light" panose="020B0502040204020203" pitchFamily="34" charset="-122"/>
              </a:rPr>
              <a:t>66-&gt;77-&gt;88-&gt;1024</a:t>
            </a:r>
            <a:r>
              <a:rPr lang="zh-CN" altLang="en-US" sz="2000" dirty="0">
                <a:latin typeface="微软雅黑 Light" panose="020B0502040204020203" pitchFamily="34" charset="-122"/>
                <a:ea typeface="微软雅黑 Light" panose="020B0502040204020203" pitchFamily="34" charset="-122"/>
              </a:rPr>
              <a:t>，可以忽略变更</a:t>
            </a:r>
            <a:r>
              <a:rPr lang="en-US" altLang="zh-CN" sz="2000" dirty="0">
                <a:latin typeface="微软雅黑 Light" panose="020B0502040204020203" pitchFamily="34" charset="-122"/>
                <a:ea typeface="微软雅黑 Light" panose="020B0502040204020203" pitchFamily="34" charset="-122"/>
              </a:rPr>
              <a:t>:</a:t>
            </a:r>
          </a:p>
          <a:p>
            <a:pPr lvl="1"/>
            <a:r>
              <a:rPr lang="en-US" altLang="zh-CN" sz="2000" dirty="0">
                <a:latin typeface="微软雅黑 Light" panose="020B0502040204020203" pitchFamily="34" charset="-122"/>
                <a:ea typeface="微软雅黑 Light" panose="020B0502040204020203" pitchFamily="34" charset="-122"/>
              </a:rPr>
              <a:t>   66-&gt;77, 77-&gt;88, </a:t>
            </a:r>
            <a:r>
              <a:rPr lang="zh-CN" altLang="en-US" sz="2000" dirty="0">
                <a:latin typeface="微软雅黑 Light" panose="020B0502040204020203" pitchFamily="34" charset="-122"/>
                <a:ea typeface="微软雅黑 Light" panose="020B0502040204020203" pitchFamily="34" charset="-122"/>
              </a:rPr>
              <a:t>只处理</a:t>
            </a:r>
            <a:r>
              <a:rPr lang="en-US" altLang="zh-CN" sz="2000" dirty="0">
                <a:latin typeface="微软雅黑 Light" panose="020B0502040204020203" pitchFamily="34" charset="-122"/>
                <a:ea typeface="微软雅黑 Light" panose="020B0502040204020203" pitchFamily="34" charset="-122"/>
              </a:rPr>
              <a:t>88-&gt;1024</a:t>
            </a:r>
            <a:r>
              <a:rPr lang="zh-CN" altLang="en-US" sz="2000" dirty="0">
                <a:latin typeface="微软雅黑 Light" panose="020B0502040204020203" pitchFamily="34" charset="-122"/>
                <a:ea typeface="微软雅黑 Light" panose="020B0502040204020203" pitchFamily="34" charset="-122"/>
              </a:rPr>
              <a:t>这次变更，不影响正确性。</a:t>
            </a:r>
            <a:endParaRPr lang="en-US" altLang="zh-CN" sz="20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找到结果集中，所有的主键的</a:t>
            </a:r>
            <a:r>
              <a:rPr lang="en-US" altLang="zh-CN" sz="2400" dirty="0">
                <a:latin typeface="微软雅黑 Light" panose="020B0502040204020203" pitchFamily="34" charset="-122"/>
                <a:ea typeface="微软雅黑 Light" panose="020B0502040204020203" pitchFamily="34" charset="-122"/>
              </a:rPr>
              <a:t>5</a:t>
            </a:r>
            <a:r>
              <a:rPr lang="zh-CN" altLang="en-US" sz="2400" dirty="0">
                <a:latin typeface="微软雅黑 Light" panose="020B0502040204020203" pitchFamily="34" charset="-122"/>
                <a:ea typeface="微软雅黑 Light" panose="020B0502040204020203" pitchFamily="34" charset="-122"/>
              </a:rPr>
              <a:t>个字段，</a:t>
            </a:r>
            <a:r>
              <a:rPr lang="zh-CN" altLang="en-US" sz="2400" dirty="0">
                <a:solidFill>
                  <a:srgbClr val="FF0000"/>
                </a:solidFill>
                <a:latin typeface="微软雅黑 Light" panose="020B0502040204020203" pitchFamily="34" charset="-122"/>
                <a:ea typeface="微软雅黑 Light" panose="020B0502040204020203" pitchFamily="34" charset="-122"/>
              </a:rPr>
              <a:t>每个字段最后一次发生</a:t>
            </a:r>
            <a:r>
              <a:rPr lang="en-US" altLang="zh-CN" sz="2400" dirty="0">
                <a:solidFill>
                  <a:srgbClr val="FF0000"/>
                </a:solidFill>
                <a:latin typeface="微软雅黑 Light" panose="020B0502040204020203" pitchFamily="34" charset="-122"/>
                <a:ea typeface="微软雅黑 Light" panose="020B0502040204020203" pitchFamily="34" charset="-122"/>
              </a:rPr>
              <a:t>UPDATE</a:t>
            </a:r>
            <a:r>
              <a:rPr lang="zh-CN" altLang="en-US" sz="2400" dirty="0">
                <a:solidFill>
                  <a:srgbClr val="FF0000"/>
                </a:solidFill>
                <a:latin typeface="微软雅黑 Light" panose="020B0502040204020203" pitchFamily="34" charset="-122"/>
                <a:ea typeface="微软雅黑 Light" panose="020B0502040204020203" pitchFamily="34" charset="-122"/>
              </a:rPr>
              <a:t>变更所在的文件，</a:t>
            </a:r>
            <a:r>
              <a:rPr lang="zh-CN" altLang="en-US" sz="2400" dirty="0">
                <a:latin typeface="微软雅黑 Light" panose="020B0502040204020203" pitchFamily="34" charset="-122"/>
                <a:ea typeface="微软雅黑 Light" panose="020B0502040204020203" pitchFamily="34" charset="-122"/>
              </a:rPr>
              <a:t>记录为集合</a:t>
            </a:r>
            <a:r>
              <a:rPr lang="en-US" altLang="zh-CN" sz="2400" dirty="0" err="1">
                <a:latin typeface="微软雅黑 Light" panose="020B0502040204020203" pitchFamily="34" charset="-122"/>
                <a:ea typeface="微软雅黑 Light" panose="020B0502040204020203" pitchFamily="34" charset="-122"/>
              </a:rPr>
              <a:t>FileNOSet</a:t>
            </a:r>
            <a:r>
              <a:rPr lang="zh-CN" altLang="en-US" sz="2400" dirty="0">
                <a:latin typeface="微软雅黑 Light" panose="020B0502040204020203" pitchFamily="34" charset="-122"/>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取集合</a:t>
            </a:r>
            <a:r>
              <a:rPr lang="en-US" altLang="zh-CN" sz="2400" dirty="0" err="1">
                <a:latin typeface="微软雅黑 Light" panose="020B0502040204020203" pitchFamily="34" charset="-122"/>
                <a:ea typeface="微软雅黑 Light" panose="020B0502040204020203" pitchFamily="34" charset="-122"/>
              </a:rPr>
              <a:t>FileNOSet</a:t>
            </a:r>
            <a:r>
              <a:rPr lang="zh-CN" altLang="en-US" sz="2400" dirty="0">
                <a:latin typeface="微软雅黑 Light" panose="020B0502040204020203" pitchFamily="34" charset="-122"/>
                <a:ea typeface="微软雅黑 Light" panose="020B0502040204020203" pitchFamily="34" charset="-122"/>
              </a:rPr>
              <a:t>中，最早的那个文件，即编号最小的文件</a:t>
            </a:r>
            <a:r>
              <a:rPr lang="en-US" altLang="zh-CN" sz="2400" dirty="0">
                <a:latin typeface="微软雅黑 Light" panose="020B0502040204020203" pitchFamily="34" charset="-122"/>
                <a:ea typeface="微软雅黑 Light" panose="020B0502040204020203" pitchFamily="34" charset="-122"/>
              </a:rPr>
              <a:t>:</a:t>
            </a: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在正式赛的数据里，该文件是文件</a:t>
            </a:r>
            <a:r>
              <a:rPr lang="en-US" altLang="zh-CN" sz="2000" dirty="0">
                <a:latin typeface="微软雅黑 Light" panose="020B0502040204020203" pitchFamily="34" charset="-122"/>
                <a:ea typeface="微软雅黑 Light" panose="020B0502040204020203" pitchFamily="34" charset="-122"/>
              </a:rPr>
              <a:t>7.txt</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那么，文件</a:t>
            </a:r>
            <a:r>
              <a:rPr lang="en-US" altLang="zh-CN" sz="2000" dirty="0">
                <a:latin typeface="微软雅黑 Light" panose="020B0502040204020203" pitchFamily="34" charset="-122"/>
                <a:ea typeface="微软雅黑 Light" panose="020B0502040204020203" pitchFamily="34" charset="-122"/>
              </a:rPr>
              <a:t>1.txt~6.txt</a:t>
            </a:r>
            <a:r>
              <a:rPr lang="zh-CN" altLang="en-US" sz="2000" dirty="0">
                <a:latin typeface="微软雅黑 Light" panose="020B0502040204020203" pitchFamily="34" charset="-122"/>
                <a:ea typeface="微软雅黑 Light" panose="020B0502040204020203" pitchFamily="34" charset="-122"/>
              </a:rPr>
              <a:t>只需要处理</a:t>
            </a:r>
            <a:r>
              <a:rPr lang="en-US" altLang="zh-CN" sz="2000" dirty="0">
                <a:latin typeface="微软雅黑 Light" panose="020B0502040204020203" pitchFamily="34" charset="-122"/>
                <a:ea typeface="微软雅黑 Light" panose="020B0502040204020203" pitchFamily="34" charset="-122"/>
              </a:rPr>
              <a:t>INSERT</a:t>
            </a:r>
            <a:r>
              <a:rPr lang="zh-CN" altLang="en-US" sz="2000" dirty="0">
                <a:latin typeface="微软雅黑 Light" panose="020B0502040204020203" pitchFamily="34" charset="-122"/>
                <a:ea typeface="微软雅黑 Light" panose="020B0502040204020203" pitchFamily="34" charset="-122"/>
              </a:rPr>
              <a:t>变更，忽略过滤掉</a:t>
            </a:r>
            <a:r>
              <a:rPr lang="en-US" altLang="zh-CN" sz="2000" dirty="0">
                <a:latin typeface="微软雅黑 Light" panose="020B0502040204020203" pitchFamily="34" charset="-122"/>
                <a:ea typeface="微软雅黑 Light" panose="020B0502040204020203" pitchFamily="34" charset="-122"/>
              </a:rPr>
              <a:t>UPDATE</a:t>
            </a:r>
            <a:r>
              <a:rPr lang="zh-CN" altLang="en-US" sz="2000" dirty="0">
                <a:latin typeface="微软雅黑 Light" panose="020B0502040204020203" pitchFamily="34" charset="-122"/>
                <a:ea typeface="微软雅黑 Light" panose="020B0502040204020203" pitchFamily="34" charset="-122"/>
              </a:rPr>
              <a:t>变更和</a:t>
            </a:r>
            <a:r>
              <a:rPr lang="en-US" altLang="zh-CN" sz="2000" dirty="0">
                <a:latin typeface="微软雅黑 Light" panose="020B0502040204020203" pitchFamily="34" charset="-122"/>
                <a:ea typeface="微软雅黑 Light" panose="020B0502040204020203" pitchFamily="34" charset="-122"/>
              </a:rPr>
              <a:t>DELETE</a:t>
            </a:r>
            <a:r>
              <a:rPr lang="zh-CN" altLang="en-US" sz="2000" dirty="0">
                <a:latin typeface="微软雅黑 Light" panose="020B0502040204020203" pitchFamily="34" charset="-122"/>
                <a:ea typeface="微软雅黑 Light" panose="020B0502040204020203" pitchFamily="34" charset="-122"/>
              </a:rPr>
              <a:t>变更！</a:t>
            </a:r>
            <a:endParaRPr lang="en-US" altLang="zh-CN" sz="2000"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1D0BB14-929C-4EFB-9056-407631E57599}"/>
              </a:ext>
            </a:extLst>
          </p:cNvPr>
          <p:cNvSpPr txBox="1"/>
          <p:nvPr/>
        </p:nvSpPr>
        <p:spPr>
          <a:xfrm>
            <a:off x="425478" y="1032608"/>
            <a:ext cx="3983831"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数据特征</a:t>
            </a:r>
            <a:r>
              <a:rPr lang="en-US" altLang="zh-CN" sz="2800" dirty="0">
                <a:latin typeface="微软雅黑 Light" panose="020B0502040204020203" pitchFamily="34" charset="-122"/>
                <a:ea typeface="微软雅黑 Light" panose="020B0502040204020203" pitchFamily="34" charset="-122"/>
              </a:rPr>
              <a:t>4</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71985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最终版本</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706032"/>
            <a:ext cx="8424936"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但是，如果有查询区间内的主键，在文件</a:t>
            </a:r>
            <a:r>
              <a:rPr lang="en-US" altLang="zh-CN" sz="2400" dirty="0">
                <a:latin typeface="微软雅黑 Light" panose="020B0502040204020203" pitchFamily="34" charset="-122"/>
                <a:ea typeface="微软雅黑 Light" panose="020B0502040204020203" pitchFamily="34" charset="-122"/>
              </a:rPr>
              <a:t>1.txt~6.txt</a:t>
            </a:r>
            <a:r>
              <a:rPr lang="zh-CN" altLang="en-US" sz="2400" dirty="0">
                <a:latin typeface="微软雅黑 Light" panose="020B0502040204020203" pitchFamily="34" charset="-122"/>
                <a:ea typeface="微软雅黑 Light" panose="020B0502040204020203" pitchFamily="34" charset="-122"/>
              </a:rPr>
              <a:t>里被</a:t>
            </a:r>
            <a:r>
              <a:rPr lang="en-US" altLang="zh-CN" sz="2400" dirty="0">
                <a:latin typeface="微软雅黑 Light" panose="020B0502040204020203" pitchFamily="34" charset="-122"/>
                <a:ea typeface="微软雅黑 Light" panose="020B0502040204020203" pitchFamily="34" charset="-122"/>
              </a:rPr>
              <a:t>DELETE</a:t>
            </a:r>
            <a:r>
              <a:rPr lang="zh-CN" altLang="en-US" sz="2400" dirty="0">
                <a:latin typeface="微软雅黑 Light" panose="020B0502040204020203" pitchFamily="34" charset="-122"/>
                <a:ea typeface="微软雅黑 Light" panose="020B0502040204020203" pitchFamily="34" charset="-122"/>
              </a:rPr>
              <a:t>掉了，或者主键被</a:t>
            </a:r>
            <a:r>
              <a:rPr lang="en-US" altLang="zh-CN" sz="2400" dirty="0">
                <a:latin typeface="微软雅黑 Light" panose="020B0502040204020203" pitchFamily="34" charset="-122"/>
                <a:ea typeface="微软雅黑 Light" panose="020B0502040204020203" pitchFamily="34" charset="-122"/>
              </a:rPr>
              <a:t>UPDATE</a:t>
            </a:r>
            <a:r>
              <a:rPr lang="zh-CN" altLang="en-US" sz="2400" dirty="0">
                <a:latin typeface="微软雅黑 Light" panose="020B0502040204020203" pitchFamily="34" charset="-122"/>
                <a:ea typeface="微软雅黑 Light" panose="020B0502040204020203" pitchFamily="34" charset="-122"/>
              </a:rPr>
              <a:t>到了范围外呢？</a:t>
            </a:r>
            <a:endParaRPr lang="en-US" altLang="zh-CN" sz="20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利用</a:t>
            </a:r>
            <a:r>
              <a:rPr lang="en-US" altLang="zh-CN" sz="2400" dirty="0">
                <a:latin typeface="微软雅黑 Light" panose="020B0502040204020203" pitchFamily="34" charset="-122"/>
                <a:ea typeface="微软雅黑 Light" panose="020B0502040204020203" pitchFamily="34" charset="-122"/>
              </a:rPr>
              <a:t>valid</a:t>
            </a:r>
            <a:r>
              <a:rPr lang="zh-CN" altLang="en-US" sz="2400" dirty="0">
                <a:latin typeface="微软雅黑 Light" panose="020B0502040204020203" pitchFamily="34" charset="-122"/>
                <a:ea typeface="微软雅黑 Light" panose="020B0502040204020203" pitchFamily="34" charset="-122"/>
              </a:rPr>
              <a:t>位</a:t>
            </a:r>
            <a:r>
              <a:rPr lang="en-US" altLang="zh-CN" sz="2400" dirty="0">
                <a:latin typeface="微软雅黑 Light" panose="020B0502040204020203" pitchFamily="34" charset="-122"/>
                <a:ea typeface="微软雅黑 Light" panose="020B0502040204020203" pitchFamily="34" charset="-122"/>
              </a:rPr>
              <a:t>:</a:t>
            </a:r>
          </a:p>
          <a:p>
            <a:pPr marL="800100" lvl="1" indent="-342900">
              <a:buFont typeface="Wingdings" panose="05000000000000000000" pitchFamily="2" charset="2"/>
              <a:buChar char="Ø"/>
            </a:pPr>
            <a:r>
              <a:rPr lang="en-US" altLang="zh-CN" sz="2000" dirty="0">
                <a:latin typeface="微软雅黑 Light" panose="020B0502040204020203" pitchFamily="34" charset="-122"/>
                <a:ea typeface="微软雅黑 Light" panose="020B0502040204020203" pitchFamily="34" charset="-122"/>
              </a:rPr>
              <a:t>Valid</a:t>
            </a:r>
            <a:r>
              <a:rPr lang="zh-CN" altLang="en-US" sz="2000" dirty="0">
                <a:latin typeface="微软雅黑 Light" panose="020B0502040204020203" pitchFamily="34" charset="-122"/>
                <a:ea typeface="微软雅黑 Light" panose="020B0502040204020203" pitchFamily="34" charset="-122"/>
              </a:rPr>
              <a:t>位初始为</a:t>
            </a:r>
            <a:r>
              <a:rPr lang="en-US" altLang="zh-CN" sz="2000" dirty="0">
                <a:latin typeface="微软雅黑 Light" panose="020B0502040204020203" pitchFamily="34" charset="-122"/>
                <a:ea typeface="微软雅黑 Light" panose="020B0502040204020203" pitchFamily="34" charset="-122"/>
              </a:rPr>
              <a:t>0</a:t>
            </a:r>
            <a:r>
              <a:rPr lang="zh-CN" altLang="en-US" sz="2000" dirty="0">
                <a:latin typeface="微软雅黑 Light" panose="020B0502040204020203" pitchFamily="34" charset="-122"/>
                <a:ea typeface="微软雅黑 Light" panose="020B0502040204020203" pitchFamily="34" charset="-122"/>
              </a:rPr>
              <a:t>，只有在文件</a:t>
            </a:r>
            <a:r>
              <a:rPr lang="en-US" altLang="zh-CN" sz="2000" dirty="0">
                <a:latin typeface="微软雅黑 Light" panose="020B0502040204020203" pitchFamily="34" charset="-122"/>
                <a:ea typeface="微软雅黑 Light" panose="020B0502040204020203" pitchFamily="34" charset="-122"/>
              </a:rPr>
              <a:t>7</a:t>
            </a:r>
            <a:r>
              <a:rPr lang="zh-CN" altLang="en-US" sz="2000" dirty="0">
                <a:latin typeface="微软雅黑 Light" panose="020B0502040204020203" pitchFamily="34" charset="-122"/>
                <a:ea typeface="微软雅黑 Light" panose="020B0502040204020203" pitchFamily="34" charset="-122"/>
              </a:rPr>
              <a:t>及以后的文件被</a:t>
            </a:r>
            <a:r>
              <a:rPr lang="en-US" altLang="zh-CN" sz="2000" dirty="0">
                <a:latin typeface="微软雅黑 Light" panose="020B0502040204020203" pitchFamily="34" charset="-122"/>
                <a:ea typeface="微软雅黑 Light" panose="020B0502040204020203" pitchFamily="34" charset="-122"/>
              </a:rPr>
              <a:t>UPDATE</a:t>
            </a:r>
            <a:r>
              <a:rPr lang="zh-CN" altLang="en-US" sz="2000" dirty="0">
                <a:latin typeface="微软雅黑 Light" panose="020B0502040204020203" pitchFamily="34" charset="-122"/>
                <a:ea typeface="微软雅黑 Light" panose="020B0502040204020203" pitchFamily="34" charset="-122"/>
              </a:rPr>
              <a:t>过的记录，</a:t>
            </a:r>
            <a:r>
              <a:rPr lang="en-US" altLang="zh-CN" sz="2000" dirty="0">
                <a:latin typeface="微软雅黑 Light" panose="020B0502040204020203" pitchFamily="34" charset="-122"/>
                <a:ea typeface="微软雅黑 Light" panose="020B0502040204020203" pitchFamily="34" charset="-122"/>
              </a:rPr>
              <a:t>valid</a:t>
            </a:r>
            <a:r>
              <a:rPr lang="zh-CN" altLang="en-US" sz="2000" dirty="0">
                <a:latin typeface="微软雅黑 Light" panose="020B0502040204020203" pitchFamily="34" charset="-122"/>
                <a:ea typeface="微软雅黑 Light" panose="020B0502040204020203" pitchFamily="34" charset="-122"/>
              </a:rPr>
              <a:t>位才会置为</a:t>
            </a:r>
            <a:r>
              <a:rPr lang="en-US" altLang="zh-CN" sz="2000" dirty="0">
                <a:latin typeface="微软雅黑 Light" panose="020B0502040204020203" pitchFamily="34" charset="-122"/>
                <a:ea typeface="微软雅黑 Light" panose="020B0502040204020203" pitchFamily="34" charset="-122"/>
              </a:rPr>
              <a:t>1</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marL="800100" lvl="1" indent="-342900">
              <a:buFont typeface="Wingdings" panose="05000000000000000000" pitchFamily="2" charset="2"/>
              <a:buChar char="Ø"/>
            </a:pPr>
            <a:r>
              <a:rPr lang="zh-CN" altLang="en-US" sz="2000" dirty="0">
                <a:latin typeface="微软雅黑 Light" panose="020B0502040204020203" pitchFamily="34" charset="-122"/>
                <a:ea typeface="微软雅黑 Light" panose="020B0502040204020203" pitchFamily="34" charset="-122"/>
              </a:rPr>
              <a:t>最后输出结果时，忽略</a:t>
            </a:r>
            <a:r>
              <a:rPr lang="en-US" altLang="zh-CN" sz="2000" dirty="0">
                <a:latin typeface="微软雅黑 Light" panose="020B0502040204020203" pitchFamily="34" charset="-122"/>
                <a:ea typeface="微软雅黑 Light" panose="020B0502040204020203" pitchFamily="34" charset="-122"/>
              </a:rPr>
              <a:t>valid</a:t>
            </a:r>
            <a:r>
              <a:rPr lang="zh-CN" altLang="en-US" sz="2000" dirty="0">
                <a:latin typeface="微软雅黑 Light" panose="020B0502040204020203" pitchFamily="34" charset="-122"/>
                <a:ea typeface="微软雅黑 Light" panose="020B0502040204020203" pitchFamily="34" charset="-122"/>
              </a:rPr>
              <a:t>位为</a:t>
            </a:r>
            <a:r>
              <a:rPr lang="en-US" altLang="zh-CN" sz="2000" dirty="0">
                <a:latin typeface="微软雅黑 Light" panose="020B0502040204020203" pitchFamily="34" charset="-122"/>
                <a:ea typeface="微软雅黑 Light" panose="020B0502040204020203" pitchFamily="34" charset="-122"/>
              </a:rPr>
              <a:t>0</a:t>
            </a:r>
            <a:r>
              <a:rPr lang="zh-CN" altLang="en-US" sz="2000" dirty="0">
                <a:latin typeface="微软雅黑 Light" panose="020B0502040204020203" pitchFamily="34" charset="-122"/>
                <a:ea typeface="微软雅黑 Light" panose="020B0502040204020203" pitchFamily="34" charset="-122"/>
              </a:rPr>
              <a:t>的记录</a:t>
            </a:r>
            <a:endParaRPr lang="en-US" altLang="zh-CN" sz="20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endParaRPr lang="en-US" altLang="zh-CN" sz="2400"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1D0BB14-929C-4EFB-9056-407631E57599}"/>
              </a:ext>
            </a:extLst>
          </p:cNvPr>
          <p:cNvSpPr txBox="1"/>
          <p:nvPr/>
        </p:nvSpPr>
        <p:spPr>
          <a:xfrm>
            <a:off x="425478" y="1032608"/>
            <a:ext cx="3983831"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数据特征</a:t>
            </a:r>
            <a:r>
              <a:rPr lang="en-US" altLang="zh-CN" sz="2800" dirty="0">
                <a:latin typeface="微软雅黑 Light" panose="020B0502040204020203" pitchFamily="34" charset="-122"/>
                <a:ea typeface="微软雅黑 Light" panose="020B0502040204020203" pitchFamily="34" charset="-122"/>
              </a:rPr>
              <a:t>4</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00960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1107996"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感想</a:t>
            </a:r>
          </a:p>
        </p:txBody>
      </p:sp>
      <p:cxnSp>
        <p:nvCxnSpPr>
          <p:cNvPr id="6" name="直接连接符 5">
            <a:extLst>
              <a:ext uri="{FF2B5EF4-FFF2-40B4-BE49-F238E27FC236}">
                <a16:creationId xmlns:a16="http://schemas.microsoft.com/office/drawing/2014/main" id="{1F5784EC-808E-4CB4-9387-D1479D2A4F26}"/>
              </a:ext>
            </a:extLst>
          </p:cNvPr>
          <p:cNvCxnSpPr/>
          <p:nvPr/>
        </p:nvCxnSpPr>
        <p:spPr>
          <a:xfrm>
            <a:off x="4211960" y="2183772"/>
            <a:ext cx="0" cy="2340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E17C6DC-5120-4410-9239-F3BDEE35AC21}"/>
              </a:ext>
            </a:extLst>
          </p:cNvPr>
          <p:cNvSpPr txBox="1"/>
          <p:nvPr/>
        </p:nvSpPr>
        <p:spPr>
          <a:xfrm>
            <a:off x="683568" y="1722107"/>
            <a:ext cx="2592288" cy="461665"/>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去年</a:t>
            </a:r>
            <a:endParaRPr lang="en-US" altLang="zh-CN" sz="2400"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9CD29B7C-0AB4-4536-B54C-5FE4BB51BF81}"/>
              </a:ext>
            </a:extLst>
          </p:cNvPr>
          <p:cNvSpPr txBox="1"/>
          <p:nvPr/>
        </p:nvSpPr>
        <p:spPr>
          <a:xfrm>
            <a:off x="4586971" y="1722107"/>
            <a:ext cx="2592288" cy="461665"/>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今年</a:t>
            </a:r>
            <a:endParaRPr lang="en-US" altLang="zh-CN" sz="2400"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B57CD534-F5CA-4F31-941A-7B9ECCA118BA}"/>
              </a:ext>
            </a:extLst>
          </p:cNvPr>
          <p:cNvSpPr/>
          <p:nvPr/>
        </p:nvSpPr>
        <p:spPr>
          <a:xfrm>
            <a:off x="683568" y="2350051"/>
            <a:ext cx="3312368" cy="2031325"/>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第一赛季</a:t>
            </a:r>
            <a:r>
              <a:rPr lang="en-US" altLang="zh-CN" dirty="0">
                <a:latin typeface="微软雅黑 Light" panose="020B0502040204020203" pitchFamily="34" charset="-122"/>
                <a:ea typeface="微软雅黑 Light" panose="020B0502040204020203" pitchFamily="34" charset="-122"/>
              </a:rPr>
              <a:t>38</a:t>
            </a:r>
            <a:r>
              <a:rPr lang="zh-CN" altLang="en-US" dirty="0">
                <a:latin typeface="微软雅黑 Light" panose="020B0502040204020203" pitchFamily="34" charset="-122"/>
                <a:ea typeface="微软雅黑 Light" panose="020B0502040204020203" pitchFamily="34" charset="-122"/>
              </a:rPr>
              <a:t>名，第二赛季</a:t>
            </a:r>
            <a:r>
              <a:rPr lang="en-US" altLang="zh-CN" dirty="0">
                <a:latin typeface="微软雅黑 Light" panose="020B0502040204020203" pitchFamily="34" charset="-122"/>
                <a:ea typeface="微软雅黑 Light" panose="020B0502040204020203" pitchFamily="34" charset="-122"/>
              </a:rPr>
              <a:t>45</a:t>
            </a:r>
            <a:r>
              <a:rPr lang="zh-CN" altLang="en-US" dirty="0">
                <a:latin typeface="微软雅黑 Light" panose="020B0502040204020203" pitchFamily="34" charset="-122"/>
                <a:ea typeface="微软雅黑 Light" panose="020B0502040204020203" pitchFamily="34" charset="-122"/>
              </a:rPr>
              <a:t>名</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pPr marL="285750" indent="-285750">
              <a:buClr>
                <a:srgbClr val="00CC99"/>
              </a:buCl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各种</a:t>
            </a:r>
            <a:r>
              <a:rPr lang="en-US" altLang="zh-CN" dirty="0" err="1">
                <a:latin typeface="微软雅黑 Light" panose="020B0502040204020203" pitchFamily="34" charset="-122"/>
                <a:ea typeface="微软雅黑 Light" panose="020B0502040204020203" pitchFamily="34" charset="-122"/>
              </a:rPr>
              <a:t>FullGC</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OOM</a:t>
            </a:r>
          </a:p>
          <a:p>
            <a:pPr marL="285750" indent="-285750">
              <a:buClr>
                <a:srgbClr val="00CC99"/>
              </a:buCl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机械硬盘还敢随机乱序</a:t>
            </a:r>
            <a:r>
              <a:rPr lang="en-US" altLang="zh-CN" dirty="0">
                <a:latin typeface="微软雅黑 Light" panose="020B0502040204020203" pitchFamily="34" charset="-122"/>
                <a:ea typeface="微软雅黑 Light" panose="020B0502040204020203" pitchFamily="34" charset="-122"/>
              </a:rPr>
              <a:t>IO</a:t>
            </a:r>
          </a:p>
          <a:p>
            <a:pPr marL="285750" indent="-285750">
              <a:buClr>
                <a:srgbClr val="00CC99"/>
              </a:buCl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锁竞争激烈</a:t>
            </a:r>
            <a:endParaRPr lang="en-US" altLang="zh-CN" dirty="0">
              <a:latin typeface="微软雅黑 Light" panose="020B0502040204020203" pitchFamily="34" charset="-122"/>
              <a:ea typeface="微软雅黑 Light" panose="020B0502040204020203" pitchFamily="34" charset="-122"/>
            </a:endParaRPr>
          </a:p>
          <a:p>
            <a:pPr marL="285750" indent="-285750">
              <a:buClr>
                <a:srgbClr val="00CC99"/>
              </a:buClr>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p>
          <a:p>
            <a:pPr>
              <a:buClr>
                <a:srgbClr val="00CC99"/>
              </a:buClr>
            </a:pPr>
            <a:endParaRPr lang="en-US" altLang="zh-CN"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5431E72A-373F-4B81-8E98-02DEE3E201B8}"/>
              </a:ext>
            </a:extLst>
          </p:cNvPr>
          <p:cNvSpPr/>
          <p:nvPr/>
        </p:nvSpPr>
        <p:spPr>
          <a:xfrm>
            <a:off x="4586970" y="2337072"/>
            <a:ext cx="3657437" cy="1754326"/>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第一赛季第</a:t>
            </a:r>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名，第二赛季第</a:t>
            </a: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名</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pPr marL="285750" indent="-285750">
              <a:buClr>
                <a:srgbClr val="00CC99"/>
              </a:buClr>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0FullGC </a:t>
            </a:r>
            <a:r>
              <a:rPr lang="zh-CN" altLang="en-US" dirty="0">
                <a:latin typeface="微软雅黑 Light" panose="020B0502040204020203" pitchFamily="34" charset="-122"/>
                <a:ea typeface="微软雅黑 Light" panose="020B0502040204020203" pitchFamily="34" charset="-122"/>
              </a:rPr>
              <a:t>甚至</a:t>
            </a:r>
            <a:r>
              <a:rPr lang="en-US" altLang="zh-CN" dirty="0">
                <a:latin typeface="微软雅黑 Light" panose="020B0502040204020203" pitchFamily="34" charset="-122"/>
                <a:ea typeface="微软雅黑 Light" panose="020B0502040204020203" pitchFamily="34" charset="-122"/>
              </a:rPr>
              <a:t>0GC</a:t>
            </a:r>
          </a:p>
          <a:p>
            <a:pPr marL="285750" indent="-285750">
              <a:buClr>
                <a:srgbClr val="00CC99"/>
              </a:buCl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批量顺序</a:t>
            </a:r>
            <a:r>
              <a:rPr lang="en-US" altLang="zh-CN" dirty="0">
                <a:latin typeface="微软雅黑 Light" panose="020B0502040204020203" pitchFamily="34" charset="-122"/>
                <a:ea typeface="微软雅黑 Light" panose="020B0502040204020203" pitchFamily="34" charset="-122"/>
              </a:rPr>
              <a:t>IO</a:t>
            </a:r>
          </a:p>
          <a:p>
            <a:pPr marL="285750" indent="-285750">
              <a:buClr>
                <a:srgbClr val="00CC99"/>
              </a:buCl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无锁</a:t>
            </a:r>
            <a:r>
              <a:rPr lang="zh-CN" altLang="en-US">
                <a:latin typeface="微软雅黑 Light" panose="020B0502040204020203" pitchFamily="34" charset="-122"/>
                <a:ea typeface="微软雅黑 Light" panose="020B0502040204020203" pitchFamily="34" charset="-122"/>
              </a:rPr>
              <a:t>化设计</a:t>
            </a:r>
            <a:endParaRPr lang="en-US" altLang="zh-CN" dirty="0">
              <a:latin typeface="微软雅黑 Light" panose="020B0502040204020203" pitchFamily="34" charset="-122"/>
              <a:ea typeface="微软雅黑 Light" panose="020B0502040204020203" pitchFamily="34" charset="-122"/>
            </a:endParaRPr>
          </a:p>
          <a:p>
            <a:pPr marL="285750" indent="-285750">
              <a:buClr>
                <a:srgbClr val="00CC99"/>
              </a:buClr>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p>
        </p:txBody>
      </p:sp>
      <p:sp>
        <p:nvSpPr>
          <p:cNvPr id="11" name="文本框 10">
            <a:extLst>
              <a:ext uri="{FF2B5EF4-FFF2-40B4-BE49-F238E27FC236}">
                <a16:creationId xmlns:a16="http://schemas.microsoft.com/office/drawing/2014/main" id="{2EE83154-3A55-43C1-8213-2D60C3B1EF7D}"/>
              </a:ext>
            </a:extLst>
          </p:cNvPr>
          <p:cNvSpPr txBox="1"/>
          <p:nvPr/>
        </p:nvSpPr>
        <p:spPr>
          <a:xfrm>
            <a:off x="425478" y="1032608"/>
            <a:ext cx="8718522" cy="52322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感谢天池平台，中间件部门提供的宝贵的实践机会</a:t>
            </a:r>
          </a:p>
        </p:txBody>
      </p:sp>
    </p:spTree>
    <p:extLst>
      <p:ext uri="{BB962C8B-B14F-4D97-AF65-F5344CB8AC3E}">
        <p14:creationId xmlns:p14="http://schemas.microsoft.com/office/powerpoint/2010/main" val="3279380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57F88F-9D3B-4849-9AC4-FBE7B361D334}"/>
              </a:ext>
            </a:extLst>
          </p:cNvPr>
          <p:cNvSpPr txBox="1"/>
          <p:nvPr/>
        </p:nvSpPr>
        <p:spPr>
          <a:xfrm>
            <a:off x="3707904" y="2636912"/>
            <a:ext cx="1739579" cy="923330"/>
          </a:xfrm>
          <a:prstGeom prst="rect">
            <a:avLst/>
          </a:prstGeom>
          <a:noFill/>
        </p:spPr>
        <p:txBody>
          <a:bodyPr wrap="none" rtlCol="0">
            <a:spAutoFit/>
          </a:bodyPr>
          <a:lstStyle/>
          <a:p>
            <a:r>
              <a:rPr lang="en-US" altLang="zh-CN" sz="5400" dirty="0">
                <a:latin typeface="微软雅黑 Light" panose="020B0502040204020203" pitchFamily="34" charset="-122"/>
                <a:ea typeface="微软雅黑 Light" panose="020B0502040204020203" pitchFamily="34" charset="-122"/>
              </a:rPr>
              <a:t>Q&amp;A</a:t>
            </a:r>
            <a:endParaRPr lang="zh-CN" altLang="en-US" sz="5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62245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1790875" cy="646331"/>
          </a:xfrm>
          <a:prstGeom prst="rect">
            <a:avLst/>
          </a:prstGeom>
          <a:noFill/>
        </p:spPr>
        <p:txBody>
          <a:bodyPr wrap="none" rtlCol="0">
            <a:spAutoFit/>
          </a:bodyPr>
          <a:lstStyle/>
          <a:p>
            <a:r>
              <a:rPr lang="en-US" altLang="zh-CN" sz="3600" dirty="0">
                <a:latin typeface="微软雅黑" panose="020B0503020204020204" pitchFamily="34" charset="-122"/>
                <a:ea typeface="微软雅黑" panose="020B0503020204020204" pitchFamily="34" charset="-122"/>
              </a:rPr>
              <a:t>Backup</a:t>
            </a:r>
            <a:endParaRPr lang="zh-CN" altLang="en-US" sz="3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A6B06901-8FE6-45BE-AD0C-2DE5B1DD9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884" y="1268760"/>
            <a:ext cx="6506483" cy="962159"/>
          </a:xfrm>
          <a:prstGeom prst="rect">
            <a:avLst/>
          </a:prstGeom>
        </p:spPr>
      </p:pic>
      <p:pic>
        <p:nvPicPr>
          <p:cNvPr id="8" name="图片 7">
            <a:extLst>
              <a:ext uri="{FF2B5EF4-FFF2-40B4-BE49-F238E27FC236}">
                <a16:creationId xmlns:a16="http://schemas.microsoft.com/office/drawing/2014/main" id="{9E599E8C-A2A5-43F5-A19B-20641F3D5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205" y="2876473"/>
            <a:ext cx="6725589" cy="1105054"/>
          </a:xfrm>
          <a:prstGeom prst="rect">
            <a:avLst/>
          </a:prstGeom>
        </p:spPr>
      </p:pic>
      <p:pic>
        <p:nvPicPr>
          <p:cNvPr id="4" name="图片 3">
            <a:extLst>
              <a:ext uri="{FF2B5EF4-FFF2-40B4-BE49-F238E27FC236}">
                <a16:creationId xmlns:a16="http://schemas.microsoft.com/office/drawing/2014/main" id="{BDE6DC4D-0ADC-462F-8123-477CC420D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7700" y="4797152"/>
            <a:ext cx="5372850" cy="485843"/>
          </a:xfrm>
          <a:prstGeom prst="rect">
            <a:avLst/>
          </a:prstGeom>
        </p:spPr>
      </p:pic>
    </p:spTree>
    <p:extLst>
      <p:ext uri="{BB962C8B-B14F-4D97-AF65-F5344CB8AC3E}">
        <p14:creationId xmlns:p14="http://schemas.microsoft.com/office/powerpoint/2010/main" val="253734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赛题分析</a:t>
            </a:r>
          </a:p>
        </p:txBody>
      </p:sp>
      <p:pic>
        <p:nvPicPr>
          <p:cNvPr id="7" name="图片 6">
            <a:extLst>
              <a:ext uri="{FF2B5EF4-FFF2-40B4-BE49-F238E27FC236}">
                <a16:creationId xmlns:a16="http://schemas.microsoft.com/office/drawing/2014/main" id="{FAE130B6-EF7D-4895-BF46-63C1E69E6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780928"/>
            <a:ext cx="7807187" cy="3050391"/>
          </a:xfrm>
          <a:prstGeom prst="rect">
            <a:avLst/>
          </a:prstGeom>
        </p:spPr>
      </p:pic>
      <p:sp>
        <p:nvSpPr>
          <p:cNvPr id="8" name="文本框 7">
            <a:extLst>
              <a:ext uri="{FF2B5EF4-FFF2-40B4-BE49-F238E27FC236}">
                <a16:creationId xmlns:a16="http://schemas.microsoft.com/office/drawing/2014/main" id="{E446A7D0-F69D-4EEE-B269-51C96409F269}"/>
              </a:ext>
            </a:extLst>
          </p:cNvPr>
          <p:cNvSpPr txBox="1"/>
          <p:nvPr/>
        </p:nvSpPr>
        <p:spPr>
          <a:xfrm>
            <a:off x="467544" y="1580599"/>
            <a:ext cx="8280920"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实时增量同步</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数据库的主备复制</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基于跨机房同步的业务需求</a:t>
            </a:r>
          </a:p>
        </p:txBody>
      </p:sp>
      <p:sp>
        <p:nvSpPr>
          <p:cNvPr id="9" name="文本框 8">
            <a:extLst>
              <a:ext uri="{FF2B5EF4-FFF2-40B4-BE49-F238E27FC236}">
                <a16:creationId xmlns:a16="http://schemas.microsoft.com/office/drawing/2014/main" id="{A9ABB435-F155-4C05-A082-A1AC33151B7C}"/>
              </a:ext>
            </a:extLst>
          </p:cNvPr>
          <p:cNvSpPr txBox="1"/>
          <p:nvPr/>
        </p:nvSpPr>
        <p:spPr>
          <a:xfrm>
            <a:off x="467544" y="992631"/>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赛题背景</a:t>
            </a:r>
          </a:p>
        </p:txBody>
      </p:sp>
    </p:spTree>
    <p:extLst>
      <p:ext uri="{BB962C8B-B14F-4D97-AF65-F5344CB8AC3E}">
        <p14:creationId xmlns:p14="http://schemas.microsoft.com/office/powerpoint/2010/main" val="96285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赛题分析</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580599"/>
            <a:ext cx="8496944" cy="34163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只查询部分连续区间，且查询区间一开始便给出；</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查询区间占比不大（正式赛占</a:t>
            </a:r>
            <a:r>
              <a:rPr lang="en-US" altLang="zh-CN" sz="2400" dirty="0">
                <a:latin typeface="微软雅黑 Light" panose="020B0502040204020203" pitchFamily="34" charset="-122"/>
                <a:ea typeface="微软雅黑 Light" panose="020B0502040204020203" pitchFamily="34" charset="-122"/>
              </a:rPr>
              <a:t>1/5</a:t>
            </a:r>
            <a:r>
              <a:rPr lang="zh-CN" altLang="en-US" sz="2400" dirty="0">
                <a:latin typeface="微软雅黑 Light" panose="020B0502040204020203" pitchFamily="34" charset="-122"/>
                <a:ea typeface="微软雅黑 Light" panose="020B0502040204020203" pitchFamily="34" charset="-122"/>
              </a:rPr>
              <a:t>左右）；</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endParaRPr lang="en-US" altLang="zh-CN" sz="2400" dirty="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可能存在主键变更</a:t>
            </a:r>
          </a:p>
        </p:txBody>
      </p:sp>
      <p:sp>
        <p:nvSpPr>
          <p:cNvPr id="9" name="文本框 8">
            <a:extLst>
              <a:ext uri="{FF2B5EF4-FFF2-40B4-BE49-F238E27FC236}">
                <a16:creationId xmlns:a16="http://schemas.microsoft.com/office/drawing/2014/main" id="{A9ABB435-F155-4C05-A082-A1AC33151B7C}"/>
              </a:ext>
            </a:extLst>
          </p:cNvPr>
          <p:cNvSpPr txBox="1"/>
          <p:nvPr/>
        </p:nvSpPr>
        <p:spPr>
          <a:xfrm>
            <a:off x="467544" y="992631"/>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赛题特征</a:t>
            </a:r>
          </a:p>
        </p:txBody>
      </p:sp>
      <p:sp>
        <p:nvSpPr>
          <p:cNvPr id="5" name="箭头: 下 4">
            <a:extLst>
              <a:ext uri="{FF2B5EF4-FFF2-40B4-BE49-F238E27FC236}">
                <a16:creationId xmlns:a16="http://schemas.microsoft.com/office/drawing/2014/main" id="{6119057B-89AE-4C17-86EF-3941183291CE}"/>
              </a:ext>
            </a:extLst>
          </p:cNvPr>
          <p:cNvSpPr/>
          <p:nvPr/>
        </p:nvSpPr>
        <p:spPr>
          <a:xfrm>
            <a:off x="3491880" y="2564904"/>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5C504DB-FDB0-40DB-B1DB-2B264AF5A08F}"/>
              </a:ext>
            </a:extLst>
          </p:cNvPr>
          <p:cNvSpPr txBox="1"/>
          <p:nvPr/>
        </p:nvSpPr>
        <p:spPr>
          <a:xfrm>
            <a:off x="2148696" y="3545920"/>
            <a:ext cx="326243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只进行部分数据重放！</a:t>
            </a:r>
          </a:p>
        </p:txBody>
      </p:sp>
    </p:spTree>
    <p:extLst>
      <p:ext uri="{BB962C8B-B14F-4D97-AF65-F5344CB8AC3E}">
        <p14:creationId xmlns:p14="http://schemas.microsoft.com/office/powerpoint/2010/main" val="100401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赛题分析</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580599"/>
            <a:ext cx="5040560" cy="830997"/>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机器配置</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JVM</a:t>
            </a:r>
            <a:r>
              <a:rPr lang="zh-CN" altLang="en-US" sz="2400" dirty="0">
                <a:latin typeface="微软雅黑 Light" panose="020B0502040204020203" pitchFamily="34" charset="-122"/>
                <a:ea typeface="微软雅黑 Light" panose="020B0502040204020203" pitchFamily="34" charset="-122"/>
              </a:rPr>
              <a:t>堆内存限制：</a:t>
            </a:r>
            <a:r>
              <a:rPr lang="en-US" altLang="zh-CN" sz="2400" dirty="0">
                <a:latin typeface="微软雅黑 Light" panose="020B0502040204020203" pitchFamily="34" charset="-122"/>
                <a:ea typeface="微软雅黑 Light" panose="020B0502040204020203" pitchFamily="34" charset="-122"/>
              </a:rPr>
              <a:t>3GB</a:t>
            </a:r>
            <a:r>
              <a:rPr lang="zh-CN" altLang="en-US" sz="2400" dirty="0">
                <a:latin typeface="微软雅黑 Light" panose="020B0502040204020203" pitchFamily="34" charset="-122"/>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A9ABB435-F155-4C05-A082-A1AC33151B7C}"/>
              </a:ext>
            </a:extLst>
          </p:cNvPr>
          <p:cNvSpPr txBox="1"/>
          <p:nvPr/>
        </p:nvSpPr>
        <p:spPr>
          <a:xfrm>
            <a:off x="467544" y="992631"/>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环境特征</a:t>
            </a:r>
          </a:p>
        </p:txBody>
      </p:sp>
    </p:spTree>
    <p:extLst>
      <p:ext uri="{BB962C8B-B14F-4D97-AF65-F5344CB8AC3E}">
        <p14:creationId xmlns:p14="http://schemas.microsoft.com/office/powerpoint/2010/main" val="170052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F40874-B76B-468B-9424-4B113C011FD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初始版本</a:t>
            </a:r>
          </a:p>
        </p:txBody>
      </p:sp>
      <p:sp>
        <p:nvSpPr>
          <p:cNvPr id="8" name="文本框 7">
            <a:extLst>
              <a:ext uri="{FF2B5EF4-FFF2-40B4-BE49-F238E27FC236}">
                <a16:creationId xmlns:a16="http://schemas.microsoft.com/office/drawing/2014/main" id="{E446A7D0-F69D-4EEE-B269-51C96409F269}"/>
              </a:ext>
            </a:extLst>
          </p:cNvPr>
          <p:cNvSpPr txBox="1"/>
          <p:nvPr/>
        </p:nvSpPr>
        <p:spPr>
          <a:xfrm>
            <a:off x="467544" y="1218232"/>
            <a:ext cx="8676456" cy="4154984"/>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时间</a:t>
            </a:r>
            <a:r>
              <a:rPr lang="zh-CN" altLang="en-US" sz="2400" dirty="0">
                <a:latin typeface="微软雅黑 Light" panose="020B0502040204020203" pitchFamily="34" charset="-122"/>
                <a:ea typeface="微软雅黑 Light" panose="020B0502040204020203" pitchFamily="34" charset="-122"/>
              </a:rPr>
              <a:t>：热身赛前期 </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机器配置</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24</a:t>
            </a:r>
            <a:r>
              <a:rPr lang="zh-CN" altLang="en-US" sz="2400" dirty="0">
                <a:latin typeface="微软雅黑 Light" panose="020B0502040204020203" pitchFamily="34" charset="-122"/>
                <a:ea typeface="微软雅黑 Light" panose="020B0502040204020203" pitchFamily="34" charset="-122"/>
              </a:rPr>
              <a:t>核</a:t>
            </a:r>
            <a:r>
              <a:rPr lang="en-US" altLang="zh-CN" sz="2400" dirty="0">
                <a:latin typeface="微软雅黑 Light" panose="020B0502040204020203" pitchFamily="34" charset="-122"/>
                <a:ea typeface="微软雅黑 Light" panose="020B0502040204020203" pitchFamily="34" charset="-122"/>
              </a:rPr>
              <a:t>CPU</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96GB</a:t>
            </a:r>
            <a:r>
              <a:rPr lang="zh-CN" altLang="en-US" sz="2400" dirty="0">
                <a:latin typeface="微软雅黑 Light" panose="020B0502040204020203" pitchFamily="34" charset="-122"/>
                <a:ea typeface="微软雅黑 Light" panose="020B0502040204020203" pitchFamily="34" charset="-122"/>
              </a:rPr>
              <a:t>内存，读写性能较好</a:t>
            </a:r>
            <a:r>
              <a:rPr lang="en-US" altLang="zh-CN" sz="2400" dirty="0">
                <a:latin typeface="微软雅黑 Light" panose="020B0502040204020203" pitchFamily="34" charset="-122"/>
                <a:ea typeface="微软雅黑 Light" panose="020B0502040204020203" pitchFamily="34" charset="-122"/>
              </a:rPr>
              <a:t>(400MB/S) SSD</a:t>
            </a:r>
            <a:r>
              <a:rPr lang="zh-CN" altLang="en-US" sz="2400" dirty="0">
                <a:latin typeface="微软雅黑 Light" panose="020B0502040204020203" pitchFamily="34" charset="-122"/>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en-US" altLang="zh-CN"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思路</a:t>
            </a:r>
            <a:r>
              <a:rPr lang="zh-CN" altLang="en-US" sz="2400" dirty="0">
                <a:latin typeface="微软雅黑 Light" panose="020B0502040204020203" pitchFamily="34" charset="-122"/>
                <a:ea typeface="微软雅黑 Light" panose="020B0502040204020203" pitchFamily="34" charset="-122"/>
              </a:rPr>
              <a:t>：充分利用</a:t>
            </a:r>
            <a:r>
              <a:rPr lang="en-US" altLang="zh-CN" sz="2400" dirty="0">
                <a:latin typeface="微软雅黑 Light" panose="020B0502040204020203" pitchFamily="34" charset="-122"/>
                <a:ea typeface="微软雅黑 Light" panose="020B0502040204020203" pitchFamily="34" charset="-122"/>
              </a:rPr>
              <a:t>24</a:t>
            </a:r>
            <a:r>
              <a:rPr lang="zh-CN" altLang="en-US" sz="2400" dirty="0">
                <a:latin typeface="微软雅黑 Light" panose="020B0502040204020203" pitchFamily="34" charset="-122"/>
                <a:ea typeface="微软雅黑 Light" panose="020B0502040204020203" pitchFamily="34" charset="-122"/>
              </a:rPr>
              <a:t>核</a:t>
            </a:r>
            <a:r>
              <a:rPr lang="en-US" altLang="zh-CN" sz="2400" dirty="0">
                <a:latin typeface="微软雅黑 Light" panose="020B0502040204020203" pitchFamily="34" charset="-122"/>
                <a:ea typeface="微软雅黑 Light" panose="020B0502040204020203" pitchFamily="34" charset="-122"/>
              </a:rPr>
              <a:t>CPU</a:t>
            </a:r>
            <a:r>
              <a:rPr lang="zh-CN" altLang="en-US" sz="2400" dirty="0">
                <a:latin typeface="微软雅黑 Light" panose="020B0502040204020203" pitchFamily="34" charset="-122"/>
                <a:ea typeface="微软雅黑 Light" panose="020B0502040204020203" pitchFamily="34" charset="-122"/>
              </a:rPr>
              <a:t>资源；机器内存大，读过一遍全部数据文件之后，全部数据会缓存在</a:t>
            </a:r>
            <a:r>
              <a:rPr lang="en-US" altLang="zh-CN" sz="2400" dirty="0" err="1">
                <a:latin typeface="微软雅黑 Light" panose="020B0502040204020203" pitchFamily="34" charset="-122"/>
                <a:ea typeface="微软雅黑 Light" panose="020B0502040204020203" pitchFamily="34" charset="-122"/>
              </a:rPr>
              <a:t>pagecache</a:t>
            </a:r>
            <a:r>
              <a:rPr lang="zh-CN" altLang="en-US" sz="2400" dirty="0">
                <a:latin typeface="微软雅黑 Light" panose="020B0502040204020203" pitchFamily="34" charset="-122"/>
                <a:ea typeface="微软雅黑 Light" panose="020B0502040204020203" pitchFamily="34" charset="-122"/>
              </a:rPr>
              <a:t>，第二次读相当于读内存。</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en-US" altLang="zh-CN"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设计</a:t>
            </a:r>
            <a:r>
              <a:rPr lang="zh-CN" altLang="en-US" sz="2400" dirty="0">
                <a:latin typeface="微软雅黑 Light" panose="020B0502040204020203" pitchFamily="34" charset="-122"/>
                <a:ea typeface="微软雅黑 Light" panose="020B0502040204020203" pitchFamily="34" charset="-122"/>
              </a:rPr>
              <a:t>：每个大文件平均划分为两部分，</a:t>
            </a:r>
            <a:r>
              <a:rPr lang="en-US" altLang="zh-CN" sz="2400" dirty="0">
                <a:latin typeface="微软雅黑 Light" panose="020B0502040204020203" pitchFamily="34" charset="-122"/>
                <a:ea typeface="微软雅黑 Light" panose="020B0502040204020203" pitchFamily="34" charset="-122"/>
              </a:rPr>
              <a:t>10</a:t>
            </a:r>
            <a:r>
              <a:rPr lang="zh-CN" altLang="en-US" sz="2400" dirty="0">
                <a:latin typeface="微软雅黑 Light" panose="020B0502040204020203" pitchFamily="34" charset="-122"/>
                <a:ea typeface="微软雅黑 Light" panose="020B0502040204020203" pitchFamily="34" charset="-122"/>
              </a:rPr>
              <a:t>个文件划分给</a:t>
            </a:r>
            <a:r>
              <a:rPr lang="en-US" altLang="zh-CN" sz="2400" dirty="0">
                <a:latin typeface="微软雅黑 Light" panose="020B0502040204020203" pitchFamily="34" charset="-122"/>
                <a:ea typeface="微软雅黑 Light" panose="020B0502040204020203" pitchFamily="34" charset="-122"/>
              </a:rPr>
              <a:t>20</a:t>
            </a:r>
            <a:r>
              <a:rPr lang="zh-CN" altLang="en-US" sz="2400" dirty="0">
                <a:latin typeface="微软雅黑 Light" panose="020B0502040204020203" pitchFamily="34" charset="-122"/>
                <a:ea typeface="微软雅黑 Light" panose="020B0502040204020203" pitchFamily="34" charset="-122"/>
              </a:rPr>
              <a:t>条线程并行构建索引；最后合并索引并根据索引重放区间内的数据。</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难点</a:t>
            </a:r>
            <a:r>
              <a:rPr lang="zh-CN" altLang="en-US" sz="2400" dirty="0">
                <a:latin typeface="微软雅黑 Light" panose="020B0502040204020203" pitchFamily="34" charset="-122"/>
                <a:ea typeface="微软雅黑 Light" panose="020B0502040204020203" pitchFamily="34" charset="-122"/>
              </a:rPr>
              <a:t>：变更记录之间的依赖性。</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endParaRPr lang="en-US"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3053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49397438"/>
              </p:ext>
            </p:extLst>
          </p:nvPr>
        </p:nvGraphicFramePr>
        <p:xfrm>
          <a:off x="5580112" y="3501008"/>
          <a:ext cx="3110865" cy="1135856"/>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20000"/>
                    </a:ext>
                  </a:extLst>
                </a:gridCol>
                <a:gridCol w="774383">
                  <a:extLst>
                    <a:ext uri="{9D8B030D-6E8A-4147-A177-3AD203B41FA5}">
                      <a16:colId xmlns:a16="http://schemas.microsoft.com/office/drawing/2014/main" val="20001"/>
                    </a:ext>
                  </a:extLst>
                </a:gridCol>
                <a:gridCol w="777716">
                  <a:extLst>
                    <a:ext uri="{9D8B030D-6E8A-4147-A177-3AD203B41FA5}">
                      <a16:colId xmlns:a16="http://schemas.microsoft.com/office/drawing/2014/main" val="20002"/>
                    </a:ext>
                  </a:extLst>
                </a:gridCol>
                <a:gridCol w="777716">
                  <a:extLst>
                    <a:ext uri="{9D8B030D-6E8A-4147-A177-3AD203B41FA5}">
                      <a16:colId xmlns:a16="http://schemas.microsoft.com/office/drawing/2014/main" val="20003"/>
                    </a:ext>
                  </a:extLst>
                </a:gridCol>
              </a:tblGrid>
              <a:tr h="283845">
                <a:tc>
                  <a:txBody>
                    <a:bodyPr/>
                    <a:lstStyle/>
                    <a:p>
                      <a:pPr>
                        <a:buNone/>
                      </a:pPr>
                      <a:r>
                        <a:rPr lang="zh-CN" altLang="en-US" sz="1400"/>
                        <a:t>操作</a:t>
                      </a:r>
                    </a:p>
                  </a:txBody>
                  <a:tcPr marL="68580" marR="68580" marT="34290" marB="34290"/>
                </a:tc>
                <a:tc>
                  <a:txBody>
                    <a:bodyPr/>
                    <a:lstStyle/>
                    <a:p>
                      <a:pPr>
                        <a:buNone/>
                      </a:pPr>
                      <a:r>
                        <a:rPr lang="zh-CN" altLang="en-US" sz="1400"/>
                        <a:t>新</a:t>
                      </a:r>
                      <a:r>
                        <a:rPr lang="en-US" altLang="zh-CN" sz="1400"/>
                        <a:t>key</a:t>
                      </a:r>
                    </a:p>
                  </a:txBody>
                  <a:tcPr marL="68580" marR="68580" marT="34290" marB="34290"/>
                </a:tc>
                <a:tc>
                  <a:txBody>
                    <a:bodyPr/>
                    <a:lstStyle/>
                    <a:p>
                      <a:pPr>
                        <a:buNone/>
                      </a:pPr>
                      <a:r>
                        <a:rPr lang="zh-CN" altLang="en-US" sz="1400"/>
                        <a:t>旧</a:t>
                      </a:r>
                      <a:r>
                        <a:rPr lang="en-US" altLang="zh-CN" sz="1400"/>
                        <a:t>key</a:t>
                      </a:r>
                    </a:p>
                  </a:txBody>
                  <a:tcPr marL="68580" marR="68580" marT="34290" marB="34290"/>
                </a:tc>
                <a:tc>
                  <a:txBody>
                    <a:bodyPr/>
                    <a:lstStyle/>
                    <a:p>
                      <a:pPr>
                        <a:buNone/>
                      </a:pPr>
                      <a:r>
                        <a:rPr lang="en-US" altLang="zh-CN" sz="1400"/>
                        <a:t>value</a:t>
                      </a:r>
                    </a:p>
                  </a:txBody>
                  <a:tcPr marL="68580" marR="68580" marT="34290" marB="34290"/>
                </a:tc>
                <a:extLst>
                  <a:ext uri="{0D108BD9-81ED-4DB2-BD59-A6C34878D82A}">
                    <a16:rowId xmlns:a16="http://schemas.microsoft.com/office/drawing/2014/main" val="10000"/>
                  </a:ext>
                </a:extLst>
              </a:tr>
              <a:tr h="284321">
                <a:tc>
                  <a:txBody>
                    <a:bodyPr/>
                    <a:lstStyle/>
                    <a:p>
                      <a:pPr>
                        <a:buNone/>
                      </a:pPr>
                      <a:r>
                        <a:rPr lang="zh-CN" altLang="en-US" sz="1400"/>
                        <a:t>插入</a:t>
                      </a:r>
                    </a:p>
                  </a:txBody>
                  <a:tcPr marL="68580" marR="68580" marT="34290" marB="34290"/>
                </a:tc>
                <a:tc>
                  <a:txBody>
                    <a:bodyPr/>
                    <a:lstStyle/>
                    <a:p>
                      <a:pPr>
                        <a:buNone/>
                      </a:pPr>
                      <a:r>
                        <a:rPr lang="en-US" altLang="zh-CN" sz="1400"/>
                        <a:t>1</a:t>
                      </a:r>
                    </a:p>
                  </a:txBody>
                  <a:tcPr marL="68580" marR="68580" marT="34290" marB="34290"/>
                </a:tc>
                <a:tc>
                  <a:txBody>
                    <a:bodyPr/>
                    <a:lstStyle/>
                    <a:p>
                      <a:pPr>
                        <a:buNone/>
                      </a:pPr>
                      <a:endParaRPr lang="zh-CN" altLang="en-US" sz="1400"/>
                    </a:p>
                  </a:txBody>
                  <a:tcPr marL="68580" marR="68580" marT="34290" marB="34290"/>
                </a:tc>
                <a:tc>
                  <a:txBody>
                    <a:bodyPr/>
                    <a:lstStyle/>
                    <a:p>
                      <a:pPr>
                        <a:buNone/>
                      </a:pPr>
                      <a:endParaRPr lang="zh-CN" altLang="en-US" sz="1400"/>
                    </a:p>
                  </a:txBody>
                  <a:tcPr marL="68580" marR="68580" marT="34290" marB="34290"/>
                </a:tc>
                <a:extLst>
                  <a:ext uri="{0D108BD9-81ED-4DB2-BD59-A6C34878D82A}">
                    <a16:rowId xmlns:a16="http://schemas.microsoft.com/office/drawing/2014/main" val="10001"/>
                  </a:ext>
                </a:extLst>
              </a:tr>
              <a:tr h="283845">
                <a:tc>
                  <a:txBody>
                    <a:bodyPr/>
                    <a:lstStyle/>
                    <a:p>
                      <a:pPr>
                        <a:buNone/>
                      </a:pPr>
                      <a:r>
                        <a:rPr lang="zh-CN" altLang="en-US" sz="1400"/>
                        <a:t>更新</a:t>
                      </a:r>
                    </a:p>
                  </a:txBody>
                  <a:tcPr marL="68580" marR="68580" marT="34290" marB="34290"/>
                </a:tc>
                <a:tc>
                  <a:txBody>
                    <a:bodyPr/>
                    <a:lstStyle/>
                    <a:p>
                      <a:pPr>
                        <a:buNone/>
                      </a:pPr>
                      <a:r>
                        <a:rPr lang="en-US" altLang="zh-CN" sz="1400"/>
                        <a:t>1</a:t>
                      </a:r>
                    </a:p>
                  </a:txBody>
                  <a:tcPr marL="68580" marR="68580" marT="34290" marB="34290"/>
                </a:tc>
                <a:tc>
                  <a:txBody>
                    <a:bodyPr/>
                    <a:lstStyle/>
                    <a:p>
                      <a:pPr>
                        <a:buNone/>
                      </a:pPr>
                      <a:r>
                        <a:rPr lang="en-US" altLang="zh-CN" sz="1400"/>
                        <a:t>2</a:t>
                      </a:r>
                    </a:p>
                  </a:txBody>
                  <a:tcPr marL="68580" marR="68580" marT="34290" marB="34290"/>
                </a:tc>
                <a:tc>
                  <a:txBody>
                    <a:bodyPr/>
                    <a:lstStyle/>
                    <a:p>
                      <a:pPr>
                        <a:buNone/>
                      </a:pPr>
                      <a:endParaRPr lang="zh-CN" altLang="en-US" sz="1400"/>
                    </a:p>
                  </a:txBody>
                  <a:tcPr marL="68580" marR="68580" marT="34290" marB="34290"/>
                </a:tc>
                <a:extLst>
                  <a:ext uri="{0D108BD9-81ED-4DB2-BD59-A6C34878D82A}">
                    <a16:rowId xmlns:a16="http://schemas.microsoft.com/office/drawing/2014/main" val="10002"/>
                  </a:ext>
                </a:extLst>
              </a:tr>
              <a:tr h="283845">
                <a:tc>
                  <a:txBody>
                    <a:bodyPr/>
                    <a:lstStyle/>
                    <a:p>
                      <a:pPr>
                        <a:buNone/>
                      </a:pPr>
                      <a:r>
                        <a:rPr lang="zh-CN" altLang="en-US" sz="1400"/>
                        <a:t>插入</a:t>
                      </a:r>
                    </a:p>
                  </a:txBody>
                  <a:tcPr marL="68580" marR="68580" marT="34290" marB="34290"/>
                </a:tc>
                <a:tc>
                  <a:txBody>
                    <a:bodyPr/>
                    <a:lstStyle/>
                    <a:p>
                      <a:pPr>
                        <a:buNone/>
                      </a:pPr>
                      <a:r>
                        <a:rPr lang="en-US" altLang="zh-CN" sz="1400"/>
                        <a:t>1</a:t>
                      </a:r>
                    </a:p>
                  </a:txBody>
                  <a:tcPr marL="68580" marR="68580" marT="34290" marB="34290"/>
                </a:tc>
                <a:tc>
                  <a:txBody>
                    <a:bodyPr/>
                    <a:lstStyle/>
                    <a:p>
                      <a:pPr>
                        <a:buNone/>
                      </a:pPr>
                      <a:endParaRPr lang="zh-CN" altLang="en-US" sz="1400"/>
                    </a:p>
                  </a:txBody>
                  <a:tcPr marL="68580" marR="68580" marT="34290" marB="34290"/>
                </a:tc>
                <a:tc>
                  <a:txBody>
                    <a:bodyPr/>
                    <a:lstStyle/>
                    <a:p>
                      <a:pPr>
                        <a:buNone/>
                      </a:pPr>
                      <a:endParaRPr lang="zh-CN" altLang="en-US" sz="1400"/>
                    </a:p>
                  </a:txBody>
                  <a:tcPr marL="68580" marR="68580" marT="34290" marB="34290"/>
                </a:tc>
                <a:extLst>
                  <a:ext uri="{0D108BD9-81ED-4DB2-BD59-A6C34878D82A}">
                    <a16:rowId xmlns:a16="http://schemas.microsoft.com/office/drawing/2014/main" val="10003"/>
                  </a:ext>
                </a:extLst>
              </a:tr>
            </a:tbl>
          </a:graphicData>
        </a:graphic>
      </p:graphicFrame>
      <p:sp>
        <p:nvSpPr>
          <p:cNvPr id="7" name="文本框 6"/>
          <p:cNvSpPr txBox="1"/>
          <p:nvPr/>
        </p:nvSpPr>
        <p:spPr>
          <a:xfrm>
            <a:off x="485441" y="1196752"/>
            <a:ext cx="1970471"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线程</a:t>
            </a:r>
            <a:r>
              <a:rPr lang="en-US" altLang="zh-CN" sz="2000" dirty="0">
                <a:latin typeface="微软雅黑 Light" panose="020B0502040204020203" pitchFamily="34" charset="-122"/>
                <a:ea typeface="微软雅黑 Light" panose="020B0502040204020203" pitchFamily="34" charset="-122"/>
              </a:rPr>
              <a:t>1</a:t>
            </a:r>
            <a:r>
              <a:rPr lang="zh-CN" altLang="en-US" sz="2000" dirty="0">
                <a:latin typeface="微软雅黑 Light" panose="020B0502040204020203" pitchFamily="34" charset="-122"/>
                <a:ea typeface="微软雅黑 Light" panose="020B0502040204020203" pitchFamily="34" charset="-122"/>
              </a:rPr>
              <a:t>构造索引</a:t>
            </a:r>
            <a:endParaRPr lang="en-US" altLang="zh-CN" sz="2000" dirty="0">
              <a:latin typeface="微软雅黑 Light" panose="020B0502040204020203" pitchFamily="34" charset="-122"/>
              <a:ea typeface="微软雅黑 Light" panose="020B0502040204020203" pitchFamily="34" charset="-122"/>
            </a:endParaRPr>
          </a:p>
        </p:txBody>
      </p:sp>
      <p:sp>
        <p:nvSpPr>
          <p:cNvPr id="9" name="矩形 8"/>
          <p:cNvSpPr/>
          <p:nvPr/>
        </p:nvSpPr>
        <p:spPr>
          <a:xfrm>
            <a:off x="1469122" y="2727101"/>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1</a:t>
            </a:r>
          </a:p>
        </p:txBody>
      </p:sp>
      <p:sp>
        <p:nvSpPr>
          <p:cNvPr id="10" name="矩形 9"/>
          <p:cNvSpPr/>
          <p:nvPr/>
        </p:nvSpPr>
        <p:spPr>
          <a:xfrm>
            <a:off x="2455912" y="2727101"/>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index1</a:t>
            </a:r>
          </a:p>
        </p:txBody>
      </p:sp>
      <p:cxnSp>
        <p:nvCxnSpPr>
          <p:cNvPr id="11" name="直接箭头连接符 10"/>
          <p:cNvCxnSpPr>
            <a:stCxn id="9" idx="3"/>
            <a:endCxn id="10" idx="1"/>
          </p:cNvCxnSpPr>
          <p:nvPr/>
        </p:nvCxnSpPr>
        <p:spPr>
          <a:xfrm>
            <a:off x="2112536" y="2920459"/>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10" idx="3"/>
          </p:cNvCxnSpPr>
          <p:nvPr/>
        </p:nvCxnSpPr>
        <p:spPr>
          <a:xfrm>
            <a:off x="3099326" y="2920459"/>
            <a:ext cx="2485549" cy="997744"/>
          </a:xfrm>
          <a:prstGeom prst="curvedConnector3">
            <a:avLst>
              <a:gd name="adj1" fmla="val 5001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69122" y="3501008"/>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2</a:t>
            </a:r>
          </a:p>
        </p:txBody>
      </p:sp>
      <p:sp>
        <p:nvSpPr>
          <p:cNvPr id="14" name="矩形 13"/>
          <p:cNvSpPr/>
          <p:nvPr/>
        </p:nvSpPr>
        <p:spPr>
          <a:xfrm>
            <a:off x="2455912" y="3501008"/>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index1</a:t>
            </a:r>
          </a:p>
        </p:txBody>
      </p:sp>
      <p:sp>
        <p:nvSpPr>
          <p:cNvPr id="15" name="矩形 14"/>
          <p:cNvSpPr/>
          <p:nvPr/>
        </p:nvSpPr>
        <p:spPr>
          <a:xfrm>
            <a:off x="3099326" y="3501008"/>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index2</a:t>
            </a:r>
          </a:p>
        </p:txBody>
      </p:sp>
      <p:cxnSp>
        <p:nvCxnSpPr>
          <p:cNvPr id="16" name="直接箭头连接符 15"/>
          <p:cNvCxnSpPr/>
          <p:nvPr/>
        </p:nvCxnSpPr>
        <p:spPr>
          <a:xfrm>
            <a:off x="2112536" y="3694365"/>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4" idx="0"/>
          </p:cNvCxnSpPr>
          <p:nvPr/>
        </p:nvCxnSpPr>
        <p:spPr>
          <a:xfrm rot="16200000" flipH="1">
            <a:off x="3965625" y="2313240"/>
            <a:ext cx="417195" cy="2792730"/>
          </a:xfrm>
          <a:prstGeom prst="curvedConnector4">
            <a:avLst>
              <a:gd name="adj1" fmla="val -42808"/>
              <a:gd name="adj2" fmla="val 733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p:nvPr/>
        </p:nvCxnSpPr>
        <p:spPr>
          <a:xfrm>
            <a:off x="3742740" y="3715796"/>
            <a:ext cx="1820704" cy="473393"/>
          </a:xfrm>
          <a:prstGeom prst="curvedConnector3">
            <a:avLst>
              <a:gd name="adj1" fmla="val 5001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69122" y="4189189"/>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1</a:t>
            </a:r>
          </a:p>
        </p:txBody>
      </p:sp>
      <p:cxnSp>
        <p:nvCxnSpPr>
          <p:cNvPr id="20" name="直接箭头连接符 19"/>
          <p:cNvCxnSpPr/>
          <p:nvPr/>
        </p:nvCxnSpPr>
        <p:spPr>
          <a:xfrm>
            <a:off x="2112536" y="4382546"/>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3099326" y="4382546"/>
            <a:ext cx="2485549" cy="106204"/>
          </a:xfrm>
          <a:prstGeom prst="curvedConnector3">
            <a:avLst>
              <a:gd name="adj1" fmla="val 5001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455912" y="4189665"/>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index3</a:t>
            </a:r>
          </a:p>
        </p:txBody>
      </p:sp>
      <p:sp>
        <p:nvSpPr>
          <p:cNvPr id="22" name="文本框 21">
            <a:extLst>
              <a:ext uri="{FF2B5EF4-FFF2-40B4-BE49-F238E27FC236}">
                <a16:creationId xmlns:a16="http://schemas.microsoft.com/office/drawing/2014/main" id="{1734B8AE-4A51-4F05-8629-AE7978B02082}"/>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初始版本</a:t>
            </a:r>
          </a:p>
        </p:txBody>
      </p:sp>
      <p:sp>
        <p:nvSpPr>
          <p:cNvPr id="25" name="文本框 24">
            <a:extLst>
              <a:ext uri="{FF2B5EF4-FFF2-40B4-BE49-F238E27FC236}">
                <a16:creationId xmlns:a16="http://schemas.microsoft.com/office/drawing/2014/main" id="{EBA16CAA-BDE8-4E6E-A202-5E1DAFCB1DD6}"/>
              </a:ext>
            </a:extLst>
          </p:cNvPr>
          <p:cNvSpPr txBox="1"/>
          <p:nvPr/>
        </p:nvSpPr>
        <p:spPr>
          <a:xfrm>
            <a:off x="896744" y="1831692"/>
            <a:ext cx="7563688" cy="400110"/>
          </a:xfrm>
          <a:prstGeom prst="rect">
            <a:avLst/>
          </a:prstGeom>
          <a:noFill/>
        </p:spPr>
        <p:txBody>
          <a:bodyPr wrap="square" rtlCol="0">
            <a:spAutoFit/>
          </a:bodyPr>
          <a:lstStyle/>
          <a:p>
            <a:r>
              <a:rPr lang="en-US" altLang="zh-CN" sz="2000" dirty="0" err="1">
                <a:latin typeface="微软雅黑 Light" panose="020B0502040204020203" pitchFamily="34" charset="-122"/>
                <a:ea typeface="微软雅黑 Light" panose="020B0502040204020203" pitchFamily="34" charset="-122"/>
              </a:rPr>
              <a:t>HashMap</a:t>
            </a:r>
            <a:r>
              <a:rPr lang="en-US" altLang="zh-CN" sz="2000" dirty="0">
                <a:latin typeface="微软雅黑 Light" panose="020B0502040204020203" pitchFamily="34" charset="-122"/>
                <a:ea typeface="微软雅黑 Light" panose="020B0502040204020203" pitchFamily="34" charset="-122"/>
              </a:rPr>
              <a:t>&lt;Integer, </a:t>
            </a:r>
            <a:r>
              <a:rPr lang="en-US" altLang="zh-CN" sz="2000" dirty="0" err="1">
                <a:latin typeface="微软雅黑 Light" panose="020B0502040204020203" pitchFamily="34" charset="-122"/>
                <a:ea typeface="微软雅黑 Light" panose="020B0502040204020203" pitchFamily="34" charset="-122"/>
              </a:rPr>
              <a:t>int</a:t>
            </a:r>
            <a:r>
              <a:rPr lang="en-US" altLang="zh-CN" sz="2000" dirty="0">
                <a:latin typeface="微软雅黑 Light" panose="020B0502040204020203" pitchFamily="34" charset="-122"/>
                <a:ea typeface="微软雅黑 Light" panose="020B0502040204020203" pitchFamily="34" charset="-122"/>
              </a:rPr>
              <a:t>[]&gt; : </a:t>
            </a:r>
            <a:r>
              <a:rPr lang="en-US" altLang="zh-CN" sz="2000" dirty="0" err="1">
                <a:latin typeface="微软雅黑 Light" panose="020B0502040204020203" pitchFamily="34" charset="-122"/>
                <a:ea typeface="微软雅黑 Light" panose="020B0502040204020203" pitchFamily="34" charset="-122"/>
              </a:rPr>
              <a:t>pk</a:t>
            </a:r>
            <a:r>
              <a:rPr lang="en-US" altLang="zh-CN" sz="2000" dirty="0">
                <a:latin typeface="微软雅黑 Light" panose="020B0502040204020203" pitchFamily="34" charset="-122"/>
                <a:ea typeface="微软雅黑 Light" panose="020B0502040204020203" pitchFamily="34" charset="-122"/>
              </a:rPr>
              <a:t> -&gt; index (</a:t>
            </a:r>
            <a:r>
              <a:rPr lang="zh-CN" altLang="en-US" sz="2000" dirty="0">
                <a:latin typeface="微软雅黑 Light" panose="020B0502040204020203" pitchFamily="34" charset="-122"/>
                <a:ea typeface="微软雅黑 Light" panose="020B0502040204020203" pitchFamily="34" charset="-122"/>
              </a:rPr>
              <a:t>文件编号</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文件</a:t>
            </a:r>
            <a:r>
              <a:rPr lang="en-US" altLang="zh-CN" sz="2000" dirty="0">
                <a:latin typeface="微软雅黑 Light" panose="020B0502040204020203" pitchFamily="34" charset="-122"/>
                <a:ea typeface="微软雅黑 Light" panose="020B0502040204020203" pitchFamily="34" charset="-122"/>
              </a:rPr>
              <a:t>offset)</a:t>
            </a:r>
          </a:p>
        </p:txBody>
      </p:sp>
    </p:spTree>
    <p:extLst>
      <p:ext uri="{BB962C8B-B14F-4D97-AF65-F5344CB8AC3E}">
        <p14:creationId xmlns:p14="http://schemas.microsoft.com/office/powerpoint/2010/main" val="251670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500"/>
                                        <p:tgtEl>
                                          <p:spTgt spid="19"/>
                                        </p:tgtEl>
                                      </p:cBhvr>
                                    </p:animEffect>
                                  </p:childTnLst>
                                </p:cTn>
                              </p:par>
                              <p:par>
                                <p:cTn id="58" presetID="3" presetClass="entr" presetSubtype="1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par>
                                <p:cTn id="61" presetID="3" presetClass="entr" presetSubtype="1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linds(horizontal)">
                                      <p:cBhvr>
                                        <p:cTn id="63" dur="500"/>
                                        <p:tgtEl>
                                          <p:spTgt spid="2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linds(horizontal)">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0" grpId="0" animBg="1"/>
      <p:bldP spid="10" grpId="1" animBg="1"/>
      <p:bldP spid="13" grpId="0" animBg="1"/>
      <p:bldP spid="14" grpId="0" animBg="1"/>
      <p:bldP spid="15" grpId="0" animBg="1"/>
      <p:bldP spid="19"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extLst>
              <p:ext uri="{D42A27DB-BD31-4B8C-83A1-F6EECF244321}">
                <p14:modId xmlns:p14="http://schemas.microsoft.com/office/powerpoint/2010/main" val="1461748656"/>
              </p:ext>
            </p:extLst>
          </p:nvPr>
        </p:nvGraphicFramePr>
        <p:xfrm>
          <a:off x="5580112" y="3573016"/>
          <a:ext cx="3110865" cy="1135856"/>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20000"/>
                    </a:ext>
                  </a:extLst>
                </a:gridCol>
                <a:gridCol w="774383">
                  <a:extLst>
                    <a:ext uri="{9D8B030D-6E8A-4147-A177-3AD203B41FA5}">
                      <a16:colId xmlns:a16="http://schemas.microsoft.com/office/drawing/2014/main" val="20001"/>
                    </a:ext>
                  </a:extLst>
                </a:gridCol>
                <a:gridCol w="777716">
                  <a:extLst>
                    <a:ext uri="{9D8B030D-6E8A-4147-A177-3AD203B41FA5}">
                      <a16:colId xmlns:a16="http://schemas.microsoft.com/office/drawing/2014/main" val="20002"/>
                    </a:ext>
                  </a:extLst>
                </a:gridCol>
                <a:gridCol w="777716">
                  <a:extLst>
                    <a:ext uri="{9D8B030D-6E8A-4147-A177-3AD203B41FA5}">
                      <a16:colId xmlns:a16="http://schemas.microsoft.com/office/drawing/2014/main" val="20003"/>
                    </a:ext>
                  </a:extLst>
                </a:gridCol>
              </a:tblGrid>
              <a:tr h="283845">
                <a:tc>
                  <a:txBody>
                    <a:bodyPr/>
                    <a:lstStyle/>
                    <a:p>
                      <a:pPr>
                        <a:buNone/>
                      </a:pPr>
                      <a:r>
                        <a:rPr lang="zh-CN" altLang="en-US" sz="1400"/>
                        <a:t>操作</a:t>
                      </a:r>
                    </a:p>
                  </a:txBody>
                  <a:tcPr marL="68580" marR="68580" marT="34290" marB="34290"/>
                </a:tc>
                <a:tc>
                  <a:txBody>
                    <a:bodyPr/>
                    <a:lstStyle/>
                    <a:p>
                      <a:pPr>
                        <a:buNone/>
                      </a:pPr>
                      <a:r>
                        <a:rPr lang="zh-CN" altLang="en-US" sz="1400"/>
                        <a:t>新</a:t>
                      </a:r>
                      <a:r>
                        <a:rPr lang="en-US" altLang="zh-CN" sz="1400"/>
                        <a:t>key</a:t>
                      </a:r>
                    </a:p>
                  </a:txBody>
                  <a:tcPr marL="68580" marR="68580" marT="34290" marB="34290"/>
                </a:tc>
                <a:tc>
                  <a:txBody>
                    <a:bodyPr/>
                    <a:lstStyle/>
                    <a:p>
                      <a:pPr>
                        <a:buNone/>
                      </a:pPr>
                      <a:r>
                        <a:rPr lang="zh-CN" altLang="en-US" sz="1400"/>
                        <a:t>旧</a:t>
                      </a:r>
                      <a:r>
                        <a:rPr lang="en-US" altLang="zh-CN" sz="1400"/>
                        <a:t>key</a:t>
                      </a:r>
                    </a:p>
                  </a:txBody>
                  <a:tcPr marL="68580" marR="68580" marT="34290" marB="34290"/>
                </a:tc>
                <a:tc>
                  <a:txBody>
                    <a:bodyPr/>
                    <a:lstStyle/>
                    <a:p>
                      <a:pPr>
                        <a:buNone/>
                      </a:pPr>
                      <a:r>
                        <a:rPr lang="en-US" altLang="zh-CN" sz="1400"/>
                        <a:t>value</a:t>
                      </a:r>
                    </a:p>
                  </a:txBody>
                  <a:tcPr marL="68580" marR="68580" marT="34290" marB="34290"/>
                </a:tc>
                <a:extLst>
                  <a:ext uri="{0D108BD9-81ED-4DB2-BD59-A6C34878D82A}">
                    <a16:rowId xmlns:a16="http://schemas.microsoft.com/office/drawing/2014/main" val="10000"/>
                  </a:ext>
                </a:extLst>
              </a:tr>
              <a:tr h="284321">
                <a:tc>
                  <a:txBody>
                    <a:bodyPr/>
                    <a:lstStyle/>
                    <a:p>
                      <a:pPr>
                        <a:buNone/>
                      </a:pPr>
                      <a:r>
                        <a:rPr lang="zh-CN" altLang="en-US" sz="1400"/>
                        <a:t>更新</a:t>
                      </a:r>
                    </a:p>
                  </a:txBody>
                  <a:tcPr marL="68580" marR="68580" marT="34290" marB="34290"/>
                </a:tc>
                <a:tc>
                  <a:txBody>
                    <a:bodyPr/>
                    <a:lstStyle/>
                    <a:p>
                      <a:pPr>
                        <a:buNone/>
                      </a:pPr>
                      <a:r>
                        <a:rPr lang="en-US" altLang="zh-CN" sz="1400"/>
                        <a:t>2</a:t>
                      </a:r>
                    </a:p>
                  </a:txBody>
                  <a:tcPr marL="68580" marR="68580" marT="34290" marB="34290"/>
                </a:tc>
                <a:tc>
                  <a:txBody>
                    <a:bodyPr/>
                    <a:lstStyle/>
                    <a:p>
                      <a:pPr>
                        <a:buNone/>
                      </a:pPr>
                      <a:r>
                        <a:rPr lang="en-US" altLang="zh-CN" sz="1400"/>
                        <a:t>3</a:t>
                      </a:r>
                    </a:p>
                  </a:txBody>
                  <a:tcPr marL="68580" marR="68580" marT="34290" marB="34290"/>
                </a:tc>
                <a:tc>
                  <a:txBody>
                    <a:bodyPr/>
                    <a:lstStyle/>
                    <a:p>
                      <a:pPr>
                        <a:buNone/>
                      </a:pPr>
                      <a:endParaRPr lang="zh-CN" altLang="en-US" sz="1400"/>
                    </a:p>
                  </a:txBody>
                  <a:tcPr marL="68580" marR="68580" marT="34290" marB="34290"/>
                </a:tc>
                <a:extLst>
                  <a:ext uri="{0D108BD9-81ED-4DB2-BD59-A6C34878D82A}">
                    <a16:rowId xmlns:a16="http://schemas.microsoft.com/office/drawing/2014/main" val="10001"/>
                  </a:ext>
                </a:extLst>
              </a:tr>
              <a:tr h="283845">
                <a:tc>
                  <a:txBody>
                    <a:bodyPr/>
                    <a:lstStyle/>
                    <a:p>
                      <a:pPr>
                        <a:buNone/>
                      </a:pPr>
                      <a:r>
                        <a:rPr lang="zh-CN" altLang="en-US" sz="1400"/>
                        <a:t>删除</a:t>
                      </a:r>
                    </a:p>
                  </a:txBody>
                  <a:tcPr marL="68580" marR="68580" marT="34290" marB="34290"/>
                </a:tc>
                <a:tc>
                  <a:txBody>
                    <a:bodyPr/>
                    <a:lstStyle/>
                    <a:p>
                      <a:pPr>
                        <a:buNone/>
                      </a:pPr>
                      <a:r>
                        <a:rPr lang="en-US" altLang="zh-CN" sz="1400"/>
                        <a:t>1</a:t>
                      </a:r>
                    </a:p>
                  </a:txBody>
                  <a:tcPr marL="68580" marR="68580" marT="34290" marB="34290"/>
                </a:tc>
                <a:tc>
                  <a:txBody>
                    <a:bodyPr/>
                    <a:lstStyle/>
                    <a:p>
                      <a:pPr>
                        <a:buNone/>
                      </a:pPr>
                      <a:endParaRPr lang="en-US" altLang="zh-CN" sz="1400"/>
                    </a:p>
                  </a:txBody>
                  <a:tcPr marL="68580" marR="68580" marT="34290" marB="34290"/>
                </a:tc>
                <a:tc>
                  <a:txBody>
                    <a:bodyPr/>
                    <a:lstStyle/>
                    <a:p>
                      <a:pPr>
                        <a:buNone/>
                      </a:pPr>
                      <a:endParaRPr lang="zh-CN" altLang="en-US" sz="1400"/>
                    </a:p>
                  </a:txBody>
                  <a:tcPr marL="68580" marR="68580" marT="34290" marB="34290"/>
                </a:tc>
                <a:extLst>
                  <a:ext uri="{0D108BD9-81ED-4DB2-BD59-A6C34878D82A}">
                    <a16:rowId xmlns:a16="http://schemas.microsoft.com/office/drawing/2014/main" val="10002"/>
                  </a:ext>
                </a:extLst>
              </a:tr>
              <a:tr h="283845">
                <a:tc>
                  <a:txBody>
                    <a:bodyPr/>
                    <a:lstStyle/>
                    <a:p>
                      <a:pPr>
                        <a:buNone/>
                      </a:pPr>
                      <a:r>
                        <a:rPr lang="zh-CN" altLang="en-US" sz="1400"/>
                        <a:t>更新</a:t>
                      </a:r>
                    </a:p>
                  </a:txBody>
                  <a:tcPr marL="68580" marR="68580" marT="34290" marB="34290"/>
                </a:tc>
                <a:tc>
                  <a:txBody>
                    <a:bodyPr/>
                    <a:lstStyle/>
                    <a:p>
                      <a:pPr>
                        <a:buNone/>
                      </a:pPr>
                      <a:r>
                        <a:rPr lang="en-US" altLang="zh-CN" sz="1400"/>
                        <a:t>3</a:t>
                      </a:r>
                    </a:p>
                  </a:txBody>
                  <a:tcPr marL="68580" marR="68580" marT="34290" marB="34290"/>
                </a:tc>
                <a:tc>
                  <a:txBody>
                    <a:bodyPr/>
                    <a:lstStyle/>
                    <a:p>
                      <a:pPr>
                        <a:buNone/>
                      </a:pPr>
                      <a:endParaRPr lang="zh-CN" altLang="en-US" sz="1400"/>
                    </a:p>
                  </a:txBody>
                  <a:tcPr marL="68580" marR="68580" marT="34290" marB="34290"/>
                </a:tc>
                <a:tc>
                  <a:txBody>
                    <a:bodyPr/>
                    <a:lstStyle/>
                    <a:p>
                      <a:pPr>
                        <a:buNone/>
                      </a:pPr>
                      <a:r>
                        <a:rPr lang="zh-CN" altLang="en-US" sz="1400"/>
                        <a:t>有修改</a:t>
                      </a:r>
                    </a:p>
                  </a:txBody>
                  <a:tcPr marL="68580" marR="68580" marT="34290" marB="34290"/>
                </a:tc>
                <a:extLst>
                  <a:ext uri="{0D108BD9-81ED-4DB2-BD59-A6C34878D82A}">
                    <a16:rowId xmlns:a16="http://schemas.microsoft.com/office/drawing/2014/main" val="10003"/>
                  </a:ext>
                </a:extLst>
              </a:tr>
            </a:tbl>
          </a:graphicData>
        </a:graphic>
      </p:graphicFrame>
      <p:sp>
        <p:nvSpPr>
          <p:cNvPr id="9" name="矩形 8"/>
          <p:cNvSpPr/>
          <p:nvPr/>
        </p:nvSpPr>
        <p:spPr>
          <a:xfrm>
            <a:off x="2517349" y="2944842"/>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3</a:t>
            </a:r>
          </a:p>
        </p:txBody>
      </p:sp>
      <p:cxnSp>
        <p:nvCxnSpPr>
          <p:cNvPr id="11" name="直接箭头连接符 10"/>
          <p:cNvCxnSpPr/>
          <p:nvPr/>
        </p:nvCxnSpPr>
        <p:spPr>
          <a:xfrm>
            <a:off x="3160763" y="3137723"/>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7" idx="3"/>
          </p:cNvCxnSpPr>
          <p:nvPr/>
        </p:nvCxnSpPr>
        <p:spPr>
          <a:xfrm>
            <a:off x="4147553" y="3137723"/>
            <a:ext cx="1415891" cy="863918"/>
          </a:xfrm>
          <a:prstGeom prst="curvedConnector3">
            <a:avLst>
              <a:gd name="adj1" fmla="val 50017"/>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04139" y="2944366"/>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index4</a:t>
            </a:r>
          </a:p>
        </p:txBody>
      </p:sp>
      <p:sp>
        <p:nvSpPr>
          <p:cNvPr id="8" name="矩形 7"/>
          <p:cNvSpPr/>
          <p:nvPr/>
        </p:nvSpPr>
        <p:spPr>
          <a:xfrm>
            <a:off x="463759" y="2944842"/>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2, U</a:t>
            </a:r>
          </a:p>
        </p:txBody>
      </p:sp>
      <p:cxnSp>
        <p:nvCxnSpPr>
          <p:cNvPr id="10" name="曲线连接符 9"/>
          <p:cNvCxnSpPr/>
          <p:nvPr/>
        </p:nvCxnSpPr>
        <p:spPr>
          <a:xfrm>
            <a:off x="1107172" y="3136771"/>
            <a:ext cx="1410653" cy="2381"/>
          </a:xfrm>
          <a:prstGeom prst="curvedConnector3">
            <a:avLst>
              <a:gd name="adj1" fmla="val 50034"/>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63759" y="1124744"/>
            <a:ext cx="4327208"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线程</a:t>
            </a:r>
            <a:r>
              <a:rPr lang="en-US" altLang="zh-CN" sz="2000" dirty="0">
                <a:latin typeface="微软雅黑 Light" panose="020B0502040204020203" pitchFamily="34" charset="-122"/>
                <a:ea typeface="微软雅黑 Light" panose="020B0502040204020203" pitchFamily="34" charset="-122"/>
              </a:rPr>
              <a:t>2</a:t>
            </a:r>
            <a:r>
              <a:rPr lang="zh-CN" altLang="en-US" sz="2000" dirty="0">
                <a:latin typeface="微软雅黑 Light" panose="020B0502040204020203" pitchFamily="34" charset="-122"/>
                <a:ea typeface="微软雅黑 Light" panose="020B0502040204020203" pitchFamily="34" charset="-122"/>
              </a:rPr>
              <a:t>构造索引</a:t>
            </a:r>
            <a:endParaRPr lang="en-US" altLang="zh-CN" sz="2000" dirty="0">
              <a:latin typeface="微软雅黑 Light" panose="020B0502040204020203" pitchFamily="34" charset="-122"/>
              <a:ea typeface="微软雅黑 Light" panose="020B0502040204020203" pitchFamily="34" charset="-122"/>
            </a:endParaRPr>
          </a:p>
        </p:txBody>
      </p:sp>
      <p:sp>
        <p:nvSpPr>
          <p:cNvPr id="14" name="矩形 13"/>
          <p:cNvSpPr/>
          <p:nvPr/>
        </p:nvSpPr>
        <p:spPr>
          <a:xfrm>
            <a:off x="463759" y="3743037"/>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1, D</a:t>
            </a:r>
          </a:p>
        </p:txBody>
      </p:sp>
      <p:sp>
        <p:nvSpPr>
          <p:cNvPr id="15" name="矩形 14"/>
          <p:cNvSpPr/>
          <p:nvPr/>
        </p:nvSpPr>
        <p:spPr>
          <a:xfrm>
            <a:off x="2517349" y="3674933"/>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3</a:t>
            </a:r>
          </a:p>
        </p:txBody>
      </p:sp>
      <p:sp>
        <p:nvSpPr>
          <p:cNvPr id="16" name="矩形 15"/>
          <p:cNvSpPr/>
          <p:nvPr/>
        </p:nvSpPr>
        <p:spPr>
          <a:xfrm>
            <a:off x="3504139" y="3674933"/>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index4</a:t>
            </a:r>
          </a:p>
        </p:txBody>
      </p:sp>
      <p:sp>
        <p:nvSpPr>
          <p:cNvPr id="17" name="矩形 16"/>
          <p:cNvSpPr/>
          <p:nvPr/>
        </p:nvSpPr>
        <p:spPr>
          <a:xfrm>
            <a:off x="4147553" y="3674933"/>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index6</a:t>
            </a:r>
          </a:p>
        </p:txBody>
      </p:sp>
      <p:cxnSp>
        <p:nvCxnSpPr>
          <p:cNvPr id="18" name="曲线连接符 17"/>
          <p:cNvCxnSpPr>
            <a:stCxn id="16" idx="2"/>
          </p:cNvCxnSpPr>
          <p:nvPr/>
        </p:nvCxnSpPr>
        <p:spPr>
          <a:xfrm rot="5400000" flipH="1" flipV="1">
            <a:off x="4665237" y="3162488"/>
            <a:ext cx="59531" cy="1737360"/>
          </a:xfrm>
          <a:prstGeom prst="curvedConnector4">
            <a:avLst>
              <a:gd name="adj1" fmla="val -299600"/>
              <a:gd name="adj2" fmla="val 592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7" idx="2"/>
          </p:cNvCxnSpPr>
          <p:nvPr/>
        </p:nvCxnSpPr>
        <p:spPr>
          <a:xfrm rot="5400000" flipV="1">
            <a:off x="4778584" y="3752085"/>
            <a:ext cx="497205" cy="111537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160763" y="3868290"/>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8" idx="3"/>
            <a:endCxn id="15" idx="1"/>
          </p:cNvCxnSpPr>
          <p:nvPr/>
        </p:nvCxnSpPr>
        <p:spPr>
          <a:xfrm>
            <a:off x="1107173" y="3138200"/>
            <a:ext cx="1410176" cy="730091"/>
          </a:xfrm>
          <a:prstGeom prst="curvedConnector3">
            <a:avLst>
              <a:gd name="adj1" fmla="val 5001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832978" y="2382867"/>
            <a:ext cx="7144" cy="3459004"/>
          </a:xfrm>
          <a:prstGeom prst="line">
            <a:avLst/>
          </a:prstGeom>
          <a:ln w="28575" cmpd="sng">
            <a:solidFill>
              <a:schemeClr val="accent6">
                <a:lumMod val="60000"/>
                <a:lumOff val="40000"/>
              </a:schemeClr>
            </a:solidFill>
            <a:prstDash val="sysDot"/>
          </a:ln>
        </p:spPr>
        <p:style>
          <a:lnRef idx="3">
            <a:schemeClr val="accent6"/>
          </a:lnRef>
          <a:fillRef idx="0">
            <a:schemeClr val="accent6"/>
          </a:fillRef>
          <a:effectRef idx="2">
            <a:schemeClr val="accent6"/>
          </a:effectRef>
          <a:fontRef idx="minor">
            <a:schemeClr val="tx1"/>
          </a:fontRef>
        </p:style>
      </p:cxnSp>
      <p:sp>
        <p:nvSpPr>
          <p:cNvPr id="23" name="文本框 22">
            <a:extLst>
              <a:ext uri="{FF2B5EF4-FFF2-40B4-BE49-F238E27FC236}">
                <a16:creationId xmlns:a16="http://schemas.microsoft.com/office/drawing/2014/main" id="{C6B7111E-E8B8-45EC-BAD0-345FFEB37C85}"/>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初始版本</a:t>
            </a:r>
          </a:p>
        </p:txBody>
      </p:sp>
      <p:sp>
        <p:nvSpPr>
          <p:cNvPr id="2" name="文本框 1">
            <a:extLst>
              <a:ext uri="{FF2B5EF4-FFF2-40B4-BE49-F238E27FC236}">
                <a16:creationId xmlns:a16="http://schemas.microsoft.com/office/drawing/2014/main" id="{5B8BF0C4-9500-47AA-BA71-A836A1EFB468}"/>
              </a:ext>
            </a:extLst>
          </p:cNvPr>
          <p:cNvSpPr txBox="1"/>
          <p:nvPr/>
        </p:nvSpPr>
        <p:spPr>
          <a:xfrm>
            <a:off x="168961" y="1716783"/>
            <a:ext cx="1583431"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主键没有在该线程处理的范围内插入</a:t>
            </a:r>
          </a:p>
        </p:txBody>
      </p:sp>
      <p:sp>
        <p:nvSpPr>
          <p:cNvPr id="25" name="文本框 24">
            <a:extLst>
              <a:ext uri="{FF2B5EF4-FFF2-40B4-BE49-F238E27FC236}">
                <a16:creationId xmlns:a16="http://schemas.microsoft.com/office/drawing/2014/main" id="{EFA4D75B-9913-4D49-B93E-606816080878}"/>
              </a:ext>
            </a:extLst>
          </p:cNvPr>
          <p:cNvSpPr txBox="1"/>
          <p:nvPr/>
        </p:nvSpPr>
        <p:spPr>
          <a:xfrm>
            <a:off x="132782" y="5661248"/>
            <a:ext cx="1676097" cy="646331"/>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Key -&gt; </a:t>
            </a:r>
            <a:r>
              <a:rPr lang="en-US" altLang="zh-CN" dirty="0" err="1">
                <a:latin typeface="微软雅黑 Light" panose="020B0502040204020203" pitchFamily="34" charset="-122"/>
                <a:ea typeface="微软雅黑 Light" panose="020B0502040204020203" pitchFamily="34" charset="-122"/>
              </a:rPr>
              <a:t>update_type</a:t>
            </a:r>
            <a:endParaRPr lang="en-US" altLang="zh-CN" dirty="0">
              <a:latin typeface="微软雅黑 Light" panose="020B0502040204020203" pitchFamily="34" charset="-122"/>
              <a:ea typeface="微软雅黑 Light" panose="020B0502040204020203" pitchFamily="34" charset="-122"/>
            </a:endParaRPr>
          </a:p>
        </p:txBody>
      </p:sp>
      <p:sp>
        <p:nvSpPr>
          <p:cNvPr id="26" name="文本框 25">
            <a:extLst>
              <a:ext uri="{FF2B5EF4-FFF2-40B4-BE49-F238E27FC236}">
                <a16:creationId xmlns:a16="http://schemas.microsoft.com/office/drawing/2014/main" id="{339CC140-95C3-46B2-96CC-36B0A0B7210D}"/>
              </a:ext>
            </a:extLst>
          </p:cNvPr>
          <p:cNvSpPr txBox="1"/>
          <p:nvPr/>
        </p:nvSpPr>
        <p:spPr>
          <a:xfrm>
            <a:off x="2337404" y="5841853"/>
            <a:ext cx="5907504" cy="400110"/>
          </a:xfrm>
          <a:prstGeom prst="rect">
            <a:avLst/>
          </a:prstGeom>
          <a:noFill/>
        </p:spPr>
        <p:txBody>
          <a:bodyPr wrap="square" rtlCol="0">
            <a:spAutoFit/>
          </a:bodyPr>
          <a:lstStyle/>
          <a:p>
            <a:r>
              <a:rPr lang="en-US" altLang="zh-CN" sz="2000" dirty="0" err="1">
                <a:latin typeface="微软雅黑 Light" panose="020B0502040204020203" pitchFamily="34" charset="-122"/>
                <a:ea typeface="微软雅黑 Light" panose="020B0502040204020203" pitchFamily="34" charset="-122"/>
              </a:rPr>
              <a:t>HashMap</a:t>
            </a:r>
            <a:r>
              <a:rPr lang="en-US" altLang="zh-CN" sz="2000" dirty="0">
                <a:latin typeface="微软雅黑 Light" panose="020B0502040204020203" pitchFamily="34" charset="-122"/>
                <a:ea typeface="微软雅黑 Light" panose="020B0502040204020203" pitchFamily="34" charset="-122"/>
              </a:rPr>
              <a:t>&lt;Integer, </a:t>
            </a:r>
            <a:r>
              <a:rPr lang="en-US" altLang="zh-CN" sz="2000" dirty="0" err="1">
                <a:latin typeface="微软雅黑 Light" panose="020B0502040204020203" pitchFamily="34" charset="-122"/>
                <a:ea typeface="微软雅黑 Light" panose="020B0502040204020203" pitchFamily="34" charset="-122"/>
              </a:rPr>
              <a:t>int</a:t>
            </a:r>
            <a:r>
              <a:rPr lang="en-US" altLang="zh-CN" sz="2000" dirty="0">
                <a:latin typeface="微软雅黑 Light" panose="020B0502040204020203" pitchFamily="34" charset="-122"/>
                <a:ea typeface="微软雅黑 Light" panose="020B0502040204020203" pitchFamily="34" charset="-122"/>
              </a:rPr>
              <a:t>[]&gt;  </a:t>
            </a:r>
          </a:p>
        </p:txBody>
      </p:sp>
    </p:spTree>
    <p:extLst>
      <p:ext uri="{BB962C8B-B14F-4D97-AF65-F5344CB8AC3E}">
        <p14:creationId xmlns:p14="http://schemas.microsoft.com/office/powerpoint/2010/main" val="223038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3" presetClass="exit" presetSubtype="10" fill="hold" nodeType="withEffect">
                                  <p:stCondLst>
                                    <p:cond delay="0"/>
                                  </p:stCondLst>
                                  <p:childTnLst>
                                    <p:animEffect transition="out" filter="blinds(horizontal)">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3" presetClass="exit" presetSubtype="10" fill="hold" nodeType="withEffect">
                                  <p:stCondLst>
                                    <p:cond delay="0"/>
                                  </p:stCondLst>
                                  <p:childTnLst>
                                    <p:animEffect transition="out" filter="blinds(horizontal)">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par>
                                <p:cTn id="42" presetID="3" presetClass="exit" presetSubtype="10" fill="hold" nodeType="withEffect">
                                  <p:stCondLst>
                                    <p:cond delay="0"/>
                                  </p:stCondLst>
                                  <p:childTnLst>
                                    <p:animEffect transition="out" filter="blinds(horizontal)">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3" presetClass="entr" presetSubtype="1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linds(horizontal)">
                                      <p:cBhvr>
                                        <p:cTn id="50" dur="500"/>
                                        <p:tgtEl>
                                          <p:spTgt spid="1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linds(horizontal)">
                                      <p:cBhvr>
                                        <p:cTn id="53" dur="500"/>
                                        <p:tgtEl>
                                          <p:spTgt spid="17"/>
                                        </p:tgtEl>
                                      </p:cBhvr>
                                    </p:animEffect>
                                  </p:childTnLst>
                                </p:cTn>
                              </p:par>
                              <p:par>
                                <p:cTn id="54" presetID="3" presetClass="entr" presetSubtype="1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linds(horizontal)">
                                      <p:cBhvr>
                                        <p:cTn id="59" dur="500"/>
                                        <p:tgtEl>
                                          <p:spTgt spid="19"/>
                                        </p:tgtEl>
                                      </p:cBhvr>
                                    </p:animEffect>
                                  </p:childTnLst>
                                </p:cTn>
                              </p:par>
                              <p:par>
                                <p:cTn id="60" presetID="3" presetClass="entr" presetSubtype="10"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par>
                                <p:cTn id="63" presetID="3" presetClass="entr" presetSubtype="1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linds(horizontal)">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7" grpId="0" animBg="1"/>
      <p:bldP spid="7" grpId="1" animBg="1"/>
      <p:bldP spid="8"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51152" y="1412776"/>
            <a:ext cx="3983831"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合并线程</a:t>
            </a:r>
            <a:r>
              <a:rPr lang="en-US" altLang="zh-CN" sz="2000" dirty="0">
                <a:latin typeface="微软雅黑 Light" panose="020B0502040204020203" pitchFamily="34" charset="-122"/>
                <a:ea typeface="微软雅黑 Light" panose="020B0502040204020203" pitchFamily="34" charset="-122"/>
              </a:rPr>
              <a:t>1</a:t>
            </a:r>
            <a:r>
              <a:rPr lang="zh-CN" altLang="en-US" sz="2000" dirty="0">
                <a:latin typeface="微软雅黑 Light" panose="020B0502040204020203" pitchFamily="34" charset="-122"/>
                <a:ea typeface="微软雅黑 Light" panose="020B0502040204020203" pitchFamily="34" charset="-122"/>
              </a:rPr>
              <a:t>和线程</a:t>
            </a:r>
            <a:r>
              <a:rPr lang="en-US" altLang="zh-CN" sz="2000" dirty="0">
                <a:latin typeface="微软雅黑 Light" panose="020B0502040204020203" pitchFamily="34" charset="-122"/>
                <a:ea typeface="微软雅黑 Light" panose="020B0502040204020203" pitchFamily="34" charset="-122"/>
              </a:rPr>
              <a:t>2</a:t>
            </a:r>
            <a:r>
              <a:rPr lang="zh-CN" altLang="en-US" sz="2000" dirty="0">
                <a:latin typeface="微软雅黑 Light" panose="020B0502040204020203" pitchFamily="34" charset="-122"/>
                <a:ea typeface="微软雅黑 Light" panose="020B0502040204020203" pitchFamily="34" charset="-122"/>
              </a:rPr>
              <a:t>的索引</a:t>
            </a:r>
          </a:p>
        </p:txBody>
      </p:sp>
      <p:sp>
        <p:nvSpPr>
          <p:cNvPr id="9" name="矩形 8"/>
          <p:cNvSpPr/>
          <p:nvPr/>
        </p:nvSpPr>
        <p:spPr>
          <a:xfrm>
            <a:off x="1350614" y="3591463"/>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1</a:t>
            </a:r>
          </a:p>
        </p:txBody>
      </p:sp>
      <p:sp>
        <p:nvSpPr>
          <p:cNvPr id="10" name="矩形 9"/>
          <p:cNvSpPr/>
          <p:nvPr/>
        </p:nvSpPr>
        <p:spPr>
          <a:xfrm>
            <a:off x="2337404" y="3591463"/>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index3</a:t>
            </a:r>
          </a:p>
        </p:txBody>
      </p:sp>
      <p:cxnSp>
        <p:nvCxnSpPr>
          <p:cNvPr id="11" name="直接箭头连接符 10"/>
          <p:cNvCxnSpPr>
            <a:stCxn id="9" idx="3"/>
            <a:endCxn id="10" idx="1"/>
          </p:cNvCxnSpPr>
          <p:nvPr/>
        </p:nvCxnSpPr>
        <p:spPr>
          <a:xfrm>
            <a:off x="1994028" y="3784821"/>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70658" y="2670999"/>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2</a:t>
            </a:r>
          </a:p>
        </p:txBody>
      </p:sp>
      <p:sp>
        <p:nvSpPr>
          <p:cNvPr id="14" name="矩形 13"/>
          <p:cNvSpPr/>
          <p:nvPr/>
        </p:nvSpPr>
        <p:spPr>
          <a:xfrm>
            <a:off x="1957448" y="2670999"/>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index1</a:t>
            </a:r>
          </a:p>
        </p:txBody>
      </p:sp>
      <p:sp>
        <p:nvSpPr>
          <p:cNvPr id="15" name="矩形 14"/>
          <p:cNvSpPr/>
          <p:nvPr/>
        </p:nvSpPr>
        <p:spPr>
          <a:xfrm>
            <a:off x="2600862" y="2670999"/>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index2</a:t>
            </a:r>
          </a:p>
        </p:txBody>
      </p:sp>
      <p:cxnSp>
        <p:nvCxnSpPr>
          <p:cNvPr id="16" name="直接箭头连接符 15"/>
          <p:cNvCxnSpPr/>
          <p:nvPr/>
        </p:nvCxnSpPr>
        <p:spPr>
          <a:xfrm>
            <a:off x="1614072" y="2864356"/>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078397" y="2708920"/>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2, U</a:t>
            </a:r>
          </a:p>
        </p:txBody>
      </p:sp>
      <p:sp>
        <p:nvSpPr>
          <p:cNvPr id="5" name="矩形 4"/>
          <p:cNvSpPr/>
          <p:nvPr/>
        </p:nvSpPr>
        <p:spPr>
          <a:xfrm>
            <a:off x="5078397" y="3507115"/>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1, D</a:t>
            </a:r>
          </a:p>
        </p:txBody>
      </p:sp>
      <p:sp>
        <p:nvSpPr>
          <p:cNvPr id="6" name="矩形 5"/>
          <p:cNvSpPr/>
          <p:nvPr/>
        </p:nvSpPr>
        <p:spPr>
          <a:xfrm>
            <a:off x="6326172" y="2708920"/>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3</a:t>
            </a:r>
          </a:p>
        </p:txBody>
      </p:sp>
      <p:sp>
        <p:nvSpPr>
          <p:cNvPr id="7" name="矩形 6"/>
          <p:cNvSpPr/>
          <p:nvPr/>
        </p:nvSpPr>
        <p:spPr>
          <a:xfrm>
            <a:off x="7312962" y="2708920"/>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index4</a:t>
            </a:r>
          </a:p>
        </p:txBody>
      </p:sp>
      <p:sp>
        <p:nvSpPr>
          <p:cNvPr id="17" name="矩形 16"/>
          <p:cNvSpPr/>
          <p:nvPr/>
        </p:nvSpPr>
        <p:spPr>
          <a:xfrm>
            <a:off x="7956376" y="2708920"/>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index6</a:t>
            </a:r>
          </a:p>
        </p:txBody>
      </p:sp>
      <p:cxnSp>
        <p:nvCxnSpPr>
          <p:cNvPr id="12" name="直接箭头连接符 11"/>
          <p:cNvCxnSpPr/>
          <p:nvPr/>
        </p:nvCxnSpPr>
        <p:spPr>
          <a:xfrm>
            <a:off x="6969586" y="2902278"/>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3"/>
            <a:endCxn id="6" idx="1"/>
          </p:cNvCxnSpPr>
          <p:nvPr/>
        </p:nvCxnSpPr>
        <p:spPr>
          <a:xfrm>
            <a:off x="5721811" y="2902278"/>
            <a:ext cx="6043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83173" y="4765368"/>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3</a:t>
            </a:r>
          </a:p>
        </p:txBody>
      </p:sp>
      <p:cxnSp>
        <p:nvCxnSpPr>
          <p:cNvPr id="22" name="直接箭头连接符 21"/>
          <p:cNvCxnSpPr/>
          <p:nvPr/>
        </p:nvCxnSpPr>
        <p:spPr>
          <a:xfrm>
            <a:off x="2026587" y="4958725"/>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369963" y="4765368"/>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index1</a:t>
            </a:r>
          </a:p>
        </p:txBody>
      </p:sp>
      <p:sp>
        <p:nvSpPr>
          <p:cNvPr id="25" name="矩形 24"/>
          <p:cNvSpPr/>
          <p:nvPr/>
        </p:nvSpPr>
        <p:spPr>
          <a:xfrm>
            <a:off x="3013377" y="4765368"/>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index2</a:t>
            </a:r>
          </a:p>
        </p:txBody>
      </p:sp>
      <p:sp>
        <p:nvSpPr>
          <p:cNvPr id="26" name="矩形 25"/>
          <p:cNvSpPr/>
          <p:nvPr/>
        </p:nvSpPr>
        <p:spPr>
          <a:xfrm>
            <a:off x="3656791" y="4765844"/>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index4</a:t>
            </a:r>
          </a:p>
        </p:txBody>
      </p:sp>
      <p:sp>
        <p:nvSpPr>
          <p:cNvPr id="27" name="矩形 26"/>
          <p:cNvSpPr/>
          <p:nvPr/>
        </p:nvSpPr>
        <p:spPr>
          <a:xfrm>
            <a:off x="4300205" y="4765844"/>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index6</a:t>
            </a:r>
          </a:p>
        </p:txBody>
      </p:sp>
      <p:sp>
        <p:nvSpPr>
          <p:cNvPr id="28" name="矩形 27"/>
          <p:cNvSpPr/>
          <p:nvPr/>
        </p:nvSpPr>
        <p:spPr>
          <a:xfrm>
            <a:off x="1383173" y="5514509"/>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1</a:t>
            </a:r>
          </a:p>
        </p:txBody>
      </p:sp>
      <p:sp>
        <p:nvSpPr>
          <p:cNvPr id="29" name="矩形 28"/>
          <p:cNvSpPr/>
          <p:nvPr/>
        </p:nvSpPr>
        <p:spPr>
          <a:xfrm>
            <a:off x="2369963" y="5514509"/>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t>index3</a:t>
            </a:r>
          </a:p>
        </p:txBody>
      </p:sp>
      <p:cxnSp>
        <p:nvCxnSpPr>
          <p:cNvPr id="30" name="直接箭头连接符 29"/>
          <p:cNvCxnSpPr>
            <a:stCxn id="28" idx="3"/>
            <a:endCxn id="29" idx="1"/>
          </p:cNvCxnSpPr>
          <p:nvPr/>
        </p:nvCxnSpPr>
        <p:spPr>
          <a:xfrm>
            <a:off x="2026587" y="5707866"/>
            <a:ext cx="343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11998" y="5514509"/>
            <a:ext cx="643414" cy="386239"/>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a:t>1, D</a:t>
            </a:r>
          </a:p>
        </p:txBody>
      </p:sp>
      <p:cxnSp>
        <p:nvCxnSpPr>
          <p:cNvPr id="32" name="直接箭头连接符 31"/>
          <p:cNvCxnSpPr>
            <a:endCxn id="31" idx="1"/>
          </p:cNvCxnSpPr>
          <p:nvPr/>
        </p:nvCxnSpPr>
        <p:spPr>
          <a:xfrm>
            <a:off x="3013377" y="5707391"/>
            <a:ext cx="398621" cy="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乘号 32"/>
          <p:cNvSpPr/>
          <p:nvPr/>
        </p:nvSpPr>
        <p:spPr>
          <a:xfrm>
            <a:off x="1127927" y="5363961"/>
            <a:ext cx="3231356" cy="849154"/>
          </a:xfrm>
          <a:prstGeom prst="mathMultiply">
            <a:avLst/>
          </a:prstGeom>
          <a:solidFill>
            <a:srgbClr val="FF0000">
              <a:alpha val="29000"/>
            </a:srgbClr>
          </a:solidFill>
          <a:ln>
            <a:solidFill>
              <a:srgbClr val="FF0000">
                <a:alpha val="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34" name="下箭头 33"/>
          <p:cNvSpPr/>
          <p:nvPr/>
        </p:nvSpPr>
        <p:spPr>
          <a:xfrm>
            <a:off x="4215432" y="3985747"/>
            <a:ext cx="812959" cy="591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文本框 34">
            <a:extLst>
              <a:ext uri="{FF2B5EF4-FFF2-40B4-BE49-F238E27FC236}">
                <a16:creationId xmlns:a16="http://schemas.microsoft.com/office/drawing/2014/main" id="{C28EAFA9-F148-47F0-B08B-8FB314E8DB87}"/>
              </a:ext>
            </a:extLst>
          </p:cNvPr>
          <p:cNvSpPr txBox="1"/>
          <p:nvPr/>
        </p:nvSpPr>
        <p:spPr>
          <a:xfrm>
            <a:off x="306079" y="219998"/>
            <a:ext cx="487505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核心思路</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初始版本</a:t>
            </a:r>
          </a:p>
        </p:txBody>
      </p:sp>
      <p:cxnSp>
        <p:nvCxnSpPr>
          <p:cNvPr id="3" name="直接箭头连接符 2">
            <a:extLst>
              <a:ext uri="{FF2B5EF4-FFF2-40B4-BE49-F238E27FC236}">
                <a16:creationId xmlns:a16="http://schemas.microsoft.com/office/drawing/2014/main" id="{07036FF4-2C54-488A-BA25-FF48C1E75AEB}"/>
              </a:ext>
            </a:extLst>
          </p:cNvPr>
          <p:cNvCxnSpPr>
            <a:cxnSpLocks/>
          </p:cNvCxnSpPr>
          <p:nvPr/>
        </p:nvCxnSpPr>
        <p:spPr>
          <a:xfrm>
            <a:off x="3656791" y="2902040"/>
            <a:ext cx="1131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738CA1A-F155-443E-8AFE-2EFF3E81854E}"/>
              </a:ext>
            </a:extLst>
          </p:cNvPr>
          <p:cNvCxnSpPr>
            <a:cxnSpLocks/>
          </p:cNvCxnSpPr>
          <p:nvPr/>
        </p:nvCxnSpPr>
        <p:spPr>
          <a:xfrm>
            <a:off x="3244276" y="3709748"/>
            <a:ext cx="15437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8F39114-7F05-42C1-AD0A-FC5FE7226C95}"/>
              </a:ext>
            </a:extLst>
          </p:cNvPr>
          <p:cNvSpPr txBox="1"/>
          <p:nvPr/>
        </p:nvSpPr>
        <p:spPr>
          <a:xfrm>
            <a:off x="762177" y="1946087"/>
            <a:ext cx="1195272"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线程</a:t>
            </a:r>
            <a:r>
              <a:rPr lang="en-US" altLang="zh-CN" sz="2000" dirty="0">
                <a:latin typeface="微软雅黑 Light" panose="020B0502040204020203" pitchFamily="34" charset="-122"/>
                <a:ea typeface="微软雅黑 Light" panose="020B0502040204020203" pitchFamily="34" charset="-122"/>
              </a:rPr>
              <a:t>1</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D19B82C7-0471-4479-BC39-395E90CF76F7}"/>
              </a:ext>
            </a:extLst>
          </p:cNvPr>
          <p:cNvSpPr txBox="1"/>
          <p:nvPr/>
        </p:nvSpPr>
        <p:spPr>
          <a:xfrm>
            <a:off x="4943619" y="1960315"/>
            <a:ext cx="1195272"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线程</a:t>
            </a:r>
            <a:r>
              <a:rPr lang="en-US" altLang="zh-CN" sz="2000" dirty="0">
                <a:latin typeface="微软雅黑 Light" panose="020B0502040204020203" pitchFamily="34" charset="-122"/>
                <a:ea typeface="微软雅黑 Light" panose="020B0502040204020203" pitchFamily="34" charset="-122"/>
              </a:rPr>
              <a:t>2</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6085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linds(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par>
                                <p:cTn id="34" presetID="3" presetClass="entr" presetSubtype="1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linds(horizontal)">
                                      <p:cBhvr>
                                        <p:cTn id="36" dur="500"/>
                                        <p:tgtEl>
                                          <p:spTgt spid="3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linds(horizontal)">
                                      <p:cBhvr>
                                        <p:cTn id="39" dur="500"/>
                                        <p:tgtEl>
                                          <p:spTgt spid="31"/>
                                        </p:tgtEl>
                                      </p:cBhvr>
                                    </p:animEffect>
                                  </p:childTnLst>
                                </p:cTn>
                              </p:par>
                              <p:par>
                                <p:cTn id="40" presetID="3" presetClass="entr" presetSubtype="1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linds(horizontal)">
                                      <p:cBhvr>
                                        <p:cTn id="42" dur="500"/>
                                        <p:tgtEl>
                                          <p:spTgt spid="3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blinds(horizontal)">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animBg="1"/>
      <p:bldP spid="26" grpId="0" animBg="1"/>
      <p:bldP spid="27" grpId="0" animBg="1"/>
      <p:bldP spid="28" grpId="0" animBg="1"/>
      <p:bldP spid="29" grpId="0" animBg="1"/>
      <p:bldP spid="31" grpId="0" animBg="1"/>
      <p:bldP spid="33" grpId="0" animBg="1"/>
      <p:bldP spid="3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4114</Words>
  <Application>Microsoft Office PowerPoint</Application>
  <PresentationFormat>全屏显示(4:3)</PresentationFormat>
  <Paragraphs>309</Paragraphs>
  <Slides>26</Slides>
  <Notes>25</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宋体</vt:lpstr>
      <vt:lpstr>微软雅黑</vt:lpstr>
      <vt:lpstr>微软雅黑 Light</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凝岚</dc:creator>
  <cp:lastModifiedBy>China</cp:lastModifiedBy>
  <cp:revision>225</cp:revision>
  <dcterms:created xsi:type="dcterms:W3CDTF">2017-06-01T06:48:39Z</dcterms:created>
  <dcterms:modified xsi:type="dcterms:W3CDTF">2017-07-17T03:54:40Z</dcterms:modified>
</cp:coreProperties>
</file>