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5" r:id="rId1"/>
  </p:sldMasterIdLst>
  <p:notesMasterIdLst>
    <p:notesMasterId r:id="rId22"/>
  </p:notesMasterIdLst>
  <p:sldIdLst>
    <p:sldId id="256" r:id="rId2"/>
    <p:sldId id="278" r:id="rId3"/>
    <p:sldId id="280" r:id="rId4"/>
    <p:sldId id="284" r:id="rId5"/>
    <p:sldId id="279" r:id="rId6"/>
    <p:sldId id="282" r:id="rId7"/>
    <p:sldId id="258" r:id="rId8"/>
    <p:sldId id="281" r:id="rId9"/>
    <p:sldId id="272" r:id="rId10"/>
    <p:sldId id="262" r:id="rId11"/>
    <p:sldId id="259" r:id="rId12"/>
    <p:sldId id="283" r:id="rId13"/>
    <p:sldId id="276" r:id="rId14"/>
    <p:sldId id="277" r:id="rId15"/>
    <p:sldId id="266" r:id="rId16"/>
    <p:sldId id="273" r:id="rId17"/>
    <p:sldId id="267" r:id="rId18"/>
    <p:sldId id="265" r:id="rId19"/>
    <p:sldId id="270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364" autoAdjust="0"/>
  </p:normalViewPr>
  <p:slideViewPr>
    <p:cSldViewPr snapToGrid="0">
      <p:cViewPr varScale="1">
        <p:scale>
          <a:sx n="61" d="100"/>
          <a:sy n="61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A6611-F640-4142-8580-C51C4B74EC7F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855FF-2DC7-4DEA-8515-D0BF125331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9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855FF-2DC7-4DEA-8515-D0BF125331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65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855FF-2DC7-4DEA-8515-D0BF125331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96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855FF-2DC7-4DEA-8515-D0BF125331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06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855FF-2DC7-4DEA-8515-D0BF125331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12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855FF-2DC7-4DEA-8515-D0BF1253311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65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855FF-2DC7-4DEA-8515-D0BF1253311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09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855FF-2DC7-4DEA-8515-D0BF1253311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99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855FF-2DC7-4DEA-8515-D0BF125331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0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855FF-2DC7-4DEA-8515-D0BF125331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46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855FF-2DC7-4DEA-8515-D0BF125331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82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855FF-2DC7-4DEA-8515-D0BF1253311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47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855FF-2DC7-4DEA-8515-D0BF125331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4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5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2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3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18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1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2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3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5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6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9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jp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jp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8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ECOE PLATFORM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PO – PM : </a:t>
            </a:r>
            <a:r>
              <a:rPr lang="en-US" b="1" dirty="0" smtClean="0"/>
              <a:t>Mr. </a:t>
            </a:r>
            <a:r>
              <a:rPr lang="en-US" b="1" smtClean="0"/>
              <a:t>Kent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768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86604"/>
            <a:ext cx="10698481" cy="53382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Technical Stack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874818"/>
            <a:ext cx="2895600" cy="6090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DATABASES</a:t>
            </a: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49" y="1727869"/>
            <a:ext cx="1280273" cy="995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58" y="5070348"/>
            <a:ext cx="1198657" cy="10119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199" y="1578171"/>
            <a:ext cx="2895601" cy="50121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711" y="2564026"/>
            <a:ext cx="1229306" cy="825520"/>
          </a:xfrm>
          <a:prstGeom prst="rect">
            <a:avLst/>
          </a:prstGeom>
        </p:spPr>
      </p:pic>
      <p:pic>
        <p:nvPicPr>
          <p:cNvPr id="1026" name="Picture 2" descr="Image result for Mysq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77" y="3704965"/>
            <a:ext cx="1024141" cy="52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Image result for MongoD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25" y="5814479"/>
            <a:ext cx="1262433" cy="5357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99" y="4550925"/>
            <a:ext cx="1642115" cy="5602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9" b="4593"/>
          <a:stretch/>
        </p:blipFill>
        <p:spPr>
          <a:xfrm>
            <a:off x="1868425" y="1659020"/>
            <a:ext cx="1429629" cy="71298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196889" y="896469"/>
            <a:ext cx="2895600" cy="5908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DEVELOPER</a:t>
            </a:r>
            <a:endParaRPr lang="en-US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6196889" y="1581560"/>
            <a:ext cx="2895601" cy="50121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13" y="5479795"/>
            <a:ext cx="748834" cy="7488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615" y="5374885"/>
            <a:ext cx="958654" cy="9586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" t="21095" r="6537" b="24024"/>
          <a:stretch/>
        </p:blipFill>
        <p:spPr>
          <a:xfrm>
            <a:off x="6349641" y="4322180"/>
            <a:ext cx="1326776" cy="53788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459756" y="896469"/>
            <a:ext cx="2591598" cy="5877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Analytics AI / ML</a:t>
            </a:r>
            <a:endParaRPr lang="en-US" sz="2000" b="1" dirty="0"/>
          </a:p>
        </p:txBody>
      </p:sp>
      <p:sp>
        <p:nvSpPr>
          <p:cNvPr id="22" name="Rectangle 21"/>
          <p:cNvSpPr/>
          <p:nvPr/>
        </p:nvSpPr>
        <p:spPr>
          <a:xfrm>
            <a:off x="3459758" y="1578555"/>
            <a:ext cx="2591599" cy="50121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9" t="16799" r="15827" b="27484"/>
          <a:stretch/>
        </p:blipFill>
        <p:spPr>
          <a:xfrm>
            <a:off x="3913179" y="1873495"/>
            <a:ext cx="1688043" cy="7979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133" y="3337295"/>
            <a:ext cx="1897366" cy="63735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445" y="4640467"/>
            <a:ext cx="1106054" cy="126406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8" t="5797" r="21463"/>
          <a:stretch/>
        </p:blipFill>
        <p:spPr>
          <a:xfrm>
            <a:off x="8140056" y="1804363"/>
            <a:ext cx="860612" cy="86493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378" y="4322180"/>
            <a:ext cx="816069" cy="816069"/>
          </a:xfrm>
          <a:prstGeom prst="rect">
            <a:avLst/>
          </a:prstGeom>
        </p:spPr>
      </p:pic>
      <p:pic>
        <p:nvPicPr>
          <p:cNvPr id="1024" name="Picture 102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13" y="3140164"/>
            <a:ext cx="1425733" cy="801081"/>
          </a:xfrm>
          <a:prstGeom prst="rect">
            <a:avLst/>
          </a:prstGeom>
        </p:spPr>
      </p:pic>
      <p:pic>
        <p:nvPicPr>
          <p:cNvPr id="1025" name="Picture 102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056" y="3110400"/>
            <a:ext cx="750189" cy="794925"/>
          </a:xfrm>
          <a:prstGeom prst="rect">
            <a:avLst/>
          </a:prstGeom>
        </p:spPr>
      </p:pic>
      <p:pic>
        <p:nvPicPr>
          <p:cNvPr id="1028" name="Picture 102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0" t="12887" r="20929" b="10460"/>
          <a:stretch/>
        </p:blipFill>
        <p:spPr>
          <a:xfrm>
            <a:off x="8154822" y="5418547"/>
            <a:ext cx="873538" cy="971964"/>
          </a:xfrm>
          <a:prstGeom prst="rect">
            <a:avLst/>
          </a:prstGeom>
        </p:spPr>
      </p:pic>
      <p:pic>
        <p:nvPicPr>
          <p:cNvPr id="1029" name="Picture 102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39" b="28458"/>
          <a:stretch/>
        </p:blipFill>
        <p:spPr>
          <a:xfrm>
            <a:off x="656887" y="2890530"/>
            <a:ext cx="1240080" cy="539475"/>
          </a:xfrm>
          <a:prstGeom prst="rect">
            <a:avLst/>
          </a:prstGeom>
        </p:spPr>
      </p:pic>
      <p:pic>
        <p:nvPicPr>
          <p:cNvPr id="1030" name="Picture 102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5" t="12059" r="19024" b="12648"/>
          <a:stretch/>
        </p:blipFill>
        <p:spPr>
          <a:xfrm>
            <a:off x="1907507" y="3720064"/>
            <a:ext cx="1344980" cy="688630"/>
          </a:xfrm>
          <a:prstGeom prst="rect">
            <a:avLst/>
          </a:prstGeom>
        </p:spPr>
      </p:pic>
      <p:pic>
        <p:nvPicPr>
          <p:cNvPr id="1032" name="Picture 103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505" y="1731258"/>
            <a:ext cx="1633684" cy="1135684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9171104" y="896469"/>
            <a:ext cx="2724103" cy="5874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DEVOPS, IT &amp; MONITORING</a:t>
            </a:r>
            <a:endParaRPr lang="en-US" sz="2000" b="1" dirty="0"/>
          </a:p>
        </p:txBody>
      </p:sp>
      <p:sp>
        <p:nvSpPr>
          <p:cNvPr id="44" name="Rectangle 43"/>
          <p:cNvSpPr/>
          <p:nvPr/>
        </p:nvSpPr>
        <p:spPr>
          <a:xfrm>
            <a:off x="9171105" y="1578171"/>
            <a:ext cx="2724104" cy="50121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3" name="Picture 103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791" y="1710218"/>
            <a:ext cx="1169844" cy="1169844"/>
          </a:xfrm>
          <a:prstGeom prst="rect">
            <a:avLst/>
          </a:prstGeom>
        </p:spPr>
      </p:pic>
      <p:pic>
        <p:nvPicPr>
          <p:cNvPr id="1034" name="Picture 103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411" y="2974349"/>
            <a:ext cx="1798637" cy="671426"/>
          </a:xfrm>
          <a:prstGeom prst="rect">
            <a:avLst/>
          </a:prstGeom>
        </p:spPr>
      </p:pic>
      <p:sp>
        <p:nvSpPr>
          <p:cNvPr id="1035" name="AutoShape 10" descr="https://www.jhipster.tech/images/logo/svg/dock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6" name="Picture 103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038" y="3841202"/>
            <a:ext cx="1144073" cy="961955"/>
          </a:xfrm>
          <a:prstGeom prst="rect">
            <a:avLst/>
          </a:prstGeom>
        </p:spPr>
      </p:pic>
      <p:pic>
        <p:nvPicPr>
          <p:cNvPr id="1037" name="Picture 103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769" y="4803157"/>
            <a:ext cx="1176525" cy="889234"/>
          </a:xfrm>
          <a:prstGeom prst="rect">
            <a:avLst/>
          </a:prstGeom>
        </p:spPr>
      </p:pic>
      <p:pic>
        <p:nvPicPr>
          <p:cNvPr id="1038" name="Picture 1037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2" t="20629" r="8789" b="21259"/>
          <a:stretch/>
        </p:blipFill>
        <p:spPr>
          <a:xfrm>
            <a:off x="9548038" y="5821697"/>
            <a:ext cx="1617471" cy="49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780783" y="975148"/>
            <a:ext cx="5760720" cy="5587017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FF0000">
                <a:alpha val="53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49" y="286604"/>
            <a:ext cx="11507451" cy="68854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Solution Architecture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049019" y="2138808"/>
            <a:ext cx="5359006" cy="2654567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MICROSERVICES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66766" y="1182306"/>
            <a:ext cx="732296" cy="521952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API</a:t>
            </a:r>
          </a:p>
          <a:p>
            <a:pPr algn="ctr"/>
            <a:r>
              <a:rPr lang="en-US" b="1" dirty="0" smtClean="0"/>
              <a:t>Gateway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212524" y="5162435"/>
            <a:ext cx="4877460" cy="12204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</a:rPr>
              <a:t>Database Cluster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1" name="Can 20"/>
          <p:cNvSpPr/>
          <p:nvPr/>
        </p:nvSpPr>
        <p:spPr>
          <a:xfrm>
            <a:off x="5580911" y="5583265"/>
            <a:ext cx="788894" cy="6656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an 21"/>
          <p:cNvSpPr/>
          <p:nvPr/>
        </p:nvSpPr>
        <p:spPr>
          <a:xfrm>
            <a:off x="7233829" y="5583265"/>
            <a:ext cx="788894" cy="6656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an 22"/>
          <p:cNvSpPr/>
          <p:nvPr/>
        </p:nvSpPr>
        <p:spPr>
          <a:xfrm>
            <a:off x="8886747" y="5583265"/>
            <a:ext cx="788894" cy="6656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211075" y="1358417"/>
            <a:ext cx="1126132" cy="65189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Identity Provider</a:t>
            </a:r>
            <a:endParaRPr lang="en-US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72177" y="1201270"/>
            <a:ext cx="1360486" cy="5181600"/>
            <a:chOff x="379751" y="1219199"/>
            <a:chExt cx="1360486" cy="51816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/>
            <a:srcRect l="32169" t="30085" r="59007" b="31435"/>
            <a:stretch/>
          </p:blipFill>
          <p:spPr>
            <a:xfrm>
              <a:off x="379751" y="2651301"/>
              <a:ext cx="634875" cy="2814919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950265" y="1219199"/>
              <a:ext cx="789972" cy="518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37" t="9627" r="20565" b="8085"/>
            <a:stretch/>
          </p:blipFill>
          <p:spPr>
            <a:xfrm>
              <a:off x="1088877" y="1343983"/>
              <a:ext cx="512749" cy="52177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454" y="2472300"/>
              <a:ext cx="571592" cy="61074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2" t="7592" r="66022" b="6343"/>
            <a:stretch/>
          </p:blipFill>
          <p:spPr>
            <a:xfrm>
              <a:off x="1114448" y="3668285"/>
              <a:ext cx="439771" cy="86822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844" t="7954" r="7363" b="7397"/>
            <a:stretch/>
          </p:blipFill>
          <p:spPr>
            <a:xfrm>
              <a:off x="1078356" y="5180364"/>
              <a:ext cx="533789" cy="985150"/>
            </a:xfrm>
            <a:prstGeom prst="rect">
              <a:avLst/>
            </a:prstGeom>
          </p:spPr>
        </p:pic>
      </p:grpSp>
      <p:cxnSp>
        <p:nvCxnSpPr>
          <p:cNvPr id="11" name="Straight Arrow Connector 10"/>
          <p:cNvCxnSpPr>
            <a:endCxn id="17" idx="1"/>
          </p:cNvCxnSpPr>
          <p:nvPr/>
        </p:nvCxnSpPr>
        <p:spPr>
          <a:xfrm>
            <a:off x="1663378" y="1684364"/>
            <a:ext cx="547697" cy="0"/>
          </a:xfrm>
          <a:prstGeom prst="straightConnector1">
            <a:avLst/>
          </a:prstGeom>
          <a:ln w="76200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19" idx="1"/>
          </p:cNvCxnSpPr>
          <p:nvPr/>
        </p:nvCxnSpPr>
        <p:spPr>
          <a:xfrm>
            <a:off x="1632663" y="3792070"/>
            <a:ext cx="2234103" cy="0"/>
          </a:xfrm>
          <a:prstGeom prst="straightConnector1">
            <a:avLst/>
          </a:prstGeom>
          <a:ln w="76200" cmpd="sng"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8008813" y="2618849"/>
            <a:ext cx="991883" cy="59384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 Service</a:t>
            </a:r>
            <a:endParaRPr lang="en-US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517488" y="4828329"/>
            <a:ext cx="0" cy="375532"/>
          </a:xfrm>
          <a:prstGeom prst="straightConnector1">
            <a:avLst/>
          </a:prstGeom>
          <a:ln w="76200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870392" y="4828329"/>
            <a:ext cx="0" cy="375532"/>
          </a:xfrm>
          <a:prstGeom prst="straightConnector1">
            <a:avLst/>
          </a:prstGeom>
          <a:ln w="76200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164583" y="4828329"/>
            <a:ext cx="0" cy="375532"/>
          </a:xfrm>
          <a:prstGeom prst="straightConnector1">
            <a:avLst/>
          </a:prstGeom>
          <a:ln w="76200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3"/>
          </p:cNvCxnSpPr>
          <p:nvPr/>
        </p:nvCxnSpPr>
        <p:spPr>
          <a:xfrm>
            <a:off x="3337207" y="1684364"/>
            <a:ext cx="529559" cy="0"/>
          </a:xfrm>
          <a:prstGeom prst="straightConnector1">
            <a:avLst/>
          </a:prstGeom>
          <a:ln w="76200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63378" y="6072187"/>
            <a:ext cx="2203388" cy="0"/>
          </a:xfrm>
          <a:prstGeom prst="straightConnector1">
            <a:avLst/>
          </a:prstGeom>
          <a:ln w="76200" cmpd="sng"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708327" y="4112491"/>
            <a:ext cx="1927074" cy="5547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Recommendation Service</a:t>
            </a:r>
            <a:endParaRPr lang="en-US" sz="1600" dirty="0"/>
          </a:p>
        </p:txBody>
      </p:sp>
      <p:sp>
        <p:nvSpPr>
          <p:cNvPr id="45" name="Rounded Rectangle 44"/>
          <p:cNvSpPr/>
          <p:nvPr/>
        </p:nvSpPr>
        <p:spPr>
          <a:xfrm>
            <a:off x="8760992" y="4107441"/>
            <a:ext cx="1424999" cy="55120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Notification Service</a:t>
            </a:r>
            <a:endParaRPr lang="en-US" sz="16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0408025" y="2521059"/>
            <a:ext cx="466162" cy="0"/>
          </a:xfrm>
          <a:prstGeom prst="straightConnector1">
            <a:avLst/>
          </a:prstGeom>
          <a:ln w="76200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0408025" y="3476872"/>
            <a:ext cx="466162" cy="0"/>
          </a:xfrm>
          <a:prstGeom prst="straightConnector1">
            <a:avLst/>
          </a:prstGeom>
          <a:ln w="76200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0408025" y="4406269"/>
            <a:ext cx="466162" cy="0"/>
          </a:xfrm>
          <a:prstGeom prst="straightConnector1">
            <a:avLst/>
          </a:prstGeom>
          <a:ln w="76200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605433" y="2540355"/>
            <a:ext cx="466162" cy="0"/>
          </a:xfrm>
          <a:prstGeom prst="straightConnector1">
            <a:avLst/>
          </a:prstGeom>
          <a:ln w="76200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605433" y="3496168"/>
            <a:ext cx="466162" cy="0"/>
          </a:xfrm>
          <a:prstGeom prst="straightConnector1">
            <a:avLst/>
          </a:prstGeom>
          <a:ln w="76200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605433" y="4425565"/>
            <a:ext cx="466162" cy="0"/>
          </a:xfrm>
          <a:prstGeom prst="straightConnector1">
            <a:avLst/>
          </a:prstGeom>
          <a:ln w="76200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8885906" y="3383924"/>
            <a:ext cx="1228259" cy="5938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Customer Service</a:t>
            </a:r>
            <a:endParaRPr lang="en-US" sz="1600" dirty="0"/>
          </a:p>
        </p:txBody>
      </p:sp>
      <p:sp>
        <p:nvSpPr>
          <p:cNvPr id="57" name="Rounded Rectangle 56"/>
          <p:cNvSpPr/>
          <p:nvPr/>
        </p:nvSpPr>
        <p:spPr>
          <a:xfrm>
            <a:off x="6830793" y="2623011"/>
            <a:ext cx="1080806" cy="606963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Account Service</a:t>
            </a:r>
            <a:endParaRPr lang="en-US" sz="1600" dirty="0"/>
          </a:p>
        </p:txBody>
      </p:sp>
      <p:sp>
        <p:nvSpPr>
          <p:cNvPr id="58" name="Rounded Rectangle 57"/>
          <p:cNvSpPr/>
          <p:nvPr/>
        </p:nvSpPr>
        <p:spPr>
          <a:xfrm>
            <a:off x="5268814" y="2636128"/>
            <a:ext cx="1439512" cy="59384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Mutual Space </a:t>
            </a:r>
            <a:r>
              <a:rPr lang="en-US" sz="1600" dirty="0" smtClean="0"/>
              <a:t>Service</a:t>
            </a:r>
            <a:endParaRPr lang="en-US" sz="1600" dirty="0"/>
          </a:p>
        </p:txBody>
      </p:sp>
      <p:sp>
        <p:nvSpPr>
          <p:cNvPr id="59" name="Rounded Rectangle 58"/>
          <p:cNvSpPr/>
          <p:nvPr/>
        </p:nvSpPr>
        <p:spPr>
          <a:xfrm>
            <a:off x="5373884" y="3383924"/>
            <a:ext cx="1123228" cy="61110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Promotion Service</a:t>
            </a:r>
            <a:endParaRPr lang="en-US" sz="1400" dirty="0"/>
          </a:p>
        </p:txBody>
      </p:sp>
      <p:sp>
        <p:nvSpPr>
          <p:cNvPr id="62" name="Rounded Rectangle 61"/>
          <p:cNvSpPr/>
          <p:nvPr/>
        </p:nvSpPr>
        <p:spPr>
          <a:xfrm>
            <a:off x="6556694" y="3358616"/>
            <a:ext cx="1010390" cy="61110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Statistics Service</a:t>
            </a:r>
            <a:endParaRPr lang="en-US" sz="1400" dirty="0"/>
          </a:p>
        </p:txBody>
      </p:sp>
      <p:sp>
        <p:nvSpPr>
          <p:cNvPr id="63" name="Rounded Rectangle 62"/>
          <p:cNvSpPr/>
          <p:nvPr/>
        </p:nvSpPr>
        <p:spPr>
          <a:xfrm>
            <a:off x="7675743" y="3383924"/>
            <a:ext cx="1141247" cy="5841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Search Service</a:t>
            </a:r>
            <a:endParaRPr lang="en-US" sz="1600" dirty="0"/>
          </a:p>
        </p:txBody>
      </p:sp>
      <p:sp>
        <p:nvSpPr>
          <p:cNvPr id="64" name="Rounded Rectangle 63"/>
          <p:cNvSpPr/>
          <p:nvPr/>
        </p:nvSpPr>
        <p:spPr>
          <a:xfrm>
            <a:off x="5324267" y="4095190"/>
            <a:ext cx="1260364" cy="58537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Helpdesk Service</a:t>
            </a:r>
            <a:endParaRPr lang="en-US" sz="1600" dirty="0"/>
          </a:p>
        </p:txBody>
      </p:sp>
      <p:sp>
        <p:nvSpPr>
          <p:cNvPr id="41" name="Rounded Rectangle 40"/>
          <p:cNvSpPr/>
          <p:nvPr/>
        </p:nvSpPr>
        <p:spPr>
          <a:xfrm>
            <a:off x="9182574" y="2644604"/>
            <a:ext cx="1035514" cy="58537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News Service</a:t>
            </a:r>
            <a:endParaRPr lang="en-US" sz="1600" dirty="0"/>
          </a:p>
        </p:txBody>
      </p:sp>
      <p:sp>
        <p:nvSpPr>
          <p:cNvPr id="60" name="Rounded Rectangle 59"/>
          <p:cNvSpPr/>
          <p:nvPr/>
        </p:nvSpPr>
        <p:spPr>
          <a:xfrm>
            <a:off x="10874187" y="2010311"/>
            <a:ext cx="1013013" cy="28180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</a:rPr>
              <a:t>External Service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1" name="Can 60"/>
          <p:cNvSpPr/>
          <p:nvPr/>
        </p:nvSpPr>
        <p:spPr>
          <a:xfrm rot="5400000">
            <a:off x="7401754" y="-1003865"/>
            <a:ext cx="499000" cy="4877461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Event Bus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7513544" y="1728179"/>
            <a:ext cx="7888" cy="420369"/>
          </a:xfrm>
          <a:prstGeom prst="straightConnector1">
            <a:avLst/>
          </a:prstGeom>
          <a:ln w="76200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6160639" y="1727456"/>
            <a:ext cx="7888" cy="420369"/>
          </a:xfrm>
          <a:prstGeom prst="straightConnector1">
            <a:avLst/>
          </a:prstGeom>
          <a:ln w="76200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8866448" y="1711584"/>
            <a:ext cx="7888" cy="420369"/>
          </a:xfrm>
          <a:prstGeom prst="straightConnector1">
            <a:avLst/>
          </a:prstGeom>
          <a:ln w="76200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293" y="2663680"/>
            <a:ext cx="687483" cy="68748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0" t="12887" r="20929" b="10460"/>
          <a:stretch/>
        </p:blipFill>
        <p:spPr>
          <a:xfrm>
            <a:off x="10999778" y="3717138"/>
            <a:ext cx="687998" cy="76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7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609599"/>
            <a:ext cx="9875520" cy="5365531"/>
          </a:xfrm>
        </p:spPr>
        <p:txBody>
          <a:bodyPr/>
          <a:lstStyle/>
          <a:p>
            <a:pPr algn="ctr"/>
            <a:r>
              <a:rPr lang="en-US" b="1" dirty="0" smtClean="0"/>
              <a:t>BACK-END </a:t>
            </a:r>
            <a:br>
              <a:rPr lang="en-US" b="1" dirty="0" smtClean="0"/>
            </a:br>
            <a:r>
              <a:rPr lang="en-US" b="1" dirty="0" smtClean="0"/>
              <a:t>DETAIL DESIGN ARCHITECTURE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0704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1218"/>
          </a:xfrm>
        </p:spPr>
        <p:txBody>
          <a:bodyPr>
            <a:normAutofit/>
          </a:bodyPr>
          <a:lstStyle/>
          <a:p>
            <a:r>
              <a:rPr lang="en-US" b="1" dirty="0" smtClean="0"/>
              <a:t>Product Service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87822"/>
            <a:ext cx="10058400" cy="478127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Product Category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Add Category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Update Category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List Category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Delete Category</a:t>
            </a:r>
          </a:p>
          <a:p>
            <a:r>
              <a:rPr lang="en-US" dirty="0" smtClean="0"/>
              <a:t>Product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Add Product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Update Product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Delete Product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Get Product  By 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Paging products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Filter/Search product by criteria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List (paging) </a:t>
            </a:r>
            <a:r>
              <a:rPr lang="en-US" dirty="0"/>
              <a:t>Hidden </a:t>
            </a:r>
            <a:r>
              <a:rPr lang="en-US" dirty="0" smtClean="0"/>
              <a:t>products </a:t>
            </a:r>
            <a:r>
              <a:rPr lang="en-US" dirty="0"/>
              <a:t>by user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List (paging) Other products by user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Publish Products by user to one broker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Publish </a:t>
            </a:r>
            <a:r>
              <a:rPr lang="en-US" dirty="0" smtClean="0"/>
              <a:t>Products by </a:t>
            </a:r>
            <a:r>
              <a:rPr lang="en-US" dirty="0"/>
              <a:t>user to </a:t>
            </a:r>
            <a:r>
              <a:rPr lang="en-US" dirty="0" smtClean="0"/>
              <a:t>brokers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Outstanding </a:t>
            </a:r>
            <a:r>
              <a:rPr lang="en-US" dirty="0"/>
              <a:t>product conditions </a:t>
            </a:r>
            <a:r>
              <a:rPr lang="en-US" dirty="0" smtClean="0"/>
              <a:t>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Add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Delete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Update</a:t>
            </a:r>
          </a:p>
          <a:p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7905248" y="2763057"/>
            <a:ext cx="1142619" cy="1014758"/>
          </a:xfrm>
          <a:prstGeom prst="can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6412541" y="4367053"/>
            <a:ext cx="1106759" cy="1149763"/>
          </a:xfrm>
          <a:prstGeom prst="can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Secondary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705600" y="6121636"/>
            <a:ext cx="41775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Solution architecture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9476504" y="4367053"/>
            <a:ext cx="1106759" cy="1149763"/>
          </a:xfrm>
          <a:prstGeom prst="can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Secondary</a:t>
            </a:r>
            <a:endParaRPr lang="en-US" sz="16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6065859" y="824755"/>
            <a:ext cx="5181600" cy="921542"/>
            <a:chOff x="6065859" y="824755"/>
            <a:chExt cx="5181600" cy="921542"/>
          </a:xfrm>
        </p:grpSpPr>
        <p:sp>
          <p:nvSpPr>
            <p:cNvPr id="11" name="Rounded Rectangle 10"/>
            <p:cNvSpPr/>
            <p:nvPr/>
          </p:nvSpPr>
          <p:spPr>
            <a:xfrm rot="16200000">
              <a:off x="8195888" y="-1305274"/>
              <a:ext cx="921542" cy="5181600"/>
            </a:xfrm>
            <a:prstGeom prst="round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37" t="9627" r="20565" b="8085"/>
            <a:stretch/>
          </p:blipFill>
          <p:spPr>
            <a:xfrm>
              <a:off x="10354961" y="1044030"/>
              <a:ext cx="512749" cy="521779"/>
            </a:xfrm>
            <a:prstGeom prst="rect">
              <a:avLst/>
            </a:prstGeom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6853" y="946454"/>
              <a:ext cx="571592" cy="610742"/>
            </a:xfrm>
            <a:prstGeom prst="rect">
              <a:avLst/>
            </a:prstGeom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2" t="7592" r="66022" b="6343"/>
            <a:stretch/>
          </p:blipFill>
          <p:spPr>
            <a:xfrm>
              <a:off x="9047867" y="910595"/>
              <a:ext cx="403144" cy="795914"/>
            </a:xfrm>
            <a:prstGeom prst="rect">
              <a:avLst/>
            </a:prstGeom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844" t="7954" r="7363" b="7397"/>
            <a:stretch/>
          </p:blipFill>
          <p:spPr>
            <a:xfrm>
              <a:off x="6558982" y="928524"/>
              <a:ext cx="419505" cy="774231"/>
            </a:xfrm>
            <a:prstGeom prst="rect">
              <a:avLst/>
            </a:prstGeom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cxnSp>
        <p:nvCxnSpPr>
          <p:cNvPr id="17" name="Straight Arrow Connector 16"/>
          <p:cNvCxnSpPr/>
          <p:nvPr/>
        </p:nvCxnSpPr>
        <p:spPr>
          <a:xfrm>
            <a:off x="8005815" y="1972235"/>
            <a:ext cx="0" cy="79082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821600" y="1972235"/>
            <a:ext cx="0" cy="7908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663905" y="2154038"/>
            <a:ext cx="78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Reads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8427742" y="2139058"/>
            <a:ext cx="837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Writes</a:t>
            </a:r>
            <a:endParaRPr lang="en-US" b="1" dirty="0"/>
          </a:p>
        </p:txBody>
      </p:sp>
      <p:cxnSp>
        <p:nvCxnSpPr>
          <p:cNvPr id="21" name="Straight Arrow Connector 20"/>
          <p:cNvCxnSpPr>
            <a:endCxn id="5" idx="1"/>
          </p:cNvCxnSpPr>
          <p:nvPr/>
        </p:nvCxnSpPr>
        <p:spPr>
          <a:xfrm flipH="1">
            <a:off x="6965921" y="3478458"/>
            <a:ext cx="831375" cy="8885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18802513">
            <a:off x="6600672" y="3516476"/>
            <a:ext cx="1307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Replication</a:t>
            </a:r>
            <a:endParaRPr lang="en-US" b="1" dirty="0"/>
          </a:p>
        </p:txBody>
      </p:sp>
      <p:cxnSp>
        <p:nvCxnSpPr>
          <p:cNvPr id="26" name="Straight Arrow Connector 25"/>
          <p:cNvCxnSpPr>
            <a:endCxn id="8" idx="1"/>
          </p:cNvCxnSpPr>
          <p:nvPr/>
        </p:nvCxnSpPr>
        <p:spPr>
          <a:xfrm>
            <a:off x="9065629" y="3478458"/>
            <a:ext cx="964255" cy="8885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2541573">
            <a:off x="9080596" y="3546684"/>
            <a:ext cx="1307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Replication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4" idx="3"/>
            <a:endCxn id="5" idx="4"/>
          </p:cNvCxnSpPr>
          <p:nvPr/>
        </p:nvCxnSpPr>
        <p:spPr>
          <a:xfrm flipH="1">
            <a:off x="7519300" y="3777815"/>
            <a:ext cx="957258" cy="1164120"/>
          </a:xfrm>
          <a:prstGeom prst="straightConnector1">
            <a:avLst/>
          </a:prstGeom>
          <a:ln w="28575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3"/>
            <a:endCxn id="8" idx="2"/>
          </p:cNvCxnSpPr>
          <p:nvPr/>
        </p:nvCxnSpPr>
        <p:spPr>
          <a:xfrm>
            <a:off x="8476558" y="3777815"/>
            <a:ext cx="999946" cy="1164120"/>
          </a:xfrm>
          <a:prstGeom prst="straightConnector1">
            <a:avLst/>
          </a:prstGeom>
          <a:ln w="28575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4"/>
            <a:endCxn id="8" idx="2"/>
          </p:cNvCxnSpPr>
          <p:nvPr/>
        </p:nvCxnSpPr>
        <p:spPr>
          <a:xfrm>
            <a:off x="7519300" y="4941935"/>
            <a:ext cx="1957204" cy="0"/>
          </a:xfrm>
          <a:prstGeom prst="straightConnector1">
            <a:avLst/>
          </a:prstGeom>
          <a:ln w="28575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865652" y="4437755"/>
            <a:ext cx="1221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Heartbeat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38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1218"/>
          </a:xfrm>
        </p:spPr>
        <p:txBody>
          <a:bodyPr>
            <a:normAutofit/>
          </a:bodyPr>
          <a:lstStyle/>
          <a:p>
            <a:r>
              <a:rPr lang="en-US" b="1" dirty="0" smtClean="0"/>
              <a:t>History Service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87822"/>
            <a:ext cx="10058400" cy="4781272"/>
          </a:xfrm>
        </p:spPr>
        <p:txBody>
          <a:bodyPr>
            <a:normAutofit/>
          </a:bodyPr>
          <a:lstStyle/>
          <a:p>
            <a:r>
              <a:rPr lang="en-US" dirty="0" smtClean="0"/>
              <a:t>History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Add Product by viewer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Update Product by viewer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Delete Product by viewer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List products by viewer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List history of Brokers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4635062" y="5995508"/>
            <a:ext cx="7037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Solution architecture</a:t>
            </a:r>
            <a:endParaRPr lang="en-US" sz="2800" b="1" dirty="0">
              <a:solidFill>
                <a:srgbClr val="00B0F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635062" y="1087822"/>
            <a:ext cx="993227" cy="4781272"/>
            <a:chOff x="4635062" y="1201270"/>
            <a:chExt cx="993227" cy="4667824"/>
          </a:xfrm>
        </p:grpSpPr>
        <p:sp>
          <p:nvSpPr>
            <p:cNvPr id="30" name="Rounded Rectangle 29"/>
            <p:cNvSpPr/>
            <p:nvPr/>
          </p:nvSpPr>
          <p:spPr>
            <a:xfrm>
              <a:off x="4635062" y="1201270"/>
              <a:ext cx="993227" cy="466782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Sources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37" t="9627" r="20565" b="8085"/>
            <a:stretch/>
          </p:blipFill>
          <p:spPr>
            <a:xfrm>
              <a:off x="4777658" y="1726663"/>
              <a:ext cx="692978" cy="70518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8236" y="2657198"/>
              <a:ext cx="722399" cy="771878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2" t="7592" r="66022" b="6343"/>
            <a:stretch/>
          </p:blipFill>
          <p:spPr>
            <a:xfrm>
              <a:off x="4774834" y="3654429"/>
              <a:ext cx="695801" cy="95146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844" t="7954" r="7363" b="7397"/>
            <a:stretch/>
          </p:blipFill>
          <p:spPr>
            <a:xfrm>
              <a:off x="4774834" y="4831242"/>
              <a:ext cx="747659" cy="985150"/>
            </a:xfrm>
            <a:prstGeom prst="rect">
              <a:avLst/>
            </a:prstGeom>
          </p:spPr>
        </p:pic>
      </p:grpSp>
      <p:sp>
        <p:nvSpPr>
          <p:cNvPr id="16" name="Rectangle 15"/>
          <p:cNvSpPr/>
          <p:nvPr/>
        </p:nvSpPr>
        <p:spPr>
          <a:xfrm>
            <a:off x="6321972" y="1087822"/>
            <a:ext cx="1324304" cy="4781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19409" y="1107354"/>
            <a:ext cx="1311101" cy="643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Streams</a:t>
            </a:r>
          </a:p>
          <a:p>
            <a:pPr algn="ctr"/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429703" y="1933038"/>
            <a:ext cx="1108841" cy="714504"/>
          </a:xfrm>
          <a:prstGeom prst="roundRect">
            <a:avLst/>
          </a:prstGeom>
          <a:solidFill>
            <a:srgbClr val="00B050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1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37586" y="3215759"/>
            <a:ext cx="1108841" cy="719887"/>
          </a:xfrm>
          <a:prstGeom prst="roundRect">
            <a:avLst/>
          </a:prstGeom>
          <a:solidFill>
            <a:srgbClr val="00B050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2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6437586" y="4605890"/>
            <a:ext cx="1108841" cy="794865"/>
          </a:xfrm>
          <a:prstGeom prst="roundRect">
            <a:avLst/>
          </a:prstGeom>
          <a:solidFill>
            <a:srgbClr val="00B050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n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0348490" y="1107354"/>
            <a:ext cx="1326868" cy="4781272"/>
            <a:chOff x="10033175" y="1107354"/>
            <a:chExt cx="1326868" cy="4781272"/>
          </a:xfrm>
        </p:grpSpPr>
        <p:sp>
          <p:nvSpPr>
            <p:cNvPr id="43" name="Rectangle 42"/>
            <p:cNvSpPr/>
            <p:nvPr/>
          </p:nvSpPr>
          <p:spPr>
            <a:xfrm>
              <a:off x="10033175" y="1107354"/>
              <a:ext cx="1324304" cy="47812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046378" y="1126886"/>
              <a:ext cx="1313665" cy="643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NoSQL</a:t>
              </a:r>
            </a:p>
            <a:p>
              <a:pPr algn="ctr"/>
              <a:r>
                <a:rPr lang="en-US" dirty="0" smtClean="0"/>
                <a:t>Database</a:t>
              </a:r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551" y="2290290"/>
            <a:ext cx="792857" cy="53243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051" y="4129968"/>
            <a:ext cx="1121558" cy="475922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cxnSp>
        <p:nvCxnSpPr>
          <p:cNvPr id="49" name="Straight Arrow Connector 48"/>
          <p:cNvCxnSpPr>
            <a:stCxn id="30" idx="3"/>
            <a:endCxn id="16" idx="1"/>
          </p:cNvCxnSpPr>
          <p:nvPr/>
        </p:nvCxnSpPr>
        <p:spPr>
          <a:xfrm>
            <a:off x="5628289" y="3478458"/>
            <a:ext cx="693683" cy="0"/>
          </a:xfrm>
          <a:prstGeom prst="straightConnector1">
            <a:avLst/>
          </a:prstGeom>
          <a:ln w="101600" cmpd="sng">
            <a:tailEnd type="triangl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8372093" y="1100090"/>
            <a:ext cx="1326868" cy="4781272"/>
            <a:chOff x="10033175" y="1107354"/>
            <a:chExt cx="1326868" cy="4781272"/>
          </a:xfrm>
        </p:grpSpPr>
        <p:sp>
          <p:nvSpPr>
            <p:cNvPr id="51" name="Rectangle 50"/>
            <p:cNvSpPr/>
            <p:nvPr/>
          </p:nvSpPr>
          <p:spPr>
            <a:xfrm>
              <a:off x="10033175" y="1107354"/>
              <a:ext cx="1324304" cy="47812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046378" y="1126886"/>
              <a:ext cx="1313665" cy="643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Stream</a:t>
              </a:r>
            </a:p>
            <a:p>
              <a:pPr algn="ctr"/>
              <a:r>
                <a:rPr lang="en-US" dirty="0" smtClean="0"/>
                <a:t>Processing</a:t>
              </a:r>
            </a:p>
          </p:txBody>
        </p:sp>
      </p:grpSp>
      <p:cxnSp>
        <p:nvCxnSpPr>
          <p:cNvPr id="53" name="Straight Arrow Connector 52"/>
          <p:cNvCxnSpPr>
            <a:stCxn id="16" idx="3"/>
            <a:endCxn id="51" idx="1"/>
          </p:cNvCxnSpPr>
          <p:nvPr/>
        </p:nvCxnSpPr>
        <p:spPr>
          <a:xfrm>
            <a:off x="7646276" y="3478458"/>
            <a:ext cx="725817" cy="12268"/>
          </a:xfrm>
          <a:prstGeom prst="straightConnector1">
            <a:avLst/>
          </a:prstGeom>
          <a:ln w="101600" cmpd="sng">
            <a:tailEnd type="triangl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43" idx="1"/>
          </p:cNvCxnSpPr>
          <p:nvPr/>
        </p:nvCxnSpPr>
        <p:spPr>
          <a:xfrm>
            <a:off x="9696397" y="3490726"/>
            <a:ext cx="652093" cy="7264"/>
          </a:xfrm>
          <a:prstGeom prst="straightConnector1">
            <a:avLst/>
          </a:prstGeom>
          <a:ln w="101600" cmpd="sng">
            <a:tailEnd type="triangl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941" y="3078969"/>
            <a:ext cx="1153670" cy="853097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cxnSp>
        <p:nvCxnSpPr>
          <p:cNvPr id="59" name="Straight Arrow Connector 58"/>
          <p:cNvCxnSpPr/>
          <p:nvPr/>
        </p:nvCxnSpPr>
        <p:spPr>
          <a:xfrm>
            <a:off x="7692843" y="2281931"/>
            <a:ext cx="2589505" cy="19684"/>
          </a:xfrm>
          <a:prstGeom prst="straightConnector1">
            <a:avLst/>
          </a:prstGeom>
          <a:ln w="101600" cmpd="sng">
            <a:prstDash val="sysDash"/>
            <a:tailEnd type="triangl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7706893" y="5015322"/>
            <a:ext cx="2559689" cy="19532"/>
          </a:xfrm>
          <a:prstGeom prst="straightConnector1">
            <a:avLst/>
          </a:prstGeom>
          <a:ln w="101600" cmpd="sng">
            <a:prstDash val="sysDash"/>
            <a:tailEnd type="triangl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52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1218"/>
          </a:xfrm>
        </p:spPr>
        <p:txBody>
          <a:bodyPr>
            <a:normAutofit/>
          </a:bodyPr>
          <a:lstStyle/>
          <a:p>
            <a:r>
              <a:rPr lang="en-US" b="1" dirty="0"/>
              <a:t>Mutual Space </a:t>
            </a:r>
            <a:r>
              <a:rPr lang="en-US" b="1" dirty="0" smtClean="0"/>
              <a:t>Service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87822"/>
            <a:ext cx="10058400" cy="4781272"/>
          </a:xfrm>
        </p:spPr>
        <p:txBody>
          <a:bodyPr/>
          <a:lstStyle/>
          <a:p>
            <a:pPr marL="228600" lvl="1">
              <a:spcBef>
                <a:spcPts val="1400"/>
              </a:spcBef>
              <a:spcAft>
                <a:spcPts val="0"/>
              </a:spcAft>
            </a:pPr>
            <a:r>
              <a:rPr lang="en-US" dirty="0" smtClean="0"/>
              <a:t>List The newest Products</a:t>
            </a:r>
          </a:p>
          <a:p>
            <a:pPr marL="228600" lvl="1">
              <a:spcBef>
                <a:spcPts val="1400"/>
              </a:spcBef>
              <a:spcAft>
                <a:spcPts val="0"/>
              </a:spcAft>
            </a:pPr>
            <a:r>
              <a:rPr lang="en-US" dirty="0"/>
              <a:t>List Featured </a:t>
            </a:r>
            <a:r>
              <a:rPr lang="en-US" dirty="0" smtClean="0"/>
              <a:t>products</a:t>
            </a:r>
          </a:p>
          <a:p>
            <a:pPr marL="228600" lvl="1">
              <a:spcBef>
                <a:spcPts val="1400"/>
              </a:spcBef>
              <a:spcAft>
                <a:spcPts val="0"/>
              </a:spcAft>
            </a:pPr>
            <a:r>
              <a:rPr lang="en-US" dirty="0" smtClean="0"/>
              <a:t>List Favorite products</a:t>
            </a:r>
          </a:p>
          <a:p>
            <a:pPr marL="228600" lvl="1">
              <a:spcBef>
                <a:spcPts val="1400"/>
              </a:spcBef>
              <a:spcAft>
                <a:spcPts val="0"/>
              </a:spcAft>
            </a:pPr>
            <a:r>
              <a:rPr lang="en-US" dirty="0" smtClean="0"/>
              <a:t>List </a:t>
            </a:r>
            <a:r>
              <a:rPr lang="en-US" dirty="0" err="1" smtClean="0"/>
              <a:t>Ecoe</a:t>
            </a:r>
            <a:r>
              <a:rPr lang="en-US" dirty="0" smtClean="0"/>
              <a:t> </a:t>
            </a:r>
            <a:r>
              <a:rPr lang="en-US" dirty="0"/>
              <a:t>products</a:t>
            </a:r>
            <a:endParaRPr lang="en-US" dirty="0" smtClean="0"/>
          </a:p>
          <a:p>
            <a:pPr marL="228600" lvl="1">
              <a:spcBef>
                <a:spcPts val="1400"/>
              </a:spcBef>
              <a:spcAft>
                <a:spcPts val="0"/>
              </a:spcAft>
            </a:pPr>
            <a:r>
              <a:rPr lang="en-US" dirty="0"/>
              <a:t> View detail of product</a:t>
            </a:r>
          </a:p>
          <a:p>
            <a:pPr marL="228600" lvl="1">
              <a:spcBef>
                <a:spcPts val="1400"/>
              </a:spcBef>
              <a:spcAft>
                <a:spcPts val="0"/>
              </a:spcAft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6065859" y="1318238"/>
            <a:ext cx="5181600" cy="4546921"/>
            <a:chOff x="6065859" y="969895"/>
            <a:chExt cx="5181600" cy="4546921"/>
          </a:xfrm>
        </p:grpSpPr>
        <p:sp>
          <p:nvSpPr>
            <p:cNvPr id="5" name="Can 4"/>
            <p:cNvSpPr/>
            <p:nvPr/>
          </p:nvSpPr>
          <p:spPr>
            <a:xfrm>
              <a:off x="7905248" y="2763057"/>
              <a:ext cx="1142619" cy="1014758"/>
            </a:xfrm>
            <a:prstGeom prst="can">
              <a:avLst/>
            </a:prstGeom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Primary</a:t>
              </a:r>
              <a:endParaRPr lang="en-US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6412541" y="4367053"/>
              <a:ext cx="1106759" cy="1149763"/>
            </a:xfrm>
            <a:prstGeom prst="can">
              <a:avLst/>
            </a:prstGeom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Secondary</a:t>
              </a:r>
              <a:endParaRPr lang="en-US" sz="1600" dirty="0"/>
            </a:p>
          </p:txBody>
        </p:sp>
        <p:sp>
          <p:nvSpPr>
            <p:cNvPr id="7" name="Can 6"/>
            <p:cNvSpPr/>
            <p:nvPr/>
          </p:nvSpPr>
          <p:spPr>
            <a:xfrm>
              <a:off x="9476504" y="4367053"/>
              <a:ext cx="1106759" cy="1149763"/>
            </a:xfrm>
            <a:prstGeom prst="can">
              <a:avLst/>
            </a:prstGeom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Secondary</a:t>
              </a:r>
              <a:endParaRPr lang="en-US" sz="16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065859" y="969895"/>
              <a:ext cx="5181600" cy="921542"/>
              <a:chOff x="6065859" y="824755"/>
              <a:chExt cx="5181600" cy="921542"/>
            </a:xfrm>
          </p:grpSpPr>
          <p:sp>
            <p:nvSpPr>
              <p:cNvPr id="21" name="Rounded Rectangle 20"/>
              <p:cNvSpPr/>
              <p:nvPr/>
            </p:nvSpPr>
            <p:spPr>
              <a:xfrm rot="16200000">
                <a:off x="8195888" y="-1305274"/>
                <a:ext cx="921542" cy="5181600"/>
              </a:xfrm>
              <a:prstGeom prst="round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937" t="9627" r="20565" b="8085"/>
              <a:stretch/>
            </p:blipFill>
            <p:spPr>
              <a:xfrm>
                <a:off x="10354961" y="1044030"/>
                <a:ext cx="512749" cy="521779"/>
              </a:xfrm>
              <a:prstGeom prst="rect">
                <a:avLst/>
              </a:prstGeom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6853" y="946454"/>
                <a:ext cx="571592" cy="610742"/>
              </a:xfrm>
              <a:prstGeom prst="rect">
                <a:avLst/>
              </a:prstGeom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62" t="7592" r="66022" b="6343"/>
              <a:stretch/>
            </p:blipFill>
            <p:spPr>
              <a:xfrm>
                <a:off x="9047867" y="910595"/>
                <a:ext cx="403144" cy="795914"/>
              </a:xfrm>
              <a:prstGeom prst="rect">
                <a:avLst/>
              </a:prstGeom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844" t="7954" r="7363" b="7397"/>
              <a:stretch/>
            </p:blipFill>
            <p:spPr>
              <a:xfrm>
                <a:off x="6558982" y="928524"/>
                <a:ext cx="419505" cy="774231"/>
              </a:xfrm>
              <a:prstGeom prst="rect">
                <a:avLst/>
              </a:prstGeom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p:spPr>
          </p:pic>
        </p:grpSp>
        <p:cxnSp>
          <p:nvCxnSpPr>
            <p:cNvPr id="9" name="Straight Arrow Connector 8"/>
            <p:cNvCxnSpPr/>
            <p:nvPr/>
          </p:nvCxnSpPr>
          <p:spPr>
            <a:xfrm>
              <a:off x="8005815" y="1972235"/>
              <a:ext cx="0" cy="790822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8821600" y="1972235"/>
              <a:ext cx="0" cy="79082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7663905" y="2154038"/>
              <a:ext cx="78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Reads</a:t>
              </a:r>
              <a:endParaRPr lang="en-US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427742" y="2139058"/>
              <a:ext cx="8370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Writes</a:t>
              </a:r>
              <a:endParaRPr lang="en-US" b="1" dirty="0"/>
            </a:p>
          </p:txBody>
        </p:sp>
        <p:cxnSp>
          <p:nvCxnSpPr>
            <p:cNvPr id="13" name="Straight Arrow Connector 12"/>
            <p:cNvCxnSpPr>
              <a:endCxn id="6" idx="1"/>
            </p:cNvCxnSpPr>
            <p:nvPr/>
          </p:nvCxnSpPr>
          <p:spPr>
            <a:xfrm flipH="1">
              <a:off x="6965921" y="3478458"/>
              <a:ext cx="831375" cy="88859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 rot="18802513">
              <a:off x="6600672" y="3516476"/>
              <a:ext cx="13070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Replication</a:t>
              </a:r>
              <a:endParaRPr lang="en-US" b="1" dirty="0"/>
            </a:p>
          </p:txBody>
        </p:sp>
        <p:cxnSp>
          <p:nvCxnSpPr>
            <p:cNvPr id="15" name="Straight Arrow Connector 14"/>
            <p:cNvCxnSpPr>
              <a:endCxn id="7" idx="1"/>
            </p:cNvCxnSpPr>
            <p:nvPr/>
          </p:nvCxnSpPr>
          <p:spPr>
            <a:xfrm>
              <a:off x="9065629" y="3478458"/>
              <a:ext cx="964255" cy="88859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 rot="2541573">
              <a:off x="9080596" y="3546684"/>
              <a:ext cx="13070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Replication</a:t>
              </a:r>
              <a:endParaRPr lang="en-US" b="1" dirty="0"/>
            </a:p>
          </p:txBody>
        </p:sp>
        <p:cxnSp>
          <p:nvCxnSpPr>
            <p:cNvPr id="17" name="Straight Arrow Connector 16"/>
            <p:cNvCxnSpPr>
              <a:stCxn id="5" idx="3"/>
              <a:endCxn id="6" idx="4"/>
            </p:cNvCxnSpPr>
            <p:nvPr/>
          </p:nvCxnSpPr>
          <p:spPr>
            <a:xfrm flipH="1">
              <a:off x="7519300" y="3777815"/>
              <a:ext cx="957258" cy="1164120"/>
            </a:xfrm>
            <a:prstGeom prst="straightConnector1">
              <a:avLst/>
            </a:prstGeom>
            <a:ln w="28575"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7" idx="2"/>
            </p:cNvCxnSpPr>
            <p:nvPr/>
          </p:nvCxnSpPr>
          <p:spPr>
            <a:xfrm>
              <a:off x="8476558" y="3777815"/>
              <a:ext cx="999946" cy="1164120"/>
            </a:xfrm>
            <a:prstGeom prst="straightConnector1">
              <a:avLst/>
            </a:prstGeom>
            <a:ln w="28575"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4"/>
              <a:endCxn id="7" idx="2"/>
            </p:cNvCxnSpPr>
            <p:nvPr/>
          </p:nvCxnSpPr>
          <p:spPr>
            <a:xfrm>
              <a:off x="7519300" y="4941935"/>
              <a:ext cx="1957204" cy="0"/>
            </a:xfrm>
            <a:prstGeom prst="straightConnector1">
              <a:avLst/>
            </a:prstGeom>
            <a:ln w="28575"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7865652" y="4437755"/>
              <a:ext cx="12218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Heartbeat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6540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1218"/>
          </a:xfrm>
        </p:spPr>
        <p:txBody>
          <a:bodyPr>
            <a:normAutofit/>
          </a:bodyPr>
          <a:lstStyle/>
          <a:p>
            <a:r>
              <a:rPr lang="en-US" b="1" dirty="0" smtClean="0"/>
              <a:t>Search Service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87822"/>
            <a:ext cx="10058400" cy="47812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Filter/Search </a:t>
            </a:r>
            <a:r>
              <a:rPr lang="en-US" dirty="0" smtClean="0"/>
              <a:t>by </a:t>
            </a:r>
            <a:r>
              <a:rPr lang="en-US" dirty="0"/>
              <a:t>criteria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Filter/Search </a:t>
            </a:r>
            <a:r>
              <a:rPr lang="en-US" dirty="0" smtClean="0"/>
              <a:t>by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Ingest process</a:t>
            </a:r>
            <a:endParaRPr lang="en-US" dirty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09779" y="3546631"/>
            <a:ext cx="3261859" cy="1990166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Data Ingestion process</a:t>
            </a:r>
            <a:endParaRPr lang="en-US" sz="32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8363428" y="3546631"/>
            <a:ext cx="3430516" cy="19901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551" y="4078932"/>
            <a:ext cx="2713087" cy="92555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cxnSp>
        <p:nvCxnSpPr>
          <p:cNvPr id="8" name="Straight Arrow Connector 7"/>
          <p:cNvCxnSpPr/>
          <p:nvPr/>
        </p:nvCxnSpPr>
        <p:spPr>
          <a:xfrm>
            <a:off x="2211286" y="4534627"/>
            <a:ext cx="1265509" cy="7085"/>
          </a:xfrm>
          <a:prstGeom prst="straightConnector1">
            <a:avLst/>
          </a:prstGeom>
          <a:ln w="101600" cmpd="sng">
            <a:tailEnd type="triangl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974541" y="4534627"/>
            <a:ext cx="1243068" cy="7085"/>
          </a:xfrm>
          <a:prstGeom prst="straightConnector1">
            <a:avLst/>
          </a:prstGeom>
          <a:ln w="101600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97280" y="5869094"/>
            <a:ext cx="93914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Solution architecture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87300" y="2634937"/>
            <a:ext cx="1599002" cy="381355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endParaRPr lang="en-US" sz="24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50" y="3048747"/>
            <a:ext cx="1280273" cy="995768"/>
          </a:xfrm>
          <a:prstGeom prst="rect">
            <a:avLst/>
          </a:prstGeom>
        </p:spPr>
      </p:pic>
      <p:pic>
        <p:nvPicPr>
          <p:cNvPr id="28" name="Picture 2" descr="Image result for My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06" y="4415212"/>
            <a:ext cx="1024141" cy="52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9" y="5427399"/>
            <a:ext cx="1262433" cy="5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3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1218"/>
          </a:xfrm>
        </p:spPr>
        <p:txBody>
          <a:bodyPr>
            <a:normAutofit/>
          </a:bodyPr>
          <a:lstStyle/>
          <a:p>
            <a:r>
              <a:rPr lang="en-US" b="1" dirty="0" smtClean="0"/>
              <a:t>News Service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87823"/>
            <a:ext cx="10646485" cy="2832690"/>
          </a:xfrm>
        </p:spPr>
        <p:txBody>
          <a:bodyPr numCol="2">
            <a:noAutofit/>
          </a:bodyPr>
          <a:lstStyle/>
          <a:p>
            <a:r>
              <a:rPr lang="en-US" sz="2400" dirty="0" smtClean="0"/>
              <a:t>Q&amp;A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Paging </a:t>
            </a:r>
            <a:r>
              <a:rPr lang="en-US" sz="2400" dirty="0" err="1" smtClean="0"/>
              <a:t>QnA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 Filter/Search </a:t>
            </a:r>
            <a:r>
              <a:rPr lang="en-US" sz="2400" dirty="0" err="1" smtClean="0"/>
              <a:t>QnA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 Add </a:t>
            </a:r>
            <a:r>
              <a:rPr lang="en-US" sz="2400" dirty="0" err="1" smtClean="0"/>
              <a:t>QnA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 Update </a:t>
            </a:r>
            <a:r>
              <a:rPr lang="en-US" sz="2400" dirty="0" err="1" smtClean="0"/>
              <a:t>QnA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Publish </a:t>
            </a:r>
            <a:r>
              <a:rPr lang="en-US" sz="2400" dirty="0" err="1" smtClean="0"/>
              <a:t>QnA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r>
              <a:rPr lang="en-US" sz="2400" dirty="0" smtClean="0"/>
              <a:t>News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Paging News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 Filter/Search </a:t>
            </a:r>
            <a:r>
              <a:rPr lang="en-US" sz="2400" dirty="0" smtClean="0"/>
              <a:t>News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 Add </a:t>
            </a:r>
            <a:r>
              <a:rPr lang="en-US" sz="2400" dirty="0" smtClean="0"/>
              <a:t>News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 Update </a:t>
            </a:r>
            <a:r>
              <a:rPr lang="en-US" sz="2400" dirty="0" smtClean="0"/>
              <a:t>News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 Publish </a:t>
            </a:r>
            <a:r>
              <a:rPr lang="en-US" sz="2400" dirty="0" smtClean="0"/>
              <a:t>News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Share news over social network</a:t>
            </a:r>
            <a:endParaRPr lang="en-US" sz="2400" dirty="0"/>
          </a:p>
        </p:txBody>
      </p:sp>
      <p:sp>
        <p:nvSpPr>
          <p:cNvPr id="53" name="Rectangle 52"/>
          <p:cNvSpPr/>
          <p:nvPr/>
        </p:nvSpPr>
        <p:spPr>
          <a:xfrm>
            <a:off x="394439" y="3920513"/>
            <a:ext cx="11098314" cy="2587863"/>
          </a:xfrm>
          <a:prstGeom prst="rect">
            <a:avLst/>
          </a:prstGeom>
          <a:noFill/>
          <a:ln w="50800">
            <a:solidFill>
              <a:schemeClr val="accent1">
                <a:shade val="50000"/>
                <a:alpha val="44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394439" y="4167603"/>
            <a:ext cx="10877202" cy="2205317"/>
            <a:chOff x="394439" y="4167603"/>
            <a:chExt cx="10877202" cy="220531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8797" y="4572370"/>
              <a:ext cx="1381912" cy="1381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4982665" y="5216223"/>
              <a:ext cx="1376892" cy="0"/>
            </a:xfrm>
            <a:prstGeom prst="straightConnector1">
              <a:avLst/>
            </a:prstGeom>
            <a:ln w="101600" cmpd="sng">
              <a:headEnd type="triangle"/>
              <a:tailEnd type="triangle" w="med" len="med"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8227627" y="5216223"/>
              <a:ext cx="1208236" cy="0"/>
            </a:xfrm>
            <a:prstGeom prst="straightConnector1">
              <a:avLst/>
            </a:prstGeom>
            <a:ln w="101600" cmpd="sng">
              <a:tailEnd type="triangle" w="med" len="med"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9718486" y="4167603"/>
              <a:ext cx="1553155" cy="2205317"/>
              <a:chOff x="9815178" y="4231340"/>
              <a:chExt cx="1553155" cy="2205317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9815178" y="4231340"/>
                <a:ext cx="1553155" cy="220531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937" t="9627" r="20565" b="8085"/>
              <a:stretch/>
            </p:blipFill>
            <p:spPr>
              <a:xfrm>
                <a:off x="9940707" y="4496659"/>
                <a:ext cx="602946" cy="613564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6998" y="4499481"/>
                <a:ext cx="571592" cy="610742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62" t="7592" r="66022" b="6343"/>
              <a:stretch/>
            </p:blipFill>
            <p:spPr>
              <a:xfrm>
                <a:off x="10022295" y="5333147"/>
                <a:ext cx="439771" cy="868226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844" t="7954" r="7363" b="7397"/>
              <a:stretch/>
            </p:blipFill>
            <p:spPr>
              <a:xfrm>
                <a:off x="10735732" y="5270261"/>
                <a:ext cx="504509" cy="931111"/>
              </a:xfrm>
              <a:prstGeom prst="rect">
                <a:avLst/>
              </a:prstGeom>
            </p:spPr>
          </p:pic>
        </p:grpSp>
        <p:grpSp>
          <p:nvGrpSpPr>
            <p:cNvPr id="31" name="Group 30"/>
            <p:cNvGrpSpPr/>
            <p:nvPr/>
          </p:nvGrpSpPr>
          <p:grpSpPr>
            <a:xfrm>
              <a:off x="6417902" y="4499481"/>
              <a:ext cx="1479149" cy="1369613"/>
              <a:chOff x="6385012" y="4498080"/>
              <a:chExt cx="1846729" cy="170329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385012" y="4498080"/>
                <a:ext cx="1846729" cy="170329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797739" y="4941991"/>
                <a:ext cx="1081145" cy="81547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APIs</a:t>
                </a:r>
                <a:endParaRPr lang="en-US" sz="2000" b="1" dirty="0"/>
              </a:p>
            </p:txBody>
          </p:sp>
        </p:grpSp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7"/>
            <a:srcRect l="6381" t="51848" r="85506" b="39738"/>
            <a:stretch/>
          </p:blipFill>
          <p:spPr>
            <a:xfrm>
              <a:off x="862829" y="4771226"/>
              <a:ext cx="1205450" cy="937572"/>
            </a:xfrm>
            <a:prstGeom prst="rect">
              <a:avLst/>
            </a:prstGeom>
          </p:spPr>
        </p:pic>
        <p:sp>
          <p:nvSpPr>
            <p:cNvPr id="45" name="Rectangle 44"/>
            <p:cNvSpPr/>
            <p:nvPr/>
          </p:nvSpPr>
          <p:spPr>
            <a:xfrm>
              <a:off x="394439" y="5700314"/>
              <a:ext cx="2212774" cy="295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/>
              <a:r>
                <a:rPr lang="en-US" sz="1400" b="1" dirty="0">
                  <a:ln w="0"/>
                  <a:solidFill>
                    <a:schemeClr val="tx1"/>
                  </a:solidFill>
                </a:rPr>
                <a:t>Administration </a:t>
              </a:r>
              <a:r>
                <a:rPr lang="en-US" sz="1400" b="1" dirty="0" smtClean="0">
                  <a:ln w="0"/>
                  <a:solidFill>
                    <a:schemeClr val="tx1"/>
                  </a:solidFill>
                </a:rPr>
                <a:t>Interface</a:t>
              </a:r>
              <a:endParaRPr lang="en-US" sz="1400" b="1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435364" y="5905450"/>
              <a:ext cx="1740509" cy="295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/>
              <a:r>
                <a:rPr lang="en-US" sz="1400" b="1" dirty="0" smtClean="0">
                  <a:ln w="0"/>
                  <a:solidFill>
                    <a:schemeClr val="tx1"/>
                  </a:solidFill>
                </a:rPr>
                <a:t>Content Repository</a:t>
              </a:r>
              <a:endParaRPr lang="en-US" sz="1400" b="1" dirty="0">
                <a:ln w="0"/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2227128" y="5295919"/>
              <a:ext cx="1208236" cy="0"/>
            </a:xfrm>
            <a:prstGeom prst="straightConnector1">
              <a:avLst/>
            </a:prstGeom>
            <a:ln w="101600" cmpd="sng">
              <a:tailEnd type="triangle" w="med" len="med"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75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1218"/>
          </a:xfrm>
        </p:spPr>
        <p:txBody>
          <a:bodyPr>
            <a:normAutofit/>
          </a:bodyPr>
          <a:lstStyle/>
          <a:p>
            <a:r>
              <a:rPr lang="en-US" b="1" dirty="0"/>
              <a:t>Notification </a:t>
            </a:r>
            <a:r>
              <a:rPr lang="en-US" b="1" dirty="0" smtClean="0"/>
              <a:t>Service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87822"/>
            <a:ext cx="10058400" cy="4781272"/>
          </a:xfrm>
        </p:spPr>
        <p:txBody>
          <a:bodyPr/>
          <a:lstStyle/>
          <a:p>
            <a:r>
              <a:rPr lang="en-US" dirty="0" smtClean="0"/>
              <a:t>Send notification messages</a:t>
            </a:r>
          </a:p>
          <a:p>
            <a:r>
              <a:rPr lang="en-US" dirty="0" smtClean="0"/>
              <a:t>Send mail</a:t>
            </a:r>
          </a:p>
          <a:p>
            <a:r>
              <a:rPr lang="en-US" dirty="0" smtClean="0"/>
              <a:t>Distribute messages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219765" y="3740003"/>
            <a:ext cx="1274074" cy="2732514"/>
            <a:chOff x="10219765" y="3740003"/>
            <a:chExt cx="1274074" cy="2732514"/>
          </a:xfrm>
        </p:grpSpPr>
        <p:sp>
          <p:nvSpPr>
            <p:cNvPr id="6" name="Rounded Rectangle 5"/>
            <p:cNvSpPr/>
            <p:nvPr/>
          </p:nvSpPr>
          <p:spPr>
            <a:xfrm>
              <a:off x="10219765" y="3740003"/>
              <a:ext cx="1274074" cy="273251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2" t="7592" r="66022" b="6343"/>
            <a:stretch/>
          </p:blipFill>
          <p:spPr>
            <a:xfrm>
              <a:off x="10492082" y="3917868"/>
              <a:ext cx="778082" cy="12758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844" t="7954" r="7363" b="7397"/>
            <a:stretch/>
          </p:blipFill>
          <p:spPr>
            <a:xfrm>
              <a:off x="10492082" y="5193743"/>
              <a:ext cx="778082" cy="1226395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10219765" y="1494253"/>
            <a:ext cx="1274074" cy="2028828"/>
            <a:chOff x="8607532" y="1889040"/>
            <a:chExt cx="1274074" cy="202882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37" t="9627" r="20565" b="8085"/>
            <a:stretch/>
          </p:blipFill>
          <p:spPr>
            <a:xfrm>
              <a:off x="8826738" y="2017644"/>
              <a:ext cx="853578" cy="8686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973" y="3014858"/>
              <a:ext cx="809343" cy="864777"/>
            </a:xfrm>
            <a:prstGeom prst="rect">
              <a:avLst/>
            </a:prstGeom>
          </p:spPr>
        </p:pic>
        <p:sp>
          <p:nvSpPr>
            <p:cNvPr id="11" name="Rounded Rectangle 10"/>
            <p:cNvSpPr/>
            <p:nvPr/>
          </p:nvSpPr>
          <p:spPr>
            <a:xfrm>
              <a:off x="8607532" y="1889040"/>
              <a:ext cx="1274074" cy="20288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4996926" y="3111071"/>
            <a:ext cx="3261859" cy="1990166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Notification</a:t>
            </a:r>
            <a:endParaRPr lang="en-US" sz="32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3174317"/>
            <a:ext cx="1905000" cy="1905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300" endPos="55500" dist="101600" dir="5400000" sy="-100000" algn="bl" rotWithShape="0"/>
          </a:effectLst>
        </p:spPr>
      </p:pic>
      <p:sp>
        <p:nvSpPr>
          <p:cNvPr id="16" name="Rectangle 15"/>
          <p:cNvSpPr/>
          <p:nvPr/>
        </p:nvSpPr>
        <p:spPr>
          <a:xfrm>
            <a:off x="2707341" y="5869094"/>
            <a:ext cx="77813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Solution architecture</a:t>
            </a:r>
            <a:endParaRPr lang="en-US" sz="2800" b="1" dirty="0">
              <a:solidFill>
                <a:srgbClr val="00B0F0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  <a:endCxn id="14" idx="1"/>
          </p:cNvCxnSpPr>
          <p:nvPr/>
        </p:nvCxnSpPr>
        <p:spPr>
          <a:xfrm flipV="1">
            <a:off x="3002279" y="4106154"/>
            <a:ext cx="1994647" cy="20663"/>
          </a:xfrm>
          <a:prstGeom prst="straightConnector1">
            <a:avLst/>
          </a:prstGeom>
          <a:ln w="101600" cmpd="sng">
            <a:tailEnd type="triangl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1"/>
          </p:cNvCxnSpPr>
          <p:nvPr/>
        </p:nvCxnSpPr>
        <p:spPr>
          <a:xfrm flipV="1">
            <a:off x="8332789" y="2508667"/>
            <a:ext cx="1886976" cy="1112544"/>
          </a:xfrm>
          <a:prstGeom prst="straightConnector1">
            <a:avLst/>
          </a:prstGeom>
          <a:ln w="101600" cmpd="sng">
            <a:tailEnd type="triangl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6" idx="1"/>
          </p:cNvCxnSpPr>
          <p:nvPr/>
        </p:nvCxnSpPr>
        <p:spPr>
          <a:xfrm>
            <a:off x="8295787" y="4441685"/>
            <a:ext cx="1923978" cy="664575"/>
          </a:xfrm>
          <a:prstGeom prst="straightConnector1">
            <a:avLst/>
          </a:prstGeom>
          <a:ln w="101600" cmpd="sng">
            <a:tailEnd type="triangl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66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1218"/>
          </a:xfrm>
        </p:spPr>
        <p:txBody>
          <a:bodyPr>
            <a:normAutofit/>
          </a:bodyPr>
          <a:lstStyle/>
          <a:p>
            <a:r>
              <a:rPr lang="en-US" b="1" dirty="0" smtClean="0"/>
              <a:t>OAuth Service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87822"/>
            <a:ext cx="10058400" cy="4781272"/>
          </a:xfrm>
        </p:spPr>
        <p:txBody>
          <a:bodyPr/>
          <a:lstStyle/>
          <a:p>
            <a:r>
              <a:rPr lang="en-US" dirty="0" smtClean="0"/>
              <a:t>Create Account</a:t>
            </a:r>
          </a:p>
          <a:p>
            <a:r>
              <a:rPr lang="en-US" dirty="0" smtClean="0"/>
              <a:t>Update Profile</a:t>
            </a:r>
          </a:p>
          <a:p>
            <a:r>
              <a:rPr lang="en-US" dirty="0" smtClean="0"/>
              <a:t>Active Account</a:t>
            </a:r>
          </a:p>
          <a:p>
            <a:r>
              <a:rPr lang="en-US" dirty="0" smtClean="0"/>
              <a:t>Deactivate Account</a:t>
            </a:r>
          </a:p>
          <a:p>
            <a:r>
              <a:rPr lang="en-US" dirty="0" smtClean="0"/>
              <a:t>List(Paging) accounts</a:t>
            </a:r>
          </a:p>
          <a:p>
            <a:r>
              <a:rPr lang="en-US" dirty="0" smtClean="0"/>
              <a:t>List (Paging) accounts (brokers)</a:t>
            </a:r>
          </a:p>
          <a:p>
            <a:r>
              <a:rPr lang="en-US" dirty="0"/>
              <a:t>Create </a:t>
            </a:r>
            <a:r>
              <a:rPr lang="en-US" dirty="0" smtClean="0"/>
              <a:t>brokers (account) directory by user</a:t>
            </a:r>
          </a:p>
          <a:p>
            <a:r>
              <a:rPr lang="en-US" dirty="0" smtClean="0"/>
              <a:t>Update </a:t>
            </a:r>
            <a:r>
              <a:rPr lang="en-US" dirty="0"/>
              <a:t>brokers (account) directory by user</a:t>
            </a:r>
          </a:p>
          <a:p>
            <a:r>
              <a:rPr lang="en-US" dirty="0" smtClean="0"/>
              <a:t>Delete </a:t>
            </a:r>
            <a:r>
              <a:rPr lang="en-US" dirty="0"/>
              <a:t>brokers (account) directory by user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62953" y="1087822"/>
            <a:ext cx="4698124" cy="354724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nip Single Corner Rectangle 5"/>
          <p:cNvSpPr/>
          <p:nvPr/>
        </p:nvSpPr>
        <p:spPr>
          <a:xfrm rot="5400000">
            <a:off x="7772390" y="378375"/>
            <a:ext cx="472962" cy="1891861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Protect Network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381593" y="1785825"/>
            <a:ext cx="1095703" cy="63634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APIs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946287" y="3819577"/>
            <a:ext cx="1787810" cy="636342"/>
          </a:xfrm>
          <a:prstGeom prst="roundRect">
            <a:avLst/>
          </a:prstGeom>
          <a:solidFill>
            <a:schemeClr val="accent6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OAuth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6938405" y="1788687"/>
            <a:ext cx="1787810" cy="636342"/>
          </a:xfrm>
          <a:prstGeom prst="roundRect">
            <a:avLst/>
          </a:prstGeom>
          <a:solidFill>
            <a:schemeClr val="accent6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API Gateway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9" idx="3"/>
            <a:endCxn id="7" idx="1"/>
          </p:cNvCxnSpPr>
          <p:nvPr/>
        </p:nvCxnSpPr>
        <p:spPr>
          <a:xfrm flipV="1">
            <a:off x="8726215" y="2103996"/>
            <a:ext cx="1655378" cy="2862"/>
          </a:xfrm>
          <a:prstGeom prst="straightConnector1">
            <a:avLst/>
          </a:prstGeom>
          <a:ln w="63500">
            <a:headEnd type="triangle"/>
            <a:tailEnd type="triangle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8" idx="3"/>
            <a:endCxn id="7" idx="2"/>
          </p:cNvCxnSpPr>
          <p:nvPr/>
        </p:nvCxnSpPr>
        <p:spPr>
          <a:xfrm flipV="1">
            <a:off x="8734097" y="2422167"/>
            <a:ext cx="2195348" cy="1715581"/>
          </a:xfrm>
          <a:prstGeom prst="curvedConnector2">
            <a:avLst/>
          </a:prstGeom>
          <a:ln w="63500">
            <a:prstDash val="dash"/>
            <a:headEnd type="triangle"/>
            <a:tailEnd type="triangle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7832310" y="2491681"/>
            <a:ext cx="7882" cy="1327896"/>
          </a:xfrm>
          <a:prstGeom prst="straightConnector1">
            <a:avLst/>
          </a:prstGeom>
          <a:ln w="63500">
            <a:prstDash val="sysDash"/>
            <a:headEnd type="triangle"/>
            <a:tailEnd type="triangle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628002" y="3223385"/>
            <a:ext cx="1319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Token</a:t>
            </a:r>
          </a:p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(if needed)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80668" y="2877208"/>
            <a:ext cx="1319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Token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Cloud 18"/>
          <p:cNvSpPr/>
          <p:nvPr/>
        </p:nvSpPr>
        <p:spPr>
          <a:xfrm>
            <a:off x="3704898" y="977461"/>
            <a:ext cx="2563474" cy="177362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Internet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4" t="4635" r="70375" b="73426"/>
          <a:stretch/>
        </p:blipFill>
        <p:spPr>
          <a:xfrm>
            <a:off x="4368627" y="1693008"/>
            <a:ext cx="914400" cy="772511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20" idx="3"/>
            <a:endCxn id="9" idx="1"/>
          </p:cNvCxnSpPr>
          <p:nvPr/>
        </p:nvCxnSpPr>
        <p:spPr>
          <a:xfrm>
            <a:off x="5283027" y="2079264"/>
            <a:ext cx="1655378" cy="27594"/>
          </a:xfrm>
          <a:prstGeom prst="straightConnector1">
            <a:avLst/>
          </a:prstGeom>
          <a:ln w="63500">
            <a:headEnd type="triangle"/>
            <a:tailEnd type="triangle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516723" y="5020589"/>
            <a:ext cx="4434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Solution architecture</a:t>
            </a:r>
            <a:endParaRPr lang="en-US" sz="2800" b="1" dirty="0">
              <a:solidFill>
                <a:srgbClr val="00B0F0"/>
              </a:solidFill>
            </a:endParaRPr>
          </a:p>
        </p:txBody>
      </p:sp>
      <p:cxnSp>
        <p:nvCxnSpPr>
          <p:cNvPr id="25" name="Curved Connector 24"/>
          <p:cNvCxnSpPr>
            <a:stCxn id="19" idx="1"/>
            <a:endCxn id="8" idx="1"/>
          </p:cNvCxnSpPr>
          <p:nvPr/>
        </p:nvCxnSpPr>
        <p:spPr>
          <a:xfrm rot="16200000" flipH="1">
            <a:off x="5272183" y="2463644"/>
            <a:ext cx="1388556" cy="1959652"/>
          </a:xfrm>
          <a:prstGeom prst="curvedConnector2">
            <a:avLst/>
          </a:prstGeom>
          <a:ln w="63500">
            <a:prstDash val="dash"/>
            <a:headEnd type="triangle"/>
            <a:tailEnd type="triangle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3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1218"/>
          </a:xfrm>
        </p:spPr>
        <p:txBody>
          <a:bodyPr>
            <a:normAutofit/>
          </a:bodyPr>
          <a:lstStyle/>
          <a:p>
            <a:r>
              <a:rPr lang="en-US" b="1" dirty="0" smtClean="0"/>
              <a:t>How to work in the team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87822"/>
            <a:ext cx="10058400" cy="4781272"/>
          </a:xfrm>
        </p:spPr>
        <p:txBody>
          <a:bodyPr/>
          <a:lstStyle/>
          <a:p>
            <a:r>
              <a:rPr lang="en-US" dirty="0" smtClean="0"/>
              <a:t>The Front-End team has a meeting for discussing features and unifying the results .</a:t>
            </a:r>
          </a:p>
          <a:p>
            <a:r>
              <a:rPr lang="en-US" dirty="0" smtClean="0"/>
              <a:t>The Front-End team will bring results to discuss with Back-End team and to unify features that will make upcoming tasks.</a:t>
            </a:r>
          </a:p>
          <a:p>
            <a:r>
              <a:rPr lang="en-US" dirty="0" smtClean="0"/>
              <a:t>The Back-End team will make APIs or data for supporting the Front-End.</a:t>
            </a:r>
          </a:p>
          <a:p>
            <a:r>
              <a:rPr lang="en-US" dirty="0" smtClean="0"/>
              <a:t>A </a:t>
            </a:r>
            <a:r>
              <a:rPr lang="en-US" dirty="0"/>
              <a:t>bi-weekly </a:t>
            </a:r>
            <a:r>
              <a:rPr lang="en-US" dirty="0" smtClean="0"/>
              <a:t>meeting, will take place </a:t>
            </a:r>
            <a:r>
              <a:rPr lang="en-US" dirty="0"/>
              <a:t>on </a:t>
            </a:r>
            <a:r>
              <a:rPr lang="en-US" b="1" dirty="0"/>
              <a:t>Wednesday</a:t>
            </a:r>
            <a:r>
              <a:rPr lang="en-US" dirty="0"/>
              <a:t>, </a:t>
            </a:r>
            <a:r>
              <a:rPr lang="en-US" dirty="0" smtClean="0"/>
              <a:t>with boss (Mr. Kent) to report on project status. The purpose meeting is as follow: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What </a:t>
            </a:r>
            <a:r>
              <a:rPr lang="en-US" dirty="0" smtClean="0"/>
              <a:t>has the team done?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What will the team do?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What prevents the team from performing works as well </a:t>
            </a:r>
            <a:r>
              <a:rPr lang="en-US" dirty="0"/>
              <a:t>as </a:t>
            </a:r>
            <a:r>
              <a:rPr lang="en-US" dirty="0" smtClean="0"/>
              <a:t>possible?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2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1218"/>
          </a:xfrm>
        </p:spPr>
        <p:txBody>
          <a:bodyPr>
            <a:normAutofit/>
          </a:bodyPr>
          <a:lstStyle/>
          <a:p>
            <a:r>
              <a:rPr lang="en-US" b="1" dirty="0" smtClean="0"/>
              <a:t>Customer </a:t>
            </a:r>
            <a:r>
              <a:rPr lang="en-US" b="1" dirty="0"/>
              <a:t>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87822"/>
            <a:ext cx="10058400" cy="47812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Customer API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 Add Customer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 Update Customer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Delete Customer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List Customer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Find Customer By Id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Filter/ Search customer by criteria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Filter/ Search customer by content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46536"/>
            <a:ext cx="9875520" cy="698938"/>
          </a:xfrm>
        </p:spPr>
        <p:txBody>
          <a:bodyPr/>
          <a:lstStyle/>
          <a:p>
            <a:pPr algn="ctr"/>
            <a:r>
              <a:rPr lang="en-US" b="1" dirty="0" smtClean="0"/>
              <a:t>Organization Chart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580993" y="1308538"/>
            <a:ext cx="1418897" cy="914400"/>
          </a:xfrm>
          <a:prstGeom prst="rect">
            <a:avLst/>
          </a:prstGeom>
          <a:solidFill>
            <a:srgbClr val="FFFF00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Mr. Kent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(PM)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81503" y="2727434"/>
            <a:ext cx="2207174" cy="525518"/>
          </a:xfrm>
          <a:prstGeom prst="rect">
            <a:avLst/>
          </a:prstGeom>
          <a:solidFill>
            <a:srgbClr val="00B050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LocLD</a:t>
            </a:r>
            <a:endParaRPr lang="en-US" dirty="0" smtClean="0"/>
          </a:p>
          <a:p>
            <a:pPr algn="ctr"/>
            <a:r>
              <a:rPr lang="en-US" dirty="0" smtClean="0"/>
              <a:t>(Team Leader)</a:t>
            </a:r>
          </a:p>
        </p:txBody>
      </p:sp>
      <p:sp>
        <p:nvSpPr>
          <p:cNvPr id="6" name="Rectangle 5"/>
          <p:cNvSpPr/>
          <p:nvPr/>
        </p:nvSpPr>
        <p:spPr>
          <a:xfrm>
            <a:off x="8303697" y="2590800"/>
            <a:ext cx="1155612" cy="662152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Front-End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0260" y="3901966"/>
            <a:ext cx="1261242" cy="662152"/>
          </a:xfrm>
          <a:prstGeom prst="rect">
            <a:avLst/>
          </a:prstGeom>
          <a:solidFill>
            <a:srgbClr val="00B050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HaoPP</a:t>
            </a:r>
            <a:endParaRPr lang="en-US" dirty="0" smtClean="0"/>
          </a:p>
          <a:p>
            <a:pPr algn="ctr"/>
            <a:r>
              <a:rPr lang="en-US" dirty="0" smtClean="0"/>
              <a:t>(Back-End)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0260" y="4903077"/>
            <a:ext cx="1261242" cy="662152"/>
          </a:xfrm>
          <a:prstGeom prst="rect">
            <a:avLst/>
          </a:prstGeom>
          <a:solidFill>
            <a:srgbClr val="00B050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 ???</a:t>
            </a:r>
          </a:p>
          <a:p>
            <a:pPr algn="ctr"/>
            <a:r>
              <a:rPr lang="en-US" dirty="0" smtClean="0"/>
              <a:t>(Back-End)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0260" y="5872656"/>
            <a:ext cx="1261242" cy="662152"/>
          </a:xfrm>
          <a:prstGeom prst="rect">
            <a:avLst/>
          </a:prstGeom>
          <a:solidFill>
            <a:srgbClr val="00B050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 ???</a:t>
            </a:r>
          </a:p>
          <a:p>
            <a:pPr algn="ctr"/>
            <a:r>
              <a:rPr lang="en-US" dirty="0" smtClean="0"/>
              <a:t>(Back-End)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44109" y="3901966"/>
            <a:ext cx="1497725" cy="662152"/>
          </a:xfrm>
          <a:prstGeom prst="rect">
            <a:avLst/>
          </a:prstGeom>
          <a:solidFill>
            <a:srgbClr val="00B050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 ???</a:t>
            </a:r>
          </a:p>
          <a:p>
            <a:pPr algn="ctr"/>
            <a:r>
              <a:rPr lang="en-US" dirty="0" smtClean="0"/>
              <a:t>Android Dev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99035" y="3901966"/>
            <a:ext cx="1308538" cy="662152"/>
          </a:xfrm>
          <a:prstGeom prst="rect">
            <a:avLst/>
          </a:prstGeom>
          <a:solidFill>
            <a:srgbClr val="00B050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 ???</a:t>
            </a:r>
          </a:p>
          <a:p>
            <a:pPr algn="ctr"/>
            <a:r>
              <a:rPr lang="en-US" dirty="0" smtClean="0"/>
              <a:t> IOS Dev</a:t>
            </a:r>
            <a:endParaRPr lang="en-US" dirty="0"/>
          </a:p>
        </p:txBody>
      </p:sp>
      <p:cxnSp>
        <p:nvCxnSpPr>
          <p:cNvPr id="13" name="Elbow Connector 12"/>
          <p:cNvCxnSpPr>
            <a:stCxn id="5" idx="1"/>
            <a:endCxn id="7" idx="1"/>
          </p:cNvCxnSpPr>
          <p:nvPr/>
        </p:nvCxnSpPr>
        <p:spPr>
          <a:xfrm rot="10800000" flipV="1">
            <a:off x="520261" y="2990192"/>
            <a:ext cx="1261243" cy="1242849"/>
          </a:xfrm>
          <a:prstGeom prst="bentConnector3">
            <a:avLst>
              <a:gd name="adj1" fmla="val 118125"/>
            </a:avLst>
          </a:prstGeom>
          <a:ln w="38100">
            <a:tailEnd type="triangle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1"/>
            <a:endCxn id="8" idx="1"/>
          </p:cNvCxnSpPr>
          <p:nvPr/>
        </p:nvCxnSpPr>
        <p:spPr>
          <a:xfrm rot="10800000" flipV="1">
            <a:off x="520261" y="2990193"/>
            <a:ext cx="1261243" cy="2243960"/>
          </a:xfrm>
          <a:prstGeom prst="bentConnector3">
            <a:avLst>
              <a:gd name="adj1" fmla="val 118125"/>
            </a:avLst>
          </a:prstGeom>
          <a:ln w="38100">
            <a:tailEnd type="triangle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1"/>
            <a:endCxn id="9" idx="1"/>
          </p:cNvCxnSpPr>
          <p:nvPr/>
        </p:nvCxnSpPr>
        <p:spPr>
          <a:xfrm rot="10800000" flipV="1">
            <a:off x="520261" y="2990192"/>
            <a:ext cx="1261243" cy="3213539"/>
          </a:xfrm>
          <a:prstGeom prst="bentConnector3">
            <a:avLst>
              <a:gd name="adj1" fmla="val 118125"/>
            </a:avLst>
          </a:prstGeom>
          <a:ln w="38100">
            <a:tailEnd type="triangle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3"/>
            <a:endCxn id="11" idx="3"/>
          </p:cNvCxnSpPr>
          <p:nvPr/>
        </p:nvCxnSpPr>
        <p:spPr>
          <a:xfrm>
            <a:off x="3988677" y="2990193"/>
            <a:ext cx="1418896" cy="1242849"/>
          </a:xfrm>
          <a:prstGeom prst="bentConnector3">
            <a:avLst>
              <a:gd name="adj1" fmla="val 116111"/>
            </a:avLst>
          </a:prstGeom>
          <a:ln w="38100">
            <a:tailEnd type="triangle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10" idx="0"/>
          </p:cNvCxnSpPr>
          <p:nvPr/>
        </p:nvCxnSpPr>
        <p:spPr>
          <a:xfrm>
            <a:off x="2885090" y="3252952"/>
            <a:ext cx="7882" cy="649014"/>
          </a:xfrm>
          <a:prstGeom prst="straightConnector1">
            <a:avLst/>
          </a:prstGeom>
          <a:ln w="50800">
            <a:tailEnd type="triangle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" idx="1"/>
            <a:endCxn id="5" idx="0"/>
          </p:cNvCxnSpPr>
          <p:nvPr/>
        </p:nvCxnSpPr>
        <p:spPr>
          <a:xfrm rot="10800000" flipV="1">
            <a:off x="2885091" y="1765738"/>
            <a:ext cx="2695903" cy="961696"/>
          </a:xfrm>
          <a:prstGeom prst="bentConnector2">
            <a:avLst/>
          </a:prstGeom>
          <a:ln w="38100">
            <a:tailEnd type="triangle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" idx="3"/>
            <a:endCxn id="6" idx="0"/>
          </p:cNvCxnSpPr>
          <p:nvPr/>
        </p:nvCxnSpPr>
        <p:spPr>
          <a:xfrm>
            <a:off x="6999890" y="1765738"/>
            <a:ext cx="1881613" cy="825062"/>
          </a:xfrm>
          <a:prstGeom prst="bentConnector2">
            <a:avLst/>
          </a:prstGeom>
          <a:ln w="38100">
            <a:tailEnd type="triangle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22644" y="361870"/>
            <a:ext cx="2777755" cy="646331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b="1" i="1" u="sng" dirty="0" smtClean="0"/>
              <a:t>Note: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Dev ??? : is missing position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15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609599"/>
            <a:ext cx="9875520" cy="5365531"/>
          </a:xfrm>
        </p:spPr>
        <p:txBody>
          <a:bodyPr/>
          <a:lstStyle/>
          <a:p>
            <a:pPr algn="ctr"/>
            <a:r>
              <a:rPr lang="en-US" b="1" dirty="0" smtClean="0"/>
              <a:t>FRONT-END TEAM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336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609599"/>
            <a:ext cx="9875520" cy="5365531"/>
          </a:xfrm>
        </p:spPr>
        <p:txBody>
          <a:bodyPr/>
          <a:lstStyle/>
          <a:p>
            <a:pPr algn="ctr"/>
            <a:r>
              <a:rPr lang="en-US" b="1" dirty="0" smtClean="0"/>
              <a:t>BACK-END TEAM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734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46536"/>
            <a:ext cx="9875520" cy="698938"/>
          </a:xfrm>
        </p:spPr>
        <p:txBody>
          <a:bodyPr/>
          <a:lstStyle/>
          <a:p>
            <a:pPr algn="ctr"/>
            <a:r>
              <a:rPr lang="en-US" b="1" dirty="0" smtClean="0"/>
              <a:t>Organization Chart – Back-End team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918841" y="1813034"/>
            <a:ext cx="2207174" cy="52551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LocLD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(Team Leader)</a:t>
            </a:r>
          </a:p>
        </p:txBody>
      </p:sp>
      <p:sp>
        <p:nvSpPr>
          <p:cNvPr id="7" name="Rectangle 6"/>
          <p:cNvSpPr/>
          <p:nvPr/>
        </p:nvSpPr>
        <p:spPr>
          <a:xfrm>
            <a:off x="709446" y="3492066"/>
            <a:ext cx="1261242" cy="6621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HaoPP</a:t>
            </a:r>
            <a:endParaRPr lang="en-US" dirty="0" smtClean="0"/>
          </a:p>
          <a:p>
            <a:pPr algn="ctr"/>
            <a:r>
              <a:rPr lang="en-US" dirty="0" smtClean="0"/>
              <a:t>(Back-End)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0559" y="3492066"/>
            <a:ext cx="1261242" cy="662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 ???</a:t>
            </a:r>
          </a:p>
          <a:p>
            <a:pPr algn="ctr"/>
            <a:r>
              <a:rPr lang="en-US" dirty="0" smtClean="0"/>
              <a:t>(Back-End)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71672" y="3492066"/>
            <a:ext cx="1261242" cy="662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 ???</a:t>
            </a:r>
          </a:p>
          <a:p>
            <a:pPr algn="ctr"/>
            <a:r>
              <a:rPr lang="en-US" dirty="0" smtClean="0"/>
              <a:t>(Back-End)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02785" y="3492066"/>
            <a:ext cx="1497725" cy="662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 ???</a:t>
            </a:r>
          </a:p>
          <a:p>
            <a:pPr algn="ctr"/>
            <a:r>
              <a:rPr lang="en-US" dirty="0" smtClean="0"/>
              <a:t>Android Dev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270380" y="3492066"/>
            <a:ext cx="1308538" cy="662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 ???</a:t>
            </a:r>
          </a:p>
          <a:p>
            <a:pPr algn="ctr"/>
            <a:r>
              <a:rPr lang="en-US" dirty="0" smtClean="0"/>
              <a:t> IOS Dev</a:t>
            </a:r>
            <a:endParaRPr lang="en-US" dirty="0"/>
          </a:p>
        </p:txBody>
      </p:sp>
      <p:cxnSp>
        <p:nvCxnSpPr>
          <p:cNvPr id="13" name="Elbow Connector 12"/>
          <p:cNvCxnSpPr>
            <a:stCxn id="5" idx="1"/>
            <a:endCxn id="7" idx="0"/>
          </p:cNvCxnSpPr>
          <p:nvPr/>
        </p:nvCxnSpPr>
        <p:spPr>
          <a:xfrm rot="10800000" flipV="1">
            <a:off x="1340067" y="2075792"/>
            <a:ext cx="3578774" cy="1416273"/>
          </a:xfrm>
          <a:prstGeom prst="bentConnector2">
            <a:avLst/>
          </a:prstGeom>
          <a:ln w="38100">
            <a:tailEnd type="triangle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1"/>
            <a:endCxn id="8" idx="0"/>
          </p:cNvCxnSpPr>
          <p:nvPr/>
        </p:nvCxnSpPr>
        <p:spPr>
          <a:xfrm rot="10800000" flipV="1">
            <a:off x="3671181" y="2075792"/>
            <a:ext cx="1247661" cy="1416273"/>
          </a:xfrm>
          <a:prstGeom prst="bentConnector2">
            <a:avLst/>
          </a:prstGeom>
          <a:ln w="38100">
            <a:tailEnd type="triangle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10" idx="0"/>
          </p:cNvCxnSpPr>
          <p:nvPr/>
        </p:nvCxnSpPr>
        <p:spPr>
          <a:xfrm>
            <a:off x="7126015" y="2075793"/>
            <a:ext cx="1325633" cy="1416273"/>
          </a:xfrm>
          <a:prstGeom prst="bentConnector2">
            <a:avLst/>
          </a:prstGeom>
          <a:ln w="38100">
            <a:tailEnd type="triangle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3"/>
            <a:endCxn id="11" idx="0"/>
          </p:cNvCxnSpPr>
          <p:nvPr/>
        </p:nvCxnSpPr>
        <p:spPr>
          <a:xfrm>
            <a:off x="7126015" y="2075793"/>
            <a:ext cx="3798634" cy="1416273"/>
          </a:xfrm>
          <a:prstGeom prst="bentConnector2">
            <a:avLst/>
          </a:prstGeom>
          <a:ln w="38100">
            <a:tailEnd type="triangle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9" idx="0"/>
          </p:cNvCxnSpPr>
          <p:nvPr/>
        </p:nvCxnSpPr>
        <p:spPr>
          <a:xfrm flipH="1">
            <a:off x="6002293" y="2338552"/>
            <a:ext cx="20135" cy="1153514"/>
          </a:xfrm>
          <a:prstGeom prst="straightConnector1">
            <a:avLst/>
          </a:prstGeom>
          <a:ln w="50800">
            <a:tailEnd type="triangle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801163" y="5477480"/>
            <a:ext cx="2777755" cy="923330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b="1" i="1" u="sng" dirty="0" smtClean="0"/>
              <a:t>Note: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Dev ??? : is missing position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99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121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Master Planning – Back-End team</a:t>
            </a:r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430092"/>
              </p:ext>
            </p:extLst>
          </p:nvPr>
        </p:nvGraphicFramePr>
        <p:xfrm>
          <a:off x="409904" y="1576556"/>
          <a:ext cx="11335407" cy="38625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7715">
                  <a:extLst>
                    <a:ext uri="{9D8B030D-6E8A-4147-A177-3AD203B41FA5}">
                      <a16:colId xmlns:a16="http://schemas.microsoft.com/office/drawing/2014/main" val="864378367"/>
                    </a:ext>
                  </a:extLst>
                </a:gridCol>
                <a:gridCol w="775641">
                  <a:extLst>
                    <a:ext uri="{9D8B030D-6E8A-4147-A177-3AD203B41FA5}">
                      <a16:colId xmlns:a16="http://schemas.microsoft.com/office/drawing/2014/main" val="1232146416"/>
                    </a:ext>
                  </a:extLst>
                </a:gridCol>
                <a:gridCol w="775641">
                  <a:extLst>
                    <a:ext uri="{9D8B030D-6E8A-4147-A177-3AD203B41FA5}">
                      <a16:colId xmlns:a16="http://schemas.microsoft.com/office/drawing/2014/main" val="4019173736"/>
                    </a:ext>
                  </a:extLst>
                </a:gridCol>
                <a:gridCol w="775641">
                  <a:extLst>
                    <a:ext uri="{9D8B030D-6E8A-4147-A177-3AD203B41FA5}">
                      <a16:colId xmlns:a16="http://schemas.microsoft.com/office/drawing/2014/main" val="3957072700"/>
                    </a:ext>
                  </a:extLst>
                </a:gridCol>
                <a:gridCol w="775641">
                  <a:extLst>
                    <a:ext uri="{9D8B030D-6E8A-4147-A177-3AD203B41FA5}">
                      <a16:colId xmlns:a16="http://schemas.microsoft.com/office/drawing/2014/main" val="193700073"/>
                    </a:ext>
                  </a:extLst>
                </a:gridCol>
                <a:gridCol w="775641">
                  <a:extLst>
                    <a:ext uri="{9D8B030D-6E8A-4147-A177-3AD203B41FA5}">
                      <a16:colId xmlns:a16="http://schemas.microsoft.com/office/drawing/2014/main" val="3285350501"/>
                    </a:ext>
                  </a:extLst>
                </a:gridCol>
                <a:gridCol w="775641">
                  <a:extLst>
                    <a:ext uri="{9D8B030D-6E8A-4147-A177-3AD203B41FA5}">
                      <a16:colId xmlns:a16="http://schemas.microsoft.com/office/drawing/2014/main" val="1498714128"/>
                    </a:ext>
                  </a:extLst>
                </a:gridCol>
                <a:gridCol w="775641">
                  <a:extLst>
                    <a:ext uri="{9D8B030D-6E8A-4147-A177-3AD203B41FA5}">
                      <a16:colId xmlns:a16="http://schemas.microsoft.com/office/drawing/2014/main" val="469472676"/>
                    </a:ext>
                  </a:extLst>
                </a:gridCol>
                <a:gridCol w="775641">
                  <a:extLst>
                    <a:ext uri="{9D8B030D-6E8A-4147-A177-3AD203B41FA5}">
                      <a16:colId xmlns:a16="http://schemas.microsoft.com/office/drawing/2014/main" val="809261846"/>
                    </a:ext>
                  </a:extLst>
                </a:gridCol>
                <a:gridCol w="775641">
                  <a:extLst>
                    <a:ext uri="{9D8B030D-6E8A-4147-A177-3AD203B41FA5}">
                      <a16:colId xmlns:a16="http://schemas.microsoft.com/office/drawing/2014/main" val="3413322130"/>
                    </a:ext>
                  </a:extLst>
                </a:gridCol>
                <a:gridCol w="775641">
                  <a:extLst>
                    <a:ext uri="{9D8B030D-6E8A-4147-A177-3AD203B41FA5}">
                      <a16:colId xmlns:a16="http://schemas.microsoft.com/office/drawing/2014/main" val="527342388"/>
                    </a:ext>
                  </a:extLst>
                </a:gridCol>
                <a:gridCol w="775641">
                  <a:extLst>
                    <a:ext uri="{9D8B030D-6E8A-4147-A177-3AD203B41FA5}">
                      <a16:colId xmlns:a16="http://schemas.microsoft.com/office/drawing/2014/main" val="4212562263"/>
                    </a:ext>
                  </a:extLst>
                </a:gridCol>
                <a:gridCol w="775641">
                  <a:extLst>
                    <a:ext uri="{9D8B030D-6E8A-4147-A177-3AD203B41FA5}">
                      <a16:colId xmlns:a16="http://schemas.microsoft.com/office/drawing/2014/main" val="397362236"/>
                    </a:ext>
                  </a:extLst>
                </a:gridCol>
              </a:tblGrid>
              <a:tr h="351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b"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milestone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3660"/>
                  </a:ext>
                </a:extLst>
              </a:tr>
              <a:tr h="4389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Summary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3-Jun-19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14-Jun-19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17-Jun-19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28-Jun-19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1-Jul-19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12-Jul-19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15-Jul-19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26-Jul-19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29-Jul-19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9-Aug-19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12-Aug-19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23-Aug-19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962034"/>
                  </a:ext>
                </a:extLst>
              </a:tr>
              <a:tr h="438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 </a:t>
                      </a:r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Microservice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system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49881"/>
                  </a:ext>
                </a:extLst>
              </a:tr>
              <a:tr h="438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Service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extLst>
                  <a:ext uri="{0D108BD9-81ED-4DB2-BD59-A6C34878D82A}">
                    <a16:rowId xmlns:a16="http://schemas.microsoft.com/office/drawing/2014/main" val="4242094007"/>
                  </a:ext>
                </a:extLst>
              </a:tr>
              <a:tr h="438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Mutual Space Service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extLst>
                  <a:ext uri="{0D108BD9-81ED-4DB2-BD59-A6C34878D82A}">
                    <a16:rowId xmlns:a16="http://schemas.microsoft.com/office/drawing/2014/main" val="3778018164"/>
                  </a:ext>
                </a:extLst>
              </a:tr>
              <a:tr h="438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Searching Service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extLst>
                  <a:ext uri="{0D108BD9-81ED-4DB2-BD59-A6C34878D82A}">
                    <a16:rowId xmlns:a16="http://schemas.microsoft.com/office/drawing/2014/main" val="1085137020"/>
                  </a:ext>
                </a:extLst>
              </a:tr>
              <a:tr h="438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History Service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extLst>
                  <a:ext uri="{0D108BD9-81ED-4DB2-BD59-A6C34878D82A}">
                    <a16:rowId xmlns:a16="http://schemas.microsoft.com/office/drawing/2014/main" val="3088530215"/>
                  </a:ext>
                </a:extLst>
              </a:tr>
              <a:tr h="438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 Service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791630"/>
                  </a:ext>
                </a:extLst>
              </a:tr>
              <a:tr h="438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Notification Service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75081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590" y="5451178"/>
            <a:ext cx="509259" cy="5092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693" y="5454871"/>
            <a:ext cx="509259" cy="5092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379" y="5451178"/>
            <a:ext cx="509259" cy="5092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051" y="5451178"/>
            <a:ext cx="509259" cy="50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3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121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Content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87822"/>
            <a:ext cx="10058400" cy="4781272"/>
          </a:xfrm>
        </p:spPr>
        <p:txBody>
          <a:bodyPr/>
          <a:lstStyle/>
          <a:p>
            <a:r>
              <a:rPr lang="en-US" dirty="0" smtClean="0"/>
              <a:t>Technical stack</a:t>
            </a:r>
          </a:p>
          <a:p>
            <a:r>
              <a:rPr lang="en-US" dirty="0" smtClean="0"/>
              <a:t>Solution architecture</a:t>
            </a:r>
          </a:p>
          <a:p>
            <a:r>
              <a:rPr lang="en-US" dirty="0" smtClean="0"/>
              <a:t>Product </a:t>
            </a:r>
            <a:r>
              <a:rPr lang="en-US" dirty="0"/>
              <a:t>service</a:t>
            </a:r>
            <a:endParaRPr lang="en-US" dirty="0" smtClean="0"/>
          </a:p>
          <a:p>
            <a:r>
              <a:rPr lang="en-US" dirty="0" smtClean="0"/>
              <a:t>OAuth service</a:t>
            </a:r>
          </a:p>
          <a:p>
            <a:r>
              <a:rPr lang="en-US" dirty="0" smtClean="0"/>
              <a:t>Notification service</a:t>
            </a:r>
          </a:p>
          <a:p>
            <a:r>
              <a:rPr lang="en-US" dirty="0"/>
              <a:t>Mutual Space </a:t>
            </a:r>
            <a:r>
              <a:rPr lang="en-US" dirty="0" smtClean="0"/>
              <a:t>Service</a:t>
            </a:r>
          </a:p>
          <a:p>
            <a:r>
              <a:rPr lang="en-US" dirty="0"/>
              <a:t>Promotion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Helpdesk Service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1218"/>
          </a:xfrm>
        </p:spPr>
        <p:txBody>
          <a:bodyPr>
            <a:normAutofit/>
          </a:bodyPr>
          <a:lstStyle/>
          <a:p>
            <a:r>
              <a:rPr lang="en-US" b="1" dirty="0" smtClean="0"/>
              <a:t>Reference Document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87822"/>
            <a:ext cx="10058400" cy="4781272"/>
          </a:xfrm>
        </p:spPr>
        <p:txBody>
          <a:bodyPr/>
          <a:lstStyle/>
          <a:p>
            <a:r>
              <a:rPr lang="en-US" dirty="0" smtClean="0"/>
              <a:t>Reference document: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Excel1:  R1-Features-UIUX-ECOE-010519.xls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Excel2: ECOE brainstorm _v13_ECOE.xls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7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1295</TotalTime>
  <Words>667</Words>
  <Application>Microsoft Office PowerPoint</Application>
  <PresentationFormat>Widescreen</PresentationFormat>
  <Paragraphs>330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Corbel</vt:lpstr>
      <vt:lpstr>Wingdings</vt:lpstr>
      <vt:lpstr>Basis</vt:lpstr>
      <vt:lpstr>ECOE PLATFORM</vt:lpstr>
      <vt:lpstr>How to work in the team</vt:lpstr>
      <vt:lpstr>Organization Chart</vt:lpstr>
      <vt:lpstr>FRONT-END TEAM</vt:lpstr>
      <vt:lpstr>BACK-END TEAM</vt:lpstr>
      <vt:lpstr>Organization Chart – Back-End team</vt:lpstr>
      <vt:lpstr>Master Planning – Back-End team</vt:lpstr>
      <vt:lpstr>Content</vt:lpstr>
      <vt:lpstr>Reference Document</vt:lpstr>
      <vt:lpstr>Technical Stack</vt:lpstr>
      <vt:lpstr>Solution Architecture</vt:lpstr>
      <vt:lpstr>BACK-END  DETAIL DESIGN ARCHITECTURE</vt:lpstr>
      <vt:lpstr>Product Service</vt:lpstr>
      <vt:lpstr>History Service</vt:lpstr>
      <vt:lpstr>Mutual Space Service</vt:lpstr>
      <vt:lpstr>Search Service</vt:lpstr>
      <vt:lpstr>News Service</vt:lpstr>
      <vt:lpstr>Notification Service</vt:lpstr>
      <vt:lpstr>OAuth Service</vt:lpstr>
      <vt:lpstr>Customer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ECOE PLATFORM</dc:title>
  <dc:creator>BaoChau</dc:creator>
  <cp:lastModifiedBy>BaoChau</cp:lastModifiedBy>
  <cp:revision>278</cp:revision>
  <dcterms:created xsi:type="dcterms:W3CDTF">2019-04-24T15:58:43Z</dcterms:created>
  <dcterms:modified xsi:type="dcterms:W3CDTF">2019-05-30T04:37:10Z</dcterms:modified>
</cp:coreProperties>
</file>