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2" r:id="rId8"/>
    <p:sldId id="270" r:id="rId9"/>
    <p:sldId id="263" r:id="rId10"/>
    <p:sldId id="271" r:id="rId11"/>
    <p:sldId id="264" r:id="rId12"/>
    <p:sldId id="265" r:id="rId13"/>
    <p:sldId id="266" r:id="rId14"/>
    <p:sldId id="267" r:id="rId15"/>
    <p:sldId id="268"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374" autoAdjust="0"/>
  </p:normalViewPr>
  <p:slideViewPr>
    <p:cSldViewPr snapToGrid="0">
      <p:cViewPr varScale="1">
        <p:scale>
          <a:sx n="87" d="100"/>
          <a:sy n="87" d="100"/>
        </p:scale>
        <p:origin x="14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C2-0CF5-45B2-B081-2B624FC4C558}" type="datetimeFigureOut">
              <a:rPr lang="en-US" smtClean="0"/>
              <a:t>6/3/2019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D9BAD-F31C-47DB-9648-B69FB0264240}" type="slidenum">
              <a:rPr lang="en-US" smtClean="0"/>
              <a:t>‹#›</a:t>
            </a:fld>
            <a:endParaRPr lang="en-US"/>
          </a:p>
        </p:txBody>
      </p:sp>
    </p:spTree>
    <p:extLst>
      <p:ext uri="{BB962C8B-B14F-4D97-AF65-F5344CB8AC3E}">
        <p14:creationId xmlns:p14="http://schemas.microsoft.com/office/powerpoint/2010/main" val="23725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 styled, { </a:t>
            </a:r>
            <a:r>
              <a:rPr lang="en-US" sz="1200" b="0" i="0" kern="1200" dirty="0" err="1">
                <a:solidFill>
                  <a:schemeClr val="tx1"/>
                </a:solidFill>
                <a:effectLst/>
                <a:latin typeface="+mn-lt"/>
                <a:ea typeface="+mn-ea"/>
                <a:cs typeface="+mn-cs"/>
              </a:rPr>
              <a:t>ThemeProvider</a:t>
            </a:r>
            <a:r>
              <a:rPr lang="en-US" sz="1200" b="0" i="0" kern="1200" dirty="0">
                <a:solidFill>
                  <a:schemeClr val="tx1"/>
                </a:solidFill>
                <a:effectLst/>
                <a:latin typeface="+mn-lt"/>
                <a:ea typeface="+mn-ea"/>
                <a:cs typeface="+mn-cs"/>
              </a:rPr>
              <a:t> } from 'styled-components’; </a:t>
            </a:r>
          </a:p>
          <a:p>
            <a:r>
              <a:rPr lang="en-US" sz="1200" b="0" i="0" kern="1200" dirty="0">
                <a:solidFill>
                  <a:schemeClr val="tx1"/>
                </a:solidFill>
                <a:effectLst/>
                <a:latin typeface="+mn-lt"/>
                <a:ea typeface="+mn-ea"/>
                <a:cs typeface="+mn-cs"/>
              </a:rPr>
              <a:t>const theme = { </a:t>
            </a:r>
          </a:p>
          <a:p>
            <a:r>
              <a:rPr lang="en-US" sz="1200" b="0" i="0" kern="1200" dirty="0">
                <a:solidFill>
                  <a:schemeClr val="tx1"/>
                </a:solidFill>
                <a:effectLst/>
                <a:latin typeface="+mn-lt"/>
                <a:ea typeface="+mn-ea"/>
                <a:cs typeface="+mn-cs"/>
              </a:rPr>
              <a:t>	colors: { </a:t>
            </a:r>
          </a:p>
          <a:p>
            <a:r>
              <a:rPr lang="en-US" sz="1200" b="0" i="0" kern="1200" dirty="0">
                <a:solidFill>
                  <a:schemeClr val="tx1"/>
                </a:solidFill>
                <a:effectLst/>
                <a:latin typeface="+mn-lt"/>
                <a:ea typeface="+mn-ea"/>
                <a:cs typeface="+mn-cs"/>
              </a:rPr>
              <a:t>		white: '#</a:t>
            </a:r>
            <a:r>
              <a:rPr lang="en-US" sz="1200" b="0" i="0" kern="1200" dirty="0" err="1">
                <a:solidFill>
                  <a:schemeClr val="tx1"/>
                </a:solidFill>
                <a:effectLst/>
                <a:latin typeface="+mn-lt"/>
                <a:ea typeface="+mn-ea"/>
                <a:cs typeface="+mn-cs"/>
              </a:rPr>
              <a:t>fff</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porcelain: '#f6f7f8’, </a:t>
            </a:r>
          </a:p>
          <a:p>
            <a:r>
              <a:rPr lang="en-US" sz="1200" b="0" i="0" kern="1200" dirty="0">
                <a:solidFill>
                  <a:schemeClr val="tx1"/>
                </a:solidFill>
                <a:effectLst/>
                <a:latin typeface="+mn-lt"/>
                <a:ea typeface="+mn-ea"/>
                <a:cs typeface="+mn-cs"/>
              </a:rPr>
              <a:t>		sirocco: '#6E7D7C’,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dodger_blue</a:t>
            </a:r>
            <a:r>
              <a:rPr lang="en-US" sz="1200" b="0" i="0" kern="1200" dirty="0">
                <a:solidFill>
                  <a:schemeClr val="tx1"/>
                </a:solidFill>
                <a:effectLst/>
                <a:latin typeface="+mn-lt"/>
                <a:ea typeface="+mn-ea"/>
                <a:cs typeface="+mn-cs"/>
              </a:rPr>
              <a:t>: '#3296f8’, </a:t>
            </a:r>
          </a:p>
          <a:p>
            <a:r>
              <a:rPr lang="en-US" sz="1200" b="0" i="0" kern="1200" dirty="0">
                <a:solidFill>
                  <a:schemeClr val="tx1"/>
                </a:solidFill>
                <a:effectLst/>
                <a:latin typeface="+mn-lt"/>
                <a:ea typeface="+mn-ea"/>
                <a:cs typeface="+mn-cs"/>
              </a:rPr>
              <a:t>		black: '#000000’,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caribbean_green</a:t>
            </a:r>
            <a:r>
              <a:rPr lang="en-US" sz="1200" b="0" i="0" kern="1200" dirty="0">
                <a:solidFill>
                  <a:schemeClr val="tx1"/>
                </a:solidFill>
                <a:effectLst/>
                <a:latin typeface="+mn-lt"/>
                <a:ea typeface="+mn-ea"/>
                <a:cs typeface="+mn-cs"/>
              </a:rPr>
              <a:t>: '#00bbb0’, </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const Button = </a:t>
            </a:r>
            <a:r>
              <a:rPr lang="en-US" sz="1200" b="0" i="0" kern="1200" dirty="0" err="1">
                <a:solidFill>
                  <a:schemeClr val="tx1"/>
                </a:solidFill>
                <a:effectLst/>
                <a:latin typeface="+mn-lt"/>
                <a:ea typeface="+mn-ea"/>
                <a:cs typeface="+mn-cs"/>
              </a:rPr>
              <a:t>styled.button</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background: ${props =&gt; </a:t>
            </a:r>
            <a:r>
              <a:rPr lang="en-US" sz="1200" b="0" i="0" kern="1200" dirty="0" err="1">
                <a:solidFill>
                  <a:schemeClr val="tx1"/>
                </a:solidFill>
                <a:effectLst/>
                <a:latin typeface="+mn-lt"/>
                <a:ea typeface="+mn-ea"/>
                <a:cs typeface="+mn-cs"/>
              </a:rPr>
              <a:t>props.theme.colors.white</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color: ${props =&gt; </a:t>
            </a:r>
            <a:r>
              <a:rPr lang="en-US" sz="1200" b="0" i="0" kern="1200" dirty="0" err="1">
                <a:solidFill>
                  <a:schemeClr val="tx1"/>
                </a:solidFill>
                <a:effectLst/>
                <a:latin typeface="+mn-lt"/>
                <a:ea typeface="+mn-ea"/>
                <a:cs typeface="+mn-cs"/>
              </a:rPr>
              <a:t>props.theme.colors.black</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ThemeProvider</a:t>
            </a:r>
            <a:r>
              <a:rPr lang="en-US" sz="1200" b="0" i="0" kern="1200" dirty="0">
                <a:solidFill>
                  <a:schemeClr val="tx1"/>
                </a:solidFill>
                <a:effectLst/>
                <a:latin typeface="+mn-lt"/>
                <a:ea typeface="+mn-ea"/>
                <a:cs typeface="+mn-cs"/>
              </a:rPr>
              <a:t> theme={theme}&gt; </a:t>
            </a:r>
          </a:p>
          <a:p>
            <a:r>
              <a:rPr lang="en-US" sz="1200" b="0" i="0" kern="1200" dirty="0">
                <a:solidFill>
                  <a:schemeClr val="tx1"/>
                </a:solidFill>
                <a:effectLst/>
                <a:latin typeface="+mn-lt"/>
                <a:ea typeface="+mn-ea"/>
                <a:cs typeface="+mn-cs"/>
              </a:rPr>
              <a:t>	&lt;Button /&gt; </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ThemeProvider</a:t>
            </a:r>
            <a:r>
              <a:rPr lang="en-US" sz="1200" b="0" i="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5"/>
          </p:nvPr>
        </p:nvSpPr>
        <p:spPr/>
        <p:txBody>
          <a:bodyPr/>
          <a:lstStyle/>
          <a:p>
            <a:fld id="{0E8D9BAD-F31C-47DB-9648-B69FB0264240}" type="slidenum">
              <a:rPr lang="en-US" smtClean="0"/>
              <a:t>10</a:t>
            </a:fld>
            <a:endParaRPr lang="en-US"/>
          </a:p>
        </p:txBody>
      </p:sp>
    </p:spTree>
    <p:extLst>
      <p:ext uri="{BB962C8B-B14F-4D97-AF65-F5344CB8AC3E}">
        <p14:creationId xmlns:p14="http://schemas.microsoft.com/office/powerpoint/2010/main" val="247165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D9BAD-F31C-47DB-9648-B69FB0264240}" type="slidenum">
              <a:rPr lang="en-US" smtClean="0"/>
              <a:t>17</a:t>
            </a:fld>
            <a:endParaRPr lang="en-US"/>
          </a:p>
        </p:txBody>
      </p:sp>
    </p:spTree>
    <p:extLst>
      <p:ext uri="{BB962C8B-B14F-4D97-AF65-F5344CB8AC3E}">
        <p14:creationId xmlns:p14="http://schemas.microsoft.com/office/powerpoint/2010/main" val="293166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vi-VN" sz="1200" dirty="0">
                <a:latin typeface="+mn-lt"/>
                <a:cs typeface="Arial" panose="020B0604020202020204" pitchFamily="34" charset="0"/>
              </a:rPr>
              <a:t>•</a:t>
            </a:r>
            <a:r>
              <a:rPr lang="en-US" sz="1200" dirty="0">
                <a:latin typeface="+mn-lt"/>
                <a:cs typeface="Arial" panose="020B0604020202020204" pitchFamily="34" charset="0"/>
              </a:rPr>
              <a:t> 1. </a:t>
            </a:r>
            <a:r>
              <a:rPr lang="vi-VN" sz="1200" dirty="0">
                <a:latin typeface="+mn-lt"/>
                <a:cs typeface="Arial" panose="020B0604020202020204" pitchFamily="34" charset="0"/>
              </a:rPr>
              <a:t>Tên class được generate ngẫu nhiên nên sẽ gây khó chịu cho người quen debug css bằng tên class.</a:t>
            </a:r>
          </a:p>
          <a:p>
            <a:pPr>
              <a:lnSpc>
                <a:spcPct val="150000"/>
              </a:lnSpc>
            </a:pPr>
            <a:r>
              <a:rPr lang="vi-VN" sz="1200" dirty="0">
                <a:latin typeface="+mn-lt"/>
                <a:cs typeface="Arial" panose="020B0604020202020204" pitchFamily="34" charset="0"/>
              </a:rPr>
              <a:t>•</a:t>
            </a:r>
            <a:r>
              <a:rPr lang="en-US" sz="1200" dirty="0">
                <a:latin typeface="+mn-lt"/>
                <a:cs typeface="Arial" panose="020B0604020202020204" pitchFamily="34" charset="0"/>
              </a:rPr>
              <a:t> 2. </a:t>
            </a:r>
            <a:r>
              <a:rPr lang="vi-VN" sz="1200" dirty="0">
                <a:latin typeface="+mn-lt"/>
                <a:cs typeface="Arial" panose="020B0604020202020204" pitchFamily="34" charset="0"/>
              </a:rPr>
              <a:t>Có thể không hoạt động tốt với css có sẵn dù mình chưa gặp vấn đề này bao giờ.</a:t>
            </a:r>
          </a:p>
          <a:p>
            <a:pPr>
              <a:lnSpc>
                <a:spcPct val="150000"/>
              </a:lnSpc>
            </a:pPr>
            <a:r>
              <a:rPr lang="vi-VN" sz="1200" dirty="0">
                <a:latin typeface="+mn-lt"/>
                <a:cs typeface="Arial" panose="020B0604020202020204" pitchFamily="34" charset="0"/>
              </a:rPr>
              <a:t>•</a:t>
            </a:r>
            <a:r>
              <a:rPr lang="en-US" sz="1200" dirty="0">
                <a:latin typeface="+mn-lt"/>
                <a:cs typeface="Arial" panose="020B0604020202020204" pitchFamily="34" charset="0"/>
              </a:rPr>
              <a:t> 3. </a:t>
            </a:r>
            <a:r>
              <a:rPr lang="vi-VN" sz="1200" dirty="0">
                <a:latin typeface="+mn-lt"/>
                <a:cs typeface="Arial" panose="020B0604020202020204" pitchFamily="34" charset="0"/>
              </a:rPr>
              <a:t>Không được dung</a:t>
            </a:r>
            <a:r>
              <a:rPr lang="en-US" sz="1200" dirty="0">
                <a:latin typeface="+mn-lt"/>
                <a:cs typeface="Arial" panose="020B0604020202020204" pitchFamily="34" charset="0"/>
              </a:rPr>
              <a:t> </a:t>
            </a:r>
            <a:r>
              <a:rPr lang="vi-VN" sz="1200" dirty="0">
                <a:latin typeface="+mn-lt"/>
                <a:cs typeface="Arial" panose="020B0604020202020204" pitchFamily="34" charset="0"/>
              </a:rPr>
              <a:t>ref trên component phải chuyển sang innerRef</a:t>
            </a:r>
            <a:r>
              <a:rPr lang="en-US" sz="1200" dirty="0">
                <a:latin typeface="+mn-lt"/>
                <a:cs typeface="Arial" panose="020B0604020202020204" pitchFamily="34" charset="0"/>
              </a:rPr>
              <a:t> </a:t>
            </a:r>
            <a:r>
              <a:rPr lang="vi-VN" sz="1200" dirty="0">
                <a:latin typeface="+mn-lt"/>
                <a:cs typeface="Arial" panose="020B0604020202020204" pitchFamily="34" charset="0"/>
              </a:rPr>
              <a:t>bởi vì ref sẽ được truyền vào wrapper của styled component thay vì component mình muốn.</a:t>
            </a:r>
            <a:endParaRPr lang="en-US" sz="1200" dirty="0">
              <a:latin typeface="+mn-lt"/>
              <a:cs typeface="Arial" panose="020B0604020202020204" pitchFamily="34" charset="0"/>
            </a:endParaRPr>
          </a:p>
          <a:p>
            <a:pPr>
              <a:lnSpc>
                <a:spcPct val="150000"/>
              </a:lnSpc>
            </a:pPr>
            <a:endParaRPr lang="en-US" sz="1200" dirty="0">
              <a:latin typeface="+mn-lt"/>
              <a:cs typeface="Arial" panose="020B0604020202020204" pitchFamily="34" charset="0"/>
            </a:endParaRPr>
          </a:p>
          <a:p>
            <a:pPr>
              <a:lnSpc>
                <a:spcPct val="150000"/>
              </a:lnSpc>
            </a:pPr>
            <a:r>
              <a:rPr lang="en-US" sz="1200" kern="1200" dirty="0">
                <a:solidFill>
                  <a:schemeClr val="tx1"/>
                </a:solidFill>
                <a:effectLst/>
                <a:latin typeface="+mn-lt"/>
                <a:ea typeface="+mn-ea"/>
                <a:cs typeface="+mn-cs"/>
              </a:rPr>
              <a:t>const</a:t>
            </a:r>
            <a:r>
              <a:rPr lang="en-US" dirty="0"/>
              <a:t> Input </a:t>
            </a:r>
            <a:r>
              <a:rPr lang="en-US" sz="1200" kern="1200" dirty="0">
                <a:solidFill>
                  <a:schemeClr val="tx1"/>
                </a:solidFill>
                <a:effectLst/>
                <a:latin typeface="+mn-lt"/>
                <a:ea typeface="+mn-ea"/>
                <a:cs typeface="+mn-cs"/>
              </a:rPr>
              <a:t>=</a:t>
            </a:r>
            <a:r>
              <a:rPr lang="en-US" dirty="0"/>
              <a:t> </a:t>
            </a:r>
            <a:r>
              <a:rPr lang="en-US" dirty="0" err="1"/>
              <a:t>styled</a:t>
            </a:r>
            <a:r>
              <a:rPr lang="en-US" dirty="0" err="1">
                <a:effectLst/>
              </a:rPr>
              <a:t>.</a:t>
            </a:r>
            <a:r>
              <a:rPr lang="en-US" dirty="0" err="1"/>
              <a:t>input</a:t>
            </a:r>
            <a:r>
              <a:rPr lang="en-US" sz="1200" kern="1200" dirty="0">
                <a:solidFill>
                  <a:schemeClr val="tx1"/>
                </a:solidFill>
                <a:effectLst/>
                <a:latin typeface="+mn-lt"/>
                <a:ea typeface="+mn-ea"/>
                <a:cs typeface="+mn-cs"/>
              </a:rPr>
              <a:t>` </a:t>
            </a:r>
          </a:p>
          <a:p>
            <a:pPr>
              <a:lnSpc>
                <a:spcPct val="150000"/>
              </a:lnSpc>
            </a:pPr>
            <a:r>
              <a:rPr lang="en-US" sz="1200" kern="1200" dirty="0">
                <a:solidFill>
                  <a:schemeClr val="tx1"/>
                </a:solidFill>
                <a:effectLst/>
                <a:latin typeface="+mn-lt"/>
                <a:ea typeface="+mn-ea"/>
                <a:cs typeface="+mn-cs"/>
              </a:rPr>
              <a:t>        padding: 0.5em</a:t>
            </a:r>
            <a:r>
              <a:rPr lang="en-US" dirty="0">
                <a:effectLst/>
              </a:rPr>
              <a:t>;</a:t>
            </a:r>
            <a:r>
              <a:rPr lang="en-US" sz="1200" kern="1200" dirty="0">
                <a:solidFill>
                  <a:schemeClr val="tx1"/>
                </a:solidFill>
                <a:effectLst/>
                <a:latin typeface="+mn-lt"/>
                <a:ea typeface="+mn-ea"/>
                <a:cs typeface="+mn-cs"/>
              </a:rPr>
              <a:t> margin: 0.5em</a:t>
            </a:r>
            <a:r>
              <a:rPr lang="en-US" dirty="0">
                <a:effectLst/>
              </a:rPr>
              <a:t>;</a:t>
            </a:r>
            <a:r>
              <a:rPr lang="en-US" sz="1200" kern="1200" dirty="0">
                <a:solidFill>
                  <a:schemeClr val="tx1"/>
                </a:solidFill>
                <a:effectLst/>
                <a:latin typeface="+mn-lt"/>
                <a:ea typeface="+mn-ea"/>
                <a:cs typeface="+mn-cs"/>
              </a:rPr>
              <a:t> color: </a:t>
            </a:r>
            <a:r>
              <a:rPr lang="en-US" sz="1200" kern="1200" dirty="0" err="1">
                <a:solidFill>
                  <a:schemeClr val="tx1"/>
                </a:solidFill>
                <a:effectLst/>
                <a:latin typeface="+mn-lt"/>
                <a:ea typeface="+mn-ea"/>
                <a:cs typeface="+mn-cs"/>
              </a:rPr>
              <a:t>palevioletred</a:t>
            </a:r>
            <a:r>
              <a:rPr lang="en-US" dirty="0">
                <a:effectLst/>
              </a:rPr>
              <a:t>;</a:t>
            </a:r>
            <a:r>
              <a:rPr lang="en-US" sz="1200" kern="1200" dirty="0">
                <a:solidFill>
                  <a:schemeClr val="tx1"/>
                </a:solidFill>
                <a:effectLst/>
                <a:latin typeface="+mn-lt"/>
                <a:ea typeface="+mn-ea"/>
                <a:cs typeface="+mn-cs"/>
              </a:rPr>
              <a:t> background: </a:t>
            </a:r>
            <a:r>
              <a:rPr lang="en-US" sz="1200" kern="1200" dirty="0" err="1">
                <a:solidFill>
                  <a:schemeClr val="tx1"/>
                </a:solidFill>
                <a:effectLst/>
                <a:latin typeface="+mn-lt"/>
                <a:ea typeface="+mn-ea"/>
                <a:cs typeface="+mn-cs"/>
              </a:rPr>
              <a:t>papayawhip</a:t>
            </a:r>
            <a:r>
              <a:rPr lang="en-US" dirty="0">
                <a:effectLst/>
              </a:rPr>
              <a:t>;</a:t>
            </a:r>
            <a:r>
              <a:rPr lang="en-US" sz="1200" kern="1200" dirty="0">
                <a:solidFill>
                  <a:schemeClr val="tx1"/>
                </a:solidFill>
                <a:effectLst/>
                <a:latin typeface="+mn-lt"/>
                <a:ea typeface="+mn-ea"/>
                <a:cs typeface="+mn-cs"/>
              </a:rPr>
              <a:t> border: none</a:t>
            </a:r>
            <a:r>
              <a:rPr lang="en-US" dirty="0">
                <a:effectLst/>
              </a:rPr>
              <a:t>;</a:t>
            </a:r>
            <a:r>
              <a:rPr lang="en-US" sz="1200" kern="1200" dirty="0">
                <a:solidFill>
                  <a:schemeClr val="tx1"/>
                </a:solidFill>
                <a:effectLst/>
                <a:latin typeface="+mn-lt"/>
                <a:ea typeface="+mn-ea"/>
                <a:cs typeface="+mn-cs"/>
              </a:rPr>
              <a:t> border-radius: 3px</a:t>
            </a:r>
            <a:r>
              <a:rPr lang="en-US" dirty="0">
                <a:effectLst/>
              </a:rPr>
              <a:t>;</a:t>
            </a:r>
            <a:r>
              <a:rPr lang="en-US" sz="1200" kern="1200" dirty="0">
                <a:solidFill>
                  <a:schemeClr val="tx1"/>
                </a:solidFill>
                <a:effectLst/>
                <a:latin typeface="+mn-lt"/>
                <a:ea typeface="+mn-ea"/>
                <a:cs typeface="+mn-cs"/>
              </a:rPr>
              <a:t> </a:t>
            </a:r>
          </a:p>
          <a:p>
            <a:pPr>
              <a:lnSpc>
                <a:spcPct val="150000"/>
              </a:lnSpc>
            </a:pPr>
            <a:r>
              <a:rPr lang="en-US" sz="1200" kern="1200" dirty="0">
                <a:solidFill>
                  <a:schemeClr val="tx1"/>
                </a:solidFill>
                <a:effectLst/>
                <a:latin typeface="+mn-lt"/>
                <a:ea typeface="+mn-ea"/>
                <a:cs typeface="+mn-cs"/>
              </a:rPr>
              <a:t>`</a:t>
            </a:r>
            <a:r>
              <a:rPr lang="en-US" dirty="0">
                <a:effectLst/>
              </a:rPr>
              <a:t>;</a:t>
            </a:r>
            <a:r>
              <a:rPr lang="en-US" dirty="0"/>
              <a:t> </a:t>
            </a:r>
          </a:p>
          <a:p>
            <a:pPr>
              <a:lnSpc>
                <a:spcPct val="150000"/>
              </a:lnSpc>
            </a:pPr>
            <a:endParaRPr lang="en-US" sz="1200" kern="1200" dirty="0">
              <a:solidFill>
                <a:schemeClr val="tx1"/>
              </a:solidFill>
              <a:effectLst/>
              <a:latin typeface="+mn-lt"/>
              <a:ea typeface="+mn-ea"/>
              <a:cs typeface="+mn-cs"/>
            </a:endParaRPr>
          </a:p>
          <a:p>
            <a:pPr>
              <a:lnSpc>
                <a:spcPct val="150000"/>
              </a:lnSpc>
            </a:pPr>
            <a:r>
              <a:rPr lang="en-US" sz="1200" kern="1200" dirty="0">
                <a:solidFill>
                  <a:schemeClr val="tx1"/>
                </a:solidFill>
                <a:effectLst/>
                <a:latin typeface="+mn-lt"/>
                <a:ea typeface="+mn-ea"/>
                <a:cs typeface="+mn-cs"/>
              </a:rPr>
              <a:t>class</a:t>
            </a:r>
            <a:r>
              <a:rPr lang="en-US" dirty="0"/>
              <a:t> </a:t>
            </a:r>
            <a:r>
              <a:rPr lang="en-US" dirty="0">
                <a:effectLst/>
              </a:rPr>
              <a:t>Form</a:t>
            </a:r>
            <a:r>
              <a:rPr lang="en-US" dirty="0"/>
              <a:t> </a:t>
            </a:r>
            <a:r>
              <a:rPr lang="en-US" sz="1200" kern="1200" dirty="0">
                <a:solidFill>
                  <a:schemeClr val="tx1"/>
                </a:solidFill>
                <a:effectLst/>
                <a:latin typeface="+mn-lt"/>
                <a:ea typeface="+mn-ea"/>
                <a:cs typeface="+mn-cs"/>
              </a:rPr>
              <a:t>extends</a:t>
            </a:r>
            <a:r>
              <a:rPr lang="en-US" dirty="0"/>
              <a:t> </a:t>
            </a:r>
            <a:r>
              <a:rPr lang="en-US" dirty="0" err="1">
                <a:effectLst/>
              </a:rPr>
              <a:t>React.Component</a:t>
            </a:r>
            <a:r>
              <a:rPr lang="en-US" dirty="0"/>
              <a:t> </a:t>
            </a:r>
            <a:r>
              <a:rPr lang="en-US" dirty="0">
                <a:effectLst/>
              </a:rPr>
              <a:t>{</a:t>
            </a:r>
            <a:r>
              <a:rPr lang="en-US" dirty="0"/>
              <a:t> </a:t>
            </a:r>
          </a:p>
          <a:p>
            <a:pPr>
              <a:lnSpc>
                <a:spcPct val="150000"/>
              </a:lnSpc>
            </a:pPr>
            <a:r>
              <a:rPr lang="en-US" dirty="0">
                <a:effectLst/>
              </a:rPr>
              <a:t>        constructor(</a:t>
            </a:r>
            <a:r>
              <a:rPr lang="en-US" dirty="0"/>
              <a:t>props</a:t>
            </a:r>
            <a:r>
              <a:rPr lang="en-US" dirty="0">
                <a:effectLst/>
              </a:rPr>
              <a:t>)</a:t>
            </a:r>
            <a:r>
              <a:rPr lang="en-US" dirty="0"/>
              <a:t> </a:t>
            </a:r>
            <a:r>
              <a:rPr lang="en-US" dirty="0">
                <a:effectLst/>
              </a:rPr>
              <a:t>{</a:t>
            </a:r>
            <a:r>
              <a:rPr lang="en-US" dirty="0"/>
              <a:t> </a:t>
            </a:r>
          </a:p>
          <a:p>
            <a:pPr>
              <a:lnSpc>
                <a:spcPct val="150000"/>
              </a:lnSpc>
            </a:pPr>
            <a:r>
              <a:rPr lang="en-US" sz="1200" kern="1200" dirty="0">
                <a:solidFill>
                  <a:schemeClr val="tx1"/>
                </a:solidFill>
                <a:effectLst/>
                <a:latin typeface="+mn-lt"/>
                <a:ea typeface="+mn-ea"/>
                <a:cs typeface="+mn-cs"/>
              </a:rPr>
              <a:t>                super</a:t>
            </a:r>
            <a:r>
              <a:rPr lang="en-US" dirty="0">
                <a:effectLst/>
              </a:rPr>
              <a:t>(</a:t>
            </a:r>
            <a:r>
              <a:rPr lang="en-US" dirty="0"/>
              <a:t>props</a:t>
            </a:r>
            <a:r>
              <a:rPr lang="en-US" dirty="0">
                <a:effectLst/>
              </a:rPr>
              <a:t>);</a:t>
            </a:r>
            <a:r>
              <a:rPr lang="en-US" dirty="0"/>
              <a:t> </a:t>
            </a:r>
          </a:p>
          <a:p>
            <a:pPr>
              <a:lnSpc>
                <a:spcPct val="150000"/>
              </a:lnSpc>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this</a:t>
            </a:r>
            <a:r>
              <a:rPr lang="en-US" dirty="0" err="1">
                <a:effectLst/>
              </a:rPr>
              <a:t>.</a:t>
            </a:r>
            <a:r>
              <a:rPr lang="en-US" dirty="0" err="1"/>
              <a:t>inputRef</a:t>
            </a:r>
            <a:r>
              <a:rPr lang="en-US" dirty="0"/>
              <a:t> </a:t>
            </a:r>
            <a:r>
              <a:rPr lang="en-US" sz="1200" kern="1200" dirty="0">
                <a:solidFill>
                  <a:schemeClr val="tx1"/>
                </a:solidFill>
                <a:effectLst/>
                <a:latin typeface="+mn-lt"/>
                <a:ea typeface="+mn-ea"/>
                <a:cs typeface="+mn-cs"/>
              </a:rPr>
              <a:t>=</a:t>
            </a:r>
            <a:r>
              <a:rPr lang="en-US" dirty="0"/>
              <a:t> </a:t>
            </a:r>
            <a:r>
              <a:rPr lang="en-US" dirty="0" err="1"/>
              <a:t>React</a:t>
            </a:r>
            <a:r>
              <a:rPr lang="en-US" dirty="0" err="1">
                <a:effectLst/>
              </a:rPr>
              <a:t>.createRef</a:t>
            </a:r>
            <a:r>
              <a:rPr lang="en-US" dirty="0">
                <a:effectLst/>
              </a:rPr>
              <a:t>();</a:t>
            </a:r>
            <a:r>
              <a:rPr lang="en-US" dirty="0"/>
              <a:t> </a:t>
            </a:r>
          </a:p>
          <a:p>
            <a:pPr>
              <a:lnSpc>
                <a:spcPct val="150000"/>
              </a:lnSpc>
            </a:pPr>
            <a:r>
              <a:rPr lang="en-US" dirty="0">
                <a:effectLst/>
              </a:rPr>
              <a:t>        }</a:t>
            </a:r>
            <a:r>
              <a:rPr lang="en-US" dirty="0"/>
              <a:t> </a:t>
            </a:r>
          </a:p>
          <a:p>
            <a:pPr>
              <a:lnSpc>
                <a:spcPct val="150000"/>
              </a:lnSpc>
            </a:pPr>
            <a:r>
              <a:rPr lang="en-US" dirty="0">
                <a:effectLst/>
              </a:rPr>
              <a:t>        </a:t>
            </a:r>
          </a:p>
          <a:p>
            <a:pPr>
              <a:lnSpc>
                <a:spcPct val="150000"/>
              </a:lnSpc>
            </a:pPr>
            <a:r>
              <a:rPr lang="en-US" dirty="0">
                <a:effectLst/>
              </a:rPr>
              <a:t>        render()</a:t>
            </a:r>
            <a:r>
              <a:rPr lang="en-US" dirty="0"/>
              <a:t> </a:t>
            </a:r>
            <a:r>
              <a:rPr lang="en-US" dirty="0">
                <a:effectLst/>
              </a:rPr>
              <a:t>{</a:t>
            </a:r>
            <a:r>
              <a:rPr lang="en-US" dirty="0"/>
              <a:t> </a:t>
            </a:r>
          </a:p>
          <a:p>
            <a:pPr>
              <a:lnSpc>
                <a:spcPct val="150000"/>
              </a:lnSpc>
            </a:pPr>
            <a:r>
              <a:rPr lang="en-US" sz="1200" kern="1200" dirty="0">
                <a:solidFill>
                  <a:schemeClr val="tx1"/>
                </a:solidFill>
                <a:effectLst/>
                <a:latin typeface="+mn-lt"/>
                <a:ea typeface="+mn-ea"/>
                <a:cs typeface="+mn-cs"/>
              </a:rPr>
              <a:t>                return</a:t>
            </a:r>
            <a:r>
              <a:rPr lang="en-US" dirty="0"/>
              <a:t> </a:t>
            </a:r>
            <a:r>
              <a:rPr lang="en-US" dirty="0">
                <a:effectLst/>
              </a:rPr>
              <a:t>(</a:t>
            </a:r>
            <a:r>
              <a:rPr lang="en-US" dirty="0"/>
              <a:t> </a:t>
            </a:r>
          </a:p>
          <a:p>
            <a:pPr>
              <a:lnSpc>
                <a:spcPct val="150000"/>
              </a:lnSpc>
            </a:pPr>
            <a:r>
              <a:rPr lang="en-US" sz="1200" kern="1200" dirty="0">
                <a:solidFill>
                  <a:schemeClr val="tx1"/>
                </a:solidFill>
                <a:effectLst/>
                <a:latin typeface="+mn-lt"/>
                <a:ea typeface="+mn-ea"/>
                <a:cs typeface="+mn-cs"/>
              </a:rPr>
              <a:t>                       &lt;Input </a:t>
            </a:r>
          </a:p>
          <a:p>
            <a:pPr>
              <a:lnSpc>
                <a:spcPct val="150000"/>
              </a:lnSpc>
            </a:pPr>
            <a:r>
              <a:rPr lang="en-US" sz="1200" kern="1200" dirty="0">
                <a:solidFill>
                  <a:schemeClr val="tx1"/>
                </a:solidFill>
                <a:effectLst/>
                <a:latin typeface="+mn-lt"/>
                <a:ea typeface="+mn-ea"/>
                <a:cs typeface="+mn-cs"/>
              </a:rPr>
              <a:t>	         ref={</a:t>
            </a:r>
            <a:r>
              <a:rPr lang="en-US" sz="1200" kern="1200" dirty="0" err="1">
                <a:solidFill>
                  <a:schemeClr val="tx1"/>
                </a:solidFill>
                <a:effectLst/>
                <a:latin typeface="+mn-lt"/>
                <a:ea typeface="+mn-ea"/>
                <a:cs typeface="+mn-cs"/>
              </a:rPr>
              <a:t>this.inputRef</a:t>
            </a:r>
            <a:r>
              <a:rPr lang="en-US" sz="1200" kern="1200" dirty="0">
                <a:solidFill>
                  <a:schemeClr val="tx1"/>
                </a:solidFill>
                <a:effectLst/>
                <a:latin typeface="+mn-lt"/>
                <a:ea typeface="+mn-ea"/>
                <a:cs typeface="+mn-cs"/>
              </a:rPr>
              <a:t>} </a:t>
            </a:r>
          </a:p>
          <a:p>
            <a:pPr>
              <a:lnSpc>
                <a:spcPct val="150000"/>
              </a:lnSpc>
            </a:pPr>
            <a:r>
              <a:rPr lang="en-US" sz="1200" kern="1200" dirty="0">
                <a:solidFill>
                  <a:schemeClr val="tx1"/>
                </a:solidFill>
                <a:effectLst/>
                <a:latin typeface="+mn-lt"/>
                <a:ea typeface="+mn-ea"/>
                <a:cs typeface="+mn-cs"/>
              </a:rPr>
              <a:t>	         placeholder="Hover to focus!" </a:t>
            </a:r>
          </a:p>
          <a:p>
            <a:pPr>
              <a:lnSpc>
                <a:spcPct val="150000"/>
              </a:lnSpc>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onMouseEnter</a:t>
            </a:r>
            <a:r>
              <a:rPr lang="en-US" sz="1200" kern="1200" dirty="0">
                <a:solidFill>
                  <a:schemeClr val="tx1"/>
                </a:solidFill>
                <a:effectLst/>
                <a:latin typeface="+mn-lt"/>
                <a:ea typeface="+mn-ea"/>
                <a:cs typeface="+mn-cs"/>
              </a:rPr>
              <a:t>={() =&gt; { </a:t>
            </a:r>
            <a:r>
              <a:rPr lang="en-US" sz="1200" kern="1200" dirty="0" err="1">
                <a:solidFill>
                  <a:schemeClr val="tx1"/>
                </a:solidFill>
                <a:effectLst/>
                <a:latin typeface="+mn-lt"/>
                <a:ea typeface="+mn-ea"/>
                <a:cs typeface="+mn-cs"/>
              </a:rPr>
              <a:t>this.inputRef.current.focus</a:t>
            </a:r>
            <a:r>
              <a:rPr lang="en-US" sz="1200" kern="1200" dirty="0">
                <a:solidFill>
                  <a:schemeClr val="tx1"/>
                </a:solidFill>
                <a:effectLst/>
                <a:latin typeface="+mn-lt"/>
                <a:ea typeface="+mn-ea"/>
                <a:cs typeface="+mn-cs"/>
              </a:rPr>
              <a:t>() }} </a:t>
            </a:r>
          </a:p>
          <a:p>
            <a:pPr>
              <a:lnSpc>
                <a:spcPct val="150000"/>
              </a:lnSpc>
            </a:pPr>
            <a:r>
              <a:rPr lang="en-US" sz="1200" kern="1200" dirty="0">
                <a:solidFill>
                  <a:schemeClr val="tx1"/>
                </a:solidFill>
                <a:effectLst/>
                <a:latin typeface="+mn-lt"/>
                <a:ea typeface="+mn-ea"/>
                <a:cs typeface="+mn-cs"/>
              </a:rPr>
              <a:t>                        /&gt;</a:t>
            </a:r>
            <a:r>
              <a:rPr lang="en-US" dirty="0"/>
              <a:t> </a:t>
            </a:r>
          </a:p>
          <a:p>
            <a:pPr>
              <a:lnSpc>
                <a:spcPct val="150000"/>
              </a:lnSpc>
            </a:pPr>
            <a:r>
              <a:rPr lang="en-US" dirty="0">
                <a:effectLst/>
              </a:rPr>
              <a:t>                );</a:t>
            </a:r>
            <a:r>
              <a:rPr lang="en-US" dirty="0"/>
              <a:t> </a:t>
            </a:r>
          </a:p>
          <a:p>
            <a:pPr>
              <a:lnSpc>
                <a:spcPct val="150000"/>
              </a:lnSpc>
            </a:pPr>
            <a:r>
              <a:rPr lang="en-US" dirty="0">
                <a:effectLst/>
              </a:rPr>
              <a:t>         }</a:t>
            </a:r>
            <a:r>
              <a:rPr lang="en-US" dirty="0"/>
              <a:t> </a:t>
            </a:r>
          </a:p>
          <a:p>
            <a:pPr>
              <a:lnSpc>
                <a:spcPct val="150000"/>
              </a:lnSpc>
            </a:pPr>
            <a:r>
              <a:rPr lang="en-US" dirty="0">
                <a:effectLst/>
              </a:rPr>
              <a:t>}</a:t>
            </a:r>
            <a:r>
              <a:rPr lang="en-US" dirty="0"/>
              <a:t> </a:t>
            </a:r>
          </a:p>
          <a:p>
            <a:pPr>
              <a:lnSpc>
                <a:spcPct val="150000"/>
              </a:lnSpc>
            </a:pPr>
            <a:r>
              <a:rPr lang="en-US" dirty="0">
                <a:effectLst/>
              </a:rPr>
              <a:t>render(</a:t>
            </a:r>
            <a:r>
              <a:rPr lang="en-US" dirty="0"/>
              <a:t> </a:t>
            </a:r>
            <a:r>
              <a:rPr lang="en-US" sz="1200" kern="1200" dirty="0">
                <a:solidFill>
                  <a:schemeClr val="tx1"/>
                </a:solidFill>
                <a:effectLst/>
                <a:latin typeface="+mn-lt"/>
                <a:ea typeface="+mn-ea"/>
                <a:cs typeface="+mn-cs"/>
              </a:rPr>
              <a:t>&lt;Form /&gt;</a:t>
            </a:r>
            <a:r>
              <a:rPr lang="en-US" dirty="0"/>
              <a:t> </a:t>
            </a:r>
            <a:r>
              <a:rPr lang="en-US" dirty="0">
                <a:effectLst/>
              </a:rPr>
              <a:t>);</a:t>
            </a:r>
            <a:endParaRPr lang="vi-VN" sz="1200" dirty="0">
              <a:latin typeface="+mn-lt"/>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E8D9BAD-F31C-47DB-9648-B69FB0264240}" type="slidenum">
              <a:rPr lang="en-US" smtClean="0"/>
              <a:t>18</a:t>
            </a:fld>
            <a:endParaRPr lang="en-US"/>
          </a:p>
        </p:txBody>
      </p:sp>
    </p:spTree>
    <p:extLst>
      <p:ext uri="{BB962C8B-B14F-4D97-AF65-F5344CB8AC3E}">
        <p14:creationId xmlns:p14="http://schemas.microsoft.com/office/powerpoint/2010/main" val="189884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6/3/2019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6/3/2019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www.styled-components.com/static/nav-logo.png">
            <a:extLst>
              <a:ext uri="{FF2B5EF4-FFF2-40B4-BE49-F238E27FC236}">
                <a16:creationId xmlns:a16="http://schemas.microsoft.com/office/drawing/2014/main" id="{F8BFFD85-8C0C-4106-B0AA-36D788E86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474D448-3DAC-483E-974C-00CEC36163AA}"/>
              </a:ext>
            </a:extLst>
          </p:cNvPr>
          <p:cNvSpPr txBox="1"/>
          <p:nvPr/>
        </p:nvSpPr>
        <p:spPr>
          <a:xfrm>
            <a:off x="1753298" y="2785145"/>
            <a:ext cx="5878532" cy="923330"/>
          </a:xfrm>
          <a:prstGeom prst="rect">
            <a:avLst/>
          </a:prstGeom>
          <a:noFill/>
        </p:spPr>
        <p:txBody>
          <a:bodyPr wrap="none" rtlCol="0">
            <a:spAutoFit/>
          </a:bodyPr>
          <a:lstStyle/>
          <a:p>
            <a:r>
              <a:rPr lang="en-US" sz="5400" dirty="0">
                <a:solidFill>
                  <a:schemeClr val="bg1"/>
                </a:solidFill>
                <a:latin typeface="Arial" panose="020B0604020202020204" pitchFamily="34" charset="0"/>
                <a:cs typeface="Arial" panose="020B0604020202020204" pitchFamily="34" charset="0"/>
              </a:rPr>
              <a:t>Styled Component</a:t>
            </a:r>
          </a:p>
        </p:txBody>
      </p:sp>
    </p:spTree>
    <p:extLst>
      <p:ext uri="{BB962C8B-B14F-4D97-AF65-F5344CB8AC3E}">
        <p14:creationId xmlns:p14="http://schemas.microsoft.com/office/powerpoint/2010/main" val="229789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4093428"/>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4. </a:t>
            </a:r>
          </a:p>
          <a:p>
            <a:r>
              <a:rPr lang="en-US" sz="4000" dirty="0">
                <a:solidFill>
                  <a:schemeClr val="bg1"/>
                </a:solidFill>
                <a:latin typeface="Arial" panose="020B0604020202020204" pitchFamily="34" charset="0"/>
                <a:cs typeface="Arial" panose="020B0604020202020204" pitchFamily="34" charset="0"/>
              </a:rPr>
              <a:t>Simple dynamic styling</a:t>
            </a:r>
          </a:p>
          <a:p>
            <a:endParaRPr lang="en-US" sz="4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Extending Styles (ECOE)</a:t>
            </a:r>
          </a:p>
          <a:p>
            <a:endParaRPr lang="en-US" sz="4000" dirty="0">
              <a:solidFill>
                <a:schemeClr val="bg1"/>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391974"/>
            <a:ext cx="6719580" cy="3539430"/>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dirty="0">
              <a:solidFill>
                <a:srgbClr val="D1949E"/>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export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D1949E"/>
                </a:solidFill>
                <a:latin typeface="Arial" panose="020B0604020202020204" pitchFamily="34" charset="0"/>
                <a:cs typeface="Arial" panose="020B0604020202020204" pitchFamily="34" charset="0"/>
              </a:rPr>
              <a:t>const</a:t>
            </a:r>
            <a:r>
              <a:rPr lang="en-US" altLang="en-US" sz="1400" dirty="0">
                <a:solidFill>
                  <a:srgbClr val="C5C8C6"/>
                </a:solidFill>
                <a:latin typeface="Arial" panose="020B0604020202020204" pitchFamily="34" charset="0"/>
                <a:cs typeface="Arial" panose="020B0604020202020204" pitchFamily="34" charset="0"/>
              </a:rPr>
              <a:t> TextMuli16ExBoldBlue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styled.div</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font-family</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props.theme.fontTypeFace.fontMuli</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font-weight</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props.theme.fontWeight.extraBold</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color</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props.theme.textColor.primaryBlue</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font-size</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props.theme.fontSize.medium</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line-height</a:t>
            </a:r>
            <a:r>
              <a:rPr lang="en-US" altLang="en-US" sz="1400" dirty="0">
                <a:solidFill>
                  <a:srgbClr val="BDE052"/>
                </a:solidFill>
                <a:latin typeface="Arial" panose="020B0604020202020204" pitchFamily="34" charset="0"/>
                <a:cs typeface="Arial" panose="020B0604020202020204" pitchFamily="34" charset="0"/>
              </a:rPr>
              <a:t>: 1.7</a:t>
            </a:r>
            <a:r>
              <a:rPr lang="en-US" altLang="en-US" sz="1400" dirty="0">
                <a:solidFill>
                  <a:srgbClr val="C5C8C6"/>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endParaRPr lang="en-US" altLang="en-US" sz="1400" dirty="0">
              <a:solidFill>
                <a:srgbClr val="C5C8C6"/>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export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D1949E"/>
                </a:solidFill>
                <a:latin typeface="Arial" panose="020B0604020202020204" pitchFamily="34" charset="0"/>
                <a:cs typeface="Arial" panose="020B0604020202020204" pitchFamily="34" charset="0"/>
              </a:rPr>
              <a:t>const</a:t>
            </a:r>
            <a:r>
              <a:rPr lang="en-US" altLang="en-US" sz="1400" dirty="0">
                <a:solidFill>
                  <a:srgbClr val="C5C8C6"/>
                </a:solidFill>
                <a:latin typeface="Arial" panose="020B0604020202020204" pitchFamily="34" charset="0"/>
                <a:cs typeface="Arial" panose="020B0604020202020204" pitchFamily="34" charset="0"/>
              </a:rPr>
              <a:t> TextQuicksand12BoldBlue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styled.div</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font-family</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props.theme.fontTypeFace.fontQuicksand</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font-size</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props.theme.fontSize.small</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font-weight</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props.theme.fontWeight.bold</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    color</a:t>
            </a:r>
            <a:r>
              <a:rPr lang="en-US" altLang="en-US" sz="1400" dirty="0">
                <a:solidFill>
                  <a:srgbClr val="BDE052"/>
                </a:solidFill>
                <a:latin typeface="Arial" panose="020B0604020202020204" pitchFamily="34" charset="0"/>
                <a:cs typeface="Arial" panose="020B0604020202020204" pitchFamily="34" charset="0"/>
              </a:rPr>
              <a:t>: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props.theme.textColor.primaryBlue</a:t>
            </a:r>
            <a:r>
              <a:rPr lang="en-US" altLang="en-US" sz="1400" dirty="0">
                <a:solidFill>
                  <a:srgbClr val="C5C8C6"/>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a:t>
            </a:r>
            <a:r>
              <a:rPr lang="en-US" altLang="en-US" sz="1100" dirty="0">
                <a:latin typeface="Arial" panose="020B0604020202020204" pitchFamily="34" charset="0"/>
                <a:cs typeface="Arial" panose="020B0604020202020204" pitchFamily="34" charset="0"/>
              </a:rPr>
              <a:t> </a:t>
            </a:r>
            <a:endParaRPr lang="en-US" altLang="en-US" sz="3200"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F74FACBC-1B9D-4BD6-A3BD-B7EA7100120A}"/>
              </a:ext>
            </a:extLst>
          </p:cNvPr>
          <p:cNvSpPr>
            <a:spLocks noChangeArrowheads="1"/>
          </p:cNvSpPr>
          <p:nvPr/>
        </p:nvSpPr>
        <p:spPr bwMode="auto">
          <a:xfrm>
            <a:off x="4102218" y="4188372"/>
            <a:ext cx="6719580" cy="224676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400" dirty="0">
              <a:solidFill>
                <a:srgbClr val="D1949E"/>
              </a:solidFill>
              <a:latin typeface="dm"/>
            </a:endParaRPr>
          </a:p>
          <a:p>
            <a:pPr defTabSz="914400" eaLnBrk="0" fontAlgn="base" hangingPunct="0">
              <a:spcBef>
                <a:spcPct val="0"/>
              </a:spcBef>
              <a:spcAft>
                <a:spcPct val="0"/>
              </a:spcAft>
            </a:pPr>
            <a:r>
              <a:rPr lang="en-US" altLang="en-US" sz="1400" dirty="0">
                <a:solidFill>
                  <a:srgbClr val="D1949E"/>
                </a:solidFill>
                <a:latin typeface="dm"/>
              </a:rPr>
              <a:t>export</a:t>
            </a:r>
            <a:r>
              <a:rPr lang="en-US" altLang="en-US" sz="1400" dirty="0">
                <a:solidFill>
                  <a:srgbClr val="C5C8C6"/>
                </a:solidFill>
                <a:latin typeface="dm"/>
              </a:rPr>
              <a:t> </a:t>
            </a:r>
            <a:r>
              <a:rPr lang="en-US" altLang="en-US" sz="1400" dirty="0">
                <a:solidFill>
                  <a:srgbClr val="D1949E"/>
                </a:solidFill>
                <a:latin typeface="dm"/>
              </a:rPr>
              <a:t>const</a:t>
            </a:r>
            <a:r>
              <a:rPr lang="en-US" altLang="en-US" sz="1400" dirty="0">
                <a:solidFill>
                  <a:srgbClr val="C5C8C6"/>
                </a:solidFill>
                <a:latin typeface="dm"/>
              </a:rPr>
              <a:t> </a:t>
            </a:r>
            <a:r>
              <a:rPr lang="en-US" altLang="en-US" sz="1400" dirty="0" err="1">
                <a:solidFill>
                  <a:srgbClr val="C5C8C6"/>
                </a:solidFill>
                <a:latin typeface="dm"/>
              </a:rPr>
              <a:t>TitleCard</a:t>
            </a:r>
            <a:r>
              <a:rPr lang="en-US" altLang="en-US" sz="1400" dirty="0">
                <a:solidFill>
                  <a:srgbClr val="C5C8C6"/>
                </a:solidFill>
                <a:latin typeface="dm"/>
              </a:rPr>
              <a:t> </a:t>
            </a:r>
            <a:r>
              <a:rPr lang="en-US" altLang="en-US" sz="1400" dirty="0">
                <a:solidFill>
                  <a:srgbClr val="F5B83D"/>
                </a:solidFill>
                <a:latin typeface="dm"/>
              </a:rPr>
              <a:t>=</a:t>
            </a:r>
            <a:r>
              <a:rPr lang="en-US" altLang="en-US" sz="1400" dirty="0">
                <a:solidFill>
                  <a:srgbClr val="C5C8C6"/>
                </a:solidFill>
                <a:latin typeface="dm"/>
              </a:rPr>
              <a:t> styled(TextMuli16ExBoldBlue)</a:t>
            </a:r>
            <a:r>
              <a:rPr lang="en-US" altLang="en-US" sz="1400" dirty="0">
                <a:solidFill>
                  <a:srgbClr val="BDE052"/>
                </a:solidFill>
                <a:latin typeface="dm"/>
              </a:rPr>
              <a:t>` </a:t>
            </a:r>
          </a:p>
          <a:p>
            <a:pPr defTabSz="914400" eaLnBrk="0" fontAlgn="base" hangingPunct="0">
              <a:spcBef>
                <a:spcPct val="0"/>
              </a:spcBef>
              <a:spcAft>
                <a:spcPct val="0"/>
              </a:spcAft>
            </a:pPr>
            <a:r>
              <a:rPr lang="en-US" altLang="en-US" sz="1400" dirty="0">
                <a:solidFill>
                  <a:srgbClr val="D1949E"/>
                </a:solidFill>
                <a:latin typeface="dm"/>
              </a:rPr>
              <a:t>    font-size</a:t>
            </a:r>
            <a:r>
              <a:rPr lang="en-US" altLang="en-US" sz="1400" dirty="0">
                <a:solidFill>
                  <a:srgbClr val="BDE052"/>
                </a:solidFill>
                <a:latin typeface="dm"/>
              </a:rPr>
              <a:t>: </a:t>
            </a:r>
            <a:r>
              <a:rPr lang="en-US" altLang="en-US" sz="1400" dirty="0">
                <a:solidFill>
                  <a:srgbClr val="C5C8C6"/>
                </a:solidFill>
                <a:latin typeface="dm"/>
              </a:rPr>
              <a:t>${props </a:t>
            </a:r>
            <a:r>
              <a:rPr lang="en-US" altLang="en-US" sz="1400" dirty="0">
                <a:solidFill>
                  <a:srgbClr val="F5B83D"/>
                </a:solidFill>
                <a:latin typeface="dm"/>
              </a:rPr>
              <a:t>=&gt;</a:t>
            </a:r>
            <a:r>
              <a:rPr lang="en-US" altLang="en-US" sz="1400" dirty="0">
                <a:solidFill>
                  <a:srgbClr val="C5C8C6"/>
                </a:solidFill>
                <a:latin typeface="dm"/>
              </a:rPr>
              <a:t> </a:t>
            </a:r>
            <a:r>
              <a:rPr lang="en-US" altLang="en-US" sz="1400" dirty="0" err="1">
                <a:solidFill>
                  <a:srgbClr val="C5C8C6"/>
                </a:solidFill>
                <a:latin typeface="dm"/>
              </a:rPr>
              <a:t>props.productType</a:t>
            </a:r>
            <a:r>
              <a:rPr lang="en-US" altLang="en-US" sz="1400" dirty="0">
                <a:solidFill>
                  <a:srgbClr val="F5B83D"/>
                </a:solidFill>
                <a:latin typeface="dm"/>
              </a:rPr>
              <a:t>===</a:t>
            </a:r>
            <a:r>
              <a:rPr lang="en-US" altLang="en-US" sz="1400" dirty="0">
                <a:solidFill>
                  <a:srgbClr val="BDE052"/>
                </a:solidFill>
                <a:latin typeface="dm"/>
              </a:rPr>
              <a:t>"Project"</a:t>
            </a:r>
            <a:r>
              <a:rPr lang="en-US" altLang="en-US" sz="1400" dirty="0">
                <a:solidFill>
                  <a:srgbClr val="C5C8C6"/>
                </a:solidFill>
                <a:latin typeface="dm"/>
              </a:rPr>
              <a:t> </a:t>
            </a:r>
            <a:r>
              <a:rPr lang="en-US" altLang="en-US" sz="1400" dirty="0">
                <a:solidFill>
                  <a:srgbClr val="F5B83D"/>
                </a:solidFill>
                <a:latin typeface="dm"/>
              </a:rPr>
              <a:t>&amp;&amp;</a:t>
            </a:r>
            <a:r>
              <a:rPr lang="en-US" altLang="en-US" sz="1400" dirty="0">
                <a:solidFill>
                  <a:srgbClr val="C5C8C6"/>
                </a:solidFill>
                <a:latin typeface="dm"/>
              </a:rPr>
              <a:t>  </a:t>
            </a:r>
            <a:r>
              <a:rPr lang="en-US" altLang="en-US" sz="1400" dirty="0" err="1">
                <a:solidFill>
                  <a:srgbClr val="C5C8C6"/>
                </a:solidFill>
                <a:latin typeface="dm"/>
              </a:rPr>
              <a:t>props.theme.fontSize.projectTitle</a:t>
            </a:r>
            <a:r>
              <a:rPr lang="en-US" altLang="en-US" sz="1400" dirty="0">
                <a:solidFill>
                  <a:srgbClr val="C5C8C6"/>
                </a:solidFill>
                <a:latin typeface="dm"/>
              </a:rPr>
              <a:t>};</a:t>
            </a:r>
            <a:r>
              <a:rPr lang="en-US" altLang="en-US" sz="1400" dirty="0">
                <a:solidFill>
                  <a:srgbClr val="BDE052"/>
                </a:solidFill>
                <a:latin typeface="dm"/>
              </a:rPr>
              <a:t> </a:t>
            </a:r>
          </a:p>
          <a:p>
            <a:pPr defTabSz="914400" eaLnBrk="0" fontAlgn="base" hangingPunct="0">
              <a:spcBef>
                <a:spcPct val="0"/>
              </a:spcBef>
              <a:spcAft>
                <a:spcPct val="0"/>
              </a:spcAft>
            </a:pPr>
            <a:r>
              <a:rPr lang="en-US" altLang="en-US" sz="1400" dirty="0">
                <a:solidFill>
                  <a:srgbClr val="D1949E"/>
                </a:solidFill>
                <a:latin typeface="dm"/>
              </a:rPr>
              <a:t>    overflow</a:t>
            </a:r>
            <a:r>
              <a:rPr lang="en-US" altLang="en-US" sz="1400" dirty="0">
                <a:solidFill>
                  <a:srgbClr val="BDE052"/>
                </a:solidFill>
                <a:latin typeface="dm"/>
              </a:rPr>
              <a:t>: hidden</a:t>
            </a:r>
            <a:r>
              <a:rPr lang="en-US" altLang="en-US" sz="1400" dirty="0">
                <a:solidFill>
                  <a:srgbClr val="C5C8C6"/>
                </a:solidFill>
                <a:latin typeface="dm"/>
              </a:rPr>
              <a:t>;</a:t>
            </a:r>
            <a:r>
              <a:rPr lang="en-US" altLang="en-US" sz="1400" dirty="0">
                <a:solidFill>
                  <a:srgbClr val="BDE052"/>
                </a:solidFill>
                <a:latin typeface="dm"/>
              </a:rPr>
              <a:t> </a:t>
            </a:r>
          </a:p>
          <a:p>
            <a:pPr defTabSz="914400" eaLnBrk="0" fontAlgn="base" hangingPunct="0">
              <a:spcBef>
                <a:spcPct val="0"/>
              </a:spcBef>
              <a:spcAft>
                <a:spcPct val="0"/>
              </a:spcAft>
            </a:pPr>
            <a:r>
              <a:rPr lang="en-US" altLang="en-US" sz="1400" dirty="0">
                <a:solidFill>
                  <a:srgbClr val="D1949E"/>
                </a:solidFill>
                <a:latin typeface="dm"/>
              </a:rPr>
              <a:t>    text-overflow</a:t>
            </a:r>
            <a:r>
              <a:rPr lang="en-US" altLang="en-US" sz="1400" dirty="0">
                <a:solidFill>
                  <a:srgbClr val="BDE052"/>
                </a:solidFill>
                <a:latin typeface="dm"/>
              </a:rPr>
              <a:t>: ellipsis</a:t>
            </a:r>
            <a:r>
              <a:rPr lang="en-US" altLang="en-US" sz="1400" dirty="0">
                <a:solidFill>
                  <a:srgbClr val="C5C8C6"/>
                </a:solidFill>
                <a:latin typeface="dm"/>
              </a:rPr>
              <a:t>;</a:t>
            </a:r>
            <a:r>
              <a:rPr lang="en-US" altLang="en-US" sz="1400" dirty="0">
                <a:solidFill>
                  <a:srgbClr val="BDE052"/>
                </a:solidFill>
                <a:latin typeface="dm"/>
              </a:rPr>
              <a:t> </a:t>
            </a:r>
          </a:p>
          <a:p>
            <a:pPr defTabSz="914400" eaLnBrk="0" fontAlgn="base" hangingPunct="0">
              <a:spcBef>
                <a:spcPct val="0"/>
              </a:spcBef>
              <a:spcAft>
                <a:spcPct val="0"/>
              </a:spcAft>
            </a:pPr>
            <a:r>
              <a:rPr lang="en-US" altLang="en-US" sz="1400" dirty="0">
                <a:solidFill>
                  <a:srgbClr val="D1949E"/>
                </a:solidFill>
                <a:latin typeface="dm"/>
              </a:rPr>
              <a:t>    white-space</a:t>
            </a:r>
            <a:r>
              <a:rPr lang="en-US" altLang="en-US" sz="1400" dirty="0">
                <a:solidFill>
                  <a:srgbClr val="BDE052"/>
                </a:solidFill>
                <a:latin typeface="dm"/>
              </a:rPr>
              <a:t>: </a:t>
            </a:r>
            <a:r>
              <a:rPr lang="en-US" altLang="en-US" sz="1400" dirty="0" err="1">
                <a:solidFill>
                  <a:srgbClr val="BDE052"/>
                </a:solidFill>
                <a:latin typeface="dm"/>
              </a:rPr>
              <a:t>nowrap</a:t>
            </a:r>
            <a:r>
              <a:rPr lang="en-US" altLang="en-US" sz="1400" dirty="0">
                <a:solidFill>
                  <a:srgbClr val="C5C8C6"/>
                </a:solidFill>
                <a:latin typeface="dm"/>
              </a:rPr>
              <a:t>;</a:t>
            </a:r>
            <a:r>
              <a:rPr lang="en-US" altLang="en-US" sz="1400" dirty="0">
                <a:solidFill>
                  <a:srgbClr val="BDE052"/>
                </a:solidFill>
                <a:latin typeface="dm"/>
              </a:rPr>
              <a:t> </a:t>
            </a:r>
          </a:p>
          <a:p>
            <a:pPr defTabSz="914400" eaLnBrk="0" fontAlgn="base" hangingPunct="0">
              <a:spcBef>
                <a:spcPct val="0"/>
              </a:spcBef>
              <a:spcAft>
                <a:spcPct val="0"/>
              </a:spcAft>
            </a:pPr>
            <a:r>
              <a:rPr lang="en-US" altLang="en-US" sz="1400" dirty="0">
                <a:solidFill>
                  <a:srgbClr val="D1949E"/>
                </a:solidFill>
                <a:latin typeface="dm"/>
              </a:rPr>
              <a:t>    cursor</a:t>
            </a:r>
            <a:r>
              <a:rPr lang="en-US" altLang="en-US" sz="1400" dirty="0">
                <a:solidFill>
                  <a:srgbClr val="BDE052"/>
                </a:solidFill>
                <a:latin typeface="dm"/>
              </a:rPr>
              <a:t>: pointer</a:t>
            </a:r>
            <a:r>
              <a:rPr lang="en-US" altLang="en-US" sz="1400" dirty="0">
                <a:solidFill>
                  <a:srgbClr val="C5C8C6"/>
                </a:solidFill>
                <a:latin typeface="dm"/>
              </a:rPr>
              <a:t>;</a:t>
            </a:r>
          </a:p>
          <a:p>
            <a:pPr defTabSz="914400" eaLnBrk="0" fontAlgn="base" hangingPunct="0">
              <a:spcBef>
                <a:spcPct val="0"/>
              </a:spcBef>
              <a:spcAft>
                <a:spcPct val="0"/>
              </a:spcAft>
            </a:pPr>
            <a:r>
              <a:rPr lang="en-US" altLang="en-US" sz="1400" dirty="0">
                <a:solidFill>
                  <a:srgbClr val="BDE052"/>
                </a:solidFill>
                <a:latin typeface="dm"/>
              </a:rPr>
              <a:t>`</a:t>
            </a:r>
            <a:r>
              <a:rPr lang="en-US" altLang="en-US" sz="1400" dirty="0">
                <a:solidFill>
                  <a:srgbClr val="C5C8C6"/>
                </a:solidFill>
                <a:latin typeface="dm"/>
              </a:rPr>
              <a:t>;</a:t>
            </a:r>
            <a:r>
              <a:rPr lang="en-US" altLang="en-US" sz="1100" dirty="0"/>
              <a:t> </a:t>
            </a:r>
            <a:endParaRPr lang="en-US" altLang="en-US" sz="3200" dirty="0">
              <a:latin typeface="Arial" panose="020B0604020202020204" pitchFamily="34" charset="0"/>
            </a:endParaRPr>
          </a:p>
          <a:p>
            <a:pPr defTabSz="914400" eaLnBrk="0" fontAlgn="base" hangingPunct="0">
              <a:spcBef>
                <a:spcPct val="0"/>
              </a:spcBef>
              <a:spcAft>
                <a:spcPct val="0"/>
              </a:spcAft>
            </a:pPr>
            <a:endParaRPr lang="en-US" altLang="en-US" sz="1400" dirty="0">
              <a:solidFill>
                <a:srgbClr val="C5C8C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13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5. </a:t>
            </a:r>
          </a:p>
          <a:p>
            <a:r>
              <a:rPr lang="en-US" sz="4000" dirty="0">
                <a:solidFill>
                  <a:schemeClr val="bg1"/>
                </a:solidFill>
                <a:latin typeface="Arial" panose="020B0604020202020204" pitchFamily="34" charset="0"/>
                <a:cs typeface="Arial" panose="020B0604020202020204" pitchFamily="34" charset="0"/>
              </a:rPr>
              <a:t>Painless maintenance</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2024833"/>
            <a:ext cx="7029974" cy="1077218"/>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Smaintenance</a:t>
            </a:r>
            <a:r>
              <a:rPr lang="en-US" sz="3200" dirty="0">
                <a:latin typeface="Arial" panose="020B0604020202020204" pitchFamily="34" charset="0"/>
                <a:cs typeface="Arial" panose="020B0604020202020204" pitchFamily="34" charset="0"/>
              </a:rPr>
              <a:t> is a piece of cake no matter how big your codebase is.</a:t>
            </a:r>
          </a:p>
        </p:txBody>
      </p:sp>
    </p:spTree>
    <p:extLst>
      <p:ext uri="{BB962C8B-B14F-4D97-AF65-F5344CB8AC3E}">
        <p14:creationId xmlns:p14="http://schemas.microsoft.com/office/powerpoint/2010/main" val="308225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2554545"/>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6. </a:t>
            </a:r>
          </a:p>
          <a:p>
            <a:r>
              <a:rPr lang="en-US" sz="4000" dirty="0">
                <a:solidFill>
                  <a:schemeClr val="bg1"/>
                </a:solidFill>
                <a:latin typeface="Arial" panose="020B0604020202020204" pitchFamily="34" charset="0"/>
                <a:cs typeface="Arial" panose="020B0604020202020204" pitchFamily="34" charset="0"/>
              </a:rPr>
              <a:t>Automatic vendor prefixing</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2554545"/>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Tự</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động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thêm</a:t>
            </a:r>
            <a:r>
              <a:rPr lang="en-US" sz="3200" dirty="0">
                <a:latin typeface="Arial" panose="020B0604020202020204" pitchFamily="34" charset="0"/>
                <a:cs typeface="Arial" panose="020B0604020202020204" pitchFamily="34" charset="0"/>
              </a:rPr>
              <a:t> Vendor Prefix. Styles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component</a:t>
            </a:r>
            <a:r>
              <a:rPr lang="vi-VN" sz="3200" dirty="0">
                <a:latin typeface="Arial" panose="020B0604020202020204" pitchFamily="34" charset="0"/>
                <a:cs typeface="Arial" panose="020B0604020202020204" pitchFamily="34" charset="0"/>
              </a:rPr>
              <a:t> được viết theo chuẩn CSS và styled-component sẽ xử lý phần còn lại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thêm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tiền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tố</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để</a:t>
            </a:r>
            <a:r>
              <a:rPr lang="en-US" sz="3200" dirty="0">
                <a:latin typeface="Arial" panose="020B0604020202020204" pitchFamily="34" charset="0"/>
                <a:cs typeface="Arial" panose="020B0604020202020204" pitchFamily="34" charset="0"/>
              </a:rPr>
              <a:t> t</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ơng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thích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các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duyệt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khác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nhau</a:t>
            </a:r>
            <a:r>
              <a:rPr lang="en-US" sz="3200" dirty="0">
                <a:latin typeface="Arial" panose="020B0604020202020204" pitchFamily="34" charset="0"/>
                <a:cs typeface="Arial" panose="020B0604020202020204" pitchFamily="34" charset="0"/>
              </a:rPr>
              <a:t>).</a:t>
            </a: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3570528"/>
            <a:ext cx="3573709" cy="172354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const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MyComponent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F5B83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styled.div</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rgbClr val="D1949E"/>
                </a:solidFill>
                <a:latin typeface="dm"/>
              </a:rPr>
              <a:t>    display</a:t>
            </a:r>
            <a:r>
              <a:rPr lang="en-US" altLang="en-US" dirty="0">
                <a:solidFill>
                  <a:srgbClr val="C5C8C6"/>
                </a:solidFill>
                <a:latin typeface="dm"/>
              </a:rPr>
              <a:t>: flex;</a:t>
            </a:r>
          </a:p>
          <a:p>
            <a:pPr defTabSz="914400" eaLnBrk="0" fontAlgn="base" hangingPunct="0">
              <a:spcBef>
                <a:spcPct val="0"/>
              </a:spcBef>
              <a:spcAft>
                <a:spcPct val="0"/>
              </a:spcAft>
            </a:pPr>
            <a:r>
              <a:rPr lang="en-US" altLang="en-US" dirty="0">
                <a:solidFill>
                  <a:srgbClr val="D1949E"/>
                </a:solidFill>
                <a:latin typeface="dm"/>
              </a:rPr>
              <a:t>    transition</a:t>
            </a:r>
            <a:r>
              <a:rPr lang="en-US" altLang="en-US" dirty="0">
                <a:solidFill>
                  <a:srgbClr val="C5C8C6"/>
                </a:solidFill>
                <a:latin typeface="dm"/>
              </a:rPr>
              <a:t>: all 4s ease;</a:t>
            </a:r>
          </a:p>
          <a:p>
            <a:pPr defTabSz="914400" eaLnBrk="0" fontAlgn="base" hangingPunct="0">
              <a:spcBef>
                <a:spcPct val="0"/>
              </a:spcBef>
              <a:spcAft>
                <a:spcPct val="0"/>
              </a:spcAft>
            </a:pPr>
            <a:r>
              <a:rPr lang="en-US" altLang="en-US" dirty="0">
                <a:solidFill>
                  <a:schemeClr val="bg1"/>
                </a:solidFill>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endParaRPr lang="en-US" altLang="en-US" dirty="0">
              <a:solidFill>
                <a:schemeClr val="bg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endParaRPr lang="en-US" altLang="en-US" sz="800" dirty="0"/>
          </a:p>
        </p:txBody>
      </p:sp>
      <p:pic>
        <p:nvPicPr>
          <p:cNvPr id="2" name="Picture 1">
            <a:extLst>
              <a:ext uri="{FF2B5EF4-FFF2-40B4-BE49-F238E27FC236}">
                <a16:creationId xmlns:a16="http://schemas.microsoft.com/office/drawing/2014/main" id="{4EEC1087-3A62-4191-9DBA-D129F8C06CB9}"/>
              </a:ext>
            </a:extLst>
          </p:cNvPr>
          <p:cNvPicPr>
            <a:picLocks noChangeAspect="1"/>
          </p:cNvPicPr>
          <p:nvPr/>
        </p:nvPicPr>
        <p:blipFill>
          <a:blip r:embed="rId3"/>
          <a:stretch>
            <a:fillRect/>
          </a:stretch>
        </p:blipFill>
        <p:spPr>
          <a:xfrm>
            <a:off x="6762382" y="4248048"/>
            <a:ext cx="5018569" cy="1877024"/>
          </a:xfrm>
          <a:prstGeom prst="rect">
            <a:avLst/>
          </a:prstGeom>
        </p:spPr>
      </p:pic>
    </p:spTree>
    <p:extLst>
      <p:ext uri="{BB962C8B-B14F-4D97-AF65-F5344CB8AC3E}">
        <p14:creationId xmlns:p14="http://schemas.microsoft.com/office/powerpoint/2010/main" val="176548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63121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Note</a:t>
            </a:r>
          </a:p>
          <a:p>
            <a:r>
              <a:rPr lang="en-US" sz="2000" dirty="0">
                <a:solidFill>
                  <a:schemeClr val="bg1"/>
                </a:solidFill>
                <a:latin typeface="Arial" panose="020B0604020202020204" pitchFamily="34" charset="0"/>
                <a:cs typeface="Arial" panose="020B0604020202020204" pitchFamily="34" charset="0"/>
              </a:rPr>
              <a:t>Define Styled Components outside of the render method</a:t>
            </a: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093830" y="58846"/>
            <a:ext cx="7038361" cy="6740307"/>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import</a:t>
            </a:r>
            <a:r>
              <a:rPr lang="en-US" altLang="en-US" dirty="0">
                <a:solidFill>
                  <a:srgbClr val="C5C8C6"/>
                </a:solidFill>
                <a:latin typeface="Arial" panose="020B0604020202020204" pitchFamily="34" charset="0"/>
                <a:cs typeface="Arial" panose="020B0604020202020204" pitchFamily="34" charset="0"/>
              </a:rPr>
              <a:t> React </a:t>
            </a:r>
            <a:r>
              <a:rPr lang="en-US" altLang="en-US" dirty="0">
                <a:solidFill>
                  <a:srgbClr val="D1949E"/>
                </a:solidFill>
                <a:latin typeface="Arial" panose="020B0604020202020204" pitchFamily="34" charset="0"/>
                <a:cs typeface="Arial" panose="020B0604020202020204" pitchFamily="34" charset="0"/>
              </a:rPr>
              <a:t>from</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BDE052"/>
                </a:solidFill>
                <a:latin typeface="Arial" panose="020B0604020202020204" pitchFamily="34" charset="0"/>
                <a:cs typeface="Arial" panose="020B0604020202020204" pitchFamily="34" charset="0"/>
              </a:rPr>
              <a:t>'react’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import</a:t>
            </a:r>
            <a:r>
              <a:rPr lang="en-US" altLang="en-US" dirty="0">
                <a:solidFill>
                  <a:srgbClr val="C5C8C6"/>
                </a:solidFill>
                <a:latin typeface="Arial" panose="020B0604020202020204" pitchFamily="34" charset="0"/>
                <a:cs typeface="Arial" panose="020B0604020202020204" pitchFamily="34" charset="0"/>
              </a:rPr>
              <a:t> styled </a:t>
            </a:r>
            <a:r>
              <a:rPr lang="en-US" altLang="en-US" dirty="0">
                <a:solidFill>
                  <a:srgbClr val="D1949E"/>
                </a:solidFill>
                <a:latin typeface="Arial" panose="020B0604020202020204" pitchFamily="34" charset="0"/>
                <a:cs typeface="Arial" panose="020B0604020202020204" pitchFamily="34" charset="0"/>
              </a:rPr>
              <a:t>from</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BDE052"/>
                </a:solidFill>
                <a:latin typeface="Arial" panose="020B0604020202020204" pitchFamily="34" charset="0"/>
                <a:cs typeface="Arial" panose="020B0604020202020204" pitchFamily="34" charset="0"/>
              </a:rPr>
              <a:t>'styled-components’</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StyledCounter</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styled.div</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Paragraph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styled.p</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endParaRPr lang="en-US" altLang="en-US" dirty="0">
              <a:solidFill>
                <a:srgbClr val="BDE05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Button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styled.button</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endParaRPr lang="en-US" altLang="en-US" dirty="0">
              <a:solidFill>
                <a:srgbClr val="BDE05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export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default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class</a:t>
            </a:r>
            <a:r>
              <a:rPr lang="en-US" altLang="en-US" dirty="0">
                <a:solidFill>
                  <a:srgbClr val="C5C8C6"/>
                </a:solidFill>
                <a:latin typeface="Arial" panose="020B0604020202020204" pitchFamily="34" charset="0"/>
                <a:cs typeface="Arial" panose="020B0604020202020204" pitchFamily="34" charset="0"/>
              </a:rPr>
              <a:t> Counter </a:t>
            </a:r>
            <a:r>
              <a:rPr lang="en-US" altLang="en-US" dirty="0">
                <a:solidFill>
                  <a:srgbClr val="D1949E"/>
                </a:solidFill>
                <a:latin typeface="Arial" panose="020B0604020202020204" pitchFamily="34" charset="0"/>
                <a:cs typeface="Arial" panose="020B0604020202020204" pitchFamily="34" charset="0"/>
              </a:rPr>
              <a:t>extends</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React.Component</a:t>
            </a:r>
            <a:r>
              <a:rPr lang="en-US" altLang="en-US" dirty="0">
                <a:solidFill>
                  <a:srgbClr val="C5C8C6"/>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state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 count: </a:t>
            </a:r>
            <a:r>
              <a:rPr lang="en-US" altLang="en-US" dirty="0">
                <a:solidFill>
                  <a:srgbClr val="D1949E"/>
                </a:solidFill>
                <a:latin typeface="Arial" panose="020B0604020202020204" pitchFamily="34" charset="0"/>
                <a:cs typeface="Arial" panose="020B0604020202020204" pitchFamily="34" charset="0"/>
              </a:rPr>
              <a:t>0</a:t>
            </a:r>
            <a:r>
              <a:rPr lang="en-US" altLang="en-US" dirty="0">
                <a:solidFill>
                  <a:srgbClr val="C5C8C6"/>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increment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 </a:t>
            </a:r>
            <a:r>
              <a:rPr lang="en-US" altLang="en-US" dirty="0">
                <a:solidFill>
                  <a:srgbClr val="F5B83D"/>
                </a:solidFill>
                <a:latin typeface="Arial" panose="020B0604020202020204" pitchFamily="34" charset="0"/>
                <a:cs typeface="Arial" panose="020B0604020202020204" pitchFamily="34" charset="0"/>
              </a:rPr>
              <a:t>=&gt;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D1949E"/>
                </a:solidFill>
                <a:latin typeface="Arial" panose="020B0604020202020204" pitchFamily="34" charset="0"/>
                <a:cs typeface="Arial" panose="020B0604020202020204" pitchFamily="34" charset="0"/>
              </a:rPr>
              <a:t>this</a:t>
            </a:r>
            <a:r>
              <a:rPr lang="en-US" altLang="en-US" dirty="0" err="1">
                <a:solidFill>
                  <a:srgbClr val="C5C8C6"/>
                </a:solidFill>
                <a:latin typeface="Arial" panose="020B0604020202020204" pitchFamily="34" charset="0"/>
                <a:cs typeface="Arial" panose="020B0604020202020204" pitchFamily="34" charset="0"/>
              </a:rPr>
              <a:t>.setState</a:t>
            </a:r>
            <a:r>
              <a:rPr lang="en-US" altLang="en-US" dirty="0">
                <a:solidFill>
                  <a:srgbClr val="C5C8C6"/>
                </a:solidFill>
                <a:latin typeface="Arial" panose="020B0604020202020204" pitchFamily="34" charset="0"/>
                <a:cs typeface="Arial" panose="020B0604020202020204" pitchFamily="34" charset="0"/>
              </a:rPr>
              <a:t>({ count: </a:t>
            </a:r>
            <a:r>
              <a:rPr lang="en-US" altLang="en-US" dirty="0" err="1">
                <a:solidFill>
                  <a:srgbClr val="D1949E"/>
                </a:solidFill>
                <a:latin typeface="Arial" panose="020B0604020202020204" pitchFamily="34" charset="0"/>
                <a:cs typeface="Arial" panose="020B0604020202020204" pitchFamily="34" charset="0"/>
              </a:rPr>
              <a:t>this</a:t>
            </a:r>
            <a:r>
              <a:rPr lang="en-US" altLang="en-US" dirty="0" err="1">
                <a:solidFill>
                  <a:srgbClr val="C5C8C6"/>
                </a:solidFill>
                <a:latin typeface="Arial" panose="020B0604020202020204" pitchFamily="34" charset="0"/>
                <a:cs typeface="Arial" panose="020B0604020202020204" pitchFamily="34" charset="0"/>
              </a:rPr>
              <a:t>.state.count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1</a:t>
            </a:r>
            <a:r>
              <a:rPr lang="en-US" altLang="en-US" dirty="0">
                <a:solidFill>
                  <a:srgbClr val="C5C8C6"/>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decrement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 </a:t>
            </a:r>
            <a:r>
              <a:rPr lang="en-US" altLang="en-US" dirty="0">
                <a:solidFill>
                  <a:srgbClr val="F5B83D"/>
                </a:solidFill>
                <a:latin typeface="Arial" panose="020B0604020202020204" pitchFamily="34" charset="0"/>
                <a:cs typeface="Arial" panose="020B0604020202020204" pitchFamily="34" charset="0"/>
              </a:rPr>
              <a:t>=&gt;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D1949E"/>
                </a:solidFill>
                <a:latin typeface="Arial" panose="020B0604020202020204" pitchFamily="34" charset="0"/>
                <a:cs typeface="Arial" panose="020B0604020202020204" pitchFamily="34" charset="0"/>
              </a:rPr>
              <a:t>this</a:t>
            </a:r>
            <a:r>
              <a:rPr lang="en-US" altLang="en-US" dirty="0" err="1">
                <a:solidFill>
                  <a:srgbClr val="C5C8C6"/>
                </a:solidFill>
                <a:latin typeface="Arial" panose="020B0604020202020204" pitchFamily="34" charset="0"/>
                <a:cs typeface="Arial" panose="020B0604020202020204" pitchFamily="34" charset="0"/>
              </a:rPr>
              <a:t>.setState</a:t>
            </a:r>
            <a:r>
              <a:rPr lang="en-US" altLang="en-US" dirty="0">
                <a:solidFill>
                  <a:srgbClr val="C5C8C6"/>
                </a:solidFill>
                <a:latin typeface="Arial" panose="020B0604020202020204" pitchFamily="34" charset="0"/>
                <a:cs typeface="Arial" panose="020B0604020202020204" pitchFamily="34" charset="0"/>
              </a:rPr>
              <a:t>({ count: </a:t>
            </a:r>
            <a:r>
              <a:rPr lang="en-US" altLang="en-US" dirty="0" err="1">
                <a:solidFill>
                  <a:srgbClr val="D1949E"/>
                </a:solidFill>
                <a:latin typeface="Arial" panose="020B0604020202020204" pitchFamily="34" charset="0"/>
                <a:cs typeface="Arial" panose="020B0604020202020204" pitchFamily="34" charset="0"/>
              </a:rPr>
              <a:t>this</a:t>
            </a:r>
            <a:r>
              <a:rPr lang="en-US" altLang="en-US" dirty="0" err="1">
                <a:solidFill>
                  <a:srgbClr val="C5C8C6"/>
                </a:solidFill>
                <a:latin typeface="Arial" panose="020B0604020202020204" pitchFamily="34" charset="0"/>
                <a:cs typeface="Arial" panose="020B0604020202020204" pitchFamily="34" charset="0"/>
              </a:rPr>
              <a:t>.state.count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1</a:t>
            </a:r>
            <a:r>
              <a:rPr lang="en-US" altLang="en-US" dirty="0">
                <a:solidFill>
                  <a:srgbClr val="C5C8C6"/>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render() {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return</a:t>
            </a:r>
            <a:r>
              <a:rPr lang="en-US" altLang="en-US" dirty="0">
                <a:solidFill>
                  <a:srgbClr val="C5C8C6"/>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&lt;</a:t>
            </a:r>
            <a:r>
              <a:rPr lang="en-US" altLang="en-US" dirty="0" err="1">
                <a:solidFill>
                  <a:srgbClr val="D1949E"/>
                </a:solidFill>
                <a:latin typeface="Arial" panose="020B0604020202020204" pitchFamily="34" charset="0"/>
                <a:cs typeface="Arial" panose="020B0604020202020204" pitchFamily="34" charset="0"/>
              </a:rPr>
              <a:t>StyledCounter</a:t>
            </a:r>
            <a:r>
              <a:rPr lang="en-US" altLang="en-US" dirty="0">
                <a:solidFill>
                  <a:srgbClr val="D1949E"/>
                </a:solidFill>
                <a:latin typeface="Arial" panose="020B0604020202020204" pitchFamily="34" charset="0"/>
                <a:cs typeface="Arial" panose="020B0604020202020204" pitchFamily="34" charset="0"/>
              </a:rPr>
              <a:t>&gt;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&lt;Paragraph&gt;</a:t>
            </a:r>
            <a:r>
              <a:rPr lang="en-US" altLang="en-US" dirty="0">
                <a:solidFill>
                  <a:srgbClr val="C5C8C6"/>
                </a:solidFill>
                <a:latin typeface="Arial" panose="020B0604020202020204" pitchFamily="34" charset="0"/>
                <a:cs typeface="Arial" panose="020B0604020202020204" pitchFamily="34" charset="0"/>
              </a:rPr>
              <a:t>{</a:t>
            </a:r>
            <a:r>
              <a:rPr lang="en-US" altLang="en-US" dirty="0" err="1">
                <a:solidFill>
                  <a:srgbClr val="D1949E"/>
                </a:solidFill>
                <a:latin typeface="Arial" panose="020B0604020202020204" pitchFamily="34" charset="0"/>
                <a:cs typeface="Arial" panose="020B0604020202020204" pitchFamily="34" charset="0"/>
              </a:rPr>
              <a:t>this</a:t>
            </a:r>
            <a:r>
              <a:rPr lang="en-US" altLang="en-US" dirty="0" err="1">
                <a:solidFill>
                  <a:srgbClr val="C5C8C6"/>
                </a:solidFill>
                <a:latin typeface="Arial" panose="020B0604020202020204" pitchFamily="34" charset="0"/>
                <a:cs typeface="Arial" panose="020B0604020202020204" pitchFamily="34" charset="0"/>
              </a:rPr>
              <a:t>.state.count</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D1949E"/>
                </a:solidFill>
                <a:latin typeface="Arial" panose="020B0604020202020204" pitchFamily="34" charset="0"/>
                <a:cs typeface="Arial" panose="020B0604020202020204" pitchFamily="34" charset="0"/>
              </a:rPr>
              <a:t>&lt;/Paragraph&gt;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&lt;Button </a:t>
            </a:r>
            <a:r>
              <a:rPr lang="en-US" altLang="en-US" dirty="0" err="1">
                <a:solidFill>
                  <a:srgbClr val="BDE052"/>
                </a:solidFill>
                <a:latin typeface="Arial" panose="020B0604020202020204" pitchFamily="34" charset="0"/>
                <a:cs typeface="Arial" panose="020B0604020202020204" pitchFamily="34" charset="0"/>
              </a:rPr>
              <a:t>onClick</a:t>
            </a:r>
            <a:r>
              <a:rPr lang="en-US" altLang="en-US" dirty="0">
                <a:solidFill>
                  <a:srgbClr val="D1949E"/>
                </a:solidFill>
                <a:latin typeface="Arial" panose="020B0604020202020204" pitchFamily="34" charset="0"/>
                <a:cs typeface="Arial" panose="020B0604020202020204" pitchFamily="34" charset="0"/>
              </a:rPr>
              <a:t>={</a:t>
            </a:r>
            <a:r>
              <a:rPr lang="en-US" altLang="en-US" dirty="0" err="1">
                <a:solidFill>
                  <a:srgbClr val="D1949E"/>
                </a:solidFill>
                <a:latin typeface="Arial" panose="020B0604020202020204" pitchFamily="34" charset="0"/>
                <a:cs typeface="Arial" panose="020B0604020202020204" pitchFamily="34" charset="0"/>
              </a:rPr>
              <a:t>this.increment</a:t>
            </a:r>
            <a:r>
              <a:rPr lang="en-US" altLang="en-US" dirty="0">
                <a:solidFill>
                  <a:srgbClr val="D1949E"/>
                </a:solidFill>
                <a:latin typeface="Arial" panose="020B0604020202020204" pitchFamily="34" charset="0"/>
                <a:cs typeface="Arial" panose="020B0604020202020204" pitchFamily="34" charset="0"/>
              </a:rPr>
              <a:t>}&gt;</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D1949E"/>
                </a:solidFill>
                <a:latin typeface="Arial" panose="020B0604020202020204" pitchFamily="34" charset="0"/>
                <a:cs typeface="Arial" panose="020B0604020202020204" pitchFamily="34" charset="0"/>
              </a:rPr>
              <a:t>&lt;/Button&gt;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&lt;Button </a:t>
            </a:r>
            <a:r>
              <a:rPr lang="en-US" altLang="en-US" dirty="0" err="1">
                <a:solidFill>
                  <a:srgbClr val="BDE052"/>
                </a:solidFill>
                <a:latin typeface="Arial" panose="020B0604020202020204" pitchFamily="34" charset="0"/>
                <a:cs typeface="Arial" panose="020B0604020202020204" pitchFamily="34" charset="0"/>
              </a:rPr>
              <a:t>onClick</a:t>
            </a:r>
            <a:r>
              <a:rPr lang="en-US" altLang="en-US" dirty="0">
                <a:solidFill>
                  <a:srgbClr val="D1949E"/>
                </a:solidFill>
                <a:latin typeface="Arial" panose="020B0604020202020204" pitchFamily="34" charset="0"/>
                <a:cs typeface="Arial" panose="020B0604020202020204" pitchFamily="34" charset="0"/>
              </a:rPr>
              <a:t>={</a:t>
            </a:r>
            <a:r>
              <a:rPr lang="en-US" altLang="en-US" dirty="0" err="1">
                <a:solidFill>
                  <a:srgbClr val="D1949E"/>
                </a:solidFill>
                <a:latin typeface="Arial" panose="020B0604020202020204" pitchFamily="34" charset="0"/>
                <a:cs typeface="Arial" panose="020B0604020202020204" pitchFamily="34" charset="0"/>
              </a:rPr>
              <a:t>this.decrement</a:t>
            </a:r>
            <a:r>
              <a:rPr lang="en-US" altLang="en-US" dirty="0">
                <a:solidFill>
                  <a:srgbClr val="D1949E"/>
                </a:solidFill>
                <a:latin typeface="Arial" panose="020B0604020202020204" pitchFamily="34" charset="0"/>
                <a:cs typeface="Arial" panose="020B0604020202020204" pitchFamily="34" charset="0"/>
              </a:rPr>
              <a:t>}&gt;</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D1949E"/>
                </a:solidFill>
                <a:latin typeface="Arial" panose="020B0604020202020204" pitchFamily="34" charset="0"/>
                <a:cs typeface="Arial" panose="020B0604020202020204" pitchFamily="34" charset="0"/>
              </a:rPr>
              <a:t>&lt;/Button&gt;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&lt;/</a:t>
            </a:r>
            <a:r>
              <a:rPr lang="en-US" altLang="en-US" dirty="0" err="1">
                <a:solidFill>
                  <a:srgbClr val="D1949E"/>
                </a:solidFill>
                <a:latin typeface="Arial" panose="020B0604020202020204" pitchFamily="34" charset="0"/>
                <a:cs typeface="Arial" panose="020B0604020202020204" pitchFamily="34" charset="0"/>
              </a:rPr>
              <a:t>StyledCounter</a:t>
            </a:r>
            <a:r>
              <a:rPr lang="en-US" altLang="en-US" dirty="0">
                <a:solidFill>
                  <a:srgbClr val="D1949E"/>
                </a:solidFill>
                <a:latin typeface="Arial" panose="020B0604020202020204" pitchFamily="34" charset="0"/>
                <a:cs typeface="Arial" panose="020B0604020202020204" pitchFamily="34" charset="0"/>
              </a:rPr>
              <a:t>&gt;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    ) } </a:t>
            </a:r>
          </a:p>
          <a:p>
            <a:pPr lvl="0" defTabSz="914400" eaLnBrk="0" fontAlgn="base" hangingPunct="0">
              <a:spcBef>
                <a:spcPct val="0"/>
              </a:spcBef>
              <a:spcAft>
                <a:spcPct val="0"/>
              </a:spcAft>
            </a:pPr>
            <a:r>
              <a:rPr lang="en-US" altLang="en-US" dirty="0">
                <a:solidFill>
                  <a:srgbClr val="C5C8C6"/>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1735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Note</a:t>
            </a:r>
          </a:p>
          <a:p>
            <a:r>
              <a:rPr lang="en-US" sz="2000" dirty="0" err="1">
                <a:solidFill>
                  <a:schemeClr val="bg1"/>
                </a:solidFill>
                <a:latin typeface="Arial" panose="020B0604020202020204" pitchFamily="34" charset="0"/>
                <a:cs typeface="Arial" panose="020B0604020202020204" pitchFamily="34" charset="0"/>
              </a:rPr>
              <a:t>Pseudoelements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pseudoselectors</a:t>
            </a:r>
            <a:r>
              <a:rPr lang="en-US" sz="2000" dirty="0">
                <a:solidFill>
                  <a:schemeClr val="bg1"/>
                </a:solidFill>
                <a:latin typeface="Arial" panose="020B0604020202020204" pitchFamily="34" charset="0"/>
                <a:cs typeface="Arial" panose="020B0604020202020204" pitchFamily="34" charset="0"/>
              </a:rPr>
              <a:t>, and nesting</a:t>
            </a:r>
          </a:p>
          <a:p>
            <a:endParaRPr lang="en-US" sz="2000" dirty="0">
              <a:solidFill>
                <a:schemeClr val="bg1"/>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093830" y="1582345"/>
            <a:ext cx="7038361" cy="369331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dirty="0">
                <a:solidFill>
                  <a:srgbClr val="D1949E"/>
                </a:solidFill>
                <a:latin typeface="dm"/>
              </a:rPr>
              <a:t>const</a:t>
            </a:r>
            <a:r>
              <a:rPr lang="en-US" altLang="en-US" dirty="0">
                <a:solidFill>
                  <a:srgbClr val="C5C8C6"/>
                </a:solidFill>
                <a:latin typeface="dm"/>
              </a:rPr>
              <a:t> </a:t>
            </a:r>
            <a:r>
              <a:rPr lang="en-US" altLang="en-US" dirty="0" err="1">
                <a:solidFill>
                  <a:srgbClr val="C5C8C6"/>
                </a:solidFill>
                <a:latin typeface="dm"/>
              </a:rPr>
              <a:t>MyComponent</a:t>
            </a:r>
            <a:r>
              <a:rPr lang="en-US" altLang="en-US" dirty="0">
                <a:solidFill>
                  <a:srgbClr val="C5C8C6"/>
                </a:solidFill>
                <a:latin typeface="dm"/>
              </a:rPr>
              <a:t> </a:t>
            </a:r>
            <a:r>
              <a:rPr lang="en-US" altLang="en-US" dirty="0">
                <a:solidFill>
                  <a:srgbClr val="F5B83D"/>
                </a:solidFill>
                <a:latin typeface="dm"/>
              </a:rPr>
              <a:t>=</a:t>
            </a:r>
            <a:r>
              <a:rPr lang="en-US" altLang="en-US" dirty="0">
                <a:solidFill>
                  <a:srgbClr val="C5C8C6"/>
                </a:solidFill>
                <a:latin typeface="dm"/>
              </a:rPr>
              <a:t> </a:t>
            </a:r>
            <a:r>
              <a:rPr lang="en-US" altLang="en-US" dirty="0" err="1">
                <a:solidFill>
                  <a:srgbClr val="C5C8C6"/>
                </a:solidFill>
                <a:latin typeface="dm"/>
              </a:rPr>
              <a:t>styled.button</a:t>
            </a:r>
            <a:r>
              <a:rPr lang="en-US" altLang="en-US" dirty="0">
                <a:solidFill>
                  <a:srgbClr val="BDE052"/>
                </a:solidFill>
                <a:latin typeface="dm"/>
              </a:rPr>
              <a:t>` </a:t>
            </a:r>
          </a:p>
          <a:p>
            <a:pPr defTabSz="914400" eaLnBrk="0" fontAlgn="base" hangingPunct="0">
              <a:spcBef>
                <a:spcPct val="0"/>
              </a:spcBef>
              <a:spcAft>
                <a:spcPct val="0"/>
              </a:spcAft>
            </a:pPr>
            <a:r>
              <a:rPr lang="en-US" altLang="en-US" dirty="0">
                <a:solidFill>
                  <a:srgbClr val="BDE052"/>
                </a:solidFill>
                <a:latin typeface="dm"/>
              </a:rPr>
              <a:t>    </a:t>
            </a:r>
            <a:r>
              <a:rPr lang="en-US" altLang="en-US" dirty="0">
                <a:solidFill>
                  <a:srgbClr val="BDE052"/>
                </a:solidFill>
                <a:latin typeface="Arial" panose="020B0604020202020204" pitchFamily="34" charset="0"/>
                <a:cs typeface="Arial" panose="020B0604020202020204" pitchFamily="34" charset="0"/>
              </a:rPr>
              <a:t>property: value</a:t>
            </a:r>
            <a:r>
              <a:rPr lang="en-US" altLang="en-US" dirty="0">
                <a:solidFill>
                  <a:schemeClr val="bg1"/>
                </a:solidFill>
                <a:latin typeface="Arial" panose="020B0604020202020204" pitchFamily="34" charset="0"/>
                <a:cs typeface="Arial" panose="020B0604020202020204" pitchFamily="34" charset="0"/>
              </a:rPr>
              <a:t>;</a:t>
            </a:r>
            <a:r>
              <a:rPr lang="en-US" altLang="en-US" dirty="0">
                <a:solidFill>
                  <a:srgbClr val="BDE052"/>
                </a:solidFill>
                <a:latin typeface="dm"/>
              </a:rPr>
              <a:t> </a:t>
            </a:r>
          </a:p>
          <a:p>
            <a:pPr defTabSz="914400" eaLnBrk="0" fontAlgn="base" hangingPunct="0">
              <a:spcBef>
                <a:spcPct val="0"/>
              </a:spcBef>
              <a:spcAft>
                <a:spcPct val="0"/>
              </a:spcAft>
            </a:pPr>
            <a:endParaRPr lang="en-US" altLang="en-US" dirty="0">
              <a:solidFill>
                <a:srgbClr val="BDE052"/>
              </a:solidFill>
              <a:latin typeface="dm"/>
            </a:endParaRPr>
          </a:p>
          <a:p>
            <a:pPr defTabSz="914400" eaLnBrk="0" fontAlgn="base" hangingPunct="0">
              <a:spcBef>
                <a:spcPct val="0"/>
              </a:spcBef>
              <a:spcAft>
                <a:spcPct val="0"/>
              </a:spcAft>
            </a:pPr>
            <a:r>
              <a:rPr lang="en-US" altLang="en-US" dirty="0">
                <a:solidFill>
                  <a:srgbClr val="BDE052"/>
                </a:solidFill>
                <a:latin typeface="dm"/>
              </a:rPr>
              <a:t>    ::before { </a:t>
            </a:r>
          </a:p>
          <a:p>
            <a:pPr defTabSz="914400" eaLnBrk="0" fontAlgn="base" hangingPunct="0">
              <a:spcBef>
                <a:spcPct val="0"/>
              </a:spcBef>
              <a:spcAft>
                <a:spcPct val="0"/>
              </a:spcAft>
            </a:pPr>
            <a:r>
              <a:rPr lang="en-US" altLang="en-US" dirty="0">
                <a:solidFill>
                  <a:srgbClr val="BDE052"/>
                </a:solidFill>
                <a:latin typeface="dm"/>
              </a:rPr>
              <a:t>        </a:t>
            </a:r>
            <a:r>
              <a:rPr lang="en-US" altLang="en-US" dirty="0">
                <a:solidFill>
                  <a:srgbClr val="D1949E"/>
                </a:solidFill>
                <a:latin typeface="dm"/>
              </a:rPr>
              <a:t>content</a:t>
            </a:r>
            <a:r>
              <a:rPr lang="en-US" altLang="en-US" dirty="0">
                <a:solidFill>
                  <a:srgbClr val="BDE052"/>
                </a:solidFill>
                <a:latin typeface="dm"/>
              </a:rPr>
              <a:t>: </a:t>
            </a:r>
            <a:r>
              <a:rPr lang="en-US" altLang="en-US" dirty="0">
                <a:solidFill>
                  <a:srgbClr val="F5B83D"/>
                </a:solidFill>
                <a:latin typeface="dm"/>
              </a:rPr>
              <a:t>'🚀’</a:t>
            </a:r>
            <a:r>
              <a:rPr lang="en-US" altLang="en-US" dirty="0">
                <a:solidFill>
                  <a:srgbClr val="C5C8C6"/>
                </a:solidFill>
                <a:latin typeface="dm"/>
              </a:rPr>
              <a:t>;</a:t>
            </a:r>
            <a:r>
              <a:rPr lang="en-US" altLang="en-US" dirty="0">
                <a:solidFill>
                  <a:srgbClr val="BDE052"/>
                </a:solidFill>
                <a:latin typeface="dm"/>
              </a:rPr>
              <a:t> </a:t>
            </a:r>
          </a:p>
          <a:p>
            <a:pPr defTabSz="914400" eaLnBrk="0" fontAlgn="base" hangingPunct="0">
              <a:spcBef>
                <a:spcPct val="0"/>
              </a:spcBef>
              <a:spcAft>
                <a:spcPct val="0"/>
              </a:spcAft>
            </a:pPr>
            <a:r>
              <a:rPr lang="en-US" altLang="en-US" dirty="0">
                <a:solidFill>
                  <a:srgbClr val="BDE052"/>
                </a:solidFill>
                <a:latin typeface="dm"/>
              </a:rPr>
              <a:t>        </a:t>
            </a:r>
            <a:r>
              <a:rPr lang="en-US" altLang="en-US" dirty="0">
                <a:solidFill>
                  <a:srgbClr val="BDE052"/>
                </a:solidFill>
                <a:latin typeface="Arial" panose="020B0604020202020204" pitchFamily="34" charset="0"/>
                <a:cs typeface="Arial" panose="020B0604020202020204" pitchFamily="34" charset="0"/>
              </a:rPr>
              <a:t>……</a:t>
            </a:r>
            <a:endParaRPr lang="en-US" altLang="en-US" dirty="0">
              <a:solidFill>
                <a:srgbClr val="BDE052"/>
              </a:solidFill>
              <a:latin typeface="dm"/>
            </a:endParaRPr>
          </a:p>
          <a:p>
            <a:pPr defTabSz="914400" eaLnBrk="0" fontAlgn="base" hangingPunct="0">
              <a:spcBef>
                <a:spcPct val="0"/>
              </a:spcBef>
              <a:spcAft>
                <a:spcPct val="0"/>
              </a:spcAft>
            </a:pPr>
            <a:r>
              <a:rPr lang="en-US" altLang="en-US" dirty="0">
                <a:solidFill>
                  <a:srgbClr val="BDE052"/>
                </a:solidFill>
                <a:latin typeface="dm"/>
              </a:rPr>
              <a:t>    } </a:t>
            </a:r>
          </a:p>
          <a:p>
            <a:pPr defTabSz="914400" eaLnBrk="0" fontAlgn="base" hangingPunct="0">
              <a:spcBef>
                <a:spcPct val="0"/>
              </a:spcBef>
              <a:spcAft>
                <a:spcPct val="0"/>
              </a:spcAft>
            </a:pPr>
            <a:endParaRPr lang="en-US" altLang="en-US" dirty="0">
              <a:solidFill>
                <a:srgbClr val="BDE052"/>
              </a:solidFill>
              <a:latin typeface="dm"/>
            </a:endParaRPr>
          </a:p>
          <a:p>
            <a:pPr defTabSz="914400" eaLnBrk="0" fontAlgn="base" hangingPunct="0">
              <a:spcBef>
                <a:spcPct val="0"/>
              </a:spcBef>
              <a:spcAft>
                <a:spcPct val="0"/>
              </a:spcAft>
            </a:pPr>
            <a:r>
              <a:rPr lang="en-US" altLang="en-US" dirty="0">
                <a:solidFill>
                  <a:srgbClr val="BDE052"/>
                </a:solidFill>
                <a:latin typeface="dm"/>
              </a:rPr>
              <a:t>    :hover { </a:t>
            </a:r>
          </a:p>
          <a:p>
            <a:pPr defTabSz="914400" eaLnBrk="0" fontAlgn="base" hangingPunct="0">
              <a:spcBef>
                <a:spcPct val="0"/>
              </a:spcBef>
              <a:spcAft>
                <a:spcPct val="0"/>
              </a:spcAft>
            </a:pPr>
            <a:r>
              <a:rPr lang="en-US" altLang="en-US" dirty="0">
                <a:solidFill>
                  <a:srgbClr val="BDE052"/>
                </a:solidFill>
                <a:latin typeface="dm"/>
              </a:rPr>
              <a:t>        </a:t>
            </a:r>
            <a:r>
              <a:rPr lang="en-US" altLang="en-US" dirty="0">
                <a:solidFill>
                  <a:srgbClr val="D1949E"/>
                </a:solidFill>
                <a:latin typeface="dm"/>
              </a:rPr>
              <a:t>color</a:t>
            </a:r>
            <a:r>
              <a:rPr lang="en-US" altLang="en-US" dirty="0">
                <a:solidFill>
                  <a:srgbClr val="BDE052"/>
                </a:solidFill>
                <a:latin typeface="dm"/>
              </a:rPr>
              <a:t>: red</a:t>
            </a:r>
            <a:r>
              <a:rPr lang="en-US" altLang="en-US" dirty="0">
                <a:solidFill>
                  <a:srgbClr val="C5C8C6"/>
                </a:solidFill>
                <a:latin typeface="dm"/>
              </a:rPr>
              <a:t>;</a:t>
            </a:r>
            <a:r>
              <a:rPr lang="en-US" altLang="en-US" dirty="0">
                <a:solidFill>
                  <a:srgbClr val="BDE052"/>
                </a:solidFill>
                <a:latin typeface="dm"/>
              </a:rPr>
              <a:t> </a:t>
            </a:r>
          </a:p>
          <a:p>
            <a:pPr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endParaRPr lang="en-US" altLang="en-US" dirty="0">
              <a:solidFill>
                <a:srgbClr val="BDE052"/>
              </a:solidFill>
              <a:latin typeface="dm"/>
            </a:endParaRPr>
          </a:p>
          <a:p>
            <a:pPr defTabSz="914400" eaLnBrk="0" fontAlgn="base" hangingPunct="0">
              <a:spcBef>
                <a:spcPct val="0"/>
              </a:spcBef>
              <a:spcAft>
                <a:spcPct val="0"/>
              </a:spcAft>
            </a:pPr>
            <a:r>
              <a:rPr lang="en-US" altLang="en-US" dirty="0">
                <a:solidFill>
                  <a:srgbClr val="BDE052"/>
                </a:solidFill>
                <a:latin typeface="dm"/>
              </a:rPr>
              <a:t>     } </a:t>
            </a:r>
          </a:p>
          <a:p>
            <a:pPr defTabSz="914400" eaLnBrk="0" fontAlgn="base" hangingPunct="0">
              <a:spcBef>
                <a:spcPct val="0"/>
              </a:spcBef>
              <a:spcAft>
                <a:spcPct val="0"/>
              </a:spcAft>
            </a:pPr>
            <a:r>
              <a:rPr lang="en-US" altLang="en-US" dirty="0">
                <a:solidFill>
                  <a:srgbClr val="BDE052"/>
                </a:solidFill>
                <a:latin typeface="dm"/>
              </a:rPr>
              <a:t>`</a:t>
            </a:r>
            <a:r>
              <a:rPr lang="en-US" altLang="en-US" sz="1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35412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Note</a:t>
            </a:r>
          </a:p>
          <a:p>
            <a:r>
              <a:rPr lang="en-US" sz="2000" dirty="0" err="1">
                <a:solidFill>
                  <a:schemeClr val="bg1"/>
                </a:solidFill>
                <a:latin typeface="Arial" panose="020B0604020202020204" pitchFamily="34" charset="0"/>
                <a:cs typeface="Arial" panose="020B0604020202020204" pitchFamily="34" charset="0"/>
              </a:rPr>
              <a:t>Pseudoelements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pseudoselectors</a:t>
            </a:r>
            <a:r>
              <a:rPr lang="en-US" sz="2000" dirty="0">
                <a:solidFill>
                  <a:schemeClr val="bg1"/>
                </a:solidFill>
                <a:latin typeface="Arial" panose="020B0604020202020204" pitchFamily="34" charset="0"/>
                <a:cs typeface="Arial" panose="020B0604020202020204" pitchFamily="34" charset="0"/>
              </a:rPr>
              <a:t>, and nesting</a:t>
            </a:r>
          </a:p>
          <a:p>
            <a:endParaRPr lang="en-US" sz="2000" dirty="0">
              <a:solidFill>
                <a:schemeClr val="bg1"/>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093830" y="535912"/>
            <a:ext cx="7038361" cy="578619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Thing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styled.div.attrs</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tabIndex</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0</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color</a:t>
            </a:r>
            <a:r>
              <a:rPr lang="en-US" altLang="en-US" dirty="0">
                <a:solidFill>
                  <a:srgbClr val="BDE052"/>
                </a:solidFill>
                <a:latin typeface="Arial" panose="020B0604020202020204" pitchFamily="34" charset="0"/>
                <a:cs typeface="Arial" panose="020B0604020202020204" pitchFamily="34" charset="0"/>
              </a:rPr>
              <a:t>: blue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&amp;:hover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color</a:t>
            </a:r>
            <a:r>
              <a:rPr lang="en-US" altLang="en-US" dirty="0">
                <a:solidFill>
                  <a:srgbClr val="BDE052"/>
                </a:solidFill>
                <a:latin typeface="Arial" panose="020B0604020202020204" pitchFamily="34" charset="0"/>
                <a:cs typeface="Arial" panose="020B0604020202020204" pitchFamily="34" charset="0"/>
              </a:rPr>
              <a:t>: red</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&amp; ~ &amp;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background</a:t>
            </a:r>
            <a:r>
              <a:rPr lang="en-US" altLang="en-US" dirty="0">
                <a:solidFill>
                  <a:srgbClr val="BDE052"/>
                </a:solidFill>
                <a:latin typeface="Arial" panose="020B0604020202020204" pitchFamily="34" charset="0"/>
                <a:cs typeface="Arial" panose="020B0604020202020204" pitchFamily="34" charset="0"/>
              </a:rPr>
              <a:t>: tomato</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chemeClr val="bg1"/>
                </a:solidFill>
                <a:latin typeface="Arial" panose="020B0604020202020204" pitchFamily="34" charset="0"/>
                <a:cs typeface="Arial" panose="020B0604020202020204" pitchFamily="34" charset="0"/>
              </a:rPr>
              <a:t>            // </a:t>
            </a:r>
            <a:r>
              <a:rPr lang="en-US" sz="1400" dirty="0" err="1">
                <a:solidFill>
                  <a:schemeClr val="bg1"/>
                </a:solidFill>
                <a:latin typeface="Arial" panose="020B0604020202020204" pitchFamily="34" charset="0"/>
                <a:cs typeface="Arial" panose="020B0604020202020204" pitchFamily="34" charset="0"/>
              </a:rPr>
              <a:t>tác</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dụng</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lên</a:t>
            </a:r>
            <a:r>
              <a:rPr lang="en-US" sz="1400" dirty="0">
                <a:solidFill>
                  <a:schemeClr val="bg1"/>
                </a:solidFill>
                <a:latin typeface="Arial" panose="020B0604020202020204" pitchFamily="34" charset="0"/>
                <a:cs typeface="Arial" panose="020B0604020202020204" pitchFamily="34" charset="0"/>
              </a:rPr>
              <a:t> Component </a:t>
            </a:r>
            <a:r>
              <a:rPr lang="en-US" sz="1400" dirty="0" err="1">
                <a:solidFill>
                  <a:schemeClr val="bg1"/>
                </a:solidFill>
                <a:latin typeface="Arial" panose="020B0604020202020204" pitchFamily="34" charset="0"/>
                <a:cs typeface="Arial" panose="020B0604020202020204" pitchFamily="34" charset="0"/>
              </a:rPr>
              <a:t>cùng</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tên</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không</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đứng</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ngay</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sau</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nó</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cách</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nhau</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xa</a:t>
            </a:r>
            <a:r>
              <a:rPr lang="en-US" sz="1400" dirty="0">
                <a:solidFill>
                  <a:schemeClr val="bg1"/>
                </a:solidFill>
                <a:latin typeface="Arial" panose="020B0604020202020204" pitchFamily="34" charset="0"/>
                <a:cs typeface="Arial" panose="020B0604020202020204" pitchFamily="34" charset="0"/>
              </a:rPr>
              <a:t>)</a:t>
            </a:r>
            <a:r>
              <a:rPr lang="en-US" altLang="en-US" sz="1400" dirty="0">
                <a:solidFill>
                  <a:schemeClr val="bg1"/>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&amp; + &amp;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background</a:t>
            </a:r>
            <a:r>
              <a:rPr lang="en-US" altLang="en-US" dirty="0">
                <a:solidFill>
                  <a:srgbClr val="BDE052"/>
                </a:solidFill>
                <a:latin typeface="Arial" panose="020B0604020202020204" pitchFamily="34" charset="0"/>
                <a:cs typeface="Arial" panose="020B0604020202020204" pitchFamily="34" charset="0"/>
              </a:rPr>
              <a:t>: lime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chemeClr val="bg1"/>
                </a:solidFill>
                <a:latin typeface="Arial" panose="020B0604020202020204" pitchFamily="34" charset="0"/>
                <a:cs typeface="Arial" panose="020B0604020202020204" pitchFamily="34" charset="0"/>
              </a:rPr>
              <a:t>            // </a:t>
            </a:r>
            <a:r>
              <a:rPr lang="en-US" altLang="en-US" sz="1400" dirty="0" err="1">
                <a:solidFill>
                  <a:schemeClr val="bg1"/>
                </a:solidFill>
                <a:latin typeface="Arial" panose="020B0604020202020204" pitchFamily="34" charset="0"/>
                <a:cs typeface="Arial" panose="020B0604020202020204" pitchFamily="34" charset="0"/>
              </a:rPr>
              <a:t>tác</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dụng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lên</a:t>
            </a:r>
            <a:r>
              <a:rPr lang="en-US" altLang="en-US" sz="1400" dirty="0">
                <a:solidFill>
                  <a:schemeClr val="bg1"/>
                </a:solidFill>
                <a:latin typeface="Arial" panose="020B0604020202020204" pitchFamily="34" charset="0"/>
                <a:cs typeface="Arial" panose="020B0604020202020204" pitchFamily="34" charset="0"/>
              </a:rPr>
              <a:t> Component </a:t>
            </a:r>
            <a:r>
              <a:rPr lang="en-US" altLang="en-US" sz="1400" dirty="0" err="1">
                <a:solidFill>
                  <a:schemeClr val="bg1"/>
                </a:solidFill>
                <a:latin typeface="Arial" panose="020B0604020202020204" pitchFamily="34" charset="0"/>
                <a:cs typeface="Arial" panose="020B0604020202020204" pitchFamily="34" charset="0"/>
              </a:rPr>
              <a:t>cùng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tên</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đứng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ngay</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sau</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nó</a:t>
            </a:r>
            <a:endParaRPr lang="en-US" altLang="en-US" dirty="0">
              <a:solidFill>
                <a:srgbClr val="BDE05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&amp;.something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solidFill>
                  <a:srgbClr val="D1949E"/>
                </a:solidFill>
                <a:latin typeface="Arial" panose="020B0604020202020204" pitchFamily="34" charset="0"/>
                <a:cs typeface="Arial" panose="020B0604020202020204" pitchFamily="34" charset="0"/>
              </a:rPr>
              <a:t>background</a:t>
            </a:r>
            <a:r>
              <a:rPr lang="en-US" altLang="en-US" dirty="0">
                <a:solidFill>
                  <a:srgbClr val="BDE052"/>
                </a:solidFill>
                <a:latin typeface="Arial" panose="020B0604020202020204" pitchFamily="34" charset="0"/>
                <a:cs typeface="Arial" panose="020B0604020202020204" pitchFamily="34" charset="0"/>
              </a:rPr>
              <a:t>: orange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chemeClr val="bg1"/>
                </a:solidFill>
                <a:latin typeface="Arial" panose="020B0604020202020204" pitchFamily="34" charset="0"/>
                <a:cs typeface="Arial" panose="020B0604020202020204" pitchFamily="34" charset="0"/>
              </a:rPr>
              <a:t>            // </a:t>
            </a:r>
            <a:r>
              <a:rPr lang="en-US" altLang="en-US" sz="1400" dirty="0" err="1">
                <a:solidFill>
                  <a:schemeClr val="bg1"/>
                </a:solidFill>
                <a:latin typeface="Arial" panose="020B0604020202020204" pitchFamily="34" charset="0"/>
                <a:cs typeface="Arial" panose="020B0604020202020204" pitchFamily="34" charset="0"/>
              </a:rPr>
              <a:t>tác</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dụng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lên</a:t>
            </a:r>
            <a:r>
              <a:rPr lang="en-US" altLang="en-US" sz="1400" dirty="0">
                <a:solidFill>
                  <a:schemeClr val="bg1"/>
                </a:solidFill>
                <a:latin typeface="Arial" panose="020B0604020202020204" pitchFamily="34" charset="0"/>
                <a:cs typeface="Arial" panose="020B0604020202020204" pitchFamily="34" charset="0"/>
              </a:rPr>
              <a:t> Component </a:t>
            </a:r>
            <a:r>
              <a:rPr lang="en-US" altLang="en-US" sz="1400" dirty="0" err="1">
                <a:solidFill>
                  <a:schemeClr val="bg1"/>
                </a:solidFill>
                <a:latin typeface="Arial" panose="020B0604020202020204" pitchFamily="34" charset="0"/>
                <a:cs typeface="Arial" panose="020B0604020202020204" pitchFamily="34" charset="0"/>
              </a:rPr>
              <a:t>cùng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tên</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có</a:t>
            </a:r>
            <a:r>
              <a:rPr lang="en-US" altLang="en-US" sz="1400" dirty="0">
                <a:solidFill>
                  <a:schemeClr val="bg1"/>
                </a:solidFill>
                <a:latin typeface="Arial" panose="020B0604020202020204" pitchFamily="34" charset="0"/>
                <a:cs typeface="Arial" panose="020B0604020202020204" pitchFamily="34" charset="0"/>
              </a:rPr>
              <a:t> class something</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.something-else &amp; {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border</a:t>
            </a:r>
            <a:r>
              <a:rPr lang="en-US" altLang="en-US" dirty="0">
                <a:solidFill>
                  <a:srgbClr val="BDE052"/>
                </a:solidFill>
                <a:latin typeface="Arial" panose="020B0604020202020204" pitchFamily="34" charset="0"/>
                <a:cs typeface="Arial" panose="020B0604020202020204" pitchFamily="34" charset="0"/>
              </a:rPr>
              <a:t>: 1px solid</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a:solidFill>
                  <a:schemeClr val="bg1"/>
                </a:solidFill>
                <a:latin typeface="Arial" panose="020B0604020202020204" pitchFamily="34" charset="0"/>
                <a:cs typeface="Arial" panose="020B0604020202020204" pitchFamily="34" charset="0"/>
              </a:rPr>
              <a:t>           // </a:t>
            </a:r>
            <a:r>
              <a:rPr lang="en-US" altLang="en-US" sz="1400" dirty="0" err="1">
                <a:solidFill>
                  <a:schemeClr val="bg1"/>
                </a:solidFill>
                <a:latin typeface="Arial" panose="020B0604020202020204" pitchFamily="34" charset="0"/>
                <a:cs typeface="Arial" panose="020B0604020202020204" pitchFamily="34" charset="0"/>
              </a:rPr>
              <a:t>tác</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dụng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lên</a:t>
            </a:r>
            <a:r>
              <a:rPr lang="en-US" altLang="en-US" sz="1400" dirty="0">
                <a:solidFill>
                  <a:schemeClr val="bg1"/>
                </a:solidFill>
                <a:latin typeface="Arial" panose="020B0604020202020204" pitchFamily="34" charset="0"/>
                <a:cs typeface="Arial" panose="020B0604020202020204" pitchFamily="34" charset="0"/>
              </a:rPr>
              <a:t> Component </a:t>
            </a:r>
            <a:r>
              <a:rPr lang="en-US" altLang="en-US" sz="1400" dirty="0" err="1">
                <a:solidFill>
                  <a:schemeClr val="bg1"/>
                </a:solidFill>
                <a:latin typeface="Arial" panose="020B0604020202020204" pitchFamily="34" charset="0"/>
                <a:cs typeface="Arial" panose="020B0604020202020204" pitchFamily="34" charset="0"/>
              </a:rPr>
              <a:t>cùng</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tên</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nằm</a:t>
            </a:r>
            <a:r>
              <a:rPr lang="en-US" altLang="en-US" sz="1400" dirty="0">
                <a:solidFill>
                  <a:schemeClr val="bg1"/>
                </a:solidFill>
                <a:latin typeface="Arial" panose="020B0604020202020204" pitchFamily="34" charset="0"/>
                <a:cs typeface="Arial" panose="020B0604020202020204" pitchFamily="34" charset="0"/>
              </a:rPr>
              <a:t> </a:t>
            </a:r>
            <a:r>
              <a:rPr lang="en-US" altLang="en-US" sz="1400" dirty="0" err="1">
                <a:solidFill>
                  <a:schemeClr val="bg1"/>
                </a:solidFill>
                <a:latin typeface="Arial" panose="020B0604020202020204" pitchFamily="34" charset="0"/>
                <a:cs typeface="Arial" panose="020B0604020202020204" pitchFamily="34" charset="0"/>
              </a:rPr>
              <a:t>trong</a:t>
            </a:r>
            <a:r>
              <a:rPr lang="en-US" altLang="en-US" sz="1400" dirty="0">
                <a:solidFill>
                  <a:schemeClr val="bg1"/>
                </a:solidFill>
                <a:latin typeface="Arial" panose="020B0604020202020204" pitchFamily="34" charset="0"/>
                <a:cs typeface="Arial" panose="020B0604020202020204" pitchFamily="34" charset="0"/>
              </a:rPr>
              <a:t> class something-else</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71125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Note</a:t>
            </a:r>
          </a:p>
          <a:p>
            <a:r>
              <a:rPr lang="en-US" sz="2000" dirty="0" err="1">
                <a:solidFill>
                  <a:schemeClr val="bg1"/>
                </a:solidFill>
                <a:latin typeface="Arial" panose="020B0604020202020204" pitchFamily="34" charset="0"/>
                <a:cs typeface="Arial" panose="020B0604020202020204" pitchFamily="34" charset="0"/>
              </a:rPr>
              <a:t>Pseudoelements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pseudoselectors</a:t>
            </a:r>
            <a:r>
              <a:rPr lang="en-US" sz="2000" dirty="0">
                <a:solidFill>
                  <a:schemeClr val="bg1"/>
                </a:solidFill>
                <a:latin typeface="Arial" panose="020B0604020202020204" pitchFamily="34" charset="0"/>
                <a:cs typeface="Arial" panose="020B0604020202020204" pitchFamily="34" charset="0"/>
              </a:rPr>
              <a:t>, and nesting</a:t>
            </a:r>
          </a:p>
          <a:p>
            <a:endParaRPr lang="en-US" sz="2000" dirty="0">
              <a:solidFill>
                <a:schemeClr val="bg1"/>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093830" y="474357"/>
            <a:ext cx="7038361" cy="5909310"/>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solidFill>
                  <a:schemeClr val="bg1"/>
                </a:solidFill>
                <a:latin typeface="Arial" panose="020B0604020202020204" pitchFamily="34" charset="0"/>
                <a:cs typeface="Arial" panose="020B0604020202020204" pitchFamily="34" charset="0"/>
              </a:rPr>
              <a:t>//Hover </a:t>
            </a:r>
            <a:r>
              <a:rPr lang="en-US" sz="1400" dirty="0" err="1">
                <a:solidFill>
                  <a:schemeClr val="bg1"/>
                </a:solidFill>
                <a:latin typeface="Arial" panose="020B0604020202020204" pitchFamily="34" charset="0"/>
                <a:cs typeface="Arial" panose="020B0604020202020204" pitchFamily="34" charset="0"/>
              </a:rPr>
              <a:t>ComponentParent</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tác</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dụng</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lên</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ComponentChild</a:t>
            </a:r>
            <a:endParaRPr lang="en-US" sz="1400" dirty="0">
              <a:solidFill>
                <a:schemeClr val="bg1"/>
              </a:solidFill>
              <a:latin typeface="Arial" panose="020B0604020202020204" pitchFamily="34" charset="0"/>
              <a:cs typeface="Arial" panose="020B0604020202020204" pitchFamily="34" charset="0"/>
            </a:endParaRPr>
          </a:p>
          <a:p>
            <a:endParaRPr lang="en-US" dirty="0">
              <a:solidFill>
                <a:srgbClr val="D1949E"/>
              </a:solidFill>
              <a:latin typeface="Arial" panose="020B0604020202020204" pitchFamily="34" charset="0"/>
              <a:cs typeface="Arial" panose="020B0604020202020204" pitchFamily="34" charset="0"/>
            </a:endParaRPr>
          </a:p>
          <a:p>
            <a:r>
              <a:rPr lang="en-US" dirty="0">
                <a:solidFill>
                  <a:srgbClr val="D1949E"/>
                </a:solidFill>
                <a:latin typeface="Arial" panose="020B0604020202020204" pitchFamily="34" charset="0"/>
                <a:cs typeface="Arial" panose="020B0604020202020204" pitchFamily="34" charset="0"/>
              </a:rPr>
              <a:t>const</a:t>
            </a:r>
            <a:r>
              <a:rPr lang="en-US" dirty="0"/>
              <a:t> </a:t>
            </a:r>
            <a:r>
              <a:rPr lang="en-US" dirty="0" err="1">
                <a:solidFill>
                  <a:srgbClr val="C5C8C6"/>
                </a:solidFill>
                <a:latin typeface="Arial" panose="020B0604020202020204" pitchFamily="34" charset="0"/>
                <a:cs typeface="Arial" panose="020B0604020202020204" pitchFamily="34" charset="0"/>
              </a:rPr>
              <a:t>ComponentChild</a:t>
            </a:r>
            <a:r>
              <a:rPr lang="en-US" dirty="0">
                <a:solidFill>
                  <a:srgbClr val="C5C8C6"/>
                </a:solidFill>
                <a:latin typeface="Arial" panose="020B0604020202020204" pitchFamily="34" charset="0"/>
                <a:cs typeface="Arial" panose="020B0604020202020204" pitchFamily="34" charset="0"/>
              </a:rPr>
              <a:t> = </a:t>
            </a:r>
            <a:r>
              <a:rPr lang="en-US" dirty="0" err="1">
                <a:solidFill>
                  <a:srgbClr val="C5C8C6"/>
                </a:solidFill>
                <a:latin typeface="Arial" panose="020B0604020202020204" pitchFamily="34" charset="0"/>
                <a:cs typeface="Arial" panose="020B0604020202020204" pitchFamily="34" charset="0"/>
              </a:rPr>
              <a:t>styled.div</a:t>
            </a:r>
            <a:r>
              <a:rPr lang="en-US" dirty="0">
                <a:solidFill>
                  <a:srgbClr val="BDE052"/>
                </a:solidFill>
                <a:latin typeface="Arial" panose="020B0604020202020204" pitchFamily="34" charset="0"/>
                <a:cs typeface="Arial" panose="020B0604020202020204" pitchFamily="34" charset="0"/>
              </a:rPr>
              <a:t>`</a:t>
            </a:r>
          </a:p>
          <a:p>
            <a:r>
              <a:rPr lang="en-US" dirty="0">
                <a:solidFill>
                  <a:schemeClr val="bg1"/>
                </a:solidFill>
              </a:rPr>
              <a:t>…</a:t>
            </a:r>
          </a:p>
          <a:p>
            <a:r>
              <a:rPr lang="en-US" dirty="0">
                <a:solidFill>
                  <a:srgbClr val="BDE052"/>
                </a:solidFill>
              </a:rPr>
              <a:t>`</a:t>
            </a:r>
          </a:p>
          <a:p>
            <a:r>
              <a:rPr lang="en-US" dirty="0">
                <a:solidFill>
                  <a:srgbClr val="D1949E"/>
                </a:solidFill>
                <a:latin typeface="Arial" panose="020B0604020202020204" pitchFamily="34" charset="0"/>
                <a:cs typeface="Arial" panose="020B0604020202020204" pitchFamily="34" charset="0"/>
              </a:rPr>
              <a:t>const</a:t>
            </a:r>
            <a:r>
              <a:rPr lang="en-US" dirty="0"/>
              <a:t> </a:t>
            </a:r>
            <a:r>
              <a:rPr lang="en-US" dirty="0" err="1">
                <a:solidFill>
                  <a:srgbClr val="C5C8C6"/>
                </a:solidFill>
                <a:latin typeface="Arial" panose="020B0604020202020204" pitchFamily="34" charset="0"/>
                <a:cs typeface="Arial" panose="020B0604020202020204" pitchFamily="34" charset="0"/>
              </a:rPr>
              <a:t>ComponentParent</a:t>
            </a:r>
            <a:r>
              <a:rPr lang="en-US" dirty="0">
                <a:solidFill>
                  <a:srgbClr val="C5C8C6"/>
                </a:solidFill>
                <a:latin typeface="Arial" panose="020B0604020202020204" pitchFamily="34" charset="0"/>
                <a:cs typeface="Arial" panose="020B0604020202020204" pitchFamily="34" charset="0"/>
              </a:rPr>
              <a:t> = </a:t>
            </a:r>
            <a:r>
              <a:rPr lang="en-US" dirty="0" err="1">
                <a:solidFill>
                  <a:srgbClr val="C5C8C6"/>
                </a:solidFill>
                <a:latin typeface="Arial" panose="020B0604020202020204" pitchFamily="34" charset="0"/>
                <a:cs typeface="Arial" panose="020B0604020202020204" pitchFamily="34" charset="0"/>
              </a:rPr>
              <a:t>styled.div</a:t>
            </a:r>
            <a:r>
              <a:rPr lang="en-US" dirty="0">
                <a:solidFill>
                  <a:srgbClr val="BDE052"/>
                </a:solidFill>
                <a:latin typeface="Arial" panose="020B0604020202020204" pitchFamily="34" charset="0"/>
                <a:cs typeface="Arial" panose="020B0604020202020204" pitchFamily="34" charset="0"/>
              </a:rPr>
              <a:t>`</a:t>
            </a:r>
          </a:p>
          <a:p>
            <a:r>
              <a:rPr lang="en-US" dirty="0">
                <a:solidFill>
                  <a:schemeClr val="bg1"/>
                </a:solidFill>
              </a:rPr>
              <a:t>…</a:t>
            </a:r>
          </a:p>
          <a:p>
            <a:r>
              <a:rPr lang="en-US" dirty="0">
                <a:solidFill>
                  <a:srgbClr val="BDE052"/>
                </a:solidFill>
                <a:latin typeface="Arial" panose="020B0604020202020204" pitchFamily="34" charset="0"/>
                <a:cs typeface="Arial" panose="020B0604020202020204" pitchFamily="34" charset="0"/>
              </a:rPr>
              <a:t>    :hover ${ </a:t>
            </a:r>
            <a:r>
              <a:rPr lang="en-US" dirty="0" err="1">
                <a:solidFill>
                  <a:schemeClr val="bg1"/>
                </a:solidFill>
                <a:latin typeface="Arial" panose="020B0604020202020204" pitchFamily="34" charset="0"/>
                <a:cs typeface="Arial" panose="020B0604020202020204" pitchFamily="34" charset="0"/>
              </a:rPr>
              <a:t>ComponentChild</a:t>
            </a:r>
            <a:r>
              <a:rPr lang="en-US" dirty="0">
                <a:solidFill>
                  <a:srgbClr val="BDE052"/>
                </a:solidFill>
                <a:latin typeface="Arial" panose="020B0604020202020204" pitchFamily="34" charset="0"/>
                <a:cs typeface="Arial" panose="020B0604020202020204" pitchFamily="34" charset="0"/>
              </a:rPr>
              <a:t> } {</a:t>
            </a:r>
          </a:p>
          <a:p>
            <a:r>
              <a:rPr lang="en-US" dirty="0">
                <a:solidFill>
                  <a:schemeClr val="bg1"/>
                </a:solidFill>
              </a:rPr>
              <a:t>      ….</a:t>
            </a:r>
          </a:p>
          <a:p>
            <a:r>
              <a:rPr lang="en-US" dirty="0">
                <a:solidFill>
                  <a:srgbClr val="BDE052"/>
                </a:solidFill>
              </a:rPr>
              <a:t>}</a:t>
            </a:r>
          </a:p>
          <a:p>
            <a:r>
              <a:rPr lang="en-US" dirty="0">
                <a:solidFill>
                  <a:srgbClr val="BDE052"/>
                </a:solidFill>
              </a:rPr>
              <a:t>`</a:t>
            </a:r>
          </a:p>
          <a:p>
            <a:r>
              <a:rPr lang="en-US" sz="800" dirty="0">
                <a:solidFill>
                  <a:srgbClr val="C5C8C6"/>
                </a:solidFill>
                <a:latin typeface="Arial" panose="020B0604020202020204" pitchFamily="34" charset="0"/>
                <a:cs typeface="Arial" panose="020B0604020202020204" pitchFamily="34" charset="0"/>
              </a:rPr>
              <a:t>--------------------------------------------------------------------------------------------------------------------------------------------------</a:t>
            </a:r>
          </a:p>
          <a:p>
            <a:endParaRPr lang="en-US" sz="1400" dirty="0">
              <a:solidFill>
                <a:schemeClr val="bg1"/>
              </a:solidFill>
              <a:latin typeface="Arial" panose="020B0604020202020204" pitchFamily="34" charset="0"/>
              <a:cs typeface="Arial" panose="020B0604020202020204" pitchFamily="34" charset="0"/>
            </a:endParaRPr>
          </a:p>
          <a:p>
            <a:r>
              <a:rPr lang="en-US" dirty="0">
                <a:solidFill>
                  <a:srgbClr val="D1949E"/>
                </a:solidFill>
                <a:latin typeface="Arial" panose="020B0604020202020204" pitchFamily="34" charset="0"/>
                <a:cs typeface="Arial" panose="020B0604020202020204" pitchFamily="34" charset="0"/>
              </a:rPr>
              <a:t>const</a:t>
            </a:r>
            <a:r>
              <a:rPr lang="en-US" dirty="0">
                <a:solidFill>
                  <a:srgbClr val="C5C8C6"/>
                </a:solidFill>
                <a:latin typeface="Arial" panose="020B0604020202020204" pitchFamily="34" charset="0"/>
                <a:cs typeface="Arial" panose="020B0604020202020204" pitchFamily="34" charset="0"/>
              </a:rPr>
              <a:t> </a:t>
            </a:r>
            <a:r>
              <a:rPr lang="en-US" dirty="0" err="1">
                <a:solidFill>
                  <a:srgbClr val="C5C8C6"/>
                </a:solidFill>
                <a:latin typeface="Arial" panose="020B0604020202020204" pitchFamily="34" charset="0"/>
                <a:cs typeface="Arial" panose="020B0604020202020204" pitchFamily="34" charset="0"/>
              </a:rPr>
              <a:t>ComponentParent</a:t>
            </a:r>
            <a:r>
              <a:rPr lang="en-US" dirty="0">
                <a:solidFill>
                  <a:srgbClr val="C5C8C6"/>
                </a:solidFill>
                <a:latin typeface="Arial" panose="020B0604020202020204" pitchFamily="34" charset="0"/>
                <a:cs typeface="Arial" panose="020B0604020202020204" pitchFamily="34" charset="0"/>
              </a:rPr>
              <a:t> = </a:t>
            </a:r>
            <a:r>
              <a:rPr lang="en-US" dirty="0" err="1">
                <a:solidFill>
                  <a:srgbClr val="C5C8C6"/>
                </a:solidFill>
                <a:latin typeface="Arial" panose="020B0604020202020204" pitchFamily="34" charset="0"/>
                <a:cs typeface="Arial" panose="020B0604020202020204" pitchFamily="34" charset="0"/>
              </a:rPr>
              <a:t>styled.div</a:t>
            </a:r>
            <a:r>
              <a:rPr lang="en-US" dirty="0">
                <a:solidFill>
                  <a:srgbClr val="BDE052"/>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a:t>
            </a:r>
          </a:p>
          <a:p>
            <a:r>
              <a:rPr lang="en-US" dirty="0">
                <a:solidFill>
                  <a:srgbClr val="BDE052"/>
                </a:solidFill>
                <a:latin typeface="Arial" panose="020B0604020202020204" pitchFamily="34" charset="0"/>
                <a:cs typeface="Arial" panose="020B0604020202020204" pitchFamily="34" charset="0"/>
              </a:rPr>
              <a:t>`</a:t>
            </a:r>
          </a:p>
          <a:p>
            <a:r>
              <a:rPr lang="en-US" dirty="0">
                <a:solidFill>
                  <a:srgbClr val="D1949E"/>
                </a:solidFill>
                <a:latin typeface="Arial" panose="020B0604020202020204" pitchFamily="34" charset="0"/>
                <a:cs typeface="Arial" panose="020B0604020202020204" pitchFamily="34" charset="0"/>
              </a:rPr>
              <a:t>const</a:t>
            </a:r>
            <a:r>
              <a:rPr lang="en-US" dirty="0">
                <a:solidFill>
                  <a:srgbClr val="C5C8C6"/>
                </a:solidFill>
                <a:latin typeface="Arial" panose="020B0604020202020204" pitchFamily="34" charset="0"/>
                <a:cs typeface="Arial" panose="020B0604020202020204" pitchFamily="34" charset="0"/>
              </a:rPr>
              <a:t> </a:t>
            </a:r>
            <a:r>
              <a:rPr lang="en-US" dirty="0" err="1">
                <a:solidFill>
                  <a:srgbClr val="C5C8C6"/>
                </a:solidFill>
                <a:latin typeface="Arial" panose="020B0604020202020204" pitchFamily="34" charset="0"/>
                <a:cs typeface="Arial" panose="020B0604020202020204" pitchFamily="34" charset="0"/>
              </a:rPr>
              <a:t>ComponentChild</a:t>
            </a:r>
            <a:r>
              <a:rPr lang="en-US" dirty="0">
                <a:solidFill>
                  <a:srgbClr val="C5C8C6"/>
                </a:solidFill>
                <a:latin typeface="Arial" panose="020B0604020202020204" pitchFamily="34" charset="0"/>
                <a:cs typeface="Arial" panose="020B0604020202020204" pitchFamily="34" charset="0"/>
              </a:rPr>
              <a:t> = </a:t>
            </a:r>
            <a:r>
              <a:rPr lang="en-US" dirty="0" err="1">
                <a:solidFill>
                  <a:srgbClr val="C5C8C6"/>
                </a:solidFill>
                <a:latin typeface="Arial" panose="020B0604020202020204" pitchFamily="34" charset="0"/>
                <a:cs typeface="Arial" panose="020B0604020202020204" pitchFamily="34" charset="0"/>
              </a:rPr>
              <a:t>styled.div</a:t>
            </a:r>
            <a:r>
              <a:rPr lang="en-US" dirty="0">
                <a:solidFill>
                  <a:srgbClr val="BDE052"/>
                </a:solidFill>
                <a:latin typeface="Arial" panose="020B0604020202020204" pitchFamily="34" charset="0"/>
                <a:cs typeface="Arial" panose="020B0604020202020204" pitchFamily="34" charset="0"/>
              </a:rPr>
              <a:t>`</a:t>
            </a:r>
          </a:p>
          <a:p>
            <a:r>
              <a:rPr lang="en-US" dirty="0">
                <a:solidFill>
                  <a:schemeClr val="bg1"/>
                </a:solidFill>
                <a:latin typeface="Arial" panose="020B0604020202020204" pitchFamily="34" charset="0"/>
                <a:cs typeface="Arial" panose="020B0604020202020204" pitchFamily="34" charset="0"/>
              </a:rPr>
              <a:t>…</a:t>
            </a:r>
          </a:p>
          <a:p>
            <a:r>
              <a:rPr lang="en-US" dirty="0">
                <a:solidFill>
                  <a:srgbClr val="BDE052"/>
                </a:solidFill>
                <a:latin typeface="Arial" panose="020B0604020202020204" pitchFamily="34" charset="0"/>
                <a:cs typeface="Arial" panose="020B0604020202020204" pitchFamily="34" charset="0"/>
              </a:rPr>
              <a:t>${ </a:t>
            </a:r>
            <a:r>
              <a:rPr lang="en-US" dirty="0" err="1">
                <a:solidFill>
                  <a:srgbClr val="C5C8C6"/>
                </a:solidFill>
                <a:latin typeface="Arial" panose="020B0604020202020204" pitchFamily="34" charset="0"/>
                <a:cs typeface="Arial" panose="020B0604020202020204" pitchFamily="34" charset="0"/>
              </a:rPr>
              <a:t>ComponentParent</a:t>
            </a:r>
            <a:r>
              <a:rPr lang="en-US" dirty="0">
                <a:solidFill>
                  <a:srgbClr val="C5C8C6"/>
                </a:solidFill>
                <a:latin typeface="Arial" panose="020B0604020202020204" pitchFamily="34" charset="0"/>
                <a:cs typeface="Arial" panose="020B0604020202020204" pitchFamily="34" charset="0"/>
              </a:rPr>
              <a:t> </a:t>
            </a:r>
            <a:r>
              <a:rPr lang="en-US" dirty="0">
                <a:solidFill>
                  <a:srgbClr val="BDE052"/>
                </a:solidFill>
                <a:latin typeface="Arial" panose="020B0604020202020204" pitchFamily="34" charset="0"/>
                <a:cs typeface="Arial" panose="020B0604020202020204" pitchFamily="34" charset="0"/>
              </a:rPr>
              <a:t>}:hover &amp; {</a:t>
            </a:r>
          </a:p>
          <a:p>
            <a:r>
              <a:rPr lang="en-US" dirty="0">
                <a:solidFill>
                  <a:schemeClr val="bg1"/>
                </a:solidFill>
                <a:latin typeface="Arial" panose="020B0604020202020204" pitchFamily="34" charset="0"/>
                <a:cs typeface="Arial" panose="020B0604020202020204" pitchFamily="34" charset="0"/>
              </a:rPr>
              <a:t>…</a:t>
            </a:r>
            <a:endParaRPr lang="en-US" dirty="0">
              <a:solidFill>
                <a:schemeClr val="bg1"/>
              </a:solidFill>
            </a:endParaRPr>
          </a:p>
          <a:p>
            <a:r>
              <a:rPr lang="en-US" dirty="0">
                <a:solidFill>
                  <a:srgbClr val="BDE052"/>
                </a:solidFill>
                <a:latin typeface="Arial" panose="020B0604020202020204" pitchFamily="34" charset="0"/>
                <a:cs typeface="Arial" panose="020B0604020202020204" pitchFamily="34" charset="0"/>
              </a:rPr>
              <a:t>}</a:t>
            </a:r>
          </a:p>
          <a:p>
            <a:r>
              <a:rPr lang="en-US" dirty="0">
                <a:solidFill>
                  <a:srgbClr val="BDE05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1045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Note</a:t>
            </a:r>
          </a:p>
          <a:p>
            <a:r>
              <a:rPr lang="en-US" sz="2000" dirty="0" err="1">
                <a:solidFill>
                  <a:schemeClr val="bg1"/>
                </a:solidFill>
                <a:latin typeface="Arial" panose="020B0604020202020204" pitchFamily="34" charset="0"/>
                <a:cs typeface="Arial" panose="020B0604020202020204" pitchFamily="34" charset="0"/>
              </a:rPr>
              <a:t>Pseudoelements</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pseudoselectors</a:t>
            </a:r>
            <a:r>
              <a:rPr lang="en-US" sz="2000" dirty="0">
                <a:solidFill>
                  <a:schemeClr val="bg1"/>
                </a:solidFill>
                <a:latin typeface="Arial" panose="020B0604020202020204" pitchFamily="34" charset="0"/>
                <a:cs typeface="Arial" panose="020B0604020202020204" pitchFamily="34" charset="0"/>
              </a:rPr>
              <a:t>, and nesting (ECOE)</a:t>
            </a:r>
          </a:p>
          <a:p>
            <a:endParaRPr lang="en-US" sz="2000" dirty="0">
              <a:solidFill>
                <a:schemeClr val="bg1"/>
              </a:solidFill>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093830" y="58861"/>
            <a:ext cx="7038361" cy="6740307"/>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br>
              <a:rPr lang="en-US" altLang="en-US" dirty="0">
                <a:solidFill>
                  <a:srgbClr val="C5C8C6"/>
                </a:solidFill>
                <a:latin typeface="Arial" panose="020B0604020202020204" pitchFamily="34" charset="0"/>
                <a:cs typeface="Arial" panose="020B0604020202020204" pitchFamily="34" charset="0"/>
              </a:rPr>
            </a:b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EffectItem</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styled.div</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display</a:t>
            </a:r>
            <a:r>
              <a:rPr lang="en-US" altLang="en-US" dirty="0">
                <a:solidFill>
                  <a:srgbClr val="BDE052"/>
                </a:solidFill>
                <a:latin typeface="Arial" panose="020B0604020202020204" pitchFamily="34" charset="0"/>
                <a:cs typeface="Arial" panose="020B0604020202020204" pitchFamily="34" charset="0"/>
              </a:rPr>
              <a:t>: none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position</a:t>
            </a:r>
            <a:r>
              <a:rPr lang="en-US" altLang="en-US" dirty="0">
                <a:solidFill>
                  <a:srgbClr val="BDE052"/>
                </a:solidFill>
                <a:latin typeface="Arial" panose="020B0604020202020204" pitchFamily="34" charset="0"/>
                <a:cs typeface="Arial" panose="020B0604020202020204" pitchFamily="34" charset="0"/>
              </a:rPr>
              <a:t>: absolute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top</a:t>
            </a:r>
            <a:r>
              <a:rPr lang="en-US" altLang="en-US" dirty="0">
                <a:solidFill>
                  <a:srgbClr val="BDE052"/>
                </a:solidFill>
                <a:latin typeface="Arial" panose="020B0604020202020204" pitchFamily="34" charset="0"/>
                <a:cs typeface="Arial" panose="020B0604020202020204" pitchFamily="34" charset="0"/>
              </a:rPr>
              <a:t>: 0</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width</a:t>
            </a:r>
            <a:r>
              <a:rPr lang="en-US" altLang="en-US" dirty="0">
                <a:solidFill>
                  <a:srgbClr val="BDE052"/>
                </a:solidFill>
                <a:latin typeface="Arial" panose="020B0604020202020204" pitchFamily="34" charset="0"/>
                <a:cs typeface="Arial" panose="020B0604020202020204" pitchFamily="34" charset="0"/>
              </a:rPr>
              <a:t>: 100%</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height</a:t>
            </a:r>
            <a:r>
              <a:rPr lang="en-US" altLang="en-US" dirty="0">
                <a:solidFill>
                  <a:srgbClr val="BDE052"/>
                </a:solidFill>
                <a:latin typeface="Arial" panose="020B0604020202020204" pitchFamily="34" charset="0"/>
                <a:cs typeface="Arial" panose="020B0604020202020204" pitchFamily="34" charset="0"/>
              </a:rPr>
              <a:t>: 100%</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background</a:t>
            </a:r>
            <a:r>
              <a:rPr lang="en-US" altLang="en-US" dirty="0">
                <a:solidFill>
                  <a:srgbClr val="BDE052"/>
                </a:solidFill>
                <a:latin typeface="Arial" panose="020B0604020202020204" pitchFamily="34" charset="0"/>
                <a:cs typeface="Arial" panose="020B0604020202020204" pitchFamily="34" charset="0"/>
              </a:rPr>
              <a:t>: </a:t>
            </a:r>
            <a:r>
              <a:rPr lang="en-US" altLang="en-US" dirty="0" err="1">
                <a:solidFill>
                  <a:srgbClr val="BDE052"/>
                </a:solidFill>
                <a:latin typeface="Arial" panose="020B0604020202020204" pitchFamily="34" charset="0"/>
                <a:cs typeface="Arial" panose="020B0604020202020204" pitchFamily="34" charset="0"/>
              </a:rPr>
              <a:t>rgba</a:t>
            </a:r>
            <a:r>
              <a:rPr lang="en-US" altLang="en-US" dirty="0">
                <a:solidFill>
                  <a:srgbClr val="BDE052"/>
                </a:solidFill>
                <a:latin typeface="Arial" panose="020B0604020202020204" pitchFamily="34" charset="0"/>
                <a:cs typeface="Arial" panose="020B0604020202020204" pitchFamily="34" charset="0"/>
              </a:rPr>
              <a:t>(0, 64, 60, .7)</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endParaRPr lang="en-US" altLang="en-US" dirty="0">
              <a:solidFill>
                <a:srgbClr val="C5C8C6"/>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Item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styled.div</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position</a:t>
            </a:r>
            <a:r>
              <a:rPr lang="en-US" altLang="en-US" dirty="0">
                <a:solidFill>
                  <a:srgbClr val="BDE052"/>
                </a:solidFill>
                <a:latin typeface="Arial" panose="020B0604020202020204" pitchFamily="34" charset="0"/>
                <a:cs typeface="Arial" panose="020B0604020202020204" pitchFamily="34" charset="0"/>
              </a:rPr>
              <a:t>: relative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width</a:t>
            </a:r>
            <a:r>
              <a:rPr lang="en-US" altLang="en-US" dirty="0">
                <a:solidFill>
                  <a:srgbClr val="BDE052"/>
                </a:solidFill>
                <a:latin typeface="Arial" panose="020B0604020202020204" pitchFamily="34" charset="0"/>
                <a:cs typeface="Arial" panose="020B0604020202020204" pitchFamily="34" charset="0"/>
              </a:rPr>
              <a:t>: 265px</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height</a:t>
            </a:r>
            <a:r>
              <a:rPr lang="en-US" altLang="en-US" dirty="0">
                <a:solidFill>
                  <a:srgbClr val="BDE052"/>
                </a:solidFill>
                <a:latin typeface="Arial" panose="020B0604020202020204" pitchFamily="34" charset="0"/>
                <a:cs typeface="Arial" panose="020B0604020202020204" pitchFamily="34" charset="0"/>
              </a:rPr>
              <a:t>: 265px</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background</a:t>
            </a:r>
            <a:r>
              <a:rPr lang="en-US" altLang="en-US" dirty="0">
                <a:solidFill>
                  <a:srgbClr val="BDE052"/>
                </a:solidFill>
                <a:latin typeface="Arial" panose="020B0604020202020204" pitchFamily="34" charset="0"/>
                <a:cs typeface="Arial" panose="020B0604020202020204" pitchFamily="34" charset="0"/>
              </a:rPr>
              <a:t>: #ccc </a:t>
            </a:r>
            <a:r>
              <a:rPr lang="en-US" altLang="en-US" dirty="0" err="1">
                <a:solidFill>
                  <a:srgbClr val="BDE052"/>
                </a:solidFill>
                <a:latin typeface="Arial" panose="020B0604020202020204" pitchFamily="34" charset="0"/>
                <a:cs typeface="Arial" panose="020B0604020202020204" pitchFamily="34" charset="0"/>
              </a:rPr>
              <a:t>url</a:t>
            </a: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${props</a:t>
            </a:r>
            <a:r>
              <a:rPr lang="en-US" altLang="en-US" dirty="0">
                <a:solidFill>
                  <a:srgbClr val="F5B83D"/>
                </a:solidFill>
                <a:latin typeface="Arial" panose="020B0604020202020204" pitchFamily="34" charset="0"/>
                <a:cs typeface="Arial" panose="020B0604020202020204" pitchFamily="34" charset="0"/>
              </a:rPr>
              <a:t>=&gt;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props.Image</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no-repeat center</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cursor</a:t>
            </a:r>
            <a:r>
              <a:rPr lang="en-US" altLang="en-US" dirty="0">
                <a:solidFill>
                  <a:srgbClr val="BDE052"/>
                </a:solidFill>
                <a:latin typeface="Arial" panose="020B0604020202020204" pitchFamily="34" charset="0"/>
                <a:cs typeface="Arial" panose="020B0604020202020204" pitchFamily="34" charset="0"/>
              </a:rPr>
              <a:t>: pointer</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&amp;:hover </a:t>
            </a:r>
            <a:r>
              <a:rPr lang="en-US" altLang="en-US" dirty="0">
                <a:solidFill>
                  <a:srgbClr val="C5C8C6"/>
                </a:solidFill>
                <a:latin typeface="Arial" panose="020B0604020202020204" pitchFamily="34" charset="0"/>
                <a:cs typeface="Arial" panose="020B0604020202020204" pitchFamily="34" charset="0"/>
              </a:rPr>
              <a:t>${</a:t>
            </a:r>
            <a:r>
              <a:rPr lang="en-US" altLang="en-US" dirty="0" err="1">
                <a:solidFill>
                  <a:srgbClr val="C5C8C6"/>
                </a:solidFill>
                <a:latin typeface="Arial" panose="020B0604020202020204" pitchFamily="34" charset="0"/>
                <a:cs typeface="Arial" panose="020B0604020202020204" pitchFamily="34" charset="0"/>
              </a:rPr>
              <a:t>EffectItem</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display</a:t>
            </a:r>
            <a:r>
              <a:rPr lang="en-US" altLang="en-US" dirty="0">
                <a:solidFill>
                  <a:srgbClr val="BDE052"/>
                </a:solidFill>
                <a:latin typeface="Arial" panose="020B0604020202020204" pitchFamily="34" charset="0"/>
                <a:cs typeface="Arial" panose="020B0604020202020204" pitchFamily="34" charset="0"/>
              </a:rPr>
              <a:t>: flex</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align-items</a:t>
            </a:r>
            <a:r>
              <a:rPr lang="en-US" altLang="en-US" dirty="0">
                <a:solidFill>
                  <a:srgbClr val="BDE052"/>
                </a:solidFill>
                <a:latin typeface="Arial" panose="020B0604020202020204" pitchFamily="34" charset="0"/>
                <a:cs typeface="Arial" panose="020B0604020202020204" pitchFamily="34" charset="0"/>
              </a:rPr>
              <a:t>: center</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        justify-content</a:t>
            </a:r>
            <a:r>
              <a:rPr lang="en-US" altLang="en-US" dirty="0">
                <a:solidFill>
                  <a:srgbClr val="BDE052"/>
                </a:solidFill>
                <a:latin typeface="Arial" panose="020B0604020202020204" pitchFamily="34" charset="0"/>
                <a:cs typeface="Arial" panose="020B0604020202020204" pitchFamily="34" charset="0"/>
              </a:rPr>
              <a:t>: center</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F08A3E2-D956-4305-BC2D-C505F62F169E}"/>
              </a:ext>
            </a:extLst>
          </p:cNvPr>
          <p:cNvSpPr>
            <a:spLocks noChangeArrowheads="1"/>
          </p:cNvSpPr>
          <p:nvPr/>
        </p:nvSpPr>
        <p:spPr bwMode="auto">
          <a:xfrm>
            <a:off x="0" y="90100"/>
            <a:ext cx="65" cy="27699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9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https://www.styled-components.com/static/nav-logo.png">
            <a:extLst>
              <a:ext uri="{FF2B5EF4-FFF2-40B4-BE49-F238E27FC236}">
                <a16:creationId xmlns:a16="http://schemas.microsoft.com/office/drawing/2014/main" id="{2EE060C2-F2F8-49D8-BF5D-5396B8BD6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659048-86CD-4389-8864-BBB873EF372B}"/>
              </a:ext>
            </a:extLst>
          </p:cNvPr>
          <p:cNvSpPr txBox="1"/>
          <p:nvPr/>
        </p:nvSpPr>
        <p:spPr>
          <a:xfrm>
            <a:off x="196793" y="1240497"/>
            <a:ext cx="3133636" cy="1938992"/>
          </a:xfrm>
          <a:prstGeom prst="rect">
            <a:avLst/>
          </a:prstGeom>
          <a:noFill/>
        </p:spPr>
        <p:txBody>
          <a:bodyPr wrap="square" rtlCol="0">
            <a:spAutoFit/>
          </a:bodyPr>
          <a:lstStyle/>
          <a:p>
            <a:r>
              <a:rPr lang="en-US" sz="4000" dirty="0" err="1">
                <a:solidFill>
                  <a:schemeClr val="bg1"/>
                </a:solidFill>
                <a:latin typeface="Arial" panose="020B0604020202020204" pitchFamily="34" charset="0"/>
                <a:cs typeface="Arial" panose="020B0604020202020204" pitchFamily="34" charset="0"/>
              </a:rPr>
              <a:t>Một</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số</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nhược</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điểm</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và</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hạn</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chế</a:t>
            </a:r>
            <a:endParaRPr lang="en-US" sz="40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CB6259E-452B-4869-B57A-3DAE54F90634}"/>
              </a:ext>
            </a:extLst>
          </p:cNvPr>
          <p:cNvSpPr txBox="1"/>
          <p:nvPr/>
        </p:nvSpPr>
        <p:spPr>
          <a:xfrm>
            <a:off x="4102218" y="1332284"/>
            <a:ext cx="7029974" cy="3694409"/>
          </a:xfrm>
          <a:prstGeom prst="rect">
            <a:avLst/>
          </a:prstGeom>
          <a:noFill/>
        </p:spPr>
        <p:txBody>
          <a:bodyPr wrap="square" rtlCol="0">
            <a:spAutoFit/>
          </a:bodyPr>
          <a:lstStyle/>
          <a:p>
            <a:pPr>
              <a:lnSpc>
                <a:spcPct val="150000"/>
              </a:lnSpc>
            </a:pPr>
            <a:r>
              <a:rPr lang="vi-VN"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G</a:t>
            </a:r>
            <a:r>
              <a:rPr lang="vi-VN" sz="3200" dirty="0">
                <a:latin typeface="Arial" panose="020B0604020202020204" pitchFamily="34" charset="0"/>
                <a:cs typeface="Arial" panose="020B0604020202020204" pitchFamily="34" charset="0"/>
              </a:rPr>
              <a:t>ây khó chịu cho người quen debug css bằng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tên</a:t>
            </a:r>
            <a:r>
              <a:rPr lang="vi-VN" sz="3200" dirty="0">
                <a:latin typeface="Arial" panose="020B0604020202020204" pitchFamily="34" charset="0"/>
                <a:cs typeface="Arial" panose="020B0604020202020204" pitchFamily="34" charset="0"/>
              </a:rPr>
              <a:t> class.</a:t>
            </a:r>
          </a:p>
          <a:p>
            <a:pPr>
              <a:lnSpc>
                <a:spcPct val="150000"/>
              </a:lnSpc>
            </a:pPr>
            <a:r>
              <a:rPr lang="vi-VN" sz="3200" dirty="0">
                <a:latin typeface="Arial" panose="020B0604020202020204" pitchFamily="34" charset="0"/>
                <a:cs typeface="Arial" panose="020B0604020202020204" pitchFamily="34" charset="0"/>
              </a:rPr>
              <a:t>•	Không được d</a:t>
            </a:r>
            <a:r>
              <a:rPr lang="en-US" sz="3200" dirty="0">
                <a:latin typeface="Arial" panose="020B0604020202020204" pitchFamily="34" charset="0"/>
                <a:cs typeface="Arial" panose="020B0604020202020204" pitchFamily="34" charset="0"/>
              </a:rPr>
              <a:t>ù</a:t>
            </a:r>
            <a:r>
              <a:rPr lang="vi-VN" sz="3200" dirty="0">
                <a:latin typeface="Arial" panose="020B0604020202020204" pitchFamily="34" charset="0"/>
                <a:cs typeface="Arial" panose="020B0604020202020204" pitchFamily="34" charset="0"/>
              </a:rPr>
              <a:t>ng</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ref trên component phải chuyển sang innerRef</a:t>
            </a:r>
          </a:p>
        </p:txBody>
      </p:sp>
    </p:spTree>
    <p:extLst>
      <p:ext uri="{BB962C8B-B14F-4D97-AF65-F5344CB8AC3E}">
        <p14:creationId xmlns:p14="http://schemas.microsoft.com/office/powerpoint/2010/main" val="302456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2625754"/>
            <a:ext cx="3122971" cy="1323439"/>
          </a:xfrm>
          <a:prstGeom prst="rect">
            <a:avLst/>
          </a:prstGeom>
          <a:noFill/>
        </p:spPr>
        <p:txBody>
          <a:bodyPr wrap="none" rtlCol="0">
            <a:spAutoFit/>
          </a:bodyPr>
          <a:lstStyle/>
          <a:p>
            <a:r>
              <a:rPr lang="en-US" sz="4000" dirty="0">
                <a:solidFill>
                  <a:schemeClr val="bg1"/>
                </a:solidFill>
                <a:latin typeface="Arial" panose="020B0604020202020204" pitchFamily="34" charset="0"/>
                <a:cs typeface="Arial" panose="020B0604020202020204" pitchFamily="34" charset="0"/>
              </a:rPr>
              <a:t>Styled</a:t>
            </a:r>
          </a:p>
          <a:p>
            <a:r>
              <a:rPr lang="en-US" sz="4000" dirty="0">
                <a:solidFill>
                  <a:schemeClr val="bg1"/>
                </a:solidFill>
                <a:latin typeface="Arial" panose="020B0604020202020204" pitchFamily="34" charset="0"/>
                <a:cs typeface="Arial" panose="020B0604020202020204" pitchFamily="34" charset="0"/>
              </a:rPr>
              <a:t>Component?</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2554545"/>
          </a:xfrm>
          <a:prstGeom prst="rect">
            <a:avLst/>
          </a:prstGeom>
          <a:noFill/>
        </p:spPr>
        <p:txBody>
          <a:bodyPr wrap="square" rtlCol="0">
            <a:spAutoFit/>
          </a:bodyPr>
          <a:lstStyle/>
          <a:p>
            <a:r>
              <a:rPr lang="vi-VN" sz="3200" dirty="0">
                <a:latin typeface="Arial" panose="020B0604020202020204" pitchFamily="34" charset="0"/>
                <a:cs typeface="Arial" panose="020B0604020202020204" pitchFamily="34" charset="0"/>
              </a:rPr>
              <a:t>Với Styled Components thay vì sử dụng những selector để làm đẹp cho element như trên chúng ta sẽ định nghĩa những components với style chỉ dành riêng cho bản thân nó.</a:t>
            </a:r>
            <a:endParaRPr lang="en-US" sz="3200" dirty="0">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3648200"/>
            <a:ext cx="6719580" cy="2031325"/>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import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styled </a:t>
            </a: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from</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'styled-components’</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const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Button </a:t>
            </a:r>
            <a:r>
              <a:rPr kumimoji="0" lang="en-US" altLang="en-US" b="0" i="0" u="none" strike="noStrike" cap="none" normalizeH="0" baseline="0" dirty="0">
                <a:ln>
                  <a:noFill/>
                </a:ln>
                <a:solidFill>
                  <a:srgbClr val="F5B83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styled.button</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BDE052"/>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49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4" y="2151727"/>
            <a:ext cx="3116858" cy="1938992"/>
          </a:xfrm>
          <a:prstGeom prst="rect">
            <a:avLst/>
          </a:prstGeom>
          <a:noFill/>
        </p:spPr>
        <p:txBody>
          <a:bodyPr wrap="square" rtlCol="0">
            <a:spAutoFit/>
          </a:bodyPr>
          <a:lstStyle/>
          <a:p>
            <a:r>
              <a:rPr lang="en-US" sz="4000" dirty="0" err="1">
                <a:solidFill>
                  <a:schemeClr val="bg1"/>
                </a:solidFill>
                <a:latin typeface="Arial" panose="020B0604020202020204" pitchFamily="34" charset="0"/>
                <a:cs typeface="Arial" panose="020B0604020202020204" pitchFamily="34" charset="0"/>
              </a:rPr>
              <a:t>Lợi</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ích</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khi</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dùng</a:t>
            </a:r>
            <a:r>
              <a:rPr lang="en-US" sz="4000" dirty="0">
                <a:solidFill>
                  <a:schemeClr val="bg1"/>
                </a:solidFill>
                <a:latin typeface="Arial" panose="020B0604020202020204" pitchFamily="34" charset="0"/>
                <a:cs typeface="Arial" panose="020B0604020202020204" pitchFamily="34" charset="0"/>
              </a:rPr>
              <a:t> Styled</a:t>
            </a:r>
          </a:p>
          <a:p>
            <a:r>
              <a:rPr lang="en-US" sz="4000" dirty="0">
                <a:solidFill>
                  <a:schemeClr val="bg1"/>
                </a:solidFill>
                <a:latin typeface="Arial" panose="020B0604020202020204" pitchFamily="34" charset="0"/>
                <a:cs typeface="Arial" panose="020B0604020202020204" pitchFamily="34" charset="0"/>
              </a:rPr>
              <a:t>Component?</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1063978"/>
            <a:ext cx="7029974" cy="44330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Automatic critical CSS</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No class name bugs</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Painless maintenance</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Easier deletion of CSS</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Simple dynamic styling</a:t>
            </a:r>
          </a:p>
          <a:p>
            <a:pPr marL="457200" indent="-457200">
              <a:lnSpc>
                <a:spcPct val="150000"/>
              </a:lnSpc>
              <a:buFont typeface="Arial" panose="020B0604020202020204" pitchFamily="34" charset="0"/>
              <a:buChar char="•"/>
            </a:pPr>
            <a:r>
              <a:rPr lang="en-US" sz="3200" dirty="0">
                <a:latin typeface="Arial" panose="020B0604020202020204" pitchFamily="34" charset="0"/>
                <a:cs typeface="Arial" panose="020B0604020202020204" pitchFamily="34" charset="0"/>
              </a:rPr>
              <a:t>Automatic vendor prefixing</a:t>
            </a:r>
          </a:p>
        </p:txBody>
      </p:sp>
    </p:spTree>
    <p:extLst>
      <p:ext uri="{BB962C8B-B14F-4D97-AF65-F5344CB8AC3E}">
        <p14:creationId xmlns:p14="http://schemas.microsoft.com/office/powerpoint/2010/main" val="347605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074913"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1. </a:t>
            </a:r>
          </a:p>
          <a:p>
            <a:r>
              <a:rPr lang="en-US" sz="4000" dirty="0">
                <a:solidFill>
                  <a:schemeClr val="bg1"/>
                </a:solidFill>
                <a:latin typeface="Arial" panose="020B0604020202020204" pitchFamily="34" charset="0"/>
                <a:cs typeface="Arial" panose="020B0604020202020204" pitchFamily="34" charset="0"/>
              </a:rPr>
              <a:t>Automatic critical CSS</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3046988"/>
          </a:xfrm>
          <a:prstGeom prst="rect">
            <a:avLst/>
          </a:prstGeom>
          <a:noFill/>
        </p:spPr>
        <p:txBody>
          <a:bodyPr wrap="square" rtlCol="0">
            <a:spAutoFit/>
          </a:bodyPr>
          <a:lstStyle/>
          <a:p>
            <a:r>
              <a:rPr lang="vi-VN" sz="3200" dirty="0">
                <a:latin typeface="Arial" panose="020B0604020202020204" pitchFamily="34" charset="0"/>
                <a:cs typeface="Arial" panose="020B0604020202020204" pitchFamily="34" charset="0"/>
              </a:rPr>
              <a:t>Chỉ render những property nào được hiển thị</a:t>
            </a:r>
            <a:r>
              <a:rPr lang="en-US" sz="3200" dirty="0">
                <a:latin typeface="Arial" panose="020B0604020202020204" pitchFamily="34" charset="0"/>
                <a:cs typeface="Arial" panose="020B0604020202020204" pitchFamily="34" charset="0"/>
              </a:rPr>
              <a:t>,</a:t>
            </a:r>
            <a:r>
              <a:rPr lang="vi-VN" sz="3200" dirty="0">
                <a:latin typeface="Arial" panose="020B0604020202020204" pitchFamily="34" charset="0"/>
                <a:cs typeface="Arial" panose="020B0604020202020204" pitchFamily="34" charset="0"/>
              </a:rPr>
              <a:t> không làm thêm gì khác</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và</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hoàn toàn tự động. </a:t>
            </a:r>
            <a:endParaRPr lang="en-US" sz="3200" dirty="0">
              <a:latin typeface="Arial" panose="020B0604020202020204" pitchFamily="34" charset="0"/>
              <a:cs typeface="Arial" panose="020B0604020202020204" pitchFamily="34" charset="0"/>
            </a:endParaRPr>
          </a:p>
          <a:p>
            <a:r>
              <a:rPr lang="vi-VN" sz="3200" dirty="0">
                <a:latin typeface="Arial" panose="020B0604020202020204" pitchFamily="34" charset="0"/>
                <a:cs typeface="Arial" panose="020B0604020202020204" pitchFamily="34" charset="0"/>
              </a:rPr>
              <a:t>Điều này có nghĩa là web không phải tải những giá trị dư thừa, tiết kiệm băng thông.</a:t>
            </a:r>
            <a:endParaRPr lang="en-US" sz="3200" dirty="0">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3949193"/>
            <a:ext cx="6719580" cy="2031325"/>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const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MyComponent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F5B83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styled.div</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p>
          <a:p>
            <a:r>
              <a:rPr lang="en-US" strike="sngStrike" dirty="0">
                <a:solidFill>
                  <a:srgbClr val="C5C8C6"/>
                </a:solidFill>
                <a:latin typeface="Arial" panose="020B0604020202020204" pitchFamily="34" charset="0"/>
                <a:cs typeface="Arial" panose="020B0604020202020204" pitchFamily="34" charset="0"/>
              </a:rPr>
              <a:t>    /* text-shadow: 2px </a:t>
            </a:r>
            <a:r>
              <a:rPr lang="en-US" strike="sngStrike" dirty="0" err="1">
                <a:solidFill>
                  <a:srgbClr val="C5C8C6"/>
                </a:solidFill>
                <a:latin typeface="Arial" panose="020B0604020202020204" pitchFamily="34" charset="0"/>
                <a:cs typeface="Arial" panose="020B0604020202020204" pitchFamily="34" charset="0"/>
              </a:rPr>
              <a:t>2px</a:t>
            </a:r>
            <a:r>
              <a:rPr lang="en-US" strike="sngStrike" dirty="0">
                <a:solidFill>
                  <a:srgbClr val="C5C8C6"/>
                </a:solidFill>
                <a:latin typeface="Arial" panose="020B0604020202020204" pitchFamily="34" charset="0"/>
                <a:cs typeface="Arial" panose="020B0604020202020204" pitchFamily="34" charset="0"/>
              </a:rPr>
              <a:t> 5px #333;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BDE052"/>
                </a:solidFill>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endParaRPr lang="en-US" altLang="en-US" dirty="0">
              <a:solidFill>
                <a:schemeClr val="bg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52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074913" cy="1938992"/>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2.</a:t>
            </a:r>
          </a:p>
          <a:p>
            <a:r>
              <a:rPr lang="en-US" sz="4000" dirty="0">
                <a:solidFill>
                  <a:schemeClr val="bg1"/>
                </a:solidFill>
                <a:latin typeface="Arial" panose="020B0604020202020204" pitchFamily="34" charset="0"/>
                <a:cs typeface="Arial" panose="020B0604020202020204" pitchFamily="34" charset="0"/>
              </a:rPr>
              <a:t>No class name bugs</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2062103"/>
          </a:xfrm>
          <a:prstGeom prst="rect">
            <a:avLst/>
          </a:prstGeom>
          <a:noFill/>
        </p:spPr>
        <p:txBody>
          <a:bodyPr wrap="square" rtlCol="0">
            <a:spAutoFit/>
          </a:bodyPr>
          <a:lstStyle/>
          <a:p>
            <a:r>
              <a:rPr lang="vi-VN" sz="3200" dirty="0">
                <a:latin typeface="Arial" panose="020B0604020202020204" pitchFamily="34" charset="0"/>
                <a:cs typeface="Arial" panose="020B0604020202020204" pitchFamily="34" charset="0"/>
              </a:rPr>
              <a:t>Các className được tạo ra duy nhất cho. Nên </a:t>
            </a:r>
            <a:r>
              <a:rPr lang="vi-VN" sz="3200" b="1" dirty="0">
                <a:latin typeface="Arial" panose="020B0604020202020204" pitchFamily="34" charset="0"/>
                <a:cs typeface="Arial" panose="020B0604020202020204" pitchFamily="34" charset="0"/>
              </a:rPr>
              <a:t>không </a:t>
            </a:r>
            <a:r>
              <a:rPr lang="en-US" sz="3200" b="1" dirty="0">
                <a:latin typeface="Arial" panose="020B0604020202020204" pitchFamily="34" charset="0"/>
                <a:cs typeface="Arial" panose="020B0604020202020204" pitchFamily="34" charset="0"/>
              </a:rPr>
              <a:t>p</a:t>
            </a:r>
            <a:r>
              <a:rPr lang="vi-VN" sz="3200" b="1" dirty="0">
                <a:latin typeface="Arial" panose="020B0604020202020204" pitchFamily="34" charset="0"/>
                <a:cs typeface="Arial" panose="020B0604020202020204" pitchFamily="34" charset="0"/>
              </a:rPr>
              <a:t>hải lo lắng về sự trùng lặp</a:t>
            </a:r>
            <a:r>
              <a:rPr lang="vi-VN" sz="3200" dirty="0">
                <a:latin typeface="Arial" panose="020B0604020202020204" pitchFamily="34" charset="0"/>
                <a:cs typeface="Arial" panose="020B0604020202020204" pitchFamily="34" charset="0"/>
              </a:rPr>
              <a:t>, chồng chéo hoặc sai chính tả.</a:t>
            </a:r>
            <a:endParaRPr lang="en-US" sz="3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0989C44-8251-4D26-B871-44F98E8AA134}"/>
              </a:ext>
            </a:extLst>
          </p:cNvPr>
          <p:cNvPicPr>
            <a:picLocks noChangeAspect="1"/>
          </p:cNvPicPr>
          <p:nvPr/>
        </p:nvPicPr>
        <p:blipFill>
          <a:blip r:embed="rId3"/>
          <a:stretch>
            <a:fillRect/>
          </a:stretch>
        </p:blipFill>
        <p:spPr>
          <a:xfrm>
            <a:off x="4249023" y="2975381"/>
            <a:ext cx="6010713" cy="1936143"/>
          </a:xfrm>
          <a:prstGeom prst="rect">
            <a:avLst/>
          </a:prstGeom>
        </p:spPr>
      </p:pic>
    </p:spTree>
    <p:extLst>
      <p:ext uri="{BB962C8B-B14F-4D97-AF65-F5344CB8AC3E}">
        <p14:creationId xmlns:p14="http://schemas.microsoft.com/office/powerpoint/2010/main" val="151068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074913" cy="2554545"/>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3.</a:t>
            </a:r>
          </a:p>
          <a:p>
            <a:r>
              <a:rPr lang="en-US" sz="4000" dirty="0">
                <a:solidFill>
                  <a:schemeClr val="bg1"/>
                </a:solidFill>
                <a:latin typeface="Arial" panose="020B0604020202020204" pitchFamily="34" charset="0"/>
                <a:cs typeface="Arial" panose="020B0604020202020204" pitchFamily="34" charset="0"/>
              </a:rPr>
              <a:t>Easier deletion of CSS</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2554545"/>
          </a:xfrm>
          <a:prstGeom prst="rect">
            <a:avLst/>
          </a:prstGeom>
          <a:noFill/>
        </p:spPr>
        <p:txBody>
          <a:bodyPr wrap="square" rtlCol="0">
            <a:spAutoFit/>
          </a:bodyPr>
          <a:lstStyle/>
          <a:p>
            <a:r>
              <a:rPr lang="vi-VN" sz="3200" dirty="0">
                <a:latin typeface="Arial" panose="020B0604020202020204" pitchFamily="34" charset="0"/>
                <a:cs typeface="Arial" panose="020B0604020202020204" pitchFamily="34" charset="0"/>
              </a:rPr>
              <a:t>Vì mỗi style được gắn với một component cụ thể. </a:t>
            </a:r>
            <a:endParaRPr lang="en-US" sz="3200" dirty="0">
              <a:latin typeface="Arial" panose="020B0604020202020204" pitchFamily="34" charset="0"/>
              <a:cs typeface="Arial" panose="020B0604020202020204" pitchFamily="34" charset="0"/>
            </a:endParaRPr>
          </a:p>
          <a:p>
            <a:r>
              <a:rPr lang="vi-VN" sz="3200" dirty="0">
                <a:latin typeface="Arial" panose="020B0604020202020204" pitchFamily="34" charset="0"/>
                <a:cs typeface="Arial" panose="020B0604020202020204" pitchFamily="34" charset="0"/>
              </a:rPr>
              <a:t>Nếu </a:t>
            </a:r>
            <a:r>
              <a:rPr lang="en-US" sz="3200" dirty="0">
                <a:latin typeface="Arial" panose="020B0604020202020204" pitchFamily="34" charset="0"/>
                <a:cs typeface="Arial" panose="020B0604020202020204" pitchFamily="34" charset="0"/>
              </a:rPr>
              <a:t>component</a:t>
            </a:r>
            <a:r>
              <a:rPr lang="vi-VN" sz="3200" dirty="0">
                <a:latin typeface="Arial" panose="020B0604020202020204" pitchFamily="34" charset="0"/>
                <a:cs typeface="Arial" panose="020B0604020202020204" pitchFamily="34" charset="0"/>
              </a:rPr>
              <a:t> không được sử dụng và bị xóa, tất cả các </a:t>
            </a:r>
            <a:r>
              <a:rPr lang="en-US" sz="3200" dirty="0">
                <a:latin typeface="Arial" panose="020B0604020202020204" pitchFamily="34" charset="0"/>
                <a:cs typeface="Arial" panose="020B0604020202020204" pitchFamily="34" charset="0"/>
              </a:rPr>
              <a:t>style</a:t>
            </a:r>
            <a:r>
              <a:rPr lang="vi-VN" sz="3200" dirty="0">
                <a:latin typeface="Arial" panose="020B0604020202020204" pitchFamily="34" charset="0"/>
                <a:cs typeface="Arial" panose="020B0604020202020204" pitchFamily="34" charset="0"/>
              </a:rPr>
              <a:t> của nó sẽ bị xóa cùng với nó.</a:t>
            </a:r>
            <a:endParaRPr lang="en-US" sz="32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5C63649-90BC-44AF-BA06-0C101725269D}"/>
              </a:ext>
            </a:extLst>
          </p:cNvPr>
          <p:cNvPicPr>
            <a:picLocks noChangeAspect="1"/>
          </p:cNvPicPr>
          <p:nvPr/>
        </p:nvPicPr>
        <p:blipFill>
          <a:blip r:embed="rId3"/>
          <a:stretch>
            <a:fillRect/>
          </a:stretch>
        </p:blipFill>
        <p:spPr>
          <a:xfrm>
            <a:off x="4174703" y="3429000"/>
            <a:ext cx="3744504" cy="2285802"/>
          </a:xfrm>
          <a:prstGeom prst="rect">
            <a:avLst/>
          </a:prstGeom>
        </p:spPr>
      </p:pic>
    </p:spTree>
    <p:extLst>
      <p:ext uri="{BB962C8B-B14F-4D97-AF65-F5344CB8AC3E}">
        <p14:creationId xmlns:p14="http://schemas.microsoft.com/office/powerpoint/2010/main" val="211895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2554545"/>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4. </a:t>
            </a:r>
          </a:p>
          <a:p>
            <a:r>
              <a:rPr lang="en-US" sz="4000" dirty="0">
                <a:solidFill>
                  <a:schemeClr val="bg1"/>
                </a:solidFill>
                <a:latin typeface="Arial" panose="020B0604020202020204" pitchFamily="34" charset="0"/>
                <a:cs typeface="Arial" panose="020B0604020202020204" pitchFamily="34" charset="0"/>
              </a:rPr>
              <a:t>Simple dynamic styling</a:t>
            </a:r>
          </a:p>
        </p:txBody>
      </p:sp>
      <p:sp>
        <p:nvSpPr>
          <p:cNvPr id="7" name="TextBox 6">
            <a:extLst>
              <a:ext uri="{FF2B5EF4-FFF2-40B4-BE49-F238E27FC236}">
                <a16:creationId xmlns:a16="http://schemas.microsoft.com/office/drawing/2014/main" id="{C53B3695-91C2-43E4-8FF3-69BF83499F3F}"/>
              </a:ext>
            </a:extLst>
          </p:cNvPr>
          <p:cNvSpPr txBox="1"/>
          <p:nvPr/>
        </p:nvSpPr>
        <p:spPr>
          <a:xfrm>
            <a:off x="4102218" y="732928"/>
            <a:ext cx="7029974" cy="2554545"/>
          </a:xfrm>
          <a:prstGeom prst="rect">
            <a:avLst/>
          </a:prstGeom>
          <a:noFill/>
        </p:spPr>
        <p:txBody>
          <a:bodyPr wrap="square" rtlCol="0">
            <a:spAutoFit/>
          </a:bodyPr>
          <a:lstStyle/>
          <a:p>
            <a:r>
              <a:rPr lang="vi-VN" sz="3200" dirty="0">
                <a:latin typeface="Arial" panose="020B0604020202020204" pitchFamily="34" charset="0"/>
                <a:cs typeface="Arial" panose="020B0604020202020204" pitchFamily="34" charset="0"/>
              </a:rPr>
              <a:t>Có thể </a:t>
            </a:r>
            <a:r>
              <a:rPr lang="en-US" sz="3200" b="1" dirty="0" err="1">
                <a:latin typeface="Arial" panose="020B0604020202020204" pitchFamily="34" charset="0"/>
                <a:cs typeface="Arial" panose="020B0604020202020204" pitchFamily="34" charset="0"/>
              </a:rPr>
              <a:t>định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dạng</a:t>
            </a:r>
            <a:r>
              <a:rPr lang="vi-VN" sz="3200" b="1" dirty="0">
                <a:latin typeface="Arial" panose="020B0604020202020204" pitchFamily="34" charset="0"/>
                <a:cs typeface="Arial" panose="020B0604020202020204" pitchFamily="34" charset="0"/>
              </a:rPr>
              <a:t> style cho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vi-VN" sz="3200" b="1" dirty="0">
                <a:latin typeface="Arial" panose="020B0604020202020204" pitchFamily="34" charset="0"/>
                <a:cs typeface="Arial" panose="020B0604020202020204" pitchFamily="34" charset="0"/>
              </a:rPr>
              <a:t>component một cách đơn giản</a:t>
            </a:r>
            <a:r>
              <a:rPr lang="vi-VN" sz="3200" dirty="0">
                <a:latin typeface="Arial" panose="020B0604020202020204" pitchFamily="34" charset="0"/>
                <a:cs typeface="Arial" panose="020B0604020202020204" pitchFamily="34" charset="0"/>
              </a:rPr>
              <a:t> và trực quan thông qua </a:t>
            </a:r>
            <a:r>
              <a:rPr lang="vi-VN" sz="3200" b="1" dirty="0">
                <a:latin typeface="Arial" panose="020B0604020202020204" pitchFamily="34" charset="0"/>
                <a:cs typeface="Arial" panose="020B0604020202020204" pitchFamily="34" charset="0"/>
              </a:rPr>
              <a:t>props</a:t>
            </a:r>
            <a:r>
              <a:rPr lang="vi-VN" sz="3200" dirty="0">
                <a:latin typeface="Arial" panose="020B0604020202020204" pitchFamily="34" charset="0"/>
                <a:cs typeface="Arial" panose="020B0604020202020204" pitchFamily="34" charset="0"/>
              </a:rPr>
              <a:t> hoặc </a:t>
            </a:r>
            <a:r>
              <a:rPr lang="vi-VN" sz="3200" b="1" dirty="0">
                <a:latin typeface="Arial" panose="020B0604020202020204" pitchFamily="34" charset="0"/>
                <a:cs typeface="Arial" panose="020B0604020202020204" pitchFamily="34" charset="0"/>
              </a:rPr>
              <a:t>global theme </a:t>
            </a:r>
            <a:r>
              <a:rPr lang="vi-VN" sz="3200" dirty="0">
                <a:latin typeface="Arial" panose="020B0604020202020204" pitchFamily="34" charset="0"/>
                <a:cs typeface="Arial" panose="020B0604020202020204" pitchFamily="34" charset="0"/>
              </a:rPr>
              <a:t>của chúng mà không phải làm thủ công hàng chục </a:t>
            </a:r>
            <a:r>
              <a:rPr lang="en-US" sz="3200" dirty="0">
                <a:latin typeface="Arial" panose="020B0604020202020204" pitchFamily="34" charset="0"/>
                <a:cs typeface="Arial" panose="020B0604020202020204" pitchFamily="34" charset="0"/>
              </a:rPr>
              <a:t>class.</a:t>
            </a: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3493387"/>
            <a:ext cx="6719580" cy="2554545"/>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const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MyComponent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F5B83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styled.div</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chemeClr val="bg1"/>
                </a:solidFill>
                <a:latin typeface="dm"/>
              </a:rPr>
              <a:t>    …</a:t>
            </a:r>
          </a:p>
          <a:p>
            <a:pPr defTabSz="914400" eaLnBrk="0" fontAlgn="base" hangingPunct="0">
              <a:spcBef>
                <a:spcPct val="0"/>
              </a:spcBef>
              <a:spcAft>
                <a:spcPct val="0"/>
              </a:spcAft>
            </a:pPr>
            <a:r>
              <a:rPr lang="en-US" altLang="en-US" dirty="0">
                <a:solidFill>
                  <a:srgbClr val="D1949E"/>
                </a:solidFill>
                <a:latin typeface="dm"/>
              </a:rPr>
              <a:t>    background</a:t>
            </a:r>
            <a:r>
              <a:rPr lang="en-US" altLang="en-US" dirty="0">
                <a:solidFill>
                  <a:srgbClr val="BDE052"/>
                </a:solidFill>
                <a:latin typeface="dm"/>
              </a:rPr>
              <a:t>: </a:t>
            </a:r>
            <a:r>
              <a:rPr lang="en-US" altLang="en-US" dirty="0">
                <a:solidFill>
                  <a:srgbClr val="C5C8C6"/>
                </a:solidFill>
                <a:latin typeface="dm"/>
              </a:rPr>
              <a:t>${props </a:t>
            </a:r>
            <a:r>
              <a:rPr lang="en-US" altLang="en-US" dirty="0">
                <a:solidFill>
                  <a:srgbClr val="F5B83D"/>
                </a:solidFill>
                <a:latin typeface="dm"/>
              </a:rPr>
              <a:t>=&gt;</a:t>
            </a:r>
            <a:r>
              <a:rPr lang="en-US" altLang="en-US" dirty="0">
                <a:solidFill>
                  <a:srgbClr val="C5C8C6"/>
                </a:solidFill>
                <a:latin typeface="dm"/>
              </a:rPr>
              <a:t> </a:t>
            </a:r>
            <a:r>
              <a:rPr lang="en-US" altLang="en-US" dirty="0" err="1">
                <a:solidFill>
                  <a:srgbClr val="C5C8C6"/>
                </a:solidFill>
                <a:latin typeface="dm"/>
              </a:rPr>
              <a:t>props.primary</a:t>
            </a:r>
            <a:r>
              <a:rPr lang="en-US" altLang="en-US" dirty="0">
                <a:solidFill>
                  <a:srgbClr val="C5C8C6"/>
                </a:solidFill>
                <a:latin typeface="dm"/>
              </a:rPr>
              <a:t> </a:t>
            </a:r>
            <a:r>
              <a:rPr lang="en-US" altLang="en-US" dirty="0">
                <a:solidFill>
                  <a:srgbClr val="F5B83D"/>
                </a:solidFill>
                <a:latin typeface="dm"/>
              </a:rPr>
              <a:t>?</a:t>
            </a:r>
            <a:r>
              <a:rPr lang="en-US" altLang="en-US" dirty="0">
                <a:solidFill>
                  <a:srgbClr val="C5C8C6"/>
                </a:solidFill>
                <a:latin typeface="dm"/>
              </a:rPr>
              <a:t> </a:t>
            </a:r>
            <a:r>
              <a:rPr lang="en-US" altLang="en-US" dirty="0">
                <a:solidFill>
                  <a:srgbClr val="BDE052"/>
                </a:solidFill>
                <a:latin typeface="dm"/>
              </a:rPr>
              <a:t>"</a:t>
            </a:r>
            <a:r>
              <a:rPr lang="en-US" altLang="en-US" dirty="0" err="1">
                <a:solidFill>
                  <a:srgbClr val="BDE052"/>
                </a:solidFill>
                <a:latin typeface="dm"/>
              </a:rPr>
              <a:t>palevioletred</a:t>
            </a:r>
            <a:r>
              <a:rPr lang="en-US" altLang="en-US" dirty="0">
                <a:solidFill>
                  <a:srgbClr val="BDE052"/>
                </a:solidFill>
                <a:latin typeface="dm"/>
              </a:rPr>
              <a:t>"</a:t>
            </a:r>
            <a:r>
              <a:rPr lang="en-US" altLang="en-US" dirty="0">
                <a:solidFill>
                  <a:srgbClr val="C5C8C6"/>
                </a:solidFill>
                <a:latin typeface="dm"/>
              </a:rPr>
              <a:t> : </a:t>
            </a:r>
            <a:r>
              <a:rPr lang="en-US" altLang="en-US" dirty="0">
                <a:solidFill>
                  <a:srgbClr val="BDE052"/>
                </a:solidFill>
                <a:latin typeface="dm"/>
              </a:rPr>
              <a:t>"white"</a:t>
            </a:r>
            <a:r>
              <a:rPr lang="en-US" altLang="en-US" dirty="0">
                <a:solidFill>
                  <a:srgbClr val="C5C8C6"/>
                </a:solidFill>
                <a:latin typeface="dm"/>
              </a:rPr>
              <a:t>};</a:t>
            </a:r>
          </a:p>
          <a:p>
            <a:pPr defTabSz="914400" eaLnBrk="0" fontAlgn="base" hangingPunct="0">
              <a:spcBef>
                <a:spcPct val="0"/>
              </a:spcBef>
              <a:spcAft>
                <a:spcPct val="0"/>
              </a:spcAft>
            </a:pPr>
            <a:r>
              <a:rPr lang="en-US" altLang="en-US" dirty="0">
                <a:solidFill>
                  <a:srgbClr val="D1949E"/>
                </a:solidFill>
                <a:latin typeface="dm"/>
              </a:rPr>
              <a:t>    color</a:t>
            </a:r>
            <a:r>
              <a:rPr lang="en-US" altLang="en-US" dirty="0">
                <a:solidFill>
                  <a:srgbClr val="BDE052"/>
                </a:solidFill>
                <a:latin typeface="dm"/>
              </a:rPr>
              <a:t>: </a:t>
            </a:r>
            <a:r>
              <a:rPr lang="en-US" altLang="en-US" dirty="0">
                <a:solidFill>
                  <a:srgbClr val="C5C8C6"/>
                </a:solidFill>
                <a:latin typeface="dm"/>
              </a:rPr>
              <a:t>${props </a:t>
            </a:r>
            <a:r>
              <a:rPr lang="en-US" altLang="en-US" dirty="0">
                <a:solidFill>
                  <a:srgbClr val="F5B83D"/>
                </a:solidFill>
                <a:latin typeface="dm"/>
              </a:rPr>
              <a:t>=&gt;</a:t>
            </a:r>
            <a:r>
              <a:rPr lang="en-US" altLang="en-US" dirty="0">
                <a:solidFill>
                  <a:srgbClr val="C5C8C6"/>
                </a:solidFill>
                <a:latin typeface="dm"/>
              </a:rPr>
              <a:t> </a:t>
            </a:r>
            <a:r>
              <a:rPr lang="en-US" altLang="en-US" dirty="0" err="1">
                <a:solidFill>
                  <a:srgbClr val="C5C8C6"/>
                </a:solidFill>
                <a:latin typeface="dm"/>
              </a:rPr>
              <a:t>props.primary</a:t>
            </a:r>
            <a:r>
              <a:rPr lang="en-US" altLang="en-US" dirty="0">
                <a:solidFill>
                  <a:srgbClr val="C5C8C6"/>
                </a:solidFill>
                <a:latin typeface="dm"/>
              </a:rPr>
              <a:t> </a:t>
            </a:r>
            <a:r>
              <a:rPr lang="en-US" altLang="en-US" dirty="0">
                <a:solidFill>
                  <a:srgbClr val="F5B83D"/>
                </a:solidFill>
                <a:latin typeface="dm"/>
              </a:rPr>
              <a:t>?</a:t>
            </a:r>
            <a:r>
              <a:rPr lang="en-US" altLang="en-US" dirty="0">
                <a:solidFill>
                  <a:srgbClr val="C5C8C6"/>
                </a:solidFill>
                <a:latin typeface="dm"/>
              </a:rPr>
              <a:t> </a:t>
            </a:r>
            <a:r>
              <a:rPr lang="en-US" altLang="en-US" dirty="0">
                <a:solidFill>
                  <a:srgbClr val="BDE052"/>
                </a:solidFill>
                <a:latin typeface="dm"/>
              </a:rPr>
              <a:t>"white"</a:t>
            </a:r>
            <a:r>
              <a:rPr lang="en-US" altLang="en-US" dirty="0">
                <a:solidFill>
                  <a:srgbClr val="C5C8C6"/>
                </a:solidFill>
                <a:latin typeface="dm"/>
              </a:rPr>
              <a:t> : </a:t>
            </a:r>
            <a:r>
              <a:rPr lang="en-US" altLang="en-US" dirty="0">
                <a:solidFill>
                  <a:srgbClr val="BDE052"/>
                </a:solidFill>
                <a:latin typeface="dm"/>
              </a:rPr>
              <a:t>"</a:t>
            </a:r>
            <a:r>
              <a:rPr lang="en-US" altLang="en-US" dirty="0" err="1">
                <a:solidFill>
                  <a:srgbClr val="BDE052"/>
                </a:solidFill>
                <a:latin typeface="dm"/>
              </a:rPr>
              <a:t>palevioletred</a:t>
            </a:r>
            <a:r>
              <a:rPr lang="en-US" altLang="en-US" dirty="0">
                <a:solidFill>
                  <a:srgbClr val="BDE052"/>
                </a:solidFill>
                <a:latin typeface="dm"/>
              </a:rPr>
              <a:t>"</a:t>
            </a:r>
            <a:r>
              <a:rPr lang="en-US" altLang="en-US" dirty="0">
                <a:solidFill>
                  <a:srgbClr val="C5C8C6"/>
                </a:solidFill>
                <a:latin typeface="dm"/>
              </a:rPr>
              <a:t>};</a:t>
            </a:r>
            <a:endParaRPr lang="en-US" altLang="en-US" dirty="0">
              <a:solidFill>
                <a:srgbClr val="BDE052"/>
              </a:solidFill>
              <a:latin typeface="dm"/>
            </a:endParaRPr>
          </a:p>
          <a:p>
            <a:pPr defTabSz="914400" eaLnBrk="0" fontAlgn="base" hangingPunct="0">
              <a:spcBef>
                <a:spcPct val="0"/>
              </a:spcBef>
              <a:spcAft>
                <a:spcPct val="0"/>
              </a:spcAft>
            </a:pPr>
            <a:r>
              <a:rPr lang="en-US" altLang="en-US" dirty="0">
                <a:solidFill>
                  <a:srgbClr val="D1949E"/>
                </a:solidFill>
                <a:latin typeface="dm"/>
              </a:rPr>
              <a:t>    font-size</a:t>
            </a:r>
            <a:r>
              <a:rPr lang="en-US" altLang="en-US" dirty="0">
                <a:solidFill>
                  <a:srgbClr val="BDE052"/>
                </a:solidFill>
                <a:latin typeface="dm"/>
              </a:rPr>
              <a:t>: </a:t>
            </a:r>
            <a:r>
              <a:rPr lang="en-US" altLang="en-US" dirty="0">
                <a:solidFill>
                  <a:srgbClr val="C5C8C6"/>
                </a:solidFill>
                <a:latin typeface="dm"/>
              </a:rPr>
              <a:t>${props </a:t>
            </a:r>
            <a:r>
              <a:rPr lang="en-US" altLang="en-US" dirty="0">
                <a:solidFill>
                  <a:srgbClr val="F5B83D"/>
                </a:solidFill>
                <a:latin typeface="dm"/>
              </a:rPr>
              <a:t>=&gt;</a:t>
            </a:r>
            <a:r>
              <a:rPr lang="en-US" altLang="en-US" dirty="0">
                <a:solidFill>
                  <a:srgbClr val="C5C8C6"/>
                </a:solidFill>
                <a:latin typeface="dm"/>
              </a:rPr>
              <a:t> </a:t>
            </a:r>
            <a:r>
              <a:rPr lang="en-US" altLang="en-US" dirty="0" err="1">
                <a:solidFill>
                  <a:srgbClr val="C5C8C6"/>
                </a:solidFill>
                <a:latin typeface="dm"/>
              </a:rPr>
              <a:t>props.size</a:t>
            </a:r>
            <a:r>
              <a:rPr lang="en-US" altLang="en-US" dirty="0">
                <a:solidFill>
                  <a:srgbClr val="C5C8C6"/>
                </a:solidFill>
                <a:latin typeface="dm"/>
              </a:rPr>
              <a:t> || </a:t>
            </a:r>
            <a:r>
              <a:rPr lang="en-US" altLang="en-US" dirty="0">
                <a:solidFill>
                  <a:srgbClr val="BDE052"/>
                </a:solidFill>
                <a:latin typeface="dm"/>
              </a:rPr>
              <a:t>"18px"</a:t>
            </a:r>
            <a:r>
              <a:rPr lang="en-US" altLang="en-US" dirty="0">
                <a:solidFill>
                  <a:srgbClr val="C5C8C6"/>
                </a:solidFill>
                <a:latin typeface="dm"/>
              </a:rPr>
              <a:t>};</a:t>
            </a:r>
          </a:p>
          <a:p>
            <a:pPr defTabSz="914400" eaLnBrk="0" fontAlgn="base" hangingPunct="0">
              <a:spcBef>
                <a:spcPct val="0"/>
              </a:spcBef>
              <a:spcAft>
                <a:spcPct val="0"/>
              </a:spcAft>
            </a:pPr>
            <a:r>
              <a:rPr lang="en-US" altLang="en-US" dirty="0">
                <a:solidFill>
                  <a:schemeClr val="bg1"/>
                </a:solidFill>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endParaRPr lang="en-US" altLang="en-US" dirty="0">
              <a:solidFill>
                <a:schemeClr val="bg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dirty="0">
                <a:solidFill>
                  <a:srgbClr val="D1949E"/>
                </a:solidFill>
                <a:latin typeface="dm"/>
              </a:rPr>
              <a:t>&lt;Button </a:t>
            </a:r>
            <a:r>
              <a:rPr lang="en-US" altLang="en-US" dirty="0">
                <a:solidFill>
                  <a:srgbClr val="BDE052"/>
                </a:solidFill>
                <a:latin typeface="dm"/>
              </a:rPr>
              <a:t>primary size=“28px"</a:t>
            </a:r>
            <a:r>
              <a:rPr lang="en-US" altLang="en-US" dirty="0">
                <a:solidFill>
                  <a:srgbClr val="D1949E"/>
                </a:solidFill>
                <a:latin typeface="dm"/>
              </a:rPr>
              <a:t>&gt;</a:t>
            </a:r>
            <a:r>
              <a:rPr lang="en-US" altLang="en-US" dirty="0">
                <a:solidFill>
                  <a:srgbClr val="C5C8C6"/>
                </a:solidFill>
                <a:latin typeface="dm"/>
              </a:rPr>
              <a:t>Primary</a:t>
            </a:r>
            <a:r>
              <a:rPr lang="en-US" altLang="en-US" dirty="0">
                <a:solidFill>
                  <a:srgbClr val="D1949E"/>
                </a:solidFill>
                <a:latin typeface="dm"/>
              </a:rPr>
              <a:t>&lt;/Button&gt;</a:t>
            </a:r>
            <a:r>
              <a:rPr lang="en-US" altLang="en-US" sz="1400" dirty="0"/>
              <a:t> </a:t>
            </a:r>
            <a:endParaRPr lang="en-US" altLang="en-US" sz="4000" dirty="0">
              <a:latin typeface="Arial" panose="020B0604020202020204" pitchFamily="34" charset="0"/>
            </a:endParaRPr>
          </a:p>
          <a:p>
            <a:pPr defTabSz="914400" eaLnBrk="0" fontAlgn="base" hangingPunct="0">
              <a:spcBef>
                <a:spcPct val="0"/>
              </a:spcBef>
              <a:spcAft>
                <a:spcPct val="0"/>
              </a:spcAft>
            </a:pPr>
            <a:endParaRPr lang="en-US" altLang="en-US" sz="800" dirty="0"/>
          </a:p>
        </p:txBody>
      </p:sp>
    </p:spTree>
    <p:extLst>
      <p:ext uri="{BB962C8B-B14F-4D97-AF65-F5344CB8AC3E}">
        <p14:creationId xmlns:p14="http://schemas.microsoft.com/office/powerpoint/2010/main" val="219036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2554545"/>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4. </a:t>
            </a:r>
          </a:p>
          <a:p>
            <a:r>
              <a:rPr lang="en-US" sz="4000" dirty="0">
                <a:solidFill>
                  <a:schemeClr val="bg1"/>
                </a:solidFill>
                <a:latin typeface="Arial" panose="020B0604020202020204" pitchFamily="34" charset="0"/>
                <a:cs typeface="Arial" panose="020B0604020202020204" pitchFamily="34" charset="0"/>
              </a:rPr>
              <a:t>Simple dynamic styling</a:t>
            </a: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894932"/>
            <a:ext cx="6719580" cy="4832092"/>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1400" dirty="0">
              <a:solidFill>
                <a:srgbClr val="D1949E"/>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sz="1400" dirty="0">
                <a:solidFill>
                  <a:srgbClr val="D1949E"/>
                </a:solidFill>
                <a:latin typeface="Arial" panose="020B0604020202020204" pitchFamily="34" charset="0"/>
                <a:cs typeface="Arial" panose="020B0604020202020204" pitchFamily="34" charset="0"/>
              </a:rPr>
              <a:t>const</a:t>
            </a:r>
            <a:r>
              <a:rPr lang="en-US" altLang="en-US" sz="1400" dirty="0">
                <a:solidFill>
                  <a:srgbClr val="C5C8C6"/>
                </a:solidFill>
                <a:latin typeface="Arial" panose="020B0604020202020204" pitchFamily="34" charset="0"/>
                <a:cs typeface="Arial" panose="020B0604020202020204" pitchFamily="34" charset="0"/>
              </a:rPr>
              <a:t> Grid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styled.div.attrs</a:t>
            </a:r>
            <a:r>
              <a:rPr lang="en-US" altLang="en-US" sz="1400" dirty="0">
                <a:solidFill>
                  <a:srgbClr val="C5C8C6"/>
                </a:solidFill>
                <a:latin typeface="Arial" panose="020B0604020202020204" pitchFamily="34" charset="0"/>
                <a:cs typeface="Arial" panose="020B0604020202020204" pitchFamily="34" charset="0"/>
              </a:rPr>
              <a:t>(({type})</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widthCard</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BDE052"/>
                </a:solidFill>
                <a:latin typeface="Arial" panose="020B0604020202020204" pitchFamily="34" charset="0"/>
                <a:cs typeface="Arial" panose="020B0604020202020204" pitchFamily="34" charset="0"/>
              </a:rPr>
              <a:t>"calc((100% - "</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(type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D1949E"/>
                </a:solidFill>
                <a:latin typeface="Arial" panose="020B0604020202020204" pitchFamily="34" charset="0"/>
                <a:cs typeface="Arial" panose="020B0604020202020204" pitchFamily="34" charset="0"/>
              </a:rPr>
              <a:t>1</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D1949E"/>
                </a:solidFill>
                <a:latin typeface="Arial" panose="020B0604020202020204" pitchFamily="34" charset="0"/>
                <a:cs typeface="Arial" panose="020B0604020202020204" pitchFamily="34" charset="0"/>
              </a:rPr>
              <a:t>30</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BDE052"/>
                </a:solidFill>
                <a:latin typeface="Arial" panose="020B0604020202020204" pitchFamily="34" charset="0"/>
                <a:cs typeface="Arial" panose="020B0604020202020204" pitchFamily="34" charset="0"/>
              </a:rPr>
              <a:t>"px)/"</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type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BDE052"/>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a:solidFill>
                  <a:srgbClr val="BDE052"/>
                </a:solidFill>
                <a:latin typeface="Arial" panose="020B0604020202020204" pitchFamily="34" charset="0"/>
                <a:cs typeface="Arial" panose="020B0604020202020204" pitchFamily="34" charset="0"/>
              </a:rPr>
              <a:t>"calc(100% - 30px)"</a:t>
            </a:r>
            <a:r>
              <a:rPr lang="en-US" altLang="en-US" sz="1400"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truLeft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type</a:t>
            </a:r>
            <a:r>
              <a:rPr lang="en-US" altLang="en-US" sz="1400" dirty="0" err="1">
                <a:solidFill>
                  <a:srgbClr val="F5B83D"/>
                </a:solidFill>
                <a:latin typeface="Arial" panose="020B0604020202020204" pitchFamily="34" charset="0"/>
                <a:cs typeface="Arial" panose="020B0604020202020204" pitchFamily="34" charset="0"/>
              </a:rPr>
              <a:t>+</a:t>
            </a:r>
            <a:r>
              <a:rPr lang="en-US" altLang="en-US" sz="1400" dirty="0" err="1">
                <a:solidFill>
                  <a:srgbClr val="BDE052"/>
                </a:solidFill>
                <a:latin typeface="Arial" panose="020B0604020202020204" pitchFamily="34" charset="0"/>
                <a:cs typeface="Arial" panose="020B0604020202020204" pitchFamily="34" charset="0"/>
              </a:rPr>
              <a:t>"n</a:t>
            </a:r>
            <a:r>
              <a:rPr lang="en-US" altLang="en-US" sz="1400" dirty="0">
                <a:solidFill>
                  <a:srgbClr val="BDE052"/>
                </a:solidFill>
                <a:latin typeface="Arial" panose="020B0604020202020204" pitchFamily="34" charset="0"/>
                <a:cs typeface="Arial" panose="020B0604020202020204" pitchFamily="34" charset="0"/>
              </a:rPr>
              <a:t> + 1"</a:t>
            </a:r>
            <a:r>
              <a:rPr lang="en-US" altLang="en-US" sz="1400" dirty="0">
                <a:solidFill>
                  <a:srgbClr val="C5C8C6"/>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truRight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type</a:t>
            </a:r>
            <a:r>
              <a:rPr lang="en-US" altLang="en-US" sz="1400" dirty="0" err="1">
                <a:solidFill>
                  <a:srgbClr val="F5B83D"/>
                </a:solidFill>
                <a:latin typeface="Arial" panose="020B0604020202020204" pitchFamily="34" charset="0"/>
                <a:cs typeface="Arial" panose="020B0604020202020204" pitchFamily="34" charset="0"/>
              </a:rPr>
              <a:t>+</a:t>
            </a:r>
            <a:r>
              <a:rPr lang="en-US" altLang="en-US" sz="1400" dirty="0" err="1">
                <a:solidFill>
                  <a:srgbClr val="BDE052"/>
                </a:solidFill>
                <a:latin typeface="Arial" panose="020B0604020202020204" pitchFamily="34" charset="0"/>
                <a:cs typeface="Arial" panose="020B0604020202020204" pitchFamily="34" charset="0"/>
              </a:rPr>
              <a:t>"n</a:t>
            </a:r>
            <a:r>
              <a:rPr lang="en-US" altLang="en-US" sz="1400" dirty="0">
                <a:solidFill>
                  <a:srgbClr val="BDE052"/>
                </a:solidFill>
                <a:latin typeface="Arial" panose="020B0604020202020204" pitchFamily="34" charset="0"/>
                <a:cs typeface="Arial" panose="020B0604020202020204" pitchFamily="34" charset="0"/>
              </a:rPr>
              <a:t> + "</a:t>
            </a:r>
            <a:r>
              <a:rPr lang="en-US" altLang="en-US" sz="1400" dirty="0">
                <a:solidFill>
                  <a:srgbClr val="F5B83D"/>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 type, </a:t>
            </a:r>
          </a:p>
          <a:p>
            <a:pPr lvl="0" defTabSz="914400" eaLnBrk="0" fontAlgn="base" hangingPunct="0">
              <a:spcBef>
                <a:spcPct val="0"/>
              </a:spcBef>
              <a:spcAft>
                <a:spcPct val="0"/>
              </a:spcAft>
            </a:pP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display: inline-block;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width: </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props.widthCard</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margin: 30px 15px;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&amp;:nth-child(</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props.truLeft</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margin-left: 0;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&amp;:nth-child(</a:t>
            </a:r>
            <a:r>
              <a:rPr lang="en-US" altLang="en-US" sz="1400" dirty="0">
                <a:solidFill>
                  <a:srgbClr val="C5C8C6"/>
                </a:solidFill>
                <a:latin typeface="Arial" panose="020B0604020202020204" pitchFamily="34" charset="0"/>
                <a:cs typeface="Arial" panose="020B0604020202020204" pitchFamily="34" charset="0"/>
              </a:rPr>
              <a:t>${props </a:t>
            </a:r>
            <a:r>
              <a:rPr lang="en-US" altLang="en-US" sz="1400" dirty="0">
                <a:solidFill>
                  <a:srgbClr val="F5B83D"/>
                </a:solidFill>
                <a:latin typeface="Arial" panose="020B0604020202020204" pitchFamily="34" charset="0"/>
                <a:cs typeface="Arial" panose="020B0604020202020204" pitchFamily="34" charset="0"/>
              </a:rPr>
              <a:t>=&gt;</a:t>
            </a:r>
            <a:r>
              <a:rPr lang="en-US" altLang="en-US" sz="1400" dirty="0">
                <a:solidFill>
                  <a:srgbClr val="C5C8C6"/>
                </a:solidFill>
                <a:latin typeface="Arial" panose="020B0604020202020204" pitchFamily="34" charset="0"/>
                <a:cs typeface="Arial" panose="020B0604020202020204" pitchFamily="34" charset="0"/>
              </a:rPr>
              <a:t> </a:t>
            </a:r>
            <a:r>
              <a:rPr lang="en-US" altLang="en-US" sz="1400" dirty="0" err="1">
                <a:solidFill>
                  <a:srgbClr val="C5C8C6"/>
                </a:solidFill>
                <a:latin typeface="Arial" panose="020B0604020202020204" pitchFamily="34" charset="0"/>
                <a:cs typeface="Arial" panose="020B0604020202020204" pitchFamily="34" charset="0"/>
              </a:rPr>
              <a:t>props.truRight</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margin-right: 0;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    } </a:t>
            </a:r>
          </a:p>
          <a:p>
            <a:pPr lvl="0" defTabSz="914400" eaLnBrk="0" fontAlgn="base" hangingPunct="0">
              <a:spcBef>
                <a:spcPct val="0"/>
              </a:spcBef>
              <a:spcAft>
                <a:spcPct val="0"/>
              </a:spcAft>
            </a:pPr>
            <a:r>
              <a:rPr lang="en-US" altLang="en-US" sz="1400" dirty="0">
                <a:solidFill>
                  <a:srgbClr val="BDE052"/>
                </a:solidFill>
                <a:latin typeface="Arial" panose="020B0604020202020204" pitchFamily="34" charset="0"/>
                <a:cs typeface="Arial" panose="020B0604020202020204" pitchFamily="34" charset="0"/>
              </a:rPr>
              <a:t>`</a:t>
            </a:r>
            <a:r>
              <a:rPr lang="en-US" altLang="en-US" sz="1400" dirty="0">
                <a:solidFill>
                  <a:srgbClr val="C5C8C6"/>
                </a:solidFill>
                <a:latin typeface="Arial" panose="020B0604020202020204" pitchFamily="34" charset="0"/>
                <a:cs typeface="Arial" panose="020B0604020202020204" pitchFamily="34" charset="0"/>
              </a:rPr>
              <a:t>;</a:t>
            </a:r>
            <a:r>
              <a:rPr lang="en-US" altLang="en-US" sz="1400" dirty="0">
                <a:latin typeface="Arial" panose="020B0604020202020204" pitchFamily="34" charset="0"/>
                <a:cs typeface="Arial" panose="020B0604020202020204" pitchFamily="34" charset="0"/>
              </a:rPr>
              <a:t> </a:t>
            </a:r>
          </a:p>
          <a:p>
            <a:pPr defTabSz="914400" eaLnBrk="0" fontAlgn="base" hangingPunct="0">
              <a:spcBef>
                <a:spcPct val="0"/>
              </a:spcBef>
              <a:spcAft>
                <a:spcPct val="0"/>
              </a:spcAft>
            </a:pPr>
            <a:r>
              <a:rPr lang="en-US" altLang="en-US" sz="1400" dirty="0" err="1">
                <a:solidFill>
                  <a:srgbClr val="C5C8C6"/>
                </a:solidFill>
                <a:latin typeface="dm"/>
              </a:rPr>
              <a:t>Grid.propTypes</a:t>
            </a:r>
            <a:r>
              <a:rPr lang="en-US" altLang="en-US" sz="1400" dirty="0">
                <a:solidFill>
                  <a:srgbClr val="C5C8C6"/>
                </a:solidFill>
                <a:latin typeface="dm"/>
              </a:rPr>
              <a:t> </a:t>
            </a:r>
            <a:r>
              <a:rPr lang="en-US" altLang="en-US" sz="1400" dirty="0">
                <a:solidFill>
                  <a:srgbClr val="F5B83D"/>
                </a:solidFill>
                <a:latin typeface="dm"/>
              </a:rPr>
              <a:t>=</a:t>
            </a:r>
            <a:r>
              <a:rPr lang="en-US" altLang="en-US" sz="1400" dirty="0">
                <a:solidFill>
                  <a:srgbClr val="C5C8C6"/>
                </a:solidFill>
                <a:latin typeface="dm"/>
              </a:rPr>
              <a:t> { </a:t>
            </a:r>
          </a:p>
          <a:p>
            <a:pPr defTabSz="914400" eaLnBrk="0" fontAlgn="base" hangingPunct="0">
              <a:spcBef>
                <a:spcPct val="0"/>
              </a:spcBef>
              <a:spcAft>
                <a:spcPct val="0"/>
              </a:spcAft>
            </a:pPr>
            <a:r>
              <a:rPr lang="en-US" altLang="en-US" sz="1400" dirty="0">
                <a:solidFill>
                  <a:srgbClr val="C5C8C6"/>
                </a:solidFill>
                <a:latin typeface="dm"/>
              </a:rPr>
              <a:t>    type: </a:t>
            </a:r>
            <a:r>
              <a:rPr lang="en-US" altLang="en-US" sz="1400" dirty="0" err="1">
                <a:solidFill>
                  <a:srgbClr val="C5C8C6"/>
                </a:solidFill>
                <a:latin typeface="dm"/>
              </a:rPr>
              <a:t>PropTypes.string</a:t>
            </a:r>
            <a:r>
              <a:rPr lang="en-US" altLang="en-US" sz="1400" dirty="0">
                <a:solidFill>
                  <a:srgbClr val="C5C8C6"/>
                </a:solidFill>
                <a:latin typeface="dm"/>
              </a:rPr>
              <a:t>,</a:t>
            </a:r>
          </a:p>
          <a:p>
            <a:pPr defTabSz="914400" eaLnBrk="0" fontAlgn="base" hangingPunct="0">
              <a:spcBef>
                <a:spcPct val="0"/>
              </a:spcBef>
              <a:spcAft>
                <a:spcPct val="0"/>
              </a:spcAft>
            </a:pPr>
            <a:r>
              <a:rPr lang="en-US" altLang="en-US" sz="1400" dirty="0">
                <a:solidFill>
                  <a:srgbClr val="C5C8C6"/>
                </a:solidFill>
                <a:latin typeface="dm"/>
              </a:rPr>
              <a:t>}; </a:t>
            </a:r>
          </a:p>
          <a:p>
            <a:pPr defTabSz="914400" eaLnBrk="0" fontAlgn="base" hangingPunct="0">
              <a:spcBef>
                <a:spcPct val="0"/>
              </a:spcBef>
              <a:spcAft>
                <a:spcPct val="0"/>
              </a:spcAft>
            </a:pPr>
            <a:r>
              <a:rPr lang="en-US" altLang="en-US" sz="1400" dirty="0">
                <a:solidFill>
                  <a:srgbClr val="D1949E"/>
                </a:solidFill>
                <a:latin typeface="dm"/>
              </a:rPr>
              <a:t>export</a:t>
            </a:r>
            <a:r>
              <a:rPr lang="en-US" altLang="en-US" sz="1400" dirty="0">
                <a:solidFill>
                  <a:srgbClr val="C5C8C6"/>
                </a:solidFill>
                <a:latin typeface="dm"/>
              </a:rPr>
              <a:t> </a:t>
            </a:r>
            <a:r>
              <a:rPr lang="en-US" altLang="en-US" sz="1400" dirty="0">
                <a:solidFill>
                  <a:srgbClr val="D1949E"/>
                </a:solidFill>
                <a:latin typeface="dm"/>
              </a:rPr>
              <a:t>default</a:t>
            </a:r>
            <a:r>
              <a:rPr lang="en-US" altLang="en-US" sz="1400" dirty="0">
                <a:solidFill>
                  <a:srgbClr val="C5C8C6"/>
                </a:solidFill>
                <a:latin typeface="dm"/>
              </a:rPr>
              <a:t> Grid;</a:t>
            </a:r>
            <a:r>
              <a:rPr lang="en-US" altLang="en-US" sz="1100" dirty="0"/>
              <a:t> </a:t>
            </a:r>
            <a:endParaRPr lang="en-US" altLang="en-US" sz="3200" dirty="0">
              <a:latin typeface="Arial" panose="020B0604020202020204" pitchFamily="34" charset="0"/>
            </a:endParaRPr>
          </a:p>
          <a:p>
            <a:pPr lvl="0" defTabSz="91440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16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www.styled-components.com/static/nav-logo.png">
            <a:extLst>
              <a:ext uri="{FF2B5EF4-FFF2-40B4-BE49-F238E27FC236}">
                <a16:creationId xmlns:a16="http://schemas.microsoft.com/office/drawing/2014/main" id="{F3239C37-CE7A-43A8-AC01-D07C7782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3" y="887460"/>
            <a:ext cx="1447450" cy="353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6C1369-23A5-424C-968F-DDC7DCEDF7FD}"/>
              </a:ext>
            </a:extLst>
          </p:cNvPr>
          <p:cNvSpPr txBox="1"/>
          <p:nvPr/>
        </p:nvSpPr>
        <p:spPr>
          <a:xfrm>
            <a:off x="196793" y="1240497"/>
            <a:ext cx="3133636" cy="3477875"/>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4. </a:t>
            </a:r>
          </a:p>
          <a:p>
            <a:r>
              <a:rPr lang="en-US" sz="4000" dirty="0">
                <a:solidFill>
                  <a:schemeClr val="bg1"/>
                </a:solidFill>
                <a:latin typeface="Arial" panose="020B0604020202020204" pitchFamily="34" charset="0"/>
                <a:cs typeface="Arial" panose="020B0604020202020204" pitchFamily="34" charset="0"/>
              </a:rPr>
              <a:t>Simple dynamic styling</a:t>
            </a:r>
          </a:p>
          <a:p>
            <a:endParaRPr lang="en-US" sz="4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Extending Styles</a:t>
            </a:r>
          </a:p>
        </p:txBody>
      </p:sp>
      <p:sp>
        <p:nvSpPr>
          <p:cNvPr id="10" name="Rectangle 1">
            <a:extLst>
              <a:ext uri="{FF2B5EF4-FFF2-40B4-BE49-F238E27FC236}">
                <a16:creationId xmlns:a16="http://schemas.microsoft.com/office/drawing/2014/main" id="{DF91A1C9-E32F-4149-BDF5-9000616C225C}"/>
              </a:ext>
            </a:extLst>
          </p:cNvPr>
          <p:cNvSpPr>
            <a:spLocks noChangeArrowheads="1"/>
          </p:cNvSpPr>
          <p:nvPr/>
        </p:nvSpPr>
        <p:spPr bwMode="auto">
          <a:xfrm>
            <a:off x="4102218" y="152894"/>
            <a:ext cx="6719580" cy="2831544"/>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1949E"/>
                </a:solidFill>
                <a:effectLst/>
                <a:latin typeface="Arial" panose="020B0604020202020204" pitchFamily="34" charset="0"/>
                <a:cs typeface="Arial" panose="020B0604020202020204" pitchFamily="34" charset="0"/>
              </a:rPr>
              <a:t>const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MyComponent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F5B83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C5C8C6"/>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C5C8C6"/>
                </a:solidFill>
                <a:effectLst/>
                <a:latin typeface="Arial" panose="020B0604020202020204" pitchFamily="34" charset="0"/>
                <a:cs typeface="Arial" panose="020B0604020202020204" pitchFamily="34" charset="0"/>
              </a:rPr>
              <a:t>styled.div</a:t>
            </a: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chemeClr val="bg1"/>
                </a:solidFill>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DE052"/>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rPr>
              <a:t>;</a:t>
            </a: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NewComponent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styled(</a:t>
            </a:r>
            <a:r>
              <a:rPr lang="en-US" altLang="en-US" dirty="0" err="1">
                <a:solidFill>
                  <a:srgbClr val="C5C8C6"/>
                </a:solidFill>
                <a:latin typeface="Arial" panose="020B0604020202020204" pitchFamily="34" charset="0"/>
                <a:cs typeface="Arial" panose="020B0604020202020204" pitchFamily="34" charset="0"/>
              </a:rPr>
              <a:t>MyComponent</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    property: value</a:t>
            </a:r>
            <a:r>
              <a:rPr lang="en-US" altLang="en-US" dirty="0">
                <a:solidFill>
                  <a:schemeClr val="bg1"/>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chemeClr val="bg1"/>
                </a:solidFill>
                <a:latin typeface="Arial" panose="020B0604020202020204" pitchFamily="34" charset="0"/>
                <a:cs typeface="Arial" panose="020B0604020202020204" pitchFamily="34" charset="0"/>
              </a:rPr>
              <a:t>    …</a:t>
            </a:r>
            <a:endParaRPr lang="en-US" altLang="en-US" dirty="0">
              <a:solidFill>
                <a:srgbClr val="BDE05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chemeClr val="bg1"/>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rgbClr val="D1949E"/>
                </a:solidFill>
                <a:latin typeface="dm"/>
              </a:rPr>
              <a:t>&lt;Button </a:t>
            </a:r>
            <a:r>
              <a:rPr lang="en-US" altLang="en-US" dirty="0">
                <a:solidFill>
                  <a:srgbClr val="BDE052"/>
                </a:solidFill>
                <a:latin typeface="dm"/>
              </a:rPr>
              <a:t>primary</a:t>
            </a:r>
            <a:r>
              <a:rPr lang="en-US" altLang="en-US" dirty="0">
                <a:solidFill>
                  <a:srgbClr val="D1949E"/>
                </a:solidFill>
                <a:latin typeface="dm"/>
              </a:rPr>
              <a:t>&gt;</a:t>
            </a:r>
            <a:r>
              <a:rPr lang="en-US" altLang="en-US" dirty="0">
                <a:solidFill>
                  <a:srgbClr val="C5C8C6"/>
                </a:solidFill>
                <a:latin typeface="dm"/>
              </a:rPr>
              <a:t>Primary</a:t>
            </a:r>
            <a:r>
              <a:rPr lang="en-US" altLang="en-US" dirty="0">
                <a:solidFill>
                  <a:srgbClr val="D1949E"/>
                </a:solidFill>
                <a:latin typeface="dm"/>
              </a:rPr>
              <a:t>&lt;/Button&gt;</a:t>
            </a:r>
            <a:r>
              <a:rPr lang="en-US" altLang="en-US" sz="1400" dirty="0"/>
              <a:t> </a:t>
            </a:r>
            <a:endParaRPr lang="en-US" altLang="en-US" sz="4000" dirty="0">
              <a:latin typeface="Arial" panose="020B0604020202020204" pitchFamily="34" charset="0"/>
            </a:endParaRPr>
          </a:p>
          <a:p>
            <a:pPr defTabSz="914400" eaLnBrk="0" fontAlgn="base" hangingPunct="0">
              <a:spcBef>
                <a:spcPct val="0"/>
              </a:spcBef>
              <a:spcAft>
                <a:spcPct val="0"/>
              </a:spcAft>
            </a:pPr>
            <a:endParaRPr lang="en-US" altLang="en-US" sz="800" dirty="0"/>
          </a:p>
        </p:txBody>
      </p:sp>
      <p:sp>
        <p:nvSpPr>
          <p:cNvPr id="8" name="Rectangle 1">
            <a:extLst>
              <a:ext uri="{FF2B5EF4-FFF2-40B4-BE49-F238E27FC236}">
                <a16:creationId xmlns:a16="http://schemas.microsoft.com/office/drawing/2014/main" id="{64ED5071-CB43-4F79-B596-28ADC618DDC8}"/>
              </a:ext>
            </a:extLst>
          </p:cNvPr>
          <p:cNvSpPr>
            <a:spLocks noChangeArrowheads="1"/>
          </p:cNvSpPr>
          <p:nvPr/>
        </p:nvSpPr>
        <p:spPr bwMode="auto">
          <a:xfrm>
            <a:off x="4102218" y="3239041"/>
            <a:ext cx="6719580" cy="1477328"/>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MyComponent</a:t>
            </a:r>
            <a:r>
              <a:rPr lang="en-US" altLang="en-US" dirty="0">
                <a:solidFill>
                  <a:srgbClr val="C5C8C6"/>
                </a:solidFill>
                <a:latin typeface="Arial" panose="020B0604020202020204" pitchFamily="34" charset="0"/>
                <a:cs typeface="Arial" panose="020B0604020202020204" pitchFamily="34" charset="0"/>
              </a:rPr>
              <a:t>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styled.div</a:t>
            </a:r>
            <a:r>
              <a:rPr lang="en-US" altLang="en-US" dirty="0">
                <a:solidFill>
                  <a:srgbClr val="BDE052"/>
                </a:solidFill>
                <a:latin typeface="Arial" panose="020B0604020202020204" pitchFamily="34" charset="0"/>
                <a:cs typeface="Arial" panose="020B0604020202020204" pitchFamily="34" charset="0"/>
              </a:rPr>
              <a:t>`</a:t>
            </a:r>
          </a:p>
          <a:p>
            <a:pPr defTabSz="914400" eaLnBrk="0" fontAlgn="base" hangingPunct="0">
              <a:spcBef>
                <a:spcPct val="0"/>
              </a:spcBef>
              <a:spcAft>
                <a:spcPct val="0"/>
              </a:spcAft>
            </a:pPr>
            <a:r>
              <a:rPr lang="en-US" altLang="en-US" dirty="0">
                <a:solidFill>
                  <a:schemeClr val="bg1"/>
                </a:solidFill>
                <a:latin typeface="Arial" panose="020B0604020202020204" pitchFamily="34" charset="0"/>
                <a:cs typeface="Arial" panose="020B0604020202020204" pitchFamily="34" charset="0"/>
              </a:rPr>
              <a:t>    …</a:t>
            </a:r>
            <a:endParaRPr lang="en-US" altLang="en-US" dirty="0">
              <a:solidFill>
                <a:srgbClr val="BDE052"/>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BDE052"/>
                </a:solidFill>
                <a:latin typeface="Arial" panose="020B0604020202020204" pitchFamily="34" charset="0"/>
                <a:cs typeface="Arial" panose="020B0604020202020204" pitchFamily="34" charset="0"/>
              </a:rPr>
              <a:t>`</a:t>
            </a:r>
            <a:r>
              <a:rPr lang="en-US" altLang="en-US" dirty="0">
                <a:solidFill>
                  <a:schemeClr val="bg1"/>
                </a:solidFill>
                <a:latin typeface="Arial" panose="020B0604020202020204" pitchFamily="34" charset="0"/>
                <a:cs typeface="Arial" panose="020B0604020202020204" pitchFamily="34" charset="0"/>
              </a:rPr>
              <a:t>;</a:t>
            </a:r>
          </a:p>
          <a:p>
            <a:pPr lvl="0" defTabSz="914400" eaLnBrk="0" fontAlgn="base" hangingPunct="0">
              <a:spcBef>
                <a:spcPct val="0"/>
              </a:spcBef>
              <a:spcAft>
                <a:spcPct val="0"/>
              </a:spcAft>
            </a:pPr>
            <a:endParaRPr lang="en-US" altLang="en-US" dirty="0">
              <a:solidFill>
                <a:schemeClr val="bg1"/>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D1949E"/>
                </a:solidFill>
                <a:latin typeface="Arial" panose="020B0604020202020204" pitchFamily="34" charset="0"/>
                <a:cs typeface="Arial" panose="020B0604020202020204" pitchFamily="34" charset="0"/>
              </a:rPr>
              <a:t>const</a:t>
            </a:r>
            <a:r>
              <a:rPr lang="en-US" altLang="en-US" dirty="0">
                <a:solidFill>
                  <a:srgbClr val="C5C8C6"/>
                </a:solidFill>
                <a:latin typeface="Arial" panose="020B0604020202020204" pitchFamily="34" charset="0"/>
                <a:cs typeface="Arial" panose="020B0604020202020204" pitchFamily="34" charset="0"/>
              </a:rPr>
              <a:t> Link </a:t>
            </a:r>
            <a:r>
              <a:rPr lang="en-US" altLang="en-US" dirty="0">
                <a:solidFill>
                  <a:srgbClr val="F5B83D"/>
                </a:solidFill>
                <a:latin typeface="Arial" panose="020B0604020202020204" pitchFamily="34" charset="0"/>
                <a:cs typeface="Arial" panose="020B0604020202020204" pitchFamily="34" charset="0"/>
              </a:rPr>
              <a:t>=</a:t>
            </a:r>
            <a:r>
              <a:rPr lang="en-US" altLang="en-US" dirty="0">
                <a:solidFill>
                  <a:srgbClr val="C5C8C6"/>
                </a:solidFill>
                <a:latin typeface="Arial" panose="020B0604020202020204" pitchFamily="34" charset="0"/>
                <a:cs typeface="Arial" panose="020B0604020202020204" pitchFamily="34" charset="0"/>
              </a:rPr>
              <a:t> </a:t>
            </a:r>
            <a:r>
              <a:rPr lang="en-US" altLang="en-US" dirty="0" err="1">
                <a:solidFill>
                  <a:srgbClr val="C5C8C6"/>
                </a:solidFill>
                <a:latin typeface="Arial" panose="020B0604020202020204" pitchFamily="34" charset="0"/>
                <a:cs typeface="Arial" panose="020B0604020202020204" pitchFamily="34" charset="0"/>
              </a:rPr>
              <a:t>MyComponent.withComponent</a:t>
            </a:r>
            <a:r>
              <a:rPr lang="en-US" altLang="en-US" dirty="0">
                <a:solidFill>
                  <a:srgbClr val="C5C8C6"/>
                </a:solidFill>
                <a:latin typeface="Arial" panose="020B0604020202020204" pitchFamily="34" charset="0"/>
                <a:cs typeface="Arial" panose="020B0604020202020204" pitchFamily="34" charset="0"/>
              </a:rPr>
              <a:t>(</a:t>
            </a:r>
            <a:r>
              <a:rPr lang="en-US" altLang="en-US" dirty="0">
                <a:solidFill>
                  <a:srgbClr val="BDE052"/>
                </a:solidFill>
                <a:latin typeface="Arial" panose="020B0604020202020204" pitchFamily="34" charset="0"/>
                <a:cs typeface="Arial" panose="020B0604020202020204" pitchFamily="34" charset="0"/>
              </a:rPr>
              <a:t>`a`)</a:t>
            </a:r>
            <a:r>
              <a:rPr lang="en-US" altLang="en-US" dirty="0">
                <a:solidFill>
                  <a:schemeClr val="bg1"/>
                </a:solidFill>
                <a:latin typeface="Arial" panose="020B0604020202020204" pitchFamily="34" charset="0"/>
                <a:cs typeface="Arial" panose="020B0604020202020204" pitchFamily="34" charset="0"/>
              </a:rPr>
              <a:t>;</a:t>
            </a:r>
            <a:endParaRPr lang="en-US" altLang="en-US" dirty="0"/>
          </a:p>
        </p:txBody>
      </p:sp>
      <p:sp>
        <p:nvSpPr>
          <p:cNvPr id="9" name="Rectangle 1">
            <a:extLst>
              <a:ext uri="{FF2B5EF4-FFF2-40B4-BE49-F238E27FC236}">
                <a16:creationId xmlns:a16="http://schemas.microsoft.com/office/drawing/2014/main" id="{ED6DACB6-DDA1-4A86-8DC9-0CF3C93E5F4B}"/>
              </a:ext>
            </a:extLst>
          </p:cNvPr>
          <p:cNvSpPr>
            <a:spLocks noChangeArrowheads="1"/>
          </p:cNvSpPr>
          <p:nvPr/>
        </p:nvSpPr>
        <p:spPr bwMode="auto">
          <a:xfrm>
            <a:off x="4102218" y="4979668"/>
            <a:ext cx="6719580" cy="1723549"/>
          </a:xfrm>
          <a:prstGeom prst="rect">
            <a:avLst/>
          </a:prstGeom>
          <a:solidFill>
            <a:srgbClr val="1D1F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D1949E"/>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dirty="0">
                <a:solidFill>
                  <a:srgbClr val="C5C8C6"/>
                </a:solidFill>
                <a:latin typeface="dm"/>
              </a:rPr>
              <a:t>render( </a:t>
            </a:r>
          </a:p>
          <a:p>
            <a:pPr defTabSz="914400" eaLnBrk="0" fontAlgn="base" hangingPunct="0">
              <a:spcBef>
                <a:spcPct val="0"/>
              </a:spcBef>
              <a:spcAft>
                <a:spcPct val="0"/>
              </a:spcAft>
            </a:pPr>
            <a:r>
              <a:rPr lang="en-US" altLang="en-US" dirty="0">
                <a:solidFill>
                  <a:srgbClr val="D1949E"/>
                </a:solidFill>
                <a:latin typeface="dm"/>
              </a:rPr>
              <a:t>    &lt;div&gt;</a:t>
            </a:r>
            <a:r>
              <a:rPr lang="en-US" altLang="en-US" dirty="0">
                <a:solidFill>
                  <a:srgbClr val="C5C8C6"/>
                </a:solidFill>
                <a:latin typeface="dm"/>
              </a:rPr>
              <a:t> </a:t>
            </a:r>
          </a:p>
          <a:p>
            <a:pPr defTabSz="914400" eaLnBrk="0" fontAlgn="base" hangingPunct="0">
              <a:spcBef>
                <a:spcPct val="0"/>
              </a:spcBef>
              <a:spcAft>
                <a:spcPct val="0"/>
              </a:spcAft>
            </a:pPr>
            <a:r>
              <a:rPr lang="en-US" altLang="en-US" dirty="0">
                <a:solidFill>
                  <a:srgbClr val="D1949E"/>
                </a:solidFill>
                <a:latin typeface="dm"/>
              </a:rPr>
              <a:t>        &lt;Button </a:t>
            </a:r>
            <a:r>
              <a:rPr lang="en-US" altLang="en-US" dirty="0">
                <a:solidFill>
                  <a:srgbClr val="BDE052"/>
                </a:solidFill>
                <a:latin typeface="dm"/>
              </a:rPr>
              <a:t>as</a:t>
            </a:r>
            <a:r>
              <a:rPr lang="en-US" altLang="en-US" dirty="0">
                <a:solidFill>
                  <a:srgbClr val="D1949E"/>
                </a:solidFill>
                <a:latin typeface="dm"/>
              </a:rPr>
              <a:t>="a" </a:t>
            </a:r>
            <a:r>
              <a:rPr lang="en-US" altLang="en-US" dirty="0" err="1">
                <a:solidFill>
                  <a:srgbClr val="BDE052"/>
                </a:solidFill>
                <a:latin typeface="dm"/>
              </a:rPr>
              <a:t>href</a:t>
            </a:r>
            <a:r>
              <a:rPr lang="en-US" altLang="en-US" dirty="0">
                <a:solidFill>
                  <a:srgbClr val="D1949E"/>
                </a:solidFill>
                <a:latin typeface="dm"/>
              </a:rPr>
              <a:t>="/"&gt;</a:t>
            </a:r>
            <a:r>
              <a:rPr lang="en-US" altLang="en-US" dirty="0">
                <a:solidFill>
                  <a:srgbClr val="C5C8C6"/>
                </a:solidFill>
                <a:latin typeface="dm"/>
              </a:rPr>
              <a:t>Link </a:t>
            </a:r>
            <a:r>
              <a:rPr lang="en-US" altLang="en-US" dirty="0">
                <a:solidFill>
                  <a:srgbClr val="D1949E"/>
                </a:solidFill>
                <a:latin typeface="dm"/>
              </a:rPr>
              <a:t>with</a:t>
            </a:r>
            <a:r>
              <a:rPr lang="en-US" altLang="en-US" dirty="0">
                <a:solidFill>
                  <a:srgbClr val="C5C8C6"/>
                </a:solidFill>
                <a:latin typeface="dm"/>
              </a:rPr>
              <a:t> Button styles</a:t>
            </a:r>
            <a:r>
              <a:rPr lang="en-US" altLang="en-US" dirty="0">
                <a:solidFill>
                  <a:srgbClr val="D1949E"/>
                </a:solidFill>
                <a:latin typeface="dm"/>
              </a:rPr>
              <a:t>&lt;/Button&gt;</a:t>
            </a:r>
            <a:r>
              <a:rPr lang="en-US" altLang="en-US" dirty="0">
                <a:solidFill>
                  <a:srgbClr val="C5C8C6"/>
                </a:solidFill>
                <a:latin typeface="dm"/>
              </a:rPr>
              <a:t> </a:t>
            </a:r>
          </a:p>
          <a:p>
            <a:pPr defTabSz="914400" eaLnBrk="0" fontAlgn="base" hangingPunct="0">
              <a:spcBef>
                <a:spcPct val="0"/>
              </a:spcBef>
              <a:spcAft>
                <a:spcPct val="0"/>
              </a:spcAft>
            </a:pPr>
            <a:r>
              <a:rPr lang="en-US" altLang="en-US" dirty="0">
                <a:solidFill>
                  <a:srgbClr val="D1949E"/>
                </a:solidFill>
                <a:latin typeface="dm"/>
              </a:rPr>
              <a:t>    &lt;/div&gt;</a:t>
            </a:r>
            <a:r>
              <a:rPr lang="en-US" altLang="en-US" dirty="0">
                <a:solidFill>
                  <a:srgbClr val="C5C8C6"/>
                </a:solidFill>
                <a:latin typeface="dm"/>
              </a:rPr>
              <a:t> </a:t>
            </a:r>
          </a:p>
          <a:p>
            <a:pPr defTabSz="914400" eaLnBrk="0" fontAlgn="base" hangingPunct="0">
              <a:spcBef>
                <a:spcPct val="0"/>
              </a:spcBef>
              <a:spcAft>
                <a:spcPct val="0"/>
              </a:spcAft>
            </a:pPr>
            <a:r>
              <a:rPr lang="en-US" altLang="en-US" dirty="0">
                <a:solidFill>
                  <a:srgbClr val="C5C8C6"/>
                </a:solidFill>
                <a:latin typeface="dm"/>
              </a:rPr>
              <a:t>);</a:t>
            </a:r>
            <a:r>
              <a:rPr lang="en-US" altLang="en-US" sz="1400" dirty="0"/>
              <a:t> </a:t>
            </a:r>
            <a:endParaRPr kumimoji="0" lang="en-US" alt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pPr>
            <a:endParaRPr lang="en-US" altLang="en-US" sz="800" dirty="0"/>
          </a:p>
        </p:txBody>
      </p:sp>
    </p:spTree>
    <p:extLst>
      <p:ext uri="{BB962C8B-B14F-4D97-AF65-F5344CB8AC3E}">
        <p14:creationId xmlns:p14="http://schemas.microsoft.com/office/powerpoint/2010/main" val="61756722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646</TotalTime>
  <Words>1442</Words>
  <Application>Microsoft Office PowerPoint</Application>
  <PresentationFormat>Widescreen</PresentationFormat>
  <Paragraphs>296</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dm</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Thieu Phan Quang Dung</dc:creator>
  <cp:lastModifiedBy>Thieu Phan Quang Dung</cp:lastModifiedBy>
  <cp:revision>50</cp:revision>
  <dcterms:created xsi:type="dcterms:W3CDTF">2019-06-03T01:46:09Z</dcterms:created>
  <dcterms:modified xsi:type="dcterms:W3CDTF">2019-06-03T12:32:55Z</dcterms:modified>
</cp:coreProperties>
</file>