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56" r:id="rId4"/>
    <p:sldId id="257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A93F4E7B-3DB9-42A4-A98E-0F14B169399F}"/>
              </a:ext>
            </a:extLst>
          </p:cNvPr>
          <p:cNvSpPr/>
          <p:nvPr/>
        </p:nvSpPr>
        <p:spPr>
          <a:xfrm>
            <a:off x="3951299" y="296000"/>
            <a:ext cx="4289400" cy="578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indent="0" fontAlgn="auto">
              <a:spcBef>
                <a:spcPts val="600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数据分析项目开发示意流程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调研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清晰需求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数据盘点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抽象场景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解构问题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搜索方法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测试搭建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评估方法</a:t>
            </a: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性能度量</a:t>
            </a: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Baseline</a:t>
            </a: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算法实现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数据预处理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算法搭建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评估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模型挑选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误差分析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部署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607E3E-1B14-4145-B874-D73D3896FB4A}"/>
              </a:ext>
            </a:extLst>
          </p:cNvPr>
          <p:cNvSpPr/>
          <p:nvPr/>
        </p:nvSpPr>
        <p:spPr>
          <a:xfrm rot="10800000">
            <a:off x="3951299" y="957120"/>
            <a:ext cx="722300" cy="4910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3463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A93F4E7B-3DB9-42A4-A98E-0F14B169399F}"/>
              </a:ext>
            </a:extLst>
          </p:cNvPr>
          <p:cNvSpPr/>
          <p:nvPr/>
        </p:nvSpPr>
        <p:spPr>
          <a:xfrm>
            <a:off x="3951299" y="296000"/>
            <a:ext cx="4289400" cy="578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indent="0" fontAlgn="auto">
              <a:spcBef>
                <a:spcPts val="600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数据分析项目开发示意流程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调研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清晰需求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数据盘点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抽象场景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解构问题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搜索方法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测试搭建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评估方法</a:t>
            </a: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性能度量</a:t>
            </a: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Baseline</a:t>
            </a: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算法实现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数据预处理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算法搭建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算法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评估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1257300" lvl="2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模型挑选</a:t>
            </a:r>
            <a:endParaRPr lang="en-US" altLang="zh-CN" sz="1800" b="0" strike="noStrike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zh-CN" altLang="en-US" sz="20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误差分析</a:t>
            </a:r>
            <a:endParaRPr lang="en-US" sz="2000" b="0" strike="noStrike" spc="-1" dirty="0">
              <a:solidFill>
                <a:srgbClr val="00000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800100" lvl="1" indent="0" fontAlgn="auto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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部署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607E3E-1B14-4145-B874-D73D3896FB4A}"/>
              </a:ext>
            </a:extLst>
          </p:cNvPr>
          <p:cNvSpPr/>
          <p:nvPr/>
        </p:nvSpPr>
        <p:spPr>
          <a:xfrm rot="10800000">
            <a:off x="3951299" y="957120"/>
            <a:ext cx="722300" cy="49991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165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82A9FAE-39A7-44B5-90D5-D3BA8FAA4D78}"/>
              </a:ext>
            </a:extLst>
          </p:cNvPr>
          <p:cNvSpPr/>
          <p:nvPr/>
        </p:nvSpPr>
        <p:spPr>
          <a:xfrm>
            <a:off x="5051510" y="3320913"/>
            <a:ext cx="959004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AD387F-9121-4322-AC8C-97060E233976}"/>
              </a:ext>
            </a:extLst>
          </p:cNvPr>
          <p:cNvSpPr txBox="1"/>
          <p:nvPr/>
        </p:nvSpPr>
        <p:spPr>
          <a:xfrm>
            <a:off x="4232817" y="317805"/>
            <a:ext cx="312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训练集，验证集，测试集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C9A51-CAE1-407B-BECD-B410E784F06F}"/>
              </a:ext>
            </a:extLst>
          </p:cNvPr>
          <p:cNvSpPr/>
          <p:nvPr/>
        </p:nvSpPr>
        <p:spPr>
          <a:xfrm>
            <a:off x="1856683" y="3267310"/>
            <a:ext cx="1739590" cy="93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学习算法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117933E2-2F6F-4DDE-A63B-5B6EA7591F5E}"/>
              </a:ext>
            </a:extLst>
          </p:cNvPr>
          <p:cNvSpPr/>
          <p:nvPr/>
        </p:nvSpPr>
        <p:spPr>
          <a:xfrm>
            <a:off x="2074131" y="2263698"/>
            <a:ext cx="1304693" cy="64675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C45261-0E0E-436B-BF03-07F8B8D9B08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726478" y="2910452"/>
            <a:ext cx="0" cy="3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8202BD-BA81-42E6-8986-199C05A18BA7}"/>
              </a:ext>
            </a:extLst>
          </p:cNvPr>
          <p:cNvSpPr/>
          <p:nvPr/>
        </p:nvSpPr>
        <p:spPr>
          <a:xfrm>
            <a:off x="2246976" y="4560851"/>
            <a:ext cx="959004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8BC186-EC61-48FA-96F1-E2165363DA4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726478" y="4203993"/>
            <a:ext cx="0" cy="3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DBEB68-1D89-46D2-A265-9AC9294CC1E4}"/>
              </a:ext>
            </a:extLst>
          </p:cNvPr>
          <p:cNvSpPr txBox="1"/>
          <p:nvPr/>
        </p:nvSpPr>
        <p:spPr>
          <a:xfrm>
            <a:off x="1800924" y="1475529"/>
            <a:ext cx="187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</a:t>
            </a:r>
            <a:r>
              <a:rPr lang="en-US" altLang="zh-CN" dirty="0"/>
              <a:t>/</a:t>
            </a:r>
            <a:r>
              <a:rPr lang="zh-CN" altLang="en-US" dirty="0"/>
              <a:t>学习</a:t>
            </a:r>
            <a:r>
              <a:rPr lang="en-US" altLang="zh-CN" dirty="0"/>
              <a:t>/</a:t>
            </a:r>
            <a:r>
              <a:rPr lang="zh-CN" altLang="en-US" dirty="0"/>
              <a:t>拟合</a:t>
            </a: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CE0C9F0C-F6AE-4BF1-AACB-2337B9662A68}"/>
              </a:ext>
            </a:extLst>
          </p:cNvPr>
          <p:cNvSpPr/>
          <p:nvPr/>
        </p:nvSpPr>
        <p:spPr>
          <a:xfrm>
            <a:off x="312236" y="3493121"/>
            <a:ext cx="1193180" cy="485061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超参数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CFF478-F080-4E52-95EE-5C01EDC1DC72}"/>
              </a:ext>
            </a:extLst>
          </p:cNvPr>
          <p:cNvCxnSpPr>
            <a:stCxn id="18" idx="2"/>
            <a:endCxn id="5" idx="1"/>
          </p:cNvCxnSpPr>
          <p:nvPr/>
        </p:nvCxnSpPr>
        <p:spPr>
          <a:xfrm>
            <a:off x="1444783" y="3735652"/>
            <a:ext cx="41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4A4E30C-D786-4C78-BDEE-C40BD9DF34FD}"/>
              </a:ext>
            </a:extLst>
          </p:cNvPr>
          <p:cNvSpPr txBox="1"/>
          <p:nvPr/>
        </p:nvSpPr>
        <p:spPr>
          <a:xfrm>
            <a:off x="4731369" y="1475529"/>
            <a:ext cx="2729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验证</a:t>
            </a:r>
            <a:r>
              <a:rPr lang="en-US" altLang="zh-CN" sz="1800" dirty="0"/>
              <a:t>/</a:t>
            </a:r>
            <a:r>
              <a:rPr lang="zh-CN" altLang="en-US" dirty="0"/>
              <a:t>模型</a:t>
            </a:r>
            <a:r>
              <a:rPr lang="zh-CN" altLang="en-US" sz="1800" dirty="0"/>
              <a:t>评估</a:t>
            </a:r>
            <a:r>
              <a:rPr lang="en-US" altLang="zh-CN" sz="1800" dirty="0"/>
              <a:t>/</a:t>
            </a:r>
            <a:r>
              <a:rPr lang="zh-CN" altLang="en-US" sz="1800" dirty="0"/>
              <a:t>模型选择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2C4036-6452-4996-8DDF-3A421B60B2B1}"/>
              </a:ext>
            </a:extLst>
          </p:cNvPr>
          <p:cNvSpPr txBox="1"/>
          <p:nvPr/>
        </p:nvSpPr>
        <p:spPr>
          <a:xfrm>
            <a:off x="8382930" y="1475529"/>
            <a:ext cx="219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测试</a:t>
            </a:r>
            <a:r>
              <a:rPr lang="en-US" altLang="zh-CN" sz="1800" dirty="0"/>
              <a:t>/</a:t>
            </a:r>
            <a:r>
              <a:rPr lang="zh-CN" altLang="en-US" dirty="0"/>
              <a:t>模型泛化效果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9DB3C7B-C006-427D-A831-CEB6F8479B8A}"/>
              </a:ext>
            </a:extLst>
          </p:cNvPr>
          <p:cNvSpPr/>
          <p:nvPr/>
        </p:nvSpPr>
        <p:spPr>
          <a:xfrm>
            <a:off x="5497556" y="3329289"/>
            <a:ext cx="959004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9C0AD7C-96F3-464E-AFB2-A0B2660CB11B}"/>
              </a:ext>
            </a:extLst>
          </p:cNvPr>
          <p:cNvSpPr/>
          <p:nvPr/>
        </p:nvSpPr>
        <p:spPr>
          <a:xfrm>
            <a:off x="5302409" y="5659919"/>
            <a:ext cx="1349297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088AEA95-7AE3-41B6-94A3-11BC7672D537}"/>
              </a:ext>
            </a:extLst>
          </p:cNvPr>
          <p:cNvSpPr/>
          <p:nvPr/>
        </p:nvSpPr>
        <p:spPr>
          <a:xfrm>
            <a:off x="5324712" y="2263698"/>
            <a:ext cx="1304693" cy="64675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验证集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6EE6515-39FD-4ECB-BD79-3B79D18371D3}"/>
              </a:ext>
            </a:extLst>
          </p:cNvPr>
          <p:cNvCxnSpPr>
            <a:cxnSpLocks/>
            <a:stCxn id="32" idx="4"/>
            <a:endCxn id="30" idx="0"/>
          </p:cNvCxnSpPr>
          <p:nvPr/>
        </p:nvCxnSpPr>
        <p:spPr>
          <a:xfrm flipH="1">
            <a:off x="5977058" y="2910452"/>
            <a:ext cx="1" cy="4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187364-517B-4DE4-8900-D17BAFCB5BED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5977058" y="4009510"/>
            <a:ext cx="0" cy="35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8563057-E779-49A3-B0AA-2CF19DE4B1BB}"/>
              </a:ext>
            </a:extLst>
          </p:cNvPr>
          <p:cNvSpPr/>
          <p:nvPr/>
        </p:nvSpPr>
        <p:spPr>
          <a:xfrm>
            <a:off x="5107263" y="4366373"/>
            <a:ext cx="1739590" cy="93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性能度量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220016D-F904-4236-9924-2868778F69F0}"/>
              </a:ext>
            </a:extLst>
          </p:cNvPr>
          <p:cNvSpPr/>
          <p:nvPr/>
        </p:nvSpPr>
        <p:spPr>
          <a:xfrm>
            <a:off x="5948710" y="3323707"/>
            <a:ext cx="959004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48B78A3-4E7F-497D-868E-8C96D3669245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5977058" y="5303056"/>
            <a:ext cx="0" cy="35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>
            <a:extLst>
              <a:ext uri="{FF2B5EF4-FFF2-40B4-BE49-F238E27FC236}">
                <a16:creationId xmlns:a16="http://schemas.microsoft.com/office/drawing/2014/main" id="{A3604565-CDBB-4B1C-B856-798CE5AE4884}"/>
              </a:ext>
            </a:extLst>
          </p:cNvPr>
          <p:cNvSpPr/>
          <p:nvPr/>
        </p:nvSpPr>
        <p:spPr>
          <a:xfrm>
            <a:off x="8830372" y="2263698"/>
            <a:ext cx="1304693" cy="64675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验证集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E6ADA17-C660-4E3B-BD13-08D25D181556}"/>
              </a:ext>
            </a:extLst>
          </p:cNvPr>
          <p:cNvSpPr/>
          <p:nvPr/>
        </p:nvSpPr>
        <p:spPr>
          <a:xfrm>
            <a:off x="8612923" y="4332912"/>
            <a:ext cx="1739590" cy="93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性能度量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CAEC11E-F066-4B27-8ADB-04400228699A}"/>
              </a:ext>
            </a:extLst>
          </p:cNvPr>
          <p:cNvSpPr/>
          <p:nvPr/>
        </p:nvSpPr>
        <p:spPr>
          <a:xfrm>
            <a:off x="9003216" y="3297961"/>
            <a:ext cx="959004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学习器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1DC695D-D3E3-4345-B6AA-842322ED7A8A}"/>
              </a:ext>
            </a:extLst>
          </p:cNvPr>
          <p:cNvCxnSpPr>
            <a:stCxn id="51" idx="4"/>
            <a:endCxn id="53" idx="0"/>
          </p:cNvCxnSpPr>
          <p:nvPr/>
        </p:nvCxnSpPr>
        <p:spPr>
          <a:xfrm flipH="1">
            <a:off x="9482718" y="2910452"/>
            <a:ext cx="1" cy="38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42106E-B268-44D6-89AD-7BF94269FF44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>
            <a:off x="9482718" y="3978182"/>
            <a:ext cx="0" cy="3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053F028-634B-4608-8CBB-51EAEC05E652}"/>
              </a:ext>
            </a:extLst>
          </p:cNvPr>
          <p:cNvSpPr/>
          <p:nvPr/>
        </p:nvSpPr>
        <p:spPr>
          <a:xfrm>
            <a:off x="8721655" y="5659918"/>
            <a:ext cx="1522126" cy="680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测试误差</a:t>
            </a:r>
            <a:r>
              <a:rPr lang="en-US" altLang="zh-CN" dirty="0"/>
              <a:t>/</a:t>
            </a:r>
            <a:r>
              <a:rPr lang="zh-CN" altLang="en-US" dirty="0"/>
              <a:t>近似泛化误差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3869AC-A069-4D16-81D2-55173A317FA1}"/>
              </a:ext>
            </a:extLst>
          </p:cNvPr>
          <p:cNvCxnSpPr>
            <a:stCxn id="52" idx="2"/>
            <a:endCxn id="61" idx="0"/>
          </p:cNvCxnSpPr>
          <p:nvPr/>
        </p:nvCxnSpPr>
        <p:spPr>
          <a:xfrm>
            <a:off x="9482718" y="5269595"/>
            <a:ext cx="0" cy="39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41CD8B-FA2A-43BA-85C7-22D2C29B91B1}"/>
              </a:ext>
            </a:extLst>
          </p:cNvPr>
          <p:cNvCxnSpPr/>
          <p:nvPr/>
        </p:nvCxnSpPr>
        <p:spPr>
          <a:xfrm flipV="1">
            <a:off x="0" y="795308"/>
            <a:ext cx="12192000" cy="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FD864D-6EB1-4A94-81EB-705CB46E46D4}"/>
              </a:ext>
            </a:extLst>
          </p:cNvPr>
          <p:cNvSpPr txBox="1"/>
          <p:nvPr/>
        </p:nvSpPr>
        <p:spPr>
          <a:xfrm>
            <a:off x="1629007" y="1000513"/>
            <a:ext cx="82693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为什么既需要验证集又测试集？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实际使用时关心的是模型的泛化误差，但泛化误差无法直接求得，只能估计。验证误差和测试误差一起能减少泛化误差的估计误差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随着深度学习需要的数据集大小越来越大，验证集</a:t>
            </a:r>
            <a:r>
              <a:rPr lang="en-US" altLang="zh-CN" dirty="0"/>
              <a:t>/</a:t>
            </a:r>
            <a:r>
              <a:rPr lang="zh-CN" altLang="en-US" dirty="0"/>
              <a:t>测试集同真实数据的分布偏差减小，验证误差</a:t>
            </a:r>
            <a:r>
              <a:rPr lang="en-US" altLang="zh-CN" dirty="0"/>
              <a:t>/</a:t>
            </a:r>
            <a:r>
              <a:rPr lang="zh-CN" altLang="en-US" dirty="0"/>
              <a:t>测试误差可单独估计泛化误差。所以深度学习模型评估时可能只有测试集，通常样本数量级是万级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训练集，验证集和测试集的挑选要求？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通常要求，三个数据集互斥，验证集和测试集分布一致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数据集的切割是学习算法评估方法的重要组成。常用方法有留出法，交叉验证（特殊，留一法），自助法。</a:t>
            </a:r>
            <a:endParaRPr lang="en-US" altLang="zh-CN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76A0693D-CF15-4D2C-AA6B-12B905FD4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99657"/>
              </p:ext>
            </p:extLst>
          </p:nvPr>
        </p:nvGraphicFramePr>
        <p:xfrm>
          <a:off x="2205152" y="4139834"/>
          <a:ext cx="7693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07">
                  <a:extLst>
                    <a:ext uri="{9D8B030D-6E8A-4147-A177-3AD203B41FA5}">
                      <a16:colId xmlns:a16="http://schemas.microsoft.com/office/drawing/2014/main" val="2463225794"/>
                    </a:ext>
                  </a:extLst>
                </a:gridCol>
                <a:gridCol w="1923307">
                  <a:extLst>
                    <a:ext uri="{9D8B030D-6E8A-4147-A177-3AD203B41FA5}">
                      <a16:colId xmlns:a16="http://schemas.microsoft.com/office/drawing/2014/main" val="2571934394"/>
                    </a:ext>
                  </a:extLst>
                </a:gridCol>
                <a:gridCol w="2127034">
                  <a:extLst>
                    <a:ext uri="{9D8B030D-6E8A-4147-A177-3AD203B41FA5}">
                      <a16:colId xmlns:a16="http://schemas.microsoft.com/office/drawing/2014/main" val="336558336"/>
                    </a:ext>
                  </a:extLst>
                </a:gridCol>
                <a:gridCol w="1719580">
                  <a:extLst>
                    <a:ext uri="{9D8B030D-6E8A-4147-A177-3AD203B41FA5}">
                      <a16:colId xmlns:a16="http://schemas.microsoft.com/office/drawing/2014/main" val="408899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留出法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交叉验证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自助法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数据量基本不限制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数据量小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4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0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D387F-9121-4322-AC8C-97060E233976}"/>
              </a:ext>
            </a:extLst>
          </p:cNvPr>
          <p:cNvSpPr txBox="1"/>
          <p:nvPr/>
        </p:nvSpPr>
        <p:spPr>
          <a:xfrm>
            <a:off x="2992708" y="310458"/>
            <a:ext cx="62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分类，回归，聚类</a:t>
            </a:r>
            <a:endParaRPr lang="en-US" altLang="zh-CN" sz="20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41CD8B-FA2A-43BA-85C7-22D2C29B91B1}"/>
              </a:ext>
            </a:extLst>
          </p:cNvPr>
          <p:cNvCxnSpPr/>
          <p:nvPr/>
        </p:nvCxnSpPr>
        <p:spPr>
          <a:xfrm flipV="1">
            <a:off x="0" y="795308"/>
            <a:ext cx="12192000" cy="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2526628-1EEA-4FB5-89D2-9766A8EAE840}"/>
              </a:ext>
            </a:extLst>
          </p:cNvPr>
          <p:cNvSpPr txBox="1"/>
          <p:nvPr/>
        </p:nvSpPr>
        <p:spPr>
          <a:xfrm>
            <a:off x="1539874" y="1288534"/>
            <a:ext cx="8683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分类：欲预测的值是离散值</a:t>
            </a:r>
            <a:endParaRPr lang="en-US" altLang="zh-CN" sz="1800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常见问题：二分类； 多分类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性能指标：错误率，正确率</a:t>
            </a:r>
            <a:r>
              <a:rPr lang="en-US" altLang="zh-CN" dirty="0"/>
              <a:t>/</a:t>
            </a:r>
            <a:r>
              <a:rPr lang="zh-CN" altLang="en-US" dirty="0"/>
              <a:t>精度，召回率</a:t>
            </a:r>
            <a:r>
              <a:rPr lang="en-US" altLang="zh-CN" dirty="0"/>
              <a:t>/</a:t>
            </a:r>
            <a:r>
              <a:rPr lang="zh-CN" altLang="en-US" dirty="0"/>
              <a:t>查全率，准确率</a:t>
            </a:r>
            <a:r>
              <a:rPr lang="en-US" altLang="zh-CN" dirty="0"/>
              <a:t>/</a:t>
            </a:r>
            <a:r>
              <a:rPr lang="zh-CN" altLang="en-US" dirty="0"/>
              <a:t>查准率，</a:t>
            </a:r>
            <a:r>
              <a:rPr lang="en-US" altLang="zh-CN" dirty="0"/>
              <a:t>F1</a:t>
            </a:r>
            <a:r>
              <a:rPr lang="zh-CN" altLang="en-US" dirty="0"/>
              <a:t>，真正例率，真负例率，假正例率，假负例率；宏</a:t>
            </a:r>
            <a:r>
              <a:rPr lang="en-US" altLang="zh-CN" dirty="0"/>
              <a:t>/</a:t>
            </a:r>
            <a:r>
              <a:rPr lang="zh-CN" altLang="en-US" dirty="0"/>
              <a:t>微</a:t>
            </a:r>
            <a:r>
              <a:rPr lang="en-US" altLang="zh-CN" dirty="0"/>
              <a:t>-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性能指标工具：</a:t>
            </a:r>
            <a:r>
              <a:rPr lang="en-US" altLang="zh-CN" dirty="0"/>
              <a:t>P-R</a:t>
            </a:r>
            <a:r>
              <a:rPr lang="zh-CN" altLang="en-US" dirty="0"/>
              <a:t>曲线，平衡点，</a:t>
            </a:r>
            <a:r>
              <a:rPr lang="en-US" altLang="zh-CN" dirty="0"/>
              <a:t>ROC</a:t>
            </a:r>
            <a:r>
              <a:rPr lang="zh-CN" altLang="en-US" dirty="0"/>
              <a:t>曲线，</a:t>
            </a:r>
            <a:r>
              <a:rPr lang="en-US" altLang="zh-CN" dirty="0"/>
              <a:t>AUC</a:t>
            </a:r>
            <a:r>
              <a:rPr lang="zh-CN" altLang="en-US" dirty="0"/>
              <a:t>，代价曲线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zh-CN" altLang="en-US" dirty="0"/>
              <a:t>回归：欲预测的值是连续值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均方差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聚类：将样本分成若干组，通常没有标记</a:t>
            </a:r>
          </a:p>
        </p:txBody>
      </p:sp>
    </p:spTree>
    <p:extLst>
      <p:ext uri="{BB962C8B-B14F-4D97-AF65-F5344CB8AC3E}">
        <p14:creationId xmlns:p14="http://schemas.microsoft.com/office/powerpoint/2010/main" val="170366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D387F-9121-4322-AC8C-97060E233976}"/>
              </a:ext>
            </a:extLst>
          </p:cNvPr>
          <p:cNvSpPr txBox="1"/>
          <p:nvPr/>
        </p:nvSpPr>
        <p:spPr>
          <a:xfrm>
            <a:off x="2992708" y="310458"/>
            <a:ext cx="62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奥卡姆剃刀，多释原则，没有免费的午餐</a:t>
            </a:r>
            <a:r>
              <a:rPr lang="en-US" altLang="zh-CN" sz="2000" dirty="0"/>
              <a:t>/NFL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41CD8B-FA2A-43BA-85C7-22D2C29B91B1}"/>
              </a:ext>
            </a:extLst>
          </p:cNvPr>
          <p:cNvCxnSpPr/>
          <p:nvPr/>
        </p:nvCxnSpPr>
        <p:spPr>
          <a:xfrm flipV="1">
            <a:off x="0" y="795308"/>
            <a:ext cx="12192000" cy="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24BEF9C-B28D-4A83-B7DD-88AE9D1E49EE}"/>
              </a:ext>
            </a:extLst>
          </p:cNvPr>
          <p:cNvSpPr txBox="1"/>
          <p:nvPr/>
        </p:nvSpPr>
        <p:spPr>
          <a:xfrm>
            <a:off x="1539874" y="1288534"/>
            <a:ext cx="8683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假设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数据分布猜想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模型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800" dirty="0">
                <a:sym typeface="Wingdings" panose="05000000000000000000" pitchFamily="2" charset="2"/>
              </a:rPr>
              <a:t>观察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数据集数据分布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800" dirty="0">
                <a:sym typeface="Wingdings" panose="05000000000000000000" pitchFamily="2" charset="2"/>
              </a:rPr>
              <a:t>“问题”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数据</a:t>
            </a:r>
            <a:r>
              <a:rPr lang="zh-CN" altLang="en-US" dirty="0">
                <a:sym typeface="Wingdings" panose="05000000000000000000" pitchFamily="2" charset="2"/>
              </a:rPr>
              <a:t>样本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/>
              <a:t>奥卡姆剃刀：一种常用的，自然科学研究中最基本的原则（假设偏好）。“若有多个假设与观察一直，则选最简单的那个”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多释原则：主张保留和经验观察一致的所有假设（假设偏好），与集成学习方面的研究很吻合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没有免费的午餐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zh-CN" altLang="en-US" dirty="0">
                <a:sym typeface="Wingdings" panose="05000000000000000000" pitchFamily="2" charset="2"/>
              </a:rPr>
              <a:t>数学推导省略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在所有“问题”出现的机会相同，或所有问题同等重要的前提下，所有学习算法的期望性能都和随机胡猜差不多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现实问题通常不满足</a:t>
            </a:r>
            <a:r>
              <a:rPr lang="en-US" altLang="zh-CN" dirty="0"/>
              <a:t>NFL</a:t>
            </a:r>
            <a:r>
              <a:rPr lang="zh-CN" altLang="en-US" dirty="0"/>
              <a:t>的前提，但</a:t>
            </a:r>
            <a:r>
              <a:rPr lang="en-US" altLang="zh-CN" dirty="0"/>
              <a:t>NFL</a:t>
            </a:r>
            <a:r>
              <a:rPr lang="zh-CN" altLang="en-US" dirty="0"/>
              <a:t>的寓意是脱离具体问题，空泛的谈论“什么学习算法更好”毫无意义，因为若考虑所有潜在“问题”，则所有学习算法一样好</a:t>
            </a:r>
          </a:p>
        </p:txBody>
      </p:sp>
    </p:spTree>
    <p:extLst>
      <p:ext uri="{BB962C8B-B14F-4D97-AF65-F5344CB8AC3E}">
        <p14:creationId xmlns:p14="http://schemas.microsoft.com/office/powerpoint/2010/main" val="27370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D387F-9121-4322-AC8C-97060E233976}"/>
              </a:ext>
            </a:extLst>
          </p:cNvPr>
          <p:cNvSpPr txBox="1"/>
          <p:nvPr/>
        </p:nvSpPr>
        <p:spPr>
          <a:xfrm>
            <a:off x="4034108" y="278261"/>
            <a:ext cx="412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偏差，方差，噪声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41CD8B-FA2A-43BA-85C7-22D2C29B91B1}"/>
              </a:ext>
            </a:extLst>
          </p:cNvPr>
          <p:cNvCxnSpPr/>
          <p:nvPr/>
        </p:nvCxnSpPr>
        <p:spPr>
          <a:xfrm flipV="1">
            <a:off x="0" y="795308"/>
            <a:ext cx="12192000" cy="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0A7A9E-9795-4A3E-BB5B-CDE73982D049}"/>
                  </a:ext>
                </a:extLst>
              </p:cNvPr>
              <p:cNvSpPr txBox="1"/>
              <p:nvPr/>
            </p:nvSpPr>
            <p:spPr>
              <a:xfrm>
                <a:off x="1289049" y="1159148"/>
                <a:ext cx="9613900" cy="4539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：模型输入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;  y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对应的真实标记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;  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训练集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;  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：模型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数据集标签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表示算法在训练集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上得到的模型输入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的输出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偏差：算法期望输出和真实标记的差别，表示学习算法本身的拟合能力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bias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为学习算法的期望预测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方差：使用样本数相同的不同训练集产生的方差，表示数据扰动造成的影响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噪声：当前任务上任何学习算法所能达到的期望泛化误差的下界，表示学习任务本身的难度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noise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偏差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方差分解：算法期望泛化误差的分解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假设噪声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期望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注：泛化误差为什么是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D</a:t>
                </a:r>
                <a:r>
                  <a:rPr lang="zh-CN" altLang="en-US" dirty="0"/>
                  <a:t>？在计算测试误差时，只可知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D</a:t>
                </a:r>
                <a:endParaRPr lang="en-US" altLang="zh-CN" baseline="-25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0A7A9E-9795-4A3E-BB5B-CDE73982D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49" y="1159148"/>
                <a:ext cx="9613900" cy="4539704"/>
              </a:xfrm>
              <a:prstGeom prst="rect">
                <a:avLst/>
              </a:prstGeom>
              <a:blipFill>
                <a:blip r:embed="rId2"/>
                <a:stretch>
                  <a:fillRect l="-507" t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D387F-9121-4322-AC8C-97060E233976}"/>
              </a:ext>
            </a:extLst>
          </p:cNvPr>
          <p:cNvSpPr txBox="1"/>
          <p:nvPr/>
        </p:nvSpPr>
        <p:spPr>
          <a:xfrm>
            <a:off x="3416300" y="278261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贝叶斯误差，欠拟合，过拟合，偏差</a:t>
            </a:r>
            <a:r>
              <a:rPr lang="en-US" altLang="zh-CN" sz="2000" dirty="0"/>
              <a:t>-</a:t>
            </a:r>
            <a:r>
              <a:rPr lang="zh-CN" altLang="en-US" sz="2000" dirty="0"/>
              <a:t>方差窘境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41CD8B-FA2A-43BA-85C7-22D2C29B91B1}"/>
              </a:ext>
            </a:extLst>
          </p:cNvPr>
          <p:cNvCxnSpPr/>
          <p:nvPr/>
        </p:nvCxnSpPr>
        <p:spPr>
          <a:xfrm flipV="1">
            <a:off x="0" y="795308"/>
            <a:ext cx="12192000" cy="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30A7A9E-9795-4A3E-BB5B-CDE73982D049}"/>
              </a:ext>
            </a:extLst>
          </p:cNvPr>
          <p:cNvSpPr txBox="1"/>
          <p:nvPr/>
        </p:nvSpPr>
        <p:spPr>
          <a:xfrm>
            <a:off x="1377950" y="934221"/>
            <a:ext cx="9613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贝叶斯误差：在统计学上，是指针对任意分类器随机输出的最低可能误差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通常：用所属问题行业专家的最小误差近似贝叶斯误差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欠拟合：样本特性没有被模型学到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通常表现：训练误差</a:t>
            </a:r>
            <a:r>
              <a:rPr lang="en-US" altLang="zh-CN" dirty="0"/>
              <a:t>-</a:t>
            </a:r>
            <a:r>
              <a:rPr lang="zh-CN" altLang="en-US" dirty="0"/>
              <a:t>贝叶斯误差较大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解决方案：更换学习能力更强的算法，调参，增多模型参数，继续训练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zh-CN" altLang="en-US" dirty="0"/>
              <a:t>过拟合：训练数据中所包含的不太一般的特性被模型学习到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通常表现：泛化误差</a:t>
            </a:r>
            <a:r>
              <a:rPr lang="en-US" altLang="zh-CN" dirty="0"/>
              <a:t>-</a:t>
            </a:r>
            <a:r>
              <a:rPr lang="zh-CN" altLang="en-US" dirty="0"/>
              <a:t>贝叶斯误差 明显大于 训练误差</a:t>
            </a:r>
            <a:r>
              <a:rPr lang="en-US" altLang="zh-CN" dirty="0"/>
              <a:t>-</a:t>
            </a:r>
            <a:r>
              <a:rPr lang="zh-CN" altLang="en-US" dirty="0"/>
              <a:t>贝叶斯误差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解决方案：更换学习能力弱的算法，调参，减少模型参数，提早停止训练，数据降维，增加数据量，迁移学习，自学习，。。。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方差窘境：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学习器拟合不充分时，训练数据的扰动不足以使学习器产生明显变化，偏差主导泛化误差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学习器拟合充分时，学习到了训练集本身的特性，被训练集的扰动影响，此时方差主导误差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E05994F-6CA6-4B2D-B9B2-E5BA63D3C216}"/>
              </a:ext>
            </a:extLst>
          </p:cNvPr>
          <p:cNvCxnSpPr>
            <a:cxnSpLocks/>
          </p:cNvCxnSpPr>
          <p:nvPr/>
        </p:nvCxnSpPr>
        <p:spPr>
          <a:xfrm flipV="1">
            <a:off x="3819525" y="522757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94FAD2-973D-47A4-8DBC-214EE907C724}"/>
              </a:ext>
            </a:extLst>
          </p:cNvPr>
          <p:cNvCxnSpPr/>
          <p:nvPr/>
        </p:nvCxnSpPr>
        <p:spPr>
          <a:xfrm>
            <a:off x="3810000" y="6522970"/>
            <a:ext cx="387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8C67614-3DF0-4126-90E8-30B230B20A80}"/>
              </a:ext>
            </a:extLst>
          </p:cNvPr>
          <p:cNvSpPr/>
          <p:nvPr/>
        </p:nvSpPr>
        <p:spPr>
          <a:xfrm>
            <a:off x="4022725" y="5347909"/>
            <a:ext cx="3200400" cy="1106388"/>
          </a:xfrm>
          <a:custGeom>
            <a:avLst/>
            <a:gdLst>
              <a:gd name="connsiteX0" fmla="*/ 0 w 3200400"/>
              <a:gd name="connsiteY0" fmla="*/ 0 h 1106388"/>
              <a:gd name="connsiteX1" fmla="*/ 114300 w 3200400"/>
              <a:gd name="connsiteY1" fmla="*/ 76200 h 1106388"/>
              <a:gd name="connsiteX2" fmla="*/ 279400 w 3200400"/>
              <a:gd name="connsiteY2" fmla="*/ 266700 h 1106388"/>
              <a:gd name="connsiteX3" fmla="*/ 317500 w 3200400"/>
              <a:gd name="connsiteY3" fmla="*/ 330200 h 1106388"/>
              <a:gd name="connsiteX4" fmla="*/ 469900 w 3200400"/>
              <a:gd name="connsiteY4" fmla="*/ 457200 h 1106388"/>
              <a:gd name="connsiteX5" fmla="*/ 533400 w 3200400"/>
              <a:gd name="connsiteY5" fmla="*/ 482600 h 1106388"/>
              <a:gd name="connsiteX6" fmla="*/ 609600 w 3200400"/>
              <a:gd name="connsiteY6" fmla="*/ 558800 h 1106388"/>
              <a:gd name="connsiteX7" fmla="*/ 647700 w 3200400"/>
              <a:gd name="connsiteY7" fmla="*/ 596900 h 1106388"/>
              <a:gd name="connsiteX8" fmla="*/ 736600 w 3200400"/>
              <a:gd name="connsiteY8" fmla="*/ 635000 h 1106388"/>
              <a:gd name="connsiteX9" fmla="*/ 1041400 w 3200400"/>
              <a:gd name="connsiteY9" fmla="*/ 673100 h 1106388"/>
              <a:gd name="connsiteX10" fmla="*/ 1168400 w 3200400"/>
              <a:gd name="connsiteY10" fmla="*/ 749300 h 1106388"/>
              <a:gd name="connsiteX11" fmla="*/ 1206500 w 3200400"/>
              <a:gd name="connsiteY11" fmla="*/ 774700 h 1106388"/>
              <a:gd name="connsiteX12" fmla="*/ 1333500 w 3200400"/>
              <a:gd name="connsiteY12" fmla="*/ 787400 h 1106388"/>
              <a:gd name="connsiteX13" fmla="*/ 1460500 w 3200400"/>
              <a:gd name="connsiteY13" fmla="*/ 812800 h 1106388"/>
              <a:gd name="connsiteX14" fmla="*/ 1536700 w 3200400"/>
              <a:gd name="connsiteY14" fmla="*/ 850900 h 1106388"/>
              <a:gd name="connsiteX15" fmla="*/ 1612900 w 3200400"/>
              <a:gd name="connsiteY15" fmla="*/ 876300 h 1106388"/>
              <a:gd name="connsiteX16" fmla="*/ 1841500 w 3200400"/>
              <a:gd name="connsiteY16" fmla="*/ 901700 h 1106388"/>
              <a:gd name="connsiteX17" fmla="*/ 1943100 w 3200400"/>
              <a:gd name="connsiteY17" fmla="*/ 927100 h 1106388"/>
              <a:gd name="connsiteX18" fmla="*/ 2108200 w 3200400"/>
              <a:gd name="connsiteY18" fmla="*/ 952500 h 1106388"/>
              <a:gd name="connsiteX19" fmla="*/ 2146300 w 3200400"/>
              <a:gd name="connsiteY19" fmla="*/ 965200 h 1106388"/>
              <a:gd name="connsiteX20" fmla="*/ 2247900 w 3200400"/>
              <a:gd name="connsiteY20" fmla="*/ 977900 h 1106388"/>
              <a:gd name="connsiteX21" fmla="*/ 2438400 w 3200400"/>
              <a:gd name="connsiteY21" fmla="*/ 1016000 h 1106388"/>
              <a:gd name="connsiteX22" fmla="*/ 2565400 w 3200400"/>
              <a:gd name="connsiteY22" fmla="*/ 1041400 h 1106388"/>
              <a:gd name="connsiteX23" fmla="*/ 2705100 w 3200400"/>
              <a:gd name="connsiteY23" fmla="*/ 1054100 h 1106388"/>
              <a:gd name="connsiteX24" fmla="*/ 2743200 w 3200400"/>
              <a:gd name="connsiteY24" fmla="*/ 1066800 h 1106388"/>
              <a:gd name="connsiteX25" fmla="*/ 2895600 w 3200400"/>
              <a:gd name="connsiteY25" fmla="*/ 1092200 h 1106388"/>
              <a:gd name="connsiteX26" fmla="*/ 2959100 w 3200400"/>
              <a:gd name="connsiteY26" fmla="*/ 1104900 h 1106388"/>
              <a:gd name="connsiteX27" fmla="*/ 3200400 w 3200400"/>
              <a:gd name="connsiteY27" fmla="*/ 1104900 h 110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0400" h="1106388">
                <a:moveTo>
                  <a:pt x="0" y="0"/>
                </a:moveTo>
                <a:cubicBezTo>
                  <a:pt x="21660" y="12996"/>
                  <a:pt x="95193" y="54154"/>
                  <a:pt x="114300" y="76200"/>
                </a:cubicBezTo>
                <a:cubicBezTo>
                  <a:pt x="297744" y="287867"/>
                  <a:pt x="158985" y="176389"/>
                  <a:pt x="279400" y="266700"/>
                </a:cubicBezTo>
                <a:cubicBezTo>
                  <a:pt x="292100" y="287867"/>
                  <a:pt x="302345" y="310715"/>
                  <a:pt x="317500" y="330200"/>
                </a:cubicBezTo>
                <a:cubicBezTo>
                  <a:pt x="345197" y="365810"/>
                  <a:pt x="442899" y="446400"/>
                  <a:pt x="469900" y="457200"/>
                </a:cubicBezTo>
                <a:lnTo>
                  <a:pt x="533400" y="482600"/>
                </a:lnTo>
                <a:lnTo>
                  <a:pt x="609600" y="558800"/>
                </a:lnTo>
                <a:cubicBezTo>
                  <a:pt x="622300" y="571500"/>
                  <a:pt x="632756" y="586937"/>
                  <a:pt x="647700" y="596900"/>
                </a:cubicBezTo>
                <a:cubicBezTo>
                  <a:pt x="708147" y="637198"/>
                  <a:pt x="662046" y="612634"/>
                  <a:pt x="736600" y="635000"/>
                </a:cubicBezTo>
                <a:cubicBezTo>
                  <a:pt x="905465" y="685659"/>
                  <a:pt x="728307" y="655706"/>
                  <a:pt x="1041400" y="673100"/>
                </a:cubicBezTo>
                <a:cubicBezTo>
                  <a:pt x="1227807" y="797371"/>
                  <a:pt x="1031718" y="671196"/>
                  <a:pt x="1168400" y="749300"/>
                </a:cubicBezTo>
                <a:cubicBezTo>
                  <a:pt x="1181652" y="756873"/>
                  <a:pt x="1191627" y="771268"/>
                  <a:pt x="1206500" y="774700"/>
                </a:cubicBezTo>
                <a:cubicBezTo>
                  <a:pt x="1247955" y="784267"/>
                  <a:pt x="1291284" y="782123"/>
                  <a:pt x="1333500" y="787400"/>
                </a:cubicBezTo>
                <a:cubicBezTo>
                  <a:pt x="1377853" y="792944"/>
                  <a:pt x="1417975" y="800650"/>
                  <a:pt x="1460500" y="812800"/>
                </a:cubicBezTo>
                <a:cubicBezTo>
                  <a:pt x="1557765" y="840590"/>
                  <a:pt x="1436512" y="806372"/>
                  <a:pt x="1536700" y="850900"/>
                </a:cubicBezTo>
                <a:cubicBezTo>
                  <a:pt x="1561166" y="861774"/>
                  <a:pt x="1586395" y="872514"/>
                  <a:pt x="1612900" y="876300"/>
                </a:cubicBezTo>
                <a:cubicBezTo>
                  <a:pt x="1748089" y="895613"/>
                  <a:pt x="1671989" y="886290"/>
                  <a:pt x="1841500" y="901700"/>
                </a:cubicBezTo>
                <a:cubicBezTo>
                  <a:pt x="1875367" y="910167"/>
                  <a:pt x="1908542" y="922163"/>
                  <a:pt x="1943100" y="927100"/>
                </a:cubicBezTo>
                <a:cubicBezTo>
                  <a:pt x="1971458" y="931151"/>
                  <a:pt x="2076482" y="945452"/>
                  <a:pt x="2108200" y="952500"/>
                </a:cubicBezTo>
                <a:cubicBezTo>
                  <a:pt x="2121268" y="955404"/>
                  <a:pt x="2133129" y="962805"/>
                  <a:pt x="2146300" y="965200"/>
                </a:cubicBezTo>
                <a:cubicBezTo>
                  <a:pt x="2179880" y="971305"/>
                  <a:pt x="2214033" y="973667"/>
                  <a:pt x="2247900" y="977900"/>
                </a:cubicBezTo>
                <a:cubicBezTo>
                  <a:pt x="2360467" y="1015422"/>
                  <a:pt x="2297490" y="1000343"/>
                  <a:pt x="2438400" y="1016000"/>
                </a:cubicBezTo>
                <a:cubicBezTo>
                  <a:pt x="2490729" y="1029082"/>
                  <a:pt x="2506582" y="1034480"/>
                  <a:pt x="2565400" y="1041400"/>
                </a:cubicBezTo>
                <a:cubicBezTo>
                  <a:pt x="2611838" y="1046863"/>
                  <a:pt x="2658533" y="1049867"/>
                  <a:pt x="2705100" y="1054100"/>
                </a:cubicBezTo>
                <a:cubicBezTo>
                  <a:pt x="2717800" y="1058333"/>
                  <a:pt x="2730213" y="1063553"/>
                  <a:pt x="2743200" y="1066800"/>
                </a:cubicBezTo>
                <a:cubicBezTo>
                  <a:pt x="2803060" y="1081765"/>
                  <a:pt x="2831084" y="1081447"/>
                  <a:pt x="2895600" y="1092200"/>
                </a:cubicBezTo>
                <a:cubicBezTo>
                  <a:pt x="2916892" y="1095749"/>
                  <a:pt x="2937533" y="1104001"/>
                  <a:pt x="2959100" y="1104900"/>
                </a:cubicBezTo>
                <a:cubicBezTo>
                  <a:pt x="3039464" y="1108248"/>
                  <a:pt x="3119967" y="1104900"/>
                  <a:pt x="3200400" y="1104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D786E1D-030D-439A-8DD7-3EE228EE552E}"/>
              </a:ext>
            </a:extLst>
          </p:cNvPr>
          <p:cNvSpPr/>
          <p:nvPr/>
        </p:nvSpPr>
        <p:spPr>
          <a:xfrm>
            <a:off x="4162425" y="5563809"/>
            <a:ext cx="3035300" cy="800100"/>
          </a:xfrm>
          <a:custGeom>
            <a:avLst/>
            <a:gdLst>
              <a:gd name="connsiteX0" fmla="*/ 0 w 3035300"/>
              <a:gd name="connsiteY0" fmla="*/ 800100 h 800100"/>
              <a:gd name="connsiteX1" fmla="*/ 635000 w 3035300"/>
              <a:gd name="connsiteY1" fmla="*/ 787400 h 800100"/>
              <a:gd name="connsiteX2" fmla="*/ 711200 w 3035300"/>
              <a:gd name="connsiteY2" fmla="*/ 762000 h 800100"/>
              <a:gd name="connsiteX3" fmla="*/ 838200 w 3035300"/>
              <a:gd name="connsiteY3" fmla="*/ 749300 h 800100"/>
              <a:gd name="connsiteX4" fmla="*/ 876300 w 3035300"/>
              <a:gd name="connsiteY4" fmla="*/ 736600 h 800100"/>
              <a:gd name="connsiteX5" fmla="*/ 990600 w 3035300"/>
              <a:gd name="connsiteY5" fmla="*/ 711200 h 800100"/>
              <a:gd name="connsiteX6" fmla="*/ 1079500 w 3035300"/>
              <a:gd name="connsiteY6" fmla="*/ 698500 h 800100"/>
              <a:gd name="connsiteX7" fmla="*/ 1181100 w 3035300"/>
              <a:gd name="connsiteY7" fmla="*/ 673100 h 800100"/>
              <a:gd name="connsiteX8" fmla="*/ 1231900 w 3035300"/>
              <a:gd name="connsiteY8" fmla="*/ 660400 h 800100"/>
              <a:gd name="connsiteX9" fmla="*/ 1282700 w 3035300"/>
              <a:gd name="connsiteY9" fmla="*/ 635000 h 800100"/>
              <a:gd name="connsiteX10" fmla="*/ 1320800 w 3035300"/>
              <a:gd name="connsiteY10" fmla="*/ 609600 h 800100"/>
              <a:gd name="connsiteX11" fmla="*/ 1397000 w 3035300"/>
              <a:gd name="connsiteY11" fmla="*/ 584200 h 800100"/>
              <a:gd name="connsiteX12" fmla="*/ 1473200 w 3035300"/>
              <a:gd name="connsiteY12" fmla="*/ 533400 h 800100"/>
              <a:gd name="connsiteX13" fmla="*/ 1714500 w 3035300"/>
              <a:gd name="connsiteY13" fmla="*/ 495300 h 800100"/>
              <a:gd name="connsiteX14" fmla="*/ 1790700 w 3035300"/>
              <a:gd name="connsiteY14" fmla="*/ 469900 h 800100"/>
              <a:gd name="connsiteX15" fmla="*/ 1828800 w 3035300"/>
              <a:gd name="connsiteY15" fmla="*/ 444500 h 800100"/>
              <a:gd name="connsiteX16" fmla="*/ 1943100 w 3035300"/>
              <a:gd name="connsiteY16" fmla="*/ 406400 h 800100"/>
              <a:gd name="connsiteX17" fmla="*/ 2019300 w 3035300"/>
              <a:gd name="connsiteY17" fmla="*/ 381000 h 800100"/>
              <a:gd name="connsiteX18" fmla="*/ 2057400 w 3035300"/>
              <a:gd name="connsiteY18" fmla="*/ 368300 h 800100"/>
              <a:gd name="connsiteX19" fmla="*/ 2120900 w 3035300"/>
              <a:gd name="connsiteY19" fmla="*/ 355600 h 800100"/>
              <a:gd name="connsiteX20" fmla="*/ 2159000 w 3035300"/>
              <a:gd name="connsiteY20" fmla="*/ 342900 h 800100"/>
              <a:gd name="connsiteX21" fmla="*/ 2286000 w 3035300"/>
              <a:gd name="connsiteY21" fmla="*/ 317500 h 800100"/>
              <a:gd name="connsiteX22" fmla="*/ 2324100 w 3035300"/>
              <a:gd name="connsiteY22" fmla="*/ 304800 h 800100"/>
              <a:gd name="connsiteX23" fmla="*/ 2425700 w 3035300"/>
              <a:gd name="connsiteY23" fmla="*/ 279400 h 800100"/>
              <a:gd name="connsiteX24" fmla="*/ 2463800 w 3035300"/>
              <a:gd name="connsiteY24" fmla="*/ 266700 h 800100"/>
              <a:gd name="connsiteX25" fmla="*/ 2590800 w 3035300"/>
              <a:gd name="connsiteY25" fmla="*/ 228600 h 800100"/>
              <a:gd name="connsiteX26" fmla="*/ 2628900 w 3035300"/>
              <a:gd name="connsiteY26" fmla="*/ 215900 h 800100"/>
              <a:gd name="connsiteX27" fmla="*/ 2730500 w 3035300"/>
              <a:gd name="connsiteY27" fmla="*/ 152400 h 800100"/>
              <a:gd name="connsiteX28" fmla="*/ 2768600 w 3035300"/>
              <a:gd name="connsiteY28" fmla="*/ 139700 h 800100"/>
              <a:gd name="connsiteX29" fmla="*/ 2806700 w 3035300"/>
              <a:gd name="connsiteY29" fmla="*/ 114300 h 800100"/>
              <a:gd name="connsiteX30" fmla="*/ 2882900 w 3035300"/>
              <a:gd name="connsiteY30" fmla="*/ 88900 h 800100"/>
              <a:gd name="connsiteX31" fmla="*/ 2921000 w 3035300"/>
              <a:gd name="connsiteY31" fmla="*/ 63500 h 800100"/>
              <a:gd name="connsiteX32" fmla="*/ 2959100 w 3035300"/>
              <a:gd name="connsiteY32" fmla="*/ 50800 h 800100"/>
              <a:gd name="connsiteX33" fmla="*/ 3035300 w 3035300"/>
              <a:gd name="connsiteY3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35300" h="800100">
                <a:moveTo>
                  <a:pt x="0" y="800100"/>
                </a:moveTo>
                <a:cubicBezTo>
                  <a:pt x="211667" y="795867"/>
                  <a:pt x="423594" y="798725"/>
                  <a:pt x="635000" y="787400"/>
                </a:cubicBezTo>
                <a:cubicBezTo>
                  <a:pt x="661736" y="785968"/>
                  <a:pt x="684885" y="766934"/>
                  <a:pt x="711200" y="762000"/>
                </a:cubicBezTo>
                <a:cubicBezTo>
                  <a:pt x="753016" y="754160"/>
                  <a:pt x="795867" y="753533"/>
                  <a:pt x="838200" y="749300"/>
                </a:cubicBezTo>
                <a:cubicBezTo>
                  <a:pt x="850900" y="745067"/>
                  <a:pt x="863428" y="740278"/>
                  <a:pt x="876300" y="736600"/>
                </a:cubicBezTo>
                <a:cubicBezTo>
                  <a:pt x="908267" y="727467"/>
                  <a:pt x="959173" y="716438"/>
                  <a:pt x="990600" y="711200"/>
                </a:cubicBezTo>
                <a:cubicBezTo>
                  <a:pt x="1020127" y="706279"/>
                  <a:pt x="1050147" y="704371"/>
                  <a:pt x="1079500" y="698500"/>
                </a:cubicBezTo>
                <a:cubicBezTo>
                  <a:pt x="1113731" y="691654"/>
                  <a:pt x="1147233" y="681567"/>
                  <a:pt x="1181100" y="673100"/>
                </a:cubicBezTo>
                <a:cubicBezTo>
                  <a:pt x="1198033" y="668867"/>
                  <a:pt x="1216288" y="668206"/>
                  <a:pt x="1231900" y="660400"/>
                </a:cubicBezTo>
                <a:cubicBezTo>
                  <a:pt x="1248833" y="651933"/>
                  <a:pt x="1266262" y="644393"/>
                  <a:pt x="1282700" y="635000"/>
                </a:cubicBezTo>
                <a:cubicBezTo>
                  <a:pt x="1295952" y="627427"/>
                  <a:pt x="1306852" y="615799"/>
                  <a:pt x="1320800" y="609600"/>
                </a:cubicBezTo>
                <a:cubicBezTo>
                  <a:pt x="1345266" y="598726"/>
                  <a:pt x="1374723" y="599052"/>
                  <a:pt x="1397000" y="584200"/>
                </a:cubicBezTo>
                <a:cubicBezTo>
                  <a:pt x="1422400" y="567267"/>
                  <a:pt x="1443266" y="539387"/>
                  <a:pt x="1473200" y="533400"/>
                </a:cubicBezTo>
                <a:cubicBezTo>
                  <a:pt x="1637790" y="500482"/>
                  <a:pt x="1557292" y="512768"/>
                  <a:pt x="1714500" y="495300"/>
                </a:cubicBezTo>
                <a:cubicBezTo>
                  <a:pt x="1739900" y="486833"/>
                  <a:pt x="1768423" y="484752"/>
                  <a:pt x="1790700" y="469900"/>
                </a:cubicBezTo>
                <a:cubicBezTo>
                  <a:pt x="1803400" y="461433"/>
                  <a:pt x="1814852" y="450699"/>
                  <a:pt x="1828800" y="444500"/>
                </a:cubicBezTo>
                <a:lnTo>
                  <a:pt x="1943100" y="406400"/>
                </a:lnTo>
                <a:lnTo>
                  <a:pt x="2019300" y="381000"/>
                </a:lnTo>
                <a:cubicBezTo>
                  <a:pt x="2032000" y="376767"/>
                  <a:pt x="2044273" y="370925"/>
                  <a:pt x="2057400" y="368300"/>
                </a:cubicBezTo>
                <a:cubicBezTo>
                  <a:pt x="2078567" y="364067"/>
                  <a:pt x="2099959" y="360835"/>
                  <a:pt x="2120900" y="355600"/>
                </a:cubicBezTo>
                <a:cubicBezTo>
                  <a:pt x="2133887" y="352353"/>
                  <a:pt x="2145956" y="345910"/>
                  <a:pt x="2159000" y="342900"/>
                </a:cubicBezTo>
                <a:cubicBezTo>
                  <a:pt x="2201066" y="333192"/>
                  <a:pt x="2245044" y="331152"/>
                  <a:pt x="2286000" y="317500"/>
                </a:cubicBezTo>
                <a:cubicBezTo>
                  <a:pt x="2298700" y="313267"/>
                  <a:pt x="2311185" y="308322"/>
                  <a:pt x="2324100" y="304800"/>
                </a:cubicBezTo>
                <a:cubicBezTo>
                  <a:pt x="2357779" y="295615"/>
                  <a:pt x="2392582" y="290439"/>
                  <a:pt x="2425700" y="279400"/>
                </a:cubicBezTo>
                <a:cubicBezTo>
                  <a:pt x="2438400" y="275167"/>
                  <a:pt x="2450928" y="270378"/>
                  <a:pt x="2463800" y="266700"/>
                </a:cubicBezTo>
                <a:cubicBezTo>
                  <a:pt x="2598155" y="228313"/>
                  <a:pt x="2409716" y="288961"/>
                  <a:pt x="2590800" y="228600"/>
                </a:cubicBezTo>
                <a:cubicBezTo>
                  <a:pt x="2603500" y="224367"/>
                  <a:pt x="2617548" y="222995"/>
                  <a:pt x="2628900" y="215900"/>
                </a:cubicBezTo>
                <a:cubicBezTo>
                  <a:pt x="2662767" y="194733"/>
                  <a:pt x="2692612" y="165029"/>
                  <a:pt x="2730500" y="152400"/>
                </a:cubicBezTo>
                <a:cubicBezTo>
                  <a:pt x="2743200" y="148167"/>
                  <a:pt x="2756626" y="145687"/>
                  <a:pt x="2768600" y="139700"/>
                </a:cubicBezTo>
                <a:cubicBezTo>
                  <a:pt x="2782252" y="132874"/>
                  <a:pt x="2792752" y="120499"/>
                  <a:pt x="2806700" y="114300"/>
                </a:cubicBezTo>
                <a:cubicBezTo>
                  <a:pt x="2831166" y="103426"/>
                  <a:pt x="2860623" y="103752"/>
                  <a:pt x="2882900" y="88900"/>
                </a:cubicBezTo>
                <a:cubicBezTo>
                  <a:pt x="2895600" y="80433"/>
                  <a:pt x="2907348" y="70326"/>
                  <a:pt x="2921000" y="63500"/>
                </a:cubicBezTo>
                <a:cubicBezTo>
                  <a:pt x="2932974" y="57513"/>
                  <a:pt x="2947398" y="57301"/>
                  <a:pt x="2959100" y="50800"/>
                </a:cubicBezTo>
                <a:cubicBezTo>
                  <a:pt x="2985785" y="35975"/>
                  <a:pt x="3035300" y="0"/>
                  <a:pt x="303530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15DA661-36CC-4DEA-A626-6F564F3D4A5E}"/>
              </a:ext>
            </a:extLst>
          </p:cNvPr>
          <p:cNvSpPr/>
          <p:nvPr/>
        </p:nvSpPr>
        <p:spPr>
          <a:xfrm>
            <a:off x="4200525" y="5195509"/>
            <a:ext cx="2806714" cy="609600"/>
          </a:xfrm>
          <a:custGeom>
            <a:avLst/>
            <a:gdLst>
              <a:gd name="connsiteX0" fmla="*/ 0 w 2806714"/>
              <a:gd name="connsiteY0" fmla="*/ 0 h 609600"/>
              <a:gd name="connsiteX1" fmla="*/ 63500 w 2806714"/>
              <a:gd name="connsiteY1" fmla="*/ 50800 h 609600"/>
              <a:gd name="connsiteX2" fmla="*/ 165100 w 2806714"/>
              <a:gd name="connsiteY2" fmla="*/ 165100 h 609600"/>
              <a:gd name="connsiteX3" fmla="*/ 241300 w 2806714"/>
              <a:gd name="connsiteY3" fmla="*/ 215900 h 609600"/>
              <a:gd name="connsiteX4" fmla="*/ 279400 w 2806714"/>
              <a:gd name="connsiteY4" fmla="*/ 241300 h 609600"/>
              <a:gd name="connsiteX5" fmla="*/ 304800 w 2806714"/>
              <a:gd name="connsiteY5" fmla="*/ 279400 h 609600"/>
              <a:gd name="connsiteX6" fmla="*/ 355600 w 2806714"/>
              <a:gd name="connsiteY6" fmla="*/ 304800 h 609600"/>
              <a:gd name="connsiteX7" fmla="*/ 393700 w 2806714"/>
              <a:gd name="connsiteY7" fmla="*/ 330200 h 609600"/>
              <a:gd name="connsiteX8" fmla="*/ 431800 w 2806714"/>
              <a:gd name="connsiteY8" fmla="*/ 368300 h 609600"/>
              <a:gd name="connsiteX9" fmla="*/ 508000 w 2806714"/>
              <a:gd name="connsiteY9" fmla="*/ 393700 h 609600"/>
              <a:gd name="connsiteX10" fmla="*/ 546100 w 2806714"/>
              <a:gd name="connsiteY10" fmla="*/ 406400 h 609600"/>
              <a:gd name="connsiteX11" fmla="*/ 622300 w 2806714"/>
              <a:gd name="connsiteY11" fmla="*/ 444500 h 609600"/>
              <a:gd name="connsiteX12" fmla="*/ 660400 w 2806714"/>
              <a:gd name="connsiteY12" fmla="*/ 469900 h 609600"/>
              <a:gd name="connsiteX13" fmla="*/ 762000 w 2806714"/>
              <a:gd name="connsiteY13" fmla="*/ 495300 h 609600"/>
              <a:gd name="connsiteX14" fmla="*/ 800100 w 2806714"/>
              <a:gd name="connsiteY14" fmla="*/ 508000 h 609600"/>
              <a:gd name="connsiteX15" fmla="*/ 939800 w 2806714"/>
              <a:gd name="connsiteY15" fmla="*/ 533400 h 609600"/>
              <a:gd name="connsiteX16" fmla="*/ 977900 w 2806714"/>
              <a:gd name="connsiteY16" fmla="*/ 546100 h 609600"/>
              <a:gd name="connsiteX17" fmla="*/ 1143000 w 2806714"/>
              <a:gd name="connsiteY17" fmla="*/ 571500 h 609600"/>
              <a:gd name="connsiteX18" fmla="*/ 1181100 w 2806714"/>
              <a:gd name="connsiteY18" fmla="*/ 584200 h 609600"/>
              <a:gd name="connsiteX19" fmla="*/ 1397000 w 2806714"/>
              <a:gd name="connsiteY19" fmla="*/ 609600 h 609600"/>
              <a:gd name="connsiteX20" fmla="*/ 1778000 w 2806714"/>
              <a:gd name="connsiteY20" fmla="*/ 596900 h 609600"/>
              <a:gd name="connsiteX21" fmla="*/ 1981200 w 2806714"/>
              <a:gd name="connsiteY21" fmla="*/ 558800 h 609600"/>
              <a:gd name="connsiteX22" fmla="*/ 2070100 w 2806714"/>
              <a:gd name="connsiteY22" fmla="*/ 520700 h 609600"/>
              <a:gd name="connsiteX23" fmla="*/ 2159000 w 2806714"/>
              <a:gd name="connsiteY23" fmla="*/ 482600 h 609600"/>
              <a:gd name="connsiteX24" fmla="*/ 2197100 w 2806714"/>
              <a:gd name="connsiteY24" fmla="*/ 457200 h 609600"/>
              <a:gd name="connsiteX25" fmla="*/ 2235200 w 2806714"/>
              <a:gd name="connsiteY25" fmla="*/ 444500 h 609600"/>
              <a:gd name="connsiteX26" fmla="*/ 2286000 w 2806714"/>
              <a:gd name="connsiteY26" fmla="*/ 419100 h 609600"/>
              <a:gd name="connsiteX27" fmla="*/ 2324100 w 2806714"/>
              <a:gd name="connsiteY27" fmla="*/ 393700 h 609600"/>
              <a:gd name="connsiteX28" fmla="*/ 2400300 w 2806714"/>
              <a:gd name="connsiteY28" fmla="*/ 368300 h 609600"/>
              <a:gd name="connsiteX29" fmla="*/ 2476500 w 2806714"/>
              <a:gd name="connsiteY29" fmla="*/ 317500 h 609600"/>
              <a:gd name="connsiteX30" fmla="*/ 2552700 w 2806714"/>
              <a:gd name="connsiteY30" fmla="*/ 292100 h 609600"/>
              <a:gd name="connsiteX31" fmla="*/ 2628900 w 2806714"/>
              <a:gd name="connsiteY31" fmla="*/ 241300 h 609600"/>
              <a:gd name="connsiteX32" fmla="*/ 2667000 w 2806714"/>
              <a:gd name="connsiteY32" fmla="*/ 203200 h 609600"/>
              <a:gd name="connsiteX33" fmla="*/ 2692400 w 2806714"/>
              <a:gd name="connsiteY33" fmla="*/ 165100 h 609600"/>
              <a:gd name="connsiteX34" fmla="*/ 2730500 w 2806714"/>
              <a:gd name="connsiteY34" fmla="*/ 152400 h 609600"/>
              <a:gd name="connsiteX35" fmla="*/ 2806700 w 2806714"/>
              <a:gd name="connsiteY35" fmla="*/ 635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06714" h="609600">
                <a:moveTo>
                  <a:pt x="0" y="0"/>
                </a:moveTo>
                <a:cubicBezTo>
                  <a:pt x="21167" y="16933"/>
                  <a:pt x="44333" y="31633"/>
                  <a:pt x="63500" y="50800"/>
                </a:cubicBezTo>
                <a:cubicBezTo>
                  <a:pt x="139849" y="127149"/>
                  <a:pt x="5097" y="58431"/>
                  <a:pt x="165100" y="165100"/>
                </a:cubicBezTo>
                <a:lnTo>
                  <a:pt x="241300" y="215900"/>
                </a:lnTo>
                <a:lnTo>
                  <a:pt x="279400" y="241300"/>
                </a:lnTo>
                <a:cubicBezTo>
                  <a:pt x="287867" y="254000"/>
                  <a:pt x="293074" y="269629"/>
                  <a:pt x="304800" y="279400"/>
                </a:cubicBezTo>
                <a:cubicBezTo>
                  <a:pt x="319344" y="291520"/>
                  <a:pt x="339162" y="295407"/>
                  <a:pt x="355600" y="304800"/>
                </a:cubicBezTo>
                <a:cubicBezTo>
                  <a:pt x="368852" y="312373"/>
                  <a:pt x="381974" y="320429"/>
                  <a:pt x="393700" y="330200"/>
                </a:cubicBezTo>
                <a:cubicBezTo>
                  <a:pt x="407498" y="341698"/>
                  <a:pt x="416100" y="359578"/>
                  <a:pt x="431800" y="368300"/>
                </a:cubicBezTo>
                <a:cubicBezTo>
                  <a:pt x="455205" y="381303"/>
                  <a:pt x="482600" y="385233"/>
                  <a:pt x="508000" y="393700"/>
                </a:cubicBezTo>
                <a:cubicBezTo>
                  <a:pt x="520700" y="397933"/>
                  <a:pt x="534961" y="398974"/>
                  <a:pt x="546100" y="406400"/>
                </a:cubicBezTo>
                <a:cubicBezTo>
                  <a:pt x="655289" y="479193"/>
                  <a:pt x="517140" y="391920"/>
                  <a:pt x="622300" y="444500"/>
                </a:cubicBezTo>
                <a:cubicBezTo>
                  <a:pt x="635952" y="451326"/>
                  <a:pt x="646748" y="463074"/>
                  <a:pt x="660400" y="469900"/>
                </a:cubicBezTo>
                <a:cubicBezTo>
                  <a:pt x="689430" y="484415"/>
                  <a:pt x="733017" y="488054"/>
                  <a:pt x="762000" y="495300"/>
                </a:cubicBezTo>
                <a:cubicBezTo>
                  <a:pt x="774987" y="498547"/>
                  <a:pt x="787113" y="504753"/>
                  <a:pt x="800100" y="508000"/>
                </a:cubicBezTo>
                <a:cubicBezTo>
                  <a:pt x="892550" y="531112"/>
                  <a:pt x="837894" y="510754"/>
                  <a:pt x="939800" y="533400"/>
                </a:cubicBezTo>
                <a:cubicBezTo>
                  <a:pt x="952868" y="536304"/>
                  <a:pt x="964832" y="543196"/>
                  <a:pt x="977900" y="546100"/>
                </a:cubicBezTo>
                <a:cubicBezTo>
                  <a:pt x="1009618" y="553148"/>
                  <a:pt x="1114642" y="567449"/>
                  <a:pt x="1143000" y="571500"/>
                </a:cubicBezTo>
                <a:cubicBezTo>
                  <a:pt x="1155700" y="575733"/>
                  <a:pt x="1168032" y="581296"/>
                  <a:pt x="1181100" y="584200"/>
                </a:cubicBezTo>
                <a:cubicBezTo>
                  <a:pt x="1251671" y="599882"/>
                  <a:pt x="1325629" y="603112"/>
                  <a:pt x="1397000" y="609600"/>
                </a:cubicBezTo>
                <a:cubicBezTo>
                  <a:pt x="1524000" y="605367"/>
                  <a:pt x="1651252" y="605953"/>
                  <a:pt x="1778000" y="596900"/>
                </a:cubicBezTo>
                <a:cubicBezTo>
                  <a:pt x="1857155" y="591246"/>
                  <a:pt x="1911096" y="576326"/>
                  <a:pt x="1981200" y="558800"/>
                </a:cubicBezTo>
                <a:cubicBezTo>
                  <a:pt x="2076852" y="495032"/>
                  <a:pt x="1955286" y="569906"/>
                  <a:pt x="2070100" y="520700"/>
                </a:cubicBezTo>
                <a:cubicBezTo>
                  <a:pt x="2192887" y="468077"/>
                  <a:pt x="2013157" y="519061"/>
                  <a:pt x="2159000" y="482600"/>
                </a:cubicBezTo>
                <a:cubicBezTo>
                  <a:pt x="2171700" y="474133"/>
                  <a:pt x="2183448" y="464026"/>
                  <a:pt x="2197100" y="457200"/>
                </a:cubicBezTo>
                <a:cubicBezTo>
                  <a:pt x="2209074" y="451213"/>
                  <a:pt x="2222895" y="449773"/>
                  <a:pt x="2235200" y="444500"/>
                </a:cubicBezTo>
                <a:cubicBezTo>
                  <a:pt x="2252601" y="437042"/>
                  <a:pt x="2269562" y="428493"/>
                  <a:pt x="2286000" y="419100"/>
                </a:cubicBezTo>
                <a:cubicBezTo>
                  <a:pt x="2299252" y="411527"/>
                  <a:pt x="2310152" y="399899"/>
                  <a:pt x="2324100" y="393700"/>
                </a:cubicBezTo>
                <a:cubicBezTo>
                  <a:pt x="2348566" y="382826"/>
                  <a:pt x="2378023" y="383152"/>
                  <a:pt x="2400300" y="368300"/>
                </a:cubicBezTo>
                <a:cubicBezTo>
                  <a:pt x="2425700" y="351367"/>
                  <a:pt x="2447540" y="327153"/>
                  <a:pt x="2476500" y="317500"/>
                </a:cubicBezTo>
                <a:cubicBezTo>
                  <a:pt x="2501900" y="309033"/>
                  <a:pt x="2530423" y="306952"/>
                  <a:pt x="2552700" y="292100"/>
                </a:cubicBezTo>
                <a:cubicBezTo>
                  <a:pt x="2578100" y="275167"/>
                  <a:pt x="2607314" y="262886"/>
                  <a:pt x="2628900" y="241300"/>
                </a:cubicBezTo>
                <a:cubicBezTo>
                  <a:pt x="2641600" y="228600"/>
                  <a:pt x="2655502" y="216998"/>
                  <a:pt x="2667000" y="203200"/>
                </a:cubicBezTo>
                <a:cubicBezTo>
                  <a:pt x="2676771" y="191474"/>
                  <a:pt x="2680481" y="174635"/>
                  <a:pt x="2692400" y="165100"/>
                </a:cubicBezTo>
                <a:cubicBezTo>
                  <a:pt x="2702853" y="156737"/>
                  <a:pt x="2717800" y="156633"/>
                  <a:pt x="2730500" y="152400"/>
                </a:cubicBezTo>
                <a:cubicBezTo>
                  <a:pt x="2809693" y="73207"/>
                  <a:pt x="2806700" y="112121"/>
                  <a:pt x="2806700" y="63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C71C04-8766-43F4-A75D-2330530A33BA}"/>
              </a:ext>
            </a:extLst>
          </p:cNvPr>
          <p:cNvSpPr txBox="1"/>
          <p:nvPr/>
        </p:nvSpPr>
        <p:spPr>
          <a:xfrm>
            <a:off x="4864100" y="6522970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训练程度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556216-4442-450C-A8D5-89EE1B839451}"/>
              </a:ext>
            </a:extLst>
          </p:cNvPr>
          <p:cNvSpPr txBox="1"/>
          <p:nvPr/>
        </p:nvSpPr>
        <p:spPr>
          <a:xfrm>
            <a:off x="3390900" y="5397437"/>
            <a:ext cx="2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取值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CB93E7-EC50-48D0-8085-7630BE54D78A}"/>
              </a:ext>
            </a:extLst>
          </p:cNvPr>
          <p:cNvSpPr txBox="1"/>
          <p:nvPr/>
        </p:nvSpPr>
        <p:spPr>
          <a:xfrm>
            <a:off x="8051786" y="5102908"/>
            <a:ext cx="1485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泛化误差</a:t>
            </a:r>
            <a:endParaRPr lang="en-US" altLang="zh-CN" sz="1600" dirty="0"/>
          </a:p>
          <a:p>
            <a:r>
              <a:rPr lang="zh-CN" altLang="en-US" sz="1600" dirty="0"/>
              <a:t>偏差</a:t>
            </a:r>
            <a:endParaRPr lang="en-US" altLang="zh-CN" sz="1600" dirty="0"/>
          </a:p>
          <a:p>
            <a:r>
              <a:rPr lang="zh-CN" altLang="en-US" sz="1600" dirty="0"/>
              <a:t>方差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5F442C6-0E7C-49BE-B363-0321A3DBE0EA}"/>
              </a:ext>
            </a:extLst>
          </p:cNvPr>
          <p:cNvCxnSpPr/>
          <p:nvPr/>
        </p:nvCxnSpPr>
        <p:spPr>
          <a:xfrm>
            <a:off x="7562850" y="5261986"/>
            <a:ext cx="419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527C469-9391-43B2-9BFA-02D162B1AD52}"/>
              </a:ext>
            </a:extLst>
          </p:cNvPr>
          <p:cNvCxnSpPr/>
          <p:nvPr/>
        </p:nvCxnSpPr>
        <p:spPr>
          <a:xfrm>
            <a:off x="7562850" y="5505413"/>
            <a:ext cx="419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4325A3-59B3-4ABA-A89E-E7C7A2C0C2DC}"/>
              </a:ext>
            </a:extLst>
          </p:cNvPr>
          <p:cNvCxnSpPr/>
          <p:nvPr/>
        </p:nvCxnSpPr>
        <p:spPr>
          <a:xfrm>
            <a:off x="7562850" y="5721313"/>
            <a:ext cx="4191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2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972</Words>
  <Application>Microsoft Office PowerPoint</Application>
  <PresentationFormat>宽屏</PresentationFormat>
  <Paragraphs>124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</dc:creator>
  <cp:lastModifiedBy>qiang yao</cp:lastModifiedBy>
  <cp:revision>45</cp:revision>
  <dcterms:created xsi:type="dcterms:W3CDTF">2020-12-29T00:19:00Z</dcterms:created>
  <dcterms:modified xsi:type="dcterms:W3CDTF">2020-12-29T07:20:57Z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