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oboto Slab"/>
      <p:regular r:id="rId21"/>
      <p:bold r:id="rId22"/>
    </p:embeddedFon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Slab-bold.fntdata"/><Relationship Id="rId21" Type="http://schemas.openxmlformats.org/officeDocument/2006/relationships/font" Target="fonts/RobotoSlab-regular.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5"/>
            <a:ext cx="1081625" cy="1124949"/>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sp>
        <p:nvSpPr>
          <p:cNvPr id="11" name="Shape 11"/>
          <p:cNvSpPr/>
          <p:nvPr/>
        </p:nvSpPr>
        <p:spPr>
          <a:xfrm rot="10800000">
            <a:off x="6537562"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cxnSp>
        <p:nvCxnSpPr>
          <p:cNvPr id="12" name="Shape 12"/>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1" y="1188925"/>
            <a:ext cx="5783400" cy="1457399"/>
          </a:xfrm>
          <a:prstGeom prst="rect">
            <a:avLst/>
          </a:prstGeom>
        </p:spPr>
        <p:txBody>
          <a:bodyPr anchorCtr="0" anchor="b" bIns="91425" lIns="91425" rIns="91425" tIns="91425"/>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p:txBody>
      </p:sp>
      <p:sp>
        <p:nvSpPr>
          <p:cNvPr id="14" name="Shape 14"/>
          <p:cNvSpPr txBox="1"/>
          <p:nvPr>
            <p:ph idx="1" type="subTitle"/>
          </p:nvPr>
        </p:nvSpPr>
        <p:spPr>
          <a:xfrm>
            <a:off x="1680301" y="3049450"/>
            <a:ext cx="5783400" cy="9090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txBox="1"/>
          <p:nvPr>
            <p:ph type="title"/>
          </p:nvPr>
        </p:nvSpPr>
        <p:spPr>
          <a:xfrm>
            <a:off x="387900" y="1152450"/>
            <a:ext cx="8368200" cy="1538400"/>
          </a:xfrm>
          <a:prstGeom prst="rect">
            <a:avLst/>
          </a:prstGeom>
        </p:spPr>
        <p:txBody>
          <a:bodyPr anchorCtr="0" anchor="ctr" bIns="91425" lIns="91425" rIns="91425" tIns="91425"/>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2919450"/>
            <a:ext cx="83682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6" name="Shape 5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8" name="Shape 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200" cy="15063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6" name="Shape 46"/>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rIns="91425" tIns="91425"/>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rIns="91425" tIns="91425"/>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vi"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5.png"/><Relationship Id="rId4" Type="http://schemas.openxmlformats.org/officeDocument/2006/relationships/image" Target="../media/image04.png"/><Relationship Id="rId5" Type="http://schemas.openxmlformats.org/officeDocument/2006/relationships/image" Target="../media/image0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9.png"/><Relationship Id="rId4" Type="http://schemas.openxmlformats.org/officeDocument/2006/relationships/image" Target="../media/image0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zeroturnaround.com/rebellabs/object-oriented-design-principles-and-the-5-ways-of-creating-solid-applications/" TargetMode="External"/><Relationship Id="rId4" Type="http://schemas.openxmlformats.org/officeDocument/2006/relationships/hyperlink" Target="https://en.wikipedia.org/wiki/SOLID_(object-oriented_design)" TargetMode="External"/><Relationship Id="rId5" Type="http://schemas.openxmlformats.org/officeDocument/2006/relationships/hyperlink" Target="http://www.oodesign.com/design-principles.html" TargetMode="External"/><Relationship Id="rId6" Type="http://schemas.openxmlformats.org/officeDocument/2006/relationships/hyperlink" Target="https://scotch.io/bar-talk/s-o-l-i-d-the-first-five-principles-of-object-oriented-desig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1.png"/><Relationship Id="rId4"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6.png"/><Relationship Id="rId4" Type="http://schemas.openxmlformats.org/officeDocument/2006/relationships/image" Target="../media/image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ctrTitle"/>
          </p:nvPr>
        </p:nvSpPr>
        <p:spPr>
          <a:xfrm>
            <a:off x="1693676" y="1317250"/>
            <a:ext cx="5783400" cy="1457399"/>
          </a:xfrm>
          <a:prstGeom prst="rect">
            <a:avLst/>
          </a:prstGeom>
        </p:spPr>
        <p:txBody>
          <a:bodyPr anchorCtr="0" anchor="b" bIns="91425" lIns="91425" rIns="91425" tIns="91425">
            <a:noAutofit/>
          </a:bodyPr>
          <a:lstStyle/>
          <a:p>
            <a:pPr lvl="0">
              <a:spcBef>
                <a:spcPts val="0"/>
              </a:spcBef>
              <a:buNone/>
            </a:pPr>
            <a:r>
              <a:rPr lang="vi" sz="7200"/>
              <a:t>5 </a:t>
            </a:r>
            <a:r>
              <a:rPr lang="vi">
                <a:latin typeface="Times New Roman"/>
                <a:ea typeface="Times New Roman"/>
                <a:cs typeface="Times New Roman"/>
                <a:sym typeface="Times New Roman"/>
              </a:rPr>
              <a:t>NGUYÊN LÝ THIẾT KẾ HƯỚNG ĐỐI TƯỢ</a:t>
            </a:r>
            <a:r>
              <a:rPr lang="vi">
                <a:latin typeface="Times New Roman"/>
                <a:ea typeface="Times New Roman"/>
                <a:cs typeface="Times New Roman"/>
                <a:sym typeface="Times New Roman"/>
              </a:rPr>
              <a:t>NG</a:t>
            </a:r>
          </a:p>
        </p:txBody>
      </p:sp>
      <p:sp>
        <p:nvSpPr>
          <p:cNvPr id="64" name="Shape 64"/>
          <p:cNvSpPr txBox="1"/>
          <p:nvPr>
            <p:ph idx="1" type="subTitle"/>
          </p:nvPr>
        </p:nvSpPr>
        <p:spPr>
          <a:xfrm>
            <a:off x="1680301" y="3049450"/>
            <a:ext cx="5783400" cy="909000"/>
          </a:xfrm>
          <a:prstGeom prst="rect">
            <a:avLst/>
          </a:prstGeom>
        </p:spPr>
        <p:txBody>
          <a:bodyPr anchorCtr="0" anchor="t" bIns="91425" lIns="91425" rIns="91425" tIns="91425">
            <a:noAutofit/>
          </a:bodyPr>
          <a:lstStyle/>
          <a:p>
            <a:pPr lvl="0">
              <a:spcBef>
                <a:spcPts val="0"/>
              </a:spcBef>
              <a:buNone/>
            </a:pPr>
            <a:r>
              <a:rPr lang="vi" sz="6000"/>
              <a:t>S.O.L.I.D</a:t>
            </a:r>
          </a:p>
        </p:txBody>
      </p:sp>
      <p:sp>
        <p:nvSpPr>
          <p:cNvPr id="65" name="Shape 65"/>
          <p:cNvSpPr txBox="1"/>
          <p:nvPr>
            <p:ph idx="1" type="subTitle"/>
          </p:nvPr>
        </p:nvSpPr>
        <p:spPr>
          <a:xfrm>
            <a:off x="1693676" y="4233250"/>
            <a:ext cx="5783400" cy="909000"/>
          </a:xfrm>
          <a:prstGeom prst="rect">
            <a:avLst/>
          </a:prstGeom>
        </p:spPr>
        <p:txBody>
          <a:bodyPr anchorCtr="0" anchor="b" bIns="91425" lIns="91425" rIns="91425" tIns="91425">
            <a:noAutofit/>
          </a:bodyPr>
          <a:lstStyle/>
          <a:p>
            <a:pPr lvl="0" rtl="0">
              <a:spcBef>
                <a:spcPts val="0"/>
              </a:spcBef>
              <a:buNone/>
            </a:pPr>
            <a:r>
              <a:rPr lang="vi" sz="1200">
                <a:solidFill>
                  <a:srgbClr val="FFFFFF"/>
                </a:solidFill>
                <a:latin typeface="Times New Roman"/>
                <a:ea typeface="Times New Roman"/>
                <a:cs typeface="Times New Roman"/>
                <a:sym typeface="Times New Roman"/>
              </a:rPr>
              <a:t>Đào Đức Nhã-Bùi Trương Minh Tuấn.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87900" y="190675"/>
            <a:ext cx="8368200" cy="686100"/>
          </a:xfrm>
          <a:prstGeom prst="rect">
            <a:avLst/>
          </a:prstGeom>
        </p:spPr>
        <p:txBody>
          <a:bodyPr anchorCtr="0" anchor="b" bIns="91425" lIns="91425" rIns="91425" tIns="91425">
            <a:noAutofit/>
          </a:bodyPr>
          <a:lstStyle/>
          <a:p>
            <a:pPr lvl="0" rtl="0">
              <a:spcBef>
                <a:spcPts val="0"/>
              </a:spcBef>
              <a:buNone/>
            </a:pPr>
            <a:r>
              <a:rPr lang="vi">
                <a:solidFill>
                  <a:schemeClr val="accent5"/>
                </a:solidFill>
              </a:rPr>
              <a:t>4.L</a:t>
            </a:r>
            <a:r>
              <a:rPr lang="vi" sz="1400">
                <a:solidFill>
                  <a:schemeClr val="accent5"/>
                </a:solidFill>
              </a:rPr>
              <a:t>iskov Substitution Principle</a:t>
            </a:r>
            <a:r>
              <a:rPr lang="vi" sz="3600">
                <a:solidFill>
                  <a:schemeClr val="accent5"/>
                </a:solidFill>
              </a:rPr>
              <a:t> </a:t>
            </a:r>
            <a:r>
              <a:rPr lang="vi">
                <a:latin typeface="Times New Roman"/>
                <a:ea typeface="Times New Roman"/>
                <a:cs typeface="Times New Roman"/>
                <a:sym typeface="Times New Roman"/>
              </a:rPr>
              <a:t>Nguyên lý thay thế Liskov:</a:t>
            </a:r>
          </a:p>
        </p:txBody>
      </p:sp>
      <p:pic>
        <p:nvPicPr>
          <p:cNvPr id="130" name="Shape 130"/>
          <p:cNvPicPr preferRelativeResize="0"/>
          <p:nvPr/>
        </p:nvPicPr>
        <p:blipFill>
          <a:blip r:embed="rId3">
            <a:alphaModFix/>
          </a:blip>
          <a:stretch>
            <a:fillRect/>
          </a:stretch>
        </p:blipFill>
        <p:spPr>
          <a:xfrm>
            <a:off x="245950" y="933350"/>
            <a:ext cx="2945549" cy="4158775"/>
          </a:xfrm>
          <a:prstGeom prst="rect">
            <a:avLst/>
          </a:prstGeom>
          <a:noFill/>
          <a:ln>
            <a:noFill/>
          </a:ln>
        </p:spPr>
      </p:pic>
      <p:pic>
        <p:nvPicPr>
          <p:cNvPr id="131" name="Shape 131"/>
          <p:cNvPicPr preferRelativeResize="0"/>
          <p:nvPr/>
        </p:nvPicPr>
        <p:blipFill>
          <a:blip r:embed="rId4">
            <a:alphaModFix/>
          </a:blip>
          <a:stretch>
            <a:fillRect/>
          </a:stretch>
        </p:blipFill>
        <p:spPr>
          <a:xfrm>
            <a:off x="3244973" y="933337"/>
            <a:ext cx="2568199" cy="1649124"/>
          </a:xfrm>
          <a:prstGeom prst="rect">
            <a:avLst/>
          </a:prstGeom>
          <a:noFill/>
          <a:ln>
            <a:noFill/>
          </a:ln>
        </p:spPr>
      </p:pic>
      <p:pic>
        <p:nvPicPr>
          <p:cNvPr id="132" name="Shape 132"/>
          <p:cNvPicPr preferRelativeResize="0"/>
          <p:nvPr/>
        </p:nvPicPr>
        <p:blipFill>
          <a:blip r:embed="rId5">
            <a:alphaModFix/>
          </a:blip>
          <a:stretch>
            <a:fillRect/>
          </a:stretch>
        </p:blipFill>
        <p:spPr>
          <a:xfrm>
            <a:off x="3244975" y="2582449"/>
            <a:ext cx="5619799" cy="2509675"/>
          </a:xfrm>
          <a:prstGeom prst="rect">
            <a:avLst/>
          </a:prstGeom>
          <a:noFill/>
          <a:ln>
            <a:noFill/>
          </a:ln>
        </p:spPr>
      </p:pic>
      <p:sp>
        <p:nvSpPr>
          <p:cNvPr id="133" name="Shape 13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vi">
                <a:solidFill>
                  <a:schemeClr val="accent5"/>
                </a:solidFill>
              </a:rPr>
              <a:t>5.I</a:t>
            </a:r>
            <a:r>
              <a:rPr lang="vi" sz="1400">
                <a:solidFill>
                  <a:schemeClr val="accent5"/>
                </a:solidFill>
              </a:rPr>
              <a:t>nterface Segregation Principle</a:t>
            </a:r>
            <a:r>
              <a:rPr lang="vi"/>
              <a:t> </a:t>
            </a:r>
            <a:r>
              <a:rPr lang="vi" sz="2400">
                <a:latin typeface="Times New Roman"/>
                <a:ea typeface="Times New Roman"/>
                <a:cs typeface="Times New Roman"/>
                <a:sym typeface="Times New Roman"/>
              </a:rPr>
              <a:t>Nguyên lý chia tách giao diện:</a:t>
            </a:r>
          </a:p>
        </p:txBody>
      </p:sp>
      <p:sp>
        <p:nvSpPr>
          <p:cNvPr id="139" name="Shape 139"/>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381000" lvl="0" marL="457200" rtl="0" algn="just">
              <a:spcBef>
                <a:spcPts val="0"/>
              </a:spcBef>
              <a:buSzPct val="100000"/>
              <a:buFont typeface="Times New Roman"/>
              <a:buChar char="-"/>
            </a:pPr>
            <a:r>
              <a:rPr lang="vi" sz="2400">
                <a:latin typeface="Times New Roman"/>
                <a:ea typeface="Times New Roman"/>
                <a:cs typeface="Times New Roman"/>
                <a:sym typeface="Times New Roman"/>
              </a:rPr>
              <a:t>Nguyên lý này có nghĩa là: “chúng ta sẽ không phụ thuộc vào những thứ ta không cần”</a:t>
            </a:r>
          </a:p>
          <a:p>
            <a:pPr indent="-381000" lvl="0" marL="457200" rtl="0" algn="just">
              <a:spcBef>
                <a:spcPts val="0"/>
              </a:spcBef>
              <a:buSzPct val="100000"/>
              <a:buFont typeface="Times New Roman"/>
              <a:buChar char="-"/>
            </a:pPr>
            <a:r>
              <a:rPr lang="vi" sz="2400">
                <a:latin typeface="Times New Roman"/>
                <a:ea typeface="Times New Roman"/>
                <a:cs typeface="Times New Roman"/>
                <a:sym typeface="Times New Roman"/>
              </a:rPr>
              <a:t>Các lớp thực thi Interface sẽ không bị phụ thuộc vào Interface thành viên mà nó không sử dụng. </a:t>
            </a:r>
          </a:p>
          <a:p>
            <a:pPr indent="-381000" lvl="0" marL="457200" rtl="0" algn="just">
              <a:spcBef>
                <a:spcPts val="0"/>
              </a:spcBef>
              <a:buSzPct val="100000"/>
              <a:buFont typeface="Times New Roman"/>
              <a:buChar char="-"/>
            </a:pPr>
            <a:r>
              <a:rPr lang="vi" sz="2400">
                <a:latin typeface="Times New Roman"/>
                <a:ea typeface="Times New Roman"/>
                <a:cs typeface="Times New Roman"/>
                <a:sym typeface="Times New Roman"/>
              </a:rPr>
              <a:t>Nguyên lý sẽ giúp hướng dẫn chúng ta xây dựng ra nhiều Interface nhỏ và gắn kết hơn.</a:t>
            </a:r>
          </a:p>
          <a:p>
            <a:pPr lvl="0">
              <a:spcBef>
                <a:spcPts val="0"/>
              </a:spcBef>
              <a:buNone/>
            </a:pPr>
            <a:r>
              <a:t/>
            </a:r>
            <a:endParaRPr sz="2400"/>
          </a:p>
        </p:txBody>
      </p:sp>
      <p:sp>
        <p:nvSpPr>
          <p:cNvPr id="140" name="Shape 1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381000" lvl="0" marL="457200" algn="just">
              <a:spcBef>
                <a:spcPts val="0"/>
              </a:spcBef>
              <a:buSzPct val="100000"/>
              <a:buFont typeface="Times New Roman"/>
              <a:buChar char="-"/>
            </a:pPr>
            <a:r>
              <a:rPr lang="vi" sz="2400">
                <a:latin typeface="Times New Roman"/>
                <a:ea typeface="Times New Roman"/>
                <a:cs typeface="Times New Roman"/>
                <a:sym typeface="Times New Roman"/>
              </a:rPr>
              <a:t>Nó sẽ giúp các lớp </a:t>
            </a:r>
            <a:r>
              <a:rPr lang="vi" sz="2400">
                <a:latin typeface="Times New Roman"/>
                <a:ea typeface="Times New Roman"/>
                <a:cs typeface="Times New Roman"/>
                <a:sym typeface="Times New Roman"/>
              </a:rPr>
              <a:t>giao tiếp</a:t>
            </a:r>
            <a:r>
              <a:rPr lang="vi" sz="2400">
                <a:latin typeface="Times New Roman"/>
                <a:ea typeface="Times New Roman"/>
                <a:cs typeface="Times New Roman"/>
                <a:sym typeface="Times New Roman"/>
              </a:rPr>
              <a:t> với nhau tốt hơn, giảm thiểu sự phụ thuộc của lớp vào các Interface không cần thiết, giảm các kết nối trong chương trình</a:t>
            </a:r>
          </a:p>
          <a:p>
            <a:pPr indent="-381000" lvl="0" marL="457200" rtl="0" algn="just">
              <a:spcBef>
                <a:spcPts val="0"/>
              </a:spcBef>
              <a:buSzPct val="100000"/>
              <a:buFont typeface="Times New Roman"/>
              <a:buChar char="-"/>
            </a:pPr>
            <a:r>
              <a:rPr lang="vi" sz="2400">
                <a:latin typeface="Times New Roman"/>
                <a:ea typeface="Times New Roman"/>
                <a:cs typeface="Times New Roman"/>
                <a:sym typeface="Times New Roman"/>
              </a:rPr>
              <a:t>Nguyên lý giúp chương trình dễ thực hiện, linh hoạt trong việc nâng cấp chương trình, khả năng tái sử dụng cao</a:t>
            </a:r>
          </a:p>
          <a:p>
            <a:pPr lvl="0" algn="just">
              <a:spcBef>
                <a:spcPts val="0"/>
              </a:spcBef>
              <a:buNone/>
            </a:pPr>
            <a:r>
              <a:t/>
            </a:r>
            <a:endParaRPr sz="2400">
              <a:latin typeface="Times New Roman"/>
              <a:ea typeface="Times New Roman"/>
              <a:cs typeface="Times New Roman"/>
              <a:sym typeface="Times New Roman"/>
            </a:endParaRPr>
          </a:p>
          <a:p>
            <a:pPr lvl="0">
              <a:spcBef>
                <a:spcPts val="0"/>
              </a:spcBef>
              <a:buNone/>
            </a:pPr>
            <a:r>
              <a:t/>
            </a:r>
            <a:endParaRPr/>
          </a:p>
        </p:txBody>
      </p:sp>
      <p:sp>
        <p:nvSpPr>
          <p:cNvPr id="146" name="Shape 146"/>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vi">
                <a:solidFill>
                  <a:schemeClr val="accent5"/>
                </a:solidFill>
              </a:rPr>
              <a:t>5.I</a:t>
            </a:r>
            <a:r>
              <a:rPr lang="vi" sz="1400">
                <a:solidFill>
                  <a:schemeClr val="accent5"/>
                </a:solidFill>
              </a:rPr>
              <a:t>nterface Segregation Principle</a:t>
            </a:r>
            <a:r>
              <a:rPr lang="vi"/>
              <a:t> </a:t>
            </a:r>
            <a:r>
              <a:rPr lang="vi" sz="2400">
                <a:latin typeface="Times New Roman"/>
                <a:ea typeface="Times New Roman"/>
                <a:cs typeface="Times New Roman"/>
                <a:sym typeface="Times New Roman"/>
              </a:rPr>
              <a:t>Nguyên lý chia tách giao diện:</a:t>
            </a:r>
          </a:p>
        </p:txBody>
      </p:sp>
      <p:sp>
        <p:nvSpPr>
          <p:cNvPr id="147" name="Shape 1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vi">
                <a:solidFill>
                  <a:schemeClr val="accent5"/>
                </a:solidFill>
              </a:rPr>
              <a:t>5.I</a:t>
            </a:r>
            <a:r>
              <a:rPr lang="vi" sz="1400">
                <a:solidFill>
                  <a:schemeClr val="accent5"/>
                </a:solidFill>
              </a:rPr>
              <a:t>nterface Segregation Principle</a:t>
            </a:r>
            <a:r>
              <a:rPr lang="vi"/>
              <a:t> </a:t>
            </a:r>
            <a:r>
              <a:rPr lang="vi" sz="2400">
                <a:latin typeface="Times New Roman"/>
                <a:ea typeface="Times New Roman"/>
                <a:cs typeface="Times New Roman"/>
                <a:sym typeface="Times New Roman"/>
              </a:rPr>
              <a:t>Nguyên lý chia tách giao diện:</a:t>
            </a:r>
          </a:p>
        </p:txBody>
      </p:sp>
      <p:sp>
        <p:nvSpPr>
          <p:cNvPr id="153" name="Shape 153"/>
          <p:cNvSpPr txBox="1"/>
          <p:nvPr>
            <p:ph idx="1" type="body"/>
          </p:nvPr>
        </p:nvSpPr>
        <p:spPr>
          <a:xfrm>
            <a:off x="352250" y="1275949"/>
            <a:ext cx="8368200" cy="3078900"/>
          </a:xfrm>
          <a:prstGeom prst="rect">
            <a:avLst/>
          </a:prstGeom>
        </p:spPr>
        <p:txBody>
          <a:bodyPr anchorCtr="0" anchor="t" bIns="91425" lIns="91425" rIns="91425" tIns="91425">
            <a:noAutofit/>
          </a:bodyPr>
          <a:lstStyle/>
          <a:p>
            <a:pPr indent="-355600" lvl="0" marL="457200" rtl="0" algn="just">
              <a:spcBef>
                <a:spcPts val="0"/>
              </a:spcBef>
              <a:buSzPct val="100000"/>
              <a:buFont typeface="Times New Roman"/>
              <a:buChar char="-"/>
            </a:pPr>
            <a:r>
              <a:rPr lang="vi" sz="2000">
                <a:latin typeface="Times New Roman"/>
                <a:ea typeface="Times New Roman"/>
                <a:cs typeface="Times New Roman"/>
                <a:sym typeface="Times New Roman"/>
              </a:rPr>
              <a:t>Ví dụ: với máy ATM, với màn hình hiển thị nhiều thông báo khác nhau, thì chúng ta nên chia chúng ra thành nhiều loại thông báo chứ không nên để chung lạ trong 1 chỗ</a:t>
            </a:r>
          </a:p>
          <a:p>
            <a:pPr indent="-228600" lvl="0" marL="457200">
              <a:spcBef>
                <a:spcPts val="0"/>
              </a:spcBef>
              <a:buChar char="-"/>
            </a:pPr>
            <a:r>
              <a:t/>
            </a:r>
            <a:endParaRPr/>
          </a:p>
        </p:txBody>
      </p:sp>
      <p:pic>
        <p:nvPicPr>
          <p:cNvPr id="154" name="Shape 154"/>
          <p:cNvPicPr preferRelativeResize="0"/>
          <p:nvPr/>
        </p:nvPicPr>
        <p:blipFill>
          <a:blip r:embed="rId3">
            <a:alphaModFix/>
          </a:blip>
          <a:stretch>
            <a:fillRect/>
          </a:stretch>
        </p:blipFill>
        <p:spPr>
          <a:xfrm>
            <a:off x="769275" y="2648525"/>
            <a:ext cx="2743200" cy="2324100"/>
          </a:xfrm>
          <a:prstGeom prst="rect">
            <a:avLst/>
          </a:prstGeom>
          <a:noFill/>
          <a:ln>
            <a:noFill/>
          </a:ln>
        </p:spPr>
      </p:pic>
      <p:pic>
        <p:nvPicPr>
          <p:cNvPr id="155" name="Shape 155"/>
          <p:cNvPicPr preferRelativeResize="0"/>
          <p:nvPr/>
        </p:nvPicPr>
        <p:blipFill>
          <a:blip r:embed="rId4">
            <a:alphaModFix/>
          </a:blip>
          <a:stretch>
            <a:fillRect/>
          </a:stretch>
        </p:blipFill>
        <p:spPr>
          <a:xfrm>
            <a:off x="4070300" y="2648525"/>
            <a:ext cx="4587749" cy="2324099"/>
          </a:xfrm>
          <a:prstGeom prst="rect">
            <a:avLst/>
          </a:prstGeom>
          <a:noFill/>
          <a:ln>
            <a:noFill/>
          </a:ln>
        </p:spPr>
      </p:pic>
      <p:sp>
        <p:nvSpPr>
          <p:cNvPr id="156" name="Shape 15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381000" lvl="0" marL="457200" rtl="0" algn="just">
              <a:spcBef>
                <a:spcPts val="0"/>
              </a:spcBef>
              <a:buSzPct val="100000"/>
              <a:buFont typeface="Times New Roman"/>
              <a:buChar char="-"/>
            </a:pPr>
            <a:r>
              <a:rPr lang="vi" sz="2400">
                <a:latin typeface="Times New Roman"/>
                <a:ea typeface="Times New Roman"/>
                <a:cs typeface="Times New Roman"/>
                <a:sym typeface="Times New Roman"/>
              </a:rPr>
              <a:t>Một modules cấp cao không nên phụ thuộc vào modules cấp thấp hơn, tất cả nên phụ thuộc vào lớp trừu tượng </a:t>
            </a:r>
          </a:p>
          <a:p>
            <a:pPr indent="-381000" lvl="0" marL="457200" algn="just">
              <a:spcBef>
                <a:spcPts val="0"/>
              </a:spcBef>
              <a:buSzPct val="100000"/>
              <a:buFont typeface="Times New Roman"/>
              <a:buChar char="-"/>
            </a:pPr>
            <a:r>
              <a:rPr lang="vi" sz="2400">
                <a:latin typeface="Times New Roman"/>
                <a:ea typeface="Times New Roman"/>
                <a:cs typeface="Times New Roman"/>
                <a:sym typeface="Times New Roman"/>
              </a:rPr>
              <a:t>Lớp trừu tượng không nên phụ thuộc vào chi tiết mà ngược lại chi tiết nên phụ thuộc vào lớp trừu tượng</a:t>
            </a:r>
          </a:p>
        </p:txBody>
      </p:sp>
      <p:sp>
        <p:nvSpPr>
          <p:cNvPr id="162" name="Shape 162"/>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vi">
                <a:solidFill>
                  <a:schemeClr val="accent5"/>
                </a:solidFill>
              </a:rPr>
              <a:t>6.D</a:t>
            </a:r>
            <a:r>
              <a:rPr lang="vi" sz="1400">
                <a:solidFill>
                  <a:schemeClr val="accent5"/>
                </a:solidFill>
              </a:rPr>
              <a:t>ependency Inversion Principle</a:t>
            </a:r>
            <a:r>
              <a:rPr lang="vi"/>
              <a:t> </a:t>
            </a:r>
            <a:r>
              <a:rPr lang="vi" sz="2400">
                <a:latin typeface="Times New Roman"/>
                <a:ea typeface="Times New Roman"/>
                <a:cs typeface="Times New Roman"/>
                <a:sym typeface="Times New Roman"/>
              </a:rPr>
              <a:t>Nguyên lý đảo ngược sự phụ thuộc:</a:t>
            </a:r>
          </a:p>
        </p:txBody>
      </p:sp>
      <p:sp>
        <p:nvSpPr>
          <p:cNvPr id="163" name="Shape 16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pic>
        <p:nvPicPr>
          <p:cNvPr id="168" name="Shape 168"/>
          <p:cNvPicPr preferRelativeResize="0"/>
          <p:nvPr/>
        </p:nvPicPr>
        <p:blipFill>
          <a:blip r:embed="rId3">
            <a:alphaModFix/>
          </a:blip>
          <a:stretch>
            <a:fillRect/>
          </a:stretch>
        </p:blipFill>
        <p:spPr>
          <a:xfrm>
            <a:off x="428050" y="1320500"/>
            <a:ext cx="4776725" cy="3500724"/>
          </a:xfrm>
          <a:prstGeom prst="rect">
            <a:avLst/>
          </a:prstGeom>
          <a:noFill/>
          <a:ln>
            <a:noFill/>
          </a:ln>
        </p:spPr>
      </p:pic>
      <p:sp>
        <p:nvSpPr>
          <p:cNvPr id="169" name="Shape 169"/>
          <p:cNvSpPr txBox="1"/>
          <p:nvPr/>
        </p:nvSpPr>
        <p:spPr>
          <a:xfrm>
            <a:off x="5318825" y="1132350"/>
            <a:ext cx="3502500" cy="2878800"/>
          </a:xfrm>
          <a:prstGeom prst="rect">
            <a:avLst/>
          </a:prstGeom>
          <a:noFill/>
          <a:ln>
            <a:noFill/>
          </a:ln>
        </p:spPr>
        <p:txBody>
          <a:bodyPr anchorCtr="0" anchor="t" bIns="91425" lIns="91425" rIns="91425" tIns="91425">
            <a:noAutofit/>
          </a:bodyPr>
          <a:lstStyle/>
          <a:p>
            <a:pPr indent="-342900" lvl="0" marL="457200">
              <a:spcBef>
                <a:spcPts val="0"/>
              </a:spcBef>
              <a:buClr>
                <a:srgbClr val="F3F3F3"/>
              </a:buClr>
              <a:buSzPct val="100000"/>
              <a:buFont typeface="Times New Roman"/>
              <a:buChar char="-"/>
            </a:pPr>
            <a:r>
              <a:rPr lang="vi" sz="1800">
                <a:solidFill>
                  <a:srgbClr val="F3F3F3"/>
                </a:solidFill>
                <a:latin typeface="Times New Roman"/>
                <a:ea typeface="Times New Roman"/>
                <a:cs typeface="Times New Roman"/>
                <a:sym typeface="Times New Roman"/>
              </a:rPr>
              <a:t>L</a:t>
            </a:r>
            <a:r>
              <a:rPr lang="vi" sz="1800">
                <a:solidFill>
                  <a:srgbClr val="F3F3F3"/>
                </a:solidFill>
                <a:latin typeface="Times New Roman"/>
                <a:ea typeface="Times New Roman"/>
                <a:cs typeface="Times New Roman"/>
                <a:sym typeface="Times New Roman"/>
              </a:rPr>
              <a:t>ớp Worker implement từ IWorker và định nghĩa lại hàm work</a:t>
            </a:r>
          </a:p>
          <a:p>
            <a:pPr indent="-342900" lvl="0" marL="457200" rtl="0">
              <a:spcBef>
                <a:spcPts val="0"/>
              </a:spcBef>
              <a:buClr>
                <a:srgbClr val="F3F3F3"/>
              </a:buClr>
              <a:buSzPct val="100000"/>
              <a:buFont typeface="Times New Roman"/>
              <a:buChar char="-"/>
            </a:pPr>
            <a:r>
              <a:rPr lang="vi" sz="1800">
                <a:solidFill>
                  <a:srgbClr val="F3F3F3"/>
                </a:solidFill>
                <a:latin typeface="Times New Roman"/>
                <a:ea typeface="Times New Roman"/>
                <a:cs typeface="Times New Roman"/>
                <a:sym typeface="Times New Roman"/>
              </a:rPr>
              <a:t>Lớp Superworker </a:t>
            </a:r>
            <a:r>
              <a:rPr lang="vi" sz="1800">
                <a:solidFill>
                  <a:srgbClr val="F3F3F3"/>
                </a:solidFill>
                <a:latin typeface="Times New Roman"/>
                <a:ea typeface="Times New Roman"/>
                <a:cs typeface="Times New Roman"/>
                <a:sym typeface="Times New Roman"/>
              </a:rPr>
              <a:t>implement từ IWorker và định nghĩa lại hàm work</a:t>
            </a:r>
          </a:p>
          <a:p>
            <a:pPr lvl="0" rtl="0">
              <a:spcBef>
                <a:spcPts val="0"/>
              </a:spcBef>
              <a:buNone/>
            </a:pPr>
            <a:r>
              <a:rPr lang="vi" sz="1800">
                <a:solidFill>
                  <a:srgbClr val="F3F3F3"/>
                </a:solidFill>
                <a:latin typeface="Times New Roman"/>
                <a:ea typeface="Times New Roman"/>
                <a:cs typeface="Times New Roman"/>
                <a:sym typeface="Times New Roman"/>
              </a:rPr>
              <a:t>=&gt; </a:t>
            </a:r>
            <a:r>
              <a:rPr b="1" lang="vi" sz="1800">
                <a:solidFill>
                  <a:srgbClr val="F3F3F3"/>
                </a:solidFill>
                <a:latin typeface="Times New Roman"/>
                <a:ea typeface="Times New Roman"/>
                <a:cs typeface="Times New Roman"/>
                <a:sym typeface="Times New Roman"/>
              </a:rPr>
              <a:t>Các chi tiết phụ thuộc vào Interface</a:t>
            </a:r>
          </a:p>
          <a:p>
            <a:pPr indent="-342900" lvl="0" marL="457200" rtl="0">
              <a:spcBef>
                <a:spcPts val="0"/>
              </a:spcBef>
              <a:buClr>
                <a:srgbClr val="F3F3F3"/>
              </a:buClr>
              <a:buSzPct val="100000"/>
              <a:buFont typeface="Times New Roman"/>
              <a:buChar char="-"/>
            </a:pPr>
            <a:r>
              <a:rPr lang="vi" sz="1800">
                <a:solidFill>
                  <a:srgbClr val="F3F3F3"/>
                </a:solidFill>
                <a:latin typeface="Times New Roman"/>
                <a:ea typeface="Times New Roman"/>
                <a:cs typeface="Times New Roman"/>
                <a:sym typeface="Times New Roman"/>
              </a:rPr>
              <a:t>Lớp manager quản lý các worker thông qua Iworker worker</a:t>
            </a:r>
          </a:p>
          <a:p>
            <a:pPr lvl="0" rtl="0">
              <a:spcBef>
                <a:spcPts val="0"/>
              </a:spcBef>
              <a:buNone/>
            </a:pPr>
            <a:r>
              <a:rPr lang="vi" sz="1800">
                <a:solidFill>
                  <a:srgbClr val="F3F3F3"/>
                </a:solidFill>
                <a:latin typeface="Times New Roman"/>
                <a:ea typeface="Times New Roman"/>
                <a:cs typeface="Times New Roman"/>
                <a:sym typeface="Times New Roman"/>
              </a:rPr>
              <a:t>=&gt; </a:t>
            </a:r>
            <a:r>
              <a:rPr b="1" lang="vi" sz="1800">
                <a:solidFill>
                  <a:srgbClr val="F3F3F3"/>
                </a:solidFill>
                <a:latin typeface="Times New Roman"/>
                <a:ea typeface="Times New Roman"/>
                <a:cs typeface="Times New Roman"/>
                <a:sym typeface="Times New Roman"/>
              </a:rPr>
              <a:t>Các modules phụ thuộc vào Interface</a:t>
            </a:r>
          </a:p>
          <a:p>
            <a:pPr lvl="0">
              <a:spcBef>
                <a:spcPts val="0"/>
              </a:spcBef>
              <a:buNone/>
            </a:pPr>
            <a:r>
              <a:t/>
            </a:r>
            <a:endParaRPr sz="1800">
              <a:solidFill>
                <a:srgbClr val="F3F3F3"/>
              </a:solidFill>
              <a:latin typeface="Times New Roman"/>
              <a:ea typeface="Times New Roman"/>
              <a:cs typeface="Times New Roman"/>
              <a:sym typeface="Times New Roman"/>
            </a:endParaRPr>
          </a:p>
        </p:txBody>
      </p:sp>
      <p:sp>
        <p:nvSpPr>
          <p:cNvPr id="170" name="Shape 170"/>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vi">
                <a:solidFill>
                  <a:schemeClr val="accent5"/>
                </a:solidFill>
              </a:rPr>
              <a:t>6.D</a:t>
            </a:r>
            <a:r>
              <a:rPr lang="vi" sz="1400">
                <a:solidFill>
                  <a:schemeClr val="accent5"/>
                </a:solidFill>
              </a:rPr>
              <a:t>ependency Inversion Principle</a:t>
            </a:r>
            <a:r>
              <a:rPr lang="vi"/>
              <a:t> </a:t>
            </a:r>
            <a:r>
              <a:rPr lang="vi" sz="2400">
                <a:latin typeface="Times New Roman"/>
                <a:ea typeface="Times New Roman"/>
                <a:cs typeface="Times New Roman"/>
                <a:sym typeface="Times New Roman"/>
              </a:rPr>
              <a:t>Nguyên lý đảo ngược sự phụ thuộc:</a:t>
            </a:r>
          </a:p>
        </p:txBody>
      </p:sp>
      <p:sp>
        <p:nvSpPr>
          <p:cNvPr id="171" name="Shape 17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vi">
                <a:solidFill>
                  <a:schemeClr val="accent5"/>
                </a:solidFill>
              </a:rPr>
              <a:t>7.</a:t>
            </a:r>
            <a:r>
              <a:rPr lang="vi">
                <a:latin typeface="Times New Roman"/>
                <a:ea typeface="Times New Roman"/>
                <a:cs typeface="Times New Roman"/>
                <a:sym typeface="Times New Roman"/>
              </a:rPr>
              <a:t>Tài liệu tham khảo</a:t>
            </a:r>
            <a:r>
              <a:rPr lang="vi"/>
              <a:t>:</a:t>
            </a:r>
          </a:p>
        </p:txBody>
      </p:sp>
      <p:sp>
        <p:nvSpPr>
          <p:cNvPr id="177" name="Shape 177"/>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buChar char="-"/>
            </a:pPr>
            <a:r>
              <a:rPr lang="vi" u="sng">
                <a:solidFill>
                  <a:schemeClr val="hlink"/>
                </a:solidFill>
                <a:hlinkClick r:id="rId3"/>
              </a:rPr>
              <a:t>https://zeroturnaround.com/rebellabs/object-oriented-design-principles-and-the-5-ways-of-creating-solid-applications/</a:t>
            </a:r>
          </a:p>
          <a:p>
            <a:pPr indent="-228600" lvl="0" marL="457200" rtl="0">
              <a:spcBef>
                <a:spcPts val="0"/>
              </a:spcBef>
              <a:buChar char="-"/>
            </a:pPr>
            <a:r>
              <a:rPr lang="vi" u="sng">
                <a:solidFill>
                  <a:schemeClr val="hlink"/>
                </a:solidFill>
                <a:hlinkClick r:id="rId4"/>
              </a:rPr>
              <a:t>https://en.wikipedia.org/wiki/SOLID_(object-oriented_design)</a:t>
            </a:r>
          </a:p>
          <a:p>
            <a:pPr indent="-228600" lvl="0" marL="457200" rtl="0">
              <a:spcBef>
                <a:spcPts val="0"/>
              </a:spcBef>
              <a:buChar char="-"/>
            </a:pPr>
            <a:r>
              <a:rPr lang="vi" u="sng">
                <a:solidFill>
                  <a:schemeClr val="hlink"/>
                </a:solidFill>
                <a:hlinkClick r:id="rId5"/>
              </a:rPr>
              <a:t>http://www.oodesign.com/design-principles.html</a:t>
            </a:r>
          </a:p>
          <a:p>
            <a:pPr indent="-228600" lvl="0" marL="457200" rtl="0">
              <a:spcBef>
                <a:spcPts val="0"/>
              </a:spcBef>
              <a:buChar char="-"/>
            </a:pPr>
            <a:r>
              <a:rPr lang="vi" u="sng">
                <a:solidFill>
                  <a:schemeClr val="hlink"/>
                </a:solidFill>
                <a:hlinkClick r:id="rId6"/>
              </a:rPr>
              <a:t>https://scotch.io/bar-talk/s-o-l-i-d-the-first-five-principles-of-object-oriented-design</a:t>
            </a:r>
          </a:p>
          <a:p>
            <a:pPr lvl="0" rtl="0">
              <a:spcBef>
                <a:spcPts val="0"/>
              </a:spcBef>
              <a:buNone/>
            </a:pPr>
            <a:r>
              <a:t/>
            </a:r>
            <a:endParaRPr/>
          </a:p>
        </p:txBody>
      </p:sp>
      <p:sp>
        <p:nvSpPr>
          <p:cNvPr id="178" name="Shape 17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vi" sz="3600">
                <a:solidFill>
                  <a:schemeClr val="accent5"/>
                </a:solidFill>
                <a:latin typeface="Times New Roman"/>
                <a:ea typeface="Times New Roman"/>
                <a:cs typeface="Times New Roman"/>
                <a:sym typeface="Times New Roman"/>
              </a:rPr>
              <a:t>Nội dung:</a:t>
            </a:r>
          </a:p>
        </p:txBody>
      </p:sp>
      <p:sp>
        <p:nvSpPr>
          <p:cNvPr id="71" name="Shape 71"/>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lnSpc>
                <a:spcPct val="115000"/>
              </a:lnSpc>
              <a:spcBef>
                <a:spcPts val="0"/>
              </a:spcBef>
              <a:spcAft>
                <a:spcPts val="0"/>
              </a:spcAft>
              <a:buAutoNum type="arabicPeriod"/>
            </a:pPr>
            <a:r>
              <a:rPr lang="vi">
                <a:solidFill>
                  <a:schemeClr val="accent5"/>
                </a:solidFill>
                <a:latin typeface="Roboto Slab"/>
                <a:ea typeface="Roboto Slab"/>
                <a:cs typeface="Roboto Slab"/>
                <a:sym typeface="Roboto Slab"/>
              </a:rPr>
              <a:t>S.O.L.I.D </a:t>
            </a:r>
            <a:r>
              <a:rPr lang="vi">
                <a:latin typeface="Times New Roman"/>
                <a:ea typeface="Times New Roman"/>
                <a:cs typeface="Times New Roman"/>
                <a:sym typeface="Times New Roman"/>
              </a:rPr>
              <a:t>Thiết kế hướng đối tượng.</a:t>
            </a:r>
          </a:p>
          <a:p>
            <a:pPr indent="-228600" lvl="0" marL="457200" rtl="0">
              <a:lnSpc>
                <a:spcPct val="115000"/>
              </a:lnSpc>
              <a:spcBef>
                <a:spcPts val="0"/>
              </a:spcBef>
              <a:spcAft>
                <a:spcPts val="0"/>
              </a:spcAft>
              <a:buFont typeface="Times New Roman"/>
              <a:buAutoNum type="arabicPeriod"/>
            </a:pPr>
            <a:r>
              <a:rPr lang="vi">
                <a:solidFill>
                  <a:schemeClr val="accent5"/>
                </a:solidFill>
                <a:latin typeface="Roboto Slab"/>
                <a:ea typeface="Roboto Slab"/>
                <a:cs typeface="Roboto Slab"/>
                <a:sym typeface="Roboto Slab"/>
              </a:rPr>
              <a:t>S</a:t>
            </a:r>
            <a:r>
              <a:rPr lang="vi" sz="1200">
                <a:solidFill>
                  <a:schemeClr val="accent5"/>
                </a:solidFill>
                <a:latin typeface="Roboto Slab"/>
                <a:ea typeface="Roboto Slab"/>
                <a:cs typeface="Roboto Slab"/>
                <a:sym typeface="Roboto Slab"/>
              </a:rPr>
              <a:t>ingle Responsibility Principle</a:t>
            </a:r>
            <a:r>
              <a:rPr lang="vi">
                <a:solidFill>
                  <a:schemeClr val="accent5"/>
                </a:solidFill>
                <a:latin typeface="Roboto Slab"/>
                <a:ea typeface="Roboto Slab"/>
                <a:cs typeface="Roboto Slab"/>
                <a:sym typeface="Roboto Slab"/>
              </a:rPr>
              <a:t> </a:t>
            </a:r>
            <a:r>
              <a:rPr lang="vi">
                <a:latin typeface="Times New Roman"/>
                <a:ea typeface="Times New Roman"/>
                <a:cs typeface="Times New Roman"/>
                <a:sym typeface="Times New Roman"/>
              </a:rPr>
              <a:t>Nguyên lý đơn nhiệm.</a:t>
            </a:r>
          </a:p>
          <a:p>
            <a:pPr indent="-228600" lvl="0" marL="457200" rtl="0">
              <a:lnSpc>
                <a:spcPct val="115000"/>
              </a:lnSpc>
              <a:spcBef>
                <a:spcPts val="0"/>
              </a:spcBef>
              <a:spcAft>
                <a:spcPts val="0"/>
              </a:spcAft>
              <a:buFont typeface="Times New Roman"/>
              <a:buAutoNum type="arabicPeriod"/>
            </a:pPr>
            <a:r>
              <a:rPr lang="vi">
                <a:solidFill>
                  <a:schemeClr val="accent5"/>
                </a:solidFill>
                <a:latin typeface="Roboto Slab"/>
                <a:ea typeface="Roboto Slab"/>
                <a:cs typeface="Roboto Slab"/>
                <a:sym typeface="Roboto Slab"/>
              </a:rPr>
              <a:t>O</a:t>
            </a:r>
            <a:r>
              <a:rPr lang="vi" sz="1200">
                <a:solidFill>
                  <a:schemeClr val="accent5"/>
                </a:solidFill>
                <a:latin typeface="Roboto Slab"/>
                <a:ea typeface="Roboto Slab"/>
                <a:cs typeface="Roboto Slab"/>
                <a:sym typeface="Roboto Slab"/>
              </a:rPr>
              <a:t>pen Close Principle</a:t>
            </a:r>
            <a:r>
              <a:rPr lang="vi">
                <a:solidFill>
                  <a:schemeClr val="accent5"/>
                </a:solidFill>
                <a:latin typeface="Roboto Slab"/>
                <a:ea typeface="Roboto Slab"/>
                <a:cs typeface="Roboto Slab"/>
                <a:sym typeface="Roboto Slab"/>
              </a:rPr>
              <a:t> </a:t>
            </a:r>
            <a:r>
              <a:rPr lang="vi">
                <a:latin typeface="Times New Roman"/>
                <a:ea typeface="Times New Roman"/>
                <a:cs typeface="Times New Roman"/>
                <a:sym typeface="Times New Roman"/>
              </a:rPr>
              <a:t>Nguyên lý mở rộng.</a:t>
            </a:r>
          </a:p>
          <a:p>
            <a:pPr indent="-228600" lvl="0" marL="457200" rtl="0">
              <a:lnSpc>
                <a:spcPct val="115000"/>
              </a:lnSpc>
              <a:spcBef>
                <a:spcPts val="0"/>
              </a:spcBef>
              <a:spcAft>
                <a:spcPts val="0"/>
              </a:spcAft>
              <a:buFont typeface="Times New Roman"/>
              <a:buAutoNum type="arabicPeriod"/>
            </a:pPr>
            <a:r>
              <a:rPr lang="vi">
                <a:solidFill>
                  <a:schemeClr val="accent5"/>
                </a:solidFill>
                <a:latin typeface="Roboto Slab"/>
                <a:ea typeface="Roboto Slab"/>
                <a:cs typeface="Roboto Slab"/>
                <a:sym typeface="Roboto Slab"/>
              </a:rPr>
              <a:t>L</a:t>
            </a:r>
            <a:r>
              <a:rPr lang="vi" sz="1200">
                <a:solidFill>
                  <a:schemeClr val="accent5"/>
                </a:solidFill>
                <a:latin typeface="Roboto Slab"/>
                <a:ea typeface="Roboto Slab"/>
                <a:cs typeface="Roboto Slab"/>
                <a:sym typeface="Roboto Slab"/>
              </a:rPr>
              <a:t>iskov Substitution Principle</a:t>
            </a:r>
            <a:r>
              <a:rPr lang="vi">
                <a:solidFill>
                  <a:schemeClr val="accent5"/>
                </a:solidFill>
                <a:latin typeface="Roboto Slab"/>
                <a:ea typeface="Roboto Slab"/>
                <a:cs typeface="Roboto Slab"/>
                <a:sym typeface="Roboto Slab"/>
              </a:rPr>
              <a:t> </a:t>
            </a:r>
            <a:r>
              <a:rPr lang="vi">
                <a:latin typeface="Times New Roman"/>
                <a:ea typeface="Times New Roman"/>
                <a:cs typeface="Times New Roman"/>
                <a:sym typeface="Times New Roman"/>
              </a:rPr>
              <a:t>Nguyên lý thay thế Liskov.</a:t>
            </a:r>
          </a:p>
          <a:p>
            <a:pPr indent="-228600" lvl="0" marL="457200" rtl="0">
              <a:lnSpc>
                <a:spcPct val="115000"/>
              </a:lnSpc>
              <a:spcBef>
                <a:spcPts val="0"/>
              </a:spcBef>
              <a:spcAft>
                <a:spcPts val="0"/>
              </a:spcAft>
              <a:buFont typeface="Times New Roman"/>
              <a:buAutoNum type="arabicPeriod"/>
            </a:pPr>
            <a:r>
              <a:rPr lang="vi">
                <a:solidFill>
                  <a:schemeClr val="accent5"/>
                </a:solidFill>
                <a:latin typeface="Roboto Slab"/>
                <a:ea typeface="Roboto Slab"/>
                <a:cs typeface="Roboto Slab"/>
                <a:sym typeface="Roboto Slab"/>
              </a:rPr>
              <a:t>I</a:t>
            </a:r>
            <a:r>
              <a:rPr lang="vi" sz="1200">
                <a:solidFill>
                  <a:schemeClr val="accent5"/>
                </a:solidFill>
                <a:latin typeface="Roboto Slab"/>
                <a:ea typeface="Roboto Slab"/>
                <a:cs typeface="Roboto Slab"/>
                <a:sym typeface="Roboto Slab"/>
              </a:rPr>
              <a:t>nterface Segregation Principle</a:t>
            </a:r>
            <a:r>
              <a:rPr lang="vi">
                <a:latin typeface="Roboto Slab"/>
                <a:ea typeface="Roboto Slab"/>
                <a:cs typeface="Roboto Slab"/>
                <a:sym typeface="Roboto Slab"/>
              </a:rPr>
              <a:t> </a:t>
            </a:r>
            <a:r>
              <a:rPr lang="vi">
                <a:latin typeface="Times New Roman"/>
                <a:ea typeface="Times New Roman"/>
                <a:cs typeface="Times New Roman"/>
                <a:sym typeface="Times New Roman"/>
              </a:rPr>
              <a:t>Nguyên lý chia tách giao diện.</a:t>
            </a:r>
          </a:p>
          <a:p>
            <a:pPr indent="-228600" lvl="0" marL="457200" rtl="0">
              <a:lnSpc>
                <a:spcPct val="115000"/>
              </a:lnSpc>
              <a:spcBef>
                <a:spcPts val="0"/>
              </a:spcBef>
              <a:spcAft>
                <a:spcPts val="0"/>
              </a:spcAft>
              <a:buFont typeface="Times New Roman"/>
              <a:buAutoNum type="arabicPeriod"/>
            </a:pPr>
            <a:r>
              <a:rPr lang="vi">
                <a:solidFill>
                  <a:schemeClr val="accent5"/>
                </a:solidFill>
                <a:latin typeface="Roboto Slab"/>
                <a:ea typeface="Roboto Slab"/>
                <a:cs typeface="Roboto Slab"/>
                <a:sym typeface="Roboto Slab"/>
              </a:rPr>
              <a:t>D</a:t>
            </a:r>
            <a:r>
              <a:rPr lang="vi" sz="1200">
                <a:solidFill>
                  <a:schemeClr val="accent5"/>
                </a:solidFill>
                <a:latin typeface="Roboto Slab"/>
                <a:ea typeface="Roboto Slab"/>
                <a:cs typeface="Roboto Slab"/>
                <a:sym typeface="Roboto Slab"/>
              </a:rPr>
              <a:t>ependency Inversion Principle</a:t>
            </a:r>
            <a:r>
              <a:rPr lang="vi">
                <a:latin typeface="Roboto Slab"/>
                <a:ea typeface="Roboto Slab"/>
                <a:cs typeface="Roboto Slab"/>
                <a:sym typeface="Roboto Slab"/>
              </a:rPr>
              <a:t> </a:t>
            </a:r>
            <a:r>
              <a:rPr lang="vi">
                <a:latin typeface="Times New Roman"/>
                <a:ea typeface="Times New Roman"/>
                <a:cs typeface="Times New Roman"/>
                <a:sym typeface="Times New Roman"/>
              </a:rPr>
              <a:t>Nguyên lý đảo ngược sự phụ thuộc.</a:t>
            </a:r>
          </a:p>
          <a:p>
            <a:pPr indent="-228600" lvl="0" marL="457200" rtl="0">
              <a:lnSpc>
                <a:spcPct val="115000"/>
              </a:lnSpc>
              <a:spcBef>
                <a:spcPts val="0"/>
              </a:spcBef>
              <a:spcAft>
                <a:spcPts val="0"/>
              </a:spcAft>
              <a:buFont typeface="Times New Roman"/>
              <a:buAutoNum type="arabicPeriod"/>
            </a:pPr>
            <a:r>
              <a:rPr lang="vi">
                <a:latin typeface="Times New Roman"/>
                <a:ea typeface="Times New Roman"/>
                <a:cs typeface="Times New Roman"/>
                <a:sym typeface="Times New Roman"/>
              </a:rPr>
              <a:t>Tài liệu tham khảo.</a:t>
            </a:r>
          </a:p>
        </p:txBody>
      </p:sp>
      <p:sp>
        <p:nvSpPr>
          <p:cNvPr id="72" name="Shape 7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vi" sz="3600">
                <a:solidFill>
                  <a:schemeClr val="accent5"/>
                </a:solidFill>
              </a:rPr>
              <a:t>1.S.O.L.I.D </a:t>
            </a:r>
            <a:r>
              <a:rPr lang="vi">
                <a:latin typeface="Times New Roman"/>
                <a:ea typeface="Times New Roman"/>
                <a:cs typeface="Times New Roman"/>
                <a:sym typeface="Times New Roman"/>
              </a:rPr>
              <a:t>Thiết kế hướng đối tượng:</a:t>
            </a:r>
          </a:p>
        </p:txBody>
      </p:sp>
      <p:sp>
        <p:nvSpPr>
          <p:cNvPr id="78" name="Shape 78"/>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lgn="just">
              <a:lnSpc>
                <a:spcPct val="100000"/>
              </a:lnSpc>
              <a:spcBef>
                <a:spcPts val="0"/>
              </a:spcBef>
              <a:spcAft>
                <a:spcPts val="0"/>
              </a:spcAft>
              <a:buNone/>
            </a:pPr>
            <a:r>
              <a:rPr lang="vi" sz="2600">
                <a:solidFill>
                  <a:schemeClr val="accent5"/>
                </a:solidFill>
                <a:latin typeface="Roboto Slab"/>
                <a:ea typeface="Roboto Slab"/>
                <a:cs typeface="Roboto Slab"/>
                <a:sym typeface="Roboto Slab"/>
              </a:rPr>
              <a:t>S.O.L.I.D </a:t>
            </a:r>
            <a:r>
              <a:rPr lang="vi" sz="2600">
                <a:solidFill>
                  <a:srgbClr val="FFFFFF"/>
                </a:solidFill>
                <a:latin typeface="Times New Roman"/>
                <a:ea typeface="Times New Roman"/>
                <a:cs typeface="Times New Roman"/>
                <a:sym typeface="Times New Roman"/>
              </a:rPr>
              <a:t>( cứng rắn ) là một từ viết tắt cho "năm nguyên lý đầu tiên" dễ nhớ được giới thiệu bởi </a:t>
            </a:r>
            <a:r>
              <a:rPr b="1" lang="vi" sz="2600">
                <a:solidFill>
                  <a:srgbClr val="FFFFFF"/>
                </a:solidFill>
                <a:latin typeface="Times New Roman"/>
                <a:ea typeface="Times New Roman"/>
                <a:cs typeface="Times New Roman"/>
                <a:sym typeface="Times New Roman"/>
              </a:rPr>
              <a:t>Robert Martin </a:t>
            </a:r>
            <a:r>
              <a:rPr lang="vi" sz="2600">
                <a:solidFill>
                  <a:srgbClr val="FFFFFF"/>
                </a:solidFill>
                <a:latin typeface="Times New Roman"/>
                <a:ea typeface="Times New Roman"/>
                <a:cs typeface="Times New Roman"/>
                <a:sym typeface="Times New Roman"/>
              </a:rPr>
              <a:t>đầu thế kỉ 21, nguyên tắc này đại diện cho </a:t>
            </a:r>
            <a:r>
              <a:rPr i="1" lang="vi" sz="2600">
                <a:solidFill>
                  <a:srgbClr val="FFFFFF"/>
                </a:solidFill>
                <a:latin typeface="Times New Roman"/>
                <a:ea typeface="Times New Roman"/>
                <a:cs typeface="Times New Roman"/>
                <a:sym typeface="Times New Roman"/>
              </a:rPr>
              <a:t>một tập hợp các hướng dẫn</a:t>
            </a:r>
            <a:r>
              <a:rPr lang="vi" sz="2600">
                <a:solidFill>
                  <a:srgbClr val="FFFFFF"/>
                </a:solidFill>
                <a:latin typeface="Times New Roman"/>
                <a:ea typeface="Times New Roman"/>
                <a:cs typeface="Times New Roman"/>
                <a:sym typeface="Times New Roman"/>
              </a:rPr>
              <a:t> giúp chúng ta tránh việc có một </a:t>
            </a:r>
            <a:r>
              <a:rPr i="1" lang="vi" sz="2600">
                <a:solidFill>
                  <a:srgbClr val="FFFFFF"/>
                </a:solidFill>
                <a:latin typeface="Times New Roman"/>
                <a:ea typeface="Times New Roman"/>
                <a:cs typeface="Times New Roman"/>
                <a:sym typeface="Times New Roman"/>
              </a:rPr>
              <a:t>thiết kế xấu </a:t>
            </a:r>
            <a:r>
              <a:rPr lang="vi" sz="2600">
                <a:solidFill>
                  <a:srgbClr val="FFFFFF"/>
                </a:solidFill>
                <a:latin typeface="Times New Roman"/>
                <a:ea typeface="Times New Roman"/>
                <a:cs typeface="Times New Roman"/>
                <a:sym typeface="Times New Roman"/>
              </a:rPr>
              <a:t>trong lập trình phần mềm.</a:t>
            </a:r>
          </a:p>
        </p:txBody>
      </p:sp>
      <p:sp>
        <p:nvSpPr>
          <p:cNvPr id="79" name="Shape 7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vi" sz="3600">
                <a:solidFill>
                  <a:schemeClr val="accent5"/>
                </a:solidFill>
              </a:rPr>
              <a:t>1.S.O.L.I.D </a:t>
            </a:r>
            <a:r>
              <a:rPr lang="vi">
                <a:latin typeface="Times New Roman"/>
                <a:ea typeface="Times New Roman"/>
                <a:cs typeface="Times New Roman"/>
                <a:sym typeface="Times New Roman"/>
              </a:rPr>
              <a:t>Thiết kế hướng đối tượng:</a:t>
            </a:r>
          </a:p>
        </p:txBody>
      </p:sp>
      <p:sp>
        <p:nvSpPr>
          <p:cNvPr id="85" name="Shape 85"/>
          <p:cNvSpPr txBox="1"/>
          <p:nvPr>
            <p:ph idx="1" type="body"/>
          </p:nvPr>
        </p:nvSpPr>
        <p:spPr>
          <a:xfrm>
            <a:off x="387900" y="1489824"/>
            <a:ext cx="8368200" cy="3078900"/>
          </a:xfrm>
          <a:prstGeom prst="rect">
            <a:avLst/>
          </a:prstGeom>
        </p:spPr>
        <p:txBody>
          <a:bodyPr anchorCtr="0" anchor="t" bIns="91425" lIns="91425" rIns="91425" tIns="91425">
            <a:noAutofit/>
          </a:bodyPr>
          <a:lstStyle/>
          <a:p>
            <a:pPr lvl="0" rtl="0" algn="just">
              <a:lnSpc>
                <a:spcPct val="100000"/>
              </a:lnSpc>
              <a:spcBef>
                <a:spcPts val="0"/>
              </a:spcBef>
              <a:spcAft>
                <a:spcPts val="0"/>
              </a:spcAft>
              <a:buNone/>
            </a:pPr>
            <a:r>
              <a:rPr lang="vi" sz="2400">
                <a:solidFill>
                  <a:schemeClr val="accent5"/>
                </a:solidFill>
                <a:latin typeface="Times New Roman"/>
                <a:ea typeface="Times New Roman"/>
                <a:cs typeface="Times New Roman"/>
                <a:sym typeface="Times New Roman"/>
              </a:rPr>
              <a:t> </a:t>
            </a:r>
            <a:r>
              <a:rPr lang="vi" sz="2400">
                <a:solidFill>
                  <a:srgbClr val="FFFFFF"/>
                </a:solidFill>
                <a:latin typeface="Times New Roman"/>
                <a:ea typeface="Times New Roman"/>
                <a:cs typeface="Times New Roman"/>
                <a:sym typeface="Times New Roman"/>
              </a:rPr>
              <a:t>Theo Robert Martin có </a:t>
            </a:r>
            <a:r>
              <a:rPr b="1" lang="vi" sz="2400">
                <a:solidFill>
                  <a:srgbClr val="FFFFFF"/>
                </a:solidFill>
                <a:latin typeface="Times New Roman"/>
                <a:ea typeface="Times New Roman"/>
                <a:cs typeface="Times New Roman"/>
                <a:sym typeface="Times New Roman"/>
              </a:rPr>
              <a:t>3 đặc điểm quan trọng</a:t>
            </a:r>
            <a:r>
              <a:rPr lang="vi" sz="2400">
                <a:solidFill>
                  <a:srgbClr val="FFFFFF"/>
                </a:solidFill>
                <a:latin typeface="Times New Roman"/>
                <a:ea typeface="Times New Roman"/>
                <a:cs typeface="Times New Roman"/>
                <a:sym typeface="Times New Roman"/>
              </a:rPr>
              <a:t> của nguyên lý:</a:t>
            </a:r>
          </a:p>
          <a:p>
            <a:pPr indent="-381000" lvl="0" marL="457200" rtl="0" algn="just">
              <a:lnSpc>
                <a:spcPct val="100000"/>
              </a:lnSpc>
              <a:spcBef>
                <a:spcPts val="0"/>
              </a:spcBef>
              <a:spcAft>
                <a:spcPts val="0"/>
              </a:spcAft>
              <a:buClr>
                <a:srgbClr val="FFFFFF"/>
              </a:buClr>
              <a:buSzPct val="100000"/>
              <a:buFont typeface="Times New Roman"/>
            </a:pPr>
            <a:r>
              <a:rPr i="1" lang="vi" sz="2400">
                <a:solidFill>
                  <a:srgbClr val="FFFFFF"/>
                </a:solidFill>
                <a:latin typeface="Times New Roman"/>
                <a:ea typeface="Times New Roman"/>
                <a:cs typeface="Times New Roman"/>
                <a:sym typeface="Times New Roman"/>
              </a:rPr>
              <a:t>Độ cứng ( </a:t>
            </a:r>
            <a:r>
              <a:rPr i="1" lang="vi" sz="2000">
                <a:solidFill>
                  <a:srgbClr val="FFFFFF"/>
                </a:solidFill>
                <a:latin typeface="Times New Roman"/>
                <a:ea typeface="Times New Roman"/>
                <a:cs typeface="Times New Roman"/>
                <a:sym typeface="Times New Roman"/>
              </a:rPr>
              <a:t>Rigidity </a:t>
            </a:r>
            <a:r>
              <a:rPr i="1" lang="vi" sz="2400">
                <a:solidFill>
                  <a:srgbClr val="FFFFFF"/>
                </a:solidFill>
                <a:latin typeface="Times New Roman"/>
                <a:ea typeface="Times New Roman"/>
                <a:cs typeface="Times New Roman"/>
                <a:sym typeface="Times New Roman"/>
              </a:rPr>
              <a:t>)</a:t>
            </a:r>
            <a:r>
              <a:rPr lang="vi" sz="2400">
                <a:solidFill>
                  <a:srgbClr val="FFFFFF"/>
                </a:solidFill>
                <a:latin typeface="Times New Roman"/>
                <a:ea typeface="Times New Roman"/>
                <a:cs typeface="Times New Roman"/>
                <a:sym typeface="Times New Roman"/>
              </a:rPr>
              <a:t> - Thật khó có thể thay đổi </a:t>
            </a:r>
            <a:r>
              <a:rPr lang="vi" sz="2400">
                <a:solidFill>
                  <a:srgbClr val="FFFFFF"/>
                </a:solidFill>
                <a:latin typeface="Times New Roman"/>
                <a:ea typeface="Times New Roman"/>
                <a:cs typeface="Times New Roman"/>
                <a:sym typeface="Times New Roman"/>
              </a:rPr>
              <a:t>vì mọi thay đổi ảnh hưởng đến</a:t>
            </a:r>
            <a:r>
              <a:rPr lang="vi" sz="2400">
                <a:solidFill>
                  <a:srgbClr val="FFFFFF"/>
                </a:solidFill>
                <a:latin typeface="Times New Roman"/>
                <a:ea typeface="Times New Roman"/>
                <a:cs typeface="Times New Roman"/>
                <a:sym typeface="Times New Roman"/>
              </a:rPr>
              <a:t> quá nhiều các bộ phận khác của hệ thống.</a:t>
            </a:r>
          </a:p>
          <a:p>
            <a:pPr indent="-381000" lvl="0" marL="457200" rtl="0" algn="just">
              <a:lnSpc>
                <a:spcPct val="100000"/>
              </a:lnSpc>
              <a:spcBef>
                <a:spcPts val="0"/>
              </a:spcBef>
              <a:spcAft>
                <a:spcPts val="0"/>
              </a:spcAft>
              <a:buClr>
                <a:srgbClr val="FFFFFF"/>
              </a:buClr>
              <a:buSzPct val="100000"/>
              <a:buFont typeface="Times New Roman"/>
            </a:pPr>
            <a:r>
              <a:rPr i="1" lang="vi" sz="2400">
                <a:solidFill>
                  <a:srgbClr val="FFFFFF"/>
                </a:solidFill>
                <a:latin typeface="Times New Roman"/>
                <a:ea typeface="Times New Roman"/>
                <a:cs typeface="Times New Roman"/>
                <a:sym typeface="Times New Roman"/>
              </a:rPr>
              <a:t>Mong manh </a:t>
            </a:r>
            <a:r>
              <a:rPr i="1" lang="vi" sz="2000">
                <a:solidFill>
                  <a:srgbClr val="FFFFFF"/>
                </a:solidFill>
                <a:latin typeface="Times New Roman"/>
                <a:ea typeface="Times New Roman"/>
                <a:cs typeface="Times New Roman"/>
                <a:sym typeface="Times New Roman"/>
              </a:rPr>
              <a:t>( Fragility )</a:t>
            </a:r>
            <a:r>
              <a:rPr lang="vi" sz="2400">
                <a:solidFill>
                  <a:srgbClr val="FFFFFF"/>
                </a:solidFill>
                <a:latin typeface="Times New Roman"/>
                <a:ea typeface="Times New Roman"/>
                <a:cs typeface="Times New Roman"/>
                <a:sym typeface="Times New Roman"/>
              </a:rPr>
              <a:t>- Khi bạn thực hiện một sự thay đổi, các bộ phận bất ngờ bị break hệ thống.</a:t>
            </a:r>
          </a:p>
          <a:p>
            <a:pPr indent="-381000" lvl="0" marL="457200" rtl="0" algn="just">
              <a:lnSpc>
                <a:spcPct val="100000"/>
              </a:lnSpc>
              <a:spcBef>
                <a:spcPts val="0"/>
              </a:spcBef>
              <a:spcAft>
                <a:spcPts val="0"/>
              </a:spcAft>
              <a:buClr>
                <a:srgbClr val="FFFFFF"/>
              </a:buClr>
              <a:buSzPct val="100000"/>
              <a:buFont typeface="Times New Roman"/>
            </a:pPr>
            <a:r>
              <a:rPr i="1" lang="vi" sz="2400">
                <a:solidFill>
                  <a:srgbClr val="FFFFFF"/>
                </a:solidFill>
                <a:latin typeface="Times New Roman"/>
                <a:ea typeface="Times New Roman"/>
                <a:cs typeface="Times New Roman"/>
                <a:sym typeface="Times New Roman"/>
              </a:rPr>
              <a:t>Bất động ( </a:t>
            </a:r>
            <a:r>
              <a:rPr i="1" lang="vi" sz="2000">
                <a:solidFill>
                  <a:srgbClr val="FFFFFF"/>
                </a:solidFill>
                <a:latin typeface="Times New Roman"/>
                <a:ea typeface="Times New Roman"/>
                <a:cs typeface="Times New Roman"/>
                <a:sym typeface="Times New Roman"/>
              </a:rPr>
              <a:t>Immobility</a:t>
            </a:r>
            <a:r>
              <a:rPr i="1" lang="vi" sz="2400">
                <a:solidFill>
                  <a:srgbClr val="FFFFFF"/>
                </a:solidFill>
                <a:latin typeface="Times New Roman"/>
                <a:ea typeface="Times New Roman"/>
                <a:cs typeface="Times New Roman"/>
                <a:sym typeface="Times New Roman"/>
              </a:rPr>
              <a:t> )</a:t>
            </a:r>
            <a:r>
              <a:rPr lang="vi" sz="2400">
                <a:solidFill>
                  <a:srgbClr val="FFFFFF"/>
                </a:solidFill>
                <a:latin typeface="Times New Roman"/>
                <a:ea typeface="Times New Roman"/>
                <a:cs typeface="Times New Roman"/>
                <a:sym typeface="Times New Roman"/>
              </a:rPr>
              <a:t> - Thật khó có thể tái sử dụng trong ứng dụng khác bởi vì nó không thể được gỡ từ các ứng dụng hiện hành.</a:t>
            </a:r>
          </a:p>
        </p:txBody>
      </p:sp>
      <p:sp>
        <p:nvSpPr>
          <p:cNvPr id="86" name="Shape 8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vi">
                <a:solidFill>
                  <a:schemeClr val="accent5"/>
                </a:solidFill>
              </a:rPr>
              <a:t>2.S</a:t>
            </a:r>
            <a:r>
              <a:rPr lang="vi" sz="1400">
                <a:solidFill>
                  <a:schemeClr val="accent5"/>
                </a:solidFill>
              </a:rPr>
              <a:t>ingle Responsibility Principle</a:t>
            </a:r>
            <a:r>
              <a:rPr lang="vi" sz="3600">
                <a:solidFill>
                  <a:schemeClr val="accent5"/>
                </a:solidFill>
              </a:rPr>
              <a:t> </a:t>
            </a:r>
            <a:r>
              <a:rPr lang="vi">
                <a:latin typeface="Times New Roman"/>
                <a:ea typeface="Times New Roman"/>
                <a:cs typeface="Times New Roman"/>
                <a:sym typeface="Times New Roman"/>
              </a:rPr>
              <a:t>Nguyên lý đơn nhiệm:</a:t>
            </a:r>
          </a:p>
        </p:txBody>
      </p:sp>
      <p:sp>
        <p:nvSpPr>
          <p:cNvPr id="92" name="Shape 92"/>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381000" lvl="0" marL="457200" rtl="0" algn="just">
              <a:lnSpc>
                <a:spcPct val="100000"/>
              </a:lnSpc>
              <a:spcBef>
                <a:spcPts val="0"/>
              </a:spcBef>
              <a:spcAft>
                <a:spcPts val="0"/>
              </a:spcAft>
              <a:buSzPct val="100000"/>
              <a:buFont typeface="Times New Roman"/>
            </a:pPr>
            <a:r>
              <a:rPr lang="vi" sz="2400">
                <a:solidFill>
                  <a:schemeClr val="accent5"/>
                </a:solidFill>
                <a:latin typeface="Times New Roman"/>
                <a:ea typeface="Times New Roman"/>
                <a:cs typeface="Times New Roman"/>
                <a:sym typeface="Times New Roman"/>
              </a:rPr>
              <a:t> </a:t>
            </a:r>
            <a:r>
              <a:rPr lang="vi" sz="2400">
                <a:solidFill>
                  <a:srgbClr val="FFFFFF"/>
                </a:solidFill>
                <a:latin typeface="Times New Roman"/>
                <a:ea typeface="Times New Roman"/>
                <a:cs typeface="Times New Roman"/>
                <a:sym typeface="Times New Roman"/>
              </a:rPr>
              <a:t>Một lớp học chỉ nên có một lý do gì để thay đổi, một trách nhiệm được coi là một lý do để thay đổi.</a:t>
            </a:r>
          </a:p>
          <a:p>
            <a:pPr indent="-381000" lvl="0" marL="457200" rtl="0" algn="just">
              <a:lnSpc>
                <a:spcPct val="100000"/>
              </a:lnSpc>
              <a:spcBef>
                <a:spcPts val="0"/>
              </a:spcBef>
              <a:spcAft>
                <a:spcPts val="0"/>
              </a:spcAft>
              <a:buClr>
                <a:srgbClr val="FFFFFF"/>
              </a:buClr>
              <a:buSzPct val="100000"/>
              <a:buFont typeface="Times New Roman"/>
            </a:pPr>
            <a:r>
              <a:rPr lang="vi" sz="2400">
                <a:solidFill>
                  <a:srgbClr val="FFFFFF"/>
                </a:solidFill>
                <a:latin typeface="Times New Roman"/>
                <a:ea typeface="Times New Roman"/>
                <a:cs typeface="Times New Roman"/>
                <a:sym typeface="Times New Roman"/>
              </a:rPr>
              <a:t> Nguyên tắc được giới thiệu Tom DeMarco trong cuốn sách có cấu trúc phân tích của ông và hệ thống kỹ thuật, 1979. Robert Martin giải thích lại các khái niệm và định nghĩa trách nhiệm như một lý do để thay đổi.</a:t>
            </a:r>
          </a:p>
        </p:txBody>
      </p:sp>
      <p:sp>
        <p:nvSpPr>
          <p:cNvPr id="93" name="Shape 9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vi">
                <a:solidFill>
                  <a:schemeClr val="accent5"/>
                </a:solidFill>
              </a:rPr>
              <a:t>2.S</a:t>
            </a:r>
            <a:r>
              <a:rPr lang="vi" sz="1400">
                <a:solidFill>
                  <a:schemeClr val="accent5"/>
                </a:solidFill>
              </a:rPr>
              <a:t>ingle Responsibility Principle</a:t>
            </a:r>
            <a:r>
              <a:rPr lang="vi" sz="3600">
                <a:solidFill>
                  <a:schemeClr val="accent5"/>
                </a:solidFill>
              </a:rPr>
              <a:t> </a:t>
            </a:r>
            <a:r>
              <a:rPr lang="vi">
                <a:latin typeface="Times New Roman"/>
                <a:ea typeface="Times New Roman"/>
                <a:cs typeface="Times New Roman"/>
                <a:sym typeface="Times New Roman"/>
              </a:rPr>
              <a:t>Nguyên lý đơn nhiệm:</a:t>
            </a:r>
          </a:p>
        </p:txBody>
      </p:sp>
      <p:sp>
        <p:nvSpPr>
          <p:cNvPr id="99" name="Shape 99"/>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381000" lvl="0" marL="457200" rtl="0" algn="just">
              <a:lnSpc>
                <a:spcPct val="100000"/>
              </a:lnSpc>
              <a:spcBef>
                <a:spcPts val="0"/>
              </a:spcBef>
              <a:spcAft>
                <a:spcPts val="0"/>
              </a:spcAft>
              <a:buSzPct val="100000"/>
              <a:buFont typeface="Times New Roman"/>
            </a:pPr>
            <a:r>
              <a:rPr lang="vi" sz="2400">
                <a:solidFill>
                  <a:schemeClr val="accent5"/>
                </a:solidFill>
                <a:latin typeface="Times New Roman"/>
                <a:ea typeface="Times New Roman"/>
                <a:cs typeface="Times New Roman"/>
                <a:sym typeface="Times New Roman"/>
              </a:rPr>
              <a:t> </a:t>
            </a:r>
            <a:r>
              <a:rPr lang="vi" sz="2400">
                <a:solidFill>
                  <a:srgbClr val="FFFFFF"/>
                </a:solidFill>
                <a:latin typeface="Times New Roman"/>
                <a:ea typeface="Times New Roman"/>
                <a:cs typeface="Times New Roman"/>
                <a:sym typeface="Times New Roman"/>
              </a:rPr>
              <a:t>Một lớp chỉ nên có một lý do gì để thay đổi, một trách nhiệm được coi là một lý do để thay đổi.</a:t>
            </a:r>
          </a:p>
          <a:p>
            <a:pPr lvl="0" rtl="0" algn="just">
              <a:lnSpc>
                <a:spcPct val="100000"/>
              </a:lnSpc>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pic>
        <p:nvPicPr>
          <p:cNvPr descr="1.PNG" id="100" name="Shape 100"/>
          <p:cNvPicPr preferRelativeResize="0"/>
          <p:nvPr/>
        </p:nvPicPr>
        <p:blipFill>
          <a:blip r:embed="rId3">
            <a:alphaModFix/>
          </a:blip>
          <a:stretch>
            <a:fillRect/>
          </a:stretch>
        </p:blipFill>
        <p:spPr>
          <a:xfrm>
            <a:off x="109850" y="2585050"/>
            <a:ext cx="4476750" cy="2147899"/>
          </a:xfrm>
          <a:prstGeom prst="rect">
            <a:avLst/>
          </a:prstGeom>
          <a:noFill/>
          <a:ln>
            <a:noFill/>
          </a:ln>
        </p:spPr>
      </p:pic>
      <p:pic>
        <p:nvPicPr>
          <p:cNvPr descr="2.PNG" id="101" name="Shape 101"/>
          <p:cNvPicPr preferRelativeResize="0"/>
          <p:nvPr/>
        </p:nvPicPr>
        <p:blipFill>
          <a:blip r:embed="rId4">
            <a:alphaModFix/>
          </a:blip>
          <a:stretch>
            <a:fillRect/>
          </a:stretch>
        </p:blipFill>
        <p:spPr>
          <a:xfrm>
            <a:off x="4725649" y="2585049"/>
            <a:ext cx="4323103" cy="2147899"/>
          </a:xfrm>
          <a:prstGeom prst="rect">
            <a:avLst/>
          </a:prstGeom>
          <a:noFill/>
          <a:ln>
            <a:noFill/>
          </a:ln>
        </p:spPr>
      </p:pic>
      <p:sp>
        <p:nvSpPr>
          <p:cNvPr id="102" name="Shape 10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vi">
                <a:solidFill>
                  <a:schemeClr val="accent5"/>
                </a:solidFill>
              </a:rPr>
              <a:t>3.O</a:t>
            </a:r>
            <a:r>
              <a:rPr lang="vi" sz="1400">
                <a:solidFill>
                  <a:schemeClr val="accent5"/>
                </a:solidFill>
              </a:rPr>
              <a:t>pen Close Principle</a:t>
            </a:r>
            <a:r>
              <a:rPr lang="vi" sz="3600">
                <a:solidFill>
                  <a:schemeClr val="accent5"/>
                </a:solidFill>
              </a:rPr>
              <a:t> </a:t>
            </a:r>
            <a:r>
              <a:rPr lang="vi">
                <a:latin typeface="Times New Roman"/>
                <a:ea typeface="Times New Roman"/>
                <a:cs typeface="Times New Roman"/>
                <a:sym typeface="Times New Roman"/>
              </a:rPr>
              <a:t>Nguyên lý mở rộng:</a:t>
            </a:r>
          </a:p>
        </p:txBody>
      </p:sp>
      <p:sp>
        <p:nvSpPr>
          <p:cNvPr id="108" name="Shape 108"/>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381000" lvl="0" marL="457200" rtl="0" algn="just">
              <a:lnSpc>
                <a:spcPct val="100000"/>
              </a:lnSpc>
              <a:spcBef>
                <a:spcPts val="0"/>
              </a:spcBef>
              <a:spcAft>
                <a:spcPts val="0"/>
              </a:spcAft>
              <a:buClr>
                <a:srgbClr val="FFFFFF"/>
              </a:buClr>
              <a:buSzPct val="100000"/>
              <a:buFont typeface="Times New Roman"/>
            </a:pPr>
            <a:r>
              <a:rPr lang="vi" sz="2400">
                <a:solidFill>
                  <a:srgbClr val="FFFFFF"/>
                </a:solidFill>
                <a:latin typeface="Times New Roman"/>
                <a:ea typeface="Times New Roman"/>
                <a:cs typeface="Times New Roman"/>
                <a:sym typeface="Times New Roman"/>
              </a:rPr>
              <a:t> Nguyên tắc được giới thiệu Tom DeMarco trong cuốn sách có cấu trúc phân tích của ông và hệ thống kỹ thuật, 1979. Robert Martin giải thích lại các khái niệm và định nghĩa trách nhiệm như một lý do để thay đổi.</a:t>
            </a:r>
          </a:p>
          <a:p>
            <a:pPr indent="-381000" lvl="0" marL="457200" rtl="0" algn="just">
              <a:lnSpc>
                <a:spcPct val="100000"/>
              </a:lnSpc>
              <a:spcBef>
                <a:spcPts val="0"/>
              </a:spcBef>
              <a:spcAft>
                <a:spcPts val="0"/>
              </a:spcAft>
              <a:buClr>
                <a:srgbClr val="FFFFFF"/>
              </a:buClr>
              <a:buSzPct val="100000"/>
              <a:buFont typeface="Times New Roman"/>
            </a:pPr>
            <a:r>
              <a:rPr lang="vi" sz="2400">
                <a:solidFill>
                  <a:srgbClr val="FFFFFF"/>
                </a:solidFill>
                <a:latin typeface="Times New Roman"/>
                <a:ea typeface="Times New Roman"/>
                <a:cs typeface="Times New Roman"/>
                <a:sym typeface="Times New Roman"/>
              </a:rPr>
              <a:t>Có thể thoải mái mở rộng 1 Lớp nhưng không được sửa đổi bên trong nó</a:t>
            </a:r>
          </a:p>
          <a:p>
            <a:pPr indent="-381000" lvl="0" marL="457200" rtl="0" algn="just">
              <a:lnSpc>
                <a:spcPct val="100000"/>
              </a:lnSpc>
              <a:spcBef>
                <a:spcPts val="0"/>
              </a:spcBef>
              <a:spcAft>
                <a:spcPts val="0"/>
              </a:spcAft>
              <a:buClr>
                <a:srgbClr val="FFFFFF"/>
              </a:buClr>
              <a:buSzPct val="100000"/>
              <a:buFont typeface="Times New Roman"/>
            </a:pPr>
            <a:r>
              <a:rPr lang="vi" sz="2400">
                <a:solidFill>
                  <a:srgbClr val="FFFFFF"/>
                </a:solidFill>
                <a:latin typeface="Times New Roman"/>
                <a:ea typeface="Times New Roman"/>
                <a:cs typeface="Times New Roman"/>
                <a:sym typeface="Times New Roman"/>
              </a:rPr>
              <a:t>Khi thêm các chức năng mới cho chương trình ta nên viết thêm các lớp kế thừa lớp củ chứ không nên sửa lại lớp đó</a:t>
            </a:r>
          </a:p>
        </p:txBody>
      </p:sp>
      <p:sp>
        <p:nvSpPr>
          <p:cNvPr id="109" name="Shape 10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vi">
                <a:solidFill>
                  <a:schemeClr val="accent5"/>
                </a:solidFill>
              </a:rPr>
              <a:t>3.O</a:t>
            </a:r>
            <a:r>
              <a:rPr lang="vi" sz="1400">
                <a:solidFill>
                  <a:schemeClr val="accent5"/>
                </a:solidFill>
              </a:rPr>
              <a:t>pen Close Principle</a:t>
            </a:r>
            <a:r>
              <a:rPr lang="vi" sz="3600">
                <a:solidFill>
                  <a:schemeClr val="accent5"/>
                </a:solidFill>
              </a:rPr>
              <a:t> </a:t>
            </a:r>
            <a:r>
              <a:rPr lang="vi">
                <a:latin typeface="Times New Roman"/>
                <a:ea typeface="Times New Roman"/>
                <a:cs typeface="Times New Roman"/>
                <a:sym typeface="Times New Roman"/>
              </a:rPr>
              <a:t>Nguyên lý </a:t>
            </a:r>
            <a:r>
              <a:rPr lang="vi">
                <a:latin typeface="Times New Roman"/>
                <a:ea typeface="Times New Roman"/>
                <a:cs typeface="Times New Roman"/>
                <a:sym typeface="Times New Roman"/>
              </a:rPr>
              <a:t>mở rộng</a:t>
            </a:r>
            <a:r>
              <a:rPr lang="vi">
                <a:latin typeface="Times New Roman"/>
                <a:ea typeface="Times New Roman"/>
                <a:cs typeface="Times New Roman"/>
                <a:sym typeface="Times New Roman"/>
              </a:rPr>
              <a:t>:</a:t>
            </a:r>
          </a:p>
        </p:txBody>
      </p:sp>
      <p:pic>
        <p:nvPicPr>
          <p:cNvPr id="115" name="Shape 115"/>
          <p:cNvPicPr preferRelativeResize="0"/>
          <p:nvPr/>
        </p:nvPicPr>
        <p:blipFill>
          <a:blip r:embed="rId3">
            <a:alphaModFix/>
          </a:blip>
          <a:stretch>
            <a:fillRect/>
          </a:stretch>
        </p:blipFill>
        <p:spPr>
          <a:xfrm>
            <a:off x="876849" y="1656474"/>
            <a:ext cx="2930000" cy="3315925"/>
          </a:xfrm>
          <a:prstGeom prst="rect">
            <a:avLst/>
          </a:prstGeom>
          <a:noFill/>
          <a:ln>
            <a:noFill/>
          </a:ln>
        </p:spPr>
      </p:pic>
      <p:pic>
        <p:nvPicPr>
          <p:cNvPr id="116" name="Shape 116"/>
          <p:cNvPicPr preferRelativeResize="0"/>
          <p:nvPr/>
        </p:nvPicPr>
        <p:blipFill>
          <a:blip r:embed="rId4">
            <a:alphaModFix/>
          </a:blip>
          <a:stretch>
            <a:fillRect/>
          </a:stretch>
        </p:blipFill>
        <p:spPr>
          <a:xfrm>
            <a:off x="4773200" y="1656474"/>
            <a:ext cx="3741726" cy="3315925"/>
          </a:xfrm>
          <a:prstGeom prst="rect">
            <a:avLst/>
          </a:prstGeom>
          <a:noFill/>
          <a:ln>
            <a:noFill/>
          </a:ln>
        </p:spPr>
      </p:pic>
      <p:sp>
        <p:nvSpPr>
          <p:cNvPr id="117" name="Shape 1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381000" lvl="0" marL="457200" rtl="0">
              <a:spcBef>
                <a:spcPts val="0"/>
              </a:spcBef>
              <a:buSzPct val="100000"/>
              <a:buFont typeface="Times New Roman"/>
              <a:buChar char="-"/>
            </a:pPr>
            <a:r>
              <a:rPr lang="vi" sz="2400">
                <a:latin typeface="Times New Roman"/>
                <a:ea typeface="Times New Roman"/>
                <a:cs typeface="Times New Roman"/>
                <a:sym typeface="Times New Roman"/>
              </a:rPr>
              <a:t>Trong 1 chương trình, các object của class con có thể thay thế class cha mà không làm thay đổi tính đúng đắn của chương trình.</a:t>
            </a:r>
          </a:p>
          <a:p>
            <a:pPr indent="-381000" lvl="0" marL="457200" rtl="0">
              <a:spcBef>
                <a:spcPts val="500"/>
              </a:spcBef>
              <a:spcAft>
                <a:spcPts val="0"/>
              </a:spcAft>
              <a:buClr>
                <a:srgbClr val="FFFFFF"/>
              </a:buClr>
              <a:buSzPct val="100000"/>
              <a:buFont typeface="Times New Roman"/>
              <a:buChar char="-"/>
            </a:pPr>
            <a:r>
              <a:rPr lang="vi" sz="2400">
                <a:solidFill>
                  <a:srgbClr val="FFFFFF"/>
                </a:solidFill>
                <a:latin typeface="Times New Roman"/>
                <a:ea typeface="Times New Roman"/>
                <a:cs typeface="Times New Roman"/>
                <a:sym typeface="Times New Roman"/>
              </a:rPr>
              <a:t>Giả sử ta có q(x) là thuộc tính chứng tỏ đối tượng x thuộc một kiểu T nào đó, q(y) là thuộc tính chứng tỏ đối tượng y thuộc một kiểu S nào đó, trong khi S là kiểu con của T. Nghĩa là một class cha nên được thay thế bởi lớp con của nó.</a:t>
            </a:r>
          </a:p>
          <a:p>
            <a:pPr lvl="0">
              <a:spcBef>
                <a:spcPts val="0"/>
              </a:spcBef>
              <a:buNone/>
            </a:pPr>
            <a:r>
              <a:t/>
            </a:r>
            <a:endParaRPr>
              <a:latin typeface="Times New Roman"/>
              <a:ea typeface="Times New Roman"/>
              <a:cs typeface="Times New Roman"/>
              <a:sym typeface="Times New Roman"/>
            </a:endParaRPr>
          </a:p>
        </p:txBody>
      </p:sp>
      <p:sp>
        <p:nvSpPr>
          <p:cNvPr id="123" name="Shape 123"/>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vi">
                <a:solidFill>
                  <a:schemeClr val="accent5"/>
                </a:solidFill>
              </a:rPr>
              <a:t>4.L</a:t>
            </a:r>
            <a:r>
              <a:rPr lang="vi" sz="1400">
                <a:solidFill>
                  <a:schemeClr val="accent5"/>
                </a:solidFill>
              </a:rPr>
              <a:t>iskov Substitution Principle</a:t>
            </a:r>
            <a:r>
              <a:rPr lang="vi" sz="3600">
                <a:solidFill>
                  <a:schemeClr val="accent5"/>
                </a:solidFill>
              </a:rPr>
              <a:t> </a:t>
            </a:r>
            <a:r>
              <a:rPr lang="vi">
                <a:latin typeface="Times New Roman"/>
                <a:ea typeface="Times New Roman"/>
                <a:cs typeface="Times New Roman"/>
                <a:sym typeface="Times New Roman"/>
              </a:rPr>
              <a:t>Nguyên lý thay thế Liskov:</a:t>
            </a:r>
          </a:p>
        </p:txBody>
      </p:sp>
      <p:sp>
        <p:nvSpPr>
          <p:cNvPr id="124" name="Shape 1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