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2" name="Shape 1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1" name="Shape 1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0" name="Shape 1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9" name="Shape 1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a:spcBef>
                <a:spcPts val="480"/>
              </a:spcBef>
              <a:buClr>
                <a:schemeClr val="accent3"/>
              </a:buClr>
              <a:buSzPct val="100000"/>
              <a:buFont typeface="Noto Sans Symbols"/>
              <a:buChar char="-"/>
            </a:pPr>
            <a:r>
              <a:rPr lang="en-US">
                <a:latin typeface="Arial"/>
                <a:ea typeface="Arial"/>
                <a:cs typeface="Arial"/>
                <a:sym typeface="Arial"/>
              </a:rPr>
              <a:t>Xữ lý song song ngày càng được quan tâm do sự gia tăng số lượng các lõi của CPU và chi phí phần cứng thấp hơn cho phép xử lý cluster-systems( hệ thống cụm) rẻ hơn.</a:t>
            </a:r>
          </a:p>
          <a:p>
            <a:pPr indent="-304800" lvl="0" marL="457200">
              <a:spcBef>
                <a:spcPts val="480"/>
              </a:spcBef>
              <a:buClr>
                <a:schemeClr val="accent3"/>
              </a:buClr>
              <a:buSzPct val="100000"/>
              <a:buFont typeface="Noto Sans Symbols"/>
              <a:buChar char="-"/>
            </a:pPr>
            <a:r>
              <a:rPr lang="en-US">
                <a:latin typeface="Arial"/>
                <a:ea typeface="Arial"/>
                <a:cs typeface="Arial"/>
                <a:sym typeface="Arial"/>
              </a:rPr>
              <a:t>Java 8 cũng đã tích hợp ParallelStream vào Stream API</a:t>
            </a:r>
          </a:p>
          <a:p>
            <a:pPr lvl="0">
              <a:spcBef>
                <a:spcPts val="480"/>
              </a:spcBef>
              <a:buClr>
                <a:schemeClr val="dk1"/>
              </a:buClr>
              <a:buSzPct val="91666"/>
              <a:buFont typeface="Arial"/>
              <a:buNone/>
            </a:pPr>
            <a:r>
              <a:t/>
            </a:r>
            <a:endParaRPr>
              <a:latin typeface="Arial"/>
              <a:ea typeface="Arial"/>
              <a:cs typeface="Arial"/>
              <a:sym typeface="Arial"/>
            </a:endParaRPr>
          </a:p>
          <a:p>
            <a:pPr lvl="0">
              <a:spcBef>
                <a:spcPts val="0"/>
              </a:spcBef>
              <a:buNone/>
            </a:pPr>
            <a:r>
              <a:t/>
            </a:r>
            <a:endParaRPr/>
          </a:p>
        </p:txBody>
      </p:sp>
      <p:sp>
        <p:nvSpPr>
          <p:cNvPr id="158" name="Shape 1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67" name="Shape 16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76" name="Shape 1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23" name="Shape 23"/>
        <p:cNvGrpSpPr/>
        <p:nvPr/>
      </p:nvGrpSpPr>
      <p:grpSpPr>
        <a:xfrm>
          <a:off x="0" y="0"/>
          <a:ext cx="0" cy="0"/>
          <a:chOff x="0" y="0"/>
          <a:chExt cx="0" cy="0"/>
        </a:xfrm>
      </p:grpSpPr>
      <p:sp>
        <p:nvSpPr>
          <p:cNvPr id="24" name="Shape 2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5" name="Shape 2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27" name="Shape 27"/>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dk1"/>
                </a:solidFill>
                <a:latin typeface="Arial"/>
                <a:ea typeface="Arial"/>
                <a:cs typeface="Arial"/>
                <a:sym typeface="Arial"/>
              </a:defRPr>
            </a:lvl1pPr>
            <a:lvl2pPr indent="0" lvl="1" marL="457200" marR="0" rtl="0" algn="ctr">
              <a:spcBef>
                <a:spcPts val="480"/>
              </a:spcBef>
              <a:buClr>
                <a:schemeClr val="accent1"/>
              </a:buClr>
              <a:buFont typeface="Noto Sans Symbols"/>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ctr">
              <a:spcBef>
                <a:spcPts val="420"/>
              </a:spcBef>
              <a:buClr>
                <a:schemeClr val="accent2"/>
              </a:buClr>
              <a:buFont typeface="Noto Sans Symbols"/>
              <a:buNone/>
              <a:defRPr b="0" i="0" sz="21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buClr>
                <a:schemeClr val="accent3"/>
              </a:buClr>
              <a:buFont typeface="Noto Sans Symbols"/>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buClr>
                <a:schemeClr val="accent4"/>
              </a:buClr>
              <a:buFont typeface="Noto Sans Symbols"/>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360"/>
              </a:spcBef>
              <a:buClr>
                <a:schemeClr val="accent5"/>
              </a:buClr>
              <a:buFont typeface="Noto Sans Symbols"/>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buClr>
                <a:schemeClr val="accent6"/>
              </a:buClr>
              <a:buFont typeface="Noto Sans Symbols"/>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buClr>
                <a:schemeClr val="dk2"/>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280"/>
              </a:spcBef>
              <a:buClr>
                <a:schemeClr val="dk2"/>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chemeClr val="dk2"/>
              </a:buClr>
              <a:buFont typeface="Arial"/>
              <a:buNone/>
              <a:defRPr b="1" i="0" sz="56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29" name="Shape 29"/>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grpSp>
        <p:nvGrpSpPr>
          <p:cNvPr id="30" name="Shape 30"/>
          <p:cNvGrpSpPr/>
          <p:nvPr/>
        </p:nvGrpSpPr>
        <p:grpSpPr>
          <a:xfrm>
            <a:off x="0" y="6208894"/>
            <a:ext cx="9144000" cy="649106"/>
            <a:chOff x="0" y="6208894"/>
            <a:chExt cx="12192000" cy="649106"/>
          </a:xfrm>
        </p:grpSpPr>
        <p:sp>
          <p:nvSpPr>
            <p:cNvPr id="31" name="Shape 31"/>
            <p:cNvSpPr/>
            <p:nvPr/>
          </p:nvSpPr>
          <p:spPr>
            <a:xfrm>
              <a:off x="3047" y="6220178"/>
              <a:ext cx="12188951" cy="637822"/>
            </a:xfrm>
            <a:prstGeom prst="rect">
              <a:avLst/>
            </a:prstGeom>
            <a:gradFill>
              <a:gsLst>
                <a:gs pos="0">
                  <a:srgbClr val="9AF1F7"/>
                </a:gs>
                <a:gs pos="50000">
                  <a:srgbClr val="8DE6ED"/>
                </a:gs>
                <a:gs pos="100000">
                  <a:srgbClr val="78E8F0"/>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Times New Roman"/>
                <a:ea typeface="Times New Roman"/>
                <a:cs typeface="Times New Roman"/>
                <a:sym typeface="Times New Roman"/>
              </a:endParaRPr>
            </a:p>
          </p:txBody>
        </p:sp>
        <p:cxnSp>
          <p:nvCxnSpPr>
            <p:cNvPr id="32" name="Shape 32"/>
            <p:cNvCxnSpPr/>
            <p:nvPr/>
          </p:nvCxnSpPr>
          <p:spPr>
            <a:xfrm>
              <a:off x="0" y="6208894"/>
              <a:ext cx="12192000" cy="0"/>
            </a:xfrm>
            <a:prstGeom prst="straightConnector1">
              <a:avLst/>
            </a:prstGeom>
            <a:noFill/>
            <a:ln cap="flat" cmpd="sng" w="12700">
              <a:solidFill>
                <a:schemeClr val="dk2"/>
              </a:solidFill>
              <a:prstDash val="solid"/>
              <a:miter/>
              <a:headEnd len="med" w="med" type="none"/>
              <a:tailEnd len="med" w="med" type="none"/>
            </a:ln>
          </p:spPr>
        </p:cxnSp>
      </p:grpSp>
      <p:cxnSp>
        <p:nvCxnSpPr>
          <p:cNvPr id="33" name="Shape 33"/>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3" name="Shape 93"/>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5" name="Shape 95"/>
        <p:cNvGrpSpPr/>
        <p:nvPr/>
      </p:nvGrpSpPr>
      <p:grpSpPr>
        <a:xfrm>
          <a:off x="0" y="0"/>
          <a:ext cx="0" cy="0"/>
          <a:chOff x="0" y="0"/>
          <a:chExt cx="0" cy="0"/>
        </a:xfrm>
      </p:grpSpPr>
      <p:sp>
        <p:nvSpPr>
          <p:cNvPr id="96" name="Shape 96"/>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 name="Shape 97"/>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9" name="Shape 99"/>
          <p:cNvSpPr txBox="1"/>
          <p:nvPr>
            <p:ph idx="1" type="body"/>
          </p:nvPr>
        </p:nvSpPr>
        <p:spPr>
          <a:xfrm rot="5400000">
            <a:off x="861218" y="510383"/>
            <a:ext cx="5211763" cy="601979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100" name="Shape 100"/>
          <p:cNvSpPr txBox="1"/>
          <p:nvPr>
            <p:ph type="title"/>
          </p:nvPr>
        </p:nvSpPr>
        <p:spPr>
          <a:xfrm rot="5400000">
            <a:off x="5052218" y="2491583"/>
            <a:ext cx="5211763"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4" name="Shape 34"/>
        <p:cNvGrpSpPr/>
        <p:nvPr/>
      </p:nvGrpSpPr>
      <p:grpSpPr>
        <a:xfrm>
          <a:off x="0" y="0"/>
          <a:ext cx="0" cy="0"/>
          <a:chOff x="0" y="0"/>
          <a:chExt cx="0" cy="0"/>
        </a:xfrm>
      </p:grpSpPr>
      <p:sp>
        <p:nvSpPr>
          <p:cNvPr id="35" name="Shape 35"/>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6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 name="Shape 3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
        <p:nvSpPr>
          <p:cNvPr id="38" name="Shape 38"/>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29540" lvl="0" marL="274320" marR="0" rtl="0" algn="l">
              <a:spcBef>
                <a:spcPts val="480"/>
              </a:spcBef>
              <a:buClr>
                <a:schemeClr val="accent3"/>
              </a:buClr>
              <a:buChar char="●"/>
              <a:defRPr b="0" i="0" u="none" cap="none" strike="noStrike">
                <a:solidFill>
                  <a:schemeClr val="dk1"/>
                </a:solidFill>
              </a:defRPr>
            </a:lvl1pPr>
            <a:lvl2pPr indent="-129540" lvl="1" marL="640080" marR="0" rtl="0" algn="l">
              <a:spcBef>
                <a:spcPts val="480"/>
              </a:spcBef>
              <a:buClr>
                <a:schemeClr val="accent1"/>
              </a:buClr>
              <a:buChar char="●"/>
              <a:defRPr b="0" i="0" u="none" cap="none" strike="noStrike">
                <a:solidFill>
                  <a:schemeClr val="dk1"/>
                </a:solidFill>
              </a:defRPr>
            </a:lvl2pPr>
            <a:lvl3pPr indent="-147319" lvl="2" marL="914400" marR="0" rtl="0" algn="l">
              <a:spcBef>
                <a:spcPts val="480"/>
              </a:spcBef>
              <a:buClr>
                <a:schemeClr val="accent2"/>
              </a:buClr>
              <a:buChar char="●"/>
              <a:defRPr b="0" i="0" u="none" cap="none" strike="noStrike">
                <a:solidFill>
                  <a:schemeClr val="dk1"/>
                </a:solidFill>
              </a:defRPr>
            </a:lvl3pPr>
            <a:lvl4pPr indent="-111759" lvl="3" marL="1188720" marR="0" rtl="0" algn="l">
              <a:spcBef>
                <a:spcPts val="480"/>
              </a:spcBef>
              <a:buClr>
                <a:schemeClr val="accent3"/>
              </a:buClr>
              <a:buChar char="●"/>
              <a:defRPr b="0" i="0" u="none" cap="none" strike="noStrike">
                <a:solidFill>
                  <a:schemeClr val="dk1"/>
                </a:solidFill>
              </a:defRPr>
            </a:lvl4pPr>
            <a:lvl5pPr indent="-119379" lvl="4" marL="1463040" marR="0" rtl="0" algn="l">
              <a:spcBef>
                <a:spcPts val="480"/>
              </a:spcBef>
              <a:buClr>
                <a:schemeClr val="accent4"/>
              </a:buClr>
              <a:buChar char="●"/>
              <a:defRPr b="0" i="0" u="none" cap="none" strike="noStrike">
                <a:solidFill>
                  <a:schemeClr val="dk1"/>
                </a:solidFill>
              </a:defRPr>
            </a:lvl5pPr>
            <a:lvl6pPr indent="-121920" lvl="5" marL="1737360" marR="0" rtl="0" algn="l">
              <a:spcBef>
                <a:spcPts val="360"/>
              </a:spcBef>
              <a:buClr>
                <a:schemeClr val="accent5"/>
              </a:buClr>
              <a:buChar char="●"/>
              <a:defRPr b="0" i="0" u="none" cap="none" strike="noStrike">
                <a:solidFill>
                  <a:schemeClr val="dk1"/>
                </a:solidFill>
              </a:defRPr>
            </a:lvl6pPr>
            <a:lvl7pPr indent="-111760" lvl="6" marL="1920240" marR="0" rtl="0" algn="l">
              <a:spcBef>
                <a:spcPts val="320"/>
              </a:spcBef>
              <a:buClr>
                <a:schemeClr val="accent6"/>
              </a:buClr>
              <a:buChar char="●"/>
              <a:defRPr b="0" i="0" u="none" cap="none" strike="noStrike">
                <a:solidFill>
                  <a:schemeClr val="dk1"/>
                </a:solidFill>
              </a:defRPr>
            </a:lvl7pPr>
            <a:lvl8pPr indent="-86360" lvl="7" marL="2194560" marR="0" rtl="0" algn="l">
              <a:spcBef>
                <a:spcPts val="320"/>
              </a:spcBef>
              <a:buClr>
                <a:schemeClr val="dk2"/>
              </a:buClr>
              <a:buChar char="•"/>
              <a:defRPr b="0" i="0" u="none" cap="none" strike="noStrike">
                <a:solidFill>
                  <a:schemeClr val="dk1"/>
                </a:solidFill>
              </a:defRPr>
            </a:lvl8pPr>
            <a:lvl9pPr indent="-93979" lvl="8" marL="2468880" marR="0" rtl="0" algn="l">
              <a:spcBef>
                <a:spcPts val="280"/>
              </a:spcBef>
              <a:buClr>
                <a:schemeClr val="dk2"/>
              </a:buClr>
              <a:buChar char="•"/>
              <a:defRPr b="0" i="0" u="none" cap="none" strike="noStrike">
                <a:solidFill>
                  <a:schemeClr val="dk1"/>
                </a:solidFill>
              </a:defRPr>
            </a:lvl9pPr>
          </a:lstStyle>
          <a:p/>
        </p:txBody>
      </p:sp>
      <p:sp>
        <p:nvSpPr>
          <p:cNvPr id="39" name="Shape 3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u="none" cap="none" strike="noStrike">
                <a:solidFill>
                  <a:schemeClr val="dk2"/>
                </a:solidFill>
                <a:latin typeface="Arial"/>
                <a:ea typeface="Arial"/>
                <a:cs typeface="Arial"/>
                <a:sym typeface="Arial"/>
              </a:defRPr>
            </a:lvl1pPr>
            <a:lvl2pPr indent="0" lvl="1">
              <a:spcBef>
                <a:spcPts val="0"/>
              </a:spcBef>
              <a:buSzPct val="100000"/>
              <a:buNone/>
              <a:defRPr sz="3600"/>
            </a:lvl2pPr>
            <a:lvl3pPr indent="0" lvl="2">
              <a:spcBef>
                <a:spcPts val="0"/>
              </a:spcBef>
              <a:buSzPct val="100000"/>
              <a:buNone/>
              <a:defRPr sz="3600"/>
            </a:lvl3pPr>
            <a:lvl4pPr indent="0" lvl="3">
              <a:spcBef>
                <a:spcPts val="0"/>
              </a:spcBef>
              <a:buSzPct val="100000"/>
              <a:buNone/>
              <a:defRPr sz="3600"/>
            </a:lvl4pPr>
            <a:lvl5pPr indent="0" lvl="4">
              <a:spcBef>
                <a:spcPts val="0"/>
              </a:spcBef>
              <a:buSzPct val="100000"/>
              <a:buNone/>
              <a:defRPr sz="3600"/>
            </a:lvl5pPr>
            <a:lvl6pPr indent="0" lvl="5">
              <a:spcBef>
                <a:spcPts val="0"/>
              </a:spcBef>
              <a:buSzPct val="100000"/>
              <a:buNone/>
              <a:defRPr sz="3600"/>
            </a:lvl6pPr>
            <a:lvl7pPr indent="0" lvl="6">
              <a:spcBef>
                <a:spcPts val="0"/>
              </a:spcBef>
              <a:buSzPct val="100000"/>
              <a:buNone/>
              <a:defRPr sz="3600"/>
            </a:lvl7pPr>
            <a:lvl8pPr indent="0" lvl="7">
              <a:spcBef>
                <a:spcPts val="0"/>
              </a:spcBef>
              <a:buSzPct val="100000"/>
              <a:buNone/>
              <a:defRPr sz="3600"/>
            </a:lvl8pPr>
            <a:lvl9pPr indent="0" lvl="8">
              <a:spcBef>
                <a:spcPts val="0"/>
              </a:spcBef>
              <a:buSzPct val="1000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0" name="Shape 40"/>
        <p:cNvGrpSpPr/>
        <p:nvPr/>
      </p:nvGrpSpPr>
      <p:grpSpPr>
        <a:xfrm>
          <a:off x="0" y="0"/>
          <a:ext cx="0" cy="0"/>
          <a:chOff x="0" y="0"/>
          <a:chExt cx="0" cy="0"/>
        </a:xfrm>
      </p:grpSpPr>
      <p:sp>
        <p:nvSpPr>
          <p:cNvPr id="41" name="Shape 4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44" name="Shape 44"/>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dk1"/>
                </a:solidFill>
                <a:latin typeface="Times New Roman"/>
                <a:ea typeface="Times New Roman"/>
                <a:cs typeface="Times New Roman"/>
                <a:sym typeface="Times New Roman"/>
              </a:defRPr>
            </a:lvl1pPr>
            <a:lvl2pPr indent="-259080" lvl="1" marL="640080" marR="0" rtl="0" algn="l">
              <a:spcBef>
                <a:spcPts val="360"/>
              </a:spcBef>
              <a:buClr>
                <a:schemeClr val="accent1"/>
              </a:buClr>
              <a:buFont typeface="Noto Sans Symbols"/>
              <a:buNone/>
              <a:defRPr b="0" i="0" sz="1800" u="none" cap="none" strike="noStrike">
                <a:solidFill>
                  <a:srgbClr val="888888"/>
                </a:solidFill>
                <a:latin typeface="Times New Roman"/>
                <a:ea typeface="Times New Roman"/>
                <a:cs typeface="Times New Roman"/>
                <a:sym typeface="Times New Roman"/>
              </a:defRPr>
            </a:lvl2pPr>
            <a:lvl3pPr indent="-254000" lvl="2" marL="914400" marR="0" rtl="0" algn="l">
              <a:spcBef>
                <a:spcPts val="320"/>
              </a:spcBef>
              <a:buClr>
                <a:schemeClr val="accent2"/>
              </a:buClr>
              <a:buFont typeface="Noto Sans Symbols"/>
              <a:buNone/>
              <a:defRPr b="0" i="0" sz="1600" u="none" cap="none" strike="noStrike">
                <a:solidFill>
                  <a:srgbClr val="888888"/>
                </a:solidFill>
                <a:latin typeface="Times New Roman"/>
                <a:ea typeface="Times New Roman"/>
                <a:cs typeface="Times New Roman"/>
                <a:sym typeface="Times New Roman"/>
              </a:defRPr>
            </a:lvl3pPr>
            <a:lvl4pPr indent="-210819" lvl="3" marL="1188720" marR="0" rtl="0" algn="l">
              <a:spcBef>
                <a:spcPts val="280"/>
              </a:spcBef>
              <a:buClr>
                <a:schemeClr val="accent3"/>
              </a:buClr>
              <a:buFont typeface="Noto Sans Symbols"/>
              <a:buNone/>
              <a:defRPr b="0" i="0" sz="1400" u="none" cap="none" strike="noStrike">
                <a:solidFill>
                  <a:srgbClr val="888888"/>
                </a:solidFill>
                <a:latin typeface="Times New Roman"/>
                <a:ea typeface="Times New Roman"/>
                <a:cs typeface="Times New Roman"/>
                <a:sym typeface="Times New Roman"/>
              </a:defRPr>
            </a:lvl4pPr>
            <a:lvl5pPr indent="-218439" lvl="4" marL="1463040" marR="0" rtl="0" algn="l">
              <a:spcBef>
                <a:spcPts val="280"/>
              </a:spcBef>
              <a:buClr>
                <a:schemeClr val="accent4"/>
              </a:buClr>
              <a:buFont typeface="Noto Sans Symbols"/>
              <a:buNone/>
              <a:defRPr b="0" i="0" sz="1400" u="none" cap="none" strike="noStrike">
                <a:solidFill>
                  <a:srgbClr val="888888"/>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type="title"/>
          </p:nvPr>
        </p:nvSpPr>
        <p:spPr>
          <a:xfrm>
            <a:off x="530352" y="1316736"/>
            <a:ext cx="7772400" cy="136245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5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6" name="Shape 46"/>
        <p:cNvGrpSpPr/>
        <p:nvPr/>
      </p:nvGrpSpPr>
      <p:grpSpPr>
        <a:xfrm>
          <a:off x="0" y="0"/>
          <a:ext cx="0" cy="0"/>
          <a:chOff x="0" y="0"/>
          <a:chExt cx="0" cy="0"/>
        </a:xfrm>
      </p:grpSpPr>
      <p:sp>
        <p:nvSpPr>
          <p:cNvPr id="47" name="Shape 47"/>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 name="Shape 4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0" name="Shape 50"/>
          <p:cNvSpPr txBox="1"/>
          <p:nvPr>
            <p:ph idx="1" type="body"/>
          </p:nvPr>
        </p:nvSpPr>
        <p:spPr>
          <a:xfrm>
            <a:off x="4648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2" type="body"/>
          </p:nvPr>
        </p:nvSpPr>
        <p:spPr>
          <a:xfrm>
            <a:off x="457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x="0" y="0"/>
          <a:ext cx="0" cy="0"/>
          <a:chOff x="0" y="0"/>
          <a:chExt cx="0" cy="0"/>
        </a:xfrm>
      </p:grpSpPr>
      <p:sp>
        <p:nvSpPr>
          <p:cNvPr id="54" name="Shape 5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7" name="Shape 57"/>
          <p:cNvSpPr txBox="1"/>
          <p:nvPr>
            <p:ph idx="1" type="body"/>
          </p:nvPr>
        </p:nvSpPr>
        <p:spPr>
          <a:xfrm>
            <a:off x="4645026" y="2514600"/>
            <a:ext cx="4041774"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2" type="body"/>
          </p:nvPr>
        </p:nvSpPr>
        <p:spPr>
          <a:xfrm>
            <a:off x="4645026" y="1859758"/>
            <a:ext cx="4041774" cy="654843"/>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4" type="body"/>
          </p:nvPr>
        </p:nvSpPr>
        <p:spPr>
          <a:xfrm>
            <a:off x="457200" y="1855248"/>
            <a:ext cx="4040187" cy="659352"/>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66" name="Shape 66"/>
          <p:cNvSpPr txBox="1"/>
          <p:nvPr>
            <p:ph type="title"/>
          </p:nvPr>
        </p:nvSpPr>
        <p:spPr>
          <a:xfrm>
            <a:off x="457200" y="704087"/>
            <a:ext cx="8305799"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 name="Shape 7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1" name="Shape 71"/>
        <p:cNvGrpSpPr/>
        <p:nvPr/>
      </p:nvGrpSpPr>
      <p:grpSpPr>
        <a:xfrm>
          <a:off x="0" y="0"/>
          <a:ext cx="0" cy="0"/>
          <a:chOff x="0" y="0"/>
          <a:chExt cx="0" cy="0"/>
        </a:xfrm>
      </p:grpSpPr>
      <p:sp>
        <p:nvSpPr>
          <p:cNvPr id="72" name="Shape 72"/>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75" name="Shape 75"/>
          <p:cNvSpPr txBox="1"/>
          <p:nvPr>
            <p:ph idx="1" type="body"/>
          </p:nvPr>
        </p:nvSpPr>
        <p:spPr>
          <a:xfrm>
            <a:off x="3575050" y="1676400"/>
            <a:ext cx="511175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2" type="body"/>
          </p:nvPr>
        </p:nvSpPr>
        <p:spPr>
          <a:xfrm>
            <a:off x="685800" y="1676400"/>
            <a:ext cx="2743199"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Times New Roman"/>
                <a:ea typeface="Times New Roman"/>
                <a:cs typeface="Times New Roman"/>
                <a:sym typeface="Times New Roman"/>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Times New Roman"/>
                <a:ea typeface="Times New Roman"/>
                <a:cs typeface="Times New Roman"/>
                <a:sym typeface="Times New Roman"/>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Times New Roman"/>
                <a:ea typeface="Times New Roman"/>
                <a:cs typeface="Times New Roman"/>
                <a:sym typeface="Times New Roman"/>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type="title"/>
          </p:nvPr>
        </p:nvSpPr>
        <p:spPr>
          <a:xfrm>
            <a:off x="685800" y="514352"/>
            <a:ext cx="2743199" cy="116204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2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miter/>
            <a:headEnd len="med" w="med" type="none"/>
            <a:tailEnd len="med" w="med" type="none"/>
          </a:ln>
          <a:effectLst>
            <a:outerShdw blurRad="63500" sx="98500" kx="100000" rotWithShape="0" algn="tl" dir="7500000" dist="38500" sy="100080" ky="100000">
              <a:srgbClr val="000000">
                <a:alpha val="24705"/>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0" name="Shape 80"/>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a:effectLst>
            <a:outerShdw blurRad="19685" rotWithShape="0" algn="tl" dir="12900000" dist="6350">
              <a:srgbClr val="000000">
                <a:alpha val="46666"/>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1" name="Shape 8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2" name="Shape 8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2" type="sldNum"/>
          </p:nvPr>
        </p:nvSpPr>
        <p:spPr>
          <a:xfrm>
            <a:off x="8077200" y="6356351"/>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84" name="Shape 84"/>
          <p:cNvSpPr/>
          <p:nvPr/>
        </p:nvSpPr>
        <p:spPr>
          <a:xfrm flipH="1" rot="10800000">
            <a:off x="-9525" y="5816599"/>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5" name="Shape 85"/>
          <p:cNvSpPr/>
          <p:nvPr/>
        </p:nvSpPr>
        <p:spPr>
          <a:xfrm flipH="1" rot="10800000">
            <a:off x="4381500" y="6219827"/>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6" name="Shape 86"/>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7" name="Shape 87"/>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Times New Roman"/>
                <a:ea typeface="Times New Roman"/>
                <a:cs typeface="Times New Roman"/>
                <a:sym typeface="Times New Roman"/>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Times New Roman"/>
                <a:ea typeface="Times New Roman"/>
                <a:cs typeface="Times New Roman"/>
                <a:sym typeface="Times New Roman"/>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Times New Roman"/>
                <a:ea typeface="Times New Roman"/>
                <a:cs typeface="Times New Roman"/>
                <a:sym typeface="Times New Roman"/>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type="title"/>
          </p:nvPr>
        </p:nvSpPr>
        <p:spPr>
          <a:xfrm>
            <a:off x="609600" y="1176998"/>
            <a:ext cx="2212848" cy="15826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2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grpSp>
        <p:nvGrpSpPr>
          <p:cNvPr id="10" name="Shape 10"/>
          <p:cNvGrpSpPr/>
          <p:nvPr/>
        </p:nvGrpSpPr>
        <p:grpSpPr>
          <a:xfrm>
            <a:off x="-32048" y="-16113"/>
            <a:ext cx="9198255" cy="6888627"/>
            <a:chOff x="-13702" y="-30627"/>
            <a:chExt cx="12264340" cy="6888627"/>
          </a:xfrm>
        </p:grpSpPr>
        <p:sp>
          <p:nvSpPr>
            <p:cNvPr id="11" name="Shape 11"/>
            <p:cNvSpPr/>
            <p:nvPr/>
          </p:nvSpPr>
          <p:spPr>
            <a:xfrm>
              <a:off x="31632" y="0"/>
              <a:ext cx="12188951"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2" name="Shape 12"/>
            <p:cNvGrpSpPr/>
            <p:nvPr/>
          </p:nvGrpSpPr>
          <p:grpSpPr>
            <a:xfrm>
              <a:off x="-13702" y="-30627"/>
              <a:ext cx="12264340" cy="1086266"/>
              <a:chOff x="-39058" y="-16113"/>
              <a:chExt cx="12264340" cy="1086266"/>
            </a:xfrm>
          </p:grpSpPr>
          <p:sp>
            <p:nvSpPr>
              <p:cNvPr id="13" name="Shape 13"/>
              <p:cNvSpPr/>
              <p:nvPr/>
            </p:nvSpPr>
            <p:spPr>
              <a:xfrm>
                <a:off x="-12700" y="-7144"/>
                <a:ext cx="12217400"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 name="Shape 14"/>
              <p:cNvSpPr/>
              <p:nvPr/>
            </p:nvSpPr>
            <p:spPr>
              <a:xfrm>
                <a:off x="5842000" y="-7144"/>
                <a:ext cx="63499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5" name="Shape 15"/>
              <p:cNvGrpSpPr/>
              <p:nvPr/>
            </p:nvGrpSpPr>
            <p:grpSpPr>
              <a:xfrm>
                <a:off x="-39058" y="-16113"/>
                <a:ext cx="12264340" cy="1086266"/>
                <a:chOff x="-29322" y="-1971"/>
                <a:chExt cx="9198255" cy="1086266"/>
              </a:xfrm>
            </p:grpSpPr>
            <p:sp>
              <p:nvSpPr>
                <p:cNvPr id="16" name="Shape 16"/>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17" name="Shape 17"/>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grpSp>
        </p:grpSp>
      </p:grpSp>
      <p:sp>
        <p:nvSpPr>
          <p:cNvPr id="18" name="Shape 1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n-US" sz="1200" u="none">
                <a:solidFill>
                  <a:schemeClr val="dk1"/>
                </a:solidFill>
                <a:latin typeface="Times New Roman"/>
                <a:ea typeface="Times New Roman"/>
                <a:cs typeface="Times New Roman"/>
                <a:sym typeface="Times New Roman"/>
              </a:rPr>
              <a:t>‹#›</a:t>
            </a:fld>
          </a:p>
        </p:txBody>
      </p:sp>
      <p:sp>
        <p:nvSpPr>
          <p:cNvPr id="21" name="Shape 21"/>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100000"/>
              <a:buChar char="●"/>
              <a:defRPr b="0" i="0" sz="2400" u="none" cap="none" strike="noStrike">
                <a:solidFill>
                  <a:schemeClr val="dk1"/>
                </a:solidFill>
              </a:defRPr>
            </a:lvl1pPr>
            <a:lvl2pPr indent="-129540" lvl="1" marL="640080" marR="0" rtl="0" algn="l">
              <a:spcBef>
                <a:spcPts val="480"/>
              </a:spcBef>
              <a:buClr>
                <a:schemeClr val="accent1"/>
              </a:buClr>
              <a:buSzPct val="100000"/>
              <a:buChar char="●"/>
              <a:defRPr b="0" i="0" sz="2400" u="none" cap="none" strike="noStrike">
                <a:solidFill>
                  <a:schemeClr val="dk1"/>
                </a:solidFill>
              </a:defRPr>
            </a:lvl2pPr>
            <a:lvl3pPr indent="-160655" lvl="2" marL="914400" marR="0" rtl="0" algn="l">
              <a:spcBef>
                <a:spcPts val="420"/>
              </a:spcBef>
              <a:buClr>
                <a:schemeClr val="accent2"/>
              </a:buClr>
              <a:buSzPct val="100000"/>
              <a:buChar char="●"/>
              <a:defRPr b="0" i="0" sz="2400" u="none" cap="none" strike="noStrike">
                <a:solidFill>
                  <a:schemeClr val="dk1"/>
                </a:solidFill>
              </a:defRPr>
            </a:lvl3pPr>
            <a:lvl4pPr indent="-128269" lvl="3" marL="1188720" marR="0" rtl="0" algn="l">
              <a:spcBef>
                <a:spcPts val="400"/>
              </a:spcBef>
              <a:buClr>
                <a:schemeClr val="accent3"/>
              </a:buClr>
              <a:buSzPct val="100000"/>
              <a:buChar char="●"/>
              <a:defRPr b="0" i="0" sz="2400" u="none" cap="none" strike="noStrike">
                <a:solidFill>
                  <a:schemeClr val="dk1"/>
                </a:solidFill>
              </a:defRPr>
            </a:lvl4pPr>
            <a:lvl5pPr indent="-135889" lvl="4" marL="1463040" marR="0" rtl="0" algn="l">
              <a:spcBef>
                <a:spcPts val="400"/>
              </a:spcBef>
              <a:buClr>
                <a:schemeClr val="accent4"/>
              </a:buClr>
              <a:buSzPct val="100000"/>
              <a:buChar char="●"/>
              <a:defRPr b="0" i="0" sz="2400" u="none" cap="none" strike="noStrike">
                <a:solidFill>
                  <a:schemeClr val="dk1"/>
                </a:solidFill>
              </a:defRPr>
            </a:lvl5pPr>
            <a:lvl6pPr indent="-121920" lvl="5" marL="1737360" marR="0" rtl="0" algn="l">
              <a:spcBef>
                <a:spcPts val="360"/>
              </a:spcBef>
              <a:buClr>
                <a:schemeClr val="accent5"/>
              </a:buClr>
              <a:buSzPct val="100000"/>
              <a:buChar char="●"/>
              <a:defRPr b="0" i="0" sz="2400" u="none" cap="none" strike="noStrike">
                <a:solidFill>
                  <a:schemeClr val="dk1"/>
                </a:solidFill>
              </a:defRPr>
            </a:lvl6pPr>
            <a:lvl7pPr indent="-111760" lvl="6" marL="1920240" marR="0" rtl="0" algn="l">
              <a:spcBef>
                <a:spcPts val="320"/>
              </a:spcBef>
              <a:buClr>
                <a:schemeClr val="accent6"/>
              </a:buClr>
              <a:buSzPct val="100000"/>
              <a:buChar char="●"/>
              <a:defRPr b="0" i="0" sz="2400" u="none" cap="none" strike="noStrike">
                <a:solidFill>
                  <a:schemeClr val="dk1"/>
                </a:solidFill>
              </a:defRPr>
            </a:lvl7pPr>
            <a:lvl8pPr indent="-86360" lvl="7" marL="2194560" marR="0" rtl="0" algn="l">
              <a:spcBef>
                <a:spcPts val="320"/>
              </a:spcBef>
              <a:buClr>
                <a:schemeClr val="dk2"/>
              </a:buClr>
              <a:buSzPct val="100000"/>
              <a:buChar char="•"/>
              <a:defRPr b="0" i="0" sz="2400" u="none" cap="none" strike="noStrike">
                <a:solidFill>
                  <a:schemeClr val="dk1"/>
                </a:solidFill>
              </a:defRPr>
            </a:lvl8pPr>
            <a:lvl9pPr indent="-93979" lvl="8" marL="2468880" marR="0" rtl="0" algn="l">
              <a:spcBef>
                <a:spcPts val="280"/>
              </a:spcBef>
              <a:buClr>
                <a:schemeClr val="dk2"/>
              </a:buClr>
              <a:buSzPct val="100000"/>
              <a:buChar char="•"/>
              <a:defRPr b="0" i="0" sz="2400" u="none" cap="none" strike="noStrike">
                <a:solidFill>
                  <a:schemeClr val="dk1"/>
                </a:solidFill>
              </a:defRPr>
            </a:lvl9pPr>
          </a:lstStyle>
          <a:p/>
        </p:txBody>
      </p:sp>
      <p:sp>
        <p:nvSpPr>
          <p:cNvPr id="22" name="Shape 2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SzPct val="100000"/>
              <a:buNone/>
              <a:defRPr b="0" i="0" sz="3600" u="none" cap="none" strike="noStrike">
                <a:solidFill>
                  <a:schemeClr val="dk2"/>
                </a:solidFi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oracle.com/javase/tutorial/collections/streams/parallelism.html" TargetMode="External"/><Relationship Id="rId4" Type="http://schemas.openxmlformats.org/officeDocument/2006/relationships/hyperlink" Target="http://www.oracle.com/technetwork/articles/java/ma14-java-se-8-streams-2177646.html" TargetMode="External"/><Relationship Id="rId5" Type="http://schemas.openxmlformats.org/officeDocument/2006/relationships/hyperlink" Target="https://docs.oracle.com/javase/8/docs/api/java/util/stream/Stream.html" TargetMode="External"/><Relationship Id="rId6" Type="http://schemas.openxmlformats.org/officeDocument/2006/relationships/hyperlink" Target="http://www.java2s.com/Tutorials/Java_Streams/Tutorial/Streams/Stream_iterate_.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oracle.com/javase/8/docs/api/java/util/function/Supplier.html" TargetMode="External"/><Relationship Id="rId4" Type="http://schemas.openxmlformats.org/officeDocument/2006/relationships/image" Target="../media/image02.png"/><Relationship Id="rId5" Type="http://schemas.openxmlformats.org/officeDocument/2006/relationships/image" Target="../media/image07.png"/><Relationship Id="rId6"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oracle.com/javase/8/docs/api/java/util/function/UnaryOperator.html"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533400" y="3228535"/>
            <a:ext cx="7854696" cy="1752600"/>
          </a:xfrm>
          <a:prstGeom prst="rect">
            <a:avLst/>
          </a:prstGeom>
          <a:noFill/>
          <a:ln>
            <a:noFill/>
          </a:ln>
        </p:spPr>
        <p:txBody>
          <a:bodyPr anchorCtr="0" anchor="t" bIns="45700" lIns="0" rIns="18275" tIns="45700">
            <a:noAutofit/>
          </a:bodyPr>
          <a:lstStyle/>
          <a:p>
            <a:pPr indent="0" lvl="0" marL="0" marR="45720" rtl="0" algn="r">
              <a:spcBef>
                <a:spcPts val="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Thị Thúy Quỳnh</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Trương Minh Tuấn</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Đào Đức Nhã</a:t>
            </a:r>
          </a:p>
          <a:p>
            <a:pPr indent="0" lvl="0" marL="0" marR="45720" rtl="0" algn="r">
              <a:spcBef>
                <a:spcPts val="520"/>
              </a:spcBef>
              <a:buClr>
                <a:schemeClr val="accent3"/>
              </a:buClr>
              <a:buSzPct val="25000"/>
              <a:buFont typeface="Noto Sans Symbols"/>
              <a:buNone/>
            </a:pPr>
            <a:r>
              <a:t/>
            </a:r>
            <a:endParaRPr b="0" i="0" sz="2600" u="none" cap="none" strike="noStrike">
              <a:solidFill>
                <a:schemeClr val="dk1"/>
              </a:solidFill>
              <a:latin typeface="Arial"/>
              <a:ea typeface="Arial"/>
              <a:cs typeface="Arial"/>
              <a:sym typeface="Arial"/>
            </a:endParaRPr>
          </a:p>
        </p:txBody>
      </p:sp>
      <p:sp>
        <p:nvSpPr>
          <p:cNvPr id="107" name="Shape 107"/>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chemeClr val="dk2"/>
              </a:buClr>
              <a:buSzPct val="25000"/>
              <a:buFont typeface="Arial"/>
              <a:buNone/>
            </a:pPr>
            <a:r>
              <a:rPr b="1" i="0" lang="en-US" sz="5600" u="none" cap="none" strike="noStrike">
                <a:solidFill>
                  <a:schemeClr val="dk2"/>
                </a:solidFill>
                <a:latin typeface="Arial"/>
                <a:ea typeface="Arial"/>
                <a:cs typeface="Arial"/>
                <a:sym typeface="Arial"/>
              </a:rPr>
              <a:t>Stream</a:t>
            </a:r>
          </a:p>
        </p:txBody>
      </p:sp>
      <p:sp>
        <p:nvSpPr>
          <p:cNvPr id="108" name="Shape 108"/>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200">
                <a:solidFill>
                  <a:schemeClr val="dk1"/>
                </a:solidFill>
                <a:latin typeface="Times New Roman"/>
                <a:ea typeface="Times New Roman"/>
                <a:cs typeface="Times New Roman"/>
                <a:sym typeface="Times New Roman"/>
              </a:rPr>
              <a:t>Advanced Java</a:t>
            </a:r>
          </a:p>
        </p:txBody>
      </p:sp>
      <p:sp>
        <p:nvSpPr>
          <p:cNvPr id="109" name="Shape 10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3"/>
              </a:rPr>
              <a:t>https://docs.oracle.com/javase/tutorial/collections/streams/parallelism.html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4"/>
              </a:rPr>
              <a:t>http://www.oracle.com/technetwork/articles/java/ma14-java-se-8-streams-2177646.html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5"/>
              </a:rPr>
              <a:t>https://docs.oracle.com/javase/8/docs/api/java/util/stream/Stream.html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6"/>
              </a:rPr>
              <a:t>http://www.java2s.com/Tutorials/Java_Streams/Tutorial/Streams/Stream_iterate_.htm</a:t>
            </a:r>
            <a:r>
              <a:rPr lang="en-US"/>
              <a:t> </a:t>
            </a:r>
          </a:p>
        </p:txBody>
      </p:sp>
      <p:sp>
        <p:nvSpPr>
          <p:cNvPr id="187" name="Shape 18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Tài liệu tham khảo</a:t>
            </a:r>
          </a:p>
        </p:txBody>
      </p:sp>
      <p:sp>
        <p:nvSpPr>
          <p:cNvPr id="188" name="Shape 188"/>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89" name="Shape 189"/>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95" name="Shape 19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96" name="Shape 196"/>
          <p:cNvPicPr preferRelativeResize="0"/>
          <p:nvPr/>
        </p:nvPicPr>
        <p:blipFill>
          <a:blip r:embed="rId3">
            <a:alphaModFix/>
          </a:blip>
          <a:stretch>
            <a:fillRect/>
          </a:stretch>
        </p:blipFill>
        <p:spPr>
          <a:xfrm>
            <a:off x="388862" y="2986175"/>
            <a:ext cx="8366274" cy="1597724"/>
          </a:xfrm>
          <a:prstGeom prst="rect">
            <a:avLst/>
          </a:prstGeom>
          <a:noFill/>
          <a:ln>
            <a:noFill/>
          </a:ln>
        </p:spPr>
      </p:pic>
      <p:sp>
        <p:nvSpPr>
          <p:cNvPr id="197" name="Shape 19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81940" lvl="0" marL="274320" marR="0" rtl="0" algn="l">
              <a:spcBef>
                <a:spcPts val="0"/>
              </a:spcBef>
              <a:spcAft>
                <a:spcPts val="0"/>
              </a:spcAft>
              <a:buClr>
                <a:schemeClr val="accent3"/>
              </a:buClr>
              <a:buSzPct val="100000"/>
              <a:buFont typeface="Arial"/>
              <a:buAutoNum type="arabicPeriod"/>
            </a:pPr>
            <a:r>
              <a:rPr lang="en-US"/>
              <a:t>generate()</a:t>
            </a:r>
          </a:p>
          <a:p>
            <a:pPr indent="-281940" lvl="0" marL="274320" marR="0" rtl="0" algn="l">
              <a:spcBef>
                <a:spcPts val="0"/>
              </a:spcBef>
              <a:spcAft>
                <a:spcPts val="0"/>
              </a:spcAft>
              <a:buClr>
                <a:schemeClr val="accent3"/>
              </a:buClr>
              <a:buSzPct val="100000"/>
              <a:buFont typeface="Arial"/>
              <a:buAutoNum type="arabicPeriod"/>
            </a:pPr>
            <a:r>
              <a:rPr lang="en-US"/>
              <a:t>iterate()</a:t>
            </a:r>
          </a:p>
          <a:p>
            <a:pPr indent="-281940" lvl="0" marL="274320" marR="0" rtl="0" algn="l">
              <a:spcBef>
                <a:spcPts val="0"/>
              </a:spcBef>
              <a:spcAft>
                <a:spcPts val="0"/>
              </a:spcAft>
              <a:buClr>
                <a:schemeClr val="accent3"/>
              </a:buClr>
              <a:buSzPct val="100000"/>
              <a:buFont typeface="Arial"/>
              <a:buAutoNum type="arabicPeriod"/>
            </a:pPr>
            <a:r>
              <a:rPr lang="en-US"/>
              <a:t>stream()</a:t>
            </a:r>
          </a:p>
          <a:p>
            <a:pPr indent="-281940" lvl="0" marL="274320" marR="0" rtl="0" algn="l">
              <a:spcBef>
                <a:spcPts val="0"/>
              </a:spcBef>
              <a:spcAft>
                <a:spcPts val="0"/>
              </a:spcAft>
              <a:buClr>
                <a:schemeClr val="accent3"/>
              </a:buClr>
              <a:buSzPct val="100000"/>
              <a:buFont typeface="Arial"/>
              <a:buAutoNum type="arabicPeriod"/>
            </a:pPr>
            <a:r>
              <a:rPr lang="en-US"/>
              <a:t>parallelStream()</a:t>
            </a:r>
          </a:p>
          <a:p>
            <a:pPr indent="-274320" lvl="0" marL="274320" marR="0" rtl="0" algn="l">
              <a:spcBef>
                <a:spcPts val="480"/>
              </a:spcBef>
              <a:buClr>
                <a:schemeClr val="accent3"/>
              </a:buClr>
              <a:buSzPct val="95000"/>
              <a:buFont typeface="Noto Sans Symbols"/>
              <a:buNone/>
            </a:pPr>
            <a:r>
              <a:t/>
            </a:r>
            <a:endParaRPr b="0" i="0" u="none" cap="none" strike="noStrike">
              <a:solidFill>
                <a:schemeClr val="dk1"/>
              </a:solidFill>
            </a:endParaRPr>
          </a:p>
        </p:txBody>
      </p:sp>
      <p:sp>
        <p:nvSpPr>
          <p:cNvPr id="115" name="Shape 11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Nội dung</a:t>
            </a:r>
          </a:p>
        </p:txBody>
      </p:sp>
      <p:sp>
        <p:nvSpPr>
          <p:cNvPr id="116" name="Shape 116"/>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17" name="Shape 11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Arial"/>
              <a:buChar char="●"/>
            </a:pPr>
            <a:r>
              <a:rPr lang="en-US"/>
              <a:t>Trả về một dãy vô hạn mà các phần tử không được sắp xếp. Các phần tử này được tạo tự động bởi lớp Supplier. Giá trị của phần tử phụ thuộc biểu thức </a:t>
            </a:r>
            <a:r>
              <a:rPr b="1" i="1" lang="en-US"/>
              <a:t>s</a:t>
            </a:r>
            <a:r>
              <a:rPr lang="en-US"/>
              <a:t> của hàm.</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Kết quả:</a:t>
            </a:r>
          </a:p>
        </p:txBody>
      </p:sp>
      <p:sp>
        <p:nvSpPr>
          <p:cNvPr id="123" name="Shape 12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457200" lvl="0" marL="457200" marR="0" rtl="0" algn="l">
              <a:spcBef>
                <a:spcPts val="0"/>
              </a:spcBef>
              <a:buSzPct val="100000"/>
              <a:buAutoNum type="arabicPeriod"/>
            </a:pPr>
            <a:r>
              <a:rPr lang="en-US" sz="3600"/>
              <a:t>generate(</a:t>
            </a:r>
            <a:r>
              <a:rPr lang="en-US" sz="3600">
                <a:hlinkClick r:id="rId3"/>
              </a:rPr>
              <a:t>Supplier</a:t>
            </a:r>
            <a:r>
              <a:rPr lang="en-US" sz="3600"/>
              <a:t>&lt;T&gt; s)</a:t>
            </a:r>
          </a:p>
        </p:txBody>
      </p:sp>
      <p:sp>
        <p:nvSpPr>
          <p:cNvPr id="124" name="Shape 124"/>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25" name="Shape 12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26" name="Shape 126"/>
          <p:cNvPicPr preferRelativeResize="0"/>
          <p:nvPr/>
        </p:nvPicPr>
        <p:blipFill>
          <a:blip r:embed="rId4">
            <a:alphaModFix/>
          </a:blip>
          <a:stretch>
            <a:fillRect/>
          </a:stretch>
        </p:blipFill>
        <p:spPr>
          <a:xfrm>
            <a:off x="1166812" y="3348230"/>
            <a:ext cx="6353174" cy="1392291"/>
          </a:xfrm>
          <a:prstGeom prst="rect">
            <a:avLst/>
          </a:prstGeom>
          <a:noFill/>
          <a:ln>
            <a:noFill/>
          </a:ln>
        </p:spPr>
      </p:pic>
      <p:pic>
        <p:nvPicPr>
          <p:cNvPr id="127" name="Shape 127"/>
          <p:cNvPicPr preferRelativeResize="0"/>
          <p:nvPr/>
        </p:nvPicPr>
        <p:blipFill>
          <a:blip r:embed="rId5">
            <a:alphaModFix/>
          </a:blip>
          <a:stretch>
            <a:fillRect/>
          </a:stretch>
        </p:blipFill>
        <p:spPr>
          <a:xfrm>
            <a:off x="2666999" y="4998836"/>
            <a:ext cx="865025" cy="1242499"/>
          </a:xfrm>
          <a:prstGeom prst="rect">
            <a:avLst/>
          </a:prstGeom>
          <a:noFill/>
          <a:ln>
            <a:noFill/>
          </a:ln>
        </p:spPr>
      </p:pic>
      <p:pic>
        <p:nvPicPr>
          <p:cNvPr id="128" name="Shape 128"/>
          <p:cNvPicPr preferRelativeResize="0"/>
          <p:nvPr/>
        </p:nvPicPr>
        <p:blipFill>
          <a:blip r:embed="rId6">
            <a:alphaModFix/>
          </a:blip>
          <a:stretch>
            <a:fillRect/>
          </a:stretch>
        </p:blipFill>
        <p:spPr>
          <a:xfrm>
            <a:off x="4111300" y="4998825"/>
            <a:ext cx="680416" cy="124250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lang="en-US"/>
              <a:t>Trả về một dãy vô hạn mà các phần tử đã được sắp xếp. </a:t>
            </a:r>
          </a:p>
          <a:p>
            <a:pPr lvl="1" marR="0" rtl="0" algn="l">
              <a:spcBef>
                <a:spcPts val="0"/>
              </a:spcBef>
              <a:spcAft>
                <a:spcPts val="0"/>
              </a:spcAft>
              <a:buClr>
                <a:schemeClr val="accent1"/>
              </a:buClr>
              <a:buSzPct val="85000"/>
              <a:buFont typeface="Noto Sans Symbols"/>
              <a:buChar char="●"/>
            </a:pPr>
            <a:r>
              <a:rPr b="1" i="1" lang="en-US"/>
              <a:t>seed</a:t>
            </a:r>
            <a:r>
              <a:rPr lang="en-US"/>
              <a:t>: giá trị khởi tạo của dãy.</a:t>
            </a:r>
          </a:p>
          <a:p>
            <a:pPr lvl="1" marR="0" rtl="0" algn="l">
              <a:spcBef>
                <a:spcPts val="0"/>
              </a:spcBef>
              <a:spcAft>
                <a:spcPts val="0"/>
              </a:spcAft>
              <a:buClr>
                <a:schemeClr val="accent1"/>
              </a:buClr>
              <a:buSzPct val="85000"/>
              <a:buFont typeface="Noto Sans Symbols"/>
              <a:buChar char="●"/>
            </a:pPr>
            <a:r>
              <a:rPr b="1" i="1" lang="en-US"/>
              <a:t>f</a:t>
            </a:r>
            <a:r>
              <a:rPr lang="en-US"/>
              <a:t>: biểu thức tạo phần tử kế tiếp từ phần tử trước đó.</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34" name="Shape 13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2. iterate(T seed,</a:t>
            </a:r>
            <a:r>
              <a:rPr lang="en-US" sz="3600">
                <a:hlinkClick r:id="rId3"/>
              </a:rPr>
              <a:t> UnaryOperator</a:t>
            </a:r>
            <a:r>
              <a:rPr lang="en-US" sz="3600"/>
              <a:t>&lt;T&gt; f)</a:t>
            </a:r>
          </a:p>
        </p:txBody>
      </p:sp>
      <p:sp>
        <p:nvSpPr>
          <p:cNvPr id="135" name="Shape 135"/>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36" name="Shape 136"/>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37" name="Shape 137"/>
          <p:cNvPicPr preferRelativeResize="0"/>
          <p:nvPr/>
        </p:nvPicPr>
        <p:blipFill>
          <a:blip r:embed="rId4">
            <a:alphaModFix/>
          </a:blip>
          <a:stretch>
            <a:fillRect/>
          </a:stretch>
        </p:blipFill>
        <p:spPr>
          <a:xfrm>
            <a:off x="879037" y="3448912"/>
            <a:ext cx="6928722" cy="1305624"/>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Char char="●"/>
            </a:pPr>
            <a:r>
              <a:rPr lang="en-US"/>
              <a:t>Trả về một stream tuần tự từ collection nguồn.</a:t>
            </a: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43" name="Shape 14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3. stream()</a:t>
            </a:r>
          </a:p>
        </p:txBody>
      </p:sp>
      <p:sp>
        <p:nvSpPr>
          <p:cNvPr id="144" name="Shape 14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45" name="Shape 14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46" name="Shape 146"/>
          <p:cNvPicPr preferRelativeResize="0"/>
          <p:nvPr/>
        </p:nvPicPr>
        <p:blipFill>
          <a:blip r:embed="rId3">
            <a:alphaModFix/>
          </a:blip>
          <a:stretch>
            <a:fillRect/>
          </a:stretch>
        </p:blipFill>
        <p:spPr>
          <a:xfrm>
            <a:off x="913375" y="2660999"/>
            <a:ext cx="7317250" cy="1902299"/>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a:t>3. stream()</a:t>
            </a:r>
          </a:p>
        </p:txBody>
      </p:sp>
      <p:sp>
        <p:nvSpPr>
          <p:cNvPr id="152" name="Shape 152"/>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53" name="Shape 153"/>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54" name="Shape 154"/>
          <p:cNvPicPr preferRelativeResize="0"/>
          <p:nvPr/>
        </p:nvPicPr>
        <p:blipFill>
          <a:blip r:embed="rId3">
            <a:alphaModFix/>
          </a:blip>
          <a:stretch>
            <a:fillRect/>
          </a:stretch>
        </p:blipFill>
        <p:spPr>
          <a:xfrm>
            <a:off x="1506100" y="1847099"/>
            <a:ext cx="6503719" cy="4509249"/>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7924800" y="6356351"/>
            <a:ext cx="762000" cy="365100"/>
          </a:xfrm>
          <a:prstGeom prst="rect">
            <a:avLst/>
          </a:prstGeom>
        </p:spPr>
        <p:txBody>
          <a:bodyPr anchorCtr="0" anchor="b" bIns="0" lIns="0" rIns="0" tIns="0">
            <a:noAutofit/>
          </a:bodyPr>
          <a:lstStyle/>
          <a:p>
            <a:pPr lvl="0">
              <a:spcBef>
                <a:spcPts val="0"/>
              </a:spcBef>
              <a:buClr>
                <a:srgbClr val="000000"/>
              </a:buClr>
              <a:buSzPct val="25000"/>
              <a:buFont typeface="Arial"/>
              <a:buNone/>
            </a:pPr>
            <a:fld id="{00000000-1234-1234-1234-123412341234}" type="slidenum">
              <a:rPr lang="en-US"/>
              <a:t>‹#›</a:t>
            </a:fld>
          </a:p>
        </p:txBody>
      </p:sp>
      <p:sp>
        <p:nvSpPr>
          <p:cNvPr id="161" name="Shape 161"/>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Chia stream thành nhiều stream nhỏ để xử lý song song, sau đó kết hợp các kết quả lại.</a:t>
            </a:r>
          </a:p>
          <a:p>
            <a:pPr indent="-228600" lvl="0" marL="457200" rtl="0">
              <a:spcBef>
                <a:spcPts val="0"/>
              </a:spcBef>
            </a:pPr>
            <a:r>
              <a:rPr lang="en-US"/>
              <a:t>paralllelStream() = stream().parallel()</a:t>
            </a:r>
          </a:p>
          <a:p>
            <a:pPr indent="0" lvl="0" marL="0">
              <a:spcBef>
                <a:spcPts val="0"/>
              </a:spcBef>
              <a:buNone/>
            </a:pPr>
            <a:r>
              <a:t/>
            </a:r>
            <a:endParaRPr/>
          </a:p>
        </p:txBody>
      </p:sp>
      <p:sp>
        <p:nvSpPr>
          <p:cNvPr id="162" name="Shape 162"/>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Clr>
                <a:schemeClr val="dk2"/>
              </a:buClr>
              <a:buSzPct val="25000"/>
              <a:buFont typeface="Arial"/>
              <a:buNone/>
            </a:pPr>
            <a:r>
              <a:t/>
            </a:r>
            <a:endParaRPr/>
          </a:p>
          <a:p>
            <a:pPr lvl="0">
              <a:spcBef>
                <a:spcPts val="0"/>
              </a:spcBef>
              <a:buClr>
                <a:schemeClr val="dk2"/>
              </a:buClr>
              <a:buSzPct val="25000"/>
              <a:buFont typeface="Arial"/>
              <a:buNone/>
            </a:pPr>
            <a:r>
              <a:rPr lang="en-US"/>
              <a:t>4. ParallelStream()</a:t>
            </a:r>
          </a:p>
        </p:txBody>
      </p:sp>
      <p:pic>
        <p:nvPicPr>
          <p:cNvPr id="163" name="Shape 163"/>
          <p:cNvPicPr preferRelativeResize="0"/>
          <p:nvPr/>
        </p:nvPicPr>
        <p:blipFill>
          <a:blip r:embed="rId3">
            <a:alphaModFix/>
          </a:blip>
          <a:stretch>
            <a:fillRect/>
          </a:stretch>
        </p:blipFill>
        <p:spPr>
          <a:xfrm>
            <a:off x="1661999" y="3296000"/>
            <a:ext cx="6021878" cy="342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0" name="Shape 17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Thứ tự những nguồn stream sử dụng xử lý song song hiệu quả : </a:t>
            </a:r>
          </a:p>
          <a:p>
            <a:pPr indent="0" lvl="0" marL="0" rtl="0">
              <a:spcBef>
                <a:spcPts val="0"/>
              </a:spcBef>
              <a:buNone/>
            </a:pPr>
            <a:r>
              <a:rPr lang="en-US"/>
              <a:t>	</a:t>
            </a:r>
          </a:p>
        </p:txBody>
      </p:sp>
      <p:sp>
        <p:nvSpPr>
          <p:cNvPr id="171" name="Shape 171"/>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72" name="Shape 172"/>
          <p:cNvPicPr preferRelativeResize="0"/>
          <p:nvPr/>
        </p:nvPicPr>
        <p:blipFill>
          <a:blip r:embed="rId3">
            <a:alphaModFix/>
          </a:blip>
          <a:stretch>
            <a:fillRect/>
          </a:stretch>
        </p:blipFill>
        <p:spPr>
          <a:xfrm>
            <a:off x="1460175" y="2926687"/>
            <a:ext cx="592455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9" name="Shape 179"/>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t/>
            </a:r>
            <a:endParaRPr/>
          </a:p>
          <a:p>
            <a:pPr indent="0" lvl="0" marL="0" rtl="0">
              <a:spcBef>
                <a:spcPts val="0"/>
              </a:spcBef>
              <a:buNone/>
            </a:pPr>
            <a:r>
              <a:rPr lang="en-US"/>
              <a:t>	</a:t>
            </a:r>
          </a:p>
        </p:txBody>
      </p:sp>
      <p:sp>
        <p:nvSpPr>
          <p:cNvPr id="180" name="Shape 180"/>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81" name="Shape 181"/>
          <p:cNvPicPr preferRelativeResize="0"/>
          <p:nvPr/>
        </p:nvPicPr>
        <p:blipFill>
          <a:blip r:embed="rId3">
            <a:alphaModFix/>
          </a:blip>
          <a:stretch>
            <a:fillRect/>
          </a:stretch>
        </p:blipFill>
        <p:spPr>
          <a:xfrm>
            <a:off x="1375525" y="1935475"/>
            <a:ext cx="6392950" cy="478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on brainstorming">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