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42"/>
  </p:notesMasterIdLst>
  <p:handoutMasterIdLst>
    <p:handoutMasterId r:id="rId43"/>
  </p:handoutMasterIdLst>
  <p:sldIdLst>
    <p:sldId id="279" r:id="rId2"/>
    <p:sldId id="278" r:id="rId3"/>
    <p:sldId id="280" r:id="rId4"/>
    <p:sldId id="293" r:id="rId5"/>
    <p:sldId id="294" r:id="rId6"/>
    <p:sldId id="295" r:id="rId7"/>
    <p:sldId id="334" r:id="rId8"/>
    <p:sldId id="284" r:id="rId9"/>
    <p:sldId id="297" r:id="rId10"/>
    <p:sldId id="332" r:id="rId11"/>
    <p:sldId id="333" r:id="rId12"/>
    <p:sldId id="306" r:id="rId13"/>
    <p:sldId id="310" r:id="rId14"/>
    <p:sldId id="286" r:id="rId15"/>
    <p:sldId id="311" r:id="rId16"/>
    <p:sldId id="312" r:id="rId17"/>
    <p:sldId id="335" r:id="rId18"/>
    <p:sldId id="313" r:id="rId19"/>
    <p:sldId id="315" r:id="rId20"/>
    <p:sldId id="287" r:id="rId21"/>
    <p:sldId id="336" r:id="rId22"/>
    <p:sldId id="316" r:id="rId23"/>
    <p:sldId id="317" r:id="rId24"/>
    <p:sldId id="318" r:id="rId25"/>
    <p:sldId id="319" r:id="rId26"/>
    <p:sldId id="320" r:id="rId27"/>
    <p:sldId id="288" r:id="rId28"/>
    <p:sldId id="321" r:id="rId29"/>
    <p:sldId id="337" r:id="rId30"/>
    <p:sldId id="322" r:id="rId31"/>
    <p:sldId id="323" r:id="rId32"/>
    <p:sldId id="324" r:id="rId33"/>
    <p:sldId id="338" r:id="rId34"/>
    <p:sldId id="326" r:id="rId35"/>
    <p:sldId id="289" r:id="rId36"/>
    <p:sldId id="327" r:id="rId37"/>
    <p:sldId id="328" r:id="rId38"/>
    <p:sldId id="329" r:id="rId39"/>
    <p:sldId id="331" r:id="rId40"/>
    <p:sldId id="290"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58023"/>
    <a:srgbClr val="480000"/>
    <a:srgbClr val="99CCF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71634" autoAdjust="0"/>
  </p:normalViewPr>
  <p:slideViewPr>
    <p:cSldViewPr>
      <p:cViewPr varScale="1">
        <p:scale>
          <a:sx n="47" d="100"/>
          <a:sy n="47" d="100"/>
        </p:scale>
        <p:origin x="864" y="4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mn-cs"/>
              </a:defRPr>
            </a:lvl1pPr>
          </a:lstStyle>
          <a:p>
            <a:pPr>
              <a:defRPr/>
            </a:pPr>
            <a:fld id="{4462CB18-42CE-4336-A9F0-B5D72D513EEF}" type="datetimeFigureOut">
              <a:rPr lang="en-US"/>
              <a:pPr>
                <a:defRPr/>
              </a:pPr>
              <a:t>10/3/2016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8A8AE47-44FF-4767-BA2E-416DD5CE4470}" type="slidenum">
              <a:rPr lang="en-US"/>
              <a:pPr/>
              <a:t>‹#›</a:t>
            </a:fld>
            <a:endParaRPr lang="en-US"/>
          </a:p>
        </p:txBody>
      </p:sp>
    </p:spTree>
    <p:extLst>
      <p:ext uri="{BB962C8B-B14F-4D97-AF65-F5344CB8AC3E}">
        <p14:creationId xmlns:p14="http://schemas.microsoft.com/office/powerpoint/2010/main" val="3737462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mn-cs"/>
              </a:defRPr>
            </a:lvl1pPr>
          </a:lstStyle>
          <a:p>
            <a:pPr>
              <a:defRPr/>
            </a:pPr>
            <a:fld id="{A3672070-4183-4123-B03C-19DC23B43899}" type="datetimeFigureOut">
              <a:rPr lang="en-US"/>
              <a:pPr>
                <a:defRPr/>
              </a:pPr>
              <a:t>10/3/2016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659F3FA-B5A5-48B9-9462-EB776A981A1D}" type="slidenum">
              <a:rPr lang="en-US"/>
              <a:pPr/>
              <a:t>‹#›</a:t>
            </a:fld>
            <a:endParaRPr lang="en-US"/>
          </a:p>
        </p:txBody>
      </p:sp>
    </p:spTree>
    <p:extLst>
      <p:ext uri="{BB962C8B-B14F-4D97-AF65-F5344CB8AC3E}">
        <p14:creationId xmlns:p14="http://schemas.microsoft.com/office/powerpoint/2010/main" val="35305382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ORM là viết tắt của Object-Relational Mapping (ORM) là một kỹ thuật lập trình để chuyển đổi dữ liệu giữa các cơ sở dữ liệu quan hệ và hướng đối tượng ngôn ngữ lập trình như Java, C #, vv</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a:t>
            </a:fld>
            <a:endParaRPr lang="en-US"/>
          </a:p>
        </p:txBody>
      </p:sp>
    </p:spTree>
    <p:extLst>
      <p:ext uri="{BB962C8B-B14F-4D97-AF65-F5344CB8AC3E}">
        <p14:creationId xmlns:p14="http://schemas.microsoft.com/office/powerpoint/2010/main" val="2463854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Một đối tượng / ánh xạ quan hệ thường được xác định trong một tài liệu XML. tập tin bản đồ này chỉ thị cho Hibernate làm thế nào để lập bản đồ các lớp được định nghĩa hoặc các lớp học để các bảng cơ sở dữ liệu.</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12</a:t>
            </a:fld>
            <a:endParaRPr lang="en-US"/>
          </a:p>
        </p:txBody>
      </p:sp>
    </p:spTree>
    <p:extLst>
      <p:ext uri="{BB962C8B-B14F-4D97-AF65-F5344CB8AC3E}">
        <p14:creationId xmlns:p14="http://schemas.microsoft.com/office/powerpoint/2010/main" val="384412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13</a:t>
            </a:fld>
            <a:endParaRPr lang="en-US"/>
          </a:p>
        </p:txBody>
      </p:sp>
    </p:spTree>
    <p:extLst>
      <p:ext uri="{BB962C8B-B14F-4D97-AF65-F5344CB8AC3E}">
        <p14:creationId xmlns:p14="http://schemas.microsoft.com/office/powerpoint/2010/main" val="2222936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14</a:t>
            </a:fld>
            <a:endParaRPr lang="en-US"/>
          </a:p>
        </p:txBody>
      </p:sp>
    </p:spTree>
    <p:extLst>
      <p:ext uri="{BB962C8B-B14F-4D97-AF65-F5344CB8AC3E}">
        <p14:creationId xmlns:p14="http://schemas.microsoft.com/office/powerpoint/2010/main" val="1014323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15</a:t>
            </a:fld>
            <a:endParaRPr lang="en-US"/>
          </a:p>
        </p:txBody>
      </p:sp>
    </p:spTree>
    <p:extLst>
      <p:ext uri="{BB962C8B-B14F-4D97-AF65-F5344CB8AC3E}">
        <p14:creationId xmlns:p14="http://schemas.microsoft.com/office/powerpoint/2010/main" val="1594269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16</a:t>
            </a:fld>
            <a:endParaRPr lang="en-US"/>
          </a:p>
        </p:txBody>
      </p:sp>
    </p:spTree>
    <p:extLst>
      <p:ext uri="{BB962C8B-B14F-4D97-AF65-F5344CB8AC3E}">
        <p14:creationId xmlns:p14="http://schemas.microsoft.com/office/powerpoint/2010/main" val="251856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18</a:t>
            </a:fld>
            <a:endParaRPr lang="en-US"/>
          </a:p>
        </p:txBody>
      </p:sp>
    </p:spTree>
    <p:extLst>
      <p:ext uri="{BB962C8B-B14F-4D97-AF65-F5344CB8AC3E}">
        <p14:creationId xmlns:p14="http://schemas.microsoft.com/office/powerpoint/2010/main" val="3268342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19</a:t>
            </a:fld>
            <a:endParaRPr lang="en-US"/>
          </a:p>
        </p:txBody>
      </p:sp>
    </p:spTree>
    <p:extLst>
      <p:ext uri="{BB962C8B-B14F-4D97-AF65-F5344CB8AC3E}">
        <p14:creationId xmlns:p14="http://schemas.microsoft.com/office/powerpoint/2010/main" val="3604987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20</a:t>
            </a:fld>
            <a:endParaRPr lang="en-US"/>
          </a:p>
        </p:txBody>
      </p:sp>
    </p:spTree>
    <p:extLst>
      <p:ext uri="{BB962C8B-B14F-4D97-AF65-F5344CB8AC3E}">
        <p14:creationId xmlns:p14="http://schemas.microsoft.com/office/powerpoint/2010/main" val="668305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21</a:t>
            </a:fld>
            <a:endParaRPr lang="en-US"/>
          </a:p>
        </p:txBody>
      </p:sp>
    </p:spTree>
    <p:extLst>
      <p:ext uri="{BB962C8B-B14F-4D97-AF65-F5344CB8AC3E}">
        <p14:creationId xmlns:p14="http://schemas.microsoft.com/office/powerpoint/2010/main" val="400920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22</a:t>
            </a:fld>
            <a:endParaRPr lang="en-US"/>
          </a:p>
        </p:txBody>
      </p:sp>
    </p:spTree>
    <p:extLst>
      <p:ext uri="{BB962C8B-B14F-4D97-AF65-F5344CB8AC3E}">
        <p14:creationId xmlns:p14="http://schemas.microsoft.com/office/powerpoint/2010/main" val="185815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Cho phép đối tượng truy cập mã số kinh doanh chứ không phải là bảng DB.</a:t>
            </a:r>
          </a:p>
          <a:p>
            <a:r>
              <a:rPr lang="vi-VN" smtClean="0"/>
              <a:t>Ẩn thông tin chi tiết của các truy vấn SQL từ logic OO.</a:t>
            </a:r>
          </a:p>
          <a:p>
            <a:r>
              <a:rPr lang="vi-VN" smtClean="0"/>
              <a:t>Dựa trên JDBC</a:t>
            </a:r>
          </a:p>
          <a:p>
            <a:r>
              <a:rPr lang="vi-VN" smtClean="0"/>
              <a:t>Không cần phải đối phó với việc thực hiện cơ sở dữ liệu.</a:t>
            </a:r>
          </a:p>
          <a:p>
            <a:r>
              <a:rPr lang="vi-VN" smtClean="0"/>
              <a:t>Các đối tượng dựa trên các khái niệm kinh doanh hơn là cấu trúc cơ sở dữ liệu.</a:t>
            </a:r>
          </a:p>
          <a:p>
            <a:r>
              <a:rPr lang="vi-VN" smtClean="0"/>
              <a:t>quản lý giao dịch và tạo khóa tự động.</a:t>
            </a:r>
          </a:p>
          <a:p>
            <a:r>
              <a:rPr lang="vi-VN" smtClean="0"/>
              <a:t>phát triển nhanh chóng của các ứng dụng.</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4</a:t>
            </a:fld>
            <a:endParaRPr lang="en-US"/>
          </a:p>
        </p:txBody>
      </p:sp>
    </p:spTree>
    <p:extLst>
      <p:ext uri="{BB962C8B-B14F-4D97-AF65-F5344CB8AC3E}">
        <p14:creationId xmlns:p14="http://schemas.microsoft.com/office/powerpoint/2010/main" val="1906811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23</a:t>
            </a:fld>
            <a:endParaRPr lang="en-US"/>
          </a:p>
        </p:txBody>
      </p:sp>
    </p:spTree>
    <p:extLst>
      <p:ext uri="{BB962C8B-B14F-4D97-AF65-F5344CB8AC3E}">
        <p14:creationId xmlns:p14="http://schemas.microsoft.com/office/powerpoint/2010/main" val="3722143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24</a:t>
            </a:fld>
            <a:endParaRPr lang="en-US"/>
          </a:p>
        </p:txBody>
      </p:sp>
    </p:spTree>
    <p:extLst>
      <p:ext uri="{BB962C8B-B14F-4D97-AF65-F5344CB8AC3E}">
        <p14:creationId xmlns:p14="http://schemas.microsoft.com/office/powerpoint/2010/main" val="1237068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25</a:t>
            </a:fld>
            <a:endParaRPr lang="en-US"/>
          </a:p>
        </p:txBody>
      </p:sp>
    </p:spTree>
    <p:extLst>
      <p:ext uri="{BB962C8B-B14F-4D97-AF65-F5344CB8AC3E}">
        <p14:creationId xmlns:p14="http://schemas.microsoft.com/office/powerpoint/2010/main" val="498078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26</a:t>
            </a:fld>
            <a:endParaRPr lang="en-US"/>
          </a:p>
        </p:txBody>
      </p:sp>
    </p:spTree>
    <p:extLst>
      <p:ext uri="{BB962C8B-B14F-4D97-AF65-F5344CB8AC3E}">
        <p14:creationId xmlns:p14="http://schemas.microsoft.com/office/powerpoint/2010/main" val="4084819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27</a:t>
            </a:fld>
            <a:endParaRPr lang="en-US"/>
          </a:p>
        </p:txBody>
      </p:sp>
    </p:spTree>
    <p:extLst>
      <p:ext uri="{BB962C8B-B14F-4D97-AF65-F5344CB8AC3E}">
        <p14:creationId xmlns:p14="http://schemas.microsoft.com/office/powerpoint/2010/main" val="3669745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28</a:t>
            </a:fld>
            <a:endParaRPr lang="en-US"/>
          </a:p>
        </p:txBody>
      </p:sp>
    </p:spTree>
    <p:extLst>
      <p:ext uri="{BB962C8B-B14F-4D97-AF65-F5344CB8AC3E}">
        <p14:creationId xmlns:p14="http://schemas.microsoft.com/office/powerpoint/2010/main" val="73925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29</a:t>
            </a:fld>
            <a:endParaRPr lang="en-US"/>
          </a:p>
        </p:txBody>
      </p:sp>
    </p:spTree>
    <p:extLst>
      <p:ext uri="{BB962C8B-B14F-4D97-AF65-F5344CB8AC3E}">
        <p14:creationId xmlns:p14="http://schemas.microsoft.com/office/powerpoint/2010/main" val="866597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30</a:t>
            </a:fld>
            <a:endParaRPr lang="en-US"/>
          </a:p>
        </p:txBody>
      </p:sp>
    </p:spTree>
    <p:extLst>
      <p:ext uri="{BB962C8B-B14F-4D97-AF65-F5344CB8AC3E}">
        <p14:creationId xmlns:p14="http://schemas.microsoft.com/office/powerpoint/2010/main" val="311727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31</a:t>
            </a:fld>
            <a:endParaRPr lang="en-US"/>
          </a:p>
        </p:txBody>
      </p:sp>
    </p:spTree>
    <p:extLst>
      <p:ext uri="{BB962C8B-B14F-4D97-AF65-F5344CB8AC3E}">
        <p14:creationId xmlns:p14="http://schemas.microsoft.com/office/powerpoint/2010/main" val="865976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32</a:t>
            </a:fld>
            <a:endParaRPr lang="en-US"/>
          </a:p>
        </p:txBody>
      </p:sp>
    </p:spTree>
    <p:extLst>
      <p:ext uri="{BB962C8B-B14F-4D97-AF65-F5344CB8AC3E}">
        <p14:creationId xmlns:p14="http://schemas.microsoft.com/office/powerpoint/2010/main" val="3751269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5</a:t>
            </a:fld>
            <a:endParaRPr lang="en-US"/>
          </a:p>
        </p:txBody>
      </p:sp>
    </p:spTree>
    <p:extLst>
      <p:ext uri="{BB962C8B-B14F-4D97-AF65-F5344CB8AC3E}">
        <p14:creationId xmlns:p14="http://schemas.microsoft.com/office/powerpoint/2010/main" val="1494809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33</a:t>
            </a:fld>
            <a:endParaRPr lang="en-US"/>
          </a:p>
        </p:txBody>
      </p:sp>
    </p:spTree>
    <p:extLst>
      <p:ext uri="{BB962C8B-B14F-4D97-AF65-F5344CB8AC3E}">
        <p14:creationId xmlns:p14="http://schemas.microsoft.com/office/powerpoint/2010/main" val="1885555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34</a:t>
            </a:fld>
            <a:endParaRPr lang="en-US"/>
          </a:p>
        </p:txBody>
      </p:sp>
    </p:spTree>
    <p:extLst>
      <p:ext uri="{BB962C8B-B14F-4D97-AF65-F5344CB8AC3E}">
        <p14:creationId xmlns:p14="http://schemas.microsoft.com/office/powerpoint/2010/main" val="3500233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35</a:t>
            </a:fld>
            <a:endParaRPr lang="en-US"/>
          </a:p>
        </p:txBody>
      </p:sp>
    </p:spTree>
    <p:extLst>
      <p:ext uri="{BB962C8B-B14F-4D97-AF65-F5344CB8AC3E}">
        <p14:creationId xmlns:p14="http://schemas.microsoft.com/office/powerpoint/2010/main" val="2665494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36</a:t>
            </a:fld>
            <a:endParaRPr lang="en-US"/>
          </a:p>
        </p:txBody>
      </p:sp>
    </p:spTree>
    <p:extLst>
      <p:ext uri="{BB962C8B-B14F-4D97-AF65-F5344CB8AC3E}">
        <p14:creationId xmlns:p14="http://schemas.microsoft.com/office/powerpoint/2010/main" val="108464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37</a:t>
            </a:fld>
            <a:endParaRPr lang="en-US"/>
          </a:p>
        </p:txBody>
      </p:sp>
    </p:spTree>
    <p:extLst>
      <p:ext uri="{BB962C8B-B14F-4D97-AF65-F5344CB8AC3E}">
        <p14:creationId xmlns:p14="http://schemas.microsoft.com/office/powerpoint/2010/main" val="595509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38</a:t>
            </a:fld>
            <a:endParaRPr lang="en-US"/>
          </a:p>
        </p:txBody>
      </p:sp>
    </p:spTree>
    <p:extLst>
      <p:ext uri="{BB962C8B-B14F-4D97-AF65-F5344CB8AC3E}">
        <p14:creationId xmlns:p14="http://schemas.microsoft.com/office/powerpoint/2010/main" val="1991131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39</a:t>
            </a:fld>
            <a:endParaRPr lang="en-US"/>
          </a:p>
        </p:txBody>
      </p:sp>
    </p:spTree>
    <p:extLst>
      <p:ext uri="{BB962C8B-B14F-4D97-AF65-F5344CB8AC3E}">
        <p14:creationId xmlns:p14="http://schemas.microsoft.com/office/powerpoint/2010/main" val="3152154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40</a:t>
            </a:fld>
            <a:endParaRPr lang="en-US"/>
          </a:p>
        </p:txBody>
      </p:sp>
    </p:spTree>
    <p:extLst>
      <p:ext uri="{BB962C8B-B14F-4D97-AF65-F5344CB8AC3E}">
        <p14:creationId xmlns:p14="http://schemas.microsoft.com/office/powerpoint/2010/main" val="314964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Java Persistence API là một bộ sưu tập của các lớp học và phương pháp để liên tục lưu trữ một lượng lớn dữ liệu vào một cơ sở dữ liệu.</a:t>
            </a:r>
          </a:p>
          <a:p>
            <a:r>
              <a:rPr lang="vi-VN" smtClean="0"/>
              <a:t>Persistence: lưu trữ các bản sao của đối tượng cơ sở dữ liệu vào bộ nhớ tạm thời</a:t>
            </a:r>
          </a:p>
          <a:p>
            <a:r>
              <a:rPr lang="vi-VN" smtClean="0"/>
              <a:t>Phiên bản 3.1 (22/04/2013)</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6</a:t>
            </a:fld>
            <a:endParaRPr lang="en-US"/>
          </a:p>
        </p:txBody>
      </p:sp>
    </p:spTree>
    <p:extLst>
      <p:ext uri="{BB962C8B-B14F-4D97-AF65-F5344CB8AC3E}">
        <p14:creationId xmlns:p14="http://schemas.microsoft.com/office/powerpoint/2010/main" val="42731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7</a:t>
            </a:fld>
            <a:endParaRPr lang="en-US"/>
          </a:p>
        </p:txBody>
      </p:sp>
    </p:spTree>
    <p:extLst>
      <p:ext uri="{BB962C8B-B14F-4D97-AF65-F5344CB8AC3E}">
        <p14:creationId xmlns:p14="http://schemas.microsoft.com/office/powerpoint/2010/main" val="34190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Hibernate là một Object-Relational Mapping (ORM), giải pháp cho JAVA và nó lớn lên như một khuôn khổ dai dẳng nguồn mở tạo ra bởi Gavin King vào năm 2001. Nó là một Object-Relational Persistence và truy vấn dịch vụ mạnh mẽ, hiệu suất cao cho bất kỳ ứng dụng Java.</a:t>
            </a:r>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8</a:t>
            </a:fld>
            <a:endParaRPr lang="en-US"/>
          </a:p>
        </p:txBody>
      </p:sp>
    </p:spTree>
    <p:extLst>
      <p:ext uri="{BB962C8B-B14F-4D97-AF65-F5344CB8AC3E}">
        <p14:creationId xmlns:p14="http://schemas.microsoft.com/office/powerpoint/2010/main" val="336782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mtClean="0"/>
          </a:p>
          <a:p>
            <a:r>
              <a:rPr lang="vi-VN" smtClean="0"/>
              <a:t>Hibernate ngồi giữa các đối tượng Java truyền thống và máy chủ cơ sở dữ liệu để xử lý tất cả các công việc trong sự bền bỉ những đối tượng dựa trên các cơ chế thích hợp R O / và các mẫu.</a:t>
            </a:r>
            <a:endParaRPr lang="en-US" smtClean="0"/>
          </a:p>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9</a:t>
            </a:fld>
            <a:endParaRPr lang="en-US"/>
          </a:p>
        </p:txBody>
      </p:sp>
    </p:spTree>
    <p:extLst>
      <p:ext uri="{BB962C8B-B14F-4D97-AF65-F5344CB8AC3E}">
        <p14:creationId xmlns:p14="http://schemas.microsoft.com/office/powerpoint/2010/main" val="357487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10</a:t>
            </a:fld>
            <a:endParaRPr lang="en-US"/>
          </a:p>
        </p:txBody>
      </p:sp>
    </p:spTree>
    <p:extLst>
      <p:ext uri="{BB962C8B-B14F-4D97-AF65-F5344CB8AC3E}">
        <p14:creationId xmlns:p14="http://schemas.microsoft.com/office/powerpoint/2010/main" val="1751325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59F3FA-B5A5-48B9-9462-EB776A981A1D}" type="slidenum">
              <a:rPr lang="en-US" smtClean="0"/>
              <a:pPr/>
              <a:t>11</a:t>
            </a:fld>
            <a:endParaRPr lang="en-US"/>
          </a:p>
        </p:txBody>
      </p:sp>
    </p:spTree>
    <p:extLst>
      <p:ext uri="{BB962C8B-B14F-4D97-AF65-F5344CB8AC3E}">
        <p14:creationId xmlns:p14="http://schemas.microsoft.com/office/powerpoint/2010/main" val="140442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671031CF-3DB8-4665-A776-B632F2C9DB1F}" type="datetime1">
              <a:rPr lang="vi-VN" smtClean="0"/>
              <a:t>03/10/2016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smtClean="0">
                <a:solidFill>
                  <a:schemeClr val="tx2"/>
                </a:solidFill>
              </a:defRPr>
            </a:lvl1pPr>
          </a:lstStyle>
          <a:p>
            <a:pPr>
              <a:defRPr/>
            </a:pPr>
            <a:r>
              <a:rPr lang="en-US" smtClean="0"/>
              <a:t>Đức Nhã - Tinh Anh</a:t>
            </a: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4F9E835-E561-4033-B7F3-502AA264F9A5}" type="slidenum">
              <a:rPr lang="en-US"/>
              <a:pPr/>
              <a:t>‹#›</a:t>
            </a:fld>
            <a:endParaRPr lang="en-US"/>
          </a:p>
        </p:txBody>
      </p:sp>
    </p:spTree>
    <p:extLst>
      <p:ext uri="{BB962C8B-B14F-4D97-AF65-F5344CB8AC3E}">
        <p14:creationId xmlns:p14="http://schemas.microsoft.com/office/powerpoint/2010/main" val="12565977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69F609A-873C-4EE1-A8B8-8281FD73957F}" type="datetime1">
              <a:rPr lang="vi-VN" smtClean="0"/>
              <a:t>03/10/2016</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6" name="Slide Number Placeholder 22"/>
          <p:cNvSpPr>
            <a:spLocks noGrp="1"/>
          </p:cNvSpPr>
          <p:nvPr>
            <p:ph type="sldNum" sz="quarter" idx="12"/>
          </p:nvPr>
        </p:nvSpPr>
        <p:spPr/>
        <p:txBody>
          <a:bodyPr/>
          <a:lstStyle>
            <a:lvl1pPr>
              <a:defRPr/>
            </a:lvl1pPr>
          </a:lstStyle>
          <a:p>
            <a:fld id="{1C9A25CA-E907-4F07-B15A-AB7EE065543B}" type="slidenum">
              <a:rPr lang="en-US"/>
              <a:pPr/>
              <a:t>‹#›</a:t>
            </a:fld>
            <a:endParaRPr lang="en-US"/>
          </a:p>
        </p:txBody>
      </p:sp>
    </p:spTree>
    <p:extLst>
      <p:ext uri="{BB962C8B-B14F-4D97-AF65-F5344CB8AC3E}">
        <p14:creationId xmlns:p14="http://schemas.microsoft.com/office/powerpoint/2010/main" val="377146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70E85D86-5B2B-437C-A725-EAC07FAA4D03}" type="datetime1">
              <a:rPr lang="vi-VN" smtClean="0"/>
              <a:t>03/10/2016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Đức Nhã - Tinh Anh</a:t>
            </a: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E27D6DB9-2A7C-4537-9DA2-46C3E2203570}" type="slidenum">
              <a:rPr lang="en-US"/>
              <a:pPr/>
              <a:t>‹#›</a:t>
            </a:fld>
            <a:endParaRPr lang="en-US"/>
          </a:p>
        </p:txBody>
      </p:sp>
    </p:spTree>
    <p:extLst>
      <p:ext uri="{BB962C8B-B14F-4D97-AF65-F5344CB8AC3E}">
        <p14:creationId xmlns:p14="http://schemas.microsoft.com/office/powerpoint/2010/main" val="3772766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AB5B494-865A-4C0D-8F4B-A682EE8CA1BC}" type="datetime1">
              <a:rPr lang="vi-VN" smtClean="0"/>
              <a:t>03/10/2016</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6" name="Slide Number Placeholder 22"/>
          <p:cNvSpPr>
            <a:spLocks noGrp="1"/>
          </p:cNvSpPr>
          <p:nvPr>
            <p:ph type="sldNum" sz="quarter" idx="12"/>
          </p:nvPr>
        </p:nvSpPr>
        <p:spPr/>
        <p:txBody>
          <a:bodyPr/>
          <a:lstStyle>
            <a:lvl1pPr>
              <a:defRPr/>
            </a:lvl1pPr>
          </a:lstStyle>
          <a:p>
            <a:fld id="{37297927-C48C-4B54-A8BA-EDC2F2BE8DB0}" type="slidenum">
              <a:rPr lang="en-US"/>
              <a:pPr/>
              <a:t>‹#›</a:t>
            </a:fld>
            <a:endParaRPr lang="en-US"/>
          </a:p>
        </p:txBody>
      </p:sp>
    </p:spTree>
    <p:extLst>
      <p:ext uri="{BB962C8B-B14F-4D97-AF65-F5344CB8AC3E}">
        <p14:creationId xmlns:p14="http://schemas.microsoft.com/office/powerpoint/2010/main" val="80057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3E6D142-E251-4D0B-961E-00BBADE9AC30}" type="datetime1">
              <a:rPr lang="vi-VN" smtClean="0"/>
              <a:t>03/10/2016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DC27A763-2507-4F82-AB5A-01F82856B030}" type="slidenum">
              <a:rPr lang="en-US"/>
              <a:pPr/>
              <a:t>‹#›</a:t>
            </a:fld>
            <a:endParaRPr lang="en-US"/>
          </a:p>
        </p:txBody>
      </p:sp>
      <p:sp>
        <p:nvSpPr>
          <p:cNvPr id="9" name="Footer Placeholder 13"/>
          <p:cNvSpPr>
            <a:spLocks noGrp="1"/>
          </p:cNvSpPr>
          <p:nvPr>
            <p:ph type="ftr" sz="quarter" idx="12"/>
          </p:nvPr>
        </p:nvSpPr>
        <p:spPr/>
        <p:txBody>
          <a:bodyPr/>
          <a:lstStyle>
            <a:lvl1pPr>
              <a:defRPr/>
            </a:lvl1pPr>
          </a:lstStyle>
          <a:p>
            <a:pPr>
              <a:defRPr/>
            </a:pPr>
            <a:r>
              <a:rPr lang="en-US" smtClean="0"/>
              <a:t>Đức Nhã - Tinh Anh</a:t>
            </a:r>
            <a:endParaRPr lang="en-US"/>
          </a:p>
        </p:txBody>
      </p:sp>
    </p:spTree>
    <p:extLst>
      <p:ext uri="{BB962C8B-B14F-4D97-AF65-F5344CB8AC3E}">
        <p14:creationId xmlns:p14="http://schemas.microsoft.com/office/powerpoint/2010/main" val="29767913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F12CF22A-2CAD-42B2-B18D-A170DD68187F}" type="datetime1">
              <a:rPr lang="vi-VN" smtClean="0"/>
              <a:t>03/10/2016</a:t>
            </a:fld>
            <a:endParaRPr lang="en-US"/>
          </a:p>
        </p:txBody>
      </p:sp>
      <p:sp>
        <p:nvSpPr>
          <p:cNvPr id="6" name="Slide Number Placeholder 9"/>
          <p:cNvSpPr>
            <a:spLocks noGrp="1"/>
          </p:cNvSpPr>
          <p:nvPr>
            <p:ph type="sldNum" sz="quarter" idx="11"/>
          </p:nvPr>
        </p:nvSpPr>
        <p:spPr/>
        <p:txBody>
          <a:bodyPr/>
          <a:lstStyle>
            <a:lvl1pPr>
              <a:defRPr/>
            </a:lvl1pPr>
          </a:lstStyle>
          <a:p>
            <a:fld id="{68B09DA7-19EC-4CB6-900F-9979712E4DF1}" type="slidenum">
              <a:rPr lang="en-US"/>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r>
              <a:rPr lang="en-US" smtClean="0"/>
              <a:t>Đức Nhã - Tinh Anh</a:t>
            </a:r>
            <a:endParaRPr lang="en-US"/>
          </a:p>
        </p:txBody>
      </p:sp>
    </p:spTree>
    <p:extLst>
      <p:ext uri="{BB962C8B-B14F-4D97-AF65-F5344CB8AC3E}">
        <p14:creationId xmlns:p14="http://schemas.microsoft.com/office/powerpoint/2010/main" val="1330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8894829F-3C9D-45D2-99F9-97C3AD51B630}" type="datetime1">
              <a:rPr lang="vi-VN" smtClean="0"/>
              <a:t>03/10/2016</a:t>
            </a:fld>
            <a:endParaRPr lang="en-US"/>
          </a:p>
        </p:txBody>
      </p:sp>
      <p:sp>
        <p:nvSpPr>
          <p:cNvPr id="8" name="Slide Number Placeholder 11"/>
          <p:cNvSpPr>
            <a:spLocks noGrp="1"/>
          </p:cNvSpPr>
          <p:nvPr>
            <p:ph type="sldNum" sz="quarter" idx="11"/>
          </p:nvPr>
        </p:nvSpPr>
        <p:spPr/>
        <p:txBody>
          <a:bodyPr/>
          <a:lstStyle>
            <a:lvl1pPr>
              <a:defRPr/>
            </a:lvl1pPr>
          </a:lstStyle>
          <a:p>
            <a:fld id="{38F5D265-D934-41A4-8D2B-AEF0B4AD1A81}" type="slidenum">
              <a:rPr lang="en-US"/>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r>
              <a:rPr lang="en-US" smtClean="0"/>
              <a:t>Đức Nhã - Tinh Anh</a:t>
            </a:r>
            <a:endParaRPr lang="en-US"/>
          </a:p>
        </p:txBody>
      </p:sp>
    </p:spTree>
    <p:extLst>
      <p:ext uri="{BB962C8B-B14F-4D97-AF65-F5344CB8AC3E}">
        <p14:creationId xmlns:p14="http://schemas.microsoft.com/office/powerpoint/2010/main" val="141753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E8AAB94-9935-4FCC-801C-197EDE971838}" type="datetime1">
              <a:rPr lang="vi-VN" smtClean="0"/>
              <a:t>03/10/2016</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5" name="Slide Number Placeholder 22"/>
          <p:cNvSpPr>
            <a:spLocks noGrp="1"/>
          </p:cNvSpPr>
          <p:nvPr>
            <p:ph type="sldNum" sz="quarter" idx="12"/>
          </p:nvPr>
        </p:nvSpPr>
        <p:spPr/>
        <p:txBody>
          <a:bodyPr/>
          <a:lstStyle>
            <a:lvl1pPr>
              <a:defRPr/>
            </a:lvl1pPr>
          </a:lstStyle>
          <a:p>
            <a:fld id="{7B115F32-4BD2-48ED-BD9D-8025E583ABAF}" type="slidenum">
              <a:rPr lang="en-US"/>
              <a:pPr/>
              <a:t>‹#›</a:t>
            </a:fld>
            <a:endParaRPr lang="en-US"/>
          </a:p>
        </p:txBody>
      </p:sp>
    </p:spTree>
    <p:extLst>
      <p:ext uri="{BB962C8B-B14F-4D97-AF65-F5344CB8AC3E}">
        <p14:creationId xmlns:p14="http://schemas.microsoft.com/office/powerpoint/2010/main" val="188614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209C5B6-CEB2-4BE1-ACD7-084A4637A1AE}" type="datetime1">
              <a:rPr lang="vi-VN" smtClean="0"/>
              <a:t>03/10/2016</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CA90D84-EDF5-447D-B9C7-AB2F08707C27}" type="slidenum">
              <a:rPr lang="en-US"/>
              <a:pPr/>
              <a:t>‹#›</a:t>
            </a:fld>
            <a:endParaRPr lang="en-US"/>
          </a:p>
        </p:txBody>
      </p:sp>
    </p:spTree>
    <p:extLst>
      <p:ext uri="{BB962C8B-B14F-4D97-AF65-F5344CB8AC3E}">
        <p14:creationId xmlns:p14="http://schemas.microsoft.com/office/powerpoint/2010/main" val="149909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B44D84D-DABB-437D-9381-DA8EC7AF74CF}" type="datetime1">
              <a:rPr lang="vi-VN" smtClean="0"/>
              <a:t>03/10/2016</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Đức Nhã - Tinh Anh</a:t>
            </a:r>
            <a:endParaRPr lang="en-US"/>
          </a:p>
        </p:txBody>
      </p:sp>
      <p:sp>
        <p:nvSpPr>
          <p:cNvPr id="7" name="Slide Number Placeholder 22"/>
          <p:cNvSpPr>
            <a:spLocks noGrp="1"/>
          </p:cNvSpPr>
          <p:nvPr>
            <p:ph type="sldNum" sz="quarter" idx="12"/>
          </p:nvPr>
        </p:nvSpPr>
        <p:spPr/>
        <p:txBody>
          <a:bodyPr/>
          <a:lstStyle>
            <a:lvl1pPr>
              <a:defRPr/>
            </a:lvl1pPr>
          </a:lstStyle>
          <a:p>
            <a:fld id="{9547CE38-180B-49F5-BAEA-FFF05C8883AF}" type="slidenum">
              <a:rPr lang="en-US"/>
              <a:pPr/>
              <a:t>‹#›</a:t>
            </a:fld>
            <a:endParaRPr lang="en-US"/>
          </a:p>
        </p:txBody>
      </p:sp>
    </p:spTree>
    <p:extLst>
      <p:ext uri="{BB962C8B-B14F-4D97-AF65-F5344CB8AC3E}">
        <p14:creationId xmlns:p14="http://schemas.microsoft.com/office/powerpoint/2010/main" val="278440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C5C02850-B3A2-49CA-A917-B0FBD26B2D71}" type="datetime1">
              <a:rPr lang="vi-VN" smtClean="0"/>
              <a:t>03/10/2016</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4CCD7B86-4DAA-4662-AF81-30076E131405}" type="slidenum">
              <a:rPr lang="en-US"/>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smtClean="0"/>
              <a:t>Đức Nhã - Tinh Anh</a:t>
            </a:r>
            <a:endParaRPr lang="en-US"/>
          </a:p>
        </p:txBody>
      </p:sp>
    </p:spTree>
    <p:extLst>
      <p:ext uri="{BB962C8B-B14F-4D97-AF65-F5344CB8AC3E}">
        <p14:creationId xmlns:p14="http://schemas.microsoft.com/office/powerpoint/2010/main" val="84996715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 y="6248400"/>
            <a:ext cx="2667000" cy="365125"/>
          </a:xfrm>
          <a:prstGeom prst="rect">
            <a:avLst/>
          </a:prstGeom>
        </p:spPr>
        <p:txBody>
          <a:bodyPr vert="horz" anchor="ctr" anchorCtr="0"/>
          <a:lstStyle>
            <a:lvl1pPr algn="l" eaLnBrk="1" latinLnBrk="0" hangingPunct="1">
              <a:defRPr kumimoji="0" sz="1400">
                <a:solidFill>
                  <a:schemeClr val="tx2"/>
                </a:solidFill>
                <a:latin typeface="Arial" charset="0"/>
                <a:cs typeface="+mn-cs"/>
              </a:defRPr>
            </a:lvl1pPr>
          </a:lstStyle>
          <a:p>
            <a:pPr>
              <a:defRPr/>
            </a:pPr>
            <a:fld id="{099E92B5-457D-469E-BC15-DB2EF1F16F80}" type="datetime1">
              <a:rPr lang="vi-VN" smtClean="0"/>
              <a:t>03/10/2016</a:t>
            </a:fld>
            <a:endParaRPr lang="en-US"/>
          </a:p>
        </p:txBody>
      </p:sp>
      <p:sp>
        <p:nvSpPr>
          <p:cNvPr id="3" name="Footer Placeholder 2"/>
          <p:cNvSpPr>
            <a:spLocks noGrp="1"/>
          </p:cNvSpPr>
          <p:nvPr>
            <p:ph type="ftr" sz="quarter" idx="3"/>
          </p:nvPr>
        </p:nvSpPr>
        <p:spPr>
          <a:xfrm>
            <a:off x="3352800" y="6248400"/>
            <a:ext cx="5421313" cy="365125"/>
          </a:xfrm>
          <a:prstGeom prst="rect">
            <a:avLst/>
          </a:prstGeom>
        </p:spPr>
        <p:txBody>
          <a:bodyPr vert="horz" anchor="ctr"/>
          <a:lstStyle>
            <a:lvl1pPr algn="r" eaLnBrk="1" latinLnBrk="0" hangingPunct="1">
              <a:defRPr kumimoji="0" sz="1400" smtClean="0">
                <a:solidFill>
                  <a:schemeClr val="tx2"/>
                </a:solidFill>
                <a:latin typeface="Arial" charset="0"/>
                <a:cs typeface="+mn-cs"/>
              </a:defRPr>
            </a:lvl1pPr>
          </a:lstStyle>
          <a:p>
            <a:pPr>
              <a:defRPr/>
            </a:pPr>
            <a:r>
              <a:rPr lang="en-US" smtClean="0"/>
              <a:t>Đức Nhã - Tinh Anh</a:t>
            </a: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68057635-4695-4861-9DF9-3504602B48F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0" r:id="rId1"/>
    <p:sldLayoutId id="2147483836" r:id="rId2"/>
    <p:sldLayoutId id="2147483841" r:id="rId3"/>
    <p:sldLayoutId id="2147483842" r:id="rId4"/>
    <p:sldLayoutId id="2147483843" r:id="rId5"/>
    <p:sldLayoutId id="2147483837" r:id="rId6"/>
    <p:sldLayoutId id="2147483844" r:id="rId7"/>
    <p:sldLayoutId id="2147483838" r:id="rId8"/>
    <p:sldLayoutId id="2147483845" r:id="rId9"/>
    <p:sldLayoutId id="2147483839" r:id="rId10"/>
    <p:sldLayoutId id="2147483846" r:id="rId11"/>
  </p:sldLayoutIdLst>
  <p:hf hdr="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EB641B"/>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9639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67200" y="4419600"/>
            <a:ext cx="4572000" cy="1524000"/>
          </a:xfrm>
        </p:spPr>
        <p:txBody>
          <a:bodyPr>
            <a:normAutofit fontScale="85000" lnSpcReduction="10000"/>
          </a:bodyPr>
          <a:lstStyle/>
          <a:p>
            <a:pPr>
              <a:spcBef>
                <a:spcPts val="0"/>
              </a:spcBef>
            </a:pPr>
            <a:r>
              <a:rPr lang="en-US" sz="3200" smtClean="0">
                <a:solidFill>
                  <a:srgbClr val="FFFF00"/>
                </a:solidFill>
                <a:latin typeface="Arial" panose="020B0604020202020204" pitchFamily="34" charset="0"/>
                <a:cs typeface="Arial" panose="020B0604020202020204" pitchFamily="34" charset="0"/>
              </a:rPr>
              <a:t>Thực hiện: </a:t>
            </a:r>
          </a:p>
          <a:p>
            <a:pPr>
              <a:spcBef>
                <a:spcPts val="0"/>
              </a:spcBef>
            </a:pPr>
            <a:r>
              <a:rPr lang="en-US" sz="3200" smtClean="0">
                <a:latin typeface="Arial" panose="020B0604020202020204" pitchFamily="34" charset="0"/>
                <a:cs typeface="Arial" panose="020B0604020202020204" pitchFamily="34" charset="0"/>
              </a:rPr>
              <a:t>   - Đào Đức Nhã</a:t>
            </a:r>
          </a:p>
          <a:p>
            <a:pPr>
              <a:spcBef>
                <a:spcPts val="0"/>
              </a:spcBef>
            </a:pPr>
            <a:r>
              <a:rPr lang="en-US" sz="3200" smtClean="0">
                <a:latin typeface="Arial" panose="020B0604020202020204" pitchFamily="34" charset="0"/>
                <a:cs typeface="Arial" panose="020B0604020202020204" pitchFamily="34" charset="0"/>
              </a:rPr>
              <a:t>   - Trương </a:t>
            </a:r>
            <a:r>
              <a:rPr lang="en-US" sz="3200">
                <a:latin typeface="Arial" panose="020B0604020202020204" pitchFamily="34" charset="0"/>
                <a:cs typeface="Arial" panose="020B0604020202020204" pitchFamily="34" charset="0"/>
              </a:rPr>
              <a:t>Ngọc Tinh </a:t>
            </a:r>
            <a:r>
              <a:rPr lang="en-US" sz="3200" smtClean="0">
                <a:latin typeface="Arial" panose="020B0604020202020204" pitchFamily="34" charset="0"/>
                <a:cs typeface="Arial" panose="020B0604020202020204" pitchFamily="34" charset="0"/>
              </a:rPr>
              <a:t>Anh</a:t>
            </a:r>
            <a:endParaRPr lang="en-US" sz="2000"/>
          </a:p>
        </p:txBody>
      </p:sp>
      <p:pic>
        <p:nvPicPr>
          <p:cNvPr id="6" name="Picture 5"/>
          <p:cNvPicPr>
            <a:picLocks noChangeAspect="1"/>
          </p:cNvPicPr>
          <p:nvPr/>
        </p:nvPicPr>
        <p:blipFill>
          <a:blip r:embed="rId2"/>
          <a:stretch>
            <a:fillRect/>
          </a:stretch>
        </p:blipFill>
        <p:spPr>
          <a:xfrm>
            <a:off x="0" y="0"/>
            <a:ext cx="9144000" cy="2538022"/>
          </a:xfrm>
          <a:prstGeom prst="rect">
            <a:avLst/>
          </a:prstGeom>
        </p:spPr>
      </p:pic>
    </p:spTree>
    <p:extLst>
      <p:ext uri="{BB962C8B-B14F-4D97-AF65-F5344CB8AC3E}">
        <p14:creationId xmlns:p14="http://schemas.microsoft.com/office/powerpoint/2010/main" val="176744767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33400"/>
          </a:xfrm>
        </p:spPr>
        <p:txBody>
          <a:bodyPr/>
          <a:lstStyle/>
          <a:p>
            <a:r>
              <a:rPr lang="en-US" sz="2800" b="1">
                <a:solidFill>
                  <a:srgbClr val="002060"/>
                </a:solidFill>
                <a:latin typeface="Arial" panose="020B0604020202020204" pitchFamily="34" charset="0"/>
                <a:cs typeface="Arial" panose="020B0604020202020204" pitchFamily="34" charset="0"/>
              </a:rPr>
              <a:t>Architecture</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10</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6.2</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Architecture</a:t>
            </a:r>
          </a:p>
        </p:txBody>
      </p:sp>
      <p:pic>
        <p:nvPicPr>
          <p:cNvPr id="3074" name="Picture 2" descr="https://lh6.googleusercontent.com/uhnQVh0TuBpWchYJqfZvp3SipXvM8oKOqTDap9b3D9XiwDlOwRWCKkJbwUnDwQedOUemzezwnv2vxJGCX8oFBDTDd6Ae0XSJnh-hoAW9Z35Ucg5B35xgGQQe4tRVD5a9u-rxEgn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20747"/>
            <a:ext cx="7186149" cy="387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995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11</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6.2</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Architecture</a:t>
            </a:r>
          </a:p>
        </p:txBody>
      </p:sp>
      <p:pic>
        <p:nvPicPr>
          <p:cNvPr id="4098" name="Picture 2" descr="https://lh5.googleusercontent.com/5reXpxVCLSGzmkkFlGzkr1HsYXAZ66s7XXfXa0LAZIgL9p8tDd57fjnszpXfiuGvUuaSHzrAcSkcF5xEP7nd3x6zZm6R41fM58-4Rvmxv5pit28DxF4ACM8r657m1g2-wpGX4v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671" y="1534206"/>
            <a:ext cx="5080458" cy="471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051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a:solidFill>
                  <a:srgbClr val="002060"/>
                </a:solidFill>
                <a:latin typeface="Arial" panose="020B0604020202020204" pitchFamily="34" charset="0"/>
                <a:cs typeface="Arial" panose="020B0604020202020204" pitchFamily="34" charset="0"/>
              </a:rPr>
              <a:t>An Object/relational mappings are usually defined in an XML document. This mapping file instructs Hibernate how to map the defined class or classes to the database tables.</a:t>
            </a:r>
          </a:p>
          <a:p>
            <a:r>
              <a:rPr lang="en-US" sz="2800">
                <a:solidFill>
                  <a:srgbClr val="002060"/>
                </a:solidFill>
                <a:latin typeface="Arial" panose="020B0604020202020204" pitchFamily="34" charset="0"/>
                <a:cs typeface="Arial" panose="020B0604020202020204" pitchFamily="34" charset="0"/>
              </a:rPr>
              <a:t>Consists of 2 </a:t>
            </a:r>
            <a:r>
              <a:rPr lang="en-US" sz="2800" smtClean="0">
                <a:solidFill>
                  <a:srgbClr val="002060"/>
                </a:solidFill>
                <a:latin typeface="Arial" panose="020B0604020202020204" pitchFamily="34" charset="0"/>
                <a:cs typeface="Arial" panose="020B0604020202020204" pitchFamily="34" charset="0"/>
              </a:rPr>
              <a:t>parts</a:t>
            </a:r>
          </a:p>
          <a:p>
            <a:pPr lvl="1"/>
            <a:r>
              <a:rPr lang="en-US" sz="2500" smtClean="0">
                <a:solidFill>
                  <a:srgbClr val="002060"/>
                </a:solidFill>
                <a:latin typeface="Arial" panose="020B0604020202020204" pitchFamily="34" charset="0"/>
                <a:cs typeface="Arial" panose="020B0604020202020204" pitchFamily="34" charset="0"/>
              </a:rPr>
              <a:t>POJO Class</a:t>
            </a:r>
          </a:p>
          <a:p>
            <a:pPr lvl="1"/>
            <a:r>
              <a:rPr lang="en-US" sz="2500" smtClean="0">
                <a:solidFill>
                  <a:srgbClr val="002060"/>
                </a:solidFill>
                <a:latin typeface="Arial" panose="020B0604020202020204" pitchFamily="34" charset="0"/>
                <a:cs typeface="Arial" panose="020B0604020202020204" pitchFamily="34" charset="0"/>
              </a:rPr>
              <a:t>XML</a:t>
            </a:r>
          </a:p>
          <a:p>
            <a:pPr lvl="1"/>
            <a:endParaRPr lang="en-US" sz="250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12</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6.3</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Mapping Files</a:t>
            </a:r>
          </a:p>
        </p:txBody>
      </p:sp>
    </p:spTree>
    <p:extLst>
      <p:ext uri="{BB962C8B-B14F-4D97-AF65-F5344CB8AC3E}">
        <p14:creationId xmlns:p14="http://schemas.microsoft.com/office/powerpoint/2010/main" val="380725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13</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6.3</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5122"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377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What is annotation?</a:t>
            </a:r>
          </a:p>
          <a:p>
            <a:pPr lvl="1"/>
            <a:r>
              <a:rPr lang="en-US" sz="2400">
                <a:latin typeface="Arial" panose="020B0604020202020204" pitchFamily="34" charset="0"/>
                <a:cs typeface="Arial" panose="020B0604020202020204" pitchFamily="34" charset="0"/>
              </a:rPr>
              <a:t>Hibernate Annotations is the powerful way to provide the metadata for the Object and Relational Table </a:t>
            </a:r>
            <a:r>
              <a:rPr lang="en-US" sz="2400" smtClean="0">
                <a:latin typeface="Arial" panose="020B0604020202020204" pitchFamily="34" charset="0"/>
                <a:cs typeface="Arial" panose="020B0604020202020204" pitchFamily="34" charset="0"/>
              </a:rPr>
              <a:t>mapping</a:t>
            </a:r>
          </a:p>
          <a:p>
            <a:pPr lvl="1"/>
            <a:endParaRPr lang="en-US" sz="2400" smtClean="0">
              <a:latin typeface="Arial" panose="020B0604020202020204" pitchFamily="34" charset="0"/>
              <a:cs typeface="Arial" panose="020B0604020202020204" pitchFamily="34" charset="0"/>
            </a:endParaRPr>
          </a:p>
          <a:p>
            <a:pPr lvl="1"/>
            <a:endParaRPr lang="en-US" sz="25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261360" y="6248400"/>
            <a:ext cx="5421313" cy="365125"/>
          </a:xfrm>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14</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2" name="Picture 1"/>
          <p:cNvPicPr>
            <a:picLocks noChangeAspect="1"/>
          </p:cNvPicPr>
          <p:nvPr/>
        </p:nvPicPr>
        <p:blipFill>
          <a:blip r:embed="rId3"/>
          <a:stretch>
            <a:fillRect/>
          </a:stretch>
        </p:blipFill>
        <p:spPr>
          <a:xfrm>
            <a:off x="655320" y="3315410"/>
            <a:ext cx="8260080" cy="866775"/>
          </a:xfrm>
          <a:prstGeom prst="rect">
            <a:avLst/>
          </a:prstGeom>
        </p:spPr>
      </p:pic>
      <p:pic>
        <p:nvPicPr>
          <p:cNvPr id="8" name="Picture 7"/>
          <p:cNvPicPr>
            <a:picLocks noChangeAspect="1"/>
          </p:cNvPicPr>
          <p:nvPr/>
        </p:nvPicPr>
        <p:blipFill>
          <a:blip r:embed="rId4"/>
          <a:stretch>
            <a:fillRect/>
          </a:stretch>
        </p:blipFill>
        <p:spPr>
          <a:xfrm>
            <a:off x="609601" y="4334585"/>
            <a:ext cx="8458200" cy="923215"/>
          </a:xfrm>
          <a:prstGeom prst="rect">
            <a:avLst/>
          </a:prstGeom>
        </p:spPr>
      </p:pic>
    </p:spTree>
    <p:extLst>
      <p:ext uri="{BB962C8B-B14F-4D97-AF65-F5344CB8AC3E}">
        <p14:creationId xmlns:p14="http://schemas.microsoft.com/office/powerpoint/2010/main" val="1868532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@Entity annotation: </a:t>
            </a:r>
            <a:r>
              <a:rPr lang="en-US" sz="2400">
                <a:latin typeface="Arial" panose="020B0604020202020204" pitchFamily="34" charset="0"/>
                <a:cs typeface="Arial" panose="020B0604020202020204" pitchFamily="34" charset="0"/>
              </a:rPr>
              <a:t>D</a:t>
            </a:r>
            <a:r>
              <a:rPr lang="en-US" sz="2400" smtClean="0">
                <a:latin typeface="Arial" panose="020B0604020202020204" pitchFamily="34" charset="0"/>
                <a:cs typeface="Arial" panose="020B0604020202020204" pitchFamily="34" charset="0"/>
              </a:rPr>
              <a:t>efind</a:t>
            </a:r>
            <a:r>
              <a:rPr lang="en-US" sz="2400" smtClean="0">
                <a:solidFill>
                  <a:srgbClr val="002060"/>
                </a:solidFill>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Employee class </a:t>
            </a:r>
            <a:r>
              <a:rPr lang="en-US" sz="2400">
                <a:latin typeface="Arial" panose="020B0604020202020204" pitchFamily="34" charset="0"/>
                <a:cs typeface="Arial" panose="020B0604020202020204" pitchFamily="34" charset="0"/>
              </a:rPr>
              <a:t>which marks this class as an entity </a:t>
            </a:r>
            <a:r>
              <a:rPr lang="en-US" sz="2400" smtClean="0">
                <a:latin typeface="Arial" panose="020B0604020202020204" pitchFamily="34" charset="0"/>
                <a:cs typeface="Arial" panose="020B0604020202020204" pitchFamily="34" charset="0"/>
              </a:rPr>
              <a:t>bean</a:t>
            </a:r>
          </a:p>
          <a:p>
            <a:r>
              <a:rPr lang="en-US" sz="2400" smtClean="0">
                <a:solidFill>
                  <a:srgbClr val="002060"/>
                </a:solidFill>
                <a:latin typeface="Arial" panose="020B0604020202020204" pitchFamily="34" charset="0"/>
                <a:cs typeface="Arial" panose="020B0604020202020204" pitchFamily="34" charset="0"/>
              </a:rPr>
              <a:t>@Table annotation: </a:t>
            </a:r>
            <a:r>
              <a:rPr lang="en-US" sz="2400">
                <a:latin typeface="Arial" panose="020B0604020202020204" pitchFamily="34" charset="0"/>
                <a:cs typeface="Arial" panose="020B0604020202020204" pitchFamily="34" charset="0"/>
              </a:rPr>
              <a:t>allows you to specify the details of the table that will be used to persist the entity in the </a:t>
            </a:r>
            <a:r>
              <a:rPr lang="en-US" sz="2400" smtClean="0">
                <a:latin typeface="Arial" panose="020B0604020202020204" pitchFamily="34" charset="0"/>
                <a:cs typeface="Arial" panose="020B0604020202020204" pitchFamily="34" charset="0"/>
              </a:rPr>
              <a:t>database. </a:t>
            </a:r>
            <a:endParaRPr lang="en-US" sz="24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15</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8" name="Picture 7"/>
          <p:cNvPicPr>
            <a:picLocks noChangeAspect="1"/>
          </p:cNvPicPr>
          <p:nvPr/>
        </p:nvPicPr>
        <p:blipFill>
          <a:blip r:embed="rId3"/>
          <a:stretch>
            <a:fillRect/>
          </a:stretch>
        </p:blipFill>
        <p:spPr>
          <a:xfrm>
            <a:off x="609600" y="3848100"/>
            <a:ext cx="8260080" cy="866775"/>
          </a:xfrm>
          <a:prstGeom prst="rect">
            <a:avLst/>
          </a:prstGeom>
        </p:spPr>
      </p:pic>
    </p:spTree>
    <p:extLst>
      <p:ext uri="{BB962C8B-B14F-4D97-AF65-F5344CB8AC3E}">
        <p14:creationId xmlns:p14="http://schemas.microsoft.com/office/powerpoint/2010/main" val="2763701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1600200"/>
          </a:xfrm>
        </p:spPr>
        <p:txBody>
          <a:bodyPr/>
          <a:lstStyle/>
          <a:p>
            <a:r>
              <a:rPr lang="en-US" sz="2800" smtClean="0">
                <a:solidFill>
                  <a:srgbClr val="002060"/>
                </a:solidFill>
                <a:latin typeface="Arial" panose="020B0604020202020204" pitchFamily="34" charset="0"/>
                <a:cs typeface="Arial" panose="020B0604020202020204" pitchFamily="34" charset="0"/>
              </a:rPr>
              <a:t>@Id and </a:t>
            </a:r>
            <a:r>
              <a:rPr lang="en-US" sz="2800">
                <a:solidFill>
                  <a:schemeClr val="accent4">
                    <a:lumMod val="50000"/>
                  </a:schemeClr>
                </a:solidFill>
              </a:rPr>
              <a:t>@</a:t>
            </a:r>
            <a:r>
              <a:rPr lang="en-US" sz="2800" smtClean="0">
                <a:solidFill>
                  <a:schemeClr val="accent4">
                    <a:lumMod val="50000"/>
                  </a:schemeClr>
                </a:solidFill>
              </a:rPr>
              <a:t>GeneratedValue Annotation</a:t>
            </a:r>
            <a:endParaRPr lang="en-US" sz="2800" smtClean="0">
              <a:solidFill>
                <a:schemeClr val="accent4">
                  <a:lumMod val="50000"/>
                </a:schemeClr>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r>
              <a:rPr lang="en-US" sz="2800" smtClean="0">
                <a:solidFill>
                  <a:srgbClr val="002060"/>
                </a:solidFill>
                <a:latin typeface="Arial" panose="020B0604020202020204" pitchFamily="34" charset="0"/>
                <a:cs typeface="Arial" panose="020B0604020202020204" pitchFamily="34" charset="0"/>
              </a:rPr>
              <a:t>@Coloum Annotation</a:t>
            </a:r>
          </a:p>
          <a:p>
            <a:endParaRPr lang="en-US" sz="2800">
              <a:solidFill>
                <a:srgbClr val="002060"/>
              </a:solidFill>
              <a:latin typeface="Arial" panose="020B0604020202020204" pitchFamily="34" charset="0"/>
              <a:cs typeface="Arial" panose="020B0604020202020204" pitchFamily="34" charset="0"/>
            </a:endParaRPr>
          </a:p>
          <a:p>
            <a:pPr marL="0" indent="0">
              <a:buNone/>
            </a:pPr>
            <a:endParaRPr lang="en-US" sz="2800" smtClean="0">
              <a:solidFill>
                <a:srgbClr val="002060"/>
              </a:solidFill>
              <a:latin typeface="Arial" panose="020B0604020202020204" pitchFamily="34" charset="0"/>
              <a:cs typeface="Arial" panose="020B0604020202020204" pitchFamily="34" charset="0"/>
            </a:endParaRPr>
          </a:p>
          <a:p>
            <a:pPr marL="0" indent="0">
              <a:buNone/>
            </a:pPr>
            <a:endParaRPr lang="en-US" sz="2800" smtClean="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16</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9" name="Picture 8"/>
          <p:cNvPicPr>
            <a:picLocks noChangeAspect="1"/>
          </p:cNvPicPr>
          <p:nvPr/>
        </p:nvPicPr>
        <p:blipFill>
          <a:blip r:embed="rId3"/>
          <a:stretch>
            <a:fillRect/>
          </a:stretch>
        </p:blipFill>
        <p:spPr>
          <a:xfrm>
            <a:off x="609600" y="2429586"/>
            <a:ext cx="7315200" cy="1541628"/>
          </a:xfrm>
          <a:prstGeom prst="rect">
            <a:avLst/>
          </a:prstGeom>
        </p:spPr>
      </p:pic>
    </p:spTree>
    <p:extLst>
      <p:ext uri="{BB962C8B-B14F-4D97-AF65-F5344CB8AC3E}">
        <p14:creationId xmlns:p14="http://schemas.microsoft.com/office/powerpoint/2010/main" val="2496492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mtClean="0"/>
              <a:t>@ OneToOne Annotation</a:t>
            </a:r>
          </a:p>
          <a:p>
            <a:endParaRPr lang="en-US"/>
          </a:p>
          <a:p>
            <a:endParaRPr lang="en-US" smtClean="0"/>
          </a:p>
          <a:p>
            <a:endParaRPr lang="en-US"/>
          </a:p>
          <a:p>
            <a:r>
              <a:rPr lang="en-US" smtClean="0"/>
              <a:t>@OneToMany Annotation</a:t>
            </a:r>
          </a:p>
          <a:p>
            <a:endParaRPr lang="en-US" smtClean="0"/>
          </a:p>
          <a:p>
            <a:endParaRPr lang="en-US"/>
          </a:p>
        </p:txBody>
      </p:sp>
      <p:sp>
        <p:nvSpPr>
          <p:cNvPr id="4" name="Date Placeholder 3"/>
          <p:cNvSpPr>
            <a:spLocks noGrp="1"/>
          </p:cNvSpPr>
          <p:nvPr>
            <p:ph type="dt" sz="half" idx="10"/>
          </p:nvPr>
        </p:nvSpPr>
        <p:spPr/>
        <p:txBody>
          <a:bodyPr/>
          <a:lstStyle/>
          <a:p>
            <a:pPr>
              <a:defRPr/>
            </a:pPr>
            <a:fld id="{FAB5B494-865A-4C0D-8F4B-A682EE8CA1BC}" type="datetime1">
              <a:rPr lang="vi-VN" smtClean="0"/>
              <a:t>03/10/2016</a:t>
            </a:fld>
            <a:endParaRPr lang="en-US"/>
          </a:p>
        </p:txBody>
      </p:sp>
      <p:sp>
        <p:nvSpPr>
          <p:cNvPr id="5" name="Footer Placeholder 4"/>
          <p:cNvSpPr>
            <a:spLocks noGrp="1"/>
          </p:cNvSpPr>
          <p:nvPr>
            <p:ph type="ftr" sz="quarter" idx="11"/>
          </p:nvPr>
        </p:nvSpPr>
        <p:spPr/>
        <p:txBody>
          <a:bodyPr/>
          <a:lstStyle/>
          <a:p>
            <a:pPr>
              <a:defRPr/>
            </a:pPr>
            <a:r>
              <a:rPr lang="en-US" smtClean="0"/>
              <a:t>Đức Nhã - Tinh Anh</a:t>
            </a:r>
            <a:endParaRPr lang="en-US"/>
          </a:p>
        </p:txBody>
      </p:sp>
      <p:sp>
        <p:nvSpPr>
          <p:cNvPr id="6" name="Slide Number Placeholder 5"/>
          <p:cNvSpPr>
            <a:spLocks noGrp="1"/>
          </p:cNvSpPr>
          <p:nvPr>
            <p:ph type="sldNum" sz="quarter" idx="12"/>
          </p:nvPr>
        </p:nvSpPr>
        <p:spPr/>
        <p:txBody>
          <a:bodyPr>
            <a:normAutofit fontScale="85000" lnSpcReduction="20000"/>
          </a:bodyPr>
          <a:lstStyle/>
          <a:p>
            <a:fld id="{37297927-C48C-4B54-A8BA-EDC2F2BE8DB0}" type="slidenum">
              <a:rPr lang="en-US" smtClean="0"/>
              <a:pPr/>
              <a:t>17</a:t>
            </a:fld>
            <a:endParaRPr lang="en-US"/>
          </a:p>
        </p:txBody>
      </p:sp>
      <p:sp>
        <p:nvSpPr>
          <p:cNvPr id="8" name="Rounded Rectangle 7"/>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9" name="Picture 8"/>
          <p:cNvPicPr>
            <a:picLocks noChangeAspect="1"/>
          </p:cNvPicPr>
          <p:nvPr/>
        </p:nvPicPr>
        <p:blipFill>
          <a:blip r:embed="rId2"/>
          <a:stretch>
            <a:fillRect/>
          </a:stretch>
        </p:blipFill>
        <p:spPr>
          <a:xfrm>
            <a:off x="609600" y="2224556"/>
            <a:ext cx="6019800" cy="1424229"/>
          </a:xfrm>
          <a:prstGeom prst="rect">
            <a:avLst/>
          </a:prstGeom>
        </p:spPr>
      </p:pic>
      <p:pic>
        <p:nvPicPr>
          <p:cNvPr id="10" name="Picture 9"/>
          <p:cNvPicPr>
            <a:picLocks noChangeAspect="1"/>
          </p:cNvPicPr>
          <p:nvPr/>
        </p:nvPicPr>
        <p:blipFill>
          <a:blip r:embed="rId3"/>
          <a:stretch>
            <a:fillRect/>
          </a:stretch>
        </p:blipFill>
        <p:spPr>
          <a:xfrm>
            <a:off x="609600" y="4572000"/>
            <a:ext cx="6019800" cy="1295886"/>
          </a:xfrm>
          <a:prstGeom prst="rect">
            <a:avLst/>
          </a:prstGeom>
        </p:spPr>
      </p:pic>
    </p:spTree>
    <p:extLst>
      <p:ext uri="{BB962C8B-B14F-4D97-AF65-F5344CB8AC3E}">
        <p14:creationId xmlns:p14="http://schemas.microsoft.com/office/powerpoint/2010/main" val="849446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@ManyToOne Annotation</a:t>
            </a: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r>
              <a:rPr lang="en-US" sz="2800" smtClean="0">
                <a:solidFill>
                  <a:srgbClr val="002060"/>
                </a:solidFill>
                <a:latin typeface="Arial" panose="020B0604020202020204" pitchFamily="34" charset="0"/>
                <a:cs typeface="Arial" panose="020B0604020202020204" pitchFamily="34" charset="0"/>
              </a:rPr>
              <a:t>@ManyToMany Annotation</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18</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Annotations</a:t>
            </a:r>
          </a:p>
        </p:txBody>
      </p:sp>
      <p:pic>
        <p:nvPicPr>
          <p:cNvPr id="2" name="Picture 1"/>
          <p:cNvPicPr>
            <a:picLocks noChangeAspect="1"/>
          </p:cNvPicPr>
          <p:nvPr/>
        </p:nvPicPr>
        <p:blipFill>
          <a:blip r:embed="rId3"/>
          <a:stretch>
            <a:fillRect/>
          </a:stretch>
        </p:blipFill>
        <p:spPr>
          <a:xfrm>
            <a:off x="609600" y="2362200"/>
            <a:ext cx="4800600" cy="1403392"/>
          </a:xfrm>
          <a:prstGeom prst="rect">
            <a:avLst/>
          </a:prstGeom>
        </p:spPr>
      </p:pic>
      <p:pic>
        <p:nvPicPr>
          <p:cNvPr id="8" name="Picture 7"/>
          <p:cNvPicPr>
            <a:picLocks noChangeAspect="1"/>
          </p:cNvPicPr>
          <p:nvPr/>
        </p:nvPicPr>
        <p:blipFill>
          <a:blip r:embed="rId4"/>
          <a:stretch>
            <a:fillRect/>
          </a:stretch>
        </p:blipFill>
        <p:spPr>
          <a:xfrm>
            <a:off x="594360" y="4527592"/>
            <a:ext cx="7330440" cy="1568408"/>
          </a:xfrm>
          <a:prstGeom prst="rect">
            <a:avLst/>
          </a:prstGeom>
        </p:spPr>
      </p:pic>
    </p:spTree>
    <p:extLst>
      <p:ext uri="{BB962C8B-B14F-4D97-AF65-F5344CB8AC3E}">
        <p14:creationId xmlns:p14="http://schemas.microsoft.com/office/powerpoint/2010/main" val="2447602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19</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6.4</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8"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588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22"/>
          <p:cNvSpPr>
            <a:spLocks noGrp="1"/>
          </p:cNvSpPr>
          <p:nvPr>
            <p:ph type="ftr" sz="quarter" idx="11"/>
          </p:nvPr>
        </p:nvSpPr>
        <p:spPr bwMode="auto">
          <a:xfrm>
            <a:off x="3581400" y="6603219"/>
            <a:ext cx="5421313" cy="182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mtClean="0">
                <a:solidFill>
                  <a:schemeClr val="tx2"/>
                </a:solidFill>
              </a:rPr>
              <a:t>Đức Nhã - Tinh Anh</a:t>
            </a:r>
            <a:endParaRPr lang="en-US">
              <a:solidFill>
                <a:schemeClr val="tx2"/>
              </a:solidFill>
            </a:endParaRPr>
          </a:p>
        </p:txBody>
      </p:sp>
      <p:sp>
        <p:nvSpPr>
          <p:cNvPr id="112673" name="AutoShape 33"/>
          <p:cNvSpPr>
            <a:spLocks noChangeArrowheads="1"/>
          </p:cNvSpPr>
          <p:nvPr/>
        </p:nvSpPr>
        <p:spPr bwMode="gray">
          <a:xfrm>
            <a:off x="1752600" y="1524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r>
              <a:rPr lang="en-US" b="1">
                <a:solidFill>
                  <a:srgbClr val="000000"/>
                </a:solidFill>
                <a:latin typeface="Arial" charset="0"/>
                <a:cs typeface="+mn-cs"/>
              </a:rPr>
              <a:t>                 </a:t>
            </a:r>
            <a:endParaRPr lang="en-US">
              <a:solidFill>
                <a:srgbClr val="000000"/>
              </a:solidFill>
              <a:latin typeface="Arial" charset="0"/>
              <a:cs typeface="+mn-cs"/>
            </a:endParaRPr>
          </a:p>
        </p:txBody>
      </p:sp>
      <p:sp>
        <p:nvSpPr>
          <p:cNvPr id="36" name="AutoShape 33"/>
          <p:cNvSpPr>
            <a:spLocks noChangeArrowheads="1"/>
          </p:cNvSpPr>
          <p:nvPr/>
        </p:nvSpPr>
        <p:spPr bwMode="gray">
          <a:xfrm>
            <a:off x="1752600" y="2286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endParaRPr lang="en-US">
              <a:solidFill>
                <a:srgbClr val="000000"/>
              </a:solidFill>
              <a:latin typeface="Arial" charset="0"/>
              <a:cs typeface="+mn-cs"/>
            </a:endParaRPr>
          </a:p>
        </p:txBody>
      </p:sp>
      <p:sp>
        <p:nvSpPr>
          <p:cNvPr id="37" name="AutoShape 33"/>
          <p:cNvSpPr>
            <a:spLocks noChangeArrowheads="1"/>
          </p:cNvSpPr>
          <p:nvPr/>
        </p:nvSpPr>
        <p:spPr bwMode="gray">
          <a:xfrm>
            <a:off x="1752600" y="3048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endParaRPr lang="en-US">
              <a:solidFill>
                <a:srgbClr val="000000"/>
              </a:solidFill>
              <a:latin typeface="Arial" charset="0"/>
              <a:cs typeface="+mn-cs"/>
            </a:endParaRPr>
          </a:p>
        </p:txBody>
      </p:sp>
      <p:sp>
        <p:nvSpPr>
          <p:cNvPr id="33" name="AutoShape 26"/>
          <p:cNvSpPr>
            <a:spLocks noChangeArrowheads="1"/>
          </p:cNvSpPr>
          <p:nvPr/>
        </p:nvSpPr>
        <p:spPr bwMode="gray">
          <a:xfrm>
            <a:off x="1866900" y="3160712"/>
            <a:ext cx="1057275" cy="502443"/>
          </a:xfrm>
          <a:prstGeom prst="roundRect">
            <a:avLst>
              <a:gd name="adj" fmla="val 11921"/>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6.3</a:t>
            </a:r>
            <a:endParaRPr lang="en-US" sz="2800" b="1">
              <a:effectLst>
                <a:outerShdw blurRad="38100" dist="38100" dir="2700000" algn="tl">
                  <a:srgbClr val="000000">
                    <a:alpha val="43137"/>
                  </a:srgbClr>
                </a:outerShdw>
              </a:effectLst>
            </a:endParaRPr>
          </a:p>
        </p:txBody>
      </p:sp>
      <p:sp>
        <p:nvSpPr>
          <p:cNvPr id="34" name="AutoShape 30"/>
          <p:cNvSpPr>
            <a:spLocks noChangeArrowheads="1"/>
          </p:cNvSpPr>
          <p:nvPr/>
        </p:nvSpPr>
        <p:spPr bwMode="gray">
          <a:xfrm>
            <a:off x="1866900" y="2424112"/>
            <a:ext cx="1057275" cy="502443"/>
          </a:xfrm>
          <a:prstGeom prst="roundRect">
            <a:avLst>
              <a:gd name="adj" fmla="val 11921"/>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6.2</a:t>
            </a:r>
            <a:endParaRPr lang="en-US" sz="2800" b="1">
              <a:effectLst>
                <a:outerShdw blurRad="38100" dist="38100" dir="2700000" algn="tl">
                  <a:srgbClr val="000000">
                    <a:alpha val="43137"/>
                  </a:srgbClr>
                </a:outerShdw>
              </a:effectLst>
            </a:endParaRPr>
          </a:p>
        </p:txBody>
      </p:sp>
      <p:sp>
        <p:nvSpPr>
          <p:cNvPr id="35" name="AutoShape 34"/>
          <p:cNvSpPr>
            <a:spLocks noChangeArrowheads="1"/>
          </p:cNvSpPr>
          <p:nvPr/>
        </p:nvSpPr>
        <p:spPr bwMode="gray">
          <a:xfrm>
            <a:off x="1866900" y="1638299"/>
            <a:ext cx="1057275" cy="502443"/>
          </a:xfrm>
          <a:prstGeom prst="roundRect">
            <a:avLst>
              <a:gd name="adj" fmla="val 11921"/>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6.1</a:t>
            </a:r>
            <a:endParaRPr lang="en-US" sz="2800" b="1">
              <a:effectLst>
                <a:outerShdw blurRad="38100" dist="38100" dir="2700000" algn="tl">
                  <a:srgbClr val="000000">
                    <a:alpha val="43137"/>
                  </a:srgbClr>
                </a:outerShdw>
              </a:effectLst>
            </a:endParaRPr>
          </a:p>
        </p:txBody>
      </p:sp>
      <p:sp>
        <p:nvSpPr>
          <p:cNvPr id="9232" name="Rectangle 37"/>
          <p:cNvSpPr>
            <a:spLocks noChangeArrowheads="1"/>
          </p:cNvSpPr>
          <p:nvPr/>
        </p:nvSpPr>
        <p:spPr bwMode="auto">
          <a:xfrm>
            <a:off x="3124200" y="1671637"/>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O/R Mappings (ORM)</a:t>
            </a:r>
            <a:endParaRPr lang="en-US">
              <a:solidFill>
                <a:srgbClr val="000000"/>
              </a:solidFill>
            </a:endParaRPr>
          </a:p>
        </p:txBody>
      </p:sp>
      <p:sp>
        <p:nvSpPr>
          <p:cNvPr id="9233" name="Rectangle 38"/>
          <p:cNvSpPr>
            <a:spLocks noChangeArrowheads="1"/>
          </p:cNvSpPr>
          <p:nvPr/>
        </p:nvSpPr>
        <p:spPr bwMode="auto">
          <a:xfrm>
            <a:off x="3124200" y="2452687"/>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Architecture</a:t>
            </a:r>
            <a:endParaRPr lang="en-US">
              <a:solidFill>
                <a:srgbClr val="000000"/>
              </a:solidFill>
            </a:endParaRPr>
          </a:p>
        </p:txBody>
      </p:sp>
      <p:sp>
        <p:nvSpPr>
          <p:cNvPr id="9234" name="Rectangle 39"/>
          <p:cNvSpPr>
            <a:spLocks noChangeArrowheads="1"/>
          </p:cNvSpPr>
          <p:nvPr/>
        </p:nvSpPr>
        <p:spPr bwMode="auto">
          <a:xfrm>
            <a:off x="3124200" y="3205162"/>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Mapping Files</a:t>
            </a:r>
            <a:endParaRPr lang="en-US">
              <a:solidFill>
                <a:srgbClr val="000000"/>
              </a:solidFill>
            </a:endParaRPr>
          </a:p>
        </p:txBody>
      </p:sp>
      <p:sp>
        <p:nvSpPr>
          <p:cNvPr id="2" name="Date Placeholder 1"/>
          <p:cNvSpPr>
            <a:spLocks noGrp="1"/>
          </p:cNvSpPr>
          <p:nvPr>
            <p:ph type="dt" sz="half" idx="10"/>
          </p:nvPr>
        </p:nvSpPr>
        <p:spPr>
          <a:xfrm>
            <a:off x="609600" y="6599238"/>
            <a:ext cx="2667000" cy="182562"/>
          </a:xfrm>
        </p:spPr>
        <p:txBody>
          <a:bodyPr/>
          <a:lstStyle/>
          <a:p>
            <a:pPr>
              <a:defRPr/>
            </a:pPr>
            <a:fld id="{FBAEC9B9-B886-430E-8F90-0847E2BB7FD7}" type="datetime1">
              <a:rPr lang="vi-VN" smtClean="0"/>
              <a:t>03/10/2016</a:t>
            </a:fld>
            <a:endParaRPr lang="en-US"/>
          </a:p>
        </p:txBody>
      </p:sp>
      <p:sp>
        <p:nvSpPr>
          <p:cNvPr id="3" name="Slide Number Placeholder 2"/>
          <p:cNvSpPr>
            <a:spLocks noGrp="1"/>
          </p:cNvSpPr>
          <p:nvPr>
            <p:ph type="sldNum" sz="quarter" idx="12"/>
          </p:nvPr>
        </p:nvSpPr>
        <p:spPr/>
        <p:txBody>
          <a:bodyPr>
            <a:normAutofit fontScale="85000" lnSpcReduction="20000"/>
          </a:bodyPr>
          <a:lstStyle/>
          <a:p>
            <a:fld id="{37297927-C48C-4B54-A8BA-EDC2F2BE8DB0}" type="slidenum">
              <a:rPr lang="en-US" smtClean="0"/>
              <a:pPr/>
              <a:t>2</a:t>
            </a:fld>
            <a:endParaRPr lang="en-US"/>
          </a:p>
        </p:txBody>
      </p:sp>
      <p:sp>
        <p:nvSpPr>
          <p:cNvPr id="15" name="AutoShape 33"/>
          <p:cNvSpPr>
            <a:spLocks noChangeArrowheads="1"/>
          </p:cNvSpPr>
          <p:nvPr/>
        </p:nvSpPr>
        <p:spPr bwMode="gray">
          <a:xfrm>
            <a:off x="1752600" y="3810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r>
              <a:rPr lang="en-US" b="1">
                <a:solidFill>
                  <a:srgbClr val="000000"/>
                </a:solidFill>
                <a:latin typeface="Arial" charset="0"/>
                <a:cs typeface="+mn-cs"/>
              </a:rPr>
              <a:t>                 </a:t>
            </a:r>
            <a:endParaRPr lang="en-US">
              <a:solidFill>
                <a:srgbClr val="000000"/>
              </a:solidFill>
              <a:latin typeface="Arial" charset="0"/>
              <a:cs typeface="+mn-cs"/>
            </a:endParaRPr>
          </a:p>
        </p:txBody>
      </p:sp>
      <p:sp>
        <p:nvSpPr>
          <p:cNvPr id="16" name="AutoShape 33"/>
          <p:cNvSpPr>
            <a:spLocks noChangeArrowheads="1"/>
          </p:cNvSpPr>
          <p:nvPr/>
        </p:nvSpPr>
        <p:spPr bwMode="gray">
          <a:xfrm>
            <a:off x="1752600" y="4572000"/>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endParaRPr lang="en-US">
              <a:solidFill>
                <a:srgbClr val="000000"/>
              </a:solidFill>
              <a:latin typeface="Arial" charset="0"/>
              <a:cs typeface="+mn-cs"/>
            </a:endParaRPr>
          </a:p>
        </p:txBody>
      </p:sp>
      <p:sp>
        <p:nvSpPr>
          <p:cNvPr id="17" name="AutoShape 33"/>
          <p:cNvSpPr>
            <a:spLocks noChangeArrowheads="1"/>
          </p:cNvSpPr>
          <p:nvPr/>
        </p:nvSpPr>
        <p:spPr bwMode="gray">
          <a:xfrm>
            <a:off x="1752600" y="5329238"/>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endParaRPr lang="en-US">
              <a:solidFill>
                <a:srgbClr val="000000"/>
              </a:solidFill>
              <a:latin typeface="Arial" charset="0"/>
              <a:cs typeface="+mn-cs"/>
            </a:endParaRPr>
          </a:p>
        </p:txBody>
      </p:sp>
      <p:sp>
        <p:nvSpPr>
          <p:cNvPr id="18" name="AutoShape 26"/>
          <p:cNvSpPr>
            <a:spLocks noChangeArrowheads="1"/>
          </p:cNvSpPr>
          <p:nvPr/>
        </p:nvSpPr>
        <p:spPr bwMode="gray">
          <a:xfrm>
            <a:off x="1866900" y="5398534"/>
            <a:ext cx="1057275" cy="502443"/>
          </a:xfrm>
          <a:prstGeom prst="roundRect">
            <a:avLst>
              <a:gd name="adj" fmla="val 11921"/>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6.6</a:t>
            </a:r>
            <a:endParaRPr lang="en-US" sz="2800" b="1">
              <a:effectLst>
                <a:outerShdw blurRad="38100" dist="38100" dir="2700000" algn="tl">
                  <a:srgbClr val="000000">
                    <a:alpha val="43137"/>
                  </a:srgbClr>
                </a:outerShdw>
              </a:effectLst>
            </a:endParaRPr>
          </a:p>
        </p:txBody>
      </p:sp>
      <p:sp>
        <p:nvSpPr>
          <p:cNvPr id="19" name="AutoShape 30"/>
          <p:cNvSpPr>
            <a:spLocks noChangeArrowheads="1"/>
          </p:cNvSpPr>
          <p:nvPr/>
        </p:nvSpPr>
        <p:spPr bwMode="gray">
          <a:xfrm>
            <a:off x="1866900" y="4710112"/>
            <a:ext cx="1057275" cy="502443"/>
          </a:xfrm>
          <a:prstGeom prst="roundRect">
            <a:avLst>
              <a:gd name="adj" fmla="val 11921"/>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6.5</a:t>
            </a:r>
            <a:endParaRPr lang="en-US" sz="2800" b="1">
              <a:effectLst>
                <a:outerShdw blurRad="38100" dist="38100" dir="2700000" algn="tl">
                  <a:srgbClr val="000000">
                    <a:alpha val="43137"/>
                  </a:srgbClr>
                </a:outerShdw>
              </a:effectLst>
            </a:endParaRPr>
          </a:p>
        </p:txBody>
      </p:sp>
      <p:sp>
        <p:nvSpPr>
          <p:cNvPr id="20" name="AutoShape 34"/>
          <p:cNvSpPr>
            <a:spLocks noChangeArrowheads="1"/>
          </p:cNvSpPr>
          <p:nvPr/>
        </p:nvSpPr>
        <p:spPr bwMode="gray">
          <a:xfrm>
            <a:off x="1866900" y="3924299"/>
            <a:ext cx="1057275" cy="502443"/>
          </a:xfrm>
          <a:prstGeom prst="roundRect">
            <a:avLst>
              <a:gd name="adj" fmla="val 11921"/>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6.4</a:t>
            </a:r>
            <a:endParaRPr lang="en-US" sz="2800" b="1">
              <a:effectLst>
                <a:outerShdw blurRad="38100" dist="38100" dir="2700000" algn="tl">
                  <a:srgbClr val="000000">
                    <a:alpha val="43137"/>
                  </a:srgbClr>
                </a:outerShdw>
              </a:effectLst>
            </a:endParaRPr>
          </a:p>
        </p:txBody>
      </p:sp>
      <p:sp>
        <p:nvSpPr>
          <p:cNvPr id="21" name="Rectangle 37"/>
          <p:cNvSpPr>
            <a:spLocks noChangeArrowheads="1"/>
          </p:cNvSpPr>
          <p:nvPr/>
        </p:nvSpPr>
        <p:spPr bwMode="auto">
          <a:xfrm>
            <a:off x="3124200" y="3957637"/>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Annotations</a:t>
            </a:r>
            <a:endParaRPr lang="en-US">
              <a:solidFill>
                <a:srgbClr val="000000"/>
              </a:solidFill>
            </a:endParaRPr>
          </a:p>
        </p:txBody>
      </p:sp>
      <p:sp>
        <p:nvSpPr>
          <p:cNvPr id="22" name="Rectangle 38"/>
          <p:cNvSpPr>
            <a:spLocks noChangeArrowheads="1"/>
          </p:cNvSpPr>
          <p:nvPr/>
        </p:nvSpPr>
        <p:spPr bwMode="auto">
          <a:xfrm>
            <a:off x="3124200" y="4738687"/>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Query Language</a:t>
            </a:r>
            <a:endParaRPr lang="en-US">
              <a:solidFill>
                <a:srgbClr val="000000"/>
              </a:solidFill>
            </a:endParaRPr>
          </a:p>
        </p:txBody>
      </p:sp>
      <p:sp>
        <p:nvSpPr>
          <p:cNvPr id="23" name="Rectangle 39"/>
          <p:cNvSpPr>
            <a:spLocks noChangeArrowheads="1"/>
          </p:cNvSpPr>
          <p:nvPr/>
        </p:nvSpPr>
        <p:spPr bwMode="auto">
          <a:xfrm>
            <a:off x="3124200" y="5442984"/>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Criteria Queries</a:t>
            </a:r>
            <a:endParaRPr lang="en-US">
              <a:solidFill>
                <a:srgbClr val="000000"/>
              </a:solidFill>
            </a:endParaRPr>
          </a:p>
        </p:txBody>
      </p:sp>
      <p:sp>
        <p:nvSpPr>
          <p:cNvPr id="4" name="Rounded Rectangle 3"/>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FF0000"/>
                </a:solidFill>
                <a:latin typeface="Arial" panose="020B0604020202020204" pitchFamily="34" charset="0"/>
                <a:cs typeface="Arial" panose="020B0604020202020204" pitchFamily="34" charset="0"/>
              </a:rPr>
              <a:t>Content</a:t>
            </a:r>
            <a:endParaRPr lang="en-US" sz="4000" b="1">
              <a:solidFill>
                <a:srgbClr val="FF0000"/>
              </a:solidFill>
              <a:latin typeface="Arial" panose="020B0604020202020204" pitchFamily="34" charset="0"/>
              <a:cs typeface="Arial" panose="020B0604020202020204" pitchFamily="34" charset="0"/>
            </a:endParaRPr>
          </a:p>
        </p:txBody>
      </p:sp>
      <p:sp>
        <p:nvSpPr>
          <p:cNvPr id="26" name="AutoShape 33"/>
          <p:cNvSpPr>
            <a:spLocks noChangeArrowheads="1"/>
          </p:cNvSpPr>
          <p:nvPr/>
        </p:nvSpPr>
        <p:spPr bwMode="gray">
          <a:xfrm>
            <a:off x="1752600" y="6088858"/>
            <a:ext cx="5486400" cy="614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blurRad="50800" dist="63500" dir="2700000" algn="tl" rotWithShape="0">
              <a:prstClr val="black">
                <a:alpha val="40000"/>
              </a:prstClr>
            </a:outerShdw>
          </a:effectLst>
        </p:spPr>
        <p:txBody>
          <a:bodyPr anchor="ctr"/>
          <a:lstStyle/>
          <a:p>
            <a:pPr algn="r" eaLnBrk="0" hangingPunct="0">
              <a:defRPr/>
            </a:pPr>
            <a:r>
              <a:rPr lang="en-US" b="1">
                <a:solidFill>
                  <a:srgbClr val="000000"/>
                </a:solidFill>
                <a:latin typeface="Arial" charset="0"/>
                <a:cs typeface="+mn-cs"/>
              </a:rPr>
              <a:t>                 </a:t>
            </a:r>
            <a:endParaRPr lang="en-US">
              <a:solidFill>
                <a:srgbClr val="000000"/>
              </a:solidFill>
              <a:latin typeface="Arial" charset="0"/>
              <a:cs typeface="+mn-cs"/>
            </a:endParaRPr>
          </a:p>
        </p:txBody>
      </p:sp>
      <p:sp>
        <p:nvSpPr>
          <p:cNvPr id="27" name="AutoShape 34"/>
          <p:cNvSpPr>
            <a:spLocks noChangeArrowheads="1"/>
          </p:cNvSpPr>
          <p:nvPr/>
        </p:nvSpPr>
        <p:spPr bwMode="gray">
          <a:xfrm>
            <a:off x="1866900" y="6203157"/>
            <a:ext cx="1057275" cy="502443"/>
          </a:xfrm>
          <a:prstGeom prst="roundRect">
            <a:avLst>
              <a:gd name="adj" fmla="val 11921"/>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sz="2800" b="1" smtClean="0">
                <a:effectLst>
                  <a:outerShdw blurRad="38100" dist="38100" dir="2700000" algn="tl">
                    <a:srgbClr val="000000">
                      <a:alpha val="43137"/>
                    </a:srgbClr>
                  </a:outerShdw>
                </a:effectLst>
              </a:rPr>
              <a:t>6.7</a:t>
            </a:r>
            <a:endParaRPr lang="en-US" sz="2800" b="1">
              <a:effectLst>
                <a:outerShdw blurRad="38100" dist="38100" dir="2700000" algn="tl">
                  <a:srgbClr val="000000">
                    <a:alpha val="43137"/>
                  </a:srgbClr>
                </a:outerShdw>
              </a:effectLst>
            </a:endParaRPr>
          </a:p>
        </p:txBody>
      </p:sp>
      <p:sp>
        <p:nvSpPr>
          <p:cNvPr id="28" name="Rectangle 37"/>
          <p:cNvSpPr>
            <a:spLocks noChangeArrowheads="1"/>
          </p:cNvSpPr>
          <p:nvPr/>
        </p:nvSpPr>
        <p:spPr bwMode="auto">
          <a:xfrm>
            <a:off x="3124200" y="6236495"/>
            <a:ext cx="4019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smtClean="0">
                <a:solidFill>
                  <a:srgbClr val="000000"/>
                </a:solidFill>
              </a:rPr>
              <a:t>Native SQL</a:t>
            </a:r>
            <a:endParaRPr lang="en-US">
              <a:solidFill>
                <a:srgbClr val="00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232"/>
                                        </p:tgtEl>
                                        <p:attrNameLst>
                                          <p:attrName>style.visibility</p:attrName>
                                        </p:attrNameLst>
                                      </p:cBhvr>
                                      <p:to>
                                        <p:strVal val="visible"/>
                                      </p:to>
                                    </p:set>
                                    <p:anim calcmode="lin" valueType="num">
                                      <p:cBhvr>
                                        <p:cTn id="32" dur="500" fill="hold"/>
                                        <p:tgtEl>
                                          <p:spTgt spid="9232"/>
                                        </p:tgtEl>
                                        <p:attrNameLst>
                                          <p:attrName>ppt_w</p:attrName>
                                        </p:attrNameLst>
                                      </p:cBhvr>
                                      <p:tavLst>
                                        <p:tav tm="0">
                                          <p:val>
                                            <p:fltVal val="0"/>
                                          </p:val>
                                        </p:tav>
                                        <p:tav tm="100000">
                                          <p:val>
                                            <p:strVal val="#ppt_w"/>
                                          </p:val>
                                        </p:tav>
                                      </p:tavLst>
                                    </p:anim>
                                    <p:anim calcmode="lin" valueType="num">
                                      <p:cBhvr>
                                        <p:cTn id="33" dur="500" fill="hold"/>
                                        <p:tgtEl>
                                          <p:spTgt spid="9232"/>
                                        </p:tgtEl>
                                        <p:attrNameLst>
                                          <p:attrName>ppt_h</p:attrName>
                                        </p:attrNameLst>
                                      </p:cBhvr>
                                      <p:tavLst>
                                        <p:tav tm="0">
                                          <p:val>
                                            <p:fltVal val="0"/>
                                          </p:val>
                                        </p:tav>
                                        <p:tav tm="100000">
                                          <p:val>
                                            <p:strVal val="#ppt_h"/>
                                          </p:val>
                                        </p:tav>
                                      </p:tavLst>
                                    </p:anim>
                                    <p:animEffect transition="in" filter="fade">
                                      <p:cBhvr>
                                        <p:cTn id="34" dur="500"/>
                                        <p:tgtEl>
                                          <p:spTgt spid="923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233"/>
                                        </p:tgtEl>
                                        <p:attrNameLst>
                                          <p:attrName>style.visibility</p:attrName>
                                        </p:attrNameLst>
                                      </p:cBhvr>
                                      <p:to>
                                        <p:strVal val="visible"/>
                                      </p:to>
                                    </p:set>
                                    <p:anim calcmode="lin" valueType="num">
                                      <p:cBhvr>
                                        <p:cTn id="37" dur="500" fill="hold"/>
                                        <p:tgtEl>
                                          <p:spTgt spid="9233"/>
                                        </p:tgtEl>
                                        <p:attrNameLst>
                                          <p:attrName>ppt_w</p:attrName>
                                        </p:attrNameLst>
                                      </p:cBhvr>
                                      <p:tavLst>
                                        <p:tav tm="0">
                                          <p:val>
                                            <p:fltVal val="0"/>
                                          </p:val>
                                        </p:tav>
                                        <p:tav tm="100000">
                                          <p:val>
                                            <p:strVal val="#ppt_w"/>
                                          </p:val>
                                        </p:tav>
                                      </p:tavLst>
                                    </p:anim>
                                    <p:anim calcmode="lin" valueType="num">
                                      <p:cBhvr>
                                        <p:cTn id="38" dur="500" fill="hold"/>
                                        <p:tgtEl>
                                          <p:spTgt spid="9233"/>
                                        </p:tgtEl>
                                        <p:attrNameLst>
                                          <p:attrName>ppt_h</p:attrName>
                                        </p:attrNameLst>
                                      </p:cBhvr>
                                      <p:tavLst>
                                        <p:tav tm="0">
                                          <p:val>
                                            <p:fltVal val="0"/>
                                          </p:val>
                                        </p:tav>
                                        <p:tav tm="100000">
                                          <p:val>
                                            <p:strVal val="#ppt_h"/>
                                          </p:val>
                                        </p:tav>
                                      </p:tavLst>
                                    </p:anim>
                                    <p:animEffect transition="in" filter="fade">
                                      <p:cBhvr>
                                        <p:cTn id="39" dur="500"/>
                                        <p:tgtEl>
                                          <p:spTgt spid="923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234"/>
                                        </p:tgtEl>
                                        <p:attrNameLst>
                                          <p:attrName>style.visibility</p:attrName>
                                        </p:attrNameLst>
                                      </p:cBhvr>
                                      <p:to>
                                        <p:strVal val="visible"/>
                                      </p:to>
                                    </p:set>
                                    <p:anim calcmode="lin" valueType="num">
                                      <p:cBhvr>
                                        <p:cTn id="42" dur="500" fill="hold"/>
                                        <p:tgtEl>
                                          <p:spTgt spid="9234"/>
                                        </p:tgtEl>
                                        <p:attrNameLst>
                                          <p:attrName>ppt_w</p:attrName>
                                        </p:attrNameLst>
                                      </p:cBhvr>
                                      <p:tavLst>
                                        <p:tav tm="0">
                                          <p:val>
                                            <p:fltVal val="0"/>
                                          </p:val>
                                        </p:tav>
                                        <p:tav tm="100000">
                                          <p:val>
                                            <p:strVal val="#ppt_w"/>
                                          </p:val>
                                        </p:tav>
                                      </p:tavLst>
                                    </p:anim>
                                    <p:anim calcmode="lin" valueType="num">
                                      <p:cBhvr>
                                        <p:cTn id="43" dur="500" fill="hold"/>
                                        <p:tgtEl>
                                          <p:spTgt spid="9234"/>
                                        </p:tgtEl>
                                        <p:attrNameLst>
                                          <p:attrName>ppt_h</p:attrName>
                                        </p:attrNameLst>
                                      </p:cBhvr>
                                      <p:tavLst>
                                        <p:tav tm="0">
                                          <p:val>
                                            <p:fltVal val="0"/>
                                          </p:val>
                                        </p:tav>
                                        <p:tav tm="100000">
                                          <p:val>
                                            <p:strVal val="#ppt_h"/>
                                          </p:val>
                                        </p:tav>
                                      </p:tavLst>
                                    </p:anim>
                                    <p:animEffect transition="in" filter="fade">
                                      <p:cBhvr>
                                        <p:cTn id="44" dur="500"/>
                                        <p:tgtEl>
                                          <p:spTgt spid="923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500" fill="hold"/>
                                        <p:tgtEl>
                                          <p:spTgt spid="21"/>
                                        </p:tgtEl>
                                        <p:attrNameLst>
                                          <p:attrName>ppt_w</p:attrName>
                                        </p:attrNameLst>
                                      </p:cBhvr>
                                      <p:tavLst>
                                        <p:tav tm="0">
                                          <p:val>
                                            <p:fltVal val="0"/>
                                          </p:val>
                                        </p:tav>
                                        <p:tav tm="100000">
                                          <p:val>
                                            <p:strVal val="#ppt_w"/>
                                          </p:val>
                                        </p:tav>
                                      </p:tavLst>
                                    </p:anim>
                                    <p:anim calcmode="lin" valueType="num">
                                      <p:cBhvr>
                                        <p:cTn id="78" dur="500" fill="hold"/>
                                        <p:tgtEl>
                                          <p:spTgt spid="21"/>
                                        </p:tgtEl>
                                        <p:attrNameLst>
                                          <p:attrName>ppt_h</p:attrName>
                                        </p:attrNameLst>
                                      </p:cBhvr>
                                      <p:tavLst>
                                        <p:tav tm="0">
                                          <p:val>
                                            <p:fltVal val="0"/>
                                          </p:val>
                                        </p:tav>
                                        <p:tav tm="100000">
                                          <p:val>
                                            <p:strVal val="#ppt_h"/>
                                          </p:val>
                                        </p:tav>
                                      </p:tavLst>
                                    </p:anim>
                                    <p:animEffect transition="in" filter="fade">
                                      <p:cBhvr>
                                        <p:cTn id="79" dur="500"/>
                                        <p:tgtEl>
                                          <p:spTgt spid="2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p:cTn id="82" dur="500" fill="hold"/>
                                        <p:tgtEl>
                                          <p:spTgt spid="22"/>
                                        </p:tgtEl>
                                        <p:attrNameLst>
                                          <p:attrName>ppt_w</p:attrName>
                                        </p:attrNameLst>
                                      </p:cBhvr>
                                      <p:tavLst>
                                        <p:tav tm="0">
                                          <p:val>
                                            <p:fltVal val="0"/>
                                          </p:val>
                                        </p:tav>
                                        <p:tav tm="100000">
                                          <p:val>
                                            <p:strVal val="#ppt_w"/>
                                          </p:val>
                                        </p:tav>
                                      </p:tavLst>
                                    </p:anim>
                                    <p:anim calcmode="lin" valueType="num">
                                      <p:cBhvr>
                                        <p:cTn id="83" dur="500" fill="hold"/>
                                        <p:tgtEl>
                                          <p:spTgt spid="22"/>
                                        </p:tgtEl>
                                        <p:attrNameLst>
                                          <p:attrName>ppt_h</p:attrName>
                                        </p:attrNameLst>
                                      </p:cBhvr>
                                      <p:tavLst>
                                        <p:tav tm="0">
                                          <p:val>
                                            <p:fltVal val="0"/>
                                          </p:val>
                                        </p:tav>
                                        <p:tav tm="100000">
                                          <p:val>
                                            <p:strVal val="#ppt_h"/>
                                          </p:val>
                                        </p:tav>
                                      </p:tavLst>
                                    </p:anim>
                                    <p:animEffect transition="in" filter="fade">
                                      <p:cBhvr>
                                        <p:cTn id="84" dur="500"/>
                                        <p:tgtEl>
                                          <p:spTgt spid="2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p:cTn id="87" dur="500" fill="hold"/>
                                        <p:tgtEl>
                                          <p:spTgt spid="23"/>
                                        </p:tgtEl>
                                        <p:attrNameLst>
                                          <p:attrName>ppt_w</p:attrName>
                                        </p:attrNameLst>
                                      </p:cBhvr>
                                      <p:tavLst>
                                        <p:tav tm="0">
                                          <p:val>
                                            <p:fltVal val="0"/>
                                          </p:val>
                                        </p:tav>
                                        <p:tav tm="100000">
                                          <p:val>
                                            <p:strVal val="#ppt_w"/>
                                          </p:val>
                                        </p:tav>
                                      </p:tavLst>
                                    </p:anim>
                                    <p:anim calcmode="lin" valueType="num">
                                      <p:cBhvr>
                                        <p:cTn id="88" dur="500" fill="hold"/>
                                        <p:tgtEl>
                                          <p:spTgt spid="23"/>
                                        </p:tgtEl>
                                        <p:attrNameLst>
                                          <p:attrName>ppt_h</p:attrName>
                                        </p:attrNameLst>
                                      </p:cBhvr>
                                      <p:tavLst>
                                        <p:tav tm="0">
                                          <p:val>
                                            <p:fltVal val="0"/>
                                          </p:val>
                                        </p:tav>
                                        <p:tav tm="100000">
                                          <p:val>
                                            <p:strVal val="#ppt_h"/>
                                          </p:val>
                                        </p:tav>
                                      </p:tavLst>
                                    </p:anim>
                                    <p:animEffect transition="in" filter="fade">
                                      <p:cBhvr>
                                        <p:cTn id="89" dur="500"/>
                                        <p:tgtEl>
                                          <p:spTgt spid="2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p:cTn id="92" dur="500" fill="hold"/>
                                        <p:tgtEl>
                                          <p:spTgt spid="26"/>
                                        </p:tgtEl>
                                        <p:attrNameLst>
                                          <p:attrName>ppt_w</p:attrName>
                                        </p:attrNameLst>
                                      </p:cBhvr>
                                      <p:tavLst>
                                        <p:tav tm="0">
                                          <p:val>
                                            <p:fltVal val="0"/>
                                          </p:val>
                                        </p:tav>
                                        <p:tav tm="100000">
                                          <p:val>
                                            <p:strVal val="#ppt_w"/>
                                          </p:val>
                                        </p:tav>
                                      </p:tavLst>
                                    </p:anim>
                                    <p:anim calcmode="lin" valueType="num">
                                      <p:cBhvr>
                                        <p:cTn id="93" dur="500" fill="hold"/>
                                        <p:tgtEl>
                                          <p:spTgt spid="26"/>
                                        </p:tgtEl>
                                        <p:attrNameLst>
                                          <p:attrName>ppt_h</p:attrName>
                                        </p:attrNameLst>
                                      </p:cBhvr>
                                      <p:tavLst>
                                        <p:tav tm="0">
                                          <p:val>
                                            <p:fltVal val="0"/>
                                          </p:val>
                                        </p:tav>
                                        <p:tav tm="100000">
                                          <p:val>
                                            <p:strVal val="#ppt_h"/>
                                          </p:val>
                                        </p:tav>
                                      </p:tavLst>
                                    </p:anim>
                                    <p:animEffect transition="in" filter="fade">
                                      <p:cBhvr>
                                        <p:cTn id="94" dur="500"/>
                                        <p:tgtEl>
                                          <p:spTgt spid="2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p:cTn id="102" dur="500" fill="hold"/>
                                        <p:tgtEl>
                                          <p:spTgt spid="28"/>
                                        </p:tgtEl>
                                        <p:attrNameLst>
                                          <p:attrName>ppt_w</p:attrName>
                                        </p:attrNameLst>
                                      </p:cBhvr>
                                      <p:tavLst>
                                        <p:tav tm="0">
                                          <p:val>
                                            <p:fltVal val="0"/>
                                          </p:val>
                                        </p:tav>
                                        <p:tav tm="100000">
                                          <p:val>
                                            <p:strVal val="#ppt_w"/>
                                          </p:val>
                                        </p:tav>
                                      </p:tavLst>
                                    </p:anim>
                                    <p:anim calcmode="lin" valueType="num">
                                      <p:cBhvr>
                                        <p:cTn id="103" dur="500" fill="hold"/>
                                        <p:tgtEl>
                                          <p:spTgt spid="28"/>
                                        </p:tgtEl>
                                        <p:attrNameLst>
                                          <p:attrName>ppt_h</p:attrName>
                                        </p:attrNameLst>
                                      </p:cBhvr>
                                      <p:tavLst>
                                        <p:tav tm="0">
                                          <p:val>
                                            <p:fltVal val="0"/>
                                          </p:val>
                                        </p:tav>
                                        <p:tav tm="100000">
                                          <p:val>
                                            <p:strVal val="#ppt_h"/>
                                          </p:val>
                                        </p:tav>
                                      </p:tavLst>
                                    </p:anim>
                                    <p:animEffect transition="in" filter="fade">
                                      <p:cBhvr>
                                        <p:cTn id="10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3" grpId="0" animBg="1"/>
      <p:bldP spid="34" grpId="0" animBg="1"/>
      <p:bldP spid="35" grpId="0" animBg="1"/>
      <p:bldP spid="9232" grpId="0"/>
      <p:bldP spid="9233" grpId="0"/>
      <p:bldP spid="9234" grpId="0"/>
      <p:bldP spid="15" grpId="0" animBg="1"/>
      <p:bldP spid="16" grpId="0" animBg="1"/>
      <p:bldP spid="17" grpId="0" animBg="1"/>
      <p:bldP spid="18" grpId="0" animBg="1"/>
      <p:bldP spid="19" grpId="0" animBg="1"/>
      <p:bldP spid="20" grpId="0" animBg="1"/>
      <p:bldP spid="21" grpId="0"/>
      <p:bldP spid="22" grpId="0"/>
      <p:bldP spid="23" grpId="0"/>
      <p:bldP spid="26" grpId="0" animBg="1"/>
      <p:bldP spid="27" grpId="0" animBg="1"/>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752600"/>
            <a:ext cx="8153400" cy="4495800"/>
          </a:xfrm>
        </p:spPr>
        <p:txBody>
          <a:bodyPr/>
          <a:lstStyle/>
          <a:p>
            <a:r>
              <a:rPr lang="en-US" sz="2800" smtClean="0">
                <a:solidFill>
                  <a:schemeClr val="accent4">
                    <a:lumMod val="50000"/>
                  </a:schemeClr>
                </a:solidFill>
                <a:latin typeface="Arial" panose="020B0604020202020204" pitchFamily="34" charset="0"/>
                <a:cs typeface="Arial" panose="020B0604020202020204" pitchFamily="34" charset="0"/>
              </a:rPr>
              <a:t>Hibernate </a:t>
            </a:r>
            <a:r>
              <a:rPr lang="en-US" sz="2800">
                <a:solidFill>
                  <a:schemeClr val="accent4">
                    <a:lumMod val="50000"/>
                  </a:schemeClr>
                </a:solidFill>
                <a:latin typeface="Arial" panose="020B0604020202020204" pitchFamily="34" charset="0"/>
                <a:cs typeface="Arial" panose="020B0604020202020204" pitchFamily="34" charset="0"/>
              </a:rPr>
              <a:t>Query Language (HQL</a:t>
            </a:r>
            <a:r>
              <a:rPr lang="en-US" sz="2800" smtClean="0">
                <a:solidFill>
                  <a:schemeClr val="accent4">
                    <a:lumMod val="50000"/>
                  </a:schemeClr>
                </a:solidFill>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is an object-oriented query language, similar to </a:t>
            </a:r>
            <a:r>
              <a:rPr lang="en-US" sz="2400" smtClean="0">
                <a:latin typeface="Arial" panose="020B0604020202020204" pitchFamily="34" charset="0"/>
                <a:cs typeface="Arial" panose="020B0604020202020204" pitchFamily="34" charset="0"/>
              </a:rPr>
              <a:t>SQL</a:t>
            </a:r>
            <a:endParaRPr lang="en-US" sz="2800" smtClean="0">
              <a:solidFill>
                <a:srgbClr val="002060"/>
              </a:solidFill>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HQL works with persistent objects and their properties. HQL queries are translated by Hibernate into conventional SQL queries which in turns perform action on database</a:t>
            </a:r>
            <a:r>
              <a:rPr lang="en-US" sz="2400" smtClean="0">
                <a:latin typeface="Arial" panose="020B0604020202020204" pitchFamily="34" charset="0"/>
                <a:cs typeface="Arial" panose="020B0604020202020204" pitchFamily="34" charset="0"/>
              </a:rPr>
              <a:t>.</a:t>
            </a:r>
          </a:p>
          <a:p>
            <a:r>
              <a:rPr lang="en-US" sz="2400" smtClean="0">
                <a:latin typeface="Arial" panose="020B0604020202020204" pitchFamily="34" charset="0"/>
                <a:cs typeface="Arial" panose="020B0604020202020204" pitchFamily="34" charset="0"/>
              </a:rPr>
              <a:t>HQL help avoid </a:t>
            </a:r>
            <a:r>
              <a:rPr lang="en-US" sz="2400">
                <a:latin typeface="Arial" panose="020B0604020202020204" pitchFamily="34" charset="0"/>
                <a:cs typeface="Arial" panose="020B0604020202020204" pitchFamily="34" charset="0"/>
              </a:rPr>
              <a:t>database portability hassles, and to take advantage of Hibernate's SQL generation and caching strategies.</a:t>
            </a:r>
          </a:p>
          <a:p>
            <a:endParaRPr lang="en-US" sz="2800" smtClean="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20</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spTree>
    <p:extLst>
      <p:ext uri="{BB962C8B-B14F-4D97-AF65-F5344CB8AC3E}">
        <p14:creationId xmlns:p14="http://schemas.microsoft.com/office/powerpoint/2010/main" val="3844381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From Clause: </a:t>
            </a:r>
            <a:r>
              <a:rPr lang="en-US" sz="2400" smtClean="0">
                <a:latin typeface="Arial" panose="020B0604020202020204" pitchFamily="34" charset="0"/>
                <a:cs typeface="Arial" panose="020B0604020202020204" pitchFamily="34" charset="0"/>
              </a:rPr>
              <a:t>Use</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From</a:t>
            </a:r>
            <a:r>
              <a:rPr lang="en-US" sz="2400">
                <a:latin typeface="Arial" panose="020B0604020202020204" pitchFamily="34" charset="0"/>
                <a:cs typeface="Arial" panose="020B0604020202020204" pitchFamily="34" charset="0"/>
              </a:rPr>
              <a:t> clause if you want to load a complete persistent objects into </a:t>
            </a:r>
            <a:r>
              <a:rPr lang="en-US" sz="2400" smtClean="0">
                <a:latin typeface="Arial" panose="020B0604020202020204" pitchFamily="34" charset="0"/>
                <a:cs typeface="Arial" panose="020B0604020202020204" pitchFamily="34" charset="0"/>
              </a:rPr>
              <a:t>memory</a:t>
            </a:r>
          </a:p>
          <a:p>
            <a:endParaRPr lang="en-US" sz="2400" smtClean="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r>
              <a:rPr lang="en-US" sz="2800" smtClean="0">
                <a:solidFill>
                  <a:srgbClr val="002060"/>
                </a:solidFill>
                <a:latin typeface="Arial" panose="020B0604020202020204" pitchFamily="34" charset="0"/>
                <a:cs typeface="Arial" panose="020B0604020202020204" pitchFamily="34" charset="0"/>
              </a:rPr>
              <a:t>Result: </a:t>
            </a:r>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21</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1026" name="Picture 2" descr="https://lh6.googleusercontent.com/-IfMSCl05UeZzBkbb_lHB6Lk5wERtLIEmHSfCTZUFd7O-xIVKbctZTykHcUicyB13jhmiezo_H7Xv6FxsNUKPDI8C6egUOXTB4BGDs7b3NseL1aKA6XMsO9wQQB-uQ7n6rdb87R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01023"/>
            <a:ext cx="6229350" cy="2147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2438400" y="4918710"/>
            <a:ext cx="4914900" cy="1028700"/>
          </a:xfrm>
          <a:prstGeom prst="rect">
            <a:avLst/>
          </a:prstGeom>
        </p:spPr>
      </p:pic>
    </p:spTree>
    <p:extLst>
      <p:ext uri="{BB962C8B-B14F-4D97-AF65-F5344CB8AC3E}">
        <p14:creationId xmlns:p14="http://schemas.microsoft.com/office/powerpoint/2010/main" val="2048638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solidFill>
                  <a:schemeClr val="accent4">
                    <a:lumMod val="50000"/>
                  </a:schemeClr>
                </a:solidFill>
                <a:latin typeface="Arial" panose="020B0604020202020204" pitchFamily="34" charset="0"/>
                <a:cs typeface="Arial" panose="020B0604020202020204" pitchFamily="34" charset="0"/>
              </a:rPr>
              <a:t>Insert Clause: </a:t>
            </a:r>
            <a:r>
              <a:rPr lang="en-US" sz="2400">
                <a:latin typeface="Arial" panose="020B0604020202020204" pitchFamily="34" charset="0"/>
                <a:cs typeface="Arial" panose="020B0604020202020204" pitchFamily="34" charset="0"/>
              </a:rPr>
              <a:t>HQL supports </a:t>
            </a:r>
            <a:r>
              <a:rPr lang="en-US" sz="2400" b="1">
                <a:latin typeface="Arial" panose="020B0604020202020204" pitchFamily="34" charset="0"/>
                <a:cs typeface="Arial" panose="020B0604020202020204" pitchFamily="34" charset="0"/>
              </a:rPr>
              <a:t>INSERT INTO</a:t>
            </a:r>
            <a:r>
              <a:rPr lang="en-US" sz="2400">
                <a:latin typeface="Arial" panose="020B0604020202020204" pitchFamily="34" charset="0"/>
                <a:cs typeface="Arial" panose="020B0604020202020204" pitchFamily="34" charset="0"/>
              </a:rPr>
              <a:t> clause only where records can be inserted from one object to another object</a:t>
            </a:r>
            <a:endParaRPr lang="en-US" sz="2400" b="1" smtClean="0">
              <a:solidFill>
                <a:schemeClr val="accent4">
                  <a:lumMod val="50000"/>
                </a:schemeClr>
              </a:solidFill>
              <a:latin typeface="Arial" panose="020B0604020202020204" pitchFamily="34" charset="0"/>
              <a:cs typeface="Arial" panose="020B0604020202020204" pitchFamily="34" charset="0"/>
            </a:endParaRPr>
          </a:p>
          <a:p>
            <a:endParaRPr lang="en-US" sz="2800" smtClean="0">
              <a:solidFill>
                <a:schemeClr val="accent4">
                  <a:lumMod val="50000"/>
                </a:schemeClr>
              </a:solidFill>
              <a:latin typeface="Arial" panose="020B0604020202020204" pitchFamily="34" charset="0"/>
              <a:cs typeface="Arial" panose="020B0604020202020204" pitchFamily="34" charset="0"/>
            </a:endParaRPr>
          </a:p>
          <a:p>
            <a:endParaRPr lang="en-US" sz="2800">
              <a:solidFill>
                <a:schemeClr val="accent4">
                  <a:lumMod val="50000"/>
                </a:schemeClr>
              </a:solidFill>
              <a:latin typeface="Arial" panose="020B0604020202020204" pitchFamily="34" charset="0"/>
              <a:cs typeface="Arial" panose="020B0604020202020204" pitchFamily="34" charset="0"/>
            </a:endParaRPr>
          </a:p>
          <a:p>
            <a:endParaRPr lang="en-US" sz="2800">
              <a:solidFill>
                <a:schemeClr val="accent4">
                  <a:lumMod val="50000"/>
                </a:schemeClr>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22</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2" name="Picture 1"/>
          <p:cNvPicPr>
            <a:picLocks noChangeAspect="1"/>
          </p:cNvPicPr>
          <p:nvPr/>
        </p:nvPicPr>
        <p:blipFill>
          <a:blip r:embed="rId3"/>
          <a:stretch>
            <a:fillRect/>
          </a:stretch>
        </p:blipFill>
        <p:spPr>
          <a:xfrm>
            <a:off x="609600" y="2776296"/>
            <a:ext cx="7086600" cy="872490"/>
          </a:xfrm>
          <a:prstGeom prst="rect">
            <a:avLst/>
          </a:prstGeom>
        </p:spPr>
      </p:pic>
      <p:pic>
        <p:nvPicPr>
          <p:cNvPr id="2050" name="Picture 2" descr="https://lh4.googleusercontent.com/SNKQI9EHO49F-wjfhzDleb0Kx3IekBKIZbpB5q1VzNr-nFd3kv8f9BXf2l4yqoNeiQVuxh1ddESae8w1NnxMn4fvIXvsQjS8MCcg7BASgz5LLmqcL7Et7PxGBbb8_JvPSCc_bD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82745"/>
            <a:ext cx="4371975" cy="8667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5deUZIgYYEvUip3M4kZmB9Hi9NCqYCoMeqITl8mosdAFZUVLLyn-Sh7YPxhaEqNOQ3qoOVCidWA6Z_ZT4vnrcFRnhvRKOTQcvbErmXVAQ0t5N9OI3IPKO14kVQ_otbra2oafxAG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901921"/>
            <a:ext cx="62293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47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t>Can user session.save(nCategory) to create a new object </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23</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2" name="Picture 1"/>
          <p:cNvPicPr>
            <a:picLocks noChangeAspect="1"/>
          </p:cNvPicPr>
          <p:nvPr/>
        </p:nvPicPr>
        <p:blipFill>
          <a:blip r:embed="rId3"/>
          <a:stretch>
            <a:fillRect/>
          </a:stretch>
        </p:blipFill>
        <p:spPr>
          <a:xfrm>
            <a:off x="1385887" y="2971800"/>
            <a:ext cx="3933825" cy="581025"/>
          </a:xfrm>
          <a:prstGeom prst="rect">
            <a:avLst/>
          </a:prstGeom>
        </p:spPr>
      </p:pic>
      <p:pic>
        <p:nvPicPr>
          <p:cNvPr id="3074" name="Picture 2" descr="https://lh4.googleusercontent.com/U10fvnzaoHcgy3ISxKhVCSoAOTnYtvSj3oTjLi9Cj_BEHOmrkkeVIjmNAj2svdwfVOawuW-8khhp5afJeMu54IR2X91UsszhJSuT5LuYJNzt53Lcyc4O9oYIr8eOXg_TuurlPPt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7" y="4103853"/>
            <a:ext cx="57340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4t4YXMF60q1GZZgwNAdvArEOvPvo4Oeuqgwrj8nYj96KScNgkrwGuhufLQqpxdQtZdS0uJBzjNG2__7jBlyp0xOhNVBwmO3IziA9Bkg_9qqutjycYOisw5YvoB8xnNnd3BBL8m9Z"/>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887" y="5214226"/>
            <a:ext cx="622935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017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t>Update Clause: </a:t>
            </a:r>
            <a:r>
              <a:rPr lang="en-US" sz="2400">
                <a:latin typeface="Arial" panose="020B0604020202020204" pitchFamily="34" charset="0"/>
                <a:cs typeface="Arial" panose="020B0604020202020204" pitchFamily="34" charset="0"/>
              </a:rPr>
              <a:t>The </a:t>
            </a:r>
            <a:r>
              <a:rPr lang="en-US" sz="2400" b="1">
                <a:latin typeface="Arial" panose="020B0604020202020204" pitchFamily="34" charset="0"/>
                <a:cs typeface="Arial" panose="020B0604020202020204" pitchFamily="34" charset="0"/>
              </a:rPr>
              <a:t>UPDATE</a:t>
            </a:r>
            <a:r>
              <a:rPr lang="en-US" sz="2400">
                <a:latin typeface="Arial" panose="020B0604020202020204" pitchFamily="34" charset="0"/>
                <a:cs typeface="Arial" panose="020B0604020202020204" pitchFamily="34" charset="0"/>
              </a:rPr>
              <a:t> clause can be used to update one or more properties of an one or more </a:t>
            </a:r>
            <a:r>
              <a:rPr lang="en-US" sz="2800"/>
              <a:t>objects. </a:t>
            </a:r>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24</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2" name="Picture 1"/>
          <p:cNvPicPr>
            <a:picLocks noChangeAspect="1"/>
          </p:cNvPicPr>
          <p:nvPr/>
        </p:nvPicPr>
        <p:blipFill>
          <a:blip r:embed="rId3"/>
          <a:stretch>
            <a:fillRect/>
          </a:stretch>
        </p:blipFill>
        <p:spPr>
          <a:xfrm>
            <a:off x="605631" y="2591510"/>
            <a:ext cx="6557169" cy="1294689"/>
          </a:xfrm>
          <a:prstGeom prst="rect">
            <a:avLst/>
          </a:prstGeom>
        </p:spPr>
      </p:pic>
      <p:pic>
        <p:nvPicPr>
          <p:cNvPr id="4098" name="Picture 2" descr="https://lh4.googleusercontent.com/HDQJjLs6_EJjaig-cJMZJ7_SlGHOjCYGypNX-91EqensosI1ZlTp-W-bfw4v5KtrusccPI8OSKaZ4ThUvQssKO9dRFcwLVezvxlFUI1gMc335dCMcdFZXFtTe_CND0o8bv8izuG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48" y="4265777"/>
            <a:ext cx="5559552" cy="5092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1mUuKdWzvwW4IKEr5B_TXg_dvwE9HLxKzfAEM69QQySAMqZaMq3hUUH2kICJ-BrwBanWYwoW0ZvXsDkpHwatNUkLwHsGlUfQwBPhftPlnpYj1aFR3v0I6l4GnKAlUlbqBcXuDmE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630" y="5243196"/>
            <a:ext cx="7525849" cy="4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041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smtClean="0">
                <a:solidFill>
                  <a:srgbClr val="002060"/>
                </a:solidFill>
                <a:latin typeface="Arial" panose="020B0604020202020204" pitchFamily="34" charset="0"/>
                <a:cs typeface="Arial" panose="020B0604020202020204" pitchFamily="34" charset="0"/>
              </a:rPr>
              <a:t>Delete Clause: </a:t>
            </a:r>
            <a:r>
              <a:rPr lang="en-US" sz="2400" smtClean="0">
                <a:solidFill>
                  <a:srgbClr val="002060"/>
                </a:solidFill>
                <a:latin typeface="Arial" panose="020B0604020202020204" pitchFamily="34" charset="0"/>
                <a:cs typeface="Arial" panose="020B0604020202020204" pitchFamily="34" charset="0"/>
              </a:rPr>
              <a:t>T</a:t>
            </a:r>
            <a:r>
              <a:rPr lang="en-US" sz="2400" smtClean="0">
                <a:latin typeface="Arial" panose="020B0604020202020204" pitchFamily="34" charset="0"/>
                <a:cs typeface="Arial" panose="020B0604020202020204" pitchFamily="34" charset="0"/>
              </a:rPr>
              <a:t>he</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DELETE</a:t>
            </a:r>
            <a:r>
              <a:rPr lang="en-US" sz="2400">
                <a:latin typeface="Arial" panose="020B0604020202020204" pitchFamily="34" charset="0"/>
                <a:cs typeface="Arial" panose="020B0604020202020204" pitchFamily="34" charset="0"/>
              </a:rPr>
              <a:t> clause can be used to delete one or more </a:t>
            </a:r>
            <a:r>
              <a:rPr lang="en-US" sz="2400" smtClean="0">
                <a:latin typeface="Arial" panose="020B0604020202020204" pitchFamily="34" charset="0"/>
                <a:cs typeface="Arial" panose="020B0604020202020204" pitchFamily="34" charset="0"/>
              </a:rPr>
              <a:t>objects</a:t>
            </a:r>
          </a:p>
          <a:p>
            <a:endParaRPr lang="en-US" sz="2400" smtClean="0">
              <a:solidFill>
                <a:srgbClr val="002060"/>
              </a:solidFill>
              <a:latin typeface="Arial" panose="020B0604020202020204" pitchFamily="34" charset="0"/>
              <a:cs typeface="Arial" panose="020B0604020202020204" pitchFamily="34" charset="0"/>
            </a:endParaRPr>
          </a:p>
          <a:p>
            <a:endParaRPr lang="en-US" sz="2400">
              <a:solidFill>
                <a:srgbClr val="002060"/>
              </a:solidFill>
              <a:latin typeface="Arial" panose="020B0604020202020204" pitchFamily="34" charset="0"/>
              <a:cs typeface="Arial" panose="020B0604020202020204" pitchFamily="34" charset="0"/>
            </a:endParaRPr>
          </a:p>
          <a:p>
            <a:endParaRPr lang="en-US" sz="2400" smtClean="0">
              <a:solidFill>
                <a:srgbClr val="002060"/>
              </a:solidFill>
              <a:latin typeface="Arial" panose="020B0604020202020204" pitchFamily="34" charset="0"/>
              <a:cs typeface="Arial" panose="020B0604020202020204" pitchFamily="34" charset="0"/>
            </a:endParaRPr>
          </a:p>
          <a:p>
            <a:r>
              <a:rPr lang="en-US" sz="2400" smtClean="0">
                <a:solidFill>
                  <a:srgbClr val="002060"/>
                </a:solidFill>
                <a:latin typeface="Arial" panose="020B0604020202020204" pitchFamily="34" charset="0"/>
                <a:cs typeface="Arial" panose="020B0604020202020204" pitchFamily="34" charset="0"/>
              </a:rPr>
              <a:t>Delete susscess</a:t>
            </a:r>
          </a:p>
          <a:p>
            <a:endParaRPr lang="en-US" sz="2400">
              <a:solidFill>
                <a:srgbClr val="002060"/>
              </a:solidFill>
              <a:latin typeface="Arial" panose="020B0604020202020204" pitchFamily="34" charset="0"/>
              <a:cs typeface="Arial" panose="020B0604020202020204" pitchFamily="34" charset="0"/>
            </a:endParaRPr>
          </a:p>
          <a:p>
            <a:endParaRPr lang="en-US" sz="2400" smtClean="0">
              <a:solidFill>
                <a:srgbClr val="002060"/>
              </a:solidFill>
              <a:latin typeface="Arial" panose="020B0604020202020204" pitchFamily="34" charset="0"/>
              <a:cs typeface="Arial" panose="020B0604020202020204" pitchFamily="34" charset="0"/>
            </a:endParaRPr>
          </a:p>
          <a:p>
            <a:r>
              <a:rPr lang="en-US" sz="2400">
                <a:solidFill>
                  <a:srgbClr val="002060"/>
                </a:solidFill>
                <a:latin typeface="Arial" panose="020B0604020202020204" pitchFamily="34" charset="0"/>
                <a:cs typeface="Arial" panose="020B0604020202020204" pitchFamily="34" charset="0"/>
              </a:rPr>
              <a:t>Delete </a:t>
            </a:r>
            <a:r>
              <a:rPr lang="en-US" sz="2400" smtClean="0">
                <a:solidFill>
                  <a:srgbClr val="002060"/>
                </a:solidFill>
                <a:latin typeface="Arial" panose="020B0604020202020204" pitchFamily="34" charset="0"/>
                <a:cs typeface="Arial" panose="020B0604020202020204" pitchFamily="34" charset="0"/>
              </a:rPr>
              <a:t>fail</a:t>
            </a:r>
            <a:endParaRPr lang="en-US" sz="24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25</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Query Language</a:t>
            </a:r>
          </a:p>
        </p:txBody>
      </p:sp>
      <p:pic>
        <p:nvPicPr>
          <p:cNvPr id="2" name="Picture 1"/>
          <p:cNvPicPr>
            <a:picLocks noChangeAspect="1"/>
          </p:cNvPicPr>
          <p:nvPr/>
        </p:nvPicPr>
        <p:blipFill>
          <a:blip r:embed="rId3"/>
          <a:stretch>
            <a:fillRect/>
          </a:stretch>
        </p:blipFill>
        <p:spPr>
          <a:xfrm>
            <a:off x="1219200" y="2743200"/>
            <a:ext cx="6269096" cy="1066800"/>
          </a:xfrm>
          <a:prstGeom prst="rect">
            <a:avLst/>
          </a:prstGeom>
        </p:spPr>
      </p:pic>
      <p:pic>
        <p:nvPicPr>
          <p:cNvPr id="5122" name="Picture 2" descr="https://lh4.googleusercontent.com/ormkJ9I8CwB7l7LvrX_hpnwJNVJDkw2tEwXyjM0att8pZjlBda3j4EQG_yhRl90PrsABvE8va2OeebgsrUP5sk8U9O1xoohR355RahxsNZ_Nee4FuG8me-F2pkG1WXscOrGOpRQ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10847"/>
            <a:ext cx="4457700" cy="8096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6.googleusercontent.com/xyhzGgpTCVbArkeSFH3JOiF_Jdal92aViaCHzslHfVWbj7cro9Npddg3bGt7tjamhuv7kvf9xjGP-ownLU2hu2hF69D1CbFNZ2-ZaKLV-U35JPTRqgmvwjmJLbKIhy8-tRrmg0p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678486"/>
            <a:ext cx="5591175" cy="7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79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26</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6.5</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8"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958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solidFill>
                  <a:srgbClr val="002060"/>
                </a:solidFill>
                <a:latin typeface="Arial" panose="020B0604020202020204" pitchFamily="34" charset="0"/>
                <a:cs typeface="Arial" panose="020B0604020202020204" pitchFamily="34" charset="0"/>
              </a:rPr>
              <a:t>Create: </a:t>
            </a:r>
            <a:endParaRPr lang="en-US" sz="2800" b="1"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endParaRPr lang="en-US" sz="2800" smtClean="0">
              <a:solidFill>
                <a:srgbClr val="002060"/>
              </a:solidFill>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a:p>
            <a:r>
              <a:rPr lang="en-US" sz="2800" b="1">
                <a:solidFill>
                  <a:srgbClr val="002060"/>
                </a:solidFill>
                <a:latin typeface="Arial" panose="020B0604020202020204" pitchFamily="34" charset="0"/>
                <a:cs typeface="Arial" panose="020B0604020202020204" pitchFamily="34" charset="0"/>
              </a:rPr>
              <a:t>a</a:t>
            </a:r>
            <a:r>
              <a:rPr lang="en-US" sz="2800" b="1" smtClean="0">
                <a:solidFill>
                  <a:srgbClr val="002060"/>
                </a:solidFill>
                <a:latin typeface="Arial" panose="020B0604020202020204" pitchFamily="34" charset="0"/>
                <a:cs typeface="Arial" panose="020B0604020202020204" pitchFamily="34" charset="0"/>
              </a:rPr>
              <a:t>dd()</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27</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1465135" y="2362200"/>
            <a:ext cx="6448425" cy="742950"/>
          </a:xfrm>
          <a:prstGeom prst="rect">
            <a:avLst/>
          </a:prstGeom>
        </p:spPr>
      </p:pic>
      <p:pic>
        <p:nvPicPr>
          <p:cNvPr id="9" name="Picture 8"/>
          <p:cNvPicPr>
            <a:picLocks noChangeAspect="1"/>
          </p:cNvPicPr>
          <p:nvPr/>
        </p:nvPicPr>
        <p:blipFill>
          <a:blip r:embed="rId4"/>
          <a:stretch>
            <a:fillRect/>
          </a:stretch>
        </p:blipFill>
        <p:spPr>
          <a:xfrm>
            <a:off x="1475295" y="4419600"/>
            <a:ext cx="6457950" cy="971550"/>
          </a:xfrm>
          <a:prstGeom prst="rect">
            <a:avLst/>
          </a:prstGeom>
        </p:spPr>
      </p:pic>
    </p:spTree>
    <p:extLst>
      <p:ext uri="{BB962C8B-B14F-4D97-AF65-F5344CB8AC3E}">
        <p14:creationId xmlns:p14="http://schemas.microsoft.com/office/powerpoint/2010/main" val="1673962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7" y="1600200"/>
            <a:ext cx="6864477" cy="4495800"/>
          </a:xfrm>
        </p:spPr>
        <p:txBody>
          <a:bodyPr/>
          <a:lstStyle/>
          <a:p>
            <a:r>
              <a:rPr lang="en-US" sz="2800" b="1">
                <a:solidFill>
                  <a:srgbClr val="002060"/>
                </a:solidFill>
                <a:latin typeface="Arial" panose="020B0604020202020204" pitchFamily="34" charset="0"/>
                <a:cs typeface="Arial" panose="020B0604020202020204" pitchFamily="34" charset="0"/>
              </a:rPr>
              <a:t>Restrictions with Criteria:</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28</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8" name="Picture 7"/>
          <p:cNvPicPr>
            <a:picLocks noChangeAspect="1"/>
          </p:cNvPicPr>
          <p:nvPr/>
        </p:nvPicPr>
        <p:blipFill>
          <a:blip r:embed="rId3"/>
          <a:stretch>
            <a:fillRect/>
          </a:stretch>
        </p:blipFill>
        <p:spPr>
          <a:xfrm>
            <a:off x="1590674" y="2228850"/>
            <a:ext cx="5886450" cy="3867150"/>
          </a:xfrm>
          <a:prstGeom prst="rect">
            <a:avLst/>
          </a:prstGeom>
        </p:spPr>
      </p:pic>
    </p:spTree>
    <p:extLst>
      <p:ext uri="{BB962C8B-B14F-4D97-AF65-F5344CB8AC3E}">
        <p14:creationId xmlns:p14="http://schemas.microsoft.com/office/powerpoint/2010/main" val="3498468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5788152" cy="4495800"/>
          </a:xfrm>
        </p:spPr>
        <p:txBody>
          <a:bodyPr/>
          <a:lstStyle/>
          <a:p>
            <a:r>
              <a:rPr lang="en-US" sz="2800" b="1">
                <a:solidFill>
                  <a:srgbClr val="002060"/>
                </a:solidFill>
                <a:latin typeface="Arial" panose="020B0604020202020204" pitchFamily="34" charset="0"/>
                <a:cs typeface="Arial" panose="020B0604020202020204" pitchFamily="34" charset="0"/>
              </a:rPr>
              <a:t>Restrictions with Criteria:</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29</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1271270" y="2362200"/>
            <a:ext cx="6525260" cy="3501359"/>
          </a:xfrm>
          <a:prstGeom prst="rect">
            <a:avLst/>
          </a:prstGeom>
        </p:spPr>
      </p:pic>
    </p:spTree>
    <p:extLst>
      <p:ext uri="{BB962C8B-B14F-4D97-AF65-F5344CB8AC3E}">
        <p14:creationId xmlns:p14="http://schemas.microsoft.com/office/powerpoint/2010/main" val="762023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838200"/>
          </a:xfrm>
        </p:spPr>
        <p:txBody>
          <a:bodyPr/>
          <a:lstStyle/>
          <a:p>
            <a:r>
              <a:rPr lang="en-US" sz="2800" b="1" smtClean="0">
                <a:solidFill>
                  <a:srgbClr val="0070C0"/>
                </a:solidFill>
                <a:latin typeface="Arial" panose="020B0604020202020204" pitchFamily="34" charset="0"/>
                <a:cs typeface="Arial" panose="020B0604020202020204" pitchFamily="34" charset="0"/>
              </a:rPr>
              <a:t>What is ORM ???</a:t>
            </a:r>
          </a:p>
          <a:p>
            <a:pPr marL="0" indent="0">
              <a:buNone/>
            </a:pPr>
            <a:r>
              <a:rPr lang="en-US" sz="2800">
                <a:solidFill>
                  <a:srgbClr val="002060"/>
                </a:solidFill>
                <a:latin typeface="Arial" panose="020B0604020202020204" pitchFamily="34" charset="0"/>
                <a:cs typeface="Arial" panose="020B0604020202020204" pitchFamily="34" charset="0"/>
              </a:rPr>
              <a:t>ORM stands for </a:t>
            </a:r>
            <a:r>
              <a:rPr lang="en-US" sz="2800">
                <a:solidFill>
                  <a:srgbClr val="FF0000"/>
                </a:solidFill>
                <a:latin typeface="Arial" panose="020B0604020202020204" pitchFamily="34" charset="0"/>
                <a:cs typeface="Arial" panose="020B0604020202020204" pitchFamily="34" charset="0"/>
              </a:rPr>
              <a:t>O</a:t>
            </a:r>
            <a:r>
              <a:rPr lang="en-US" sz="2800">
                <a:solidFill>
                  <a:srgbClr val="002060"/>
                </a:solidFill>
                <a:latin typeface="Arial" panose="020B0604020202020204" pitchFamily="34" charset="0"/>
                <a:cs typeface="Arial" panose="020B0604020202020204" pitchFamily="34" charset="0"/>
              </a:rPr>
              <a:t>bject-</a:t>
            </a:r>
            <a:r>
              <a:rPr lang="en-US" sz="2800">
                <a:solidFill>
                  <a:srgbClr val="FF0000"/>
                </a:solidFill>
                <a:latin typeface="Arial" panose="020B0604020202020204" pitchFamily="34" charset="0"/>
                <a:cs typeface="Arial" panose="020B0604020202020204" pitchFamily="34" charset="0"/>
              </a:rPr>
              <a:t>R</a:t>
            </a:r>
            <a:r>
              <a:rPr lang="en-US" sz="2800">
                <a:solidFill>
                  <a:srgbClr val="002060"/>
                </a:solidFill>
                <a:latin typeface="Arial" panose="020B0604020202020204" pitchFamily="34" charset="0"/>
                <a:cs typeface="Arial" panose="020B0604020202020204" pitchFamily="34" charset="0"/>
              </a:rPr>
              <a:t>elational </a:t>
            </a:r>
            <a:r>
              <a:rPr lang="en-US" sz="2800">
                <a:solidFill>
                  <a:srgbClr val="FF0000"/>
                </a:solidFill>
                <a:latin typeface="Arial" panose="020B0604020202020204" pitchFamily="34" charset="0"/>
                <a:cs typeface="Arial" panose="020B0604020202020204" pitchFamily="34" charset="0"/>
              </a:rPr>
              <a:t>M</a:t>
            </a:r>
            <a:r>
              <a:rPr lang="en-US" sz="2800">
                <a:solidFill>
                  <a:srgbClr val="002060"/>
                </a:solidFill>
                <a:latin typeface="Arial" panose="020B0604020202020204" pitchFamily="34" charset="0"/>
                <a:cs typeface="Arial" panose="020B0604020202020204" pitchFamily="34" charset="0"/>
              </a:rPr>
              <a:t>apping (ORM) is a programming technique for </a:t>
            </a:r>
            <a:r>
              <a:rPr lang="en-US" sz="2800">
                <a:solidFill>
                  <a:srgbClr val="FF0000"/>
                </a:solidFill>
                <a:latin typeface="Arial" panose="020B0604020202020204" pitchFamily="34" charset="0"/>
                <a:cs typeface="Arial" panose="020B0604020202020204" pitchFamily="34" charset="0"/>
              </a:rPr>
              <a:t>converting</a:t>
            </a:r>
            <a:r>
              <a:rPr lang="en-US" sz="2800">
                <a:solidFill>
                  <a:srgbClr val="002060"/>
                </a:solidFill>
                <a:latin typeface="Arial" panose="020B0604020202020204" pitchFamily="34" charset="0"/>
                <a:cs typeface="Arial" panose="020B0604020202020204" pitchFamily="34" charset="0"/>
              </a:rPr>
              <a:t> data between </a:t>
            </a:r>
            <a:r>
              <a:rPr lang="en-US" sz="2800">
                <a:solidFill>
                  <a:srgbClr val="FF0000"/>
                </a:solidFill>
                <a:latin typeface="Arial" panose="020B0604020202020204" pitchFamily="34" charset="0"/>
                <a:cs typeface="Arial" panose="020B0604020202020204" pitchFamily="34" charset="0"/>
              </a:rPr>
              <a:t>relational databases </a:t>
            </a:r>
            <a:r>
              <a:rPr lang="en-US" sz="2800">
                <a:solidFill>
                  <a:srgbClr val="002060"/>
                </a:solidFill>
                <a:latin typeface="Arial" panose="020B0604020202020204" pitchFamily="34" charset="0"/>
                <a:cs typeface="Arial" panose="020B0604020202020204" pitchFamily="34" charset="0"/>
              </a:rPr>
              <a:t>and </a:t>
            </a:r>
            <a:r>
              <a:rPr lang="en-US" sz="2800">
                <a:solidFill>
                  <a:srgbClr val="FF0000"/>
                </a:solidFill>
                <a:latin typeface="Arial" panose="020B0604020202020204" pitchFamily="34" charset="0"/>
                <a:cs typeface="Arial" panose="020B0604020202020204" pitchFamily="34" charset="0"/>
              </a:rPr>
              <a:t>object oriented programming languages</a:t>
            </a:r>
            <a:r>
              <a:rPr lang="en-US" sz="2800">
                <a:solidFill>
                  <a:srgbClr val="002060"/>
                </a:solidFill>
                <a:latin typeface="Arial" panose="020B0604020202020204" pitchFamily="34" charset="0"/>
                <a:cs typeface="Arial" panose="020B0604020202020204" pitchFamily="34" charset="0"/>
              </a:rPr>
              <a:t> such as Java, C# etc. </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pic>
        <p:nvPicPr>
          <p:cNvPr id="1026" name="Picture 2" descr="https://lh5.googleusercontent.com/oaeFYrb4cPalhNz1jfRMXWll5qQLa6Lr3MYqyRzzFFYtDq-Hd2n2eVfiHTI_xSxs0ONCMcAWayG6MewPKXIBVx_IPd78n9NOX_rkPDxRK65RchfQXL7yV5aZF6y6Q1pCUtKjYdm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752" y="3945374"/>
            <a:ext cx="5764295" cy="230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86073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AND or OR conditions</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30</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1524000" y="2209800"/>
            <a:ext cx="6460045" cy="3886200"/>
          </a:xfrm>
          <a:prstGeom prst="rect">
            <a:avLst/>
          </a:prstGeom>
        </p:spPr>
      </p:pic>
    </p:spTree>
    <p:extLst>
      <p:ext uri="{BB962C8B-B14F-4D97-AF65-F5344CB8AC3E}">
        <p14:creationId xmlns:p14="http://schemas.microsoft.com/office/powerpoint/2010/main" val="892333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9920" y="1752600"/>
            <a:ext cx="8153400" cy="3657600"/>
          </a:xfrm>
        </p:spPr>
        <p:txBody>
          <a:bodyPr/>
          <a:lstStyle/>
          <a:p>
            <a:r>
              <a:rPr lang="en-US" sz="2800" b="1">
                <a:solidFill>
                  <a:srgbClr val="002060"/>
                </a:solidFill>
                <a:latin typeface="Arial" panose="020B0604020202020204" pitchFamily="34" charset="0"/>
                <a:cs typeface="Arial" panose="020B0604020202020204" pitchFamily="34" charset="0"/>
              </a:rPr>
              <a:t>Pagination using Criteria:</a:t>
            </a:r>
          </a:p>
          <a:p>
            <a:pPr lvl="1"/>
            <a:r>
              <a:rPr lang="en-US" sz="2500" b="1">
                <a:latin typeface="Arial" panose="020B0604020202020204" pitchFamily="34" charset="0"/>
                <a:cs typeface="Arial" panose="020B0604020202020204" pitchFamily="34" charset="0"/>
              </a:rPr>
              <a:t>public Criteria setFirstResult(int </a:t>
            </a:r>
            <a:r>
              <a:rPr lang="en-US" sz="2500" b="1">
                <a:latin typeface="Arial" panose="020B0604020202020204" pitchFamily="34" charset="0"/>
                <a:cs typeface="Arial" panose="020B0604020202020204" pitchFamily="34" charset="0"/>
              </a:rPr>
              <a:t>firstResult</a:t>
            </a:r>
            <a:r>
              <a:rPr lang="en-US" sz="2500" b="1" smtClean="0">
                <a:latin typeface="Arial" panose="020B0604020202020204" pitchFamily="34" charset="0"/>
                <a:cs typeface="Arial" panose="020B0604020202020204" pitchFamily="34" charset="0"/>
              </a:rPr>
              <a:t>)</a:t>
            </a:r>
          </a:p>
          <a:p>
            <a:pPr marL="366713" lvl="1" indent="0">
              <a:buNone/>
            </a:pPr>
            <a:r>
              <a:rPr lang="en-US" sz="2500" smtClean="0">
                <a:latin typeface="Arial" panose="020B0604020202020204" pitchFamily="34" charset="0"/>
                <a:cs typeface="Arial" panose="020B0604020202020204" pitchFamily="34" charset="0"/>
              </a:rPr>
              <a:t>This </a:t>
            </a:r>
            <a:r>
              <a:rPr lang="en-US" sz="2500">
                <a:latin typeface="Arial" panose="020B0604020202020204" pitchFamily="34" charset="0"/>
                <a:cs typeface="Arial" panose="020B0604020202020204" pitchFamily="34" charset="0"/>
              </a:rPr>
              <a:t>method takes an integer that represents the first row in your result set, starting with row </a:t>
            </a:r>
            <a:r>
              <a:rPr lang="en-US" sz="2500">
                <a:latin typeface="Arial" panose="020B0604020202020204" pitchFamily="34" charset="0"/>
                <a:cs typeface="Arial" panose="020B0604020202020204" pitchFamily="34" charset="0"/>
              </a:rPr>
              <a:t>0</a:t>
            </a:r>
            <a:r>
              <a:rPr lang="en-US" sz="2500" smtClean="0">
                <a:latin typeface="Arial" panose="020B0604020202020204" pitchFamily="34" charset="0"/>
                <a:cs typeface="Arial" panose="020B0604020202020204" pitchFamily="34" charset="0"/>
              </a:rPr>
              <a:t>.</a:t>
            </a:r>
          </a:p>
          <a:p>
            <a:pPr lvl="1"/>
            <a:r>
              <a:rPr lang="en-US" sz="2500" b="1">
                <a:latin typeface="Arial" panose="020B0604020202020204" pitchFamily="34" charset="0"/>
                <a:cs typeface="Arial" panose="020B0604020202020204" pitchFamily="34" charset="0"/>
              </a:rPr>
              <a:t>public Criteria setMaxResults(int </a:t>
            </a:r>
            <a:r>
              <a:rPr lang="en-US" sz="2500" b="1">
                <a:latin typeface="Arial" panose="020B0604020202020204" pitchFamily="34" charset="0"/>
                <a:cs typeface="Arial" panose="020B0604020202020204" pitchFamily="34" charset="0"/>
              </a:rPr>
              <a:t>maxResults</a:t>
            </a:r>
            <a:r>
              <a:rPr lang="en-US" sz="2500" b="1" smtClean="0">
                <a:latin typeface="Arial" panose="020B0604020202020204" pitchFamily="34" charset="0"/>
                <a:cs typeface="Arial" panose="020B0604020202020204" pitchFamily="34" charset="0"/>
              </a:rPr>
              <a:t>)</a:t>
            </a:r>
          </a:p>
          <a:p>
            <a:pPr marL="366713" lvl="1" indent="0">
              <a:buNone/>
            </a:pPr>
            <a:r>
              <a:rPr lang="en-US" sz="2500" smtClean="0">
                <a:latin typeface="Arial" panose="020B0604020202020204" pitchFamily="34" charset="0"/>
                <a:cs typeface="Arial" panose="020B0604020202020204" pitchFamily="34" charset="0"/>
              </a:rPr>
              <a:t>This </a:t>
            </a:r>
            <a:r>
              <a:rPr lang="en-US" sz="2500">
                <a:latin typeface="Arial" panose="020B0604020202020204" pitchFamily="34" charset="0"/>
                <a:cs typeface="Arial" panose="020B0604020202020204" pitchFamily="34" charset="0"/>
              </a:rPr>
              <a:t>method tells Hibernate to retrieve a fixed number maxResults of objects.</a:t>
            </a:r>
          </a:p>
          <a:p>
            <a:pPr marL="0" indent="0">
              <a:buNone/>
            </a:pPr>
            <a:endParaRPr lang="en-US" sz="2800">
              <a:latin typeface="Arial" panose="020B0604020202020204" pitchFamily="34" charset="0"/>
              <a:cs typeface="Arial" panose="020B0604020202020204" pitchFamily="34" charset="0"/>
            </a:endParaRP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31</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1007731" y="4872037"/>
            <a:ext cx="7052338" cy="1376363"/>
          </a:xfrm>
          <a:prstGeom prst="rect">
            <a:avLst/>
          </a:prstGeom>
        </p:spPr>
      </p:pic>
    </p:spTree>
    <p:extLst>
      <p:ext uri="{BB962C8B-B14F-4D97-AF65-F5344CB8AC3E}">
        <p14:creationId xmlns:p14="http://schemas.microsoft.com/office/powerpoint/2010/main" val="2719155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Sorting the Results:</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32</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2" name="Picture 1"/>
          <p:cNvPicPr>
            <a:picLocks noChangeAspect="1"/>
          </p:cNvPicPr>
          <p:nvPr/>
        </p:nvPicPr>
        <p:blipFill>
          <a:blip r:embed="rId3"/>
          <a:stretch>
            <a:fillRect/>
          </a:stretch>
        </p:blipFill>
        <p:spPr>
          <a:xfrm>
            <a:off x="947959" y="2286000"/>
            <a:ext cx="7482778" cy="3509963"/>
          </a:xfrm>
          <a:prstGeom prst="rect">
            <a:avLst/>
          </a:prstGeom>
        </p:spPr>
      </p:pic>
    </p:spTree>
    <p:extLst>
      <p:ext uri="{BB962C8B-B14F-4D97-AF65-F5344CB8AC3E}">
        <p14:creationId xmlns:p14="http://schemas.microsoft.com/office/powerpoint/2010/main" val="2412802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solidFill>
                  <a:srgbClr val="002060"/>
                </a:solidFill>
                <a:latin typeface="Arial" panose="020B0604020202020204" pitchFamily="34" charset="0"/>
                <a:cs typeface="Arial" panose="020B0604020202020204" pitchFamily="34" charset="0"/>
              </a:rPr>
              <a:t>Projections </a:t>
            </a:r>
            <a:r>
              <a:rPr lang="en-US" sz="2800" b="1">
                <a:solidFill>
                  <a:srgbClr val="002060"/>
                </a:solidFill>
                <a:latin typeface="Arial" panose="020B0604020202020204" pitchFamily="34" charset="0"/>
                <a:cs typeface="Arial" panose="020B0604020202020204" pitchFamily="34" charset="0"/>
              </a:rPr>
              <a:t>&amp; </a:t>
            </a:r>
            <a:r>
              <a:rPr lang="en-US" sz="2800" b="1">
                <a:solidFill>
                  <a:srgbClr val="002060"/>
                </a:solidFill>
                <a:latin typeface="Arial" panose="020B0604020202020204" pitchFamily="34" charset="0"/>
                <a:cs typeface="Arial" panose="020B0604020202020204" pitchFamily="34" charset="0"/>
              </a:rPr>
              <a:t>Aggregations</a:t>
            </a:r>
            <a:r>
              <a:rPr lang="en-US" sz="2800" b="1" smtClean="0">
                <a:solidFill>
                  <a:srgbClr val="002060"/>
                </a:solidFill>
                <a:latin typeface="Arial" panose="020B0604020202020204" pitchFamily="34" charset="0"/>
                <a:cs typeface="Arial" panose="020B0604020202020204" pitchFamily="34" charset="0"/>
              </a:rPr>
              <a:t>:</a:t>
            </a:r>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33</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Criteria Queries</a:t>
            </a:r>
          </a:p>
        </p:txBody>
      </p:sp>
      <p:pic>
        <p:nvPicPr>
          <p:cNvPr id="8" name="Picture 7"/>
          <p:cNvPicPr>
            <a:picLocks noChangeAspect="1"/>
          </p:cNvPicPr>
          <p:nvPr/>
        </p:nvPicPr>
        <p:blipFill>
          <a:blip r:embed="rId3"/>
          <a:stretch>
            <a:fillRect/>
          </a:stretch>
        </p:blipFill>
        <p:spPr>
          <a:xfrm>
            <a:off x="1693735" y="2108200"/>
            <a:ext cx="5991225" cy="4505325"/>
          </a:xfrm>
          <a:prstGeom prst="rect">
            <a:avLst/>
          </a:prstGeom>
        </p:spPr>
      </p:pic>
    </p:spTree>
    <p:extLst>
      <p:ext uri="{BB962C8B-B14F-4D97-AF65-F5344CB8AC3E}">
        <p14:creationId xmlns:p14="http://schemas.microsoft.com/office/powerpoint/2010/main" val="3743631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34</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6.6</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8"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31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smtClean="0">
                <a:solidFill>
                  <a:srgbClr val="002060"/>
                </a:solidFill>
                <a:latin typeface="Arial" panose="020B0604020202020204" pitchFamily="34" charset="0"/>
                <a:cs typeface="Arial" panose="020B0604020202020204" pitchFamily="34" charset="0"/>
              </a:rPr>
              <a:t>Create </a:t>
            </a:r>
            <a:r>
              <a:rPr lang="en-US" sz="2800" b="1">
                <a:solidFill>
                  <a:srgbClr val="002060"/>
                </a:solidFill>
                <a:latin typeface="Arial" panose="020B0604020202020204" pitchFamily="34" charset="0"/>
                <a:cs typeface="Arial" panose="020B0604020202020204" pitchFamily="34" charset="0"/>
              </a:rPr>
              <a:t>a </a:t>
            </a:r>
            <a:r>
              <a:rPr lang="en-US" sz="2800" b="1" smtClean="0">
                <a:solidFill>
                  <a:srgbClr val="002060"/>
                </a:solidFill>
                <a:latin typeface="Arial" panose="020B0604020202020204" pitchFamily="34" charset="0"/>
                <a:cs typeface="Arial" panose="020B0604020202020204" pitchFamily="34" charset="0"/>
              </a:rPr>
              <a:t>native </a:t>
            </a:r>
            <a:r>
              <a:rPr lang="en-US" sz="2800" b="1">
                <a:solidFill>
                  <a:srgbClr val="002060"/>
                </a:solidFill>
                <a:latin typeface="Arial" panose="020B0604020202020204" pitchFamily="34" charset="0"/>
                <a:cs typeface="Arial" panose="020B0604020202020204" pitchFamily="34" charset="0"/>
              </a:rPr>
              <a:t>SQL</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35</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Native SQL</a:t>
            </a:r>
          </a:p>
        </p:txBody>
      </p:sp>
      <p:pic>
        <p:nvPicPr>
          <p:cNvPr id="2" name="Picture 1"/>
          <p:cNvPicPr>
            <a:picLocks noChangeAspect="1"/>
          </p:cNvPicPr>
          <p:nvPr/>
        </p:nvPicPr>
        <p:blipFill>
          <a:blip r:embed="rId3"/>
          <a:stretch>
            <a:fillRect/>
          </a:stretch>
        </p:blipFill>
        <p:spPr>
          <a:xfrm>
            <a:off x="0" y="2286000"/>
            <a:ext cx="9144000" cy="509257"/>
          </a:xfrm>
          <a:prstGeom prst="rect">
            <a:avLst/>
          </a:prstGeom>
        </p:spPr>
      </p:pic>
    </p:spTree>
    <p:extLst>
      <p:ext uri="{BB962C8B-B14F-4D97-AF65-F5344CB8AC3E}">
        <p14:creationId xmlns:p14="http://schemas.microsoft.com/office/powerpoint/2010/main" val="12477899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Scalar queries:</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36</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Native SQL</a:t>
            </a:r>
          </a:p>
        </p:txBody>
      </p:sp>
      <p:pic>
        <p:nvPicPr>
          <p:cNvPr id="2" name="Picture 1"/>
          <p:cNvPicPr>
            <a:picLocks noChangeAspect="1"/>
          </p:cNvPicPr>
          <p:nvPr/>
        </p:nvPicPr>
        <p:blipFill>
          <a:blip r:embed="rId3"/>
          <a:stretch>
            <a:fillRect/>
          </a:stretch>
        </p:blipFill>
        <p:spPr>
          <a:xfrm>
            <a:off x="266700" y="2438400"/>
            <a:ext cx="8687548" cy="1637589"/>
          </a:xfrm>
          <a:prstGeom prst="rect">
            <a:avLst/>
          </a:prstGeom>
        </p:spPr>
      </p:pic>
    </p:spTree>
    <p:extLst>
      <p:ext uri="{BB962C8B-B14F-4D97-AF65-F5344CB8AC3E}">
        <p14:creationId xmlns:p14="http://schemas.microsoft.com/office/powerpoint/2010/main" val="2665042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Entity queries:</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37</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Native SQL</a:t>
            </a:r>
          </a:p>
        </p:txBody>
      </p:sp>
      <p:pic>
        <p:nvPicPr>
          <p:cNvPr id="2" name="Picture 1"/>
          <p:cNvPicPr>
            <a:picLocks noChangeAspect="1"/>
          </p:cNvPicPr>
          <p:nvPr/>
        </p:nvPicPr>
        <p:blipFill>
          <a:blip r:embed="rId3"/>
          <a:stretch>
            <a:fillRect/>
          </a:stretch>
        </p:blipFill>
        <p:spPr>
          <a:xfrm>
            <a:off x="682862" y="2286000"/>
            <a:ext cx="8012971" cy="1856664"/>
          </a:xfrm>
          <a:prstGeom prst="rect">
            <a:avLst/>
          </a:prstGeom>
        </p:spPr>
      </p:pic>
    </p:spTree>
    <p:extLst>
      <p:ext uri="{BB962C8B-B14F-4D97-AF65-F5344CB8AC3E}">
        <p14:creationId xmlns:p14="http://schemas.microsoft.com/office/powerpoint/2010/main" val="427620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Named SQL queries:</a:t>
            </a:r>
          </a:p>
          <a:p>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38</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Native SQL</a:t>
            </a:r>
          </a:p>
        </p:txBody>
      </p:sp>
      <p:pic>
        <p:nvPicPr>
          <p:cNvPr id="2" name="Picture 1"/>
          <p:cNvPicPr>
            <a:picLocks noChangeAspect="1"/>
          </p:cNvPicPr>
          <p:nvPr/>
        </p:nvPicPr>
        <p:blipFill>
          <a:blip r:embed="rId3"/>
          <a:stretch>
            <a:fillRect/>
          </a:stretch>
        </p:blipFill>
        <p:spPr>
          <a:xfrm>
            <a:off x="460489" y="2362200"/>
            <a:ext cx="8457717" cy="1724025"/>
          </a:xfrm>
          <a:prstGeom prst="rect">
            <a:avLst/>
          </a:prstGeom>
        </p:spPr>
      </p:pic>
    </p:spTree>
    <p:extLst>
      <p:ext uri="{BB962C8B-B14F-4D97-AF65-F5344CB8AC3E}">
        <p14:creationId xmlns:p14="http://schemas.microsoft.com/office/powerpoint/2010/main" val="2766144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39</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6.7</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DEMO</a:t>
            </a:r>
          </a:p>
        </p:txBody>
      </p:sp>
      <p:pic>
        <p:nvPicPr>
          <p:cNvPr id="8" name="Picture 2" descr="Image result for dem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40" y="1859280"/>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58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4648200"/>
          </a:xfrm>
        </p:spPr>
        <p:txBody>
          <a:bodyPr/>
          <a:lstStyle/>
          <a:p>
            <a:r>
              <a:rPr lang="en-US" sz="2800" b="1" smtClean="0">
                <a:solidFill>
                  <a:srgbClr val="002060"/>
                </a:solidFill>
                <a:latin typeface="Arial" panose="020B0604020202020204" pitchFamily="34" charset="0"/>
                <a:cs typeface="Arial" panose="020B0604020202020204" pitchFamily="34" charset="0"/>
              </a:rPr>
              <a:t>Advantages of ORM</a:t>
            </a:r>
          </a:p>
          <a:p>
            <a:pPr lvl="1"/>
            <a:r>
              <a:rPr lang="en-US" sz="2800">
                <a:latin typeface="Arial" panose="020B0604020202020204" pitchFamily="34" charset="0"/>
                <a:cs typeface="Arial" panose="020B0604020202020204" pitchFamily="34" charset="0"/>
              </a:rPr>
              <a:t>Lets business code access objects rather than DB tables</a:t>
            </a:r>
            <a:r>
              <a:rPr lang="en-US" sz="2800" smtClean="0">
                <a:latin typeface="Arial" panose="020B0604020202020204" pitchFamily="34" charset="0"/>
                <a:cs typeface="Arial" panose="020B0604020202020204" pitchFamily="34" charset="0"/>
              </a:rPr>
              <a:t>.</a:t>
            </a:r>
          </a:p>
          <a:p>
            <a:pPr lvl="1"/>
            <a:r>
              <a:rPr lang="en-US" sz="2800">
                <a:latin typeface="Arial" panose="020B0604020202020204" pitchFamily="34" charset="0"/>
                <a:cs typeface="Arial" panose="020B0604020202020204" pitchFamily="34" charset="0"/>
              </a:rPr>
              <a:t>Hides details of SQL queries from OO logic</a:t>
            </a:r>
            <a:r>
              <a:rPr lang="en-US" sz="2800" smtClean="0">
                <a:latin typeface="Arial" panose="020B0604020202020204" pitchFamily="34" charset="0"/>
                <a:cs typeface="Arial" panose="020B0604020202020204" pitchFamily="34" charset="0"/>
              </a:rPr>
              <a:t>.</a:t>
            </a:r>
          </a:p>
          <a:p>
            <a:pPr lvl="1"/>
            <a:r>
              <a:rPr lang="en-US" sz="2800">
                <a:latin typeface="Arial" panose="020B0604020202020204" pitchFamily="34" charset="0"/>
                <a:cs typeface="Arial" panose="020B0604020202020204" pitchFamily="34" charset="0"/>
              </a:rPr>
              <a:t>Based on </a:t>
            </a:r>
            <a:r>
              <a:rPr lang="en-US" sz="2800" smtClean="0">
                <a:latin typeface="Arial" panose="020B0604020202020204" pitchFamily="34" charset="0"/>
                <a:cs typeface="Arial" panose="020B0604020202020204" pitchFamily="34" charset="0"/>
              </a:rPr>
              <a:t>JDBC</a:t>
            </a:r>
          </a:p>
          <a:p>
            <a:pPr lvl="1"/>
            <a:r>
              <a:rPr lang="en-US" sz="2800">
                <a:latin typeface="Arial" panose="020B0604020202020204" pitchFamily="34" charset="0"/>
                <a:cs typeface="Arial" panose="020B0604020202020204" pitchFamily="34" charset="0"/>
              </a:rPr>
              <a:t>Automatic realistic objects in </a:t>
            </a:r>
            <a:r>
              <a:rPr lang="en-US" sz="2800">
                <a:latin typeface="Arial" panose="020B0604020202020204" pitchFamily="34" charset="0"/>
                <a:cs typeface="Arial" panose="020B0604020202020204" pitchFamily="34" charset="0"/>
              </a:rPr>
              <a:t>the </a:t>
            </a:r>
            <a:r>
              <a:rPr lang="en-US" sz="2800">
                <a:latin typeface="Arial" panose="020B0604020202020204" pitchFamily="34" charset="0"/>
                <a:cs typeface="Arial" panose="020B0604020202020204" pitchFamily="34" charset="0"/>
              </a:rPr>
              <a:t>the database</a:t>
            </a:r>
          </a:p>
          <a:p>
            <a:pPr lvl="1"/>
            <a:r>
              <a:rPr lang="en-US" sz="2800" smtClean="0">
                <a:latin typeface="Arial" panose="020B0604020202020204" pitchFamily="34" charset="0"/>
                <a:cs typeface="Arial" panose="020B0604020202020204" pitchFamily="34" charset="0"/>
              </a:rPr>
              <a:t>Transaction </a:t>
            </a:r>
            <a:r>
              <a:rPr lang="en-US" sz="2800">
                <a:latin typeface="Arial" panose="020B0604020202020204" pitchFamily="34" charset="0"/>
                <a:cs typeface="Arial" panose="020B0604020202020204" pitchFamily="34" charset="0"/>
              </a:rPr>
              <a:t>management and automatic key generation</a:t>
            </a:r>
            <a:r>
              <a:rPr lang="en-US" sz="2800" smtClean="0">
                <a:latin typeface="Arial" panose="020B0604020202020204" pitchFamily="34" charset="0"/>
                <a:cs typeface="Arial" panose="020B0604020202020204" pitchFamily="34" charset="0"/>
              </a:rPr>
              <a:t>.</a:t>
            </a:r>
            <a:endParaRPr lang="en-US" sz="32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4</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spTree>
    <p:extLst>
      <p:ext uri="{BB962C8B-B14F-4D97-AF65-F5344CB8AC3E}">
        <p14:creationId xmlns:p14="http://schemas.microsoft.com/office/powerpoint/2010/main" val="3492764181"/>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a:t>[1] </a:t>
            </a:r>
            <a:r>
              <a:rPr lang="en-US" sz="2800" b="1"/>
              <a:t>Hibernate Tutorial,</a:t>
            </a:r>
            <a:r>
              <a:rPr lang="en-US" sz="2800"/>
              <a:t> </a:t>
            </a:r>
            <a:r>
              <a:rPr lang="en-US" sz="2800" u="sng"/>
              <a:t>http://www.tutorialspoint.com/hibernate/</a:t>
            </a:r>
            <a:endParaRPr lang="en-US" sz="2800"/>
          </a:p>
          <a:p>
            <a:r>
              <a:rPr lang="en-US" sz="2800"/>
              <a:t>[2] </a:t>
            </a:r>
            <a:r>
              <a:rPr lang="en-US" sz="2800" b="1"/>
              <a:t>HIBERNATE - Relational Persistence for Idiomatic Java,</a:t>
            </a:r>
            <a:r>
              <a:rPr lang="en-US" sz="2800"/>
              <a:t> </a:t>
            </a:r>
          </a:p>
          <a:p>
            <a:r>
              <a:rPr lang="en-US" sz="2800" u="sng"/>
              <a:t>https://docs.jboss.org/hibernate/orm/3.5/reference/en/html/</a:t>
            </a:r>
            <a:endParaRPr lang="en-US" sz="2800"/>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40</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FF0000"/>
                </a:solidFill>
                <a:latin typeface="Arial" panose="020B0604020202020204" pitchFamily="34" charset="0"/>
                <a:cs typeface="Arial" panose="020B0604020202020204" pitchFamily="34" charset="0"/>
              </a:rPr>
              <a:t>TÀI LIỆU THAM KHẢO</a:t>
            </a:r>
          </a:p>
        </p:txBody>
      </p:sp>
    </p:spTree>
    <p:extLst>
      <p:ext uri="{BB962C8B-B14F-4D97-AF65-F5344CB8AC3E}">
        <p14:creationId xmlns:p14="http://schemas.microsoft.com/office/powerpoint/2010/main" val="1614161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Java ORM Frameworks:</a:t>
            </a:r>
          </a:p>
          <a:p>
            <a:pPr lvl="1"/>
            <a:r>
              <a:rPr lang="en-US" sz="2800">
                <a:latin typeface="Arial" panose="020B0604020202020204" pitchFamily="34" charset="0"/>
                <a:cs typeface="Arial" panose="020B0604020202020204" pitchFamily="34" charset="0"/>
              </a:rPr>
              <a:t>Enterprise JavaBeans Entity Beans</a:t>
            </a:r>
          </a:p>
          <a:p>
            <a:pPr lvl="1"/>
            <a:r>
              <a:rPr lang="en-US" sz="2800">
                <a:latin typeface="Arial" panose="020B0604020202020204" pitchFamily="34" charset="0"/>
                <a:cs typeface="Arial" panose="020B0604020202020204" pitchFamily="34" charset="0"/>
              </a:rPr>
              <a:t>Java Data Objects</a:t>
            </a:r>
          </a:p>
          <a:p>
            <a:pPr lvl="1"/>
            <a:r>
              <a:rPr lang="en-US" sz="2800">
                <a:latin typeface="Arial" panose="020B0604020202020204" pitchFamily="34" charset="0"/>
                <a:cs typeface="Arial" panose="020B0604020202020204" pitchFamily="34" charset="0"/>
              </a:rPr>
              <a:t>Castor</a:t>
            </a:r>
          </a:p>
          <a:p>
            <a:pPr lvl="1"/>
            <a:r>
              <a:rPr lang="en-US" sz="2800">
                <a:latin typeface="Arial" panose="020B0604020202020204" pitchFamily="34" charset="0"/>
                <a:cs typeface="Arial" panose="020B0604020202020204" pitchFamily="34" charset="0"/>
              </a:rPr>
              <a:t>TopLink</a:t>
            </a:r>
          </a:p>
          <a:p>
            <a:pPr lvl="1"/>
            <a:r>
              <a:rPr lang="en-US" sz="2800">
                <a:latin typeface="Arial" panose="020B0604020202020204" pitchFamily="34" charset="0"/>
                <a:cs typeface="Arial" panose="020B0604020202020204" pitchFamily="34" charset="0"/>
              </a:rPr>
              <a:t>Spring DAO</a:t>
            </a:r>
          </a:p>
          <a:p>
            <a:pPr lvl="1"/>
            <a:r>
              <a:rPr lang="en-US" sz="2800" b="1">
                <a:solidFill>
                  <a:srgbClr val="FF0000"/>
                </a:solidFill>
                <a:latin typeface="Arial" panose="020B0604020202020204" pitchFamily="34" charset="0"/>
                <a:cs typeface="Arial" panose="020B0604020202020204" pitchFamily="34" charset="0"/>
                <a:hlinkClick r:id="rId3" action="ppaction://hlinksldjump"/>
              </a:rPr>
              <a:t>Hibernate</a:t>
            </a:r>
            <a:endParaRPr lang="en-US" sz="2800" b="1">
              <a:solidFill>
                <a:srgbClr val="FF0000"/>
              </a:solidFill>
              <a:latin typeface="Arial" panose="020B0604020202020204" pitchFamily="34" charset="0"/>
              <a:cs typeface="Arial" panose="020B0604020202020204" pitchFamily="34" charset="0"/>
            </a:endParaRPr>
          </a:p>
          <a:p>
            <a:pPr lvl="1"/>
            <a:r>
              <a:rPr lang="en-US" sz="2800">
                <a:latin typeface="Arial" panose="020B0604020202020204" pitchFamily="34" charset="0"/>
                <a:cs typeface="Arial" panose="020B0604020202020204" pitchFamily="34" charset="0"/>
              </a:rPr>
              <a:t>And many more</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5</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spTree>
    <p:extLst>
      <p:ext uri="{BB962C8B-B14F-4D97-AF65-F5344CB8AC3E}">
        <p14:creationId xmlns:p14="http://schemas.microsoft.com/office/powerpoint/2010/main" val="68052932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b="1">
                <a:solidFill>
                  <a:srgbClr val="002060"/>
                </a:solidFill>
                <a:latin typeface="Arial" panose="020B0604020202020204" pitchFamily="34" charset="0"/>
                <a:cs typeface="Arial" panose="020B0604020202020204" pitchFamily="34" charset="0"/>
              </a:rPr>
              <a:t>JPA (Java Persistence API)</a:t>
            </a:r>
          </a:p>
          <a:p>
            <a:pPr lvl="1"/>
            <a:r>
              <a:rPr lang="en-US" sz="2800">
                <a:solidFill>
                  <a:srgbClr val="002060"/>
                </a:solidFill>
                <a:latin typeface="Arial" panose="020B0604020202020204" pitchFamily="34" charset="0"/>
                <a:cs typeface="Arial" panose="020B0604020202020204" pitchFamily="34" charset="0"/>
              </a:rPr>
              <a:t>Java Persistence API is a collection of classes and methods to persistently store the vast amounts of data into a database</a:t>
            </a:r>
            <a:r>
              <a:rPr lang="en-US" sz="2800" smtClean="0">
                <a:solidFill>
                  <a:srgbClr val="002060"/>
                </a:solidFill>
                <a:latin typeface="Arial" panose="020B0604020202020204" pitchFamily="34" charset="0"/>
                <a:cs typeface="Arial" panose="020B0604020202020204" pitchFamily="34" charset="0"/>
              </a:rPr>
              <a:t>.</a:t>
            </a:r>
          </a:p>
          <a:p>
            <a:pPr lvl="1"/>
            <a:r>
              <a:rPr lang="en-US" sz="2800" smtClean="0">
                <a:solidFill>
                  <a:srgbClr val="002060"/>
                </a:solidFill>
                <a:latin typeface="Arial" panose="020B0604020202020204" pitchFamily="34" charset="0"/>
                <a:cs typeface="Arial" panose="020B0604020202020204" pitchFamily="34" charset="0"/>
              </a:rPr>
              <a:t>Persistence: storing </a:t>
            </a:r>
            <a:r>
              <a:rPr lang="en-US" sz="2800">
                <a:solidFill>
                  <a:srgbClr val="002060"/>
                </a:solidFill>
                <a:latin typeface="Arial" panose="020B0604020202020204" pitchFamily="34" charset="0"/>
                <a:cs typeface="Arial" panose="020B0604020202020204" pitchFamily="34" charset="0"/>
              </a:rPr>
              <a:t>the copy of database object into temporary </a:t>
            </a:r>
            <a:r>
              <a:rPr lang="en-US" sz="2800" smtClean="0">
                <a:solidFill>
                  <a:srgbClr val="002060"/>
                </a:solidFill>
                <a:latin typeface="Arial" panose="020B0604020202020204" pitchFamily="34" charset="0"/>
                <a:cs typeface="Arial" panose="020B0604020202020204" pitchFamily="34" charset="0"/>
              </a:rPr>
              <a:t>memory</a:t>
            </a:r>
          </a:p>
          <a:p>
            <a:pPr lvl="1"/>
            <a:r>
              <a:rPr lang="en-US" sz="2800" smtClean="0">
                <a:solidFill>
                  <a:srgbClr val="002060"/>
                </a:solidFill>
                <a:latin typeface="Arial" panose="020B0604020202020204" pitchFamily="34" charset="0"/>
                <a:cs typeface="Arial" panose="020B0604020202020204" pitchFamily="34" charset="0"/>
              </a:rPr>
              <a:t>Version 3.1 (</a:t>
            </a:r>
            <a:r>
              <a:rPr lang="en-US" sz="2800" smtClean="0"/>
              <a:t>22/04/2013)</a:t>
            </a:r>
            <a:endParaRPr lang="en-US" sz="2800">
              <a:solidFill>
                <a:srgbClr val="002060"/>
              </a:solidFill>
              <a:latin typeface="Arial" panose="020B0604020202020204" pitchFamily="34" charset="0"/>
              <a:cs typeface="Arial" panose="020B0604020202020204" pitchFamily="34" charset="0"/>
            </a:endParaRPr>
          </a:p>
          <a:p>
            <a:pPr marL="0" indent="0">
              <a:buNone/>
            </a:pPr>
            <a:endParaRPr lang="en-US" sz="28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6</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spTree>
    <p:extLst>
      <p:ext uri="{BB962C8B-B14F-4D97-AF65-F5344CB8AC3E}">
        <p14:creationId xmlns:p14="http://schemas.microsoft.com/office/powerpoint/2010/main" val="18917743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7</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6.1</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O/R Mappings (ORM)</a:t>
            </a:r>
          </a:p>
        </p:txBody>
      </p:sp>
      <p:pic>
        <p:nvPicPr>
          <p:cNvPr id="2050" name="Picture 2" descr="JPA Class Relationsh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877" y="1672771"/>
            <a:ext cx="611004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964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0713" y="1600200"/>
            <a:ext cx="8153400" cy="4495800"/>
          </a:xfrm>
        </p:spPr>
        <p:txBody>
          <a:bodyPr/>
          <a:lstStyle/>
          <a:p>
            <a:r>
              <a:rPr lang="en-US" sz="2800" b="1" smtClean="0">
                <a:solidFill>
                  <a:srgbClr val="002060"/>
                </a:solidFill>
                <a:latin typeface="Arial" panose="020B0604020202020204" pitchFamily="34" charset="0"/>
                <a:cs typeface="Arial" panose="020B0604020202020204" pitchFamily="34" charset="0"/>
                <a:hlinkClick r:id="rId3" action="ppaction://hlinksldjump"/>
              </a:rPr>
              <a:t>What is Hibernate ??? </a:t>
            </a:r>
            <a:endParaRPr lang="en-US" sz="2800" b="1" smtClean="0">
              <a:solidFill>
                <a:srgbClr val="002060"/>
              </a:solidFill>
              <a:latin typeface="Arial" panose="020B0604020202020204" pitchFamily="34" charset="0"/>
              <a:cs typeface="Arial" panose="020B0604020202020204" pitchFamily="34" charset="0"/>
            </a:endParaRPr>
          </a:p>
          <a:p>
            <a:pPr lvl="1"/>
            <a:r>
              <a:rPr lang="en-US" sz="2800">
                <a:solidFill>
                  <a:srgbClr val="002060"/>
                </a:solidFill>
                <a:latin typeface="Arial" panose="020B0604020202020204" pitchFamily="34" charset="0"/>
                <a:cs typeface="Arial" panose="020B0604020202020204" pitchFamily="34" charset="0"/>
              </a:rPr>
              <a:t>Hibernate is an Object-Relational Mapping(ORM) solution for JAVA and it raised as an open source persistent framework created by Gavin King in 2001. </a:t>
            </a:r>
            <a:endParaRPr lang="en-US" sz="2800" smtClean="0">
              <a:solidFill>
                <a:srgbClr val="002060"/>
              </a:solidFill>
              <a:latin typeface="Arial" panose="020B0604020202020204" pitchFamily="34" charset="0"/>
              <a:cs typeface="Arial" panose="020B0604020202020204" pitchFamily="34" charset="0"/>
            </a:endParaRPr>
          </a:p>
          <a:p>
            <a:pPr lvl="1"/>
            <a:r>
              <a:rPr lang="en-US" sz="2800" smtClean="0">
                <a:solidFill>
                  <a:srgbClr val="002060"/>
                </a:solidFill>
                <a:latin typeface="Arial" panose="020B0604020202020204" pitchFamily="34" charset="0"/>
                <a:cs typeface="Arial" panose="020B0604020202020204" pitchFamily="34" charset="0"/>
              </a:rPr>
              <a:t>It </a:t>
            </a:r>
            <a:r>
              <a:rPr lang="en-US" sz="2800">
                <a:solidFill>
                  <a:srgbClr val="002060"/>
                </a:solidFill>
                <a:latin typeface="Arial" panose="020B0604020202020204" pitchFamily="34" charset="0"/>
                <a:cs typeface="Arial" panose="020B0604020202020204" pitchFamily="34" charset="0"/>
              </a:rPr>
              <a:t>is a powerful, high performance Object-Relational Persistence and Query service for any Java Application.</a:t>
            </a:r>
            <a:endParaRPr lang="en-US" sz="250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8</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6.2</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Architecture</a:t>
            </a:r>
          </a:p>
        </p:txBody>
      </p:sp>
    </p:spTree>
    <p:extLst>
      <p:ext uri="{BB962C8B-B14F-4D97-AF65-F5344CB8AC3E}">
        <p14:creationId xmlns:p14="http://schemas.microsoft.com/office/powerpoint/2010/main" val="3722852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a:solidFill>
                  <a:srgbClr val="002060"/>
                </a:solidFill>
                <a:latin typeface="Arial" panose="020B0604020202020204" pitchFamily="34" charset="0"/>
                <a:cs typeface="Arial" panose="020B0604020202020204" pitchFamily="34" charset="0"/>
              </a:rPr>
              <a:t>Hibernate sits between traditional Java objects and database server to handle all the work in persisting those objects based on the appropriate O/R mechanisms and patterns.</a:t>
            </a:r>
          </a:p>
        </p:txBody>
      </p:sp>
      <p:sp>
        <p:nvSpPr>
          <p:cNvPr id="4" name="Footer Placeholder 3"/>
          <p:cNvSpPr>
            <a:spLocks noGrp="1"/>
          </p:cNvSpPr>
          <p:nvPr>
            <p:ph type="ftr" sz="quarter" idx="11"/>
          </p:nvPr>
        </p:nvSpPr>
        <p:spPr/>
        <p:txBody>
          <a:bodyPr/>
          <a:lstStyle/>
          <a:p>
            <a:pPr>
              <a:defRPr/>
            </a:pPr>
            <a:r>
              <a:rPr lang="en-US" smtClean="0"/>
              <a:t>Đức Nhã - Tinh Anh</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7297927-C48C-4B54-A8BA-EDC2F2BE8DB0}" type="slidenum">
              <a:rPr lang="en-US" smtClean="0"/>
              <a:pPr/>
              <a:t>9</a:t>
            </a:fld>
            <a:endParaRPr lang="en-US"/>
          </a:p>
        </p:txBody>
      </p:sp>
      <p:sp>
        <p:nvSpPr>
          <p:cNvPr id="6" name="Date Placeholder 5"/>
          <p:cNvSpPr>
            <a:spLocks noGrp="1"/>
          </p:cNvSpPr>
          <p:nvPr>
            <p:ph type="dt" sz="half" idx="10"/>
          </p:nvPr>
        </p:nvSpPr>
        <p:spPr/>
        <p:txBody>
          <a:bodyPr/>
          <a:lstStyle/>
          <a:p>
            <a:pPr>
              <a:defRPr/>
            </a:pPr>
            <a:fld id="{5545275F-C0BD-40C6-8DDB-A9DF2B5B7631}" type="datetime1">
              <a:rPr lang="vi-VN" smtClean="0"/>
              <a:t>03/10/2016</a:t>
            </a:fld>
            <a:endParaRPr lang="en-US"/>
          </a:p>
        </p:txBody>
      </p:sp>
      <p:sp>
        <p:nvSpPr>
          <p:cNvPr id="7" name="Rounded Rectangle 6"/>
          <p:cNvSpPr/>
          <p:nvPr/>
        </p:nvSpPr>
        <p:spPr>
          <a:xfrm>
            <a:off x="609600" y="277254"/>
            <a:ext cx="7848600" cy="771918"/>
          </a:xfrm>
          <a:prstGeom prst="roundRect">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solidFill>
                  <a:srgbClr val="00B050"/>
                </a:solidFill>
                <a:latin typeface="Arial" panose="020B0604020202020204" pitchFamily="34" charset="0"/>
                <a:cs typeface="Arial" panose="020B0604020202020204" pitchFamily="34" charset="0"/>
              </a:rPr>
              <a:t>6.2</a:t>
            </a:r>
            <a:r>
              <a:rPr lang="en-US" sz="4000" b="1" smtClean="0">
                <a:solidFill>
                  <a:srgbClr val="0070C0"/>
                </a:solidFill>
                <a:latin typeface="Arial" panose="020B0604020202020204" pitchFamily="34" charset="0"/>
                <a:cs typeface="Arial" panose="020B0604020202020204" pitchFamily="34" charset="0"/>
              </a:rPr>
              <a:t> </a:t>
            </a:r>
            <a:r>
              <a:rPr lang="en-US" sz="4000" b="1" smtClean="0">
                <a:solidFill>
                  <a:srgbClr val="FF0000"/>
                </a:solidFill>
                <a:latin typeface="Arial" panose="020B0604020202020204" pitchFamily="34" charset="0"/>
                <a:cs typeface="Arial" panose="020B0604020202020204" pitchFamily="34" charset="0"/>
              </a:rPr>
              <a:t>Architecture</a:t>
            </a:r>
          </a:p>
        </p:txBody>
      </p:sp>
      <p:pic>
        <p:nvPicPr>
          <p:cNvPr id="2" name="Picture 1"/>
          <p:cNvPicPr>
            <a:picLocks noChangeAspect="1"/>
          </p:cNvPicPr>
          <p:nvPr/>
        </p:nvPicPr>
        <p:blipFill>
          <a:blip r:embed="rId3"/>
          <a:stretch>
            <a:fillRect/>
          </a:stretch>
        </p:blipFill>
        <p:spPr>
          <a:xfrm>
            <a:off x="1448727" y="3829957"/>
            <a:ext cx="6170346" cy="1823357"/>
          </a:xfrm>
          <a:prstGeom prst="rect">
            <a:avLst/>
          </a:prstGeom>
        </p:spPr>
      </p:pic>
    </p:spTree>
    <p:extLst>
      <p:ext uri="{BB962C8B-B14F-4D97-AF65-F5344CB8AC3E}">
        <p14:creationId xmlns:p14="http://schemas.microsoft.com/office/powerpoint/2010/main" val="2519829695"/>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ist Diagra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List Diagram</Template>
  <TotalTime>591</TotalTime>
  <Words>1327</Words>
  <Application>Microsoft Office PowerPoint</Application>
  <PresentationFormat>On-screen Show (4:3)</PresentationFormat>
  <Paragraphs>325</Paragraphs>
  <Slides>40</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Tw Cen MT</vt:lpstr>
      <vt:lpstr>Wingdings</vt:lpstr>
      <vt:lpstr>Wingdings 2</vt:lpstr>
      <vt:lpstr>List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Diagram</dc:title>
  <dc:creator>anh truong</dc:creator>
  <cp:lastModifiedBy>anh truong</cp:lastModifiedBy>
  <cp:revision>58</cp:revision>
  <dcterms:created xsi:type="dcterms:W3CDTF">2016-10-01T03:25:29Z</dcterms:created>
  <dcterms:modified xsi:type="dcterms:W3CDTF">2016-10-03T13:16:28Z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TC300006221033</vt:lpwstr>
  </property>
</Properties>
</file>