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Lst>
  <p:notesMasterIdLst>
    <p:notesMasterId r:id="rId35"/>
  </p:notesMasterIdLst>
  <p:sldIdLst>
    <p:sldId id="256" r:id="rId2"/>
    <p:sldId id="287" r:id="rId3"/>
    <p:sldId id="263" r:id="rId4"/>
    <p:sldId id="262" r:id="rId5"/>
    <p:sldId id="272" r:id="rId6"/>
    <p:sldId id="271" r:id="rId7"/>
    <p:sldId id="288" r:id="rId8"/>
    <p:sldId id="273" r:id="rId9"/>
    <p:sldId id="274" r:id="rId10"/>
    <p:sldId id="275" r:id="rId11"/>
    <p:sldId id="284" r:id="rId12"/>
    <p:sldId id="276" r:id="rId13"/>
    <p:sldId id="285" r:id="rId14"/>
    <p:sldId id="277" r:id="rId15"/>
    <p:sldId id="291" r:id="rId16"/>
    <p:sldId id="289" r:id="rId17"/>
    <p:sldId id="257" r:id="rId18"/>
    <p:sldId id="259" r:id="rId19"/>
    <p:sldId id="260" r:id="rId20"/>
    <p:sldId id="261" r:id="rId21"/>
    <p:sldId id="265" r:id="rId22"/>
    <p:sldId id="278" r:id="rId23"/>
    <p:sldId id="279" r:id="rId24"/>
    <p:sldId id="266" r:id="rId25"/>
    <p:sldId id="269" r:id="rId26"/>
    <p:sldId id="264" r:id="rId27"/>
    <p:sldId id="270" r:id="rId28"/>
    <p:sldId id="292" r:id="rId29"/>
    <p:sldId id="295" r:id="rId30"/>
    <p:sldId id="296" r:id="rId31"/>
    <p:sldId id="297" r:id="rId32"/>
    <p:sldId id="298" r:id="rId33"/>
    <p:sldId id="290" r:id="rId3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h truong" initials="at" lastIdx="2" clrIdx="0">
    <p:extLst>
      <p:ext uri="{19B8F6BF-5375-455C-9EA6-DF929625EA0E}">
        <p15:presenceInfo xmlns:p15="http://schemas.microsoft.com/office/powerpoint/2012/main" xmlns="" userId="9d578071e5acbd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9933"/>
    <a:srgbClr val="78623E"/>
    <a:srgbClr val="B2B2B2"/>
    <a:srgbClr val="FFFFFF"/>
    <a:srgbClr val="FF6600"/>
    <a:srgbClr val="FF9900"/>
    <a:srgbClr val="00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8" autoAdjust="0"/>
    <p:restoredTop sz="93699" autoAdjust="0"/>
  </p:normalViewPr>
  <p:slideViewPr>
    <p:cSldViewPr>
      <p:cViewPr>
        <p:scale>
          <a:sx n="76" d="100"/>
          <a:sy n="76" d="100"/>
        </p:scale>
        <p:origin x="-1218" y="-42"/>
      </p:cViewPr>
      <p:guideLst>
        <p:guide orient="horz" pos="2160"/>
        <p:guide pos="2880"/>
      </p:guideLst>
    </p:cSldViewPr>
  </p:slideViewPr>
  <p:outlineViewPr>
    <p:cViewPr>
      <p:scale>
        <a:sx n="33" d="100"/>
        <a:sy n="33" d="100"/>
      </p:scale>
      <p:origin x="0" y="-24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A1F893-EAC9-4790-B4F6-038B4855E655}" type="datetimeFigureOut">
              <a:rPr lang="en-US" smtClean="0"/>
              <a:t>7/30/2016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D18158-0401-4F00-8044-1558E2BEB85A}" type="slidenum">
              <a:rPr lang="en-US" smtClean="0"/>
              <a:t>‹#›</a:t>
            </a:fld>
            <a:endParaRPr lang="en-US"/>
          </a:p>
        </p:txBody>
      </p:sp>
    </p:spTree>
    <p:extLst>
      <p:ext uri="{BB962C8B-B14F-4D97-AF65-F5344CB8AC3E}">
        <p14:creationId xmlns:p14="http://schemas.microsoft.com/office/powerpoint/2010/main" val="1686083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D18158-0401-4F00-8044-1558E2BEB85A}" type="slidenum">
              <a:rPr lang="en-US" smtClean="0"/>
              <a:t>4</a:t>
            </a:fld>
            <a:endParaRPr lang="en-US"/>
          </a:p>
        </p:txBody>
      </p:sp>
    </p:spTree>
    <p:extLst>
      <p:ext uri="{BB962C8B-B14F-4D97-AF65-F5344CB8AC3E}">
        <p14:creationId xmlns:p14="http://schemas.microsoft.com/office/powerpoint/2010/main" val="2286452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D18158-0401-4F00-8044-1558E2BEB85A}" type="slidenum">
              <a:rPr lang="en-US" smtClean="0"/>
              <a:t>5</a:t>
            </a:fld>
            <a:endParaRPr lang="en-US"/>
          </a:p>
        </p:txBody>
      </p:sp>
    </p:spTree>
    <p:extLst>
      <p:ext uri="{BB962C8B-B14F-4D97-AF65-F5344CB8AC3E}">
        <p14:creationId xmlns:p14="http://schemas.microsoft.com/office/powerpoint/2010/main" val="2446823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D18158-0401-4F00-8044-1558E2BEB85A}" type="slidenum">
              <a:rPr lang="en-US" smtClean="0"/>
              <a:t>17</a:t>
            </a:fld>
            <a:endParaRPr lang="en-US"/>
          </a:p>
        </p:txBody>
      </p:sp>
    </p:spTree>
    <p:extLst>
      <p:ext uri="{BB962C8B-B14F-4D97-AF65-F5344CB8AC3E}">
        <p14:creationId xmlns:p14="http://schemas.microsoft.com/office/powerpoint/2010/main" val="933813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0">
          <a:blip r:embed="rId2"/>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539750" y="3413125"/>
            <a:ext cx="6934200" cy="866775"/>
          </a:xfrm>
        </p:spPr>
        <p:txBody>
          <a:bodyPr anchor="b"/>
          <a:lstStyle>
            <a:lvl1pPr>
              <a:defRPr sz="4800"/>
            </a:lvl1pPr>
          </a:lstStyle>
          <a:p>
            <a:pPr lvl="0"/>
            <a:r>
              <a:rPr lang="en-US" noProof="0" smtClean="0"/>
              <a:t>Click to edit Master title style</a:t>
            </a:r>
          </a:p>
        </p:txBody>
      </p:sp>
      <p:sp>
        <p:nvSpPr>
          <p:cNvPr id="110595" name="Rectangle 3"/>
          <p:cNvSpPr>
            <a:spLocks noGrp="1" noChangeArrowheads="1"/>
          </p:cNvSpPr>
          <p:nvPr>
            <p:ph type="subTitle" idx="1"/>
          </p:nvPr>
        </p:nvSpPr>
        <p:spPr>
          <a:xfrm>
            <a:off x="539750" y="4327525"/>
            <a:ext cx="6934200" cy="757238"/>
          </a:xfrm>
        </p:spPr>
        <p:txBody>
          <a:bodyPr anchor="b"/>
          <a:lstStyle>
            <a:lvl1pPr marL="0" indent="0">
              <a:buFont typeface="Wingdings" panose="05000000000000000000" pitchFamily="2" charset="2"/>
              <a:buNone/>
              <a:defRPr sz="3600">
                <a:effectLst>
                  <a:outerShdw blurRad="38100" dist="38100" dir="2700000" algn="tl">
                    <a:srgbClr val="C0C0C0"/>
                  </a:outerShdw>
                </a:effectLst>
              </a:defRPr>
            </a:lvl1pPr>
          </a:lstStyle>
          <a:p>
            <a:pPr lvl="0"/>
            <a:r>
              <a:rPr lang="en-US" noProof="0" smtClean="0"/>
              <a:t>Click to edit Master subtitle style</a:t>
            </a:r>
          </a:p>
        </p:txBody>
      </p:sp>
      <p:sp>
        <p:nvSpPr>
          <p:cNvPr id="110597" name="Rectangle 5"/>
          <p:cNvSpPr>
            <a:spLocks noGrp="1" noChangeArrowheads="1"/>
          </p:cNvSpPr>
          <p:nvPr>
            <p:ph type="dt" sz="quarter" idx="2"/>
          </p:nvPr>
        </p:nvSpPr>
        <p:spPr/>
        <p:txBody>
          <a:bodyPr/>
          <a:lstStyle>
            <a:lvl1pPr>
              <a:defRPr/>
            </a:lvl1pPr>
          </a:lstStyle>
          <a:p>
            <a:fld id="{BB950F32-49BC-4F45-8F22-A4FD927762D2}" type="datetime1">
              <a:rPr lang="vi-VN" smtClean="0"/>
              <a:t>30/07/2016</a:t>
            </a:fld>
            <a:endParaRPr lang="en-US"/>
          </a:p>
        </p:txBody>
      </p:sp>
      <p:sp>
        <p:nvSpPr>
          <p:cNvPr id="110598" name="Rectangle 6"/>
          <p:cNvSpPr>
            <a:spLocks noGrp="1" noChangeArrowheads="1"/>
          </p:cNvSpPr>
          <p:nvPr>
            <p:ph type="ftr" sz="quarter" idx="3"/>
          </p:nvPr>
        </p:nvSpPr>
        <p:spPr/>
        <p:txBody>
          <a:bodyPr/>
          <a:lstStyle>
            <a:lvl1pPr>
              <a:defRPr/>
            </a:lvl1pPr>
          </a:lstStyle>
          <a:p>
            <a:r>
              <a:rPr lang="vi-VN" smtClean="0"/>
              <a:t>Đào Đức Nhã - Trương Ngọc Tinh Anh</a:t>
            </a:r>
            <a:endParaRPr lang="en-US"/>
          </a:p>
        </p:txBody>
      </p:sp>
      <p:sp>
        <p:nvSpPr>
          <p:cNvPr id="110599" name="Rectangle 7"/>
          <p:cNvSpPr>
            <a:spLocks noGrp="1" noChangeArrowheads="1"/>
          </p:cNvSpPr>
          <p:nvPr>
            <p:ph type="sldNum" sz="quarter" idx="4"/>
          </p:nvPr>
        </p:nvSpPr>
        <p:spPr/>
        <p:txBody>
          <a:bodyPr/>
          <a:lstStyle>
            <a:lvl1pPr>
              <a:defRPr/>
            </a:lvl1pPr>
          </a:lstStyle>
          <a:p>
            <a:fld id="{6BB2A066-2576-4E06-824E-5480018093D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149A406-C35D-4A55-931E-AD3A38336ADD}" type="datetime1">
              <a:rPr lang="vi-VN" smtClean="0"/>
              <a:t>30/07/2016</a:t>
            </a:fld>
            <a:endParaRPr lang="en-US"/>
          </a:p>
        </p:txBody>
      </p:sp>
      <p:sp>
        <p:nvSpPr>
          <p:cNvPr id="5" name="Footer Placeholder 4"/>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lvl1pPr>
              <a:defRPr/>
            </a:lvl1pPr>
          </a:lstStyle>
          <a:p>
            <a:fld id="{F6875A89-8F77-48AD-83A6-DD630C88F40F}" type="slidenum">
              <a:rPr lang="en-US"/>
              <a:pPr/>
              <a:t>‹#›</a:t>
            </a:fld>
            <a:endParaRPr lang="en-US"/>
          </a:p>
        </p:txBody>
      </p:sp>
    </p:spTree>
    <p:extLst>
      <p:ext uri="{BB962C8B-B14F-4D97-AF65-F5344CB8AC3E}">
        <p14:creationId xmlns:p14="http://schemas.microsoft.com/office/powerpoint/2010/main" val="404688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5738" y="357188"/>
            <a:ext cx="1997075"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9750" y="357188"/>
            <a:ext cx="5843588"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2DB5B6C-0811-491B-90A1-5B870F1B0887}" type="datetime1">
              <a:rPr lang="vi-VN" smtClean="0"/>
              <a:t>30/07/2016</a:t>
            </a:fld>
            <a:endParaRPr lang="en-US"/>
          </a:p>
        </p:txBody>
      </p:sp>
      <p:sp>
        <p:nvSpPr>
          <p:cNvPr id="5" name="Footer Placeholder 4"/>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lvl1pPr>
              <a:defRPr/>
            </a:lvl1pPr>
          </a:lstStyle>
          <a:p>
            <a:fld id="{18412C67-ABE2-4907-9F99-BE444954B9BF}" type="slidenum">
              <a:rPr lang="en-US"/>
              <a:pPr/>
              <a:t>‹#›</a:t>
            </a:fld>
            <a:endParaRPr lang="en-US"/>
          </a:p>
        </p:txBody>
      </p:sp>
    </p:spTree>
    <p:extLst>
      <p:ext uri="{BB962C8B-B14F-4D97-AF65-F5344CB8AC3E}">
        <p14:creationId xmlns:p14="http://schemas.microsoft.com/office/powerpoint/2010/main" val="99292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D6AA018-22A7-4992-AEE3-F66F8CC50649}" type="datetime1">
              <a:rPr lang="vi-VN" smtClean="0"/>
              <a:t>30/07/2016</a:t>
            </a:fld>
            <a:endParaRPr lang="en-US"/>
          </a:p>
        </p:txBody>
      </p:sp>
      <p:sp>
        <p:nvSpPr>
          <p:cNvPr id="5" name="Footer Placeholder 4"/>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lvl1pPr>
              <a:defRPr/>
            </a:lvl1pPr>
          </a:lstStyle>
          <a:p>
            <a:fld id="{AE43374F-AD5B-43F5-9FCB-BE2123378257}" type="slidenum">
              <a:rPr lang="en-US"/>
              <a:pPr/>
              <a:t>‹#›</a:t>
            </a:fld>
            <a:endParaRPr lang="en-US"/>
          </a:p>
        </p:txBody>
      </p:sp>
    </p:spTree>
    <p:extLst>
      <p:ext uri="{BB962C8B-B14F-4D97-AF65-F5344CB8AC3E}">
        <p14:creationId xmlns:p14="http://schemas.microsoft.com/office/powerpoint/2010/main" val="303738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FEE8AB2-AFE5-481F-AA16-C396DC6EF086}" type="datetime1">
              <a:rPr lang="vi-VN" smtClean="0"/>
              <a:t>30/07/2016</a:t>
            </a:fld>
            <a:endParaRPr lang="en-US"/>
          </a:p>
        </p:txBody>
      </p:sp>
      <p:sp>
        <p:nvSpPr>
          <p:cNvPr id="5" name="Footer Placeholder 4"/>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lvl1pPr>
              <a:defRPr/>
            </a:lvl1pPr>
          </a:lstStyle>
          <a:p>
            <a:fld id="{2EB142F9-62AE-4065-8E12-C9AF82561053}" type="slidenum">
              <a:rPr lang="en-US"/>
              <a:pPr/>
              <a:t>‹#›</a:t>
            </a:fld>
            <a:endParaRPr lang="en-US"/>
          </a:p>
        </p:txBody>
      </p:sp>
    </p:spTree>
    <p:extLst>
      <p:ext uri="{BB962C8B-B14F-4D97-AF65-F5344CB8AC3E}">
        <p14:creationId xmlns:p14="http://schemas.microsoft.com/office/powerpoint/2010/main" val="67172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9750" y="1700213"/>
            <a:ext cx="3919538" cy="4752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1688" y="1700213"/>
            <a:ext cx="3921125" cy="4752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E6ECC7AF-39C8-43AA-94D2-34EAC54416C8}" type="datetime1">
              <a:rPr lang="vi-VN" smtClean="0"/>
              <a:t>30/07/2016</a:t>
            </a:fld>
            <a:endParaRPr lang="en-US"/>
          </a:p>
        </p:txBody>
      </p:sp>
      <p:sp>
        <p:nvSpPr>
          <p:cNvPr id="6" name="Footer Placeholder 5"/>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7" name="Slide Number Placeholder 6"/>
          <p:cNvSpPr>
            <a:spLocks noGrp="1"/>
          </p:cNvSpPr>
          <p:nvPr>
            <p:ph type="sldNum" sz="quarter" idx="12"/>
          </p:nvPr>
        </p:nvSpPr>
        <p:spPr/>
        <p:txBody>
          <a:bodyPr/>
          <a:lstStyle>
            <a:lvl1pPr>
              <a:defRPr/>
            </a:lvl1pPr>
          </a:lstStyle>
          <a:p>
            <a:fld id="{DE4F405C-DB22-47C3-A8D1-A66620BD1E14}" type="slidenum">
              <a:rPr lang="en-US"/>
              <a:pPr/>
              <a:t>‹#›</a:t>
            </a:fld>
            <a:endParaRPr lang="en-US"/>
          </a:p>
        </p:txBody>
      </p:sp>
    </p:spTree>
    <p:extLst>
      <p:ext uri="{BB962C8B-B14F-4D97-AF65-F5344CB8AC3E}">
        <p14:creationId xmlns:p14="http://schemas.microsoft.com/office/powerpoint/2010/main" val="367670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5E84A9F7-527C-4808-A9A8-EB8CED4FDB3C}" type="datetime1">
              <a:rPr lang="vi-VN" smtClean="0"/>
              <a:t>30/07/2016</a:t>
            </a:fld>
            <a:endParaRPr lang="en-US"/>
          </a:p>
        </p:txBody>
      </p:sp>
      <p:sp>
        <p:nvSpPr>
          <p:cNvPr id="8" name="Footer Placeholder 7"/>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9" name="Slide Number Placeholder 8"/>
          <p:cNvSpPr>
            <a:spLocks noGrp="1"/>
          </p:cNvSpPr>
          <p:nvPr>
            <p:ph type="sldNum" sz="quarter" idx="12"/>
          </p:nvPr>
        </p:nvSpPr>
        <p:spPr/>
        <p:txBody>
          <a:bodyPr/>
          <a:lstStyle>
            <a:lvl1pPr>
              <a:defRPr/>
            </a:lvl1pPr>
          </a:lstStyle>
          <a:p>
            <a:fld id="{15A5A947-AB57-493A-80DE-0E03895DCA2C}" type="slidenum">
              <a:rPr lang="en-US"/>
              <a:pPr/>
              <a:t>‹#›</a:t>
            </a:fld>
            <a:endParaRPr lang="en-US"/>
          </a:p>
        </p:txBody>
      </p:sp>
    </p:spTree>
    <p:extLst>
      <p:ext uri="{BB962C8B-B14F-4D97-AF65-F5344CB8AC3E}">
        <p14:creationId xmlns:p14="http://schemas.microsoft.com/office/powerpoint/2010/main" val="129409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B83BCE9-4F51-44F8-A480-D69381DDC317}" type="datetime1">
              <a:rPr lang="vi-VN" smtClean="0"/>
              <a:t>30/07/2016</a:t>
            </a:fld>
            <a:endParaRPr lang="en-US"/>
          </a:p>
        </p:txBody>
      </p:sp>
      <p:sp>
        <p:nvSpPr>
          <p:cNvPr id="4" name="Footer Placeholder 3"/>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5" name="Slide Number Placeholder 4"/>
          <p:cNvSpPr>
            <a:spLocks noGrp="1"/>
          </p:cNvSpPr>
          <p:nvPr>
            <p:ph type="sldNum" sz="quarter" idx="12"/>
          </p:nvPr>
        </p:nvSpPr>
        <p:spPr/>
        <p:txBody>
          <a:bodyPr/>
          <a:lstStyle>
            <a:lvl1pPr>
              <a:defRPr/>
            </a:lvl1pPr>
          </a:lstStyle>
          <a:p>
            <a:fld id="{5D3AE562-A556-46B0-9AFC-884C5316BF7F}" type="slidenum">
              <a:rPr lang="en-US"/>
              <a:pPr/>
              <a:t>‹#›</a:t>
            </a:fld>
            <a:endParaRPr lang="en-US"/>
          </a:p>
        </p:txBody>
      </p:sp>
    </p:spTree>
    <p:extLst>
      <p:ext uri="{BB962C8B-B14F-4D97-AF65-F5344CB8AC3E}">
        <p14:creationId xmlns:p14="http://schemas.microsoft.com/office/powerpoint/2010/main" val="17602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lvl1pPr>
              <a:defRPr/>
            </a:lvl1pPr>
          </a:lstStyle>
          <a:p>
            <a:fld id="{4725DD04-EBDF-46BB-B640-2391DFA61AE0}" type="slidenum">
              <a:rPr lang="en-US"/>
              <a:pPr/>
              <a:t>‹#›</a:t>
            </a:fld>
            <a:endParaRPr lang="en-US"/>
          </a:p>
        </p:txBody>
      </p:sp>
    </p:spTree>
    <p:extLst>
      <p:ext uri="{BB962C8B-B14F-4D97-AF65-F5344CB8AC3E}">
        <p14:creationId xmlns:p14="http://schemas.microsoft.com/office/powerpoint/2010/main" val="398487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7A013E2-5057-458A-9FDA-7D6980260049}" type="datetime1">
              <a:rPr lang="vi-VN" smtClean="0"/>
              <a:t>30/07/2016</a:t>
            </a:fld>
            <a:endParaRPr lang="en-US"/>
          </a:p>
        </p:txBody>
      </p:sp>
      <p:sp>
        <p:nvSpPr>
          <p:cNvPr id="6" name="Footer Placeholder 5"/>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7" name="Slide Number Placeholder 6"/>
          <p:cNvSpPr>
            <a:spLocks noGrp="1"/>
          </p:cNvSpPr>
          <p:nvPr>
            <p:ph type="sldNum" sz="quarter" idx="12"/>
          </p:nvPr>
        </p:nvSpPr>
        <p:spPr/>
        <p:txBody>
          <a:bodyPr/>
          <a:lstStyle>
            <a:lvl1pPr>
              <a:defRPr/>
            </a:lvl1pPr>
          </a:lstStyle>
          <a:p>
            <a:fld id="{7FFB0A55-D9D6-4D0B-8581-96E6DE7D8B64}" type="slidenum">
              <a:rPr lang="en-US"/>
              <a:pPr/>
              <a:t>‹#›</a:t>
            </a:fld>
            <a:endParaRPr lang="en-US"/>
          </a:p>
        </p:txBody>
      </p:sp>
    </p:spTree>
    <p:extLst>
      <p:ext uri="{BB962C8B-B14F-4D97-AF65-F5344CB8AC3E}">
        <p14:creationId xmlns:p14="http://schemas.microsoft.com/office/powerpoint/2010/main" val="207158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50B1817-EFDD-4781-9600-B384250FEA23}" type="datetime1">
              <a:rPr lang="vi-VN" smtClean="0"/>
              <a:t>30/07/2016</a:t>
            </a:fld>
            <a:endParaRPr lang="en-US"/>
          </a:p>
        </p:txBody>
      </p:sp>
      <p:sp>
        <p:nvSpPr>
          <p:cNvPr id="6" name="Footer Placeholder 5"/>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7" name="Slide Number Placeholder 6"/>
          <p:cNvSpPr>
            <a:spLocks noGrp="1"/>
          </p:cNvSpPr>
          <p:nvPr>
            <p:ph type="sldNum" sz="quarter" idx="12"/>
          </p:nvPr>
        </p:nvSpPr>
        <p:spPr/>
        <p:txBody>
          <a:bodyPr/>
          <a:lstStyle>
            <a:lvl1pPr>
              <a:defRPr/>
            </a:lvl1pPr>
          </a:lstStyle>
          <a:p>
            <a:fld id="{0BE98ABE-4E8B-4235-9366-9D34249654FB}" type="slidenum">
              <a:rPr lang="en-US"/>
              <a:pPr/>
              <a:t>‹#›</a:t>
            </a:fld>
            <a:endParaRPr lang="en-US"/>
          </a:p>
        </p:txBody>
      </p:sp>
    </p:spTree>
    <p:extLst>
      <p:ext uri="{BB962C8B-B14F-4D97-AF65-F5344CB8AC3E}">
        <p14:creationId xmlns:p14="http://schemas.microsoft.com/office/powerpoint/2010/main" val="7817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0">
          <a:blip r:embed="rId13"/>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xfrm>
            <a:off x="539750" y="357188"/>
            <a:ext cx="7993063" cy="98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title style</a:t>
            </a:r>
          </a:p>
        </p:txBody>
      </p:sp>
      <p:sp>
        <p:nvSpPr>
          <p:cNvPr id="109571" name="Rectangle 3"/>
          <p:cNvSpPr>
            <a:spLocks noGrp="1" noChangeArrowheads="1"/>
          </p:cNvSpPr>
          <p:nvPr>
            <p:ph type="body" idx="1"/>
          </p:nvPr>
        </p:nvSpPr>
        <p:spPr bwMode="auto">
          <a:xfrm>
            <a:off x="539750" y="1700213"/>
            <a:ext cx="7993063"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		</a:t>
            </a:r>
          </a:p>
          <a:p>
            <a:pPr lvl="3"/>
            <a:r>
              <a:rPr lang="en-US" smtClean="0"/>
              <a:t>Fourth level</a:t>
            </a:r>
          </a:p>
          <a:p>
            <a:pPr lvl="4"/>
            <a:r>
              <a:rPr lang="en-US" smtClean="0"/>
              <a:t>Fifth level</a:t>
            </a:r>
          </a:p>
        </p:txBody>
      </p:sp>
      <p:sp>
        <p:nvSpPr>
          <p:cNvPr id="109573"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lvl1pPr>
          </a:lstStyle>
          <a:p>
            <a:fld id="{131FB947-A5F8-4F67-91A1-89482A02A86B}" type="datetime1">
              <a:rPr lang="vi-VN" smtClean="0"/>
              <a:t>30/07/2016</a:t>
            </a:fld>
            <a:endParaRPr lang="en-US"/>
          </a:p>
        </p:txBody>
      </p:sp>
      <p:sp>
        <p:nvSpPr>
          <p:cNvPr id="109574"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vl1pPr>
          </a:lstStyle>
          <a:p>
            <a:r>
              <a:rPr lang="vi-VN" smtClean="0"/>
              <a:t>Đào Đức Nhã - Trương Ngọc Tinh Anh</a:t>
            </a:r>
            <a:endParaRPr lang="en-US"/>
          </a:p>
        </p:txBody>
      </p:sp>
      <p:sp>
        <p:nvSpPr>
          <p:cNvPr id="109575"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vl1pPr>
          </a:lstStyle>
          <a:p>
            <a:fld id="{47428759-BBB4-4249-B338-5BCCCA05B80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p:txStyles>
    <p:title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p:titleStyle>
    <p:bodyStyle>
      <a:lvl1pPr marL="342900" indent="-342900" algn="l" rtl="0" eaLnBrk="1" fontAlgn="base" hangingPunct="1">
        <a:spcBef>
          <a:spcPct val="20000"/>
        </a:spcBef>
        <a:spcAft>
          <a:spcPct val="0"/>
        </a:spcAft>
        <a:buClr>
          <a:srgbClr val="006600"/>
        </a:buClr>
        <a:buSzPct val="75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006600"/>
        </a:buClr>
        <a:buSzPct val="7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hyperlink" Target="http://vietjack.com/java/phuong_thuc_trong_java.jsp" TargetMode="External"/><Relationship Id="rId2" Type="http://schemas.openxmlformats.org/officeDocument/2006/relationships/hyperlink" Target="http://developersoftwares.blogspot.com/2014/01/phuong-thuc-trong-java.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ctrTitle"/>
          </p:nvPr>
        </p:nvSpPr>
        <p:spPr>
          <a:xfrm>
            <a:off x="381000" y="3413125"/>
            <a:ext cx="8305800" cy="701675"/>
          </a:xfrm>
          <a:ln w="57150">
            <a:solidFill>
              <a:srgbClr val="FF0000"/>
            </a:solidFill>
          </a:ln>
        </p:spPr>
        <p:txBody>
          <a:bodyPr/>
          <a:lstStyle/>
          <a:p>
            <a:pPr algn="ctr">
              <a:spcBef>
                <a:spcPts val="1200"/>
              </a:spcBef>
              <a:spcAft>
                <a:spcPts val="1200"/>
              </a:spcAft>
            </a:pPr>
            <a:r>
              <a:rPr lang="en-US" sz="3600" b="1" smtClean="0"/>
              <a:t>TÌM HIỂU VỀ PHƯƠNG THỨC -  HÀM</a:t>
            </a:r>
            <a:endParaRPr lang="en-US" sz="3600" b="1"/>
          </a:p>
        </p:txBody>
      </p:sp>
      <p:sp>
        <p:nvSpPr>
          <p:cNvPr id="3" name="TextBox 2"/>
          <p:cNvSpPr txBox="1"/>
          <p:nvPr/>
        </p:nvSpPr>
        <p:spPr>
          <a:xfrm>
            <a:off x="3810000" y="4191000"/>
            <a:ext cx="4876800" cy="1015663"/>
          </a:xfrm>
          <a:prstGeom prst="rect">
            <a:avLst/>
          </a:prstGeom>
          <a:noFill/>
        </p:spPr>
        <p:txBody>
          <a:bodyPr wrap="square" rtlCol="0">
            <a:spAutoFit/>
          </a:bodyPr>
          <a:lstStyle/>
          <a:p>
            <a:r>
              <a:rPr lang="en-US" sz="2000" b="1" err="1" smtClean="0">
                <a:solidFill>
                  <a:srgbClr val="C00000"/>
                </a:solidFill>
                <a:latin typeface="+mj-lt"/>
              </a:rPr>
              <a:t>Thực</a:t>
            </a:r>
            <a:r>
              <a:rPr lang="en-US" sz="2000" b="1" smtClean="0">
                <a:solidFill>
                  <a:srgbClr val="C00000"/>
                </a:solidFill>
                <a:latin typeface="+mj-lt"/>
              </a:rPr>
              <a:t> </a:t>
            </a:r>
            <a:r>
              <a:rPr lang="en-US" sz="2000" b="1" err="1" smtClean="0">
                <a:solidFill>
                  <a:srgbClr val="C00000"/>
                </a:solidFill>
                <a:latin typeface="+mj-lt"/>
              </a:rPr>
              <a:t>hiện</a:t>
            </a:r>
            <a:r>
              <a:rPr lang="en-US" sz="2000" b="1" smtClean="0">
                <a:solidFill>
                  <a:srgbClr val="C00000"/>
                </a:solidFill>
                <a:latin typeface="+mj-lt"/>
              </a:rPr>
              <a:t>:</a:t>
            </a:r>
          </a:p>
          <a:p>
            <a:r>
              <a:rPr lang="en-US" sz="2000" b="1">
                <a:latin typeface="+mj-lt"/>
              </a:rPr>
              <a:t>	</a:t>
            </a:r>
            <a:r>
              <a:rPr lang="en-US" sz="2000" b="1" smtClean="0">
                <a:solidFill>
                  <a:schemeClr val="tx1">
                    <a:lumMod val="50000"/>
                  </a:schemeClr>
                </a:solidFill>
                <a:latin typeface="+mj-lt"/>
              </a:rPr>
              <a:t>1. </a:t>
            </a:r>
            <a:r>
              <a:rPr lang="en-US" sz="2000" b="1" err="1" smtClean="0">
                <a:solidFill>
                  <a:schemeClr val="tx1">
                    <a:lumMod val="50000"/>
                  </a:schemeClr>
                </a:solidFill>
                <a:latin typeface="+mj-lt"/>
              </a:rPr>
              <a:t>Đào</a:t>
            </a:r>
            <a:r>
              <a:rPr lang="en-US" sz="2000" b="1" smtClean="0">
                <a:solidFill>
                  <a:schemeClr val="tx1">
                    <a:lumMod val="50000"/>
                  </a:schemeClr>
                </a:solidFill>
                <a:latin typeface="+mj-lt"/>
              </a:rPr>
              <a:t> </a:t>
            </a:r>
            <a:r>
              <a:rPr lang="en-US" sz="2000" b="1" err="1" smtClean="0">
                <a:solidFill>
                  <a:schemeClr val="tx1">
                    <a:lumMod val="50000"/>
                  </a:schemeClr>
                </a:solidFill>
                <a:latin typeface="+mj-lt"/>
              </a:rPr>
              <a:t>Đức</a:t>
            </a:r>
            <a:r>
              <a:rPr lang="en-US" sz="2000" b="1" smtClean="0">
                <a:solidFill>
                  <a:schemeClr val="tx1">
                    <a:lumMod val="50000"/>
                  </a:schemeClr>
                </a:solidFill>
                <a:latin typeface="+mj-lt"/>
              </a:rPr>
              <a:t> </a:t>
            </a:r>
            <a:r>
              <a:rPr lang="en-US" sz="2000" b="1" err="1" smtClean="0">
                <a:solidFill>
                  <a:schemeClr val="tx1">
                    <a:lumMod val="50000"/>
                  </a:schemeClr>
                </a:solidFill>
                <a:latin typeface="+mj-lt"/>
              </a:rPr>
              <a:t>Nhã</a:t>
            </a:r>
            <a:endParaRPr lang="en-US" sz="2000" b="1" smtClean="0">
              <a:solidFill>
                <a:schemeClr val="tx1">
                  <a:lumMod val="50000"/>
                </a:schemeClr>
              </a:solidFill>
              <a:latin typeface="+mj-lt"/>
            </a:endParaRPr>
          </a:p>
          <a:p>
            <a:r>
              <a:rPr lang="en-US" sz="2000" b="1">
                <a:solidFill>
                  <a:schemeClr val="tx1">
                    <a:lumMod val="50000"/>
                  </a:schemeClr>
                </a:solidFill>
                <a:latin typeface="+mj-lt"/>
              </a:rPr>
              <a:t>	</a:t>
            </a:r>
            <a:r>
              <a:rPr lang="en-US" sz="2000" b="1" smtClean="0">
                <a:solidFill>
                  <a:schemeClr val="tx1">
                    <a:lumMod val="50000"/>
                  </a:schemeClr>
                </a:solidFill>
                <a:latin typeface="+mj-lt"/>
              </a:rPr>
              <a:t>2. </a:t>
            </a:r>
            <a:r>
              <a:rPr lang="en-US" sz="2000" b="1" err="1" smtClean="0">
                <a:solidFill>
                  <a:schemeClr val="tx1">
                    <a:lumMod val="50000"/>
                  </a:schemeClr>
                </a:solidFill>
                <a:latin typeface="+mj-lt"/>
              </a:rPr>
              <a:t>Trương</a:t>
            </a:r>
            <a:r>
              <a:rPr lang="en-US" sz="2000" b="1" smtClean="0">
                <a:solidFill>
                  <a:schemeClr val="tx1">
                    <a:lumMod val="50000"/>
                  </a:schemeClr>
                </a:solidFill>
                <a:latin typeface="+mj-lt"/>
              </a:rPr>
              <a:t> </a:t>
            </a:r>
            <a:r>
              <a:rPr lang="en-US" sz="2000" b="1" err="1" smtClean="0">
                <a:solidFill>
                  <a:schemeClr val="tx1">
                    <a:lumMod val="50000"/>
                  </a:schemeClr>
                </a:solidFill>
                <a:latin typeface="+mj-lt"/>
              </a:rPr>
              <a:t>Ngọc</a:t>
            </a:r>
            <a:r>
              <a:rPr lang="en-US" sz="2000" b="1" smtClean="0">
                <a:solidFill>
                  <a:schemeClr val="tx1">
                    <a:lumMod val="50000"/>
                  </a:schemeClr>
                </a:solidFill>
                <a:latin typeface="+mj-lt"/>
              </a:rPr>
              <a:t> </a:t>
            </a:r>
            <a:r>
              <a:rPr lang="en-US" sz="2000" b="1" err="1" smtClean="0">
                <a:solidFill>
                  <a:schemeClr val="tx1">
                    <a:lumMod val="50000"/>
                  </a:schemeClr>
                </a:solidFill>
                <a:latin typeface="+mj-lt"/>
              </a:rPr>
              <a:t>Tinh</a:t>
            </a:r>
            <a:r>
              <a:rPr lang="en-US" sz="2000" b="1" smtClean="0">
                <a:solidFill>
                  <a:schemeClr val="tx1">
                    <a:lumMod val="50000"/>
                  </a:schemeClr>
                </a:solidFill>
                <a:latin typeface="+mj-lt"/>
              </a:rPr>
              <a:t> </a:t>
            </a:r>
            <a:r>
              <a:rPr lang="en-US" sz="2000" b="1" err="1" smtClean="0">
                <a:solidFill>
                  <a:schemeClr val="tx1">
                    <a:lumMod val="50000"/>
                  </a:schemeClr>
                </a:solidFill>
                <a:latin typeface="+mj-lt"/>
              </a:rPr>
              <a:t>Anh</a:t>
            </a:r>
            <a:endParaRPr lang="en-US" sz="2000" b="1">
              <a:solidFill>
                <a:schemeClr val="tx1">
                  <a:lumMod val="50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a:effectLst/>
              </a:rPr>
              <a:t> </a:t>
            </a:r>
            <a:r>
              <a:rPr lang="en-US" sz="3600" b="1" smtClean="0">
                <a:effectLst/>
              </a:rPr>
              <a:t>2. Hàm </a:t>
            </a:r>
            <a:r>
              <a:rPr lang="en-US" sz="3600" b="1">
                <a:effectLst/>
              </a:rPr>
              <a:t>khởi tạo (Constructor</a:t>
            </a:r>
            <a:r>
              <a:rPr lang="en-US" sz="3600" b="1" smtClean="0">
                <a:effectLst/>
              </a:rPr>
              <a:t>)</a:t>
            </a:r>
            <a:endParaRPr lang="en-US" sz="3600" b="1"/>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10</a:t>
            </a:fld>
            <a:endParaRPr lang="en-US"/>
          </a:p>
        </p:txBody>
      </p:sp>
      <p:sp>
        <p:nvSpPr>
          <p:cNvPr id="3" name="TextBox 2"/>
          <p:cNvSpPr txBox="1"/>
          <p:nvPr/>
        </p:nvSpPr>
        <p:spPr>
          <a:xfrm>
            <a:off x="304800" y="1787783"/>
            <a:ext cx="8610600" cy="4302460"/>
          </a:xfrm>
          <a:prstGeom prst="rect">
            <a:avLst/>
          </a:prstGeom>
          <a:solidFill>
            <a:schemeClr val="bg1"/>
          </a:solidFill>
        </p:spPr>
        <p:txBody>
          <a:bodyPr wrap="square" rtlCol="0">
            <a:spAutoFit/>
          </a:bodyPr>
          <a:lstStyle/>
          <a:p>
            <a:pPr>
              <a:lnSpc>
                <a:spcPct val="114000"/>
              </a:lnSpc>
            </a:pPr>
            <a:r>
              <a:rPr lang="vi-VN">
                <a:latin typeface="+mj-lt"/>
              </a:rPr>
              <a:t>Có những thao tác cần thực hiện mỗi khi đối tượng lần đầu tiên được tạo như khởi tạo giá trị cho các biến. Các công việc này có thể làm tự động bằng cách dùng hàm khởi tạo.</a:t>
            </a:r>
            <a:br>
              <a:rPr lang="vi-VN">
                <a:latin typeface="+mj-lt"/>
              </a:rPr>
            </a:br>
            <a:r>
              <a:rPr lang="vi-VN">
                <a:latin typeface="+mj-lt"/>
              </a:rPr>
              <a:t>Hàm khởi tạo có cùng tên với lớp mà nó thuộc về, chỉ được tự động gọi bởi toán tử new khi đối tượng thuộc lớp được tạo. Hàm khởi tạo không có giá trị trả về, khi định nghĩa hàm có thể ghi void hay không </a:t>
            </a:r>
            <a:r>
              <a:rPr lang="vi-VN" smtClean="0">
                <a:latin typeface="+mj-lt"/>
              </a:rPr>
              <a:t>ghi</a:t>
            </a:r>
            <a:r>
              <a:rPr lang="vi-VN">
                <a:latin typeface="+mj-lt"/>
              </a:rPr>
              <a:t> </a:t>
            </a:r>
            <a:endParaRPr lang="en-US" smtClean="0">
              <a:latin typeface="+mj-lt"/>
            </a:endParaRPr>
          </a:p>
          <a:p>
            <a:pPr>
              <a:lnSpc>
                <a:spcPct val="114000"/>
              </a:lnSpc>
            </a:pPr>
            <a:endParaRPr lang="en-US">
              <a:latin typeface="+mj-lt"/>
            </a:endParaRPr>
          </a:p>
          <a:p>
            <a:pPr>
              <a:lnSpc>
                <a:spcPct val="114000"/>
              </a:lnSpc>
            </a:pPr>
            <a:r>
              <a:rPr lang="vi-VN" b="1" i="1"/>
              <a:t>Ví dụ : </a:t>
            </a:r>
            <a:endParaRPr lang="en-US" b="1" i="1" smtClean="0"/>
          </a:p>
          <a:p>
            <a:pPr>
              <a:lnSpc>
                <a:spcPct val="114000"/>
              </a:lnSpc>
            </a:pPr>
            <a:r>
              <a:rPr lang="vi-VN" b="1" i="1" smtClean="0"/>
              <a:t>- </a:t>
            </a:r>
            <a:r>
              <a:rPr lang="en-US" b="1" i="1" smtClean="0"/>
              <a:t>K</a:t>
            </a:r>
            <a:r>
              <a:rPr lang="vi-VN" b="1" i="1" smtClean="0"/>
              <a:t>ích </a:t>
            </a:r>
            <a:r>
              <a:rPr lang="vi-VN" b="1" i="1"/>
              <a:t>thước hộp được khởi tạo tự động khi đối tượng được tạo. </a:t>
            </a:r>
            <a:endParaRPr lang="en-US" b="1">
              <a:latin typeface="+mj-lt"/>
            </a:endParaRPr>
          </a:p>
        </p:txBody>
      </p:sp>
    </p:spTree>
    <p:extLst>
      <p:ext uri="{BB962C8B-B14F-4D97-AF65-F5344CB8AC3E}">
        <p14:creationId xmlns:p14="http://schemas.microsoft.com/office/powerpoint/2010/main" val="3691574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81750"/>
            <a:ext cx="2133600" cy="476250"/>
          </a:xfrm>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3124200" y="6457950"/>
            <a:ext cx="34290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a:xfrm>
            <a:off x="6553200" y="6381750"/>
            <a:ext cx="2133600" cy="476250"/>
          </a:xfrm>
        </p:spPr>
        <p:txBody>
          <a:bodyPr/>
          <a:lstStyle/>
          <a:p>
            <a:fld id="{4725DD04-EBDF-46BB-B640-2391DFA61AE0}" type="slidenum">
              <a:rPr lang="en-US" smtClean="0"/>
              <a:pPr/>
              <a:t>11</a:t>
            </a:fld>
            <a:endParaRPr lang="en-US"/>
          </a:p>
        </p:txBody>
      </p:sp>
      <p:pic>
        <p:nvPicPr>
          <p:cNvPr id="1026" name="Picture 2" descr="https://scontent-hkg3-1.xx.fbcdn.net/v/t34.0-12/13884392_1020977301349944_542297456_n.png?oh=659dc2ef85d4e754d0a1d4f947234c14&amp;oe=579D7891"/>
          <p:cNvPicPr>
            <a:picLocks noChangeAspect="1" noChangeArrowheads="1"/>
          </p:cNvPicPr>
          <p:nvPr/>
        </p:nvPicPr>
        <p:blipFill rotWithShape="1">
          <a:blip r:embed="rId2">
            <a:extLst>
              <a:ext uri="{28A0092B-C50C-407E-A947-70E740481C1C}">
                <a14:useLocalDpi xmlns:a14="http://schemas.microsoft.com/office/drawing/2010/main" val="0"/>
              </a:ext>
            </a:extLst>
          </a:blip>
          <a:srcRect r="11914"/>
          <a:stretch/>
        </p:blipFill>
        <p:spPr bwMode="auto">
          <a:xfrm>
            <a:off x="3530367" y="301625"/>
            <a:ext cx="5613633" cy="594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 y="172991"/>
            <a:ext cx="3377967" cy="6217087"/>
          </a:xfrm>
          <a:prstGeom prst="rect">
            <a:avLst/>
          </a:prstGeom>
          <a:solidFill>
            <a:schemeClr val="bg1"/>
          </a:solidFill>
        </p:spPr>
        <p:txBody>
          <a:bodyPr wrap="square" rtlCol="0">
            <a:spAutoFit/>
          </a:bodyPr>
          <a:lstStyle/>
          <a:p>
            <a:r>
              <a:rPr lang="vi-VN"/>
              <a:t> </a:t>
            </a:r>
            <a:r>
              <a:rPr lang="vi-VN" sz="2200">
                <a:latin typeface="+mj-lt"/>
              </a:rPr>
              <a:t>- Khi bạn không định nghĩa tường minh hàm khởi tạo cho một lớp, Java sẽ tạo hàm khởi tạo mặc nhiên cho lớp đó. Vì vậy các chương trình trước đó vẫn làm việc bình thường. Hàm khởi tạo mặc nhiên không có danh sách tham đối, tự động khởi tạo tất cả các biến của đối tượng về trị rỗng theo các quy ước mặc định của Java, trị 0 cho kiểu số, ký tự ‘\0’ cho kiểu ký tự char, trị false cho kiểu boolean, trị null cho các đối tượng </a:t>
            </a:r>
            <a:endParaRPr lang="en-US" sz="2200">
              <a:latin typeface="+mj-lt"/>
            </a:endParaRPr>
          </a:p>
        </p:txBody>
      </p:sp>
    </p:spTree>
    <p:extLst>
      <p:ext uri="{BB962C8B-B14F-4D97-AF65-F5344CB8AC3E}">
        <p14:creationId xmlns:p14="http://schemas.microsoft.com/office/powerpoint/2010/main" val="58134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smtClean="0">
                <a:effectLst/>
              </a:rPr>
              <a:t>3. Hàm </a:t>
            </a:r>
            <a:r>
              <a:rPr lang="en-US" sz="3600" b="1">
                <a:effectLst/>
              </a:rPr>
              <a:t>hủy</a:t>
            </a:r>
            <a:endParaRPr lang="en-US" sz="3600" b="1"/>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12</a:t>
            </a:fld>
            <a:endParaRPr lang="en-US"/>
          </a:p>
        </p:txBody>
      </p:sp>
      <p:sp>
        <p:nvSpPr>
          <p:cNvPr id="3" name="TextBox 2"/>
          <p:cNvSpPr txBox="1"/>
          <p:nvPr/>
        </p:nvSpPr>
        <p:spPr>
          <a:xfrm>
            <a:off x="228600" y="1647885"/>
            <a:ext cx="8686800" cy="4524315"/>
          </a:xfrm>
          <a:prstGeom prst="rect">
            <a:avLst/>
          </a:prstGeom>
          <a:solidFill>
            <a:schemeClr val="bg1"/>
          </a:solidFill>
        </p:spPr>
        <p:txBody>
          <a:bodyPr wrap="square" rtlCol="0">
            <a:spAutoFit/>
          </a:bodyPr>
          <a:lstStyle/>
          <a:p>
            <a:pPr marL="342900" indent="-342900">
              <a:lnSpc>
                <a:spcPct val="150000"/>
              </a:lnSpc>
              <a:buFont typeface="Wingdings" panose="05000000000000000000" pitchFamily="2" charset="2"/>
              <a:buChar char="q"/>
            </a:pPr>
            <a:r>
              <a:rPr lang="vi-VN" dirty="0">
                <a:latin typeface="+mj-lt"/>
              </a:rPr>
              <a:t>Các đối tượng cấp phát động bằng toán tử new, khi không tồn tại tham chiếu nào đến đối tượng, đối tượng đó xem như không còn cần đến nữa và bộ nhớ cho nó có thể được tự động giải phóng bởi bộ thu gom rác (garbage collector). </a:t>
            </a:r>
            <a:endParaRPr lang="en-US" dirty="0" smtClean="0">
              <a:latin typeface="+mj-lt"/>
            </a:endParaRPr>
          </a:p>
          <a:p>
            <a:pPr marL="342900" indent="-342900">
              <a:lnSpc>
                <a:spcPct val="150000"/>
              </a:lnSpc>
              <a:buFont typeface="Wingdings" panose="05000000000000000000" pitchFamily="2" charset="2"/>
              <a:buChar char="q"/>
            </a:pPr>
            <a:r>
              <a:rPr lang="vi-VN" dirty="0" smtClean="0">
                <a:latin typeface="+mj-lt"/>
              </a:rPr>
              <a:t>Trình </a:t>
            </a:r>
            <a:r>
              <a:rPr lang="vi-VN" dirty="0">
                <a:latin typeface="+mj-lt"/>
              </a:rPr>
              <a:t>thu gom rác hoạt động trong một tuyến đoạn (Thread) độc lập với chương trình của bạn. Bạn không phải bận tâm gì đối với công việc này. Sau này bạn sẽ hiểu rõ tuyến đoạn là thế </a:t>
            </a:r>
            <a:r>
              <a:rPr lang="vi-VN" dirty="0" smtClean="0">
                <a:latin typeface="+mj-lt"/>
              </a:rPr>
              <a:t>nào</a:t>
            </a:r>
            <a:r>
              <a:rPr lang="en-US" dirty="0" smtClean="0">
                <a:latin typeface="+mj-lt"/>
              </a:rPr>
              <a:t>.</a:t>
            </a:r>
            <a:endParaRPr lang="en-US" dirty="0">
              <a:latin typeface="+mj-lt"/>
            </a:endParaRPr>
          </a:p>
        </p:txBody>
      </p:sp>
    </p:spTree>
    <p:extLst>
      <p:ext uri="{BB962C8B-B14F-4D97-AF65-F5344CB8AC3E}">
        <p14:creationId xmlns:p14="http://schemas.microsoft.com/office/powerpoint/2010/main" val="304027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smtClean="0">
                <a:effectLst/>
              </a:rPr>
              <a:t>3. Hàm </a:t>
            </a:r>
            <a:r>
              <a:rPr lang="en-US" sz="3600" b="1">
                <a:effectLst/>
              </a:rPr>
              <a:t>hủy</a:t>
            </a:r>
            <a:endParaRPr lang="en-US" sz="3600" b="1"/>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13</a:t>
            </a:fld>
            <a:endParaRPr lang="en-US"/>
          </a:p>
        </p:txBody>
      </p:sp>
      <p:sp>
        <p:nvSpPr>
          <p:cNvPr id="3" name="TextBox 2"/>
          <p:cNvSpPr txBox="1"/>
          <p:nvPr/>
        </p:nvSpPr>
        <p:spPr>
          <a:xfrm>
            <a:off x="152400" y="1647885"/>
            <a:ext cx="8991600" cy="4524315"/>
          </a:xfrm>
          <a:prstGeom prst="rect">
            <a:avLst/>
          </a:prstGeom>
          <a:solidFill>
            <a:schemeClr val="bg1"/>
          </a:solidFill>
        </p:spPr>
        <p:txBody>
          <a:bodyPr wrap="square" rtlCol="0">
            <a:spAutoFit/>
          </a:bodyPr>
          <a:lstStyle/>
          <a:p>
            <a:pPr>
              <a:lnSpc>
                <a:spcPct val="150000"/>
              </a:lnSpc>
            </a:pPr>
            <a:r>
              <a:rPr lang="vi-VN" dirty="0" smtClean="0">
                <a:latin typeface="+mj-lt"/>
              </a:rPr>
              <a:t>Tuy </a:t>
            </a:r>
            <a:r>
              <a:rPr lang="vi-VN" dirty="0">
                <a:latin typeface="+mj-lt"/>
              </a:rPr>
              <a:t>nhiên, Java cũng cho phép ta viết hàm hủy, có thể cũng cần thiết cho những trường hợp nào đó. Hàm hủy trong Java chỉ được gọi bởi trình thu gom rác, do vậy bạn khó đoán trước vào lúc nào hàm hủy sẽ được gọi</a:t>
            </a:r>
            <a:br>
              <a:rPr lang="vi-VN" dirty="0">
                <a:latin typeface="+mj-lt"/>
              </a:rPr>
            </a:br>
            <a:r>
              <a:rPr lang="vi-VN" dirty="0">
                <a:latin typeface="+mj-lt"/>
              </a:rPr>
              <a:t>Dạng hàm hủy như sau :</a:t>
            </a:r>
            <a:br>
              <a:rPr lang="vi-VN" dirty="0">
                <a:latin typeface="+mj-lt"/>
              </a:rPr>
            </a:br>
            <a:r>
              <a:rPr lang="vi-VN" dirty="0">
                <a:latin typeface="+mj-lt"/>
              </a:rPr>
              <a:t>protected void finalize() {</a:t>
            </a:r>
            <a:br>
              <a:rPr lang="vi-VN" dirty="0">
                <a:latin typeface="+mj-lt"/>
              </a:rPr>
            </a:br>
            <a:r>
              <a:rPr lang="vi-VN" dirty="0">
                <a:latin typeface="+mj-lt"/>
              </a:rPr>
              <a:t>// Body of Method</a:t>
            </a:r>
            <a:br>
              <a:rPr lang="vi-VN" dirty="0">
                <a:latin typeface="+mj-lt"/>
              </a:rPr>
            </a:br>
            <a:r>
              <a:rPr lang="vi-VN" dirty="0">
                <a:latin typeface="+mj-lt"/>
              </a:rPr>
              <a:t>}</a:t>
            </a:r>
            <a:endParaRPr lang="en-US" dirty="0">
              <a:latin typeface="+mj-lt"/>
            </a:endParaRPr>
          </a:p>
        </p:txBody>
      </p:sp>
    </p:spTree>
    <p:extLst>
      <p:ext uri="{BB962C8B-B14F-4D97-AF65-F5344CB8AC3E}">
        <p14:creationId xmlns:p14="http://schemas.microsoft.com/office/powerpoint/2010/main" val="379316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smtClean="0">
                <a:effectLst/>
              </a:rPr>
              <a:t>4. Hàm hằng</a:t>
            </a:r>
            <a:endParaRPr lang="en-US" sz="3600" b="1"/>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14</a:t>
            </a:fld>
            <a:endParaRPr lang="en-US"/>
          </a:p>
        </p:txBody>
      </p:sp>
      <p:sp>
        <p:nvSpPr>
          <p:cNvPr id="7" name="TextBox 6"/>
          <p:cNvSpPr txBox="1"/>
          <p:nvPr/>
        </p:nvSpPr>
        <p:spPr>
          <a:xfrm>
            <a:off x="304800" y="1368425"/>
            <a:ext cx="8228013" cy="954107"/>
          </a:xfrm>
          <a:prstGeom prst="rect">
            <a:avLst/>
          </a:prstGeom>
          <a:solidFill>
            <a:schemeClr val="bg1"/>
          </a:solidFill>
          <a:ln>
            <a:solidFill>
              <a:schemeClr val="tx2">
                <a:lumMod val="60000"/>
                <a:lumOff val="40000"/>
              </a:schemeClr>
            </a:solidFill>
          </a:ln>
        </p:spPr>
        <p:txBody>
          <a:bodyPr wrap="square" rtlCol="0">
            <a:spAutoFit/>
          </a:bodyPr>
          <a:lstStyle/>
          <a:p>
            <a:r>
              <a:rPr lang="en-US" sz="2800" dirty="0" err="1" smtClean="0">
                <a:latin typeface="+mj-lt"/>
              </a:rPr>
              <a:t>Một</a:t>
            </a:r>
            <a:r>
              <a:rPr lang="en-US" sz="2800" dirty="0" smtClean="0">
                <a:latin typeface="+mj-lt"/>
              </a:rPr>
              <a:t> </a:t>
            </a:r>
            <a:r>
              <a:rPr lang="en-US" sz="2800" dirty="0" err="1" smtClean="0">
                <a:latin typeface="+mj-lt"/>
              </a:rPr>
              <a:t>phương</a:t>
            </a:r>
            <a:r>
              <a:rPr lang="en-US" sz="2800" dirty="0" smtClean="0">
                <a:latin typeface="+mj-lt"/>
              </a:rPr>
              <a:t> </a:t>
            </a:r>
            <a:r>
              <a:rPr lang="en-US" sz="2800" dirty="0" err="1" smtClean="0">
                <a:latin typeface="+mj-lt"/>
              </a:rPr>
              <a:t>thức</a:t>
            </a:r>
            <a:r>
              <a:rPr lang="en-US" sz="2800" dirty="0" smtClean="0">
                <a:latin typeface="+mj-lt"/>
              </a:rPr>
              <a:t> </a:t>
            </a:r>
            <a:r>
              <a:rPr lang="en-US" sz="2800" dirty="0" err="1" smtClean="0">
                <a:latin typeface="+mj-lt"/>
              </a:rPr>
              <a:t>khi</a:t>
            </a:r>
            <a:r>
              <a:rPr lang="en-US" sz="2800" dirty="0" smtClean="0">
                <a:latin typeface="+mj-lt"/>
              </a:rPr>
              <a:t> </a:t>
            </a:r>
            <a:r>
              <a:rPr lang="en-US" sz="2800" dirty="0" err="1" smtClean="0">
                <a:latin typeface="+mj-lt"/>
              </a:rPr>
              <a:t>được</a:t>
            </a:r>
            <a:r>
              <a:rPr lang="en-US" sz="2800" dirty="0" smtClean="0">
                <a:latin typeface="+mj-lt"/>
              </a:rPr>
              <a:t> </a:t>
            </a:r>
            <a:r>
              <a:rPr lang="en-US" sz="2800" dirty="0" err="1" smtClean="0">
                <a:latin typeface="+mj-lt"/>
              </a:rPr>
              <a:t>khai</a:t>
            </a:r>
            <a:r>
              <a:rPr lang="en-US" sz="2800" dirty="0" smtClean="0">
                <a:latin typeface="+mj-lt"/>
              </a:rPr>
              <a:t> </a:t>
            </a:r>
            <a:r>
              <a:rPr lang="en-US" sz="2800" dirty="0" err="1" smtClean="0">
                <a:latin typeface="+mj-lt"/>
              </a:rPr>
              <a:t>báo</a:t>
            </a:r>
            <a:r>
              <a:rPr lang="en-US" sz="2800" dirty="0" smtClean="0">
                <a:latin typeface="+mj-lt"/>
              </a:rPr>
              <a:t> </a:t>
            </a:r>
            <a:r>
              <a:rPr lang="en-US" sz="2800" dirty="0" err="1" smtClean="0">
                <a:latin typeface="+mj-lt"/>
              </a:rPr>
              <a:t>là</a:t>
            </a:r>
            <a:r>
              <a:rPr lang="en-US" sz="2800" dirty="0" smtClean="0">
                <a:latin typeface="+mj-lt"/>
              </a:rPr>
              <a:t> final </a:t>
            </a:r>
            <a:r>
              <a:rPr lang="en-US" sz="2800" dirty="0" err="1" smtClean="0">
                <a:latin typeface="+mj-lt"/>
              </a:rPr>
              <a:t>thì</a:t>
            </a:r>
            <a:r>
              <a:rPr lang="en-US" sz="2800" dirty="0" smtClean="0">
                <a:latin typeface="+mj-lt"/>
              </a:rPr>
              <a:t> </a:t>
            </a:r>
            <a:r>
              <a:rPr lang="en-US" sz="2800" dirty="0" err="1" smtClean="0">
                <a:latin typeface="+mj-lt"/>
              </a:rPr>
              <a:t>bạn</a:t>
            </a:r>
            <a:r>
              <a:rPr lang="en-US" sz="2800" dirty="0" smtClean="0">
                <a:latin typeface="+mj-lt"/>
              </a:rPr>
              <a:t> </a:t>
            </a:r>
            <a:r>
              <a:rPr lang="en-US" sz="2800" dirty="0" err="1" smtClean="0">
                <a:latin typeface="+mj-lt"/>
              </a:rPr>
              <a:t>không</a:t>
            </a:r>
            <a:r>
              <a:rPr lang="en-US" sz="2800" dirty="0" smtClean="0">
                <a:latin typeface="+mj-lt"/>
              </a:rPr>
              <a:t> </a:t>
            </a:r>
            <a:r>
              <a:rPr lang="en-US" sz="2800" dirty="0" err="1" smtClean="0">
                <a:latin typeface="+mj-lt"/>
              </a:rPr>
              <a:t>thể</a:t>
            </a:r>
            <a:r>
              <a:rPr lang="en-US" sz="2800" dirty="0" smtClean="0">
                <a:latin typeface="+mj-lt"/>
              </a:rPr>
              <a:t> </a:t>
            </a:r>
            <a:r>
              <a:rPr lang="en-US" sz="2800" dirty="0" err="1" smtClean="0">
                <a:latin typeface="+mj-lt"/>
              </a:rPr>
              <a:t>ghi</a:t>
            </a:r>
            <a:r>
              <a:rPr lang="en-US" sz="2800" dirty="0" smtClean="0">
                <a:latin typeface="+mj-lt"/>
              </a:rPr>
              <a:t> </a:t>
            </a:r>
            <a:r>
              <a:rPr lang="en-US" sz="2800" dirty="0" err="1" smtClean="0">
                <a:latin typeface="+mj-lt"/>
              </a:rPr>
              <a:t>đè</a:t>
            </a:r>
            <a:r>
              <a:rPr lang="en-US" sz="2800" dirty="0" smtClean="0">
                <a:latin typeface="+mj-lt"/>
              </a:rPr>
              <a:t> </a:t>
            </a:r>
            <a:r>
              <a:rPr lang="en-US" sz="2800" dirty="0" err="1" smtClean="0">
                <a:latin typeface="+mj-lt"/>
              </a:rPr>
              <a:t>nó</a:t>
            </a:r>
            <a:endParaRPr lang="en-US" sz="2800" dirty="0">
              <a:latin typeface="+mj-lt"/>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400300"/>
            <a:ext cx="581977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750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smtClean="0">
                <a:effectLst/>
              </a:rPr>
              <a:t>5. Hàm trừu tượng</a:t>
            </a:r>
            <a:endParaRPr lang="en-US" sz="3600" b="1"/>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15</a:t>
            </a:fld>
            <a:endParaRPr lang="en-US"/>
          </a:p>
        </p:txBody>
      </p:sp>
      <p:sp>
        <p:nvSpPr>
          <p:cNvPr id="7" name="TextBox 6"/>
          <p:cNvSpPr txBox="1"/>
          <p:nvPr/>
        </p:nvSpPr>
        <p:spPr>
          <a:xfrm>
            <a:off x="271220" y="1524000"/>
            <a:ext cx="8644180" cy="3262432"/>
          </a:xfrm>
          <a:prstGeom prst="rect">
            <a:avLst/>
          </a:prstGeom>
          <a:solidFill>
            <a:schemeClr val="bg1"/>
          </a:solidFill>
          <a:ln>
            <a:solidFill>
              <a:schemeClr val="tx2">
                <a:lumMod val="60000"/>
                <a:lumOff val="40000"/>
              </a:schemeClr>
            </a:solidFill>
          </a:ln>
        </p:spPr>
        <p:txBody>
          <a:bodyPr wrap="square" rtlCol="0">
            <a:spAutoFit/>
          </a:bodyPr>
          <a:lstStyle/>
          <a:p>
            <a:r>
              <a:rPr lang="en-US" sz="2800" b="1" dirty="0" err="1" smtClean="0">
                <a:latin typeface="+mj-lt"/>
              </a:rPr>
              <a:t>Ứng</a:t>
            </a:r>
            <a:r>
              <a:rPr lang="en-US" sz="2800" b="1" dirty="0" smtClean="0">
                <a:latin typeface="+mj-lt"/>
              </a:rPr>
              <a:t> </a:t>
            </a:r>
            <a:r>
              <a:rPr lang="en-US" sz="2800" b="1" dirty="0" err="1" smtClean="0">
                <a:latin typeface="+mj-lt"/>
              </a:rPr>
              <a:t>dụng</a:t>
            </a:r>
            <a:r>
              <a:rPr lang="en-US" sz="2800" b="1" dirty="0" smtClean="0">
                <a:latin typeface="+mj-lt"/>
              </a:rPr>
              <a:t> </a:t>
            </a:r>
            <a:r>
              <a:rPr lang="en-US" sz="2800" b="1" dirty="0" err="1" smtClean="0">
                <a:latin typeface="+mj-lt"/>
              </a:rPr>
              <a:t>trong</a:t>
            </a:r>
            <a:r>
              <a:rPr lang="en-US" sz="2800" b="1" dirty="0" smtClean="0">
                <a:latin typeface="+mj-lt"/>
              </a:rPr>
              <a:t> </a:t>
            </a:r>
            <a:r>
              <a:rPr lang="en-US" sz="2800" b="1" dirty="0" err="1" smtClean="0">
                <a:latin typeface="+mj-lt"/>
              </a:rPr>
              <a:t>lập</a:t>
            </a:r>
            <a:r>
              <a:rPr lang="en-US" sz="2800" b="1" dirty="0" smtClean="0">
                <a:latin typeface="+mj-lt"/>
              </a:rPr>
              <a:t> </a:t>
            </a:r>
            <a:r>
              <a:rPr lang="en-US" sz="2800" b="1" dirty="0" err="1" smtClean="0">
                <a:latin typeface="+mj-lt"/>
              </a:rPr>
              <a:t>trình</a:t>
            </a:r>
            <a:r>
              <a:rPr lang="en-US" sz="2800" b="1" dirty="0" smtClean="0">
                <a:latin typeface="+mj-lt"/>
              </a:rPr>
              <a:t> </a:t>
            </a:r>
            <a:r>
              <a:rPr lang="en-US" sz="2800" b="1" dirty="0" err="1" smtClean="0">
                <a:latin typeface="+mj-lt"/>
              </a:rPr>
              <a:t>hướng</a:t>
            </a:r>
            <a:r>
              <a:rPr lang="en-US" sz="2800" b="1" dirty="0" smtClean="0">
                <a:latin typeface="+mj-lt"/>
              </a:rPr>
              <a:t> </a:t>
            </a:r>
            <a:r>
              <a:rPr lang="en-US" sz="2800" b="1" dirty="0" err="1" smtClean="0">
                <a:latin typeface="+mj-lt"/>
              </a:rPr>
              <a:t>đối</a:t>
            </a:r>
            <a:r>
              <a:rPr lang="en-US" sz="2800" b="1" dirty="0" smtClean="0">
                <a:latin typeface="+mj-lt"/>
              </a:rPr>
              <a:t> </a:t>
            </a:r>
            <a:r>
              <a:rPr lang="en-US" sz="2800" b="1" dirty="0" err="1" smtClean="0">
                <a:latin typeface="+mj-lt"/>
              </a:rPr>
              <a:t>tượng</a:t>
            </a:r>
            <a:r>
              <a:rPr lang="en-US" sz="2800" b="1" dirty="0" smtClean="0">
                <a:latin typeface="+mj-lt"/>
              </a:rPr>
              <a:t>:</a:t>
            </a:r>
          </a:p>
          <a:p>
            <a:pPr marL="457200" indent="-457200">
              <a:buFont typeface="Arial" panose="020B0604020202020204" pitchFamily="34" charset="0"/>
              <a:buChar char="•"/>
            </a:pPr>
            <a:r>
              <a:rPr lang="vi-VN" sz="2800" dirty="0" smtClean="0">
                <a:latin typeface="+mj-lt"/>
              </a:rPr>
              <a:t>Từ </a:t>
            </a:r>
            <a:r>
              <a:rPr lang="vi-VN" sz="2800" dirty="0">
                <a:latin typeface="+mj-lt"/>
              </a:rPr>
              <a:t>khóa abstract được sử dụng để khai báo một phương thức dạng abstract. Một phương thức gồm một ký số, và không có thân phương thức.</a:t>
            </a:r>
          </a:p>
          <a:p>
            <a:pPr marL="457200" indent="-457200">
              <a:spcBef>
                <a:spcPts val="1200"/>
              </a:spcBef>
              <a:buFont typeface="Arial" panose="020B0604020202020204" pitchFamily="34" charset="0"/>
              <a:buChar char="•"/>
            </a:pPr>
            <a:r>
              <a:rPr lang="vi-VN" sz="2800" dirty="0">
                <a:latin typeface="+mj-lt"/>
              </a:rPr>
              <a:t>Phương thức abstract sẽ không có định nghĩa, và ký số của nó được theo sau bởi dấu chấm phảy, không có dấu ngoặc móc ôm theo sau:</a:t>
            </a:r>
          </a:p>
        </p:txBody>
      </p:sp>
      <p:sp>
        <p:nvSpPr>
          <p:cNvPr id="3" name="TextBox 2"/>
          <p:cNvSpPr txBox="1"/>
          <p:nvPr/>
        </p:nvSpPr>
        <p:spPr>
          <a:xfrm>
            <a:off x="271220" y="4876800"/>
            <a:ext cx="8644180" cy="1569660"/>
          </a:xfrm>
          <a:prstGeom prst="rect">
            <a:avLst/>
          </a:prstGeom>
          <a:solidFill>
            <a:schemeClr val="bg1"/>
          </a:solidFill>
        </p:spPr>
        <p:txBody>
          <a:bodyPr wrap="square" rtlCol="0">
            <a:spAutoFit/>
          </a:bodyPr>
          <a:lstStyle/>
          <a:p>
            <a:r>
              <a:rPr lang="en-US" b="1" dirty="0" err="1" smtClean="0">
                <a:solidFill>
                  <a:srgbClr val="002060"/>
                </a:solidFill>
                <a:latin typeface="+mj-lt"/>
              </a:rPr>
              <a:t>Ví</a:t>
            </a:r>
            <a:r>
              <a:rPr lang="en-US" b="1" dirty="0" smtClean="0">
                <a:solidFill>
                  <a:srgbClr val="002060"/>
                </a:solidFill>
                <a:latin typeface="+mj-lt"/>
              </a:rPr>
              <a:t> </a:t>
            </a:r>
            <a:r>
              <a:rPr lang="en-US" b="1" dirty="0" err="1" smtClean="0">
                <a:solidFill>
                  <a:srgbClr val="002060"/>
                </a:solidFill>
                <a:latin typeface="+mj-lt"/>
              </a:rPr>
              <a:t>dụ</a:t>
            </a:r>
            <a:r>
              <a:rPr lang="en-US" b="1" dirty="0" smtClean="0">
                <a:solidFill>
                  <a:srgbClr val="002060"/>
                </a:solidFill>
                <a:latin typeface="+mj-lt"/>
              </a:rPr>
              <a:t>: </a:t>
            </a:r>
          </a:p>
          <a:p>
            <a:r>
              <a:rPr lang="en-US" b="1" dirty="0" smtClean="0">
                <a:solidFill>
                  <a:schemeClr val="bg2"/>
                </a:solidFill>
                <a:latin typeface="+mj-lt"/>
              </a:rPr>
              <a:t>abstract </a:t>
            </a:r>
            <a:r>
              <a:rPr lang="en-US" b="1" dirty="0">
                <a:solidFill>
                  <a:schemeClr val="bg2"/>
                </a:solidFill>
                <a:latin typeface="+mj-lt"/>
              </a:rPr>
              <a:t>void </a:t>
            </a:r>
            <a:r>
              <a:rPr lang="en-US" b="1" dirty="0" err="1">
                <a:solidFill>
                  <a:schemeClr val="bg2"/>
                </a:solidFill>
                <a:latin typeface="+mj-lt"/>
              </a:rPr>
              <a:t>printStatus</a:t>
            </a:r>
            <a:r>
              <a:rPr lang="en-US" b="1" dirty="0">
                <a:solidFill>
                  <a:schemeClr val="bg2"/>
                </a:solidFill>
                <a:latin typeface="+mj-lt"/>
              </a:rPr>
              <a:t>(); </a:t>
            </a:r>
            <a:endParaRPr lang="en-US" b="1" dirty="0" smtClean="0">
              <a:solidFill>
                <a:schemeClr val="bg2"/>
              </a:solidFill>
              <a:latin typeface="+mj-lt"/>
            </a:endParaRPr>
          </a:p>
          <a:p>
            <a:r>
              <a:rPr lang="en-US" dirty="0" smtClean="0">
                <a:solidFill>
                  <a:schemeClr val="bg2"/>
                </a:solidFill>
                <a:latin typeface="+mj-lt"/>
              </a:rPr>
              <a:t>// </a:t>
            </a:r>
            <a:r>
              <a:rPr lang="en-US" dirty="0" err="1">
                <a:solidFill>
                  <a:schemeClr val="bg2"/>
                </a:solidFill>
                <a:latin typeface="+mj-lt"/>
              </a:rPr>
              <a:t>Khai</a:t>
            </a:r>
            <a:r>
              <a:rPr lang="en-US" dirty="0">
                <a:solidFill>
                  <a:schemeClr val="bg2"/>
                </a:solidFill>
                <a:latin typeface="+mj-lt"/>
              </a:rPr>
              <a:t> </a:t>
            </a:r>
            <a:r>
              <a:rPr lang="en-US" dirty="0" err="1" smtClean="0">
                <a:solidFill>
                  <a:schemeClr val="bg2"/>
                </a:solidFill>
                <a:latin typeface="+mj-lt"/>
              </a:rPr>
              <a:t>báo</a:t>
            </a:r>
            <a:r>
              <a:rPr lang="en-US" dirty="0" smtClean="0">
                <a:solidFill>
                  <a:schemeClr val="bg2"/>
                </a:solidFill>
                <a:latin typeface="+mj-lt"/>
              </a:rPr>
              <a:t> </a:t>
            </a:r>
            <a:r>
              <a:rPr lang="en-US" dirty="0" err="1" smtClean="0">
                <a:solidFill>
                  <a:schemeClr val="bg2"/>
                </a:solidFill>
                <a:latin typeface="+mj-lt"/>
              </a:rPr>
              <a:t>phương</a:t>
            </a:r>
            <a:r>
              <a:rPr lang="en-US" dirty="0" smtClean="0">
                <a:solidFill>
                  <a:schemeClr val="bg2"/>
                </a:solidFill>
                <a:latin typeface="+mj-lt"/>
              </a:rPr>
              <a:t> </a:t>
            </a:r>
            <a:r>
              <a:rPr lang="en-US" dirty="0" err="1" smtClean="0">
                <a:solidFill>
                  <a:schemeClr val="bg2"/>
                </a:solidFill>
                <a:latin typeface="+mj-lt"/>
              </a:rPr>
              <a:t>thức</a:t>
            </a:r>
            <a:r>
              <a:rPr lang="en-US" dirty="0" smtClean="0">
                <a:solidFill>
                  <a:schemeClr val="bg2"/>
                </a:solidFill>
                <a:latin typeface="+mj-lt"/>
              </a:rPr>
              <a:t> </a:t>
            </a:r>
            <a:r>
              <a:rPr lang="en-US" dirty="0" err="1" smtClean="0">
                <a:solidFill>
                  <a:schemeClr val="bg2"/>
                </a:solidFill>
                <a:latin typeface="+mj-lt"/>
              </a:rPr>
              <a:t>với</a:t>
            </a:r>
            <a:r>
              <a:rPr lang="en-US" dirty="0" smtClean="0">
                <a:solidFill>
                  <a:schemeClr val="bg2"/>
                </a:solidFill>
                <a:latin typeface="+mj-lt"/>
              </a:rPr>
              <a:t> </a:t>
            </a:r>
            <a:r>
              <a:rPr lang="en-US" dirty="0" err="1" smtClean="0">
                <a:solidFill>
                  <a:schemeClr val="bg2"/>
                </a:solidFill>
                <a:latin typeface="+mj-lt"/>
              </a:rPr>
              <a:t>từ</a:t>
            </a:r>
            <a:r>
              <a:rPr lang="en-US" dirty="0" smtClean="0">
                <a:solidFill>
                  <a:schemeClr val="bg2"/>
                </a:solidFill>
                <a:latin typeface="+mj-lt"/>
              </a:rPr>
              <a:t> </a:t>
            </a:r>
            <a:r>
              <a:rPr lang="en-US" dirty="0" err="1" smtClean="0">
                <a:solidFill>
                  <a:schemeClr val="bg2"/>
                </a:solidFill>
                <a:latin typeface="+mj-lt"/>
              </a:rPr>
              <a:t>khóa</a:t>
            </a:r>
            <a:r>
              <a:rPr lang="en-US" dirty="0" smtClean="0">
                <a:solidFill>
                  <a:schemeClr val="bg2"/>
                </a:solidFill>
                <a:latin typeface="+mj-lt"/>
              </a:rPr>
              <a:t> abstract </a:t>
            </a:r>
            <a:r>
              <a:rPr lang="en-US" dirty="0" err="1" smtClean="0">
                <a:solidFill>
                  <a:schemeClr val="bg2"/>
                </a:solidFill>
                <a:latin typeface="+mj-lt"/>
              </a:rPr>
              <a:t>và</a:t>
            </a:r>
            <a:r>
              <a:rPr lang="en-US" dirty="0" smtClean="0">
                <a:solidFill>
                  <a:schemeClr val="bg2"/>
                </a:solidFill>
                <a:latin typeface="+mj-lt"/>
              </a:rPr>
              <a:t> </a:t>
            </a:r>
            <a:r>
              <a:rPr lang="en-US" dirty="0" err="1" smtClean="0">
                <a:solidFill>
                  <a:schemeClr val="bg2"/>
                </a:solidFill>
                <a:latin typeface="+mj-lt"/>
              </a:rPr>
              <a:t>không</a:t>
            </a:r>
            <a:r>
              <a:rPr lang="en-US" dirty="0" smtClean="0">
                <a:solidFill>
                  <a:schemeClr val="bg2"/>
                </a:solidFill>
                <a:latin typeface="+mj-lt"/>
              </a:rPr>
              <a:t> </a:t>
            </a:r>
            <a:r>
              <a:rPr lang="en-US" dirty="0" err="1" smtClean="0">
                <a:solidFill>
                  <a:schemeClr val="bg2"/>
                </a:solidFill>
                <a:latin typeface="+mj-lt"/>
              </a:rPr>
              <a:t>có</a:t>
            </a:r>
            <a:r>
              <a:rPr lang="en-US" dirty="0" smtClean="0">
                <a:solidFill>
                  <a:schemeClr val="bg2"/>
                </a:solidFill>
                <a:latin typeface="+mj-lt"/>
              </a:rPr>
              <a:t> </a:t>
            </a:r>
            <a:r>
              <a:rPr lang="en-US" dirty="0" err="1" smtClean="0">
                <a:solidFill>
                  <a:schemeClr val="bg2"/>
                </a:solidFill>
                <a:latin typeface="+mj-lt"/>
              </a:rPr>
              <a:t>thân</a:t>
            </a:r>
            <a:r>
              <a:rPr lang="en-US" dirty="0" smtClean="0">
                <a:solidFill>
                  <a:schemeClr val="bg2"/>
                </a:solidFill>
                <a:latin typeface="+mj-lt"/>
              </a:rPr>
              <a:t> </a:t>
            </a:r>
            <a:r>
              <a:rPr lang="en-US" dirty="0" err="1" smtClean="0">
                <a:solidFill>
                  <a:schemeClr val="bg2"/>
                </a:solidFill>
                <a:latin typeface="+mj-lt"/>
              </a:rPr>
              <a:t>phương</a:t>
            </a:r>
            <a:r>
              <a:rPr lang="en-US" dirty="0" smtClean="0">
                <a:solidFill>
                  <a:schemeClr val="bg2"/>
                </a:solidFill>
                <a:latin typeface="+mj-lt"/>
              </a:rPr>
              <a:t> </a:t>
            </a:r>
            <a:r>
              <a:rPr lang="en-US" dirty="0" err="1" smtClean="0">
                <a:solidFill>
                  <a:schemeClr val="bg2"/>
                </a:solidFill>
                <a:latin typeface="+mj-lt"/>
              </a:rPr>
              <a:t>thức</a:t>
            </a:r>
            <a:endParaRPr lang="en-US" dirty="0">
              <a:solidFill>
                <a:schemeClr val="bg2"/>
              </a:solidFill>
              <a:latin typeface="+mj-lt"/>
            </a:endParaRPr>
          </a:p>
        </p:txBody>
      </p:sp>
    </p:spTree>
    <p:extLst>
      <p:ext uri="{BB962C8B-B14F-4D97-AF65-F5344CB8AC3E}">
        <p14:creationId xmlns:p14="http://schemas.microsoft.com/office/powerpoint/2010/main" val="1681476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1066800" y="2674934"/>
            <a:ext cx="7238999" cy="848808"/>
            <a:chOff x="4113734" y="1462930"/>
            <a:chExt cx="9654512" cy="1132039"/>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3" name="TextBox 12"/>
            <p:cNvSpPr txBox="1"/>
            <p:nvPr/>
          </p:nvSpPr>
          <p:spPr>
            <a:xfrm>
              <a:off x="5486398" y="1486685"/>
              <a:ext cx="8281848" cy="1108284"/>
            </a:xfrm>
            <a:prstGeom prst="rect">
              <a:avLst/>
            </a:prstGeom>
            <a:noFill/>
          </p:spPr>
          <p:txBody>
            <a:bodyPr wrap="square" rtlCol="0" anchor="ctr">
              <a:spAutoFit/>
            </a:bodyPr>
            <a:lstStyle/>
            <a:p>
              <a:r>
                <a:rPr lang="en-US" b="1" smtClean="0">
                  <a:latin typeface="+mj-lt"/>
                </a:rPr>
                <a:t>Truyền </a:t>
              </a:r>
              <a:r>
                <a:rPr lang="en-US" b="1">
                  <a:latin typeface="+mj-lt"/>
                </a:rPr>
                <a:t>các tham số cho chương trình </a:t>
              </a:r>
              <a:br>
                <a:rPr lang="en-US" b="1">
                  <a:latin typeface="+mj-lt"/>
                </a:rPr>
              </a:br>
              <a:r>
                <a:rPr lang="en-US" b="1">
                  <a:latin typeface="+mj-lt"/>
                </a:rPr>
                <a:t>trên dòng lệnh</a:t>
              </a:r>
              <a:endParaRPr lang="en-US" b="1" dirty="0">
                <a:latin typeface="+mj-lt"/>
                <a:cs typeface="Arial" panose="020B0604020202020204" pitchFamily="34" charset="0"/>
              </a:endParaRP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2</a:t>
              </a:r>
              <a:endParaRPr lang="en-US" sz="3299" kern="0" dirty="0">
                <a:solidFill>
                  <a:schemeClr val="bg1"/>
                </a:solidFill>
                <a:latin typeface="Arial" panose="020B0604020202020204" pitchFamily="34" charset="0"/>
                <a:cs typeface="Arial" pitchFamily="34" charset="0"/>
              </a:endParaRPr>
            </a:p>
          </p:txBody>
        </p:sp>
      </p:grpSp>
      <p:grpSp>
        <p:nvGrpSpPr>
          <p:cNvPr id="6" name="Group 5"/>
          <p:cNvGrpSpPr/>
          <p:nvPr/>
        </p:nvGrpSpPr>
        <p:grpSpPr>
          <a:xfrm>
            <a:off x="1752600" y="3677716"/>
            <a:ext cx="7391400" cy="846761"/>
            <a:chOff x="4878898" y="3243971"/>
            <a:chExt cx="9855200" cy="1129014"/>
          </a:xfrm>
        </p:grpSpPr>
        <p:sp>
          <p:nvSpPr>
            <p:cNvPr id="19" name="Rectangle 18"/>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1" name="TextBox 20"/>
            <p:cNvSpPr txBox="1"/>
            <p:nvPr/>
          </p:nvSpPr>
          <p:spPr>
            <a:xfrm>
              <a:off x="6374398" y="3529965"/>
              <a:ext cx="8359700" cy="615553"/>
            </a:xfrm>
            <a:prstGeom prst="rect">
              <a:avLst/>
            </a:prstGeom>
            <a:noFill/>
          </p:spPr>
          <p:txBody>
            <a:bodyPr wrap="square" rtlCol="0" anchor="ctr">
              <a:spAutoFit/>
            </a:bodyPr>
            <a:lstStyle/>
            <a:p>
              <a:r>
                <a:rPr lang="en-US" b="1">
                  <a:latin typeface="Arial" panose="020B0604020202020204" pitchFamily="34" charset="0"/>
                  <a:cs typeface="Arial" panose="020B0604020202020204" pitchFamily="34" charset="0"/>
                </a:rPr>
                <a:t>Truyền tham số vào phương </a:t>
              </a:r>
              <a:r>
                <a:rPr lang="en-US" b="1" smtClean="0">
                  <a:latin typeface="Arial" panose="020B0604020202020204" pitchFamily="34" charset="0"/>
                  <a:cs typeface="Arial" panose="020B0604020202020204" pitchFamily="34" charset="0"/>
                </a:rPr>
                <a:t>thức</a:t>
              </a:r>
              <a:endParaRPr lang="en-US" b="1" dirty="0">
                <a:latin typeface="+mj-lt"/>
                <a:cs typeface="Arial" panose="020B0604020202020204" pitchFamily="34" charset="0"/>
              </a:endParaRPr>
            </a:p>
          </p:txBody>
        </p:sp>
        <p:sp>
          <p:nvSpPr>
            <p:cNvPr id="105" name="Oval 104"/>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3</a:t>
              </a:r>
              <a:endParaRPr lang="en-US" sz="3299" kern="0">
                <a:solidFill>
                  <a:schemeClr val="bg1"/>
                </a:solidFill>
                <a:latin typeface="Arial" panose="020B0604020202020204" pitchFamily="34" charset="0"/>
                <a:cs typeface="Arial" pitchFamily="34" charset="0"/>
              </a:endParaRPr>
            </a:p>
          </p:txBody>
        </p:sp>
      </p:grpSp>
      <p:grpSp>
        <p:nvGrpSpPr>
          <p:cNvPr id="104" name="Group 103"/>
          <p:cNvGrpSpPr/>
          <p:nvPr/>
        </p:nvGrpSpPr>
        <p:grpSpPr>
          <a:xfrm>
            <a:off x="457200" y="1713844"/>
            <a:ext cx="8305799" cy="841347"/>
            <a:chOff x="4113734" y="1462930"/>
            <a:chExt cx="11077282" cy="1122088"/>
          </a:xfrm>
        </p:grpSpPr>
        <p:sp>
          <p:nvSpPr>
            <p:cNvPr id="106" name="Rectangle 105"/>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08" name="TextBox 107"/>
            <p:cNvSpPr txBox="1"/>
            <p:nvPr/>
          </p:nvSpPr>
          <p:spPr>
            <a:xfrm>
              <a:off x="5486398" y="1732975"/>
              <a:ext cx="9704618" cy="615714"/>
            </a:xfrm>
            <a:prstGeom prst="rect">
              <a:avLst/>
            </a:prstGeom>
            <a:noFill/>
          </p:spPr>
          <p:txBody>
            <a:bodyPr wrap="square" rtlCol="0" anchor="ctr">
              <a:spAutoFit/>
            </a:bodyPr>
            <a:lstStyle/>
            <a:p>
              <a:r>
                <a:rPr lang="en-US" b="1" dirty="0" err="1" smtClean="0">
                  <a:latin typeface="Arial" panose="020B0604020202020204" pitchFamily="34" charset="0"/>
                  <a:cs typeface="Arial" panose="020B0604020202020204" pitchFamily="34" charset="0"/>
                </a:rPr>
                <a:t>Phương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thức</a:t>
              </a:r>
              <a:r>
                <a:rPr lang="en-US" b="1" dirty="0" smtClean="0">
                  <a:latin typeface="Arial" panose="020B0604020202020204" pitchFamily="34" charset="0"/>
                  <a:cs typeface="Arial" panose="020B0604020202020204" pitchFamily="34" charset="0"/>
                </a:rPr>
                <a:t> - </a:t>
              </a:r>
              <a:r>
                <a:rPr lang="en-US" b="1" dirty="0" err="1" smtClean="0">
                  <a:latin typeface="Arial" panose="020B0604020202020204" pitchFamily="34" charset="0"/>
                  <a:cs typeface="Arial" panose="020B0604020202020204" pitchFamily="34" charset="0"/>
                </a:rPr>
                <a:t>Hàm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chứa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tham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biến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hằng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số</a:t>
              </a:r>
              <a:endParaRPr lang="en-US" b="1" dirty="0">
                <a:latin typeface="Arial" panose="020B0604020202020204" pitchFamily="34" charset="0"/>
                <a:cs typeface="Arial" panose="020B0604020202020204" pitchFamily="34" charset="0"/>
              </a:endParaRPr>
            </a:p>
          </p:txBody>
        </p:sp>
        <p:sp>
          <p:nvSpPr>
            <p:cNvPr id="109" name="Oval 10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1</a:t>
              </a:r>
              <a:endParaRPr lang="en-US" sz="3299" kern="0" dirty="0">
                <a:solidFill>
                  <a:schemeClr val="bg1"/>
                </a:solidFill>
                <a:latin typeface="Arial" panose="020B0604020202020204" pitchFamily="34" charset="0"/>
                <a:cs typeface="Arial" pitchFamily="34" charset="0"/>
              </a:endParaRPr>
            </a:p>
          </p:txBody>
        </p:sp>
      </p:grpSp>
      <p:sp>
        <p:nvSpPr>
          <p:cNvPr id="110" name="TextBox 109"/>
          <p:cNvSpPr txBox="1"/>
          <p:nvPr/>
        </p:nvSpPr>
        <p:spPr>
          <a:xfrm>
            <a:off x="152400" y="150782"/>
            <a:ext cx="8839200" cy="830997"/>
          </a:xfrm>
          <a:prstGeom prst="rect">
            <a:avLst/>
          </a:prstGeom>
          <a:solidFill>
            <a:schemeClr val="bg1"/>
          </a:solidFill>
          <a:ln w="57150">
            <a:solidFill>
              <a:schemeClr val="tx2">
                <a:lumMod val="60000"/>
                <a:lumOff val="40000"/>
              </a:schemeClr>
            </a:solidFill>
          </a:ln>
        </p:spPr>
        <p:txBody>
          <a:bodyPr wrap="square" rtlCol="0">
            <a:spAutoFit/>
          </a:bodyPr>
          <a:lstStyle/>
          <a:p>
            <a:pPr algn="ctr">
              <a:lnSpc>
                <a:spcPct val="150000"/>
              </a:lnSpc>
            </a:pPr>
            <a:r>
              <a:rPr lang="en-US" sz="3200" b="1" smtClean="0">
                <a:solidFill>
                  <a:srgbClr val="FF0000"/>
                </a:solidFill>
                <a:latin typeface="+mj-lt"/>
              </a:rPr>
              <a:t>II. MỘT SỐ PHƯƠNG THỨC - HÀM ĐẶC BIỆT</a:t>
            </a:r>
            <a:endParaRPr lang="en-US" sz="3200" b="1">
              <a:solidFill>
                <a:srgbClr val="FF0000"/>
              </a:solidFill>
              <a:latin typeface="+mj-lt"/>
            </a:endParaRPr>
          </a:p>
        </p:txBody>
      </p:sp>
      <p:grpSp>
        <p:nvGrpSpPr>
          <p:cNvPr id="15" name="Group 14"/>
          <p:cNvGrpSpPr/>
          <p:nvPr/>
        </p:nvGrpSpPr>
        <p:grpSpPr>
          <a:xfrm>
            <a:off x="2286001" y="4724400"/>
            <a:ext cx="6705599" cy="841347"/>
            <a:chOff x="4113734" y="1462930"/>
            <a:chExt cx="8943126" cy="1122088"/>
          </a:xfrm>
        </p:grpSpPr>
        <p:sp>
          <p:nvSpPr>
            <p:cNvPr id="16" name="Rectangle 15"/>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7" name="TextBox 16"/>
            <p:cNvSpPr txBox="1"/>
            <p:nvPr/>
          </p:nvSpPr>
          <p:spPr>
            <a:xfrm>
              <a:off x="5486399" y="1732975"/>
              <a:ext cx="7570461" cy="615714"/>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Hàm Overloading </a:t>
              </a:r>
              <a:r>
                <a:rPr lang="en-US" b="1">
                  <a:latin typeface="Arial" panose="020B0604020202020204" pitchFamily="34" charset="0"/>
                  <a:cs typeface="Arial" panose="020B0604020202020204" pitchFamily="34" charset="0"/>
                </a:rPr>
                <a:t>và </a:t>
              </a:r>
              <a:r>
                <a:rPr lang="en-US" b="1" smtClean="0">
                  <a:latin typeface="Arial" panose="020B0604020202020204" pitchFamily="34" charset="0"/>
                  <a:cs typeface="Arial" panose="020B0604020202020204" pitchFamily="34" charset="0"/>
                </a:rPr>
                <a:t>Hàm Overriding</a:t>
              </a:r>
              <a:endParaRPr lang="en-US" b="1" dirty="0">
                <a:latin typeface="Arial" panose="020B0604020202020204" pitchFamily="34" charset="0"/>
                <a:cs typeface="Arial" panose="020B0604020202020204" pitchFamily="34" charset="0"/>
              </a:endParaRPr>
            </a:p>
          </p:txBody>
        </p:sp>
        <p:sp>
          <p:nvSpPr>
            <p:cNvPr id="18" name="Oval 17"/>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4</a:t>
              </a:r>
              <a:endParaRPr lang="en-US" sz="3299" kern="0" dirty="0">
                <a:solidFill>
                  <a:schemeClr val="bg1"/>
                </a:solidFill>
                <a:latin typeface="Arial" panose="020B0604020202020204" pitchFamily="34" charset="0"/>
                <a:cs typeface="Arial" pitchFamily="34" charset="0"/>
              </a:endParaRPr>
            </a:p>
          </p:txBody>
        </p:sp>
      </p:grpSp>
      <p:grpSp>
        <p:nvGrpSpPr>
          <p:cNvPr id="20" name="Group 19"/>
          <p:cNvGrpSpPr/>
          <p:nvPr/>
        </p:nvGrpSpPr>
        <p:grpSpPr>
          <a:xfrm>
            <a:off x="2971801" y="5715000"/>
            <a:ext cx="5180366" cy="848812"/>
            <a:chOff x="4113734" y="1462930"/>
            <a:chExt cx="7043108" cy="1132044"/>
          </a:xfrm>
        </p:grpSpPr>
        <p:sp>
          <p:nvSpPr>
            <p:cNvPr id="22" name="Rectangle 21"/>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3" name="TextBox 22"/>
            <p:cNvSpPr txBox="1"/>
            <p:nvPr/>
          </p:nvSpPr>
          <p:spPr>
            <a:xfrm>
              <a:off x="5486399" y="1486690"/>
              <a:ext cx="5670443" cy="1108284"/>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Phương thức – Hàm chứa từ khóa this</a:t>
              </a:r>
              <a:endParaRPr lang="en-US" b="1" dirty="0">
                <a:latin typeface="Arial" panose="020B0604020202020204" pitchFamily="34" charset="0"/>
                <a:cs typeface="Arial" panose="020B0604020202020204" pitchFamily="34" charset="0"/>
              </a:endParaRPr>
            </a:p>
          </p:txBody>
        </p:sp>
        <p:sp>
          <p:nvSpPr>
            <p:cNvPr id="24" name="Oval 23"/>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5</a:t>
              </a:r>
              <a:endParaRPr lang="en-US" sz="3299" kern="0" dirty="0">
                <a:solidFill>
                  <a:schemeClr val="bg1"/>
                </a:solidFill>
                <a:latin typeface="Arial" panose="020B0604020202020204" pitchFamily="34" charset="0"/>
                <a:cs typeface="Arial" pitchFamily="34" charset="0"/>
              </a:endParaRPr>
            </a:p>
          </p:txBody>
        </p:sp>
      </p:grpSp>
    </p:spTree>
    <p:extLst>
      <p:ext uri="{BB962C8B-B14F-4D97-AF65-F5344CB8AC3E}">
        <p14:creationId xmlns:p14="http://schemas.microsoft.com/office/powerpoint/2010/main" val="1881680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0988"/>
            <a:ext cx="8763000" cy="709612"/>
          </a:xfrm>
          <a:ln w="57150">
            <a:solidFill>
              <a:schemeClr val="bg2">
                <a:lumMod val="50000"/>
                <a:lumOff val="50000"/>
              </a:schemeClr>
            </a:solidFill>
          </a:ln>
        </p:spPr>
        <p:txBody>
          <a:bodyPr/>
          <a:lstStyle/>
          <a:p>
            <a:r>
              <a:rPr lang="en-US" sz="3200" b="1" smtClean="0"/>
              <a:t>1. Phương </a:t>
            </a:r>
            <a:r>
              <a:rPr lang="en-US" sz="3200" b="1" err="1" smtClean="0"/>
              <a:t>thức</a:t>
            </a:r>
            <a:r>
              <a:rPr lang="en-US" sz="3200" b="1" smtClean="0"/>
              <a:t> </a:t>
            </a:r>
            <a:r>
              <a:rPr lang="en-US" sz="3200" b="1" err="1" smtClean="0"/>
              <a:t>hàm</a:t>
            </a:r>
            <a:r>
              <a:rPr lang="en-US" sz="3200" b="1" smtClean="0"/>
              <a:t> </a:t>
            </a:r>
            <a:r>
              <a:rPr lang="en-US" sz="3200" b="1" err="1" smtClean="0"/>
              <a:t>với</a:t>
            </a:r>
            <a:r>
              <a:rPr lang="en-US" sz="3200" b="1" smtClean="0"/>
              <a:t> </a:t>
            </a:r>
            <a:r>
              <a:rPr lang="en-US" sz="3200" b="1" err="1" smtClean="0"/>
              <a:t>tham</a:t>
            </a:r>
            <a:r>
              <a:rPr lang="en-US" sz="3200" b="1" smtClean="0"/>
              <a:t> </a:t>
            </a:r>
            <a:r>
              <a:rPr lang="en-US" sz="3200" b="1" err="1" smtClean="0"/>
              <a:t>biến</a:t>
            </a:r>
            <a:r>
              <a:rPr lang="en-US" sz="3200" b="1" smtClean="0"/>
              <a:t> </a:t>
            </a:r>
            <a:r>
              <a:rPr lang="en-US" sz="3200" b="1" err="1" smtClean="0"/>
              <a:t>hằng</a:t>
            </a:r>
            <a:r>
              <a:rPr lang="en-US" sz="3200" b="1" smtClean="0"/>
              <a:t> </a:t>
            </a:r>
            <a:r>
              <a:rPr lang="en-US" sz="3200" b="1" err="1" smtClean="0"/>
              <a:t>số</a:t>
            </a:r>
            <a:endParaRPr lang="en-US" sz="3200" b="1"/>
          </a:p>
        </p:txBody>
      </p:sp>
      <p:sp>
        <p:nvSpPr>
          <p:cNvPr id="3" name="Content Placeholder 2"/>
          <p:cNvSpPr>
            <a:spLocks noGrp="1"/>
          </p:cNvSpPr>
          <p:nvPr>
            <p:ph idx="1"/>
          </p:nvPr>
        </p:nvSpPr>
        <p:spPr>
          <a:xfrm>
            <a:off x="539750" y="1524000"/>
            <a:ext cx="7993063" cy="1652587"/>
          </a:xfrm>
          <a:solidFill>
            <a:schemeClr val="bg1"/>
          </a:solidFill>
          <a:ln>
            <a:solidFill>
              <a:schemeClr val="accent4">
                <a:lumMod val="75000"/>
                <a:lumOff val="25000"/>
              </a:schemeClr>
            </a:solidFill>
          </a:ln>
        </p:spPr>
        <p:txBody>
          <a:bodyPr/>
          <a:lstStyle/>
          <a:p>
            <a:r>
              <a:rPr lang="en-US" sz="2400" dirty="0" err="1" smtClean="0"/>
              <a:t>Với</a:t>
            </a:r>
            <a:r>
              <a:rPr lang="en-US" sz="2400" dirty="0" smtClean="0"/>
              <a:t> </a:t>
            </a:r>
            <a:r>
              <a:rPr lang="en-US" sz="2400" dirty="0" err="1" smtClean="0"/>
              <a:t>các</a:t>
            </a:r>
            <a:r>
              <a:rPr lang="en-US" sz="2400" dirty="0" smtClean="0"/>
              <a:t> </a:t>
            </a:r>
            <a:r>
              <a:rPr lang="en-US" sz="2400" dirty="0" err="1" smtClean="0"/>
              <a:t>tham</a:t>
            </a:r>
            <a:r>
              <a:rPr lang="en-US" sz="2400" dirty="0" smtClean="0"/>
              <a:t> </a:t>
            </a:r>
            <a:r>
              <a:rPr lang="en-US" sz="2400" dirty="0" err="1" smtClean="0"/>
              <a:t>biến</a:t>
            </a:r>
            <a:r>
              <a:rPr lang="en-US" sz="2400" dirty="0" smtClean="0"/>
              <a:t> final, </a:t>
            </a:r>
            <a:r>
              <a:rPr lang="en-US" sz="2400" dirty="0" err="1" smtClean="0"/>
              <a:t>tham</a:t>
            </a:r>
            <a:r>
              <a:rPr lang="en-US" sz="2400" dirty="0" smtClean="0"/>
              <a:t> </a:t>
            </a:r>
            <a:r>
              <a:rPr lang="en-US" sz="2400" dirty="0" err="1" smtClean="0"/>
              <a:t>biến</a:t>
            </a:r>
            <a:r>
              <a:rPr lang="en-US" sz="2400" dirty="0" smtClean="0"/>
              <a:t> </a:t>
            </a:r>
            <a:r>
              <a:rPr lang="en-US" sz="2400" dirty="0" err="1" smtClean="0"/>
              <a:t>loại</a:t>
            </a:r>
            <a:r>
              <a:rPr lang="en-US" sz="2400" dirty="0" smtClean="0"/>
              <a:t> </a:t>
            </a:r>
            <a:r>
              <a:rPr lang="en-US" sz="2400" dirty="0" err="1" smtClean="0"/>
              <a:t>này</a:t>
            </a:r>
            <a:r>
              <a:rPr lang="en-US" sz="2400" dirty="0" smtClean="0"/>
              <a:t> </a:t>
            </a:r>
            <a:r>
              <a:rPr lang="en-US" sz="2400" dirty="0" err="1" smtClean="0"/>
              <a:t>thường</a:t>
            </a:r>
            <a:r>
              <a:rPr lang="en-US" sz="2400" dirty="0" smtClean="0"/>
              <a:t> </a:t>
            </a:r>
            <a:r>
              <a:rPr lang="en-US" sz="2400" dirty="0" err="1" smtClean="0"/>
              <a:t>được</a:t>
            </a:r>
            <a:r>
              <a:rPr lang="en-US" sz="2400" dirty="0" smtClean="0"/>
              <a:t> </a:t>
            </a:r>
            <a:r>
              <a:rPr lang="en-US" sz="2400" dirty="0" err="1" smtClean="0"/>
              <a:t>gọi</a:t>
            </a:r>
            <a:r>
              <a:rPr lang="en-US" sz="2400" dirty="0" smtClean="0"/>
              <a:t> </a:t>
            </a:r>
            <a:r>
              <a:rPr lang="en-US" sz="2400" dirty="0" err="1" smtClean="0"/>
              <a:t>là</a:t>
            </a:r>
            <a:r>
              <a:rPr lang="en-US" sz="2400" dirty="0" smtClean="0"/>
              <a:t> </a:t>
            </a:r>
            <a:r>
              <a:rPr lang="en-US" sz="2400" dirty="0" err="1" smtClean="0"/>
              <a:t>biến</a:t>
            </a:r>
            <a:r>
              <a:rPr lang="en-US" sz="2400" dirty="0" smtClean="0"/>
              <a:t> </a:t>
            </a:r>
            <a:r>
              <a:rPr lang="en-US" sz="2400" dirty="0" err="1" smtClean="0"/>
              <a:t>cuối</a:t>
            </a:r>
            <a:r>
              <a:rPr lang="en-US" sz="2400" dirty="0" smtClean="0"/>
              <a:t> </a:t>
            </a:r>
            <a:r>
              <a:rPr lang="en-US" sz="2400" dirty="0" err="1" smtClean="0"/>
              <a:t>trắng</a:t>
            </a:r>
            <a:r>
              <a:rPr lang="en-US" sz="2400" dirty="0" smtClean="0"/>
              <a:t> , </a:t>
            </a:r>
            <a:r>
              <a:rPr lang="en-US" sz="2400" dirty="0" err="1" smtClean="0"/>
              <a:t>nghĩa</a:t>
            </a:r>
            <a:r>
              <a:rPr lang="en-US" sz="2400" dirty="0" smtClean="0"/>
              <a:t> </a:t>
            </a:r>
            <a:r>
              <a:rPr lang="en-US" sz="2400" dirty="0" err="1" smtClean="0"/>
              <a:t>là</a:t>
            </a:r>
            <a:r>
              <a:rPr lang="en-US" sz="2400" dirty="0" smtClean="0"/>
              <a:t> </a:t>
            </a:r>
            <a:r>
              <a:rPr lang="en-US" sz="2400" dirty="0" err="1" smtClean="0"/>
              <a:t>nó</a:t>
            </a:r>
            <a:r>
              <a:rPr lang="en-US" sz="2400" dirty="0" smtClean="0"/>
              <a:t> </a:t>
            </a:r>
            <a:r>
              <a:rPr lang="en-US" sz="2400" dirty="0" err="1" smtClean="0"/>
              <a:t>sẽ</a:t>
            </a:r>
            <a:r>
              <a:rPr lang="en-US" sz="2400" dirty="0" smtClean="0"/>
              <a:t> </a:t>
            </a:r>
            <a:r>
              <a:rPr lang="en-US" sz="2400" dirty="0" err="1" smtClean="0"/>
              <a:t>không</a:t>
            </a:r>
            <a:r>
              <a:rPr lang="en-US" sz="2400" dirty="0" smtClean="0"/>
              <a:t> </a:t>
            </a:r>
            <a:r>
              <a:rPr lang="en-US" sz="2400" dirty="0" err="1" smtClean="0"/>
              <a:t>được</a:t>
            </a:r>
            <a:r>
              <a:rPr lang="en-US" sz="2400" dirty="0" smtClean="0"/>
              <a:t> </a:t>
            </a:r>
            <a:r>
              <a:rPr lang="en-US" sz="2400" dirty="0" err="1" smtClean="0"/>
              <a:t>khởi</a:t>
            </a:r>
            <a:r>
              <a:rPr lang="en-US" sz="2400" dirty="0" smtClean="0"/>
              <a:t> </a:t>
            </a:r>
            <a:r>
              <a:rPr lang="en-US" sz="2400" dirty="0" err="1" smtClean="0"/>
              <a:t>tạo</a:t>
            </a:r>
            <a:r>
              <a:rPr lang="en-US" sz="2400" dirty="0" smtClean="0"/>
              <a:t> </a:t>
            </a:r>
            <a:r>
              <a:rPr lang="en-US" sz="2400" dirty="0" err="1" smtClean="0"/>
              <a:t>cho</a:t>
            </a:r>
            <a:r>
              <a:rPr lang="en-US" sz="2400" dirty="0" smtClean="0"/>
              <a:t> </a:t>
            </a:r>
            <a:r>
              <a:rPr lang="en-US" sz="2400" dirty="0" err="1" smtClean="0"/>
              <a:t>đến</a:t>
            </a:r>
            <a:r>
              <a:rPr lang="en-US" sz="2400" dirty="0" smtClean="0"/>
              <a:t> </a:t>
            </a:r>
            <a:r>
              <a:rPr lang="en-US" sz="2400" dirty="0" err="1" smtClean="0"/>
              <a:t>khi</a:t>
            </a:r>
            <a:r>
              <a:rPr lang="en-US" sz="2400" dirty="0" smtClean="0"/>
              <a:t> </a:t>
            </a:r>
            <a:r>
              <a:rPr lang="en-US" sz="2400" dirty="0" err="1" smtClean="0"/>
              <a:t>được</a:t>
            </a:r>
            <a:r>
              <a:rPr lang="en-US" sz="2400" dirty="0" smtClean="0"/>
              <a:t> </a:t>
            </a:r>
            <a:r>
              <a:rPr lang="en-US" sz="2400" dirty="0" err="1" smtClean="0"/>
              <a:t>gán</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và</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và</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đó</a:t>
            </a:r>
            <a:r>
              <a:rPr lang="en-US" sz="2400" dirty="0" smtClean="0"/>
              <a:t> </a:t>
            </a:r>
            <a:r>
              <a:rPr lang="en-US" sz="2400" dirty="0" err="1" smtClean="0"/>
              <a:t>là</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cuối</a:t>
            </a:r>
            <a:r>
              <a:rPr lang="en-US" sz="2400" dirty="0" smtClean="0"/>
              <a:t> </a:t>
            </a:r>
            <a:r>
              <a:rPr lang="en-US" sz="2400" dirty="0" err="1" smtClean="0"/>
              <a:t>cùng</a:t>
            </a:r>
            <a:endParaRPr lang="en-US" sz="2400" dirty="0"/>
          </a:p>
        </p:txBody>
      </p:sp>
      <p:sp>
        <p:nvSpPr>
          <p:cNvPr id="4" name="Date Placeholder 3"/>
          <p:cNvSpPr>
            <a:spLocks noGrp="1"/>
          </p:cNvSpPr>
          <p:nvPr>
            <p:ph type="dt" sz="half" idx="10"/>
          </p:nvPr>
        </p:nvSpPr>
        <p:spPr/>
        <p:txBody>
          <a:bodyPr/>
          <a:lstStyle/>
          <a:p>
            <a:fld id="{1CADBC39-7C64-4C5B-B438-1A806BBA4E92}" type="datetime1">
              <a:rPr lang="vi-VN" smtClean="0"/>
              <a:t>30/07/2016</a:t>
            </a:fld>
            <a:endParaRPr lang="en-US"/>
          </a:p>
        </p:txBody>
      </p:sp>
      <p:sp>
        <p:nvSpPr>
          <p:cNvPr id="5" name="Footer Placeholder 4"/>
          <p:cNvSpPr>
            <a:spLocks noGrp="1"/>
          </p:cNvSpPr>
          <p:nvPr>
            <p:ph type="ftr" sz="quarter" idx="11"/>
          </p:nvPr>
        </p:nvSpPr>
        <p:spPr>
          <a:xfrm>
            <a:off x="3124200" y="6381750"/>
            <a:ext cx="3352800" cy="4000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17</a:t>
            </a:fld>
            <a:endParaRPr lang="en-US"/>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00400"/>
            <a:ext cx="8001000" cy="3048000"/>
          </a:xfrm>
          <a:prstGeom prst="rect">
            <a:avLst/>
          </a:prstGeom>
          <a:noFill/>
          <a:ln>
            <a:noFill/>
          </a:ln>
        </p:spPr>
      </p:pic>
      <p:sp>
        <p:nvSpPr>
          <p:cNvPr id="9" name="Rounded Rectangular Callout 8"/>
          <p:cNvSpPr/>
          <p:nvPr/>
        </p:nvSpPr>
        <p:spPr bwMode="auto">
          <a:xfrm>
            <a:off x="4801169" y="5481093"/>
            <a:ext cx="3765076" cy="691107"/>
          </a:xfrm>
          <a:prstGeom prst="wedgeRoundRectCallout">
            <a:avLst>
              <a:gd name="adj1" fmla="val -66889"/>
              <a:gd name="adj2" fmla="val -58120"/>
              <a:gd name="adj3" fmla="val 16667"/>
            </a:avLst>
          </a:prstGeom>
          <a:solidFill>
            <a:srgbClr val="FFFF00"/>
          </a:solidFill>
          <a:ln w="12700" cap="sq" cmpd="sng"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r>
              <a:rPr lang="en-US" sz="1800" b="1" err="1">
                <a:latin typeface="+mj-lt"/>
              </a:rPr>
              <a:t>Vì</a:t>
            </a:r>
            <a:r>
              <a:rPr lang="en-US" sz="1800" b="1">
                <a:latin typeface="+mj-lt"/>
              </a:rPr>
              <a:t> </a:t>
            </a:r>
            <a:r>
              <a:rPr lang="en-US" sz="1800" b="1" smtClean="0">
                <a:latin typeface="+mj-lt"/>
              </a:rPr>
              <a:t>donGia </a:t>
            </a:r>
            <a:r>
              <a:rPr lang="en-US" sz="1800" b="1" err="1">
                <a:latin typeface="+mj-lt"/>
              </a:rPr>
              <a:t>là</a:t>
            </a:r>
            <a:r>
              <a:rPr lang="en-US" sz="1800" b="1">
                <a:latin typeface="+mj-lt"/>
              </a:rPr>
              <a:t> </a:t>
            </a:r>
            <a:r>
              <a:rPr lang="en-US" sz="1800" b="1" err="1">
                <a:latin typeface="+mj-lt"/>
              </a:rPr>
              <a:t>biến</a:t>
            </a:r>
            <a:r>
              <a:rPr lang="en-US" sz="1800" b="1">
                <a:latin typeface="+mj-lt"/>
              </a:rPr>
              <a:t> final </a:t>
            </a:r>
            <a:r>
              <a:rPr lang="en-US" sz="1800" b="1" err="1">
                <a:latin typeface="+mj-lt"/>
              </a:rPr>
              <a:t>nên</a:t>
            </a:r>
            <a:r>
              <a:rPr lang="en-US" sz="1800" b="1">
                <a:latin typeface="+mj-lt"/>
              </a:rPr>
              <a:t> </a:t>
            </a:r>
            <a:r>
              <a:rPr lang="en-US" sz="1800" b="1" smtClean="0">
                <a:latin typeface="+mj-lt"/>
              </a:rPr>
              <a:t>không</a:t>
            </a:r>
          </a:p>
          <a:p>
            <a:r>
              <a:rPr lang="en-US" sz="1800" b="1" smtClean="0">
                <a:latin typeface="+mj-lt"/>
              </a:rPr>
              <a:t>thể thay </a:t>
            </a:r>
            <a:r>
              <a:rPr lang="en-US" sz="1800" b="1" err="1">
                <a:latin typeface="+mj-lt"/>
              </a:rPr>
              <a:t>đổi</a:t>
            </a:r>
            <a:r>
              <a:rPr lang="en-US" sz="1800" b="1">
                <a:latin typeface="+mj-lt"/>
              </a:rPr>
              <a:t> </a:t>
            </a:r>
            <a:r>
              <a:rPr lang="en-US" sz="1800" b="1" err="1">
                <a:latin typeface="+mj-lt"/>
              </a:rPr>
              <a:t>giá</a:t>
            </a:r>
            <a:r>
              <a:rPr lang="en-US" sz="1800" b="1">
                <a:latin typeface="+mj-lt"/>
              </a:rPr>
              <a:t> </a:t>
            </a:r>
            <a:r>
              <a:rPr lang="en-US" sz="1800" b="1" err="1">
                <a:latin typeface="+mj-lt"/>
              </a:rPr>
              <a:t>trị</a:t>
            </a:r>
            <a:r>
              <a:rPr lang="en-US" sz="1800" b="1">
                <a:latin typeface="+mj-lt"/>
              </a:rPr>
              <a:t> </a:t>
            </a:r>
            <a:r>
              <a:rPr lang="en-US" sz="1800" b="1" smtClean="0">
                <a:latin typeface="+mj-lt"/>
              </a:rPr>
              <a:t>được </a:t>
            </a:r>
            <a:endParaRPr lang="en-US" sz="1800" b="1">
              <a:latin typeface="+mj-lt"/>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035635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DF9D5D-869D-418D-B250-B2FF8B430056}" type="datetime1">
              <a:rPr lang="vi-VN" smtClean="0"/>
              <a:t>30/07/2016</a:t>
            </a:fld>
            <a:endParaRPr lang="en-US"/>
          </a:p>
        </p:txBody>
      </p:sp>
      <p:sp>
        <p:nvSpPr>
          <p:cNvPr id="5" name="Footer Placeholder 4"/>
          <p:cNvSpPr>
            <a:spLocks noGrp="1"/>
          </p:cNvSpPr>
          <p:nvPr>
            <p:ph type="ftr" sz="quarter" idx="11"/>
          </p:nvPr>
        </p:nvSpPr>
        <p:spPr>
          <a:xfrm>
            <a:off x="2971800" y="6396404"/>
            <a:ext cx="33528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18</a:t>
            </a:fld>
            <a:endParaRPr lang="en-US"/>
          </a:p>
        </p:txBody>
      </p:sp>
      <p:pic>
        <p:nvPicPr>
          <p:cNvPr id="7" name="Picture 6"/>
          <p:cNvPicPr/>
          <p:nvPr/>
        </p:nvPicPr>
        <p:blipFill>
          <a:blip r:embed="rId2"/>
          <a:stretch>
            <a:fillRect/>
          </a:stretch>
        </p:blipFill>
        <p:spPr>
          <a:xfrm>
            <a:off x="457200" y="533400"/>
            <a:ext cx="8001000" cy="4267200"/>
          </a:xfrm>
          <a:prstGeom prst="rect">
            <a:avLst/>
          </a:prstGeom>
        </p:spPr>
      </p:pic>
      <p:sp>
        <p:nvSpPr>
          <p:cNvPr id="8" name="Rounded Rectangle 7"/>
          <p:cNvSpPr/>
          <p:nvPr/>
        </p:nvSpPr>
        <p:spPr bwMode="auto">
          <a:xfrm>
            <a:off x="903596" y="4038600"/>
            <a:ext cx="3886200" cy="457200"/>
          </a:xfrm>
          <a:prstGeom prst="roundRect">
            <a:avLst/>
          </a:prstGeom>
          <a:noFill/>
          <a:ln w="57150">
            <a:solidFill>
              <a:srgbClr val="FF0000"/>
            </a:solidFill>
            <a:headEnd type="none" w="sm" len="sm"/>
            <a:tailEnd type="none" w="sm" len="sm"/>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anose="02020603050405020304" pitchFamily="18" charset="0"/>
            </a:endParaRPr>
          </a:p>
        </p:txBody>
      </p:sp>
      <p:pic>
        <p:nvPicPr>
          <p:cNvPr id="9" name="Picture 8"/>
          <p:cNvPicPr/>
          <p:nvPr/>
        </p:nvPicPr>
        <p:blipFill>
          <a:blip r:embed="rId3"/>
          <a:stretch>
            <a:fillRect/>
          </a:stretch>
        </p:blipFill>
        <p:spPr>
          <a:xfrm>
            <a:off x="533684" y="4953000"/>
            <a:ext cx="8000716" cy="1219200"/>
          </a:xfrm>
          <a:prstGeom prst="rect">
            <a:avLst/>
          </a:prstGeom>
        </p:spPr>
      </p:pic>
    </p:spTree>
    <p:extLst>
      <p:ext uri="{BB962C8B-B14F-4D97-AF65-F5344CB8AC3E}">
        <p14:creationId xmlns:p14="http://schemas.microsoft.com/office/powerpoint/2010/main" val="1952543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229600" cy="1017588"/>
          </a:xfrm>
          <a:ln w="57150">
            <a:solidFill>
              <a:schemeClr val="bg2">
                <a:lumMod val="50000"/>
                <a:lumOff val="50000"/>
              </a:schemeClr>
            </a:solidFill>
          </a:ln>
        </p:spPr>
        <p:txBody>
          <a:bodyPr/>
          <a:lstStyle/>
          <a:p>
            <a:pPr algn="ctr"/>
            <a:r>
              <a:rPr lang="en-US" sz="3200" b="1" smtClean="0"/>
              <a:t>2. Truyền </a:t>
            </a:r>
            <a:r>
              <a:rPr lang="en-US" sz="3200" b="1"/>
              <a:t>các tham số cho chương trình </a:t>
            </a:r>
            <a:r>
              <a:rPr lang="en-US" sz="3200" b="1" smtClean="0"/>
              <a:t/>
            </a:r>
            <a:br>
              <a:rPr lang="en-US" sz="3200" b="1" smtClean="0"/>
            </a:br>
            <a:r>
              <a:rPr lang="en-US" sz="3200" b="1" smtClean="0"/>
              <a:t>trên </a:t>
            </a:r>
            <a:r>
              <a:rPr lang="en-US" sz="3200" b="1"/>
              <a:t>dòng lệnh</a:t>
            </a:r>
          </a:p>
        </p:txBody>
      </p:sp>
      <p:sp>
        <p:nvSpPr>
          <p:cNvPr id="3" name="Content Placeholder 2"/>
          <p:cNvSpPr>
            <a:spLocks noGrp="1"/>
          </p:cNvSpPr>
          <p:nvPr>
            <p:ph idx="1"/>
          </p:nvPr>
        </p:nvSpPr>
        <p:spPr>
          <a:xfrm>
            <a:off x="539750" y="1700213"/>
            <a:ext cx="7993063" cy="1119187"/>
          </a:xfrm>
          <a:solidFill>
            <a:schemeClr val="bg1"/>
          </a:solidFill>
          <a:ln>
            <a:solidFill>
              <a:schemeClr val="accent4">
                <a:lumMod val="75000"/>
                <a:lumOff val="25000"/>
              </a:schemeClr>
            </a:solidFill>
          </a:ln>
        </p:spPr>
        <p:txBody>
          <a:bodyPr/>
          <a:lstStyle/>
          <a:p>
            <a:r>
              <a:rPr lang="en-US" sz="2800"/>
              <a:t>Chúng ta có thể truyền các tham số cho chương trình trên dòng lệnh ví dụ</a:t>
            </a:r>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19</a:t>
            </a:fld>
            <a:endParaRPr lang="en-US"/>
          </a:p>
        </p:txBody>
      </p:sp>
      <p:pic>
        <p:nvPicPr>
          <p:cNvPr id="7" name="Picture 6"/>
          <p:cNvPicPr/>
          <p:nvPr/>
        </p:nvPicPr>
        <p:blipFill>
          <a:blip r:embed="rId2"/>
          <a:stretch>
            <a:fillRect/>
          </a:stretch>
        </p:blipFill>
        <p:spPr>
          <a:xfrm>
            <a:off x="1066800" y="2895600"/>
            <a:ext cx="7162800" cy="3048000"/>
          </a:xfrm>
          <a:prstGeom prst="rect">
            <a:avLst/>
          </a:prstGeom>
        </p:spPr>
      </p:pic>
    </p:spTree>
    <p:extLst>
      <p:ext uri="{BB962C8B-B14F-4D97-AF65-F5344CB8AC3E}">
        <p14:creationId xmlns:p14="http://schemas.microsoft.com/office/powerpoint/2010/main" val="195254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Nội dung chính</a:t>
            </a:r>
            <a:endParaRPr lang="en-US" b="1" dirty="0">
              <a:latin typeface="Arial" panose="020B0604020202020204" pitchFamily="34" charset="0"/>
              <a:cs typeface="Arial" panose="020B0604020202020204" pitchFamily="34" charset="0"/>
            </a:endParaRPr>
          </a:p>
        </p:txBody>
      </p:sp>
      <p:sp>
        <p:nvSpPr>
          <p:cNvPr id="27" name="Oval 26"/>
          <p:cNvSpPr/>
          <p:nvPr/>
        </p:nvSpPr>
        <p:spPr>
          <a:xfrm>
            <a:off x="736236" y="2686245"/>
            <a:ext cx="1921169" cy="1921169"/>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grpSp>
        <p:nvGrpSpPr>
          <p:cNvPr id="5" name="Group 4"/>
          <p:cNvGrpSpPr/>
          <p:nvPr/>
        </p:nvGrpSpPr>
        <p:grpSpPr>
          <a:xfrm>
            <a:off x="1079047" y="2686248"/>
            <a:ext cx="1563973" cy="1859390"/>
            <a:chOff x="1437138" y="2438661"/>
            <a:chExt cx="2085297" cy="2479187"/>
          </a:xfrm>
        </p:grpSpPr>
        <p:sp>
          <p:nvSpPr>
            <p:cNvPr id="29"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2"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3"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4"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5"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6"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7"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8"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9"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0"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1"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2"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3"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4"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5"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6"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7"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8"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9"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0"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1"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2"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3"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4"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5"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6"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7"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8"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9"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0"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1"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2"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3"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4"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5"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6"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7"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8"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9"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0"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1"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2"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3"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4"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5"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6"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7"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8"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9"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0"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1"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2"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3"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4"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5"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6"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7"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8"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9"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0"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1"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2"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3"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4"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5"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6"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7"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8"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9"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0"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1"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3" name="Donut 2"/>
          <p:cNvSpPr/>
          <p:nvPr/>
        </p:nvSpPr>
        <p:spPr>
          <a:xfrm>
            <a:off x="383728" y="2342773"/>
            <a:ext cx="2639642" cy="2639642"/>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sp>
        <p:nvSpPr>
          <p:cNvPr id="102" name="Donut 101"/>
          <p:cNvSpPr/>
          <p:nvPr/>
        </p:nvSpPr>
        <p:spPr>
          <a:xfrm>
            <a:off x="240016" y="2211452"/>
            <a:ext cx="2903607" cy="2903607"/>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grpSp>
        <p:nvGrpSpPr>
          <p:cNvPr id="107" name="Group 106"/>
          <p:cNvGrpSpPr/>
          <p:nvPr/>
        </p:nvGrpSpPr>
        <p:grpSpPr>
          <a:xfrm>
            <a:off x="3488817" y="3062986"/>
            <a:ext cx="5330392" cy="954107"/>
            <a:chOff x="4113734" y="1404594"/>
            <a:chExt cx="7109040" cy="1272473"/>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3" name="TextBox 12"/>
            <p:cNvSpPr txBox="1"/>
            <p:nvPr/>
          </p:nvSpPr>
          <p:spPr>
            <a:xfrm>
              <a:off x="5486399" y="1404594"/>
              <a:ext cx="5736375" cy="1272473"/>
            </a:xfrm>
            <a:prstGeom prst="rect">
              <a:avLst/>
            </a:prstGeom>
            <a:noFill/>
          </p:spPr>
          <p:txBody>
            <a:bodyPr wrap="square" rtlCol="0" anchor="ctr">
              <a:spAutoFit/>
            </a:bodyPr>
            <a:lstStyle/>
            <a:p>
              <a:r>
                <a:rPr lang="en-US" sz="2800" b="1" smtClean="0">
                  <a:latin typeface="Arial" panose="020B0604020202020204" pitchFamily="34" charset="0"/>
                  <a:cs typeface="Arial" panose="020B0604020202020204" pitchFamily="34" charset="0"/>
                </a:rPr>
                <a:t>Một số Phương thức - Hàm cơ bản</a:t>
              </a:r>
              <a:endParaRPr lang="en-US" sz="2800" b="1" dirty="0">
                <a:latin typeface="Arial" panose="020B0604020202020204" pitchFamily="34" charset="0"/>
                <a:cs typeface="Arial" panose="020B0604020202020204" pitchFamily="34" charset="0"/>
              </a:endParaRP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endParaRPr lang="en-US" sz="3299" kern="0" dirty="0">
                <a:solidFill>
                  <a:schemeClr val="bg1"/>
                </a:solidFill>
                <a:latin typeface="Arial" panose="020B0604020202020204" pitchFamily="34" charset="0"/>
                <a:cs typeface="Arial" pitchFamily="34" charset="0"/>
              </a:endParaRPr>
            </a:p>
          </p:txBody>
        </p:sp>
      </p:grpSp>
      <p:grpSp>
        <p:nvGrpSpPr>
          <p:cNvPr id="6" name="Group 5"/>
          <p:cNvGrpSpPr/>
          <p:nvPr/>
        </p:nvGrpSpPr>
        <p:grpSpPr>
          <a:xfrm>
            <a:off x="3009913" y="4470853"/>
            <a:ext cx="5274750" cy="954107"/>
            <a:chOff x="4878898" y="3201668"/>
            <a:chExt cx="7033000" cy="1272142"/>
          </a:xfrm>
        </p:grpSpPr>
        <p:sp>
          <p:nvSpPr>
            <p:cNvPr id="19" name="Rectangle 18"/>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1" name="TextBox 20"/>
            <p:cNvSpPr txBox="1"/>
            <p:nvPr/>
          </p:nvSpPr>
          <p:spPr>
            <a:xfrm>
              <a:off x="6374398" y="3201668"/>
              <a:ext cx="5537500" cy="1272142"/>
            </a:xfrm>
            <a:prstGeom prst="rect">
              <a:avLst/>
            </a:prstGeom>
            <a:noFill/>
          </p:spPr>
          <p:txBody>
            <a:bodyPr wrap="square" rtlCol="0" anchor="ctr">
              <a:spAutoFit/>
            </a:bodyPr>
            <a:lstStyle/>
            <a:p>
              <a:r>
                <a:rPr lang="en-US" sz="2800" b="1" smtClean="0">
                  <a:latin typeface="Arial" panose="020B0604020202020204" pitchFamily="34" charset="0"/>
                  <a:cs typeface="Arial" panose="020B0604020202020204" pitchFamily="34" charset="0"/>
                </a:rPr>
                <a:t>Một số Phương thức - Hàm đặc biệt)</a:t>
              </a:r>
              <a:endParaRPr lang="en-US" sz="2800" b="1" dirty="0">
                <a:latin typeface="Arial" panose="020B0604020202020204" pitchFamily="34" charset="0"/>
                <a:cs typeface="Arial" panose="020B0604020202020204" pitchFamily="34" charset="0"/>
              </a:endParaRPr>
            </a:p>
          </p:txBody>
        </p:sp>
        <p:sp>
          <p:nvSpPr>
            <p:cNvPr id="105" name="Oval 104"/>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III</a:t>
              </a:r>
            </a:p>
          </p:txBody>
        </p:sp>
      </p:grpSp>
      <p:grpSp>
        <p:nvGrpSpPr>
          <p:cNvPr id="104" name="Group 103"/>
          <p:cNvGrpSpPr/>
          <p:nvPr/>
        </p:nvGrpSpPr>
        <p:grpSpPr>
          <a:xfrm>
            <a:off x="2514600" y="1670102"/>
            <a:ext cx="6255173" cy="954107"/>
            <a:chOff x="4113734" y="1404593"/>
            <a:chExt cx="8342402" cy="1272474"/>
          </a:xfrm>
        </p:grpSpPr>
        <p:sp>
          <p:nvSpPr>
            <p:cNvPr id="106" name="Rectangle 105"/>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08" name="TextBox 107"/>
            <p:cNvSpPr txBox="1"/>
            <p:nvPr/>
          </p:nvSpPr>
          <p:spPr>
            <a:xfrm>
              <a:off x="5486399" y="1404593"/>
              <a:ext cx="6969737" cy="1272474"/>
            </a:xfrm>
            <a:prstGeom prst="rect">
              <a:avLst/>
            </a:prstGeom>
            <a:noFill/>
          </p:spPr>
          <p:txBody>
            <a:bodyPr wrap="square" rtlCol="0" anchor="ctr">
              <a:spAutoFit/>
            </a:bodyPr>
            <a:lstStyle/>
            <a:p>
              <a:r>
                <a:rPr lang="en-US" sz="2800" b="1">
                  <a:latin typeface="Arial" panose="020B0604020202020204" pitchFamily="34" charset="0"/>
                  <a:cs typeface="Arial" panose="020B0604020202020204" pitchFamily="34" charset="0"/>
                </a:rPr>
                <a:t>Tổng quan về </a:t>
              </a:r>
              <a:endParaRPr lang="en-US" sz="2800" b="1" smtClean="0">
                <a:latin typeface="Arial" panose="020B0604020202020204" pitchFamily="34" charset="0"/>
                <a:cs typeface="Arial" panose="020B0604020202020204" pitchFamily="34" charset="0"/>
              </a:endParaRPr>
            </a:p>
            <a:p>
              <a:r>
                <a:rPr lang="en-US" sz="2800" b="1" smtClean="0">
                  <a:latin typeface="Arial" panose="020B0604020202020204" pitchFamily="34" charset="0"/>
                  <a:cs typeface="Arial" panose="020B0604020202020204" pitchFamily="34" charset="0"/>
                </a:rPr>
                <a:t>phương thức - Hàm</a:t>
              </a:r>
              <a:endParaRPr lang="en-US" sz="2800" b="1" dirty="0">
                <a:latin typeface="Arial" panose="020B0604020202020204" pitchFamily="34" charset="0"/>
                <a:cs typeface="Arial" panose="020B0604020202020204" pitchFamily="34" charset="0"/>
              </a:endParaRPr>
            </a:p>
          </p:txBody>
        </p:sp>
        <p:sp>
          <p:nvSpPr>
            <p:cNvPr id="109" name="Oval 10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a:t>
              </a:r>
              <a:endParaRPr lang="en-US" sz="3299" kern="0" dirty="0">
                <a:solidFill>
                  <a:schemeClr val="bg1"/>
                </a:solidFill>
                <a:latin typeface="Arial" panose="020B0604020202020204" pitchFamily="34" charset="0"/>
                <a:cs typeface="Arial" pitchFamily="34" charset="0"/>
              </a:endParaRPr>
            </a:p>
          </p:txBody>
        </p:sp>
      </p:grpSp>
    </p:spTree>
    <p:extLst>
      <p:ext uri="{BB962C8B-B14F-4D97-AF65-F5344CB8AC3E}">
        <p14:creationId xmlns:p14="http://schemas.microsoft.com/office/powerpoint/2010/main" val="223328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700213"/>
            <a:ext cx="7993063" cy="1728787"/>
          </a:xfrm>
          <a:solidFill>
            <a:schemeClr val="bg1"/>
          </a:solidFill>
          <a:ln>
            <a:solidFill>
              <a:schemeClr val="accent4">
                <a:lumMod val="75000"/>
                <a:lumOff val="25000"/>
              </a:schemeClr>
            </a:solidFill>
          </a:ln>
        </p:spPr>
        <p:txBody>
          <a:bodyPr/>
          <a:lstStyle/>
          <a:p>
            <a:r>
              <a:rPr lang="en-US" sz="2800"/>
              <a:t>Thực </a:t>
            </a:r>
            <a:r>
              <a:rPr lang="en-US" sz="2800" smtClean="0"/>
              <a:t>thi</a:t>
            </a:r>
          </a:p>
          <a:p>
            <a:endParaRPr lang="en-US" sz="2800"/>
          </a:p>
          <a:p>
            <a:r>
              <a:rPr lang="en-US" sz="2800"/>
              <a:t>Kết quả của chương trình là</a:t>
            </a:r>
          </a:p>
          <a:p>
            <a:endParaRPr lang="en-US" sz="2800"/>
          </a:p>
          <a:p>
            <a:endParaRPr lang="en-US" sz="2800"/>
          </a:p>
        </p:txBody>
      </p:sp>
      <p:sp>
        <p:nvSpPr>
          <p:cNvPr id="4" name="Date Placeholder 3"/>
          <p:cNvSpPr>
            <a:spLocks noGrp="1"/>
          </p:cNvSpPr>
          <p:nvPr>
            <p:ph type="dt" sz="half" idx="10"/>
          </p:nvPr>
        </p:nvSpPr>
        <p:spPr/>
        <p:txBody>
          <a:bodyPr/>
          <a:lstStyle/>
          <a:p>
            <a:fld id="{E606F9B5-EB25-46E8-9A8B-9DEC01D0E0FA}" type="datetime1">
              <a:rPr lang="vi-VN" smtClean="0"/>
              <a:t>30/07/2016</a:t>
            </a:fld>
            <a:endParaRPr lang="en-US"/>
          </a:p>
        </p:txBody>
      </p:sp>
      <p:sp>
        <p:nvSpPr>
          <p:cNvPr id="5" name="Footer Placeholder 4"/>
          <p:cNvSpPr>
            <a:spLocks noGrp="1"/>
          </p:cNvSpPr>
          <p:nvPr>
            <p:ph type="ftr" sz="quarter" idx="11"/>
          </p:nvPr>
        </p:nvSpPr>
        <p:spPr>
          <a:xfrm>
            <a:off x="3124200" y="6381750"/>
            <a:ext cx="32766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20</a:t>
            </a:fld>
            <a:endParaRPr lang="en-US"/>
          </a:p>
        </p:txBody>
      </p:sp>
      <p:pic>
        <p:nvPicPr>
          <p:cNvPr id="7" name="Picture 6"/>
          <p:cNvPicPr/>
          <p:nvPr/>
        </p:nvPicPr>
        <p:blipFill>
          <a:blip r:embed="rId2"/>
          <a:stretch>
            <a:fillRect/>
          </a:stretch>
        </p:blipFill>
        <p:spPr>
          <a:xfrm>
            <a:off x="1486681" y="2133600"/>
            <a:ext cx="6019800" cy="542925"/>
          </a:xfrm>
          <a:prstGeom prst="rect">
            <a:avLst/>
          </a:prstGeom>
        </p:spPr>
      </p:pic>
      <p:pic>
        <p:nvPicPr>
          <p:cNvPr id="8" name="Picture 7"/>
          <p:cNvPicPr/>
          <p:nvPr/>
        </p:nvPicPr>
        <p:blipFill>
          <a:blip r:embed="rId3"/>
          <a:stretch>
            <a:fillRect/>
          </a:stretch>
        </p:blipFill>
        <p:spPr>
          <a:xfrm>
            <a:off x="3124200" y="3505200"/>
            <a:ext cx="3606421" cy="2819400"/>
          </a:xfrm>
          <a:prstGeom prst="rect">
            <a:avLst/>
          </a:prstGeom>
        </p:spPr>
      </p:pic>
      <p:sp>
        <p:nvSpPr>
          <p:cNvPr id="9" name="Title 1"/>
          <p:cNvSpPr>
            <a:spLocks noGrp="1"/>
          </p:cNvSpPr>
          <p:nvPr>
            <p:ph type="title"/>
          </p:nvPr>
        </p:nvSpPr>
        <p:spPr>
          <a:xfrm>
            <a:off x="762000" y="381000"/>
            <a:ext cx="8229600" cy="1017588"/>
          </a:xfrm>
          <a:ln w="57150">
            <a:solidFill>
              <a:schemeClr val="bg2">
                <a:lumMod val="50000"/>
                <a:lumOff val="50000"/>
              </a:schemeClr>
            </a:solidFill>
          </a:ln>
        </p:spPr>
        <p:txBody>
          <a:bodyPr/>
          <a:lstStyle/>
          <a:p>
            <a:pPr algn="ctr"/>
            <a:r>
              <a:rPr lang="en-US" sz="3200" b="1" smtClean="0"/>
              <a:t>2. Truyền </a:t>
            </a:r>
            <a:r>
              <a:rPr lang="en-US" sz="3200" b="1"/>
              <a:t>các tham số cho chương trình </a:t>
            </a:r>
            <a:r>
              <a:rPr lang="en-US" sz="3200" b="1" smtClean="0"/>
              <a:t/>
            </a:r>
            <a:br>
              <a:rPr lang="en-US" sz="3200" b="1" smtClean="0"/>
            </a:br>
            <a:r>
              <a:rPr lang="en-US" sz="3200" b="1" smtClean="0"/>
              <a:t>trên </a:t>
            </a:r>
            <a:r>
              <a:rPr lang="en-US" sz="3200" b="1"/>
              <a:t>dòng lệnh</a:t>
            </a:r>
          </a:p>
        </p:txBody>
      </p:sp>
    </p:spTree>
    <p:extLst>
      <p:ext uri="{BB962C8B-B14F-4D97-AF65-F5344CB8AC3E}">
        <p14:creationId xmlns:p14="http://schemas.microsoft.com/office/powerpoint/2010/main" val="1952543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3051175" y="6381750"/>
            <a:ext cx="31242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21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91" y="1340011"/>
            <a:ext cx="860701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539750" y="357188"/>
            <a:ext cx="814705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600" b="1" smtClean="0">
                <a:latin typeface="Arial" panose="020B0604020202020204" pitchFamily="34" charset="0"/>
                <a:cs typeface="Arial" panose="020B0604020202020204" pitchFamily="34" charset="0"/>
              </a:rPr>
              <a:t>3. Truyền </a:t>
            </a:r>
            <a:r>
              <a:rPr lang="en-US" sz="3600" b="1">
                <a:latin typeface="Arial" panose="020B0604020202020204" pitchFamily="34" charset="0"/>
                <a:cs typeface="Arial" panose="020B0604020202020204" pitchFamily="34" charset="0"/>
              </a:rPr>
              <a:t>tham số vào phương thức</a:t>
            </a:r>
            <a:endParaRPr lang="en-US" sz="3600" b="1">
              <a:cs typeface="Arial" panose="020B0604020202020204" pitchFamily="34" charset="0"/>
            </a:endParaRPr>
          </a:p>
          <a:p>
            <a:endParaRPr lang="en-US" sz="3600"/>
          </a:p>
        </p:txBody>
      </p:sp>
    </p:spTree>
    <p:extLst>
      <p:ext uri="{BB962C8B-B14F-4D97-AF65-F5344CB8AC3E}">
        <p14:creationId xmlns:p14="http://schemas.microsoft.com/office/powerpoint/2010/main" val="382452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22</a:t>
            </a:fld>
            <a:endParaRPr lang="en-US"/>
          </a:p>
        </p:txBody>
      </p:sp>
      <p:grpSp>
        <p:nvGrpSpPr>
          <p:cNvPr id="7" name="Group 6"/>
          <p:cNvGrpSpPr/>
          <p:nvPr/>
        </p:nvGrpSpPr>
        <p:grpSpPr>
          <a:xfrm>
            <a:off x="2802933" y="1774163"/>
            <a:ext cx="5991225" cy="4362451"/>
            <a:chOff x="104775" y="1899564"/>
            <a:chExt cx="5991225" cy="4362451"/>
          </a:xfrm>
        </p:grpSpPr>
        <p:pic>
          <p:nvPicPr>
            <p:cNvPr id="3074" name="Picture 2" descr="https://scontent-hkg3-1.xx.fbcdn.net/v/t34.0-12/13872611_1020992984681709_1480867654_n.png?oh=fdcab4c1a7473354a73a48481171ba29&amp;oe=579E7B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899564"/>
              <a:ext cx="5991225" cy="4362451"/>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3076" name="Picture 4" descr="https://scontent-hkg3-1.xx.fbcdn.net/v/t34.0-12/13884533_1020993061348368_2100801182_n.png?oh=0c808c16a13a32aefe35608cf2576ebc&amp;oe=579D43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4080789"/>
              <a:ext cx="3095625" cy="981076"/>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grpSp>
      <p:sp>
        <p:nvSpPr>
          <p:cNvPr id="8" name="Title 1"/>
          <p:cNvSpPr txBox="1">
            <a:spLocks/>
          </p:cNvSpPr>
          <p:nvPr/>
        </p:nvSpPr>
        <p:spPr>
          <a:xfrm>
            <a:off x="539750" y="381000"/>
            <a:ext cx="814705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600" b="1" smtClean="0">
                <a:latin typeface="Arial" panose="020B0604020202020204" pitchFamily="34" charset="0"/>
                <a:cs typeface="Arial" panose="020B0604020202020204" pitchFamily="34" charset="0"/>
              </a:rPr>
              <a:t>3. Truyền </a:t>
            </a:r>
            <a:r>
              <a:rPr lang="en-US" sz="3600" b="1">
                <a:latin typeface="Arial" panose="020B0604020202020204" pitchFamily="34" charset="0"/>
                <a:cs typeface="Arial" panose="020B0604020202020204" pitchFamily="34" charset="0"/>
              </a:rPr>
              <a:t>tham số vào phương thức</a:t>
            </a:r>
            <a:endParaRPr lang="en-US" sz="3600" b="1">
              <a:cs typeface="Arial" panose="020B0604020202020204" pitchFamily="34" charset="0"/>
            </a:endParaRPr>
          </a:p>
          <a:p>
            <a:endParaRPr lang="en-US" sz="3600"/>
          </a:p>
        </p:txBody>
      </p:sp>
      <p:sp>
        <p:nvSpPr>
          <p:cNvPr id="9" name="TextBox 8"/>
          <p:cNvSpPr txBox="1"/>
          <p:nvPr/>
        </p:nvSpPr>
        <p:spPr>
          <a:xfrm>
            <a:off x="76200" y="1554955"/>
            <a:ext cx="2514600" cy="461665"/>
          </a:xfrm>
          <a:prstGeom prst="rect">
            <a:avLst/>
          </a:prstGeom>
          <a:solidFill>
            <a:schemeClr val="bg1"/>
          </a:solidFill>
          <a:ln>
            <a:solidFill>
              <a:schemeClr val="tx2">
                <a:lumMod val="60000"/>
                <a:lumOff val="40000"/>
              </a:schemeClr>
            </a:solidFill>
          </a:ln>
        </p:spPr>
        <p:txBody>
          <a:bodyPr wrap="square" rtlCol="0">
            <a:spAutoFit/>
          </a:bodyPr>
          <a:lstStyle/>
          <a:p>
            <a:r>
              <a:rPr lang="en-US" b="1" smtClean="0">
                <a:latin typeface="+mj-lt"/>
              </a:rPr>
              <a:t>Truyền tham trị</a:t>
            </a:r>
          </a:p>
        </p:txBody>
      </p:sp>
    </p:spTree>
    <p:extLst>
      <p:ext uri="{BB962C8B-B14F-4D97-AF65-F5344CB8AC3E}">
        <p14:creationId xmlns:p14="http://schemas.microsoft.com/office/powerpoint/2010/main" val="2749672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23</a:t>
            </a:fld>
            <a:endParaRPr lang="en-US"/>
          </a:p>
        </p:txBody>
      </p:sp>
      <p:grpSp>
        <p:nvGrpSpPr>
          <p:cNvPr id="7" name="Group 6"/>
          <p:cNvGrpSpPr/>
          <p:nvPr/>
        </p:nvGrpSpPr>
        <p:grpSpPr>
          <a:xfrm>
            <a:off x="952500" y="2062220"/>
            <a:ext cx="7162800" cy="4186180"/>
            <a:chOff x="3048000" y="2819400"/>
            <a:chExt cx="5862234" cy="3354271"/>
          </a:xfrm>
        </p:grpSpPr>
        <p:pic>
          <p:nvPicPr>
            <p:cNvPr id="4098" name="Picture 2" descr="https://scontent-hkg3-1.xx.fbcdn.net/v/t34.0-12/13672451_1020996274681380_757810525_n.png?oh=2b9cd4d3c3162d38da03cb2740cf54c9&amp;oe=579E79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819400"/>
              <a:ext cx="5862234" cy="3354271"/>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4100" name="Picture 4" descr="https://scontent-hkg3-1.xx.fbcdn.net/v/t34.0-12/13866929_1020996398014701_547297607_n.png?oh=5bb545e0fcfb99cd79e9c01eafe7942e&amp;oe=579D61A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234" y="4029810"/>
              <a:ext cx="3048000" cy="933450"/>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grpSp>
      <p:sp>
        <p:nvSpPr>
          <p:cNvPr id="9" name="Title 1"/>
          <p:cNvSpPr txBox="1">
            <a:spLocks/>
          </p:cNvSpPr>
          <p:nvPr/>
        </p:nvSpPr>
        <p:spPr>
          <a:xfrm>
            <a:off x="539750" y="381000"/>
            <a:ext cx="814705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600" b="1" smtClean="0">
                <a:latin typeface="Arial" panose="020B0604020202020204" pitchFamily="34" charset="0"/>
                <a:cs typeface="Arial" panose="020B0604020202020204" pitchFamily="34" charset="0"/>
              </a:rPr>
              <a:t>3. Truyền </a:t>
            </a:r>
            <a:r>
              <a:rPr lang="en-US" sz="3600" b="1">
                <a:latin typeface="Arial" panose="020B0604020202020204" pitchFamily="34" charset="0"/>
                <a:cs typeface="Arial" panose="020B0604020202020204" pitchFamily="34" charset="0"/>
              </a:rPr>
              <a:t>tham số vào phương thức</a:t>
            </a:r>
            <a:endParaRPr lang="en-US" sz="3600" b="1">
              <a:cs typeface="Arial" panose="020B0604020202020204" pitchFamily="34" charset="0"/>
            </a:endParaRPr>
          </a:p>
          <a:p>
            <a:endParaRPr lang="en-US" sz="3600"/>
          </a:p>
        </p:txBody>
      </p:sp>
      <p:sp>
        <p:nvSpPr>
          <p:cNvPr id="10" name="TextBox 9"/>
          <p:cNvSpPr txBox="1"/>
          <p:nvPr/>
        </p:nvSpPr>
        <p:spPr>
          <a:xfrm>
            <a:off x="76200" y="1554955"/>
            <a:ext cx="2743200" cy="461665"/>
          </a:xfrm>
          <a:prstGeom prst="rect">
            <a:avLst/>
          </a:prstGeom>
          <a:solidFill>
            <a:schemeClr val="bg1"/>
          </a:solidFill>
          <a:ln>
            <a:solidFill>
              <a:schemeClr val="tx2">
                <a:lumMod val="60000"/>
                <a:lumOff val="40000"/>
              </a:schemeClr>
            </a:solidFill>
          </a:ln>
        </p:spPr>
        <p:txBody>
          <a:bodyPr wrap="square" rtlCol="0">
            <a:spAutoFit/>
          </a:bodyPr>
          <a:lstStyle/>
          <a:p>
            <a:r>
              <a:rPr lang="en-US" b="1" smtClean="0">
                <a:latin typeface="+mj-lt"/>
              </a:rPr>
              <a:t>Truyền tham biến</a:t>
            </a:r>
          </a:p>
        </p:txBody>
      </p:sp>
    </p:spTree>
    <p:extLst>
      <p:ext uri="{BB962C8B-B14F-4D97-AF65-F5344CB8AC3E}">
        <p14:creationId xmlns:p14="http://schemas.microsoft.com/office/powerpoint/2010/main" val="4053553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3124200" y="6381750"/>
            <a:ext cx="36576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24</a:t>
            </a:fld>
            <a:endParaRPr lang="en-US"/>
          </a:p>
        </p:txBody>
      </p:sp>
      <p:sp>
        <p:nvSpPr>
          <p:cNvPr id="5" name="Content Placeholder 2"/>
          <p:cNvSpPr txBox="1">
            <a:spLocks/>
          </p:cNvSpPr>
          <p:nvPr/>
        </p:nvSpPr>
        <p:spPr>
          <a:xfrm>
            <a:off x="99245" y="1652555"/>
            <a:ext cx="2491556" cy="4592670"/>
          </a:xfrm>
          <a:prstGeom prst="rect">
            <a:avLst/>
          </a:prstGeom>
          <a:solidFill>
            <a:schemeClr val="bg1"/>
          </a:solidFill>
          <a:ln>
            <a:solidFill>
              <a:schemeClr val="accent4">
                <a:lumMod val="75000"/>
                <a:lumOff val="25000"/>
              </a:schemeClr>
            </a:solidFill>
          </a:ln>
        </p:spPr>
        <p:txBody>
          <a:bodyPr/>
          <a:lstStyle>
            <a:lvl1pPr marL="342900" indent="-342900" algn="l" rtl="0" eaLnBrk="1" fontAlgn="base" hangingPunct="1">
              <a:spcBef>
                <a:spcPct val="20000"/>
              </a:spcBef>
              <a:spcAft>
                <a:spcPct val="0"/>
              </a:spcAft>
              <a:buClr>
                <a:srgbClr val="006600"/>
              </a:buClr>
              <a:buSzPct val="75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006600"/>
              </a:buClr>
              <a:buSzPct val="7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smtClean="0">
                <a:latin typeface="Arial" panose="020B0604020202020204" pitchFamily="34" charset="0"/>
                <a:cs typeface="Arial" panose="020B0604020202020204" pitchFamily="34" charset="0"/>
              </a:rPr>
              <a:t>OVERRIDING</a:t>
            </a:r>
            <a:endParaRPr lang="en-US" sz="2800" smtClean="0"/>
          </a:p>
          <a:p>
            <a:r>
              <a:rPr lang="en-US" sz="2800" smtClean="0"/>
              <a:t>Có </a:t>
            </a:r>
            <a:r>
              <a:rPr lang="en-US" sz="2800"/>
              <a:t>thể viết lại một phương thức cùng tên, cùng kiểu tham số, nhưng khác cách xử </a:t>
            </a:r>
            <a:r>
              <a:rPr lang="en-US" sz="2800" smtClean="0"/>
              <a:t>lý</a:t>
            </a:r>
          </a:p>
          <a:p>
            <a:endParaRPr lang="en-US" sz="2800"/>
          </a:p>
        </p:txBody>
      </p:sp>
      <p:grpSp>
        <p:nvGrpSpPr>
          <p:cNvPr id="6" name="Group 5"/>
          <p:cNvGrpSpPr/>
          <p:nvPr/>
        </p:nvGrpSpPr>
        <p:grpSpPr>
          <a:xfrm>
            <a:off x="2133600" y="1611312"/>
            <a:ext cx="6858000" cy="4865688"/>
            <a:chOff x="152400" y="2171700"/>
            <a:chExt cx="5048250" cy="354330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71700"/>
              <a:ext cx="451485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152400" y="4651086"/>
              <a:ext cx="53340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2438400" y="4632036"/>
              <a:ext cx="1600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1"/>
          <p:cNvSpPr txBox="1">
            <a:spLocks/>
          </p:cNvSpPr>
          <p:nvPr/>
        </p:nvSpPr>
        <p:spPr>
          <a:xfrm>
            <a:off x="539750" y="249077"/>
            <a:ext cx="814705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600" b="1" smtClean="0">
                <a:latin typeface="Arial" panose="020B0604020202020204" pitchFamily="34" charset="0"/>
                <a:cs typeface="Arial" panose="020B0604020202020204" pitchFamily="34" charset="0"/>
              </a:rPr>
              <a:t>4. Hàm overloading và overriding</a:t>
            </a:r>
            <a:endParaRPr lang="en-US" sz="3600" b="1">
              <a:cs typeface="Arial" panose="020B0604020202020204" pitchFamily="34" charset="0"/>
            </a:endParaRPr>
          </a:p>
          <a:p>
            <a:endParaRPr lang="en-US" sz="3600"/>
          </a:p>
        </p:txBody>
      </p:sp>
    </p:spTree>
    <p:extLst>
      <p:ext uri="{BB962C8B-B14F-4D97-AF65-F5344CB8AC3E}">
        <p14:creationId xmlns:p14="http://schemas.microsoft.com/office/powerpoint/2010/main" val="223660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3051175" y="6350161"/>
            <a:ext cx="31242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25</a:t>
            </a:fld>
            <a:endParaRPr lang="en-US"/>
          </a:p>
        </p:txBody>
      </p:sp>
      <p:grpSp>
        <p:nvGrpSpPr>
          <p:cNvPr id="5" name="Group 4"/>
          <p:cNvGrpSpPr/>
          <p:nvPr/>
        </p:nvGrpSpPr>
        <p:grpSpPr>
          <a:xfrm>
            <a:off x="3148738" y="1835150"/>
            <a:ext cx="6757261" cy="3933825"/>
            <a:chOff x="538162" y="1600200"/>
            <a:chExt cx="6324600" cy="3933825"/>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2" y="1600200"/>
              <a:ext cx="49911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eft Arrow 6"/>
            <p:cNvSpPr/>
            <p:nvPr/>
          </p:nvSpPr>
          <p:spPr>
            <a:xfrm>
              <a:off x="4428836" y="1866900"/>
              <a:ext cx="15240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4724400" y="4644736"/>
              <a:ext cx="12954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5529262" y="3962400"/>
              <a:ext cx="13335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p:cNvSpPr txBox="1">
            <a:spLocks/>
          </p:cNvSpPr>
          <p:nvPr/>
        </p:nvSpPr>
        <p:spPr>
          <a:xfrm>
            <a:off x="152400" y="1700213"/>
            <a:ext cx="2965450" cy="4068762"/>
          </a:xfrm>
          <a:prstGeom prst="rect">
            <a:avLst/>
          </a:prstGeom>
          <a:solidFill>
            <a:schemeClr val="bg1"/>
          </a:solidFill>
          <a:ln>
            <a:solidFill>
              <a:schemeClr val="accent4">
                <a:lumMod val="75000"/>
                <a:lumOff val="25000"/>
              </a:schemeClr>
            </a:solidFill>
          </a:ln>
        </p:spPr>
        <p:txBody>
          <a:bodyPr/>
          <a:lstStyle>
            <a:lvl1pPr marL="342900" indent="-342900" algn="l" rtl="0" eaLnBrk="1" fontAlgn="base" hangingPunct="1">
              <a:spcBef>
                <a:spcPct val="20000"/>
              </a:spcBef>
              <a:spcAft>
                <a:spcPct val="0"/>
              </a:spcAft>
              <a:buClr>
                <a:srgbClr val="006600"/>
              </a:buClr>
              <a:buSzPct val="75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006600"/>
              </a:buClr>
              <a:buSzPct val="7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smtClean="0">
                <a:latin typeface="Arial" panose="020B0604020202020204" pitchFamily="34" charset="0"/>
                <a:cs typeface="Arial" panose="020B0604020202020204" pitchFamily="34" charset="0"/>
              </a:rPr>
              <a:t>OVERLOADING</a:t>
            </a:r>
            <a:endParaRPr lang="en-US" sz="2800" smtClean="0"/>
          </a:p>
          <a:p>
            <a:r>
              <a:rPr lang="en-US" sz="2800" smtClean="0"/>
              <a:t>Có </a:t>
            </a:r>
            <a:r>
              <a:rPr lang="en-US" sz="2800"/>
              <a:t>thể viết lại một phương thứ cùng tên nhưng khác số lượng tham số, khác kiểu tham số, khác cách xử </a:t>
            </a:r>
            <a:r>
              <a:rPr lang="en-US" sz="2800" smtClean="0"/>
              <a:t>lý</a:t>
            </a:r>
          </a:p>
          <a:p>
            <a:endParaRPr lang="en-US" sz="2800"/>
          </a:p>
        </p:txBody>
      </p:sp>
      <p:sp>
        <p:nvSpPr>
          <p:cNvPr id="11" name="Title 1"/>
          <p:cNvSpPr txBox="1">
            <a:spLocks/>
          </p:cNvSpPr>
          <p:nvPr/>
        </p:nvSpPr>
        <p:spPr>
          <a:xfrm>
            <a:off x="539750" y="249077"/>
            <a:ext cx="814705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600" b="1" smtClean="0">
                <a:latin typeface="Arial" panose="020B0604020202020204" pitchFamily="34" charset="0"/>
                <a:cs typeface="Arial" panose="020B0604020202020204" pitchFamily="34" charset="0"/>
              </a:rPr>
              <a:t>4. Hàm overloading và overriding</a:t>
            </a:r>
            <a:endParaRPr lang="en-US" sz="3600" b="1">
              <a:cs typeface="Arial" panose="020B0604020202020204" pitchFamily="34" charset="0"/>
            </a:endParaRPr>
          </a:p>
          <a:p>
            <a:endParaRPr lang="en-US" sz="3600"/>
          </a:p>
        </p:txBody>
      </p:sp>
    </p:spTree>
    <p:extLst>
      <p:ext uri="{BB962C8B-B14F-4D97-AF65-F5344CB8AC3E}">
        <p14:creationId xmlns:p14="http://schemas.microsoft.com/office/powerpoint/2010/main" val="3643298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3124200" y="6383741"/>
            <a:ext cx="32004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26</a:t>
            </a:fld>
            <a:endParaRPr lang="en-US"/>
          </a:p>
        </p:txBody>
      </p:sp>
      <p:sp>
        <p:nvSpPr>
          <p:cNvPr id="5" name="Title 1"/>
          <p:cNvSpPr txBox="1">
            <a:spLocks/>
          </p:cNvSpPr>
          <p:nvPr/>
        </p:nvSpPr>
        <p:spPr>
          <a:xfrm>
            <a:off x="228600" y="249077"/>
            <a:ext cx="876300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400" b="1" smtClean="0">
                <a:latin typeface="Arial" panose="020B0604020202020204" pitchFamily="34" charset="0"/>
                <a:cs typeface="Arial" panose="020B0604020202020204" pitchFamily="34" charset="0"/>
              </a:rPr>
              <a:t>5. </a:t>
            </a:r>
            <a:r>
              <a:rPr lang="en-US" sz="3400" b="1">
                <a:latin typeface="Arial" panose="020B0604020202020204" pitchFamily="34" charset="0"/>
                <a:cs typeface="Arial" panose="020B0604020202020204" pitchFamily="34" charset="0"/>
              </a:rPr>
              <a:t>Phương thức – Hàm chứa từ khóa this</a:t>
            </a:r>
            <a:endParaRPr lang="en-US" sz="3400" b="1" dirty="0">
              <a:latin typeface="Arial" panose="020B0604020202020204" pitchFamily="34" charset="0"/>
              <a:cs typeface="Arial" panose="020B0604020202020204" pitchFamily="34" charset="0"/>
            </a:endParaRPr>
          </a:p>
        </p:txBody>
      </p:sp>
      <p:sp>
        <p:nvSpPr>
          <p:cNvPr id="6" name="TextBox 5"/>
          <p:cNvSpPr txBox="1"/>
          <p:nvPr/>
        </p:nvSpPr>
        <p:spPr>
          <a:xfrm>
            <a:off x="304800" y="1600200"/>
            <a:ext cx="8382000" cy="1569660"/>
          </a:xfrm>
          <a:prstGeom prst="rect">
            <a:avLst/>
          </a:prstGeom>
          <a:solidFill>
            <a:schemeClr val="bg1"/>
          </a:solidFill>
          <a:ln>
            <a:solidFill>
              <a:schemeClr val="tx2">
                <a:lumMod val="60000"/>
                <a:lumOff val="40000"/>
              </a:schemeClr>
            </a:solidFill>
          </a:ln>
        </p:spPr>
        <p:txBody>
          <a:bodyPr wrap="square" rtlCol="0">
            <a:spAutoFit/>
          </a:bodyPr>
          <a:lstStyle/>
          <a:p>
            <a:r>
              <a:rPr lang="vi-VN">
                <a:latin typeface="+mj-lt"/>
              </a:rPr>
              <a:t>Nếu biến được định nghĩa trong thân hàm, đó là biến cục bộ chỉ tồn tại khi hàm được gọi. Nếu biến cục bộ như vậy được đặt tên trùng với biến đối tượng hoặc biến lớp, nó sẽ che khuất biến đối tượng hay biến lớp trong thân hàm :</a:t>
            </a:r>
            <a:endParaRPr lang="en-US">
              <a:latin typeface="+mj-lt"/>
            </a:endParaRPr>
          </a:p>
        </p:txBody>
      </p:sp>
      <p:pic>
        <p:nvPicPr>
          <p:cNvPr id="1026" name="Picture 2" descr="https://scontent-hkg3-1.xx.fbcdn.net/v/t34.0-12/13883681_1021484051299269_1327705294_n.png?oh=8951870247da9c20e69ad51c38f079d7&amp;oe=579F2E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87941"/>
            <a:ext cx="7173304" cy="31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012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3124200" y="6245225"/>
            <a:ext cx="32004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27</a:t>
            </a:fld>
            <a:endParaRPr lang="en-US"/>
          </a:p>
        </p:txBody>
      </p:sp>
      <p:sp>
        <p:nvSpPr>
          <p:cNvPr id="5" name="TextBox 4"/>
          <p:cNvSpPr txBox="1"/>
          <p:nvPr/>
        </p:nvSpPr>
        <p:spPr>
          <a:xfrm>
            <a:off x="457200" y="1828800"/>
            <a:ext cx="8001000" cy="3039422"/>
          </a:xfrm>
          <a:prstGeom prst="rect">
            <a:avLst/>
          </a:prstGeom>
          <a:solidFill>
            <a:schemeClr val="bg1"/>
          </a:solidFill>
          <a:ln>
            <a:solidFill>
              <a:schemeClr val="tx2">
                <a:lumMod val="60000"/>
                <a:lumOff val="40000"/>
              </a:schemeClr>
            </a:solidFill>
          </a:ln>
        </p:spPr>
        <p:txBody>
          <a:bodyPr wrap="square" rtlCol="0">
            <a:spAutoFit/>
          </a:bodyPr>
          <a:lstStyle/>
          <a:p>
            <a:pPr>
              <a:lnSpc>
                <a:spcPct val="114000"/>
              </a:lnSpc>
            </a:pPr>
            <a:r>
              <a:rPr lang="vi-VN">
                <a:latin typeface="+mj-lt"/>
              </a:rPr>
              <a:t>Từ khoá this có thể dùng bên trong bất cứ phương thức nào để tham chiếu đến đối tượng hiện hành, khi biến đối tượng trùng tên với biến cục bộ. </a:t>
            </a:r>
            <a:br>
              <a:rPr lang="vi-VN">
                <a:latin typeface="+mj-lt"/>
              </a:rPr>
            </a:br>
            <a:endParaRPr lang="en-US" smtClean="0">
              <a:latin typeface="+mj-lt"/>
            </a:endParaRPr>
          </a:p>
          <a:p>
            <a:pPr>
              <a:lnSpc>
                <a:spcPct val="114000"/>
              </a:lnSpc>
            </a:pPr>
            <a:r>
              <a:rPr lang="vi-VN" b="1" smtClean="0">
                <a:latin typeface="+mj-lt"/>
              </a:rPr>
              <a:t>Ví </a:t>
            </a:r>
            <a:r>
              <a:rPr lang="vi-VN" b="1">
                <a:latin typeface="+mj-lt"/>
              </a:rPr>
              <a:t>dụ : </a:t>
            </a:r>
            <a:r>
              <a:rPr lang="vi-VN">
                <a:latin typeface="+mj-lt"/>
              </a:rPr>
              <a:t>Thay dòng lệnh </a:t>
            </a:r>
            <a:r>
              <a:rPr lang="vi-VN" smtClean="0">
                <a:latin typeface="+mj-lt"/>
              </a:rPr>
              <a:t>trên:</a:t>
            </a:r>
            <a:r>
              <a:rPr lang="vi-VN">
                <a:latin typeface="+mj-lt"/>
              </a:rPr>
              <a:t/>
            </a:r>
            <a:br>
              <a:rPr lang="vi-VN">
                <a:latin typeface="+mj-lt"/>
              </a:rPr>
            </a:br>
            <a:r>
              <a:rPr lang="vi-VN" b="1">
                <a:solidFill>
                  <a:srgbClr val="000000"/>
                </a:solidFill>
                <a:latin typeface="+mj-lt"/>
              </a:rPr>
              <a:t>System.out.println(“test = “+this.test</a:t>
            </a:r>
            <a:r>
              <a:rPr lang="vi-VN" b="1" smtClean="0">
                <a:solidFill>
                  <a:srgbClr val="000000"/>
                </a:solidFill>
                <a:latin typeface="+mj-lt"/>
              </a:rPr>
              <a:t>);</a:t>
            </a:r>
            <a:endParaRPr lang="en-US" b="1" smtClean="0">
              <a:solidFill>
                <a:srgbClr val="000000"/>
              </a:solidFill>
              <a:latin typeface="+mj-lt"/>
            </a:endParaRPr>
          </a:p>
          <a:p>
            <a:pPr>
              <a:lnSpc>
                <a:spcPct val="114000"/>
              </a:lnSpc>
            </a:pPr>
            <a:r>
              <a:rPr lang="vi-VN" smtClean="0">
                <a:latin typeface="+mj-lt"/>
              </a:rPr>
              <a:t> </a:t>
            </a:r>
            <a:r>
              <a:rPr lang="vi-VN">
                <a:latin typeface="+mj-lt"/>
              </a:rPr>
              <a:t>// In biến cục bộ, this chỉ đối tượng </a:t>
            </a:r>
            <a:r>
              <a:rPr lang="vi-VN" smtClean="0">
                <a:latin typeface="+mj-lt"/>
              </a:rPr>
              <a:t>a</a:t>
            </a:r>
            <a:endParaRPr lang="en-US">
              <a:latin typeface="+mj-lt"/>
            </a:endParaRPr>
          </a:p>
        </p:txBody>
      </p:sp>
      <p:sp>
        <p:nvSpPr>
          <p:cNvPr id="6" name="Title 1"/>
          <p:cNvSpPr txBox="1">
            <a:spLocks/>
          </p:cNvSpPr>
          <p:nvPr/>
        </p:nvSpPr>
        <p:spPr>
          <a:xfrm>
            <a:off x="228600" y="249077"/>
            <a:ext cx="876300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400" b="1" smtClean="0">
                <a:latin typeface="Arial" panose="020B0604020202020204" pitchFamily="34" charset="0"/>
                <a:cs typeface="Arial" panose="020B0604020202020204" pitchFamily="34" charset="0"/>
              </a:rPr>
              <a:t>5. </a:t>
            </a:r>
            <a:r>
              <a:rPr lang="en-US" sz="3400" b="1">
                <a:latin typeface="Arial" panose="020B0604020202020204" pitchFamily="34" charset="0"/>
                <a:cs typeface="Arial" panose="020B0604020202020204" pitchFamily="34" charset="0"/>
              </a:rPr>
              <a:t>Phương thức – Hàm chứa từ khóa this</a:t>
            </a:r>
            <a:endParaRPr lang="en-US" sz="3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3298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28</a:t>
            </a:fld>
            <a:endParaRPr lang="en-US"/>
          </a:p>
        </p:txBody>
      </p:sp>
      <p:sp>
        <p:nvSpPr>
          <p:cNvPr id="5" name="Title 1"/>
          <p:cNvSpPr txBox="1">
            <a:spLocks/>
          </p:cNvSpPr>
          <p:nvPr/>
        </p:nvSpPr>
        <p:spPr>
          <a:xfrm>
            <a:off x="0" y="249077"/>
            <a:ext cx="914400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400" b="1" dirty="0">
                <a:latin typeface="Arial" panose="020B0604020202020204" pitchFamily="34" charset="0"/>
                <a:cs typeface="Arial" panose="020B0604020202020204" pitchFamily="34" charset="0"/>
              </a:rPr>
              <a:t>6</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Chương</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trình</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có</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thể</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không</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có</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hàm</a:t>
            </a:r>
            <a:r>
              <a:rPr lang="en-US" sz="3400" b="1" dirty="0" smtClean="0">
                <a:latin typeface="Arial" panose="020B0604020202020204" pitchFamily="34" charset="0"/>
                <a:cs typeface="Arial" panose="020B0604020202020204" pitchFamily="34" charset="0"/>
              </a:rPr>
              <a:t> main</a:t>
            </a:r>
            <a:endParaRPr lang="en-US" sz="3400" b="1"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 y="1143000"/>
            <a:ext cx="8077200" cy="830997"/>
          </a:xfrm>
          <a:prstGeom prst="rect">
            <a:avLst/>
          </a:prstGeom>
          <a:noFill/>
        </p:spPr>
        <p:txBody>
          <a:bodyPr wrap="square" rtlCol="0">
            <a:spAutoFit/>
          </a:bodyPr>
          <a:lstStyle/>
          <a:p>
            <a:r>
              <a:rPr lang="en-US" dirty="0" smtClean="0"/>
              <a:t>- </a:t>
            </a:r>
            <a:r>
              <a:rPr lang="en-US" dirty="0" err="1" smtClean="0"/>
              <a:t>Đây</a:t>
            </a:r>
            <a:r>
              <a:rPr lang="en-US" dirty="0" smtClean="0"/>
              <a:t> </a:t>
            </a:r>
            <a:r>
              <a:rPr lang="en-US" dirty="0" err="1" smtClean="0"/>
              <a:t>là</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Applet </a:t>
            </a:r>
            <a:r>
              <a:rPr lang="en-US" dirty="0" err="1" smtClean="0"/>
              <a:t>chạy</a:t>
            </a:r>
            <a:r>
              <a:rPr lang="en-US" dirty="0" smtClean="0"/>
              <a:t> </a:t>
            </a:r>
            <a:r>
              <a:rPr lang="en-US" dirty="0" err="1" smtClean="0"/>
              <a:t>được</a:t>
            </a:r>
            <a:r>
              <a:rPr lang="en-US" dirty="0" smtClean="0"/>
              <a:t> </a:t>
            </a:r>
            <a:r>
              <a:rPr lang="en-US" dirty="0" err="1" smtClean="0"/>
              <a:t>với</a:t>
            </a:r>
            <a:r>
              <a:rPr lang="en-US" dirty="0" smtClean="0"/>
              <a:t> web browser,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chạy</a:t>
            </a:r>
            <a:r>
              <a:rPr lang="en-US" dirty="0" smtClean="0"/>
              <a:t> </a:t>
            </a:r>
            <a:r>
              <a:rPr lang="en-US" dirty="0" err="1" smtClean="0"/>
              <a:t>được</a:t>
            </a:r>
            <a:r>
              <a:rPr lang="en-US" dirty="0" smtClean="0"/>
              <a:t> </a:t>
            </a:r>
            <a:r>
              <a:rPr lang="en-US" dirty="0" err="1" smtClean="0"/>
              <a:t>mà</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dùng</a:t>
            </a:r>
            <a:r>
              <a:rPr lang="en-US" dirty="0" smtClean="0"/>
              <a:t> </a:t>
            </a:r>
            <a:r>
              <a:rPr lang="en-US" dirty="0" err="1" smtClean="0"/>
              <a:t>hàm</a:t>
            </a:r>
            <a:r>
              <a:rPr lang="en-US" dirty="0" smtClean="0"/>
              <a:t> main</a:t>
            </a:r>
            <a:endParaRPr lang="en-US" dirty="0"/>
          </a:p>
        </p:txBody>
      </p:sp>
      <p:sp>
        <p:nvSpPr>
          <p:cNvPr id="8" name="Left Arrow 7"/>
          <p:cNvSpPr/>
          <p:nvPr/>
        </p:nvSpPr>
        <p:spPr bwMode="auto">
          <a:xfrm>
            <a:off x="4572000" y="4503107"/>
            <a:ext cx="3886200" cy="1524000"/>
          </a:xfrm>
          <a:prstGeom prst="leftArrow">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err="1" smtClean="0"/>
              <a:t>Không</a:t>
            </a:r>
            <a:r>
              <a:rPr lang="en-US" dirty="0" smtClean="0"/>
              <a:t> </a:t>
            </a:r>
            <a:r>
              <a:rPr lang="en-US" dirty="0" err="1" smtClean="0"/>
              <a:t>dùng</a:t>
            </a:r>
            <a:r>
              <a:rPr kumimoji="0" lang="en-US" sz="2400" b="0" i="0" u="none" strike="noStrike" cap="none" normalizeH="0" dirty="0" smtClean="0">
                <a:ln>
                  <a:noFill/>
                </a:ln>
                <a:solidFill>
                  <a:schemeClr val="tx1"/>
                </a:solidFill>
                <a:effectLst/>
                <a:latin typeface="Times New Roman" panose="02020603050405020304" pitchFamily="18" charset="0"/>
              </a:rPr>
              <a:t> </a:t>
            </a:r>
            <a:r>
              <a:rPr kumimoji="0" lang="en-US" sz="2400" b="0" i="0" u="none" strike="noStrike" cap="none" normalizeH="0" dirty="0" err="1" smtClean="0">
                <a:ln>
                  <a:noFill/>
                </a:ln>
                <a:solidFill>
                  <a:schemeClr val="tx1"/>
                </a:solidFill>
                <a:effectLst/>
                <a:latin typeface="Times New Roman" panose="02020603050405020304" pitchFamily="18" charset="0"/>
              </a:rPr>
              <a:t>hàm</a:t>
            </a:r>
            <a:endParaRPr kumimoji="0" lang="en-US" sz="2400" b="0" i="0" u="none" strike="noStrike" cap="none" normalizeH="0" dirty="0" smtClean="0">
              <a:ln>
                <a:noFill/>
              </a:ln>
              <a:solidFill>
                <a:schemeClr val="tx1"/>
              </a:solidFill>
              <a:effectLst/>
              <a:latin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dirty="0" smtClean="0">
                <a:ln>
                  <a:noFill/>
                </a:ln>
                <a:solidFill>
                  <a:schemeClr val="tx1"/>
                </a:solidFill>
                <a:effectLst/>
                <a:latin typeface="Times New Roman" panose="02020603050405020304" pitchFamily="18" charset="0"/>
              </a:rPr>
              <a:t> main </a:t>
            </a:r>
            <a:r>
              <a:rPr kumimoji="0" lang="en-US" sz="2400" b="0" i="0" u="none" strike="noStrike" cap="none" normalizeH="0" dirty="0" err="1" smtClean="0">
                <a:ln>
                  <a:noFill/>
                </a:ln>
                <a:solidFill>
                  <a:schemeClr val="tx1"/>
                </a:solidFill>
                <a:effectLst/>
                <a:latin typeface="Times New Roman" panose="02020603050405020304" pitchFamily="18" charset="0"/>
              </a:rPr>
              <a:t>chương</a:t>
            </a:r>
            <a:r>
              <a:rPr lang="en-US" dirty="0"/>
              <a:t> </a:t>
            </a:r>
            <a:r>
              <a:rPr lang="en-US" dirty="0" err="1" smtClean="0"/>
              <a:t>trình</a:t>
            </a:r>
            <a:endParaRPr kumimoji="0" lang="en-US" sz="2400" b="0" i="0" u="none" strike="noStrike" cap="none" normalizeH="0" baseline="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4244376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18" y="2362200"/>
            <a:ext cx="54959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19600"/>
            <a:ext cx="6962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418" y="5443537"/>
            <a:ext cx="6648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1143000"/>
            <a:ext cx="8818686" cy="461665"/>
          </a:xfrm>
          <a:prstGeom prst="rect">
            <a:avLst/>
          </a:prstGeom>
          <a:noFill/>
        </p:spPr>
        <p:txBody>
          <a:bodyPr wrap="square" rtlCol="0">
            <a:spAutoFit/>
          </a:bodyPr>
          <a:lstStyle/>
          <a:p>
            <a:r>
              <a:rPr lang="en-US" dirty="0" err="1" smtClean="0"/>
              <a:t>Có</a:t>
            </a:r>
            <a:r>
              <a:rPr lang="en-US" dirty="0" smtClean="0"/>
              <a:t> </a:t>
            </a:r>
            <a:r>
              <a:rPr lang="en-US" dirty="0" err="1" smtClean="0"/>
              <a:t>thể</a:t>
            </a:r>
            <a:r>
              <a:rPr lang="en-US" dirty="0" smtClean="0"/>
              <a:t> </a:t>
            </a:r>
            <a:r>
              <a:rPr lang="en-US" dirty="0" err="1" smtClean="0"/>
              <a:t>gọi</a:t>
            </a:r>
            <a:r>
              <a:rPr lang="en-US" dirty="0" smtClean="0"/>
              <a:t> 1 </a:t>
            </a:r>
            <a:r>
              <a:rPr lang="en-US" dirty="0" err="1" smtClean="0"/>
              <a:t>hàm</a:t>
            </a:r>
            <a:r>
              <a:rPr lang="en-US" dirty="0" smtClean="0"/>
              <a:t> </a:t>
            </a:r>
            <a:r>
              <a:rPr lang="en-US" dirty="0" err="1" smtClean="0"/>
              <a:t>trong</a:t>
            </a:r>
            <a:r>
              <a:rPr lang="en-US" dirty="0" smtClean="0"/>
              <a:t> C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cho</a:t>
            </a:r>
            <a:r>
              <a:rPr lang="en-US" dirty="0" smtClean="0"/>
              <a:t> java </a:t>
            </a:r>
            <a:r>
              <a:rPr lang="en-US" dirty="0" err="1" smtClean="0"/>
              <a:t>bằng</a:t>
            </a:r>
            <a:r>
              <a:rPr lang="en-US" dirty="0" smtClean="0"/>
              <a:t> </a:t>
            </a:r>
            <a:r>
              <a:rPr lang="en-US" dirty="0" err="1" smtClean="0"/>
              <a:t>từ</a:t>
            </a:r>
            <a:r>
              <a:rPr lang="en-US" dirty="0" smtClean="0"/>
              <a:t> </a:t>
            </a:r>
            <a:r>
              <a:rPr lang="en-US" dirty="0" err="1" smtClean="0"/>
              <a:t>khoa</a:t>
            </a:r>
            <a:r>
              <a:rPr lang="en-US" dirty="0" smtClean="0"/>
              <a:t> native </a:t>
            </a:r>
            <a:endParaRPr lang="en-US" dirty="0"/>
          </a:p>
        </p:txBody>
      </p:sp>
      <p:sp>
        <p:nvSpPr>
          <p:cNvPr id="5" name="TextBox 4"/>
          <p:cNvSpPr txBox="1"/>
          <p:nvPr/>
        </p:nvSpPr>
        <p:spPr>
          <a:xfrm>
            <a:off x="817418" y="1503171"/>
            <a:ext cx="5257800" cy="381000"/>
          </a:xfrm>
          <a:prstGeom prst="rect">
            <a:avLst/>
          </a:prstGeom>
          <a:noFill/>
        </p:spPr>
        <p:txBody>
          <a:bodyPr wrap="square" rtlCol="0">
            <a:spAutoFit/>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như</a:t>
            </a:r>
            <a:r>
              <a:rPr lang="en-US" dirty="0" smtClean="0"/>
              <a:t> </a:t>
            </a:r>
            <a:r>
              <a:rPr lang="en-US" dirty="0" err="1" smtClean="0"/>
              <a:t>sau</a:t>
            </a:r>
            <a:endParaRPr lang="en-US" dirty="0"/>
          </a:p>
        </p:txBody>
      </p:sp>
      <p:sp>
        <p:nvSpPr>
          <p:cNvPr id="6" name="TextBox 5"/>
          <p:cNvSpPr txBox="1"/>
          <p:nvPr/>
        </p:nvSpPr>
        <p:spPr>
          <a:xfrm>
            <a:off x="719203" y="1900535"/>
            <a:ext cx="7010400" cy="461665"/>
          </a:xfrm>
          <a:prstGeom prst="rect">
            <a:avLst/>
          </a:prstGeom>
          <a:noFill/>
        </p:spPr>
        <p:txBody>
          <a:bodyPr wrap="square" rtlCol="0">
            <a:spAutoFit/>
          </a:bodyPr>
          <a:lstStyle/>
          <a:p>
            <a:r>
              <a:rPr lang="en-US" dirty="0" smtClean="0"/>
              <a:t> 1. </a:t>
            </a:r>
            <a:r>
              <a:rPr lang="en-US" dirty="0" err="1" smtClean="0"/>
              <a:t>Tạo</a:t>
            </a:r>
            <a:r>
              <a:rPr lang="en-US" dirty="0" smtClean="0"/>
              <a:t> 1 file java </a:t>
            </a:r>
            <a:r>
              <a:rPr lang="en-US" dirty="0" err="1" smtClean="0"/>
              <a:t>với</a:t>
            </a:r>
            <a:r>
              <a:rPr lang="en-US" dirty="0" smtClean="0"/>
              <a:t> </a:t>
            </a:r>
            <a:r>
              <a:rPr lang="en-US" dirty="0" err="1" smtClean="0"/>
              <a:t>nội</a:t>
            </a:r>
            <a:r>
              <a:rPr lang="en-US" dirty="0" smtClean="0"/>
              <a:t> dung </a:t>
            </a:r>
            <a:r>
              <a:rPr lang="en-US" dirty="0" err="1" smtClean="0"/>
              <a:t>như</a:t>
            </a:r>
            <a:r>
              <a:rPr lang="en-US" dirty="0" smtClean="0"/>
              <a:t> </a:t>
            </a:r>
            <a:r>
              <a:rPr lang="en-US" dirty="0" err="1" smtClean="0"/>
              <a:t>sau</a:t>
            </a:r>
            <a:endParaRPr lang="en-US" dirty="0"/>
          </a:p>
        </p:txBody>
      </p:sp>
      <p:sp>
        <p:nvSpPr>
          <p:cNvPr id="7" name="TextBox 6"/>
          <p:cNvSpPr txBox="1"/>
          <p:nvPr/>
        </p:nvSpPr>
        <p:spPr>
          <a:xfrm>
            <a:off x="838200" y="3886200"/>
            <a:ext cx="5105400" cy="369332"/>
          </a:xfrm>
          <a:prstGeom prst="rect">
            <a:avLst/>
          </a:prstGeom>
          <a:noFill/>
        </p:spPr>
        <p:txBody>
          <a:bodyPr wrap="square" rtlCol="0">
            <a:spAutoFit/>
          </a:bodyPr>
          <a:lstStyle/>
          <a:p>
            <a:r>
              <a:rPr lang="en-US" dirty="0" smtClean="0"/>
              <a:t>2. </a:t>
            </a:r>
            <a:r>
              <a:rPr lang="en-US" dirty="0" err="1" smtClean="0"/>
              <a:t>Thực</a:t>
            </a:r>
            <a:r>
              <a:rPr lang="en-US" dirty="0" smtClean="0"/>
              <a:t> </a:t>
            </a:r>
            <a:r>
              <a:rPr lang="en-US" dirty="0" err="1" smtClean="0"/>
              <a:t>thi</a:t>
            </a:r>
            <a:r>
              <a:rPr lang="en-US" dirty="0" smtClean="0"/>
              <a:t> </a:t>
            </a:r>
            <a:r>
              <a:rPr lang="en-US" dirty="0" err="1" smtClean="0"/>
              <a:t>chương</a:t>
            </a:r>
            <a:r>
              <a:rPr lang="en-US" dirty="0" smtClean="0"/>
              <a:t> </a:t>
            </a:r>
            <a:r>
              <a:rPr lang="en-US" dirty="0" err="1" smtClean="0"/>
              <a:t>trình</a:t>
            </a:r>
            <a:r>
              <a:rPr lang="en-US" dirty="0" smtClean="0"/>
              <a:t> java </a:t>
            </a:r>
            <a:r>
              <a:rPr lang="en-US" dirty="0" err="1" smtClean="0"/>
              <a:t>vừa</a:t>
            </a:r>
            <a:r>
              <a:rPr lang="en-US" dirty="0" smtClean="0"/>
              <a:t> </a:t>
            </a:r>
            <a:r>
              <a:rPr lang="en-US" dirty="0" err="1" smtClean="0"/>
              <a:t>tạo</a:t>
            </a:r>
            <a:endParaRPr lang="en-US" dirty="0"/>
          </a:p>
        </p:txBody>
      </p:sp>
      <p:sp>
        <p:nvSpPr>
          <p:cNvPr id="8" name="TextBox 7"/>
          <p:cNvSpPr txBox="1"/>
          <p:nvPr/>
        </p:nvSpPr>
        <p:spPr>
          <a:xfrm>
            <a:off x="990600" y="4953000"/>
            <a:ext cx="4191000" cy="369332"/>
          </a:xfrm>
          <a:prstGeom prst="rect">
            <a:avLst/>
          </a:prstGeom>
          <a:noFill/>
        </p:spPr>
        <p:txBody>
          <a:bodyPr wrap="square" rtlCol="0">
            <a:spAutoFit/>
          </a:bodyPr>
          <a:lstStyle/>
          <a:p>
            <a:r>
              <a:rPr lang="en-US" dirty="0" smtClean="0"/>
              <a:t>3. </a:t>
            </a:r>
            <a:r>
              <a:rPr lang="en-US" dirty="0" err="1" smtClean="0"/>
              <a:t>Tạo</a:t>
            </a:r>
            <a:r>
              <a:rPr lang="en-US" dirty="0" smtClean="0"/>
              <a:t> file header </a:t>
            </a:r>
            <a:r>
              <a:rPr lang="en-US" dirty="0" err="1" smtClean="0"/>
              <a:t>bằng</a:t>
            </a:r>
            <a:r>
              <a:rPr lang="en-US" dirty="0" smtClean="0"/>
              <a:t> </a:t>
            </a:r>
            <a:r>
              <a:rPr lang="en-US" dirty="0" err="1" smtClean="0"/>
              <a:t>javah</a:t>
            </a:r>
            <a:endParaRPr lang="en-US" dirty="0"/>
          </a:p>
        </p:txBody>
      </p:sp>
      <p:sp>
        <p:nvSpPr>
          <p:cNvPr id="9" name="Left Arrow 8"/>
          <p:cNvSpPr/>
          <p:nvPr/>
        </p:nvSpPr>
        <p:spPr>
          <a:xfrm>
            <a:off x="7465868" y="5443537"/>
            <a:ext cx="763732" cy="261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1981200" y="6019800"/>
            <a:ext cx="304800" cy="5095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0" y="249077"/>
            <a:ext cx="914400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400" b="1" dirty="0">
                <a:latin typeface="Arial" panose="020B0604020202020204" pitchFamily="34" charset="0"/>
                <a:cs typeface="Arial" panose="020B0604020202020204" pitchFamily="34" charset="0"/>
              </a:rPr>
              <a:t>7</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Chương</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trình</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có</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thể</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sử</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dụng</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hàm</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của</a:t>
            </a:r>
            <a:r>
              <a:rPr lang="en-US" sz="3400" b="1" dirty="0" smtClean="0">
                <a:latin typeface="Arial" panose="020B0604020202020204" pitchFamily="34" charset="0"/>
                <a:cs typeface="Arial" panose="020B0604020202020204" pitchFamily="34" charset="0"/>
              </a:rPr>
              <a:t> C</a:t>
            </a:r>
            <a:endParaRPr lang="en-US" sz="3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393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44" y="1524000"/>
            <a:ext cx="8701056"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A22CC17D-7579-4BA2-8708-D93A812DF118}" type="datetime1">
              <a:rPr lang="vi-VN" smtClean="0"/>
              <a:t>30/07/2016</a:t>
            </a:fld>
            <a:endParaRPr lang="en-US"/>
          </a:p>
        </p:txBody>
      </p:sp>
      <p:sp>
        <p:nvSpPr>
          <p:cNvPr id="4" name="Footer Placeholder 3"/>
          <p:cNvSpPr>
            <a:spLocks noGrp="1"/>
          </p:cNvSpPr>
          <p:nvPr>
            <p:ph type="ftr" sz="quarter" idx="11"/>
          </p:nvPr>
        </p:nvSpPr>
        <p:spPr>
          <a:xfrm>
            <a:off x="3124200" y="6245225"/>
            <a:ext cx="3505200" cy="384175"/>
          </a:xfrm>
        </p:spPr>
        <p:txBody>
          <a:bodyPr/>
          <a:lstStyle/>
          <a:p>
            <a:r>
              <a:rPr lang="vi-VN" smtClean="0"/>
              <a:t>Đào Đức Nhã - Trương Ngọc Tinh Anh</a:t>
            </a:r>
            <a:endParaRPr lang="en-US"/>
          </a:p>
        </p:txBody>
      </p:sp>
      <p:sp>
        <p:nvSpPr>
          <p:cNvPr id="5" name="Slide Number Placeholder 4"/>
          <p:cNvSpPr>
            <a:spLocks noGrp="1"/>
          </p:cNvSpPr>
          <p:nvPr>
            <p:ph type="sldNum" sz="quarter" idx="12"/>
          </p:nvPr>
        </p:nvSpPr>
        <p:spPr/>
        <p:txBody>
          <a:bodyPr/>
          <a:lstStyle/>
          <a:p>
            <a:fld id="{4725DD04-EBDF-46BB-B640-2391DFA61AE0}" type="slidenum">
              <a:rPr lang="en-US" smtClean="0"/>
              <a:pPr/>
              <a:t>3</a:t>
            </a:fld>
            <a:endParaRPr lang="en-US"/>
          </a:p>
        </p:txBody>
      </p:sp>
      <p:sp>
        <p:nvSpPr>
          <p:cNvPr id="6" name="TextBox 5"/>
          <p:cNvSpPr txBox="1"/>
          <p:nvPr/>
        </p:nvSpPr>
        <p:spPr>
          <a:xfrm>
            <a:off x="494654" y="228600"/>
            <a:ext cx="8192146" cy="830997"/>
          </a:xfrm>
          <a:prstGeom prst="rect">
            <a:avLst/>
          </a:prstGeom>
          <a:solidFill>
            <a:schemeClr val="bg1"/>
          </a:solidFill>
          <a:ln w="57150">
            <a:solidFill>
              <a:schemeClr val="tx2">
                <a:lumMod val="60000"/>
                <a:lumOff val="40000"/>
              </a:schemeClr>
            </a:solidFill>
          </a:ln>
        </p:spPr>
        <p:txBody>
          <a:bodyPr wrap="square" rtlCol="0">
            <a:spAutoFit/>
          </a:bodyPr>
          <a:lstStyle/>
          <a:p>
            <a:pPr>
              <a:lnSpc>
                <a:spcPct val="150000"/>
              </a:lnSpc>
            </a:pPr>
            <a:r>
              <a:rPr lang="en-US" sz="3200" b="1" smtClean="0">
                <a:solidFill>
                  <a:srgbClr val="FF0000"/>
                </a:solidFill>
                <a:latin typeface="+mj-lt"/>
              </a:rPr>
              <a:t>I. TỔNG QUAN VỀ PHƯƠNG THỨC HÀM</a:t>
            </a:r>
            <a:endParaRPr lang="en-US" sz="3200" b="1">
              <a:solidFill>
                <a:srgbClr val="FF0000"/>
              </a:solidFill>
              <a:latin typeface="+mj-lt"/>
            </a:endParaRPr>
          </a:p>
        </p:txBody>
      </p:sp>
    </p:spTree>
    <p:extLst>
      <p:ext uri="{BB962C8B-B14F-4D97-AF65-F5344CB8AC3E}">
        <p14:creationId xmlns:p14="http://schemas.microsoft.com/office/powerpoint/2010/main" val="3500870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18" y="1595437"/>
            <a:ext cx="67341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17418" y="978932"/>
            <a:ext cx="6248400" cy="369332"/>
          </a:xfrm>
          <a:prstGeom prst="rect">
            <a:avLst/>
          </a:prstGeom>
          <a:noFill/>
        </p:spPr>
        <p:txBody>
          <a:bodyPr wrap="square" rtlCol="0">
            <a:spAutoFit/>
          </a:bodyPr>
          <a:lstStyle/>
          <a:p>
            <a:r>
              <a:rPr lang="en-US" dirty="0" smtClean="0"/>
              <a:t>3. </a:t>
            </a:r>
            <a:r>
              <a:rPr lang="en-US" dirty="0" err="1" smtClean="0"/>
              <a:t>Sau</a:t>
            </a:r>
            <a:r>
              <a:rPr lang="en-US" dirty="0" smtClean="0"/>
              <a:t> </a:t>
            </a:r>
            <a:r>
              <a:rPr lang="en-US" dirty="0" err="1" smtClean="0"/>
              <a:t>khi</a:t>
            </a:r>
            <a:r>
              <a:rPr lang="en-US" dirty="0" smtClean="0"/>
              <a:t> </a:t>
            </a:r>
            <a:r>
              <a:rPr lang="en-US" dirty="0" err="1" smtClean="0"/>
              <a:t>tạo</a:t>
            </a:r>
            <a:r>
              <a:rPr lang="en-US" dirty="0" smtClean="0"/>
              <a:t> </a:t>
            </a:r>
            <a:r>
              <a:rPr lang="en-US" dirty="0" err="1" smtClean="0"/>
              <a:t>thì</a:t>
            </a:r>
            <a:r>
              <a:rPr lang="en-US" dirty="0" smtClean="0"/>
              <a:t> </a:t>
            </a:r>
            <a:r>
              <a:rPr lang="en-US" dirty="0" err="1" smtClean="0"/>
              <a:t>nội</a:t>
            </a:r>
            <a:r>
              <a:rPr lang="en-US" dirty="0" smtClean="0"/>
              <a:t> dung file </a:t>
            </a:r>
            <a:r>
              <a:rPr lang="en-US" dirty="0" err="1" smtClean="0"/>
              <a:t>Test.h</a:t>
            </a:r>
            <a:r>
              <a:rPr lang="en-US" dirty="0" smtClean="0"/>
              <a:t> </a:t>
            </a:r>
            <a:r>
              <a:rPr lang="en-US" dirty="0" err="1" smtClean="0"/>
              <a:t>như</a:t>
            </a:r>
            <a:r>
              <a:rPr lang="en-US" dirty="0" smtClean="0"/>
              <a:t> </a:t>
            </a:r>
            <a:r>
              <a:rPr lang="en-US" dirty="0" err="1" smtClean="0"/>
              <a:t>sau</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418" y="2362200"/>
            <a:ext cx="49339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eft Arrow 5"/>
          <p:cNvSpPr/>
          <p:nvPr/>
        </p:nvSpPr>
        <p:spPr>
          <a:xfrm>
            <a:off x="5105400" y="4419600"/>
            <a:ext cx="3276600" cy="152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a:t>
            </a:r>
            <a:r>
              <a:rPr lang="en-US" dirty="0" err="1" smtClean="0"/>
              <a:t>phần</a:t>
            </a:r>
            <a:r>
              <a:rPr lang="en-US" dirty="0" smtClean="0"/>
              <a:t> </a:t>
            </a:r>
            <a:r>
              <a:rPr lang="en-US" dirty="0" err="1" smtClean="0"/>
              <a:t>này</a:t>
            </a:r>
            <a:r>
              <a:rPr lang="en-US" dirty="0" smtClean="0"/>
              <a:t> </a:t>
            </a:r>
            <a:r>
              <a:rPr lang="en-US" dirty="0" err="1" smtClean="0"/>
              <a:t>vào</a:t>
            </a:r>
            <a:r>
              <a:rPr lang="en-US" dirty="0" smtClean="0"/>
              <a:t> </a:t>
            </a:r>
            <a:r>
              <a:rPr lang="en-US" dirty="0" err="1" smtClean="0"/>
              <a:t>chương</a:t>
            </a:r>
            <a:r>
              <a:rPr lang="en-US" dirty="0" smtClean="0"/>
              <a:t> </a:t>
            </a:r>
            <a:r>
              <a:rPr lang="en-US" dirty="0" err="1" smtClean="0"/>
              <a:t>trình</a:t>
            </a:r>
            <a:r>
              <a:rPr lang="en-US" dirty="0" smtClean="0"/>
              <a:t> C</a:t>
            </a:r>
            <a:endParaRPr lang="en-US" dirty="0"/>
          </a:p>
        </p:txBody>
      </p:sp>
    </p:spTree>
    <p:extLst>
      <p:ext uri="{BB962C8B-B14F-4D97-AF65-F5344CB8AC3E}">
        <p14:creationId xmlns:p14="http://schemas.microsoft.com/office/powerpoint/2010/main" val="1459248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846118"/>
            <a:ext cx="68770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5257800"/>
            <a:ext cx="6934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2514600"/>
            <a:ext cx="686752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7255" y="1357746"/>
            <a:ext cx="5638800" cy="369332"/>
          </a:xfrm>
          <a:prstGeom prst="rect">
            <a:avLst/>
          </a:prstGeom>
          <a:noFill/>
        </p:spPr>
        <p:txBody>
          <a:bodyPr wrap="square" rtlCol="0">
            <a:spAutoFit/>
          </a:bodyPr>
          <a:lstStyle/>
          <a:p>
            <a:r>
              <a:rPr lang="en-US" dirty="0" smtClean="0"/>
              <a:t>4. </a:t>
            </a:r>
            <a:r>
              <a:rPr lang="en-US" dirty="0" err="1" smtClean="0"/>
              <a:t>Tạo</a:t>
            </a:r>
            <a:r>
              <a:rPr lang="en-US" dirty="0" smtClean="0"/>
              <a:t> 1 </a:t>
            </a:r>
            <a:r>
              <a:rPr lang="en-US" dirty="0" err="1" smtClean="0"/>
              <a:t>hàm</a:t>
            </a:r>
            <a:r>
              <a:rPr lang="en-US" dirty="0" smtClean="0"/>
              <a:t> </a:t>
            </a:r>
            <a:r>
              <a:rPr lang="en-US" dirty="0" err="1" smtClean="0"/>
              <a:t>trong</a:t>
            </a:r>
            <a:r>
              <a:rPr lang="en-US" dirty="0" smtClean="0"/>
              <a:t> C </a:t>
            </a:r>
            <a:endParaRPr lang="en-US" dirty="0"/>
          </a:p>
        </p:txBody>
      </p:sp>
      <p:sp>
        <p:nvSpPr>
          <p:cNvPr id="5" name="TextBox 4"/>
          <p:cNvSpPr txBox="1"/>
          <p:nvPr/>
        </p:nvSpPr>
        <p:spPr>
          <a:xfrm>
            <a:off x="547255" y="4611469"/>
            <a:ext cx="7019925" cy="369332"/>
          </a:xfrm>
          <a:prstGeom prst="rect">
            <a:avLst/>
          </a:prstGeom>
          <a:noFill/>
        </p:spPr>
        <p:txBody>
          <a:bodyPr wrap="square" rtlCol="0">
            <a:spAutoFit/>
          </a:bodyPr>
          <a:lstStyle/>
          <a:p>
            <a:r>
              <a:rPr lang="en-US" dirty="0" err="1" smtClean="0"/>
              <a:t>Bây</a:t>
            </a:r>
            <a:r>
              <a:rPr lang="en-US" dirty="0" smtClean="0"/>
              <a:t> </a:t>
            </a:r>
            <a:r>
              <a:rPr lang="en-US" dirty="0" err="1" smtClean="0"/>
              <a:t>giờ</a:t>
            </a:r>
            <a:r>
              <a:rPr lang="en-US" dirty="0" smtClean="0"/>
              <a:t> </a:t>
            </a:r>
            <a:r>
              <a:rPr lang="en-US" dirty="0" err="1" smtClean="0"/>
              <a:t>thì</a:t>
            </a:r>
            <a:r>
              <a:rPr lang="en-US" dirty="0" smtClean="0"/>
              <a:t> export path</a:t>
            </a:r>
            <a:endParaRPr lang="en-US" dirty="0"/>
          </a:p>
        </p:txBody>
      </p:sp>
      <p:sp>
        <p:nvSpPr>
          <p:cNvPr id="2" name="Left Arrow 1"/>
          <p:cNvSpPr/>
          <p:nvPr/>
        </p:nvSpPr>
        <p:spPr bwMode="auto">
          <a:xfrm>
            <a:off x="7010400" y="2667000"/>
            <a:ext cx="2209800" cy="790575"/>
          </a:xfrm>
          <a:prstGeom prst="leftArrow">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anose="02020603050405020304" pitchFamily="18" charset="0"/>
              </a:rPr>
              <a:t>Dán</a:t>
            </a:r>
            <a:r>
              <a:rPr kumimoji="0" lang="en-US" sz="2400" b="0" i="0" u="none" strike="noStrike" cap="none" normalizeH="0" dirty="0" smtClean="0">
                <a:ln>
                  <a:noFill/>
                </a:ln>
                <a:solidFill>
                  <a:schemeClr val="tx1"/>
                </a:solidFill>
                <a:effectLst/>
                <a:latin typeface="Times New Roman" panose="02020603050405020304" pitchFamily="18" charset="0"/>
              </a:rPr>
              <a:t> </a:t>
            </a:r>
            <a:r>
              <a:rPr kumimoji="0" lang="en-US" sz="2400" b="0" i="0" u="none" strike="noStrike" cap="none" normalizeH="0" dirty="0" err="1" smtClean="0">
                <a:ln>
                  <a:noFill/>
                </a:ln>
                <a:solidFill>
                  <a:schemeClr val="tx1"/>
                </a:solidFill>
                <a:effectLst/>
                <a:latin typeface="Times New Roman" panose="02020603050405020304" pitchFamily="18" charset="0"/>
              </a:rPr>
              <a:t>vào</a:t>
            </a:r>
            <a:r>
              <a:rPr kumimoji="0" lang="en-US" sz="2400" b="0" i="0" u="none" strike="noStrike" cap="none" normalizeH="0" dirty="0" smtClean="0">
                <a:ln>
                  <a:noFill/>
                </a:ln>
                <a:solidFill>
                  <a:schemeClr val="tx1"/>
                </a:solidFill>
                <a:effectLst/>
                <a:latin typeface="Times New Roman" panose="02020603050405020304" pitchFamily="18" charset="0"/>
              </a:rPr>
              <a:t> </a:t>
            </a:r>
            <a:r>
              <a:rPr kumimoji="0" lang="en-US" sz="2400" b="0" i="0" u="none" strike="noStrike" cap="none" normalizeH="0" dirty="0" err="1" smtClean="0">
                <a:ln>
                  <a:noFill/>
                </a:ln>
                <a:solidFill>
                  <a:schemeClr val="tx1"/>
                </a:solidFill>
                <a:effectLst/>
                <a:latin typeface="Times New Roman" panose="02020603050405020304" pitchFamily="18" charset="0"/>
              </a:rPr>
              <a:t>đây</a:t>
            </a:r>
            <a:endParaRPr kumimoji="0" lang="en-US" sz="2400" b="0" i="0" u="none" strike="noStrike" cap="none" normalizeH="0" baseline="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862540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69532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71800"/>
            <a:ext cx="69437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4876800"/>
            <a:ext cx="6867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95325" y="2438400"/>
            <a:ext cx="8448675" cy="461665"/>
          </a:xfrm>
          <a:prstGeom prst="rect">
            <a:avLst/>
          </a:prstGeom>
          <a:noFill/>
        </p:spPr>
        <p:txBody>
          <a:bodyPr wrap="square" rtlCol="0">
            <a:spAutoFit/>
          </a:bodyPr>
          <a:lstStyle/>
          <a:p>
            <a:r>
              <a:rPr lang="en-US" dirty="0" err="1" smtClean="0"/>
              <a:t>Bây</a:t>
            </a:r>
            <a:r>
              <a:rPr lang="en-US" dirty="0" smtClean="0"/>
              <a:t> </a:t>
            </a:r>
            <a:r>
              <a:rPr lang="en-US" dirty="0" err="1" smtClean="0"/>
              <a:t>giờ</a:t>
            </a:r>
            <a:r>
              <a:rPr lang="en-US" dirty="0" smtClean="0"/>
              <a:t> </a:t>
            </a:r>
            <a:r>
              <a:rPr lang="en-US" dirty="0" err="1" smtClean="0"/>
              <a:t>sẽ</a:t>
            </a:r>
            <a:r>
              <a:rPr lang="en-US" dirty="0" smtClean="0"/>
              <a:t> </a:t>
            </a:r>
            <a:r>
              <a:rPr lang="en-US" dirty="0" err="1" smtClean="0"/>
              <a:t>tạo</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và</a:t>
            </a:r>
            <a:r>
              <a:rPr lang="en-US" dirty="0" smtClean="0"/>
              <a:t> chia </a:t>
            </a:r>
            <a:r>
              <a:rPr lang="en-US" dirty="0" err="1" smtClean="0"/>
              <a:t>sẻ</a:t>
            </a:r>
            <a:r>
              <a:rPr lang="en-US" dirty="0" smtClean="0"/>
              <a:t> </a:t>
            </a:r>
            <a:r>
              <a:rPr lang="en-US" dirty="0" err="1" smtClean="0"/>
              <a:t>nó</a:t>
            </a:r>
            <a:r>
              <a:rPr lang="en-US" dirty="0" smtClean="0"/>
              <a:t> </a:t>
            </a:r>
            <a:r>
              <a:rPr lang="en-US" dirty="0" err="1" smtClean="0"/>
              <a:t>đến</a:t>
            </a:r>
            <a:r>
              <a:rPr lang="en-US" dirty="0" smtClean="0"/>
              <a:t> </a:t>
            </a:r>
            <a:r>
              <a:rPr lang="en-US" dirty="0" err="1" smtClean="0"/>
              <a:t>thư</a:t>
            </a:r>
            <a:r>
              <a:rPr lang="en-US" dirty="0" smtClean="0"/>
              <a:t> </a:t>
            </a:r>
            <a:r>
              <a:rPr lang="en-US" dirty="0" err="1" smtClean="0"/>
              <a:t>mục</a:t>
            </a:r>
            <a:r>
              <a:rPr lang="en-US" dirty="0" smtClean="0"/>
              <a:t> </a:t>
            </a:r>
            <a:r>
              <a:rPr lang="en-US" dirty="0" err="1" smtClean="0"/>
              <a:t>JavaFiles</a:t>
            </a:r>
            <a:endParaRPr lang="en-US" dirty="0"/>
          </a:p>
        </p:txBody>
      </p:sp>
      <p:sp>
        <p:nvSpPr>
          <p:cNvPr id="5" name="TextBox 4"/>
          <p:cNvSpPr txBox="1"/>
          <p:nvPr/>
        </p:nvSpPr>
        <p:spPr>
          <a:xfrm>
            <a:off x="695324" y="4191000"/>
            <a:ext cx="8296276" cy="461665"/>
          </a:xfrm>
          <a:prstGeom prst="rect">
            <a:avLst/>
          </a:prstGeom>
          <a:noFill/>
        </p:spPr>
        <p:txBody>
          <a:bodyPr wrap="square" rtlCol="0">
            <a:spAutoFit/>
          </a:bodyPr>
          <a:lstStyle/>
          <a:p>
            <a:r>
              <a:rPr lang="en-US" dirty="0" err="1" smtClean="0"/>
              <a:t>Bây</a:t>
            </a:r>
            <a:r>
              <a:rPr lang="en-US" dirty="0" smtClean="0"/>
              <a:t> </a:t>
            </a:r>
            <a:r>
              <a:rPr lang="en-US" dirty="0" err="1" smtClean="0"/>
              <a:t>giờ</a:t>
            </a:r>
            <a:r>
              <a:rPr lang="en-US" dirty="0" smtClean="0"/>
              <a:t> </a:t>
            </a:r>
            <a:r>
              <a:rPr lang="en-US" dirty="0" err="1" smtClean="0"/>
              <a:t>thì</a:t>
            </a:r>
            <a:r>
              <a:rPr lang="en-US" dirty="0" smtClean="0"/>
              <a:t> </a:t>
            </a:r>
            <a:r>
              <a:rPr lang="en-US" dirty="0" err="1" smtClean="0"/>
              <a:t>chạy</a:t>
            </a:r>
            <a:r>
              <a:rPr lang="en-US" dirty="0" smtClean="0"/>
              <a:t> </a:t>
            </a:r>
            <a:r>
              <a:rPr lang="en-US" dirty="0" err="1" smtClean="0"/>
              <a:t>chương</a:t>
            </a:r>
            <a:r>
              <a:rPr lang="en-US" dirty="0" smtClean="0"/>
              <a:t> </a:t>
            </a:r>
            <a:r>
              <a:rPr lang="en-US" dirty="0" err="1" smtClean="0"/>
              <a:t>trình</a:t>
            </a:r>
            <a:r>
              <a:rPr lang="en-US" dirty="0" smtClean="0"/>
              <a:t> java </a:t>
            </a:r>
            <a:r>
              <a:rPr lang="en-US" dirty="0" err="1" smtClean="0"/>
              <a:t>trên</a:t>
            </a:r>
            <a:r>
              <a:rPr lang="en-US" dirty="0" smtClean="0"/>
              <a:t> </a:t>
            </a:r>
            <a:r>
              <a:rPr lang="en-US" dirty="0" err="1" smtClean="0"/>
              <a:t>thì</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như</a:t>
            </a:r>
            <a:r>
              <a:rPr lang="en-US" dirty="0" smtClean="0"/>
              <a:t> </a:t>
            </a:r>
            <a:r>
              <a:rPr lang="en-US" dirty="0" err="1" smtClean="0"/>
              <a:t>hình</a:t>
            </a:r>
            <a:r>
              <a:rPr lang="en-US" dirty="0" smtClean="0"/>
              <a:t> </a:t>
            </a:r>
            <a:endParaRPr lang="en-US" dirty="0"/>
          </a:p>
        </p:txBody>
      </p:sp>
    </p:spTree>
    <p:extLst>
      <p:ext uri="{BB962C8B-B14F-4D97-AF65-F5344CB8AC3E}">
        <p14:creationId xmlns:p14="http://schemas.microsoft.com/office/powerpoint/2010/main" val="3163018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2986007" y="6350161"/>
            <a:ext cx="32004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33</a:t>
            </a:fld>
            <a:endParaRPr lang="en-US"/>
          </a:p>
        </p:txBody>
      </p:sp>
      <p:sp>
        <p:nvSpPr>
          <p:cNvPr id="5" name="Title 1"/>
          <p:cNvSpPr txBox="1">
            <a:spLocks/>
          </p:cNvSpPr>
          <p:nvPr/>
        </p:nvSpPr>
        <p:spPr>
          <a:xfrm>
            <a:off x="2171700" y="304800"/>
            <a:ext cx="480060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400" b="1" smtClean="0">
                <a:latin typeface="Arial" panose="020B0604020202020204" pitchFamily="34" charset="0"/>
                <a:cs typeface="Arial" panose="020B0604020202020204" pitchFamily="34" charset="0"/>
              </a:rPr>
              <a:t>TÀI LIỆU THAM KHẢO</a:t>
            </a:r>
            <a:endParaRPr lang="en-US" sz="3400" b="1" dirty="0">
              <a:latin typeface="Arial" panose="020B0604020202020204" pitchFamily="34" charset="0"/>
              <a:cs typeface="Arial" panose="020B0604020202020204" pitchFamily="34" charset="0"/>
            </a:endParaRPr>
          </a:p>
        </p:txBody>
      </p:sp>
      <p:grpSp>
        <p:nvGrpSpPr>
          <p:cNvPr id="6" name="Group 5"/>
          <p:cNvGrpSpPr/>
          <p:nvPr/>
        </p:nvGrpSpPr>
        <p:grpSpPr>
          <a:xfrm>
            <a:off x="612149" y="1846225"/>
            <a:ext cx="5280956" cy="841347"/>
            <a:chOff x="4113734" y="1462930"/>
            <a:chExt cx="7043108" cy="1122088"/>
          </a:xfrm>
        </p:grpSpPr>
        <p:sp>
          <p:nvSpPr>
            <p:cNvPr id="7" name="Rectangle 6"/>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 name="TextBox 7"/>
            <p:cNvSpPr txBox="1"/>
            <p:nvPr/>
          </p:nvSpPr>
          <p:spPr>
            <a:xfrm>
              <a:off x="5420467" y="1650117"/>
              <a:ext cx="5736375" cy="697808"/>
            </a:xfrm>
            <a:prstGeom prst="rect">
              <a:avLst/>
            </a:prstGeom>
            <a:noFill/>
          </p:spPr>
          <p:txBody>
            <a:bodyPr wrap="square" rtlCol="0" anchor="ctr">
              <a:spAutoFit/>
            </a:bodyPr>
            <a:lstStyle/>
            <a:p>
              <a:r>
                <a:rPr lang="en-US" sz="2800" b="1">
                  <a:solidFill>
                    <a:srgbClr val="002060"/>
                  </a:solidFill>
                  <a:latin typeface="+mj-lt"/>
                </a:rPr>
                <a:t>Developer Softwares</a:t>
              </a:r>
              <a:endParaRPr lang="en-US" sz="2800" b="1" dirty="0">
                <a:solidFill>
                  <a:srgbClr val="002060"/>
                </a:solidFill>
                <a:latin typeface="+mj-lt"/>
                <a:cs typeface="Arial" pitchFamily="34" charset="0"/>
              </a:endParaRPr>
            </a:p>
          </p:txBody>
        </p:sp>
        <p:sp>
          <p:nvSpPr>
            <p:cNvPr id="9" name="Oval 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1</a:t>
              </a:r>
              <a:endParaRPr lang="en-US" sz="3299" kern="0" dirty="0">
                <a:solidFill>
                  <a:schemeClr val="bg1"/>
                </a:solidFill>
                <a:latin typeface="Arial" pitchFamily="34" charset="0"/>
                <a:cs typeface="Arial" pitchFamily="34" charset="0"/>
              </a:endParaRPr>
            </a:p>
          </p:txBody>
        </p:sp>
      </p:grpSp>
      <p:grpSp>
        <p:nvGrpSpPr>
          <p:cNvPr id="10" name="Group 9"/>
          <p:cNvGrpSpPr/>
          <p:nvPr/>
        </p:nvGrpSpPr>
        <p:grpSpPr>
          <a:xfrm>
            <a:off x="612149" y="3959253"/>
            <a:ext cx="5407651" cy="841347"/>
            <a:chOff x="4113734" y="1462930"/>
            <a:chExt cx="7212078" cy="1122088"/>
          </a:xfrm>
        </p:grpSpPr>
        <p:sp>
          <p:nvSpPr>
            <p:cNvPr id="11" name="Rectangle 10"/>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2" name="TextBox 11"/>
            <p:cNvSpPr txBox="1"/>
            <p:nvPr/>
          </p:nvSpPr>
          <p:spPr>
            <a:xfrm>
              <a:off x="5420467" y="1650116"/>
              <a:ext cx="5905345" cy="697808"/>
            </a:xfrm>
            <a:prstGeom prst="rect">
              <a:avLst/>
            </a:prstGeom>
            <a:noFill/>
          </p:spPr>
          <p:txBody>
            <a:bodyPr wrap="square" rtlCol="0" anchor="ctr">
              <a:spAutoFit/>
            </a:bodyPr>
            <a:lstStyle/>
            <a:p>
              <a:r>
                <a:rPr lang="vi-VN" sz="2800" b="1">
                  <a:latin typeface="+mj-lt"/>
                </a:rPr>
                <a:t>Phương thức trong Java</a:t>
              </a:r>
            </a:p>
          </p:txBody>
        </p:sp>
        <p:sp>
          <p:nvSpPr>
            <p:cNvPr id="13" name="Oval 1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2</a:t>
              </a:r>
              <a:endParaRPr lang="en-US" sz="3299" kern="0" dirty="0">
                <a:solidFill>
                  <a:schemeClr val="bg1"/>
                </a:solidFill>
                <a:latin typeface="Arial" pitchFamily="34" charset="0"/>
                <a:cs typeface="Arial" pitchFamily="34" charset="0"/>
              </a:endParaRPr>
            </a:p>
          </p:txBody>
        </p:sp>
      </p:grpSp>
      <p:sp>
        <p:nvSpPr>
          <p:cNvPr id="15" name="TextBox 14"/>
          <p:cNvSpPr txBox="1"/>
          <p:nvPr/>
        </p:nvSpPr>
        <p:spPr>
          <a:xfrm>
            <a:off x="1591944" y="2814730"/>
            <a:ext cx="7323456" cy="830997"/>
          </a:xfrm>
          <a:prstGeom prst="rect">
            <a:avLst/>
          </a:prstGeom>
          <a:solidFill>
            <a:schemeClr val="bg1"/>
          </a:solidFill>
        </p:spPr>
        <p:txBody>
          <a:bodyPr wrap="square" rtlCol="0">
            <a:spAutoFit/>
          </a:bodyPr>
          <a:lstStyle/>
          <a:p>
            <a:r>
              <a:rPr lang="en-US">
                <a:latin typeface="+mj-lt"/>
                <a:hlinkClick r:id="rId2"/>
              </a:rPr>
              <a:t>http://</a:t>
            </a:r>
            <a:r>
              <a:rPr lang="en-US" smtClean="0">
                <a:latin typeface="+mj-lt"/>
                <a:hlinkClick r:id="rId2"/>
              </a:rPr>
              <a:t>developersoftwares.blogspot.com/2014/01/phuong-thuc-trong-java.html</a:t>
            </a:r>
            <a:endParaRPr lang="en-US">
              <a:latin typeface="+mj-lt"/>
            </a:endParaRPr>
          </a:p>
        </p:txBody>
      </p:sp>
      <p:sp>
        <p:nvSpPr>
          <p:cNvPr id="16" name="TextBox 15"/>
          <p:cNvSpPr txBox="1"/>
          <p:nvPr/>
        </p:nvSpPr>
        <p:spPr>
          <a:xfrm>
            <a:off x="1591944" y="4800600"/>
            <a:ext cx="7323456" cy="461665"/>
          </a:xfrm>
          <a:prstGeom prst="rect">
            <a:avLst/>
          </a:prstGeom>
          <a:solidFill>
            <a:schemeClr val="bg1"/>
          </a:solidFill>
        </p:spPr>
        <p:txBody>
          <a:bodyPr wrap="square" rtlCol="0">
            <a:spAutoFit/>
          </a:bodyPr>
          <a:lstStyle/>
          <a:p>
            <a:r>
              <a:rPr lang="en-US" dirty="0">
                <a:latin typeface="+mj-lt"/>
                <a:hlinkClick r:id="rId3"/>
              </a:rPr>
              <a:t>http://</a:t>
            </a:r>
            <a:r>
              <a:rPr lang="en-US" dirty="0" smtClean="0">
                <a:latin typeface="+mj-lt"/>
                <a:hlinkClick r:id="rId3"/>
              </a:rPr>
              <a:t>vietjack.com/java/phuong_thuc_trong_java.jsp</a:t>
            </a:r>
            <a:endParaRPr lang="en-US" dirty="0">
              <a:latin typeface="+mj-lt"/>
            </a:endParaRPr>
          </a:p>
        </p:txBody>
      </p:sp>
      <p:sp>
        <p:nvSpPr>
          <p:cNvPr id="14" name="TextBox 13"/>
          <p:cNvSpPr txBox="1"/>
          <p:nvPr/>
        </p:nvSpPr>
        <p:spPr>
          <a:xfrm>
            <a:off x="1574199" y="5410200"/>
            <a:ext cx="7569801" cy="830997"/>
          </a:xfrm>
          <a:prstGeom prst="rect">
            <a:avLst/>
          </a:prstGeom>
          <a:noFill/>
        </p:spPr>
        <p:txBody>
          <a:bodyPr wrap="square" rtlCol="0">
            <a:spAutoFit/>
          </a:bodyPr>
          <a:lstStyle/>
          <a:p>
            <a:r>
              <a:rPr lang="en-US" dirty="0"/>
              <a:t>http://www.nguyenvanquan7826.com/2014/07/10/java-c-goi-ham-c-trong-java-call-c-function-in-java-2/</a:t>
            </a:r>
          </a:p>
        </p:txBody>
      </p:sp>
    </p:spTree>
    <p:extLst>
      <p:ext uri="{BB962C8B-B14F-4D97-AF65-F5344CB8AC3E}">
        <p14:creationId xmlns:p14="http://schemas.microsoft.com/office/powerpoint/2010/main" val="119526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smtClean="0"/>
              <a:t>Dạng tổng quát của một phương thức</a:t>
            </a:r>
            <a:endParaRPr lang="en-US" sz="3600"/>
          </a:p>
        </p:txBody>
      </p:sp>
      <p:sp>
        <p:nvSpPr>
          <p:cNvPr id="3" name="Content Placeholder 2"/>
          <p:cNvSpPr>
            <a:spLocks noGrp="1"/>
          </p:cNvSpPr>
          <p:nvPr>
            <p:ph idx="1"/>
          </p:nvPr>
        </p:nvSpPr>
        <p:spPr>
          <a:xfrm>
            <a:off x="381000" y="1724025"/>
            <a:ext cx="8375650" cy="4524375"/>
          </a:xfrm>
          <a:solidFill>
            <a:schemeClr val="bg1"/>
          </a:solidFill>
          <a:ln>
            <a:solidFill>
              <a:schemeClr val="accent4">
                <a:lumMod val="75000"/>
                <a:lumOff val="25000"/>
              </a:schemeClr>
            </a:solidFill>
          </a:ln>
        </p:spPr>
        <p:txBody>
          <a:bodyPr/>
          <a:lstStyle/>
          <a:p>
            <a:r>
              <a:rPr lang="vi-VN" sz="2800" b="1" dirty="0"/>
              <a:t>Dạng tổng quát của một phương thức như sau :</a:t>
            </a:r>
          </a:p>
          <a:p>
            <a:pPr marL="0" indent="0">
              <a:buNone/>
            </a:pPr>
            <a:r>
              <a:rPr lang="vi-VN" sz="2800" b="1" dirty="0" smtClean="0"/>
              <a:t>[acess] </a:t>
            </a:r>
            <a:r>
              <a:rPr lang="vi-VN" sz="2800" dirty="0" smtClean="0"/>
              <a:t>: </a:t>
            </a:r>
            <a:r>
              <a:rPr lang="vi-VN" sz="2800" i="1" dirty="0" smtClean="0"/>
              <a:t>điều khiển truy xuất</a:t>
            </a:r>
            <a:br>
              <a:rPr lang="vi-VN" sz="2800" i="1" dirty="0" smtClean="0"/>
            </a:br>
            <a:r>
              <a:rPr lang="vi-VN" sz="2800" b="1" dirty="0" smtClean="0"/>
              <a:t>[static] </a:t>
            </a:r>
            <a:r>
              <a:rPr lang="vi-VN" sz="2800" dirty="0" smtClean="0"/>
              <a:t>: </a:t>
            </a:r>
            <a:r>
              <a:rPr lang="vi-VN" sz="2800" i="1" dirty="0" smtClean="0"/>
              <a:t>hàm lớp</a:t>
            </a:r>
            <a:br>
              <a:rPr lang="vi-VN" sz="2800" i="1" dirty="0" smtClean="0"/>
            </a:br>
            <a:r>
              <a:rPr lang="vi-VN" sz="2800" b="1" dirty="0" smtClean="0"/>
              <a:t>[acabstrt] </a:t>
            </a:r>
            <a:r>
              <a:rPr lang="vi-VN" sz="2800" i="1" dirty="0" smtClean="0"/>
              <a:t>: hàm trừu tượng</a:t>
            </a:r>
            <a:br>
              <a:rPr lang="vi-VN" sz="2800" i="1" dirty="0" smtClean="0"/>
            </a:br>
            <a:r>
              <a:rPr lang="vi-VN" sz="2800" b="1" dirty="0" smtClean="0"/>
              <a:t>[final] </a:t>
            </a:r>
            <a:r>
              <a:rPr lang="vi-VN" sz="2800" dirty="0" smtClean="0"/>
              <a:t>: </a:t>
            </a:r>
            <a:r>
              <a:rPr lang="vi-VN" sz="2800" i="1" dirty="0" smtClean="0"/>
              <a:t>hàm hằng</a:t>
            </a:r>
            <a:br>
              <a:rPr lang="vi-VN" sz="2800" i="1" dirty="0" smtClean="0"/>
            </a:br>
            <a:r>
              <a:rPr lang="en-US" sz="2800" b="1" dirty="0"/>
              <a:t>[</a:t>
            </a:r>
            <a:r>
              <a:rPr lang="vi-VN" sz="2800" b="1" dirty="0" smtClean="0"/>
              <a:t>Type] </a:t>
            </a:r>
            <a:r>
              <a:rPr lang="vi-VN" sz="2800" i="1" dirty="0" smtClean="0"/>
              <a:t>MethodName(Parameter-List) throws exceptions {</a:t>
            </a:r>
            <a:br>
              <a:rPr lang="vi-VN" sz="2800" i="1" dirty="0" smtClean="0"/>
            </a:br>
            <a:r>
              <a:rPr lang="vi-VN" sz="2800" i="1" dirty="0" smtClean="0"/>
              <a:t>// Body of method</a:t>
            </a:r>
            <a:br>
              <a:rPr lang="vi-VN" sz="2800" i="1" dirty="0" smtClean="0"/>
            </a:br>
            <a:r>
              <a:rPr lang="vi-VN" sz="2800" i="1" dirty="0" smtClean="0"/>
              <a:t>}</a:t>
            </a:r>
            <a:endParaRPr lang="vi-VN" sz="2800" dirty="0" smtClean="0"/>
          </a:p>
          <a:p>
            <a:endParaRPr lang="en-US" sz="2800" dirty="0"/>
          </a:p>
        </p:txBody>
      </p:sp>
      <p:sp>
        <p:nvSpPr>
          <p:cNvPr id="4" name="Date Placeholder 3"/>
          <p:cNvSpPr>
            <a:spLocks noGrp="1"/>
          </p:cNvSpPr>
          <p:nvPr>
            <p:ph type="dt" sz="half" idx="10"/>
          </p:nvPr>
        </p:nvSpPr>
        <p:spPr/>
        <p:txBody>
          <a:bodyPr/>
          <a:lstStyle/>
          <a:p>
            <a:fld id="{03C7DE5C-44E6-4C2D-9FA0-C2D4AFA55A2B}" type="datetime1">
              <a:rPr lang="vi-VN" smtClean="0"/>
              <a:t>30/07/2016</a:t>
            </a:fld>
            <a:endParaRPr lang="en-US"/>
          </a:p>
        </p:txBody>
      </p:sp>
      <p:sp>
        <p:nvSpPr>
          <p:cNvPr id="5" name="Footer Placeholder 4"/>
          <p:cNvSpPr>
            <a:spLocks noGrp="1"/>
          </p:cNvSpPr>
          <p:nvPr>
            <p:ph type="ftr" sz="quarter" idx="11"/>
          </p:nvPr>
        </p:nvSpPr>
        <p:spPr>
          <a:xfrm>
            <a:off x="3048000" y="6381750"/>
            <a:ext cx="33528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4</a:t>
            </a:fld>
            <a:endParaRPr lang="en-US"/>
          </a:p>
        </p:txBody>
      </p:sp>
    </p:spTree>
    <p:extLst>
      <p:ext uri="{BB962C8B-B14F-4D97-AF65-F5344CB8AC3E}">
        <p14:creationId xmlns:p14="http://schemas.microsoft.com/office/powerpoint/2010/main" val="195254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smtClean="0">
                <a:effectLst/>
              </a:rPr>
              <a:t>Access modifiers</a:t>
            </a:r>
            <a:endParaRPr lang="en-US" sz="3600"/>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5</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333" y="1620398"/>
            <a:ext cx="6886467" cy="4628002"/>
          </a:xfrm>
          <a:prstGeom prst="rect">
            <a:avLst/>
          </a:prstGeom>
        </p:spPr>
      </p:pic>
    </p:spTree>
    <p:extLst>
      <p:ext uri="{BB962C8B-B14F-4D97-AF65-F5344CB8AC3E}">
        <p14:creationId xmlns:p14="http://schemas.microsoft.com/office/powerpoint/2010/main" val="204664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6</a:t>
            </a:fld>
            <a:endParaRPr lang="en-US"/>
          </a:p>
        </p:txBody>
      </p:sp>
      <p:sp>
        <p:nvSpPr>
          <p:cNvPr id="11" name="Content Placeholder 2"/>
          <p:cNvSpPr>
            <a:spLocks noGrp="1"/>
          </p:cNvSpPr>
          <p:nvPr>
            <p:ph idx="1"/>
          </p:nvPr>
        </p:nvSpPr>
        <p:spPr>
          <a:xfrm>
            <a:off x="491964" y="381000"/>
            <a:ext cx="7993063" cy="533400"/>
          </a:xfrm>
          <a:solidFill>
            <a:schemeClr val="bg1"/>
          </a:solidFill>
          <a:ln>
            <a:solidFill>
              <a:schemeClr val="accent4">
                <a:lumMod val="75000"/>
                <a:lumOff val="25000"/>
              </a:schemeClr>
            </a:solidFill>
          </a:ln>
        </p:spPr>
        <p:txBody>
          <a:bodyPr/>
          <a:lstStyle/>
          <a:p>
            <a:r>
              <a:rPr lang="en-US" sz="2400" b="1" smtClean="0"/>
              <a:t>Phạm vi truy xuất: </a:t>
            </a:r>
            <a:endParaRPr lang="en-US" sz="2400" b="1"/>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51" y="1187222"/>
            <a:ext cx="8181649" cy="4854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60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1458017" y="2767200"/>
            <a:ext cx="6324599" cy="841347"/>
            <a:chOff x="4113734" y="1462930"/>
            <a:chExt cx="8434995" cy="1122088"/>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3" name="TextBox 12"/>
            <p:cNvSpPr txBox="1"/>
            <p:nvPr/>
          </p:nvSpPr>
          <p:spPr>
            <a:xfrm>
              <a:off x="5486399" y="1650878"/>
              <a:ext cx="7062330" cy="779903"/>
            </a:xfrm>
            <a:prstGeom prst="rect">
              <a:avLst/>
            </a:prstGeom>
            <a:noFill/>
          </p:spPr>
          <p:txBody>
            <a:bodyPr wrap="square" rtlCol="0" anchor="ctr">
              <a:spAutoFit/>
            </a:bodyPr>
            <a:lstStyle/>
            <a:p>
              <a:r>
                <a:rPr lang="en-US" sz="3200" b="1" smtClean="0">
                  <a:latin typeface="Arial" panose="020B0604020202020204" pitchFamily="34" charset="0"/>
                  <a:cs typeface="Arial" panose="020B0604020202020204" pitchFamily="34" charset="0"/>
                </a:rPr>
                <a:t>Hàm khởi tạo (contructor)</a:t>
              </a:r>
              <a:endParaRPr lang="en-US" sz="3200" b="1" dirty="0">
                <a:latin typeface="Arial" panose="020B0604020202020204" pitchFamily="34" charset="0"/>
                <a:cs typeface="Arial" panose="020B0604020202020204" pitchFamily="34" charset="0"/>
              </a:endParaRP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2</a:t>
              </a:r>
              <a:endParaRPr lang="en-US" sz="3299" kern="0" dirty="0">
                <a:solidFill>
                  <a:schemeClr val="bg1"/>
                </a:solidFill>
                <a:latin typeface="Arial" panose="020B0604020202020204" pitchFamily="34" charset="0"/>
                <a:cs typeface="Arial" pitchFamily="34" charset="0"/>
              </a:endParaRPr>
            </a:p>
          </p:txBody>
        </p:sp>
      </p:grpSp>
      <p:grpSp>
        <p:nvGrpSpPr>
          <p:cNvPr id="6" name="Group 5"/>
          <p:cNvGrpSpPr/>
          <p:nvPr/>
        </p:nvGrpSpPr>
        <p:grpSpPr>
          <a:xfrm>
            <a:off x="2133600" y="3817847"/>
            <a:ext cx="5274750" cy="846761"/>
            <a:chOff x="4878898" y="3243971"/>
            <a:chExt cx="7033000" cy="1129014"/>
          </a:xfrm>
        </p:grpSpPr>
        <p:sp>
          <p:nvSpPr>
            <p:cNvPr id="19" name="Rectangle 18"/>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1" name="TextBox 20"/>
            <p:cNvSpPr txBox="1"/>
            <p:nvPr/>
          </p:nvSpPr>
          <p:spPr>
            <a:xfrm>
              <a:off x="6374398" y="3447891"/>
              <a:ext cx="5537500" cy="779700"/>
            </a:xfrm>
            <a:prstGeom prst="rect">
              <a:avLst/>
            </a:prstGeom>
            <a:noFill/>
          </p:spPr>
          <p:txBody>
            <a:bodyPr wrap="square" rtlCol="0" anchor="ctr">
              <a:spAutoFit/>
            </a:bodyPr>
            <a:lstStyle/>
            <a:p>
              <a:r>
                <a:rPr lang="en-US" sz="3200" b="1" smtClean="0">
                  <a:latin typeface="Arial" panose="020B0604020202020204" pitchFamily="34" charset="0"/>
                  <a:cs typeface="Arial" panose="020B0604020202020204" pitchFamily="34" charset="0"/>
                </a:rPr>
                <a:t>Hàm hủy</a:t>
              </a:r>
              <a:endParaRPr lang="en-US" sz="3200" b="1" dirty="0">
                <a:latin typeface="Arial" panose="020B0604020202020204" pitchFamily="34" charset="0"/>
                <a:cs typeface="Arial" panose="020B0604020202020204" pitchFamily="34" charset="0"/>
              </a:endParaRPr>
            </a:p>
          </p:txBody>
        </p:sp>
        <p:sp>
          <p:nvSpPr>
            <p:cNvPr id="105" name="Oval 104"/>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3</a:t>
              </a:r>
              <a:endParaRPr lang="en-US" sz="3299" kern="0">
                <a:solidFill>
                  <a:schemeClr val="bg1"/>
                </a:solidFill>
                <a:latin typeface="Arial" panose="020B0604020202020204" pitchFamily="34" charset="0"/>
                <a:cs typeface="Arial" pitchFamily="34" charset="0"/>
              </a:endParaRPr>
            </a:p>
          </p:txBody>
        </p:sp>
      </p:grpSp>
      <p:grpSp>
        <p:nvGrpSpPr>
          <p:cNvPr id="104" name="Group 103"/>
          <p:cNvGrpSpPr/>
          <p:nvPr/>
        </p:nvGrpSpPr>
        <p:grpSpPr>
          <a:xfrm>
            <a:off x="457200" y="1713844"/>
            <a:ext cx="5330392" cy="841347"/>
            <a:chOff x="4113734" y="1462930"/>
            <a:chExt cx="7109040" cy="1122088"/>
          </a:xfrm>
        </p:grpSpPr>
        <p:sp>
          <p:nvSpPr>
            <p:cNvPr id="106" name="Rectangle 105"/>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08" name="TextBox 107"/>
            <p:cNvSpPr txBox="1"/>
            <p:nvPr/>
          </p:nvSpPr>
          <p:spPr>
            <a:xfrm>
              <a:off x="5486399" y="1650880"/>
              <a:ext cx="5736375" cy="779903"/>
            </a:xfrm>
            <a:prstGeom prst="rect">
              <a:avLst/>
            </a:prstGeom>
            <a:noFill/>
          </p:spPr>
          <p:txBody>
            <a:bodyPr wrap="square" rtlCol="0" anchor="ctr">
              <a:spAutoFit/>
            </a:bodyPr>
            <a:lstStyle/>
            <a:p>
              <a:r>
                <a:rPr lang="en-US" sz="3200" b="1" smtClean="0">
                  <a:latin typeface="Arial" panose="020B0604020202020204" pitchFamily="34" charset="0"/>
                  <a:cs typeface="Arial" panose="020B0604020202020204" pitchFamily="34" charset="0"/>
                </a:rPr>
                <a:t>Hàm main()</a:t>
              </a:r>
              <a:endParaRPr lang="en-US" sz="3200" b="1" dirty="0">
                <a:latin typeface="Arial" panose="020B0604020202020204" pitchFamily="34" charset="0"/>
                <a:cs typeface="Arial" panose="020B0604020202020204" pitchFamily="34" charset="0"/>
              </a:endParaRPr>
            </a:p>
          </p:txBody>
        </p:sp>
        <p:sp>
          <p:nvSpPr>
            <p:cNvPr id="109" name="Oval 10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1</a:t>
              </a:r>
              <a:endParaRPr lang="en-US" sz="3299" kern="0" dirty="0">
                <a:solidFill>
                  <a:schemeClr val="bg1"/>
                </a:solidFill>
                <a:latin typeface="Arial" panose="020B0604020202020204" pitchFamily="34" charset="0"/>
                <a:cs typeface="Arial" pitchFamily="34" charset="0"/>
              </a:endParaRPr>
            </a:p>
          </p:txBody>
        </p:sp>
      </p:grpSp>
      <p:sp>
        <p:nvSpPr>
          <p:cNvPr id="110" name="TextBox 109"/>
          <p:cNvSpPr txBox="1"/>
          <p:nvPr/>
        </p:nvSpPr>
        <p:spPr>
          <a:xfrm>
            <a:off x="228600" y="275444"/>
            <a:ext cx="8610600" cy="830997"/>
          </a:xfrm>
          <a:prstGeom prst="rect">
            <a:avLst/>
          </a:prstGeom>
          <a:solidFill>
            <a:schemeClr val="bg1"/>
          </a:solidFill>
          <a:ln w="57150">
            <a:solidFill>
              <a:schemeClr val="tx2">
                <a:lumMod val="60000"/>
                <a:lumOff val="40000"/>
              </a:schemeClr>
            </a:solidFill>
          </a:ln>
        </p:spPr>
        <p:txBody>
          <a:bodyPr wrap="square" rtlCol="0">
            <a:spAutoFit/>
          </a:bodyPr>
          <a:lstStyle/>
          <a:p>
            <a:pPr algn="ctr">
              <a:lnSpc>
                <a:spcPct val="150000"/>
              </a:lnSpc>
            </a:pPr>
            <a:r>
              <a:rPr lang="en-US" sz="3200" b="1" smtClean="0">
                <a:solidFill>
                  <a:srgbClr val="FF0000"/>
                </a:solidFill>
                <a:latin typeface="+mj-lt"/>
              </a:rPr>
              <a:t>II. MỘT SỐ PHƯƠNG THỨC - HÀM CƠ BẢN</a:t>
            </a:r>
            <a:endParaRPr lang="en-US" sz="3200" b="1">
              <a:solidFill>
                <a:srgbClr val="FF0000"/>
              </a:solidFill>
              <a:latin typeface="+mj-lt"/>
            </a:endParaRPr>
          </a:p>
        </p:txBody>
      </p:sp>
      <p:grpSp>
        <p:nvGrpSpPr>
          <p:cNvPr id="111" name="Group 110"/>
          <p:cNvGrpSpPr/>
          <p:nvPr/>
        </p:nvGrpSpPr>
        <p:grpSpPr>
          <a:xfrm>
            <a:off x="3048000" y="4876800"/>
            <a:ext cx="5274750" cy="846761"/>
            <a:chOff x="4878898" y="3243971"/>
            <a:chExt cx="7033000" cy="1129014"/>
          </a:xfrm>
        </p:grpSpPr>
        <p:sp>
          <p:nvSpPr>
            <p:cNvPr id="112" name="Rectangle 111"/>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3" name="TextBox 112"/>
            <p:cNvSpPr txBox="1"/>
            <p:nvPr/>
          </p:nvSpPr>
          <p:spPr>
            <a:xfrm>
              <a:off x="6374398" y="3447891"/>
              <a:ext cx="5537500" cy="779700"/>
            </a:xfrm>
            <a:prstGeom prst="rect">
              <a:avLst/>
            </a:prstGeom>
            <a:noFill/>
          </p:spPr>
          <p:txBody>
            <a:bodyPr wrap="square" rtlCol="0" anchor="ctr">
              <a:spAutoFit/>
            </a:bodyPr>
            <a:lstStyle/>
            <a:p>
              <a:r>
                <a:rPr lang="en-US" sz="3200" b="1" smtClean="0">
                  <a:latin typeface="Arial" panose="020B0604020202020204" pitchFamily="34" charset="0"/>
                  <a:cs typeface="Arial" panose="020B0604020202020204" pitchFamily="34" charset="0"/>
                </a:rPr>
                <a:t>Hàm hằng</a:t>
              </a:r>
              <a:endParaRPr lang="en-US" sz="3200" b="1" dirty="0">
                <a:latin typeface="Arial" panose="020B0604020202020204" pitchFamily="34" charset="0"/>
                <a:cs typeface="Arial" panose="020B0604020202020204" pitchFamily="34" charset="0"/>
              </a:endParaRPr>
            </a:p>
          </p:txBody>
        </p:sp>
        <p:sp>
          <p:nvSpPr>
            <p:cNvPr id="114" name="Oval 113"/>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4</a:t>
              </a:r>
              <a:endParaRPr lang="en-US" sz="3299" kern="0">
                <a:solidFill>
                  <a:schemeClr val="bg1"/>
                </a:solidFill>
                <a:latin typeface="Arial" panose="020B0604020202020204" pitchFamily="34" charset="0"/>
                <a:cs typeface="Arial" pitchFamily="34" charset="0"/>
              </a:endParaRPr>
            </a:p>
          </p:txBody>
        </p:sp>
      </p:grpSp>
      <p:grpSp>
        <p:nvGrpSpPr>
          <p:cNvPr id="115" name="Group 114"/>
          <p:cNvGrpSpPr/>
          <p:nvPr/>
        </p:nvGrpSpPr>
        <p:grpSpPr>
          <a:xfrm>
            <a:off x="3793050" y="5935039"/>
            <a:ext cx="5274750" cy="846761"/>
            <a:chOff x="4878898" y="3243971"/>
            <a:chExt cx="7033000" cy="1129014"/>
          </a:xfrm>
        </p:grpSpPr>
        <p:sp>
          <p:nvSpPr>
            <p:cNvPr id="116" name="Rectangle 115"/>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7" name="TextBox 116"/>
            <p:cNvSpPr txBox="1"/>
            <p:nvPr/>
          </p:nvSpPr>
          <p:spPr>
            <a:xfrm>
              <a:off x="6374398" y="3447891"/>
              <a:ext cx="5537500" cy="779700"/>
            </a:xfrm>
            <a:prstGeom prst="rect">
              <a:avLst/>
            </a:prstGeom>
            <a:noFill/>
          </p:spPr>
          <p:txBody>
            <a:bodyPr wrap="square" rtlCol="0" anchor="ctr">
              <a:spAutoFit/>
            </a:bodyPr>
            <a:lstStyle/>
            <a:p>
              <a:r>
                <a:rPr lang="en-US" sz="3200" b="1" smtClean="0">
                  <a:latin typeface="Arial" panose="020B0604020202020204" pitchFamily="34" charset="0"/>
                  <a:cs typeface="Arial" panose="020B0604020202020204" pitchFamily="34" charset="0"/>
                </a:rPr>
                <a:t>Hàm trừu tượng</a:t>
              </a:r>
              <a:endParaRPr lang="en-US" sz="3200" b="1" dirty="0">
                <a:latin typeface="Arial" panose="020B0604020202020204" pitchFamily="34" charset="0"/>
                <a:cs typeface="Arial" panose="020B0604020202020204" pitchFamily="34" charset="0"/>
              </a:endParaRPr>
            </a:p>
          </p:txBody>
        </p:sp>
        <p:sp>
          <p:nvSpPr>
            <p:cNvPr id="118" name="Oval 117"/>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5</a:t>
              </a:r>
              <a:endParaRPr lang="en-US" sz="3299" kern="0">
                <a:solidFill>
                  <a:schemeClr val="bg1"/>
                </a:solidFill>
                <a:latin typeface="Arial" panose="020B0604020202020204" pitchFamily="34" charset="0"/>
                <a:cs typeface="Arial" pitchFamily="34" charset="0"/>
              </a:endParaRPr>
            </a:p>
          </p:txBody>
        </p:sp>
      </p:grpSp>
    </p:spTree>
    <p:extLst>
      <p:ext uri="{BB962C8B-B14F-4D97-AF65-F5344CB8AC3E}">
        <p14:creationId xmlns:p14="http://schemas.microsoft.com/office/powerpoint/2010/main" val="437506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smtClean="0"/>
              <a:t>1. Hàm </a:t>
            </a:r>
            <a:r>
              <a:rPr lang="vi-VN" sz="3600" b="1" smtClean="0"/>
              <a:t>main</a:t>
            </a:r>
            <a:r>
              <a:rPr lang="vi-VN" sz="3600" b="1"/>
              <a:t>()</a:t>
            </a:r>
            <a:endParaRPr lang="en-US" sz="3600" b="1"/>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8</a:t>
            </a:fld>
            <a:endParaRPr lang="en-US"/>
          </a:p>
        </p:txBody>
      </p:sp>
      <p:sp>
        <p:nvSpPr>
          <p:cNvPr id="3" name="TextBox 2"/>
          <p:cNvSpPr txBox="1"/>
          <p:nvPr/>
        </p:nvSpPr>
        <p:spPr>
          <a:xfrm>
            <a:off x="228600" y="1647885"/>
            <a:ext cx="8610600" cy="4524315"/>
          </a:xfrm>
          <a:prstGeom prst="rect">
            <a:avLst/>
          </a:prstGeom>
          <a:solidFill>
            <a:schemeClr val="bg1"/>
          </a:solidFill>
          <a:ln>
            <a:solidFill>
              <a:srgbClr val="0070C0"/>
            </a:solidFill>
          </a:ln>
        </p:spPr>
        <p:txBody>
          <a:bodyPr wrap="square" rtlCol="0">
            <a:spAutoFit/>
          </a:bodyPr>
          <a:lstStyle/>
          <a:p>
            <a:pPr>
              <a:lnSpc>
                <a:spcPct val="150000"/>
              </a:lnSpc>
            </a:pPr>
            <a:r>
              <a:rPr lang="vi-VN" smtClean="0">
                <a:latin typeface="+mj-lt"/>
              </a:rPr>
              <a:t>Khi </a:t>
            </a:r>
            <a:r>
              <a:rPr lang="vi-VN">
                <a:latin typeface="+mj-lt"/>
              </a:rPr>
              <a:t>chạy ứng dụng độc lập, </a:t>
            </a:r>
            <a:r>
              <a:rPr lang="en-US" smtClean="0">
                <a:latin typeface="+mj-lt"/>
              </a:rPr>
              <a:t>chỉ </a:t>
            </a:r>
            <a:r>
              <a:rPr lang="vi-VN" smtClean="0">
                <a:latin typeface="+mj-lt"/>
              </a:rPr>
              <a:t>tên </a:t>
            </a:r>
            <a:r>
              <a:rPr lang="vi-VN">
                <a:latin typeface="+mj-lt"/>
              </a:rPr>
              <a:t>Class muốn chạy, Java tìm gọi hàm main() trước tiên trong Class đó, phương thức main sẽ điều khiển chạy các phương thức khác.</a:t>
            </a:r>
            <a:br>
              <a:rPr lang="vi-VN">
                <a:latin typeface="+mj-lt"/>
              </a:rPr>
            </a:br>
            <a:r>
              <a:rPr lang="vi-VN">
                <a:latin typeface="+mj-lt"/>
              </a:rPr>
              <a:t>Dạng tổng quát của phương thức main()</a:t>
            </a:r>
            <a:br>
              <a:rPr lang="vi-VN">
                <a:latin typeface="+mj-lt"/>
              </a:rPr>
            </a:br>
            <a:r>
              <a:rPr lang="vi-VN">
                <a:latin typeface="+mj-lt"/>
              </a:rPr>
              <a:t>public static void main(String args[]) </a:t>
            </a:r>
            <a:r>
              <a:rPr lang="vi-VN" smtClean="0">
                <a:latin typeface="+mj-lt"/>
              </a:rPr>
              <a:t>{</a:t>
            </a:r>
            <a:endParaRPr lang="en-US" smtClean="0">
              <a:latin typeface="+mj-lt"/>
            </a:endParaRPr>
          </a:p>
          <a:p>
            <a:pPr>
              <a:lnSpc>
                <a:spcPct val="150000"/>
              </a:lnSpc>
            </a:pPr>
            <a:r>
              <a:rPr lang="vi-VN">
                <a:solidFill>
                  <a:srgbClr val="141414"/>
                </a:solidFill>
                <a:latin typeface="Arial" panose="020B0604020202020204" pitchFamily="34" charset="0"/>
              </a:rPr>
              <a:t>// Body of </a:t>
            </a:r>
            <a:r>
              <a:rPr lang="vi-VN" smtClean="0">
                <a:solidFill>
                  <a:srgbClr val="141414"/>
                </a:solidFill>
                <a:latin typeface="Arial" panose="020B0604020202020204" pitchFamily="34" charset="0"/>
              </a:rPr>
              <a:t>Method</a:t>
            </a:r>
            <a:r>
              <a:rPr lang="vi-VN">
                <a:solidFill>
                  <a:srgbClr val="141414"/>
                </a:solidFill>
                <a:latin typeface="Arial" panose="020B0604020202020204" pitchFamily="34" charset="0"/>
              </a:rPr>
              <a:t/>
            </a:r>
            <a:br>
              <a:rPr lang="vi-VN">
                <a:solidFill>
                  <a:srgbClr val="141414"/>
                </a:solidFill>
                <a:latin typeface="Arial" panose="020B0604020202020204" pitchFamily="34" charset="0"/>
              </a:rPr>
            </a:br>
            <a:r>
              <a:rPr lang="vi-VN">
                <a:solidFill>
                  <a:srgbClr val="141414"/>
                </a:solidFill>
                <a:latin typeface="Arial" panose="020B0604020202020204" pitchFamily="34" charset="0"/>
              </a:rPr>
              <a:t>- Một chương trình chỉ cần một lớp có phương thức main() gọi là lớp ứng dụng độc lập Primary Class. </a:t>
            </a:r>
            <a:endParaRPr lang="en-US">
              <a:latin typeface="+mj-lt"/>
            </a:endParaRPr>
          </a:p>
        </p:txBody>
      </p:sp>
    </p:spTree>
    <p:extLst>
      <p:ext uri="{BB962C8B-B14F-4D97-AF65-F5344CB8AC3E}">
        <p14:creationId xmlns:p14="http://schemas.microsoft.com/office/powerpoint/2010/main" val="299542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smtClean="0"/>
              <a:t>1. Hàm </a:t>
            </a:r>
            <a:r>
              <a:rPr lang="vi-VN" sz="3600" b="1" smtClean="0"/>
              <a:t>main</a:t>
            </a:r>
            <a:r>
              <a:rPr lang="vi-VN" sz="3600" b="1"/>
              <a:t>()</a:t>
            </a:r>
            <a:endParaRPr lang="en-US" sz="3600"/>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9</a:t>
            </a:fld>
            <a:endParaRPr lang="en-US"/>
          </a:p>
        </p:txBody>
      </p:sp>
      <p:sp>
        <p:nvSpPr>
          <p:cNvPr id="7" name="TextBox 6"/>
          <p:cNvSpPr txBox="1"/>
          <p:nvPr/>
        </p:nvSpPr>
        <p:spPr>
          <a:xfrm>
            <a:off x="304800" y="1600200"/>
            <a:ext cx="8534400" cy="4201920"/>
          </a:xfrm>
          <a:prstGeom prst="rect">
            <a:avLst/>
          </a:prstGeom>
          <a:solidFill>
            <a:schemeClr val="bg1"/>
          </a:solidFill>
          <a:ln>
            <a:solidFill>
              <a:srgbClr val="0070C0"/>
            </a:solidFill>
          </a:ln>
        </p:spPr>
        <p:txBody>
          <a:bodyPr wrap="square" rtlCol="0">
            <a:spAutoFit/>
          </a:bodyPr>
          <a:lstStyle/>
          <a:p>
            <a:pPr>
              <a:lnSpc>
                <a:spcPct val="125000"/>
              </a:lnSpc>
            </a:pPr>
            <a:r>
              <a:rPr lang="vi-VN" smtClean="0">
                <a:solidFill>
                  <a:srgbClr val="141414"/>
                </a:solidFill>
                <a:latin typeface="Arial" panose="020B0604020202020204" pitchFamily="34" charset="0"/>
              </a:rPr>
              <a:t>- </a:t>
            </a:r>
            <a:r>
              <a:rPr lang="vi-VN">
                <a:solidFill>
                  <a:srgbClr val="141414"/>
                </a:solidFill>
                <a:latin typeface="Arial" panose="020B0604020202020204" pitchFamily="34" charset="0"/>
              </a:rPr>
              <a:t>Từ khoá static cho phép hàm main() được gọi khi không cần khởi tạo đối tượng. Vì main() được trình thông dịch của Java gọi trước khi bất kỳ lớp nào được khởi tạo </a:t>
            </a:r>
            <a:br>
              <a:rPr lang="vi-VN">
                <a:solidFill>
                  <a:srgbClr val="141414"/>
                </a:solidFill>
                <a:latin typeface="Arial" panose="020B0604020202020204" pitchFamily="34" charset="0"/>
              </a:rPr>
            </a:br>
            <a:r>
              <a:rPr lang="vi-VN">
                <a:solidFill>
                  <a:srgbClr val="141414"/>
                </a:solidFill>
                <a:latin typeface="Arial" panose="020B0604020202020204" pitchFamily="34" charset="0"/>
              </a:rPr>
              <a:t>- Từ khoá void cho biết hàm main() không trả về giá trị </a:t>
            </a:r>
            <a:br>
              <a:rPr lang="vi-VN">
                <a:solidFill>
                  <a:srgbClr val="141414"/>
                </a:solidFill>
                <a:latin typeface="Arial" panose="020B0604020202020204" pitchFamily="34" charset="0"/>
              </a:rPr>
            </a:br>
            <a:r>
              <a:rPr lang="vi-VN">
                <a:solidFill>
                  <a:srgbClr val="141414"/>
                </a:solidFill>
                <a:latin typeface="Arial" panose="020B0604020202020204" pitchFamily="34" charset="0"/>
              </a:rPr>
              <a:t>- Từ khoá public chỉ ra rằng hàm này được gọi bởi dòng lệnh bên ngoài lớp khi chương trình khởi động. </a:t>
            </a:r>
            <a:br>
              <a:rPr lang="vi-VN">
                <a:solidFill>
                  <a:srgbClr val="141414"/>
                </a:solidFill>
                <a:latin typeface="Arial" panose="020B0604020202020204" pitchFamily="34" charset="0"/>
              </a:rPr>
            </a:br>
            <a:r>
              <a:rPr lang="vi-VN">
                <a:solidFill>
                  <a:srgbClr val="141414"/>
                </a:solidFill>
                <a:latin typeface="Arial" panose="020B0604020202020204" pitchFamily="34" charset="0"/>
              </a:rPr>
              <a:t>- Tham đối String args[ ] khai báo tham số tên args thuộc lớp String, chứa chuỗi ký tự. Tham đối này giữ các tham đối dòng lệnh dùng khi thi hành chương trình.</a:t>
            </a:r>
            <a:endParaRPr lang="en-US">
              <a:latin typeface="+mj-lt"/>
            </a:endParaRPr>
          </a:p>
        </p:txBody>
      </p:sp>
    </p:spTree>
    <p:extLst>
      <p:ext uri="{BB962C8B-B14F-4D97-AF65-F5344CB8AC3E}">
        <p14:creationId xmlns:p14="http://schemas.microsoft.com/office/powerpoint/2010/main" val="725143964"/>
      </p:ext>
    </p:extLst>
  </p:cSld>
  <p:clrMapOvr>
    <a:masterClrMapping/>
  </p:clrMapOvr>
</p:sld>
</file>

<file path=ppt/theme/theme1.xml><?xml version="1.0" encoding="utf-8"?>
<a:theme xmlns:a="http://schemas.openxmlformats.org/drawingml/2006/main" name="Default Design">
  <a:themeElements>
    <a:clrScheme name="Default Design 1">
      <a:dk1>
        <a:srgbClr val="003366"/>
      </a:dk1>
      <a:lt1>
        <a:srgbClr val="FFFFFF"/>
      </a:lt1>
      <a:dk2>
        <a:srgbClr val="003366"/>
      </a:dk2>
      <a:lt2>
        <a:srgbClr val="220011"/>
      </a:lt2>
      <a:accent1>
        <a:srgbClr val="009900"/>
      </a:accent1>
      <a:accent2>
        <a:srgbClr val="336699"/>
      </a:accent2>
      <a:accent3>
        <a:srgbClr val="FFFFFF"/>
      </a:accent3>
      <a:accent4>
        <a:srgbClr val="002A56"/>
      </a:accent4>
      <a:accent5>
        <a:srgbClr val="AACAAA"/>
      </a:accent5>
      <a:accent6>
        <a:srgbClr val="2D5C8A"/>
      </a:accent6>
      <a:hlink>
        <a:srgbClr val="00CC99"/>
      </a:hlink>
      <a:folHlink>
        <a:srgbClr val="0099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3366"/>
        </a:dk1>
        <a:lt1>
          <a:srgbClr val="FFFFFF"/>
        </a:lt1>
        <a:dk2>
          <a:srgbClr val="003366"/>
        </a:dk2>
        <a:lt2>
          <a:srgbClr val="220011"/>
        </a:lt2>
        <a:accent1>
          <a:srgbClr val="009900"/>
        </a:accent1>
        <a:accent2>
          <a:srgbClr val="336699"/>
        </a:accent2>
        <a:accent3>
          <a:srgbClr val="FFFFFF"/>
        </a:accent3>
        <a:accent4>
          <a:srgbClr val="002A56"/>
        </a:accent4>
        <a:accent5>
          <a:srgbClr val="AACAAA"/>
        </a:accent5>
        <a:accent6>
          <a:srgbClr val="2D5C8A"/>
        </a:accent6>
        <a:hlink>
          <a:srgbClr val="00CC99"/>
        </a:hlink>
        <a:folHlink>
          <a:srgbClr val="00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 management</Template>
  <TotalTime>737</TotalTime>
  <Words>1307</Words>
  <Application>Microsoft Office PowerPoint</Application>
  <PresentationFormat>On-screen Show (4:3)</PresentationFormat>
  <Paragraphs>195</Paragraphs>
  <Slides>33</Slides>
  <Notes>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Default Design</vt:lpstr>
      <vt:lpstr>TÌM HIỂU VỀ PHƯƠNG THỨC -  HÀM</vt:lpstr>
      <vt:lpstr>Nội dung chính</vt:lpstr>
      <vt:lpstr>PowerPoint Presentation</vt:lpstr>
      <vt:lpstr>Dạng tổng quát của một phương thức</vt:lpstr>
      <vt:lpstr>Access modifiers</vt:lpstr>
      <vt:lpstr>PowerPoint Presentation</vt:lpstr>
      <vt:lpstr>PowerPoint Presentation</vt:lpstr>
      <vt:lpstr>1. Hàm main()</vt:lpstr>
      <vt:lpstr>1. Hàm main()</vt:lpstr>
      <vt:lpstr> 2. Hàm khởi tạo (Constructor)</vt:lpstr>
      <vt:lpstr>PowerPoint Presentation</vt:lpstr>
      <vt:lpstr>3. Hàm hủy</vt:lpstr>
      <vt:lpstr>3. Hàm hủy</vt:lpstr>
      <vt:lpstr>4. Hàm hằng</vt:lpstr>
      <vt:lpstr>5. Hàm trừu tượng</vt:lpstr>
      <vt:lpstr>PowerPoint Presentation</vt:lpstr>
      <vt:lpstr>1. Phương thức hàm với tham biến hằng số</vt:lpstr>
      <vt:lpstr>PowerPoint Presentation</vt:lpstr>
      <vt:lpstr>2. Truyền các tham số cho chương trình  trên dòng lệnh</vt:lpstr>
      <vt:lpstr>2. Truyền các tham số cho chương trình  trên dòng lệnh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truong</dc:creator>
  <cp:lastModifiedBy>NHA</cp:lastModifiedBy>
  <cp:revision>55</cp:revision>
  <dcterms:created xsi:type="dcterms:W3CDTF">2016-07-27T12:15:34Z</dcterms:created>
  <dcterms:modified xsi:type="dcterms:W3CDTF">2016-07-30T07:28:42Z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TC011408381033</vt:lpwstr>
  </property>
</Properties>
</file>