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3" r:id="rId14"/>
    <p:sldId id="264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ixuan ZH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1" autoAdjust="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0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global.hsbc/sites/engpractices/Development%20Cookbook/Installing%20Git%20Client.aspx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video/what-is-version-contro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16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98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GSR</a:t>
            </a:r>
            <a:r>
              <a:rPr lang="en-US" dirty="0" smtClean="0"/>
              <a:t>: 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account + </a:t>
            </a:r>
            <a:r>
              <a:rPr lang="en-US" sz="11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Installing </a:t>
            </a:r>
            <a:r>
              <a:rPr lang="en-US" sz="11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</a:t>
            </a:r>
            <a:r>
              <a:rPr lang="en-US" sz="11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Client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96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curieux que vous êtes avez sûrement entendu parler de </a:t>
            </a:r>
            <a:r>
              <a:rPr lang="fr-FR" sz="11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 réseau social un peu différent de Facebook où ça parle de code. </a:t>
            </a:r>
            <a:r>
              <a:rPr lang="fr-FR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basé sur git, un utilitaire développé par le créateur de Linux, et qui joue un rôle central dans tout projet de développement : celui de système de gestion des versions.</a:t>
            </a:r>
            <a:endParaRPr lang="fr-FR" sz="11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endParaRPr lang="fr-FR" sz="11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fr-F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un logiciel de contrôle de version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 qui signifie qu’il gère les modifications d’un projet sans écraser n’importe quelle partie du projet. Et il ne risque pas de </a:t>
            </a:r>
            <a:r>
              <a:rPr lang="fr-FR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disparaîtr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Pourquoi utiliser quelque chose comme Git ? Supposons que vous mettiez à jour avec un collègue des pages sur le même site web. Vous faites des modifications, vous les sauvegardez et les versez sur le site. À ce stade, tout va bien. Le problème survient quand votre collègue travaille sur la même page que vous en même temps. L’un de vous va voir son travail écrasé.</a:t>
            </a:r>
          </a:p>
          <a:p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 </a:t>
            </a:r>
            <a:r>
              <a:rPr lang="fr-FR" sz="11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application de contrôle de version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comme Git empêche ça d’arriver. 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54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envie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ameliorer</a:t>
            </a:r>
            <a:r>
              <a:rPr lang="en-US" baseline="0" dirty="0" smtClean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err="1" smtClean="0"/>
              <a:t>Quand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modifie</a:t>
            </a: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Quest-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modifie</a:t>
            </a: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err="1" smtClean="0"/>
              <a:t>Pourquoi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modifie</a:t>
            </a: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Qui </a:t>
            </a:r>
            <a:r>
              <a:rPr lang="en-US" baseline="0" dirty="0" err="1" smtClean="0"/>
              <a:t>l’a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modifie</a:t>
            </a:r>
            <a:r>
              <a:rPr lang="en-US" baseline="0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Dropbox, </a:t>
            </a:r>
            <a:r>
              <a:rPr lang="en-US" baseline="0" dirty="0" err="1" smtClean="0"/>
              <a:t>googledrive</a:t>
            </a:r>
            <a:r>
              <a:rPr lang="en-US" baseline="0" dirty="0" smtClean="0"/>
              <a:t> ( ne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avec code)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err="1" smtClean="0"/>
              <a:t>Besoin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outil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specifique</a:t>
            </a:r>
            <a:r>
              <a:rPr lang="en-US" baseline="0" dirty="0" smtClean="0"/>
              <a:t>.  (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51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Comment </a:t>
            </a:r>
            <a:r>
              <a:rPr lang="en-US" dirty="0" err="1" smtClean="0"/>
              <a:t>partager</a:t>
            </a:r>
            <a:r>
              <a:rPr lang="en-US" dirty="0" smtClean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7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53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03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REPOSITORY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7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flexible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03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requests are a simple and effective way to do code review and collaboration in a shared environment with little friction for your team.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requests give you: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 diff (difference) of the changes to each file. 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updates so you can see changes as they are made.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comments so you can pinpoint change suggestions.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 to help you keep track of what changes need attention.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Notifications for comments, commits, or approvals.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lm-github.systems.uk.hsbc/PNB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ekyllthemes.org/" TargetMode="External"/><Relationship Id="rId2" Type="http://schemas.openxmlformats.org/officeDocument/2006/relationships/hyperlink" Target="http://daoer878.github.io/Web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twbs/bootstrap" TargetMode="External"/><Relationship Id="rId5" Type="http://schemas.openxmlformats.org/officeDocument/2006/relationships/image" Target="../media/image21.jpeg"/><Relationship Id="rId4" Type="http://schemas.openxmlformats.org/officeDocument/2006/relationships/hyperlink" Target="https://github.com/cameronmcefee/Image-Diff-View-Modes/commit/8e95f70c9c47168305970e91021072673d7cdad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git/tutorials/comparing-workflows/gitflow-workflow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alm-confluence.systems.uk.hsbc/confluence/display/DSALM/GitHub" TargetMode="External"/><Relationship Id="rId12" Type="http://schemas.openxmlformats.org/officeDocument/2006/relationships/hyperlink" Target="https://github.com/twbs/bootstra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mmunity.global.hsbc/sites/engpractices/Development%20Cookbook/Using%20JIRA.aspx" TargetMode="External"/><Relationship Id="rId11" Type="http://schemas.openxmlformats.org/officeDocument/2006/relationships/hyperlink" Target="https://help.github.com/articles/good-resources-for-learning-git-and-github/" TargetMode="External"/><Relationship Id="rId5" Type="http://schemas.openxmlformats.org/officeDocument/2006/relationships/hyperlink" Target="https://community.global.hsbc/sites/engpractices/Development%20Cookbook/GitHub.aspx" TargetMode="External"/><Relationship Id="rId10" Type="http://schemas.openxmlformats.org/officeDocument/2006/relationships/hyperlink" Target="https://help.github.com/enterprise/2.7/user/articles/good-resources-for-learning-git-and-github/" TargetMode="External"/><Relationship Id="rId4" Type="http://schemas.openxmlformats.org/officeDocument/2006/relationships/hyperlink" Target="https://alm-github.systems.uk.hsbc/PNB/" TargetMode="External"/><Relationship Id="rId9" Type="http://schemas.openxmlformats.org/officeDocument/2006/relationships/hyperlink" Target="https://try.github.io/levels/1/challenges/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Github with git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/>
              <a:t>version </a:t>
            </a:r>
            <a:r>
              <a:rPr lang="en-GB" dirty="0" smtClean="0"/>
              <a:t>control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1600" dirty="0" smtClean="0"/>
          </a:p>
          <a:p>
            <a:pPr lvl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 smtClean="0"/>
              <a:t>-</a:t>
            </a:r>
            <a:r>
              <a:rPr lang="en-GB" sz="1600" dirty="0" err="1" smtClean="0"/>
              <a:t>Yixuan</a:t>
            </a:r>
            <a:r>
              <a:rPr lang="en-GB" sz="1600" dirty="0" smtClean="0"/>
              <a:t> ZHANG / </a:t>
            </a:r>
            <a:r>
              <a:rPr lang="en-GB" sz="1600" dirty="0" err="1" smtClean="0"/>
              <a:t>GLTc</a:t>
            </a:r>
            <a:r>
              <a:rPr lang="en-GB" sz="1600" dirty="0" smtClean="0"/>
              <a:t> Canton, China</a:t>
            </a:r>
            <a:endParaRPr lang="en-GB" sz="1600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2" y="4885249"/>
            <a:ext cx="766208" cy="151926"/>
          </a:xfrm>
        </p:spPr>
        <p:txBody>
          <a:bodyPr/>
          <a:lstStyle/>
          <a:p>
            <a:r>
              <a:rPr lang="fr-FR" sz="800" dirty="0" err="1" smtClean="0"/>
              <a:t>INTERNAL</a:t>
            </a:r>
            <a:r>
              <a:rPr lang="fr-FR" sz="800" dirty="0" smtClean="0"/>
              <a:t> - INTERNE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share codes with others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" y="782810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International global work: business, production, development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934" y="1368882"/>
            <a:ext cx="418255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Workflow synchronies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Automation experimentation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Collaboration culture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“github international work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167" y="3190853"/>
            <a:ext cx="2796683" cy="167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“github international work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16" y="-22542"/>
            <a:ext cx="680484" cy="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4"/>
          </p:cNvPr>
          <p:cNvSpPr txBox="1"/>
          <p:nvPr/>
        </p:nvSpPr>
        <p:spPr>
          <a:xfrm>
            <a:off x="7085590" y="2883076"/>
            <a:ext cx="1519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 PNB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8707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 – best tool</a:t>
            </a:r>
            <a:endParaRPr lang="en-US" dirty="0"/>
          </a:p>
        </p:txBody>
      </p:sp>
      <p:pic>
        <p:nvPicPr>
          <p:cNvPr id="4" name="Picture 2" descr="a branch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3109872"/>
            <a:ext cx="8080587" cy="203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333" y="1036320"/>
            <a:ext cx="38940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Coaching &amp; social coding</a:t>
            </a:r>
          </a:p>
          <a:p>
            <a:r>
              <a:rPr lang="en-US" dirty="0"/>
              <a:t> </a:t>
            </a:r>
            <a:r>
              <a:rPr lang="en-US" dirty="0" smtClean="0"/>
              <a:t>- there is always someone you can learn from.</a:t>
            </a:r>
          </a:p>
          <a:p>
            <a:r>
              <a:rPr lang="en-US" dirty="0" smtClean="0"/>
              <a:t>Code review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Automation unit test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Independences check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Compile check</a:t>
            </a:r>
            <a:endParaRPr lang="en-US" dirty="0"/>
          </a:p>
        </p:txBody>
      </p:sp>
      <p:pic>
        <p:nvPicPr>
          <p:cNvPr id="4098" name="Picture 2" descr="“github international work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16" y="-22542"/>
            <a:ext cx="680484" cy="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7680" y="2763203"/>
            <a:ext cx="3616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https://guides.github.com/introduction/flow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</a:t>
            </a:r>
            <a:r>
              <a:rPr lang="fr-FR" sz="800" dirty="0" smtClean="0"/>
              <a:t> - INTERNE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066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things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00" y="952500"/>
            <a:ext cx="47820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Documents: Wiki, Readme</a:t>
            </a:r>
            <a:r>
              <a:rPr lang="en-US" dirty="0"/>
              <a:t>, </a:t>
            </a:r>
            <a:r>
              <a:rPr lang="en-US" dirty="0" smtClean="0">
                <a:hlinkClick r:id="rId2"/>
              </a:rPr>
              <a:t>Webpage  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Jekyll Themes</a:t>
            </a:r>
            <a:r>
              <a:rPr lang="en-US" dirty="0" smtClean="0"/>
              <a:t>)    </a:t>
            </a:r>
          </a:p>
          <a:p>
            <a:r>
              <a:rPr lang="en-US" dirty="0" smtClean="0"/>
              <a:t>Powerful diff: Claire compare, </a:t>
            </a:r>
            <a:r>
              <a:rPr lang="en-US" dirty="0" smtClean="0">
                <a:hlinkClick r:id="rId4"/>
              </a:rPr>
              <a:t>Images.</a:t>
            </a:r>
            <a:endParaRPr lang="en-US" dirty="0" smtClean="0"/>
          </a:p>
          <a:p>
            <a:r>
              <a:rPr lang="en-US" dirty="0" smtClean="0"/>
              <a:t>Code check:                 </a:t>
            </a:r>
            <a:endParaRPr lang="en-US" dirty="0"/>
          </a:p>
        </p:txBody>
      </p:sp>
      <p:pic>
        <p:nvPicPr>
          <p:cNvPr id="10242" name="Picture 2" descr="“github auto check pullrequest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32" y="2315722"/>
            <a:ext cx="5842560" cy="26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240" y="2007945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Sample </a:t>
            </a:r>
            <a:r>
              <a:rPr lang="en-US" dirty="0" smtClean="0">
                <a:hlinkClick r:id="rId6"/>
              </a:rPr>
              <a:t>: 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github.com/twbs/bootstrap</a:t>
            </a:r>
            <a:r>
              <a:rPr lang="en-US" dirty="0" smtClean="0"/>
              <a:t> 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dirty="0" err="1" smtClean="0"/>
              <a:t>INTERNAL</a:t>
            </a:r>
            <a:r>
              <a:rPr lang="fr-FR" sz="800" dirty="0" smtClean="0"/>
              <a:t> -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5125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Complex, </a:t>
            </a:r>
            <a:r>
              <a:rPr lang="en-GB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but don't be afraid.</a:t>
            </a:r>
          </a:p>
          <a:p>
            <a:pPr marL="571500" lvl="0" indent="-342900" rtl="0"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Don't </a:t>
            </a:r>
            <a:r>
              <a:rPr lang="en-GB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have an awesome Client(GitHub desktop, </a:t>
            </a:r>
            <a:r>
              <a:rPr lang="en-GB" dirty="0" err="1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TortoiseGit</a:t>
            </a:r>
            <a:r>
              <a:rPr lang="en-GB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 (git 1.9</a:t>
            </a:r>
            <a:r>
              <a:rPr lang="en-GB" dirty="0" smtClean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))</a:t>
            </a:r>
            <a:endParaRPr lang="en-GB" dirty="0">
              <a:solidFill>
                <a:schemeClr val="bg1"/>
              </a:solidFill>
              <a:effectLst>
                <a:glow>
                  <a:schemeClr val="bg1"/>
                </a:glow>
              </a:effectLst>
            </a:endParaRPr>
          </a:p>
          <a:p>
            <a:pPr marL="571500" lvl="0" indent="-342900" rtl="0"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Not </a:t>
            </a:r>
            <a:r>
              <a:rPr lang="en-GB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yet support </a:t>
            </a:r>
            <a:r>
              <a:rPr lang="en-GB" dirty="0" smtClean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GSD </a:t>
            </a:r>
            <a:r>
              <a:rPr lang="en-GB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in F</a:t>
            </a:r>
            <a:r>
              <a:rPr lang="en-GB" dirty="0" smtClean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rance</a:t>
            </a:r>
            <a:r>
              <a:rPr lang="en-GB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0" y="807575"/>
            <a:ext cx="43942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 dirty="0" smtClean="0">
                <a:solidFill>
                  <a:schemeClr val="dk2"/>
                </a:solidFill>
              </a:rPr>
              <a:t>Flexible, powerful and </a:t>
            </a:r>
            <a:r>
              <a:rPr lang="en-GB" dirty="0" err="1" smtClean="0">
                <a:solidFill>
                  <a:schemeClr val="dk2"/>
                </a:solidFill>
              </a:rPr>
              <a:t>rapid,offline</a:t>
            </a:r>
            <a:r>
              <a:rPr lang="en-GB" dirty="0" smtClean="0">
                <a:solidFill>
                  <a:schemeClr val="dk2"/>
                </a:solidFill>
              </a:rPr>
              <a:t>.</a:t>
            </a:r>
            <a:endParaRPr lang="en-GB" dirty="0">
              <a:solidFill>
                <a:schemeClr val="dk2"/>
              </a:solidFill>
            </a:endParaRPr>
          </a:p>
          <a:p>
            <a:pPr marL="457200" indent="-228600">
              <a:buClr>
                <a:schemeClr val="dk2"/>
              </a:buClr>
              <a:buFont typeface="Roboto"/>
              <a:buAutoNum type="arabicPeriod"/>
            </a:pPr>
            <a:r>
              <a:rPr lang="en-GB" dirty="0">
                <a:solidFill>
                  <a:schemeClr val="dk2"/>
                </a:solidFill>
              </a:rPr>
              <a:t>Organisation /team support (Read, write) with LDAP, prevent force push </a:t>
            </a:r>
            <a:r>
              <a:rPr lang="en-GB" dirty="0" smtClean="0">
                <a:solidFill>
                  <a:schemeClr val="dk2"/>
                </a:solidFill>
              </a:rPr>
              <a:t>and restricted branch.</a:t>
            </a:r>
            <a:r>
              <a:rPr lang="en-GB" dirty="0">
                <a:solidFill>
                  <a:schemeClr val="dk2"/>
                </a:solidFill>
              </a:rPr>
              <a:t> (</a:t>
            </a:r>
            <a:r>
              <a:rPr lang="en-GB" dirty="0" err="1">
                <a:solidFill>
                  <a:schemeClr val="dk2"/>
                </a:solidFill>
              </a:rPr>
              <a:t>github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 smtClean="0">
                <a:solidFill>
                  <a:schemeClr val="dk2"/>
                </a:solidFill>
              </a:rPr>
              <a:t>2.7)</a:t>
            </a:r>
            <a:endParaRPr lang="en-GB" dirty="0">
              <a:solidFill>
                <a:schemeClr val="dk2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 dirty="0">
                <a:solidFill>
                  <a:schemeClr val="dk2"/>
                </a:solidFill>
              </a:rPr>
              <a:t>Mail and comments issue.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 dirty="0">
                <a:solidFill>
                  <a:schemeClr val="dk2"/>
                </a:solidFill>
              </a:rPr>
              <a:t>Plugin </a:t>
            </a:r>
            <a:r>
              <a:rPr lang="en-GB" dirty="0" err="1">
                <a:solidFill>
                  <a:schemeClr val="dk2"/>
                </a:solidFill>
              </a:rPr>
              <a:t>IntelliJ</a:t>
            </a:r>
            <a:r>
              <a:rPr lang="en-GB" dirty="0">
                <a:solidFill>
                  <a:schemeClr val="dk2"/>
                </a:solidFill>
              </a:rPr>
              <a:t> and Eclipse.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 dirty="0">
                <a:solidFill>
                  <a:schemeClr val="dk2"/>
                </a:solidFill>
              </a:rPr>
              <a:t>Work with JIRA workflow.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 dirty="0">
                <a:solidFill>
                  <a:schemeClr val="dk2"/>
                </a:solidFill>
              </a:rPr>
              <a:t>Work with Bamboo, automated builds, tests and releases</a:t>
            </a:r>
            <a:r>
              <a:rPr lang="en-GB" dirty="0" smtClean="0">
                <a:solidFill>
                  <a:schemeClr val="dk2"/>
                </a:solidFill>
              </a:rPr>
              <a:t>.</a:t>
            </a:r>
          </a:p>
          <a:p>
            <a:pPr marL="457200" lvl="0" indent="-228600">
              <a:buClr>
                <a:schemeClr val="dk2"/>
              </a:buClr>
              <a:buAutoNum type="arabicPeriod"/>
            </a:pPr>
            <a:r>
              <a:rPr lang="en-GB" dirty="0" smtClean="0">
                <a:solidFill>
                  <a:schemeClr val="dk2"/>
                </a:solidFill>
              </a:rPr>
              <a:t>Big file (100M), 2G using </a:t>
            </a:r>
            <a:r>
              <a:rPr lang="fr-FR" dirty="0" smtClean="0">
                <a:solidFill>
                  <a:schemeClr val="dk2"/>
                </a:solidFill>
              </a:rPr>
              <a:t>Large </a:t>
            </a:r>
            <a:r>
              <a:rPr lang="fr-FR" dirty="0">
                <a:solidFill>
                  <a:schemeClr val="dk2"/>
                </a:solidFill>
              </a:rPr>
              <a:t>File Storage (LFS</a:t>
            </a:r>
            <a:r>
              <a:rPr lang="fr-FR" dirty="0" smtClean="0">
                <a:solidFill>
                  <a:schemeClr val="dk2"/>
                </a:solidFill>
              </a:rPr>
              <a:t>)</a:t>
            </a:r>
            <a:r>
              <a:rPr lang="fr-FR" dirty="0">
                <a:solidFill>
                  <a:schemeClr val="dk2"/>
                </a:solidFill>
              </a:rPr>
              <a:t> Git </a:t>
            </a:r>
            <a:endParaRPr lang="en-GB" dirty="0">
              <a:solidFill>
                <a:schemeClr val="dk2"/>
              </a:solidFill>
            </a:endParaRPr>
          </a:p>
        </p:txBody>
      </p:sp>
      <p:pic>
        <p:nvPicPr>
          <p:cNvPr id="8194" name="Picture 2" descr="“git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77" y="2110003"/>
            <a:ext cx="1099562" cy="109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“github international work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777" y="3396216"/>
            <a:ext cx="1747284" cy="17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57150" y="4696825"/>
            <a:ext cx="7130627" cy="44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hlinkClick r:id="rId4"/>
              </a:rPr>
              <a:t>PNB GROUP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99350" y="939773"/>
            <a:ext cx="8725500" cy="3653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 dirty="0" smtClean="0">
                <a:latin typeface="Roboto"/>
                <a:ea typeface="Roboto"/>
                <a:cs typeface="Roboto"/>
                <a:sym typeface="Roboto"/>
              </a:rPr>
              <a:t>Installation: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 smtClean="0">
                <a:latin typeface="Roboto"/>
                <a:ea typeface="Roboto"/>
                <a:cs typeface="Roboto"/>
                <a:sym typeface="Roboto"/>
              </a:rPr>
              <a:t>GSR: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https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  <a:hlinkClick r:id="rId5"/>
              </a:rPr>
              <a:t>://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community.global.hsbc/sites/engpractices/Development%20Cookbook/GitHub.aspx</a:t>
            </a:r>
            <a:endParaRPr lang="en-GB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Jira integration: 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  <a:hlinkClick r:id="rId6"/>
              </a:rPr>
              <a:t>https://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  <a:hlinkClick r:id="rId6"/>
              </a:rPr>
              <a:t>community.global.hsbc/sites/engpractices/Development%20Cookbook/Using%20JIRA.aspx</a:t>
            </a:r>
            <a:endParaRPr lang="en-GB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GB" sz="1200" dirty="0" err="1" smtClean="0"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 confluence: 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  <a:hlinkClick r:id="rId7"/>
              </a:rPr>
              <a:t>https://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alm-confluence.systems.uk.hsbc/confluence/display/DSALM/GitHub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lvl="0"/>
            <a:r>
              <a:rPr lang="en-GB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/>
            <a:endParaRPr lang="en-GB" sz="1200" b="1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200" b="1" dirty="0" smtClean="0">
                <a:latin typeface="Roboto"/>
                <a:ea typeface="Roboto"/>
                <a:cs typeface="Roboto"/>
                <a:sym typeface="Roboto"/>
              </a:rPr>
              <a:t>Tips</a:t>
            </a:r>
            <a:r>
              <a:rPr lang="en-GB" sz="1200" b="1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 smtClean="0">
                <a:latin typeface="Roboto"/>
                <a:ea typeface="Roboto"/>
                <a:cs typeface="Roboto"/>
                <a:sym typeface="Roboto"/>
              </a:rPr>
              <a:t>Git Workflow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2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https://www.atlassian.com/git/tutorials/comparing-workflows/gitflow-workflow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GB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Git try: 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  <a:hlinkClick r:id="rId9"/>
              </a:rPr>
              <a:t>https://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try.github.io/levels/1/challenges/1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/>
            <a:r>
              <a:rPr lang="en-GB" sz="1200" dirty="0" smtClean="0">
                <a:latin typeface="Roboto"/>
                <a:ea typeface="Roboto"/>
                <a:cs typeface="Roboto"/>
                <a:sym typeface="Roboto"/>
              </a:rPr>
              <a:t>GitHub 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tutorial: 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  <a:hlinkClick r:id="rId10"/>
              </a:rPr>
              <a:t>https://help.github.com/enterprise/2.7/user/articles/good-resources-for-learning-git-and-github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  <a:hlinkClick r:id="rId10"/>
              </a:rPr>
              <a:t>/</a:t>
            </a:r>
            <a:endParaRPr lang="en-GB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GB" sz="1200" dirty="0" smtClean="0">
                <a:latin typeface="Roboto"/>
                <a:ea typeface="Roboto"/>
                <a:cs typeface="Roboto"/>
                <a:sym typeface="Roboto"/>
              </a:rPr>
              <a:t>GitHub 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resource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https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  <a:hlinkClick r:id="rId11"/>
              </a:rPr>
              <a:t>://help.github.com/articles/good-resources-for-learning-git-and-github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/</a:t>
            </a:r>
            <a:endParaRPr lang="en-GB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GB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GB" sz="12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GB" sz="1200" b="1" dirty="0" smtClean="0"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en-GB" sz="1200" b="1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  <a:hlinkClick r:id="rId12"/>
              </a:rPr>
              <a:t>https://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  <a:hlinkClick r:id="rId12"/>
              </a:rPr>
              <a:t>github.com/twbs/bootstrap</a:t>
            </a:r>
            <a:r>
              <a:rPr lang="en-GB" sz="1200" dirty="0" smtClean="0"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lvl="0"/>
            <a:endParaRPr lang="en-GB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GB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GB" sz="12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Links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dirty="0" err="1" smtClean="0"/>
              <a:t>INTERNAL</a:t>
            </a:r>
            <a:r>
              <a:rPr lang="fr-FR" sz="800" dirty="0" smtClean="0"/>
              <a:t> 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874" y="1472874"/>
            <a:ext cx="4986250" cy="37396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0" y="0"/>
            <a:ext cx="9144000" cy="263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0000"/>
              </a:lnSpc>
              <a:spcBef>
                <a:spcPts val="1500"/>
              </a:spcBef>
              <a:spcAft>
                <a:spcPts val="2300"/>
              </a:spcAft>
              <a:buNone/>
            </a:pPr>
            <a:r>
              <a:rPr lang="en-GB" sz="3900" b="1">
                <a:solidFill>
                  <a:srgbClr val="222222"/>
                </a:solidFill>
                <a:highlight>
                  <a:srgbClr val="FFFFFF"/>
                </a:highlight>
              </a:rPr>
              <a:t>What is GitHub?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500">
                <a:solidFill>
                  <a:srgbClr val="555555"/>
                </a:solidFill>
                <a:highlight>
                  <a:srgbClr val="FFFFFF"/>
                </a:highlight>
              </a:rPr>
              <a:t>GitHub is a collaboration platform built on top of a distributed version control system called Git.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750" y="3762222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When, What, Why, Who?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015050" y="495300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506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VERSION CONTROL</a:t>
            </a:r>
            <a:endParaRPr lang="en-US" sz="3200" b="1" dirty="0">
              <a:solidFill>
                <a:srgbClr val="506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93" y="1279381"/>
            <a:ext cx="5834231" cy="2283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4277446"/>
            <a:ext cx="2020261" cy="844708"/>
          </a:xfrm>
          <a:prstGeom prst="rect">
            <a:avLst/>
          </a:prstGeom>
        </p:spPr>
      </p:pic>
      <p:sp>
        <p:nvSpPr>
          <p:cNvPr id="17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0043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471900" y="172600"/>
            <a:ext cx="8222100" cy="156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900" b="1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 </a:t>
            </a:r>
            <a:r>
              <a:rPr lang="en-GB" sz="39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Repositories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repository contains all of the project files (including documentation), and stores each file's revision </a:t>
            </a:r>
            <a:r>
              <a:rPr lang="en-GB" sz="1500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history. It </a:t>
            </a:r>
            <a:r>
              <a:rPr lang="en-GB" sz="1500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easiest to imagine as a </a:t>
            </a:r>
            <a:r>
              <a:rPr lang="en-GB" sz="1500" b="1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project's folder. </a:t>
            </a:r>
            <a:r>
              <a:rPr lang="en-GB" sz="1500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a GitHub repository offers simple yet powerful tools for collaborating with others. </a:t>
            </a:r>
          </a:p>
        </p:txBody>
      </p:sp>
      <p:sp>
        <p:nvSpPr>
          <p:cNvPr id="80" name="Shape 80"/>
          <p:cNvSpPr/>
          <p:nvPr/>
        </p:nvSpPr>
        <p:spPr>
          <a:xfrm>
            <a:off x="1610975" y="2856500"/>
            <a:ext cx="989550" cy="955044"/>
          </a:xfrm>
          <a:prstGeom prst="flowChartMultidocumen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1737412"/>
            <a:ext cx="5064023" cy="3405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>
            <a:off x="2771250" y="3331184"/>
            <a:ext cx="1277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7" name="Picture 2" descr="“github international work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39" y="3086876"/>
            <a:ext cx="432511" cy="43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( work with branch )</a:t>
            </a:r>
            <a:br>
              <a:rPr lang="en-US" dirty="0" smtClean="0"/>
            </a:br>
            <a:r>
              <a:rPr lang="en-US" dirty="0" smtClean="0"/>
              <a:t>- branch, workflow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( share your code)</a:t>
            </a:r>
            <a:br>
              <a:rPr lang="en-US" dirty="0" smtClean="0"/>
            </a:br>
            <a:r>
              <a:rPr lang="en-US" dirty="0" smtClean="0"/>
              <a:t>- pull request, documentation, cool things</a:t>
            </a:r>
          </a:p>
          <a:p>
            <a:r>
              <a:rPr lang="en-US" dirty="0" smtClean="0"/>
              <a:t>Our feedback</a:t>
            </a:r>
            <a:endParaRPr lang="en-US" dirty="0"/>
          </a:p>
          <a:p>
            <a:r>
              <a:rPr lang="en-US" dirty="0" err="1" smtClean="0"/>
              <a:t>Usefull</a:t>
            </a:r>
            <a:r>
              <a:rPr lang="en-US" dirty="0" smtClean="0"/>
              <a:t> links: install </a:t>
            </a:r>
            <a:r>
              <a:rPr lang="en-US" dirty="0" err="1" smtClean="0"/>
              <a:t>hsbc</a:t>
            </a:r>
            <a:r>
              <a:rPr lang="en-US" dirty="0" smtClean="0"/>
              <a:t>(</a:t>
            </a:r>
            <a:r>
              <a:rPr lang="en-US" dirty="0" err="1" smtClean="0"/>
              <a:t>GSR</a:t>
            </a:r>
            <a:r>
              <a:rPr lang="en-US" dirty="0" smtClean="0"/>
              <a:t>), tutorial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3763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we work together (Branch)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9450" y="736424"/>
            <a:ext cx="7153600" cy="42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675" y="1479225"/>
            <a:ext cx="5576400" cy="31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“github international work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80" y="0"/>
            <a:ext cx="659219" cy="65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we work together (Branch)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0674" y="1159525"/>
            <a:ext cx="5316100" cy="327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325" y="2264222"/>
            <a:ext cx="5816023" cy="102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“github international work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80" y="0"/>
            <a:ext cx="659219" cy="65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we work together (Branch)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50" y="1523125"/>
            <a:ext cx="2857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99175" y="1024100"/>
            <a:ext cx="4015800" cy="41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Central-Repo-to-Working-copy(SVN)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675" y="1804112"/>
            <a:ext cx="24003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540750" y="1108825"/>
            <a:ext cx="3785700" cy="41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Repo-to-Repo (Git)</a:t>
            </a:r>
          </a:p>
        </p:txBody>
      </p:sp>
      <p:pic>
        <p:nvPicPr>
          <p:cNvPr id="9" name="Picture 2" descr="“github international work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80" y="0"/>
            <a:ext cx="659219" cy="65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3" y="728150"/>
            <a:ext cx="7716837" cy="4223255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we work together (Branch)</a:t>
            </a:r>
          </a:p>
        </p:txBody>
      </p:sp>
      <p:pic>
        <p:nvPicPr>
          <p:cNvPr id="5" name="Picture 2" descr="“github international work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80" y="0"/>
            <a:ext cx="659219" cy="65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Maintenance Branch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392" y="2145207"/>
            <a:ext cx="1363607" cy="708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0" y="3890761"/>
            <a:ext cx="1390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" y="1299556"/>
            <a:ext cx="1250950" cy="6689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5" y="2145207"/>
            <a:ext cx="1183105" cy="6649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5" y="2956236"/>
            <a:ext cx="1190408" cy="673981"/>
          </a:xfrm>
          <a:prstGeom prst="rect">
            <a:avLst/>
          </a:prstGeom>
        </p:spPr>
      </p:pic>
      <p:sp>
        <p:nvSpPr>
          <p:cNvPr id="17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8377791" y="4991574"/>
            <a:ext cx="766208" cy="151926"/>
          </a:xfrm>
        </p:spPr>
        <p:txBody>
          <a:bodyPr/>
          <a:lstStyle/>
          <a:p>
            <a:r>
              <a:rPr lang="fr-FR" sz="800" smtClean="0"/>
              <a:t>INTERNAL - INTERNE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681</Words>
  <Application>Microsoft Office PowerPoint</Application>
  <PresentationFormat>On-screen Show (16:9)</PresentationFormat>
  <Paragraphs>112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Calibri</vt:lpstr>
      <vt:lpstr>Arial</vt:lpstr>
      <vt:lpstr>material</vt:lpstr>
      <vt:lpstr>Github with git</vt:lpstr>
      <vt:lpstr>PowerPoint Presentation</vt:lpstr>
      <vt:lpstr>PowerPoint Presentation</vt:lpstr>
      <vt:lpstr>GitHub Repositories A repository contains all of the project files (including documentation), and stores each file's revision history. It is easiest to imagine as a project's folder. However, a GitHub repository offers simple yet powerful tools for collaborating with others. </vt:lpstr>
      <vt:lpstr>Planning</vt:lpstr>
      <vt:lpstr>How we work together (Branch)</vt:lpstr>
      <vt:lpstr>How we work together (Branch)</vt:lpstr>
      <vt:lpstr>How we work together (Branch)</vt:lpstr>
      <vt:lpstr>How we work together (Branch)</vt:lpstr>
      <vt:lpstr>GitHub – share codes with others</vt:lpstr>
      <vt:lpstr>Pull request – best tool</vt:lpstr>
      <vt:lpstr>Cool things</vt:lpstr>
      <vt:lpstr>PowerPoint Presentation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with git</dc:title>
  <dc:creator>Yi Xuan Zhang</dc:creator>
  <cp:keywords>INTERNAL</cp:keywords>
  <dc:description>INTERNAL</dc:description>
  <cp:lastModifiedBy>yixuan.y.x.zhang@noexternalmail.hsbc.com</cp:lastModifiedBy>
  <cp:revision>61</cp:revision>
  <dcterms:modified xsi:type="dcterms:W3CDTF">2016-12-06T11:19:49Z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