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1" r:id="rId2"/>
    <p:sldId id="262" r:id="rId3"/>
    <p:sldId id="263" r:id="rId4"/>
    <p:sldId id="265" r:id="rId5"/>
    <p:sldId id="267" r:id="rId6"/>
    <p:sldId id="257" r:id="rId7"/>
    <p:sldId id="264" r:id="rId8"/>
    <p:sldId id="258"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336" autoAdjust="0"/>
  </p:normalViewPr>
  <p:slideViewPr>
    <p:cSldViewPr snapToGrid="0">
      <p:cViewPr varScale="1">
        <p:scale>
          <a:sx n="60" d="100"/>
          <a:sy n="60" d="100"/>
        </p:scale>
        <p:origin x="88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9C942E-161C-44F3-BD80-3E43027B6149}" type="datetimeFigureOut">
              <a:rPr lang="en-US" smtClean="0"/>
              <a:t>4/4/2016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070497-1933-4009-8FF3-141A8E83E58E}" type="slidenum">
              <a:rPr lang="en-US" smtClean="0"/>
              <a:t>‹#›</a:t>
            </a:fld>
            <a:endParaRPr lang="en-US"/>
          </a:p>
        </p:txBody>
      </p:sp>
    </p:spTree>
    <p:extLst>
      <p:ext uri="{BB962C8B-B14F-4D97-AF65-F5344CB8AC3E}">
        <p14:creationId xmlns:p14="http://schemas.microsoft.com/office/powerpoint/2010/main" val="4034757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training data are extracted on the image with 8cm resolution. </a:t>
            </a:r>
            <a:r>
              <a:rPr lang="en-US" dirty="0" smtClean="0"/>
              <a:t>32*32</a:t>
            </a:r>
            <a:r>
              <a:rPr lang="en-US" baseline="0" dirty="0" smtClean="0"/>
              <a:t> window size </a:t>
            </a:r>
            <a:r>
              <a:rPr lang="en-US" baseline="0" dirty="0" err="1" smtClean="0"/>
              <a:t>pactches</a:t>
            </a:r>
            <a:r>
              <a:rPr lang="en-US" baseline="0" dirty="0" smtClean="0"/>
              <a:t> were extracted from each training polygon of object based approaches. The label of the object is used to assign to the label of each patch within that polygon.</a:t>
            </a:r>
            <a:endParaRPr lang="en-US" dirty="0"/>
          </a:p>
        </p:txBody>
      </p:sp>
      <p:sp>
        <p:nvSpPr>
          <p:cNvPr id="4" name="Slide Number Placeholder 3"/>
          <p:cNvSpPr>
            <a:spLocks noGrp="1"/>
          </p:cNvSpPr>
          <p:nvPr>
            <p:ph type="sldNum" sz="quarter" idx="10"/>
          </p:nvPr>
        </p:nvSpPr>
        <p:spPr/>
        <p:txBody>
          <a:bodyPr/>
          <a:lstStyle/>
          <a:p>
            <a:fld id="{C9070497-1933-4009-8FF3-141A8E83E58E}" type="slidenum">
              <a:rPr lang="en-US" smtClean="0"/>
              <a:t>1</a:t>
            </a:fld>
            <a:endParaRPr lang="en-US"/>
          </a:p>
        </p:txBody>
      </p:sp>
    </p:spTree>
    <p:extLst>
      <p:ext uri="{BB962C8B-B14F-4D97-AF65-F5344CB8AC3E}">
        <p14:creationId xmlns:p14="http://schemas.microsoft.com/office/powerpoint/2010/main" val="3085767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each data item, X is the 3*32*32 pixel value, Y is the label</a:t>
            </a:r>
            <a:r>
              <a:rPr lang="en-US" baseline="0" dirty="0" smtClean="0"/>
              <a:t> for vegetation type. This is one example of lettuce item.</a:t>
            </a:r>
            <a:endParaRPr lang="en-US" dirty="0"/>
          </a:p>
        </p:txBody>
      </p:sp>
      <p:sp>
        <p:nvSpPr>
          <p:cNvPr id="4" name="Slide Number Placeholder 3"/>
          <p:cNvSpPr>
            <a:spLocks noGrp="1"/>
          </p:cNvSpPr>
          <p:nvPr>
            <p:ph type="sldNum" sz="quarter" idx="10"/>
          </p:nvPr>
        </p:nvSpPr>
        <p:spPr/>
        <p:txBody>
          <a:bodyPr/>
          <a:lstStyle/>
          <a:p>
            <a:fld id="{C9070497-1933-4009-8FF3-141A8E83E58E}" type="slidenum">
              <a:rPr lang="en-US" smtClean="0"/>
              <a:t>2</a:t>
            </a:fld>
            <a:endParaRPr lang="en-US"/>
          </a:p>
        </p:txBody>
      </p:sp>
    </p:spTree>
    <p:extLst>
      <p:ext uri="{BB962C8B-B14F-4D97-AF65-F5344CB8AC3E}">
        <p14:creationId xmlns:p14="http://schemas.microsoft.com/office/powerpoint/2010/main" val="1835992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Totally, we extracted 930366 patches samples from the training</a:t>
            </a:r>
            <a:r>
              <a:rPr lang="en-US" baseline="0" dirty="0" smtClean="0"/>
              <a:t> polygons. From these patches, 60000 were systematically selected and then shuffled. These 60000 patches is split into three parts: 6000 were used for testing, 4000 for validation and 50000 for training. The 6000 testing items are called the first testing dataset.  In addition to the 6000 testing data items, we also have another set of data for testing. We call it the second test dataset.  The second test dataset is the same as that used for testing of object based approaches and it contains 373 random points.</a:t>
            </a:r>
            <a:endParaRPr lang="en-US" dirty="0" smtClean="0"/>
          </a:p>
          <a:p>
            <a:endParaRPr lang="en-US" dirty="0"/>
          </a:p>
        </p:txBody>
      </p:sp>
      <p:sp>
        <p:nvSpPr>
          <p:cNvPr id="4" name="Slide Number Placeholder 3"/>
          <p:cNvSpPr>
            <a:spLocks noGrp="1"/>
          </p:cNvSpPr>
          <p:nvPr>
            <p:ph type="sldNum" sz="quarter" idx="10"/>
          </p:nvPr>
        </p:nvSpPr>
        <p:spPr/>
        <p:txBody>
          <a:bodyPr/>
          <a:lstStyle/>
          <a:p>
            <a:fld id="{C9070497-1933-4009-8FF3-141A8E83E58E}" type="slidenum">
              <a:rPr lang="en-US" smtClean="0"/>
              <a:t>3</a:t>
            </a:fld>
            <a:endParaRPr lang="en-US"/>
          </a:p>
        </p:txBody>
      </p:sp>
    </p:spTree>
    <p:extLst>
      <p:ext uri="{BB962C8B-B14F-4D97-AF65-F5344CB8AC3E}">
        <p14:creationId xmlns:p14="http://schemas.microsoft.com/office/powerpoint/2010/main" val="3730657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373 random points used as the second testing set</a:t>
            </a:r>
            <a:endParaRPr lang="en-US" dirty="0"/>
          </a:p>
        </p:txBody>
      </p:sp>
      <p:sp>
        <p:nvSpPr>
          <p:cNvPr id="4" name="Slide Number Placeholder 3"/>
          <p:cNvSpPr>
            <a:spLocks noGrp="1"/>
          </p:cNvSpPr>
          <p:nvPr>
            <p:ph type="sldNum" sz="quarter" idx="10"/>
          </p:nvPr>
        </p:nvSpPr>
        <p:spPr/>
        <p:txBody>
          <a:bodyPr/>
          <a:lstStyle/>
          <a:p>
            <a:fld id="{C9070497-1933-4009-8FF3-141A8E83E58E}" type="slidenum">
              <a:rPr lang="en-US" smtClean="0"/>
              <a:t>4</a:t>
            </a:fld>
            <a:endParaRPr lang="en-US"/>
          </a:p>
        </p:txBody>
      </p:sp>
    </p:spTree>
    <p:extLst>
      <p:ext uri="{BB962C8B-B14F-4D97-AF65-F5344CB8AC3E}">
        <p14:creationId xmlns:p14="http://schemas.microsoft.com/office/powerpoint/2010/main" val="3031641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in the slide is </a:t>
            </a:r>
            <a:r>
              <a:rPr lang="en-US" dirty="0" smtClean="0"/>
              <a:t> the building block of neural network,</a:t>
            </a:r>
            <a:r>
              <a:rPr lang="en-US" baseline="0" dirty="0" smtClean="0"/>
              <a:t> which shows filtering operation on one layer can create 3D neurons. The 3D neurons contains multiple layers. Reference https://en.wikipedia.org/wiki/Convolutional_neural_network</a:t>
            </a:r>
            <a:endParaRPr lang="en-US" dirty="0"/>
          </a:p>
        </p:txBody>
      </p:sp>
      <p:sp>
        <p:nvSpPr>
          <p:cNvPr id="4" name="Slide Number Placeholder 3"/>
          <p:cNvSpPr>
            <a:spLocks noGrp="1"/>
          </p:cNvSpPr>
          <p:nvPr>
            <p:ph type="sldNum" sz="quarter" idx="10"/>
          </p:nvPr>
        </p:nvSpPr>
        <p:spPr/>
        <p:txBody>
          <a:bodyPr/>
          <a:lstStyle/>
          <a:p>
            <a:fld id="{C9070497-1933-4009-8FF3-141A8E83E58E}" type="slidenum">
              <a:rPr lang="en-US" smtClean="0"/>
              <a:t>5</a:t>
            </a:fld>
            <a:endParaRPr lang="en-US"/>
          </a:p>
        </p:txBody>
      </p:sp>
    </p:spTree>
    <p:extLst>
      <p:ext uri="{BB962C8B-B14F-4D97-AF65-F5344CB8AC3E}">
        <p14:creationId xmlns:p14="http://schemas.microsoft.com/office/powerpoint/2010/main" val="878389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network architecture includes two convolutional layers and one fully connected layer</a:t>
            </a:r>
            <a:r>
              <a:rPr lang="en-US" baseline="0" dirty="0" smtClean="0"/>
              <a:t>. It is implemented using </a:t>
            </a:r>
            <a:r>
              <a:rPr lang="en-US" baseline="0" dirty="0" err="1" smtClean="0"/>
              <a:t>Theano</a:t>
            </a:r>
            <a:r>
              <a:rPr lang="en-US" baseline="0" dirty="0" smtClean="0"/>
              <a:t> package(http://deeplearning.net/software/theano/).</a:t>
            </a:r>
            <a:endParaRPr lang="en-US" dirty="0"/>
          </a:p>
        </p:txBody>
      </p:sp>
      <p:sp>
        <p:nvSpPr>
          <p:cNvPr id="4" name="Slide Number Placeholder 3"/>
          <p:cNvSpPr>
            <a:spLocks noGrp="1"/>
          </p:cNvSpPr>
          <p:nvPr>
            <p:ph type="sldNum" sz="quarter" idx="10"/>
          </p:nvPr>
        </p:nvSpPr>
        <p:spPr/>
        <p:txBody>
          <a:bodyPr/>
          <a:lstStyle/>
          <a:p>
            <a:fld id="{C9070497-1933-4009-8FF3-141A8E83E58E}" type="slidenum">
              <a:rPr lang="en-US" smtClean="0"/>
              <a:t>6</a:t>
            </a:fld>
            <a:endParaRPr lang="en-US"/>
          </a:p>
        </p:txBody>
      </p:sp>
    </p:spTree>
    <p:extLst>
      <p:ext uri="{BB962C8B-B14F-4D97-AF65-F5344CB8AC3E}">
        <p14:creationId xmlns:p14="http://schemas.microsoft.com/office/powerpoint/2010/main" val="3289485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the first testing data set, the convolutional</a:t>
            </a:r>
            <a:r>
              <a:rPr lang="en-US" baseline="0" dirty="0" smtClean="0"/>
              <a:t> neural network achieves 79.88%, higher than the best accuracy of object approach result on the second testing data set. However to make the comparison more fair, we also run the CNN model on the second testing data set.</a:t>
            </a:r>
            <a:endParaRPr lang="en-US" dirty="0"/>
          </a:p>
        </p:txBody>
      </p:sp>
      <p:sp>
        <p:nvSpPr>
          <p:cNvPr id="4" name="Slide Number Placeholder 3"/>
          <p:cNvSpPr>
            <a:spLocks noGrp="1"/>
          </p:cNvSpPr>
          <p:nvPr>
            <p:ph type="sldNum" sz="quarter" idx="10"/>
          </p:nvPr>
        </p:nvSpPr>
        <p:spPr/>
        <p:txBody>
          <a:bodyPr/>
          <a:lstStyle/>
          <a:p>
            <a:fld id="{C9070497-1933-4009-8FF3-141A8E83E58E}" type="slidenum">
              <a:rPr lang="en-US" smtClean="0"/>
              <a:t>7</a:t>
            </a:fld>
            <a:endParaRPr lang="en-US"/>
          </a:p>
        </p:txBody>
      </p:sp>
    </p:spTree>
    <p:extLst>
      <p:ext uri="{BB962C8B-B14F-4D97-AF65-F5344CB8AC3E}">
        <p14:creationId xmlns:p14="http://schemas.microsoft.com/office/powerpoint/2010/main" val="1842091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overall accuracy is 56.84%, much lower than the accuracy on the first testing set and also lower than  the best accuracy achieved by object based methods. Surprisingly, 56.84% is exactly the same as the accuracy achieved by SVM, the best  pixel based methods when also using 8cm resolution image. This makes us to think that extracting patches this may not be the best way to apply CNN, since it did not use the context information effectively. It’s also noted that only 0.06% (</a:t>
            </a:r>
            <a:r>
              <a:rPr lang="en-US" dirty="0" smtClean="0"/>
              <a:t>60000</a:t>
            </a:r>
          </a:p>
          <a:p>
            <a:r>
              <a:rPr lang="en-US" baseline="0" dirty="0" smtClean="0"/>
              <a:t>/93066) of training data was used to train the CNN network, achieve the same accuracy as the SVM, which however used all the training data to train the model. The implies the potential CNN for classification tasks in this research. Find the best way to apply the deep learning techniques for classification task of this kind is still on going. In the future, we will develop other types of framework for application of CNN.</a:t>
            </a:r>
            <a:endParaRPr lang="en-US" dirty="0"/>
          </a:p>
        </p:txBody>
      </p:sp>
      <p:sp>
        <p:nvSpPr>
          <p:cNvPr id="4" name="Slide Number Placeholder 3"/>
          <p:cNvSpPr>
            <a:spLocks noGrp="1"/>
          </p:cNvSpPr>
          <p:nvPr>
            <p:ph type="sldNum" sz="quarter" idx="10"/>
          </p:nvPr>
        </p:nvSpPr>
        <p:spPr/>
        <p:txBody>
          <a:bodyPr/>
          <a:lstStyle/>
          <a:p>
            <a:fld id="{C9070497-1933-4009-8FF3-141A8E83E58E}" type="slidenum">
              <a:rPr lang="en-US" smtClean="0"/>
              <a:t>8</a:t>
            </a:fld>
            <a:endParaRPr lang="en-US"/>
          </a:p>
        </p:txBody>
      </p:sp>
    </p:spTree>
    <p:extLst>
      <p:ext uri="{BB962C8B-B14F-4D97-AF65-F5344CB8AC3E}">
        <p14:creationId xmlns:p14="http://schemas.microsoft.com/office/powerpoint/2010/main" val="619766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expect the</a:t>
            </a:r>
            <a:r>
              <a:rPr lang="en-US" baseline="0" dirty="0" smtClean="0"/>
              <a:t> accuracy from two testing data set should match, however the accuracy from the second testing data set is much lower from the accuracy of first dataset. One possible reason is that within the training objects, the context is homogeneous. However, for test point, its surrounding context may be complicated. Remember training patches are only extracted within the training objects, so we are short of training sample, whose surrounding is complex.</a:t>
            </a:r>
            <a:endParaRPr lang="en-US" dirty="0"/>
          </a:p>
        </p:txBody>
      </p:sp>
      <p:sp>
        <p:nvSpPr>
          <p:cNvPr id="4" name="Slide Number Placeholder 3"/>
          <p:cNvSpPr>
            <a:spLocks noGrp="1"/>
          </p:cNvSpPr>
          <p:nvPr>
            <p:ph type="sldNum" sz="quarter" idx="10"/>
          </p:nvPr>
        </p:nvSpPr>
        <p:spPr/>
        <p:txBody>
          <a:bodyPr/>
          <a:lstStyle/>
          <a:p>
            <a:fld id="{C9070497-1933-4009-8FF3-141A8E83E58E}" type="slidenum">
              <a:rPr lang="en-US" smtClean="0"/>
              <a:t>9</a:t>
            </a:fld>
            <a:endParaRPr lang="en-US"/>
          </a:p>
        </p:txBody>
      </p:sp>
    </p:spTree>
    <p:extLst>
      <p:ext uri="{BB962C8B-B14F-4D97-AF65-F5344CB8AC3E}">
        <p14:creationId xmlns:p14="http://schemas.microsoft.com/office/powerpoint/2010/main" val="133014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41826F-414E-4530-AEC5-97057B7D0FBA}"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F594E-1592-466E-A0FA-077DE9B84521}" type="slidenum">
              <a:rPr lang="en-US" smtClean="0"/>
              <a:t>‹#›</a:t>
            </a:fld>
            <a:endParaRPr lang="en-US"/>
          </a:p>
        </p:txBody>
      </p:sp>
    </p:spTree>
    <p:extLst>
      <p:ext uri="{BB962C8B-B14F-4D97-AF65-F5344CB8AC3E}">
        <p14:creationId xmlns:p14="http://schemas.microsoft.com/office/powerpoint/2010/main" val="373516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41826F-414E-4530-AEC5-97057B7D0FBA}"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F594E-1592-466E-A0FA-077DE9B84521}" type="slidenum">
              <a:rPr lang="en-US" smtClean="0"/>
              <a:t>‹#›</a:t>
            </a:fld>
            <a:endParaRPr lang="en-US"/>
          </a:p>
        </p:txBody>
      </p:sp>
    </p:spTree>
    <p:extLst>
      <p:ext uri="{BB962C8B-B14F-4D97-AF65-F5344CB8AC3E}">
        <p14:creationId xmlns:p14="http://schemas.microsoft.com/office/powerpoint/2010/main" val="4231105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41826F-414E-4530-AEC5-97057B7D0FBA}"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F594E-1592-466E-A0FA-077DE9B84521}" type="slidenum">
              <a:rPr lang="en-US" smtClean="0"/>
              <a:t>‹#›</a:t>
            </a:fld>
            <a:endParaRPr lang="en-US"/>
          </a:p>
        </p:txBody>
      </p:sp>
    </p:spTree>
    <p:extLst>
      <p:ext uri="{BB962C8B-B14F-4D97-AF65-F5344CB8AC3E}">
        <p14:creationId xmlns:p14="http://schemas.microsoft.com/office/powerpoint/2010/main" val="64111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41826F-414E-4530-AEC5-97057B7D0FBA}"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F594E-1592-466E-A0FA-077DE9B84521}" type="slidenum">
              <a:rPr lang="en-US" smtClean="0"/>
              <a:t>‹#›</a:t>
            </a:fld>
            <a:endParaRPr lang="en-US"/>
          </a:p>
        </p:txBody>
      </p:sp>
    </p:spTree>
    <p:extLst>
      <p:ext uri="{BB962C8B-B14F-4D97-AF65-F5344CB8AC3E}">
        <p14:creationId xmlns:p14="http://schemas.microsoft.com/office/powerpoint/2010/main" val="4226281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841826F-414E-4530-AEC5-97057B7D0FBA}"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F594E-1592-466E-A0FA-077DE9B84521}" type="slidenum">
              <a:rPr lang="en-US" smtClean="0"/>
              <a:t>‹#›</a:t>
            </a:fld>
            <a:endParaRPr lang="en-US"/>
          </a:p>
        </p:txBody>
      </p:sp>
    </p:spTree>
    <p:extLst>
      <p:ext uri="{BB962C8B-B14F-4D97-AF65-F5344CB8AC3E}">
        <p14:creationId xmlns:p14="http://schemas.microsoft.com/office/powerpoint/2010/main" val="204038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41826F-414E-4530-AEC5-97057B7D0FBA}" type="datetimeFigureOut">
              <a:rPr lang="en-US" smtClean="0"/>
              <a:t>4/4/2016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EF594E-1592-466E-A0FA-077DE9B84521}" type="slidenum">
              <a:rPr lang="en-US" smtClean="0"/>
              <a:t>‹#›</a:t>
            </a:fld>
            <a:endParaRPr lang="en-US"/>
          </a:p>
        </p:txBody>
      </p:sp>
    </p:spTree>
    <p:extLst>
      <p:ext uri="{BB962C8B-B14F-4D97-AF65-F5344CB8AC3E}">
        <p14:creationId xmlns:p14="http://schemas.microsoft.com/office/powerpoint/2010/main" val="3131944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41826F-414E-4530-AEC5-97057B7D0FBA}" type="datetimeFigureOut">
              <a:rPr lang="en-US" smtClean="0"/>
              <a:t>4/4/2016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EF594E-1592-466E-A0FA-077DE9B84521}" type="slidenum">
              <a:rPr lang="en-US" smtClean="0"/>
              <a:t>‹#›</a:t>
            </a:fld>
            <a:endParaRPr lang="en-US"/>
          </a:p>
        </p:txBody>
      </p:sp>
    </p:spTree>
    <p:extLst>
      <p:ext uri="{BB962C8B-B14F-4D97-AF65-F5344CB8AC3E}">
        <p14:creationId xmlns:p14="http://schemas.microsoft.com/office/powerpoint/2010/main" val="1428635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41826F-414E-4530-AEC5-97057B7D0FBA}" type="datetimeFigureOut">
              <a:rPr lang="en-US" smtClean="0"/>
              <a:t>4/4/2016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EF594E-1592-466E-A0FA-077DE9B84521}" type="slidenum">
              <a:rPr lang="en-US" smtClean="0"/>
              <a:t>‹#›</a:t>
            </a:fld>
            <a:endParaRPr lang="en-US"/>
          </a:p>
        </p:txBody>
      </p:sp>
    </p:spTree>
    <p:extLst>
      <p:ext uri="{BB962C8B-B14F-4D97-AF65-F5344CB8AC3E}">
        <p14:creationId xmlns:p14="http://schemas.microsoft.com/office/powerpoint/2010/main" val="2862437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1826F-414E-4530-AEC5-97057B7D0FBA}" type="datetimeFigureOut">
              <a:rPr lang="en-US" smtClean="0"/>
              <a:t>4/4/2016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EF594E-1592-466E-A0FA-077DE9B84521}" type="slidenum">
              <a:rPr lang="en-US" smtClean="0"/>
              <a:t>‹#›</a:t>
            </a:fld>
            <a:endParaRPr lang="en-US"/>
          </a:p>
        </p:txBody>
      </p:sp>
    </p:spTree>
    <p:extLst>
      <p:ext uri="{BB962C8B-B14F-4D97-AF65-F5344CB8AC3E}">
        <p14:creationId xmlns:p14="http://schemas.microsoft.com/office/powerpoint/2010/main" val="32444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841826F-414E-4530-AEC5-97057B7D0FBA}" type="datetimeFigureOut">
              <a:rPr lang="en-US" smtClean="0"/>
              <a:t>4/4/2016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EF594E-1592-466E-A0FA-077DE9B84521}" type="slidenum">
              <a:rPr lang="en-US" smtClean="0"/>
              <a:t>‹#›</a:t>
            </a:fld>
            <a:endParaRPr lang="en-US"/>
          </a:p>
        </p:txBody>
      </p:sp>
    </p:spTree>
    <p:extLst>
      <p:ext uri="{BB962C8B-B14F-4D97-AF65-F5344CB8AC3E}">
        <p14:creationId xmlns:p14="http://schemas.microsoft.com/office/powerpoint/2010/main" val="3594190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841826F-414E-4530-AEC5-97057B7D0FBA}" type="datetimeFigureOut">
              <a:rPr lang="en-US" smtClean="0"/>
              <a:t>4/4/2016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EF594E-1592-466E-A0FA-077DE9B84521}" type="slidenum">
              <a:rPr lang="en-US" smtClean="0"/>
              <a:t>‹#›</a:t>
            </a:fld>
            <a:endParaRPr lang="en-US"/>
          </a:p>
        </p:txBody>
      </p:sp>
    </p:spTree>
    <p:extLst>
      <p:ext uri="{BB962C8B-B14F-4D97-AF65-F5344CB8AC3E}">
        <p14:creationId xmlns:p14="http://schemas.microsoft.com/office/powerpoint/2010/main" val="3265929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41826F-414E-4530-AEC5-97057B7D0FBA}" type="datetimeFigureOut">
              <a:rPr lang="en-US" smtClean="0"/>
              <a:t>4/4/2016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EF594E-1592-466E-A0FA-077DE9B84521}" type="slidenum">
              <a:rPr lang="en-US" smtClean="0"/>
              <a:t>‹#›</a:t>
            </a:fld>
            <a:endParaRPr lang="en-US"/>
          </a:p>
        </p:txBody>
      </p:sp>
    </p:spTree>
    <p:extLst>
      <p:ext uri="{BB962C8B-B14F-4D97-AF65-F5344CB8AC3E}">
        <p14:creationId xmlns:p14="http://schemas.microsoft.com/office/powerpoint/2010/main" val="3917048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 training data</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5864" y="2587968"/>
            <a:ext cx="4417561" cy="409466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3807" y="2711879"/>
            <a:ext cx="3858994" cy="3839330"/>
          </a:xfrm>
          <a:prstGeom prst="rect">
            <a:avLst/>
          </a:prstGeom>
        </p:spPr>
      </p:pic>
      <p:sp>
        <p:nvSpPr>
          <p:cNvPr id="8" name="Rectangle 7"/>
          <p:cNvSpPr/>
          <p:nvPr/>
        </p:nvSpPr>
        <p:spPr>
          <a:xfrm>
            <a:off x="7089732" y="2743200"/>
            <a:ext cx="3895594" cy="3845490"/>
          </a:xfrm>
          <a:prstGeom prst="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8976963" y="4559474"/>
            <a:ext cx="175364" cy="18789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06566" y="221707"/>
            <a:ext cx="2567540" cy="2146995"/>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1357" y="1690687"/>
            <a:ext cx="5566242" cy="4991947"/>
          </a:xfrm>
          <a:prstGeom prst="rect">
            <a:avLst/>
          </a:prstGeom>
        </p:spPr>
      </p:pic>
      <p:cxnSp>
        <p:nvCxnSpPr>
          <p:cNvPr id="15" name="Straight Arrow Connector 14"/>
          <p:cNvCxnSpPr>
            <a:endCxn id="3" idx="1"/>
          </p:cNvCxnSpPr>
          <p:nvPr/>
        </p:nvCxnSpPr>
        <p:spPr>
          <a:xfrm flipV="1">
            <a:off x="2819400" y="1295205"/>
            <a:ext cx="3487166" cy="144799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734300" y="1295204"/>
            <a:ext cx="1139806" cy="129276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0170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41290"/>
            <a:ext cx="10131425" cy="1456267"/>
          </a:xfrm>
        </p:spPr>
        <p:txBody>
          <a:bodyPr/>
          <a:lstStyle/>
          <a:p>
            <a:r>
              <a:rPr lang="en-US" dirty="0" smtClean="0"/>
              <a:t>One data item</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728912" y="1597557"/>
            <a:ext cx="1767957" cy="1758949"/>
          </a:xfrm>
        </p:spPr>
      </p:pic>
      <p:sp>
        <p:nvSpPr>
          <p:cNvPr id="5" name="Rectangle 4"/>
          <p:cNvSpPr/>
          <p:nvPr/>
        </p:nvSpPr>
        <p:spPr>
          <a:xfrm>
            <a:off x="7829550" y="2112699"/>
            <a:ext cx="1343025" cy="729457"/>
          </a:xfrm>
          <a:prstGeom prst="rect">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Lettuce</a:t>
            </a:r>
            <a:endParaRPr lang="en-US" dirty="0"/>
          </a:p>
        </p:txBody>
      </p:sp>
      <p:cxnSp>
        <p:nvCxnSpPr>
          <p:cNvPr id="7" name="Straight Arrow Connector 6"/>
          <p:cNvCxnSpPr>
            <a:endCxn id="5" idx="1"/>
          </p:cNvCxnSpPr>
          <p:nvPr/>
        </p:nvCxnSpPr>
        <p:spPr>
          <a:xfrm flipV="1">
            <a:off x="3600450" y="2477428"/>
            <a:ext cx="4229100" cy="218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184265" y="3980391"/>
            <a:ext cx="857250" cy="5286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X</a:t>
            </a:r>
          </a:p>
        </p:txBody>
      </p:sp>
      <p:sp>
        <p:nvSpPr>
          <p:cNvPr id="9" name="Rectangle 8"/>
          <p:cNvSpPr/>
          <p:nvPr/>
        </p:nvSpPr>
        <p:spPr>
          <a:xfrm>
            <a:off x="8072437" y="3980391"/>
            <a:ext cx="857250" cy="5286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Y</a:t>
            </a:r>
            <a:endParaRPr lang="en-US" dirty="0"/>
          </a:p>
        </p:txBody>
      </p:sp>
      <p:cxnSp>
        <p:nvCxnSpPr>
          <p:cNvPr id="11" name="Straight Arrow Connector 10"/>
          <p:cNvCxnSpPr>
            <a:stCxn id="8" idx="0"/>
            <a:endCxn id="4" idx="2"/>
          </p:cNvCxnSpPr>
          <p:nvPr/>
        </p:nvCxnSpPr>
        <p:spPr>
          <a:xfrm flipV="1">
            <a:off x="3612890" y="3356506"/>
            <a:ext cx="1" cy="6238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0"/>
            <a:endCxn id="5" idx="2"/>
          </p:cNvCxnSpPr>
          <p:nvPr/>
        </p:nvCxnSpPr>
        <p:spPr>
          <a:xfrm flipV="1">
            <a:off x="8501062" y="2842156"/>
            <a:ext cx="1" cy="113823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Left Brace 14"/>
          <p:cNvSpPr/>
          <p:nvPr/>
        </p:nvSpPr>
        <p:spPr>
          <a:xfrm rot="16200000">
            <a:off x="5877459" y="2560630"/>
            <a:ext cx="346593" cy="49006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ectangle 15"/>
          <p:cNvSpPr/>
          <p:nvPr/>
        </p:nvSpPr>
        <p:spPr>
          <a:xfrm>
            <a:off x="5261370" y="5248524"/>
            <a:ext cx="1578770" cy="5286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One data item </a:t>
            </a:r>
            <a:endParaRPr lang="en-US" dirty="0"/>
          </a:p>
        </p:txBody>
      </p:sp>
    </p:spTree>
    <p:extLst>
      <p:ext uri="{BB962C8B-B14F-4D97-AF65-F5344CB8AC3E}">
        <p14:creationId xmlns:p14="http://schemas.microsoft.com/office/powerpoint/2010/main" val="3070060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5"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 VALIDATION AND TEST</a:t>
            </a:r>
            <a:endParaRPr lang="en-US" dirty="0"/>
          </a:p>
        </p:txBody>
      </p:sp>
      <p:sp>
        <p:nvSpPr>
          <p:cNvPr id="6" name="Rectangle 5"/>
          <p:cNvSpPr/>
          <p:nvPr/>
        </p:nvSpPr>
        <p:spPr>
          <a:xfrm>
            <a:off x="2014539" y="2341298"/>
            <a:ext cx="842962" cy="4857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X</a:t>
            </a:r>
            <a:endParaRPr lang="en-US" dirty="0"/>
          </a:p>
        </p:txBody>
      </p:sp>
      <p:sp>
        <p:nvSpPr>
          <p:cNvPr id="7" name="Rectangle 6"/>
          <p:cNvSpPr/>
          <p:nvPr/>
        </p:nvSpPr>
        <p:spPr>
          <a:xfrm>
            <a:off x="3386139" y="2341298"/>
            <a:ext cx="842962" cy="4857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Y</a:t>
            </a:r>
          </a:p>
        </p:txBody>
      </p:sp>
      <p:sp>
        <p:nvSpPr>
          <p:cNvPr id="8" name="Rectangle 7"/>
          <p:cNvSpPr/>
          <p:nvPr/>
        </p:nvSpPr>
        <p:spPr>
          <a:xfrm>
            <a:off x="2014539" y="3013869"/>
            <a:ext cx="842962" cy="4857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X</a:t>
            </a:r>
            <a:endParaRPr lang="en-US" dirty="0"/>
          </a:p>
        </p:txBody>
      </p:sp>
      <p:sp>
        <p:nvSpPr>
          <p:cNvPr id="9" name="Rectangle 8"/>
          <p:cNvSpPr/>
          <p:nvPr/>
        </p:nvSpPr>
        <p:spPr>
          <a:xfrm>
            <a:off x="3386139" y="3013869"/>
            <a:ext cx="842962" cy="4857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Y</a:t>
            </a:r>
          </a:p>
        </p:txBody>
      </p:sp>
      <p:sp>
        <p:nvSpPr>
          <p:cNvPr id="10" name="Rectangle 9"/>
          <p:cNvSpPr/>
          <p:nvPr/>
        </p:nvSpPr>
        <p:spPr>
          <a:xfrm>
            <a:off x="2014539" y="5168371"/>
            <a:ext cx="842962" cy="4857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X</a:t>
            </a:r>
            <a:endParaRPr lang="en-US" dirty="0"/>
          </a:p>
        </p:txBody>
      </p:sp>
      <p:sp>
        <p:nvSpPr>
          <p:cNvPr id="11" name="Rectangle 10"/>
          <p:cNvSpPr/>
          <p:nvPr/>
        </p:nvSpPr>
        <p:spPr>
          <a:xfrm>
            <a:off x="3386139" y="5168371"/>
            <a:ext cx="842962" cy="4857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Y</a:t>
            </a:r>
          </a:p>
        </p:txBody>
      </p:sp>
      <p:sp>
        <p:nvSpPr>
          <p:cNvPr id="14" name="Rectangle 13"/>
          <p:cNvSpPr/>
          <p:nvPr/>
        </p:nvSpPr>
        <p:spPr>
          <a:xfrm>
            <a:off x="2014539" y="3781160"/>
            <a:ext cx="2214562" cy="52863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t>
            </a:r>
            <a:endParaRPr lang="en-US" dirty="0"/>
          </a:p>
        </p:txBody>
      </p:sp>
      <p:sp>
        <p:nvSpPr>
          <p:cNvPr id="15" name="Rectangle 14"/>
          <p:cNvSpPr/>
          <p:nvPr/>
        </p:nvSpPr>
        <p:spPr>
          <a:xfrm>
            <a:off x="2014539" y="4358217"/>
            <a:ext cx="2214562" cy="52863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t>
            </a:r>
            <a:endParaRPr lang="en-US" dirty="0"/>
          </a:p>
        </p:txBody>
      </p:sp>
      <p:sp>
        <p:nvSpPr>
          <p:cNvPr id="16" name="Left Brace 15"/>
          <p:cNvSpPr/>
          <p:nvPr/>
        </p:nvSpPr>
        <p:spPr>
          <a:xfrm>
            <a:off x="1071563" y="2154502"/>
            <a:ext cx="771525" cy="36491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ectangle 16"/>
          <p:cNvSpPr/>
          <p:nvPr/>
        </p:nvSpPr>
        <p:spPr>
          <a:xfrm>
            <a:off x="-1" y="3400691"/>
            <a:ext cx="1276351" cy="90910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Total</a:t>
            </a:r>
          </a:p>
          <a:p>
            <a:pPr algn="ctr"/>
            <a:r>
              <a:rPr lang="en-US" dirty="0" smtClean="0"/>
              <a:t>930366</a:t>
            </a:r>
            <a:endParaRPr lang="en-US" dirty="0"/>
          </a:p>
        </p:txBody>
      </p:sp>
      <p:sp>
        <p:nvSpPr>
          <p:cNvPr id="18" name="Right Arrow 17"/>
          <p:cNvSpPr/>
          <p:nvPr/>
        </p:nvSpPr>
        <p:spPr>
          <a:xfrm>
            <a:off x="4608516" y="3825078"/>
            <a:ext cx="1128712" cy="39158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Rectangle 18"/>
          <p:cNvSpPr/>
          <p:nvPr/>
        </p:nvSpPr>
        <p:spPr>
          <a:xfrm>
            <a:off x="4257679" y="3376084"/>
            <a:ext cx="1647030" cy="48577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Systematically select 60000</a:t>
            </a:r>
          </a:p>
        </p:txBody>
      </p:sp>
      <p:sp>
        <p:nvSpPr>
          <p:cNvPr id="20" name="Rectangle 19"/>
          <p:cNvSpPr/>
          <p:nvPr/>
        </p:nvSpPr>
        <p:spPr>
          <a:xfrm>
            <a:off x="6072189" y="2316690"/>
            <a:ext cx="842962" cy="485775"/>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X</a:t>
            </a:r>
            <a:endParaRPr lang="en-US" dirty="0"/>
          </a:p>
        </p:txBody>
      </p:sp>
      <p:sp>
        <p:nvSpPr>
          <p:cNvPr id="21" name="Rectangle 20"/>
          <p:cNvSpPr/>
          <p:nvPr/>
        </p:nvSpPr>
        <p:spPr>
          <a:xfrm>
            <a:off x="7443789" y="2316690"/>
            <a:ext cx="842962" cy="485775"/>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Y</a:t>
            </a:r>
          </a:p>
        </p:txBody>
      </p:sp>
      <p:sp>
        <p:nvSpPr>
          <p:cNvPr id="22" name="Rectangle 21"/>
          <p:cNvSpPr/>
          <p:nvPr/>
        </p:nvSpPr>
        <p:spPr>
          <a:xfrm>
            <a:off x="6072189" y="2989261"/>
            <a:ext cx="842962" cy="485775"/>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X</a:t>
            </a:r>
            <a:endParaRPr lang="en-US" dirty="0"/>
          </a:p>
        </p:txBody>
      </p:sp>
      <p:sp>
        <p:nvSpPr>
          <p:cNvPr id="23" name="Rectangle 22"/>
          <p:cNvSpPr/>
          <p:nvPr/>
        </p:nvSpPr>
        <p:spPr>
          <a:xfrm>
            <a:off x="7443789" y="2989261"/>
            <a:ext cx="842962" cy="485775"/>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Y</a:t>
            </a:r>
          </a:p>
        </p:txBody>
      </p:sp>
      <p:sp>
        <p:nvSpPr>
          <p:cNvPr id="24" name="Rectangle 23"/>
          <p:cNvSpPr/>
          <p:nvPr/>
        </p:nvSpPr>
        <p:spPr>
          <a:xfrm>
            <a:off x="6072189" y="5143763"/>
            <a:ext cx="842962" cy="485775"/>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X</a:t>
            </a:r>
            <a:endParaRPr lang="en-US" dirty="0"/>
          </a:p>
        </p:txBody>
      </p:sp>
      <p:sp>
        <p:nvSpPr>
          <p:cNvPr id="25" name="Rectangle 24"/>
          <p:cNvSpPr/>
          <p:nvPr/>
        </p:nvSpPr>
        <p:spPr>
          <a:xfrm>
            <a:off x="7443789" y="5143763"/>
            <a:ext cx="842962" cy="485775"/>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Y</a:t>
            </a:r>
          </a:p>
        </p:txBody>
      </p:sp>
      <p:sp>
        <p:nvSpPr>
          <p:cNvPr id="26" name="Rectangle 25"/>
          <p:cNvSpPr/>
          <p:nvPr/>
        </p:nvSpPr>
        <p:spPr>
          <a:xfrm>
            <a:off x="6072189" y="3756552"/>
            <a:ext cx="2214562" cy="52863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t>
            </a:r>
            <a:endParaRPr lang="en-US" dirty="0"/>
          </a:p>
        </p:txBody>
      </p:sp>
      <p:sp>
        <p:nvSpPr>
          <p:cNvPr id="27" name="Rectangle 26"/>
          <p:cNvSpPr/>
          <p:nvPr/>
        </p:nvSpPr>
        <p:spPr>
          <a:xfrm>
            <a:off x="6072189" y="4333609"/>
            <a:ext cx="2214562" cy="52863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t>
            </a:r>
            <a:endParaRPr lang="en-US" dirty="0"/>
          </a:p>
        </p:txBody>
      </p:sp>
      <p:sp>
        <p:nvSpPr>
          <p:cNvPr id="28" name="Right Brace 27"/>
          <p:cNvSpPr/>
          <p:nvPr/>
        </p:nvSpPr>
        <p:spPr>
          <a:xfrm>
            <a:off x="8543925" y="2316690"/>
            <a:ext cx="457200" cy="69717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Right Brace 28"/>
          <p:cNvSpPr/>
          <p:nvPr/>
        </p:nvSpPr>
        <p:spPr>
          <a:xfrm>
            <a:off x="8543925" y="3170237"/>
            <a:ext cx="457200" cy="7278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Right Brace 29"/>
          <p:cNvSpPr/>
          <p:nvPr/>
        </p:nvSpPr>
        <p:spPr>
          <a:xfrm>
            <a:off x="8558214" y="4163880"/>
            <a:ext cx="457200" cy="16273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Rectangle 31"/>
          <p:cNvSpPr/>
          <p:nvPr/>
        </p:nvSpPr>
        <p:spPr>
          <a:xfrm>
            <a:off x="9108678" y="2450437"/>
            <a:ext cx="3083322" cy="42968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Testing </a:t>
            </a:r>
            <a:r>
              <a:rPr lang="en-US" dirty="0" smtClean="0"/>
              <a:t>6000 (</a:t>
            </a:r>
            <a:r>
              <a:rPr lang="en-US" b="1" dirty="0" smtClean="0"/>
              <a:t>First testing set</a:t>
            </a:r>
            <a:r>
              <a:rPr lang="en-US" dirty="0" smtClean="0"/>
              <a:t>)</a:t>
            </a:r>
            <a:endParaRPr lang="en-US" dirty="0"/>
          </a:p>
        </p:txBody>
      </p:sp>
      <p:sp>
        <p:nvSpPr>
          <p:cNvPr id="33" name="Rectangle 32"/>
          <p:cNvSpPr/>
          <p:nvPr/>
        </p:nvSpPr>
        <p:spPr>
          <a:xfrm>
            <a:off x="9108678" y="3341689"/>
            <a:ext cx="1708547" cy="42968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Validation 4000</a:t>
            </a:r>
            <a:endParaRPr lang="en-US" dirty="0"/>
          </a:p>
        </p:txBody>
      </p:sp>
      <p:sp>
        <p:nvSpPr>
          <p:cNvPr id="34" name="Rectangle 33"/>
          <p:cNvSpPr/>
          <p:nvPr/>
        </p:nvSpPr>
        <p:spPr>
          <a:xfrm>
            <a:off x="9108679" y="4767528"/>
            <a:ext cx="1708546" cy="42968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Training 50000</a:t>
            </a:r>
            <a:endParaRPr lang="en-US" dirty="0"/>
          </a:p>
        </p:txBody>
      </p:sp>
      <p:sp>
        <p:nvSpPr>
          <p:cNvPr id="31" name="Rectangle 30"/>
          <p:cNvSpPr/>
          <p:nvPr/>
        </p:nvSpPr>
        <p:spPr>
          <a:xfrm>
            <a:off x="4316022" y="4243649"/>
            <a:ext cx="1647030" cy="48577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Shuffle</a:t>
            </a:r>
          </a:p>
        </p:txBody>
      </p:sp>
    </p:spTree>
    <p:extLst>
      <p:ext uri="{BB962C8B-B14F-4D97-AF65-F5344CB8AC3E}">
        <p14:creationId xmlns:p14="http://schemas.microsoft.com/office/powerpoint/2010/main" val="792428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Testing Set</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8188" t="5446" r="6084" b="4766"/>
          <a:stretch/>
        </p:blipFill>
        <p:spPr>
          <a:xfrm>
            <a:off x="3152273" y="1299411"/>
            <a:ext cx="5887453" cy="5293895"/>
          </a:xfrm>
          <a:prstGeom prst="rect">
            <a:avLst/>
          </a:prstGeom>
        </p:spPr>
      </p:pic>
    </p:spTree>
    <p:extLst>
      <p:ext uri="{BB962C8B-B14F-4D97-AF65-F5344CB8AC3E}">
        <p14:creationId xmlns:p14="http://schemas.microsoft.com/office/powerpoint/2010/main" val="1492039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Convolutional Neural </a:t>
            </a:r>
            <a:r>
              <a:rPr lang="en-US" dirty="0"/>
              <a:t>N</a:t>
            </a:r>
            <a:r>
              <a:rPr lang="en-US" dirty="0" smtClean="0"/>
              <a:t>etwork(CNN)</a:t>
            </a:r>
            <a:endParaRPr lang="en-US" dirty="0"/>
          </a:p>
        </p:txBody>
      </p:sp>
      <p:sp>
        <p:nvSpPr>
          <p:cNvPr id="3" name="Content Placeholder 2"/>
          <p:cNvSpPr>
            <a:spLocks noGrp="1"/>
          </p:cNvSpPr>
          <p:nvPr>
            <p:ph idx="1"/>
          </p:nvPr>
        </p:nvSpPr>
        <p:spPr>
          <a:xfrm>
            <a:off x="838200" y="1825625"/>
            <a:ext cx="10515600" cy="1799891"/>
          </a:xfrm>
        </p:spPr>
        <p:txBody>
          <a:bodyPr/>
          <a:lstStyle/>
          <a:p>
            <a:r>
              <a:rPr lang="en-US" dirty="0" smtClean="0"/>
              <a:t>One type of feed-forward artificial neural network</a:t>
            </a:r>
          </a:p>
          <a:p>
            <a:r>
              <a:rPr lang="en-US" dirty="0" smtClean="0"/>
              <a:t>Workhorse for a lot of recording-breaking deep learning frameworks for computer vision tasks</a:t>
            </a:r>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160295"/>
            <a:ext cx="5192784" cy="3489158"/>
          </a:xfrm>
          <a:prstGeom prst="rect">
            <a:avLst/>
          </a:prstGeom>
        </p:spPr>
      </p:pic>
      <p:sp>
        <p:nvSpPr>
          <p:cNvPr id="5" name="TextBox 4"/>
          <p:cNvSpPr txBox="1"/>
          <p:nvPr/>
        </p:nvSpPr>
        <p:spPr>
          <a:xfrm>
            <a:off x="6318160" y="3233133"/>
            <a:ext cx="4748463" cy="3416320"/>
          </a:xfrm>
          <a:prstGeom prst="rect">
            <a:avLst/>
          </a:prstGeom>
          <a:noFill/>
        </p:spPr>
        <p:txBody>
          <a:bodyPr wrap="square" rtlCol="0">
            <a:spAutoFit/>
          </a:bodyPr>
          <a:lstStyle/>
          <a:p>
            <a:r>
              <a:rPr lang="en-US" dirty="0" smtClean="0"/>
              <a:t>Distinguish features:</a:t>
            </a:r>
          </a:p>
          <a:p>
            <a:r>
              <a:rPr lang="en-US" b="1" dirty="0" smtClean="0"/>
              <a:t>3D volumes of neurons</a:t>
            </a:r>
          </a:p>
          <a:p>
            <a:r>
              <a:rPr lang="en-US" dirty="0"/>
              <a:t> </a:t>
            </a:r>
            <a:r>
              <a:rPr lang="en-US" dirty="0" smtClean="0"/>
              <a:t>      One single layer can be extended to multiple </a:t>
            </a:r>
          </a:p>
          <a:p>
            <a:r>
              <a:rPr lang="en-US" dirty="0" smtClean="0"/>
              <a:t>layers </a:t>
            </a:r>
          </a:p>
          <a:p>
            <a:endParaRPr lang="en-US" dirty="0" smtClean="0"/>
          </a:p>
          <a:p>
            <a:r>
              <a:rPr lang="en-US" b="1" dirty="0" smtClean="0"/>
              <a:t>Local connectivity</a:t>
            </a:r>
          </a:p>
          <a:p>
            <a:r>
              <a:rPr lang="en-US" dirty="0"/>
              <a:t> </a:t>
            </a:r>
            <a:r>
              <a:rPr lang="en-US" dirty="0" smtClean="0"/>
              <a:t>      Allow locally learned features to combine     together to represent global feature     </a:t>
            </a:r>
          </a:p>
          <a:p>
            <a:endParaRPr lang="en-US" b="1" dirty="0"/>
          </a:p>
          <a:p>
            <a:r>
              <a:rPr lang="en-US" b="1" dirty="0" smtClean="0"/>
              <a:t>Shared weights</a:t>
            </a:r>
          </a:p>
          <a:p>
            <a:r>
              <a:rPr lang="en-US" dirty="0" smtClean="0"/>
              <a:t>       Each filter is applied to the entire image to create one layer</a:t>
            </a:r>
          </a:p>
        </p:txBody>
      </p:sp>
      <p:sp>
        <p:nvSpPr>
          <p:cNvPr id="6" name="Footer Placeholder 5"/>
          <p:cNvSpPr>
            <a:spLocks noGrp="1"/>
          </p:cNvSpPr>
          <p:nvPr>
            <p:ph type="ftr" sz="quarter" idx="11"/>
          </p:nvPr>
        </p:nvSpPr>
        <p:spPr>
          <a:xfrm>
            <a:off x="4038600" y="6466890"/>
            <a:ext cx="4114800" cy="365125"/>
          </a:xfrm>
        </p:spPr>
        <p:txBody>
          <a:bodyPr/>
          <a:lstStyle/>
          <a:p>
            <a:r>
              <a:rPr lang="en-US" dirty="0" smtClean="0"/>
              <a:t>https://en.wikipedia.org/wiki/Convolutional_neural_network</a:t>
            </a:r>
            <a:endParaRPr lang="en-US" dirty="0"/>
          </a:p>
        </p:txBody>
      </p:sp>
    </p:spTree>
    <p:extLst>
      <p:ext uri="{BB962C8B-B14F-4D97-AF65-F5344CB8AC3E}">
        <p14:creationId xmlns:p14="http://schemas.microsoft.com/office/powerpoint/2010/main" val="3694487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698" y="1860505"/>
            <a:ext cx="11234603" cy="3665083"/>
          </a:xfrm>
          <a:prstGeom prst="rect">
            <a:avLst/>
          </a:prstGeom>
        </p:spPr>
      </p:pic>
      <p:sp>
        <p:nvSpPr>
          <p:cNvPr id="3" name="Footer Placeholder 2"/>
          <p:cNvSpPr>
            <a:spLocks noGrp="1"/>
          </p:cNvSpPr>
          <p:nvPr>
            <p:ph type="ftr" sz="quarter" idx="11"/>
          </p:nvPr>
        </p:nvSpPr>
        <p:spPr/>
        <p:txBody>
          <a:bodyPr/>
          <a:lstStyle/>
          <a:p>
            <a:r>
              <a:rPr lang="en-US" dirty="0" err="1" smtClean="0"/>
              <a:t>Theano</a:t>
            </a:r>
            <a:r>
              <a:rPr lang="en-US" dirty="0" smtClean="0"/>
              <a:t> </a:t>
            </a:r>
            <a:r>
              <a:rPr lang="en-US" dirty="0" err="1" smtClean="0"/>
              <a:t>wetsite</a:t>
            </a:r>
            <a:r>
              <a:rPr lang="en-US" dirty="0" smtClean="0"/>
              <a:t> http://deeplearning.net/software/theano/</a:t>
            </a:r>
            <a:endParaRPr lang="en-US" dirty="0"/>
          </a:p>
        </p:txBody>
      </p:sp>
    </p:spTree>
    <p:extLst>
      <p:ext uri="{BB962C8B-B14F-4D97-AF65-F5344CB8AC3E}">
        <p14:creationId xmlns:p14="http://schemas.microsoft.com/office/powerpoint/2010/main" val="13709653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29947763"/>
              </p:ext>
            </p:extLst>
          </p:nvPr>
        </p:nvGraphicFramePr>
        <p:xfrm>
          <a:off x="838200" y="2835275"/>
          <a:ext cx="10515600" cy="13817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293781880"/>
                    </a:ext>
                  </a:extLst>
                </a:gridCol>
                <a:gridCol w="5257800">
                  <a:extLst>
                    <a:ext uri="{9D8B030D-6E8A-4147-A177-3AD203B41FA5}">
                      <a16:colId xmlns:a16="http://schemas.microsoft.com/office/drawing/2014/main" val="522673737"/>
                    </a:ext>
                  </a:extLst>
                </a:gridCol>
              </a:tblGrid>
              <a:tr h="370840">
                <a:tc>
                  <a:txBody>
                    <a:bodyPr/>
                    <a:lstStyle/>
                    <a:p>
                      <a:r>
                        <a:rPr lang="en-US" dirty="0" smtClean="0"/>
                        <a:t>Method</a:t>
                      </a:r>
                      <a:endParaRPr lang="en-US" dirty="0"/>
                    </a:p>
                  </a:txBody>
                  <a:tcPr/>
                </a:tc>
                <a:tc>
                  <a:txBody>
                    <a:bodyPr/>
                    <a:lstStyle/>
                    <a:p>
                      <a:r>
                        <a:rPr lang="en-US" dirty="0" smtClean="0"/>
                        <a:t>Overall Accuracy</a:t>
                      </a:r>
                      <a:endParaRPr lang="en-US" dirty="0"/>
                    </a:p>
                  </a:txBody>
                  <a:tcPr/>
                </a:tc>
                <a:extLst>
                  <a:ext uri="{0D108BD9-81ED-4DB2-BD59-A6C34878D82A}">
                    <a16:rowId xmlns:a16="http://schemas.microsoft.com/office/drawing/2014/main" val="2644327690"/>
                  </a:ext>
                </a:extLst>
              </a:tr>
              <a:tr h="370840">
                <a:tc>
                  <a:txBody>
                    <a:bodyPr/>
                    <a:lstStyle/>
                    <a:p>
                      <a:r>
                        <a:rPr lang="en-US" dirty="0" smtClean="0"/>
                        <a:t>CNN</a:t>
                      </a:r>
                      <a:r>
                        <a:rPr lang="en-US" baseline="0" dirty="0" smtClean="0"/>
                        <a:t> approach based on the first testing data set</a:t>
                      </a:r>
                      <a:endParaRPr lang="en-US" dirty="0"/>
                    </a:p>
                  </a:txBody>
                  <a:tcPr/>
                </a:tc>
                <a:tc>
                  <a:txBody>
                    <a:bodyPr/>
                    <a:lstStyle/>
                    <a:p>
                      <a:r>
                        <a:rPr lang="en-US" dirty="0" smtClean="0"/>
                        <a:t>79.88%</a:t>
                      </a:r>
                      <a:endParaRPr lang="en-US" dirty="0"/>
                    </a:p>
                  </a:txBody>
                  <a:tcPr/>
                </a:tc>
                <a:extLst>
                  <a:ext uri="{0D108BD9-81ED-4DB2-BD59-A6C34878D82A}">
                    <a16:rowId xmlns:a16="http://schemas.microsoft.com/office/drawing/2014/main" val="1905638935"/>
                  </a:ext>
                </a:extLst>
              </a:tr>
              <a:tr h="370840">
                <a:tc>
                  <a:txBody>
                    <a:bodyPr/>
                    <a:lstStyle/>
                    <a:p>
                      <a:r>
                        <a:rPr lang="en-US" dirty="0" smtClean="0"/>
                        <a:t>Best</a:t>
                      </a:r>
                      <a:r>
                        <a:rPr lang="en-US" baseline="0" dirty="0" smtClean="0"/>
                        <a:t> accuracy of object approach on the second testing data set</a:t>
                      </a:r>
                      <a:endParaRPr lang="en-US" dirty="0"/>
                    </a:p>
                  </a:txBody>
                  <a:tcPr/>
                </a:tc>
                <a:tc>
                  <a:txBody>
                    <a:bodyPr/>
                    <a:lstStyle/>
                    <a:p>
                      <a:r>
                        <a:rPr lang="en-US" dirty="0" smtClean="0"/>
                        <a:t>70.78%</a:t>
                      </a:r>
                      <a:endParaRPr lang="en-US" dirty="0"/>
                    </a:p>
                  </a:txBody>
                  <a:tcPr/>
                </a:tc>
                <a:extLst>
                  <a:ext uri="{0D108BD9-81ED-4DB2-BD59-A6C34878D82A}">
                    <a16:rowId xmlns:a16="http://schemas.microsoft.com/office/drawing/2014/main" val="1301276885"/>
                  </a:ext>
                </a:extLst>
              </a:tr>
            </a:tbl>
          </a:graphicData>
        </a:graphic>
      </p:graphicFrame>
      <p:sp>
        <p:nvSpPr>
          <p:cNvPr id="7" name="TextBox 6"/>
          <p:cNvSpPr txBox="1"/>
          <p:nvPr/>
        </p:nvSpPr>
        <p:spPr>
          <a:xfrm>
            <a:off x="990600" y="2465943"/>
            <a:ext cx="4786760" cy="369332"/>
          </a:xfrm>
          <a:prstGeom prst="rect">
            <a:avLst/>
          </a:prstGeom>
          <a:noFill/>
        </p:spPr>
        <p:txBody>
          <a:bodyPr wrap="none" rtlCol="0">
            <a:spAutoFit/>
          </a:bodyPr>
          <a:lstStyle/>
          <a:p>
            <a:r>
              <a:rPr lang="en-US" dirty="0" smtClean="0"/>
              <a:t>Table 1 Accuracy of CNN result of first testing set </a:t>
            </a:r>
            <a:endParaRPr lang="en-US" dirty="0"/>
          </a:p>
        </p:txBody>
      </p:sp>
    </p:spTree>
    <p:extLst>
      <p:ext uri="{BB962C8B-B14F-4D97-AF65-F5344CB8AC3E}">
        <p14:creationId xmlns:p14="http://schemas.microsoft.com/office/powerpoint/2010/main" val="38088445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TextBox 2"/>
          <p:cNvSpPr txBox="1"/>
          <p:nvPr/>
        </p:nvSpPr>
        <p:spPr>
          <a:xfrm>
            <a:off x="933446" y="1549958"/>
            <a:ext cx="5632119" cy="369332"/>
          </a:xfrm>
          <a:prstGeom prst="rect">
            <a:avLst/>
          </a:prstGeom>
          <a:noFill/>
        </p:spPr>
        <p:txBody>
          <a:bodyPr wrap="none" rtlCol="0">
            <a:spAutoFit/>
          </a:bodyPr>
          <a:lstStyle/>
          <a:p>
            <a:r>
              <a:rPr lang="en-US" dirty="0" smtClean="0"/>
              <a:t>Table 1 Testing result based on the second testing data set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92396098"/>
              </p:ext>
            </p:extLst>
          </p:nvPr>
        </p:nvGraphicFramePr>
        <p:xfrm>
          <a:off x="1219197" y="2202974"/>
          <a:ext cx="9641307" cy="4571793"/>
        </p:xfrm>
        <a:graphic>
          <a:graphicData uri="http://schemas.openxmlformats.org/drawingml/2006/table">
            <a:tbl>
              <a:tblPr>
                <a:tableStyleId>{5C22544A-7EE6-4342-B048-85BDC9FD1C3A}</a:tableStyleId>
              </a:tblPr>
              <a:tblGrid>
                <a:gridCol w="741639">
                  <a:extLst>
                    <a:ext uri="{9D8B030D-6E8A-4147-A177-3AD203B41FA5}">
                      <a16:colId xmlns:a16="http://schemas.microsoft.com/office/drawing/2014/main" val="4000757730"/>
                    </a:ext>
                  </a:extLst>
                </a:gridCol>
                <a:gridCol w="741639">
                  <a:extLst>
                    <a:ext uri="{9D8B030D-6E8A-4147-A177-3AD203B41FA5}">
                      <a16:colId xmlns:a16="http://schemas.microsoft.com/office/drawing/2014/main" val="2671073145"/>
                    </a:ext>
                  </a:extLst>
                </a:gridCol>
                <a:gridCol w="741639">
                  <a:extLst>
                    <a:ext uri="{9D8B030D-6E8A-4147-A177-3AD203B41FA5}">
                      <a16:colId xmlns:a16="http://schemas.microsoft.com/office/drawing/2014/main" val="1782765666"/>
                    </a:ext>
                  </a:extLst>
                </a:gridCol>
                <a:gridCol w="741639">
                  <a:extLst>
                    <a:ext uri="{9D8B030D-6E8A-4147-A177-3AD203B41FA5}">
                      <a16:colId xmlns:a16="http://schemas.microsoft.com/office/drawing/2014/main" val="3648889468"/>
                    </a:ext>
                  </a:extLst>
                </a:gridCol>
                <a:gridCol w="741639">
                  <a:extLst>
                    <a:ext uri="{9D8B030D-6E8A-4147-A177-3AD203B41FA5}">
                      <a16:colId xmlns:a16="http://schemas.microsoft.com/office/drawing/2014/main" val="1801414511"/>
                    </a:ext>
                  </a:extLst>
                </a:gridCol>
                <a:gridCol w="741639">
                  <a:extLst>
                    <a:ext uri="{9D8B030D-6E8A-4147-A177-3AD203B41FA5}">
                      <a16:colId xmlns:a16="http://schemas.microsoft.com/office/drawing/2014/main" val="3743216671"/>
                    </a:ext>
                  </a:extLst>
                </a:gridCol>
                <a:gridCol w="741639">
                  <a:extLst>
                    <a:ext uri="{9D8B030D-6E8A-4147-A177-3AD203B41FA5}">
                      <a16:colId xmlns:a16="http://schemas.microsoft.com/office/drawing/2014/main" val="1330227867"/>
                    </a:ext>
                  </a:extLst>
                </a:gridCol>
                <a:gridCol w="741639">
                  <a:extLst>
                    <a:ext uri="{9D8B030D-6E8A-4147-A177-3AD203B41FA5}">
                      <a16:colId xmlns:a16="http://schemas.microsoft.com/office/drawing/2014/main" val="500369550"/>
                    </a:ext>
                  </a:extLst>
                </a:gridCol>
                <a:gridCol w="741639">
                  <a:extLst>
                    <a:ext uri="{9D8B030D-6E8A-4147-A177-3AD203B41FA5}">
                      <a16:colId xmlns:a16="http://schemas.microsoft.com/office/drawing/2014/main" val="2254166378"/>
                    </a:ext>
                  </a:extLst>
                </a:gridCol>
                <a:gridCol w="741639">
                  <a:extLst>
                    <a:ext uri="{9D8B030D-6E8A-4147-A177-3AD203B41FA5}">
                      <a16:colId xmlns:a16="http://schemas.microsoft.com/office/drawing/2014/main" val="3461157419"/>
                    </a:ext>
                  </a:extLst>
                </a:gridCol>
                <a:gridCol w="741639">
                  <a:extLst>
                    <a:ext uri="{9D8B030D-6E8A-4147-A177-3AD203B41FA5}">
                      <a16:colId xmlns:a16="http://schemas.microsoft.com/office/drawing/2014/main" val="2910730817"/>
                    </a:ext>
                  </a:extLst>
                </a:gridCol>
                <a:gridCol w="809511">
                  <a:extLst>
                    <a:ext uri="{9D8B030D-6E8A-4147-A177-3AD203B41FA5}">
                      <a16:colId xmlns:a16="http://schemas.microsoft.com/office/drawing/2014/main" val="3642945919"/>
                    </a:ext>
                  </a:extLst>
                </a:gridCol>
                <a:gridCol w="673767">
                  <a:extLst>
                    <a:ext uri="{9D8B030D-6E8A-4147-A177-3AD203B41FA5}">
                      <a16:colId xmlns:a16="http://schemas.microsoft.com/office/drawing/2014/main" val="4131971785"/>
                    </a:ext>
                  </a:extLst>
                </a:gridCol>
              </a:tblGrid>
              <a:tr h="598101">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lettuce</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brown</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00" u="none" strike="noStrike" dirty="0" err="1">
                          <a:effectLst/>
                        </a:rPr>
                        <a:t>Willo</a:t>
                      </a:r>
                      <a:r>
                        <a:rPr lang="en-US" sz="1000" u="none" strike="noStrike" dirty="0">
                          <a:effectLst/>
                        </a:rPr>
                        <a:t>-Smartweed</a:t>
                      </a:r>
                      <a:endParaRPr lang="en-US"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err="1">
                          <a:effectLst/>
                        </a:rPr>
                        <a:t>hyac</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lily</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lotus</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050" u="none" strike="noStrike" dirty="0" err="1">
                          <a:effectLst/>
                        </a:rPr>
                        <a:t>moonvine</a:t>
                      </a:r>
                      <a:endParaRPr lang="en-US"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water</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road</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dirty="0">
                          <a:effectLst/>
                        </a:rPr>
                        <a:t>other</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Total</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Producer Accuracy (100%)</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34411003"/>
                  </a:ext>
                </a:extLst>
              </a:tr>
              <a:tr h="222342">
                <a:tc>
                  <a:txBody>
                    <a:bodyPr/>
                    <a:lstStyle/>
                    <a:p>
                      <a:pPr algn="ctr" fontAlgn="ctr"/>
                      <a:r>
                        <a:rPr lang="en-US" sz="1600" u="none" strike="noStrike" dirty="0">
                          <a:effectLst/>
                        </a:rPr>
                        <a:t>lettuce</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18</a:t>
                      </a:r>
                      <a:endParaRPr lang="en-US" sz="1600" b="0" i="0" u="none" strike="noStrike" dirty="0">
                        <a:solidFill>
                          <a:srgbClr val="0061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7</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15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48</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37.50</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38895661"/>
                  </a:ext>
                </a:extLst>
              </a:tr>
              <a:tr h="222342">
                <a:tc>
                  <a:txBody>
                    <a:bodyPr/>
                    <a:lstStyle/>
                    <a:p>
                      <a:pPr algn="ctr" fontAlgn="ctr"/>
                      <a:r>
                        <a:rPr lang="en-US" sz="1600" u="none" strike="noStrike" dirty="0">
                          <a:effectLst/>
                        </a:rPr>
                        <a:t>brown</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36</a:t>
                      </a:r>
                      <a:endParaRPr lang="en-US" sz="1600" b="0" i="0" u="none" strike="noStrike" dirty="0">
                        <a:solidFill>
                          <a:srgbClr val="0061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52</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69.23</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01505177"/>
                  </a:ext>
                </a:extLst>
              </a:tr>
              <a:tr h="598101">
                <a:tc>
                  <a:txBody>
                    <a:bodyPr/>
                    <a:lstStyle/>
                    <a:p>
                      <a:pPr algn="ctr" fontAlgn="ctr"/>
                      <a:r>
                        <a:rPr lang="en-US" sz="1000" u="none" strike="noStrike" dirty="0" err="1">
                          <a:effectLst/>
                        </a:rPr>
                        <a:t>Willo</a:t>
                      </a:r>
                      <a:r>
                        <a:rPr lang="en-US" sz="1000" u="none" strike="noStrike" dirty="0">
                          <a:effectLst/>
                        </a:rPr>
                        <a:t>-Smartweed</a:t>
                      </a:r>
                      <a:endParaRPr lang="en-US"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12</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30</a:t>
                      </a:r>
                      <a:endParaRPr lang="en-US" sz="1600" b="0" i="0" u="none" strike="noStrike" dirty="0">
                        <a:solidFill>
                          <a:srgbClr val="0061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9</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55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54.55</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6033644"/>
                  </a:ext>
                </a:extLst>
              </a:tr>
              <a:tr h="222342">
                <a:tc>
                  <a:txBody>
                    <a:bodyPr/>
                    <a:lstStyle/>
                    <a:p>
                      <a:pPr algn="ctr" fontAlgn="ctr"/>
                      <a:r>
                        <a:rPr lang="en-US" sz="1600" u="none" strike="noStrike" dirty="0" err="1">
                          <a:effectLst/>
                        </a:rPr>
                        <a:t>hyac</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8</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7</a:t>
                      </a:r>
                      <a:endParaRPr lang="en-US" sz="1600" b="0" i="0" u="none" strike="noStrike" dirty="0">
                        <a:solidFill>
                          <a:srgbClr val="0061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27</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25.93</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32966831"/>
                  </a:ext>
                </a:extLst>
              </a:tr>
              <a:tr h="222342">
                <a:tc>
                  <a:txBody>
                    <a:bodyPr/>
                    <a:lstStyle/>
                    <a:p>
                      <a:pPr algn="ctr" fontAlgn="ctr"/>
                      <a:r>
                        <a:rPr lang="en-US" sz="1600" u="none" strike="noStrike">
                          <a:effectLst/>
                        </a:rPr>
                        <a:t>lily</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7</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5</a:t>
                      </a:r>
                      <a:endParaRPr lang="en-US" sz="1600" b="0" i="0" u="none" strike="noStrike">
                        <a:solidFill>
                          <a:srgbClr val="0061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25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20.00</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28633843"/>
                  </a:ext>
                </a:extLst>
              </a:tr>
              <a:tr h="222342">
                <a:tc>
                  <a:txBody>
                    <a:bodyPr/>
                    <a:lstStyle/>
                    <a:p>
                      <a:pPr algn="ctr" fontAlgn="ctr"/>
                      <a:r>
                        <a:rPr lang="en-US" sz="1600" u="none" strike="noStrike" dirty="0">
                          <a:effectLst/>
                        </a:rPr>
                        <a:t>lotus</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2</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43</a:t>
                      </a:r>
                      <a:endParaRPr lang="en-US" sz="1600" b="0" i="0" u="none" strike="noStrike">
                        <a:solidFill>
                          <a:srgbClr val="0061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57</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75.44</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29002134"/>
                  </a:ext>
                </a:extLst>
              </a:tr>
              <a:tr h="402440">
                <a:tc>
                  <a:txBody>
                    <a:bodyPr/>
                    <a:lstStyle/>
                    <a:p>
                      <a:pPr algn="ctr" fontAlgn="ctr"/>
                      <a:r>
                        <a:rPr lang="en-US" sz="1600" u="none" strike="noStrike" dirty="0" err="1">
                          <a:effectLst/>
                        </a:rPr>
                        <a:t>moonvine</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19</a:t>
                      </a:r>
                      <a:endParaRPr lang="en-US" sz="1600" b="0" i="0" u="none" strike="noStrike">
                        <a:solidFill>
                          <a:srgbClr val="0061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21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90.48</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98917655"/>
                  </a:ext>
                </a:extLst>
              </a:tr>
              <a:tr h="222342">
                <a:tc>
                  <a:txBody>
                    <a:bodyPr/>
                    <a:lstStyle/>
                    <a:p>
                      <a:pPr algn="ctr" fontAlgn="ctr"/>
                      <a:r>
                        <a:rPr lang="en-US" sz="1600" u="none" strike="noStrike" dirty="0">
                          <a:effectLst/>
                        </a:rPr>
                        <a:t>water</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14</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53</a:t>
                      </a:r>
                      <a:endParaRPr lang="en-US" sz="1600" b="0" i="0" u="none" strike="noStrike" dirty="0">
                        <a:solidFill>
                          <a:srgbClr val="0061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4</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79</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67.09</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7311058"/>
                  </a:ext>
                </a:extLst>
              </a:tr>
              <a:tr h="222342">
                <a:tc>
                  <a:txBody>
                    <a:bodyPr/>
                    <a:lstStyle/>
                    <a:p>
                      <a:pPr algn="ctr" fontAlgn="ctr"/>
                      <a:r>
                        <a:rPr lang="en-US" sz="1600" u="none" strike="noStrike" dirty="0">
                          <a:effectLst/>
                        </a:rPr>
                        <a:t>road</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1</a:t>
                      </a:r>
                      <a:endParaRPr lang="en-US" sz="1600" b="0" i="0" u="none" strike="noStrike">
                        <a:solidFill>
                          <a:srgbClr val="0061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100.00</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35998985"/>
                  </a:ext>
                </a:extLst>
              </a:tr>
              <a:tr h="222342">
                <a:tc>
                  <a:txBody>
                    <a:bodyPr/>
                    <a:lstStyle/>
                    <a:p>
                      <a:pPr algn="ctr" fontAlgn="ctr"/>
                      <a:r>
                        <a:rPr lang="en-US" sz="1600" u="none" strike="noStrike" dirty="0">
                          <a:effectLst/>
                        </a:rPr>
                        <a:t>other</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8</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0</a:t>
                      </a:r>
                      <a:endParaRPr lang="en-US" sz="1600" b="0" i="0" u="none" strike="noStrike" dirty="0">
                        <a:solidFill>
                          <a:srgbClr val="0061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8</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0.00</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36143996"/>
                  </a:ext>
                </a:extLst>
              </a:tr>
              <a:tr h="222342">
                <a:tc>
                  <a:txBody>
                    <a:bodyPr/>
                    <a:lstStyle/>
                    <a:p>
                      <a:pPr algn="ctr" fontAlgn="ctr"/>
                      <a:r>
                        <a:rPr lang="en-US" sz="1100" u="none" strike="noStrike">
                          <a:effectLst/>
                        </a:rPr>
                        <a:t>Total</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35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67</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56</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25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18</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86</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61</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373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38723198"/>
                  </a:ext>
                </a:extLst>
              </a:tr>
              <a:tr h="598101">
                <a:tc>
                  <a:txBody>
                    <a:bodyPr/>
                    <a:lstStyle/>
                    <a:p>
                      <a:pPr algn="ctr" fontAlgn="ctr"/>
                      <a:r>
                        <a:rPr lang="en-US" sz="1100" u="none" strike="noStrike">
                          <a:effectLst/>
                        </a:rPr>
                        <a:t>User accuracy(100%)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51.43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53.73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53.57</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28.00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27.78</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50.00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95.00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86.89</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20.00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100.00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Overall Accuracy</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56.84</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42294987"/>
                  </a:ext>
                </a:extLst>
              </a:tr>
            </a:tbl>
          </a:graphicData>
        </a:graphic>
      </p:graphicFrame>
    </p:spTree>
    <p:extLst>
      <p:ext uri="{BB962C8B-B14F-4D97-AF65-F5344CB8AC3E}">
        <p14:creationId xmlns:p14="http://schemas.microsoft.com/office/powerpoint/2010/main" val="3247804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reason for accuracy mismatch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702" y="1690688"/>
            <a:ext cx="4200897" cy="391685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3053" y="1690688"/>
            <a:ext cx="4469408" cy="3916851"/>
          </a:xfrm>
          <a:prstGeom prst="rect">
            <a:avLst/>
          </a:prstGeom>
        </p:spPr>
      </p:pic>
      <p:sp>
        <p:nvSpPr>
          <p:cNvPr id="6" name="TextBox 5"/>
          <p:cNvSpPr txBox="1"/>
          <p:nvPr/>
        </p:nvSpPr>
        <p:spPr>
          <a:xfrm>
            <a:off x="696490" y="6112042"/>
            <a:ext cx="4769319" cy="369332"/>
          </a:xfrm>
          <a:prstGeom prst="rect">
            <a:avLst/>
          </a:prstGeom>
          <a:noFill/>
        </p:spPr>
        <p:txBody>
          <a:bodyPr wrap="none" rtlCol="0">
            <a:spAutoFit/>
          </a:bodyPr>
          <a:lstStyle/>
          <a:p>
            <a:r>
              <a:rPr lang="en-US" dirty="0" smtClean="0"/>
              <a:t>A. Homogeneous context within training polygon</a:t>
            </a:r>
            <a:endParaRPr lang="en-US" dirty="0"/>
          </a:p>
        </p:txBody>
      </p:sp>
      <p:sp>
        <p:nvSpPr>
          <p:cNvPr id="7" name="TextBox 6"/>
          <p:cNvSpPr txBox="1"/>
          <p:nvPr/>
        </p:nvSpPr>
        <p:spPr>
          <a:xfrm>
            <a:off x="6558958" y="6112042"/>
            <a:ext cx="4134850" cy="369332"/>
          </a:xfrm>
          <a:prstGeom prst="rect">
            <a:avLst/>
          </a:prstGeom>
          <a:noFill/>
        </p:spPr>
        <p:txBody>
          <a:bodyPr wrap="none" rtlCol="0">
            <a:spAutoFit/>
          </a:bodyPr>
          <a:lstStyle/>
          <a:p>
            <a:r>
              <a:rPr lang="en-US" dirty="0"/>
              <a:t>B</a:t>
            </a:r>
            <a:r>
              <a:rPr lang="en-US" dirty="0" smtClean="0"/>
              <a:t>. Complex context surrounding test point</a:t>
            </a:r>
            <a:endParaRPr lang="en-US" dirty="0"/>
          </a:p>
        </p:txBody>
      </p:sp>
    </p:spTree>
    <p:extLst>
      <p:ext uri="{BB962C8B-B14F-4D97-AF65-F5344CB8AC3E}">
        <p14:creationId xmlns:p14="http://schemas.microsoft.com/office/powerpoint/2010/main" val="2044638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TotalTime>
  <Words>944</Words>
  <Application>Microsoft Office PowerPoint</Application>
  <PresentationFormat>Widescreen</PresentationFormat>
  <Paragraphs>247</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Extract training data</vt:lpstr>
      <vt:lpstr>One data item</vt:lpstr>
      <vt:lpstr>TRAIN, VALIDATION AND TEST</vt:lpstr>
      <vt:lpstr>Second Testing Set</vt:lpstr>
      <vt:lpstr>Convolutional Neural Network(CNN)</vt:lpstr>
      <vt:lpstr>Architecture</vt:lpstr>
      <vt:lpstr>Result</vt:lpstr>
      <vt:lpstr>Result</vt:lpstr>
      <vt:lpstr>One reason for accuracy mismatch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dc:title>
  <dc:creator>Tao Liu</dc:creator>
  <cp:lastModifiedBy>Tao Liu</cp:lastModifiedBy>
  <cp:revision>34</cp:revision>
  <dcterms:created xsi:type="dcterms:W3CDTF">2016-04-04T14:54:31Z</dcterms:created>
  <dcterms:modified xsi:type="dcterms:W3CDTF">2016-04-04T22:26:35Z</dcterms:modified>
</cp:coreProperties>
</file>