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300" r:id="rId8"/>
    <p:sldId id="302" r:id="rId9"/>
    <p:sldId id="301" r:id="rId10"/>
    <p:sldId id="270" r:id="rId11"/>
    <p:sldId id="294" r:id="rId12"/>
    <p:sldId id="282" r:id="rId13"/>
    <p:sldId id="307" r:id="rId14"/>
    <p:sldId id="308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906" autoAdjust="0"/>
  </p:normalViewPr>
  <p:slideViewPr>
    <p:cSldViewPr>
      <p:cViewPr>
        <p:scale>
          <a:sx n="100" d="100"/>
          <a:sy n="100" d="100"/>
        </p:scale>
        <p:origin x="-193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1B628-76A1-41BE-92EB-21A41EFA3EBE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1A7B935-E343-4A55-9C3C-6C544D807ED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To  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A5E13E6-4886-4059-8407-071B7C744AEA}" type="parTrans" cxnId="{FD224E6A-1DDB-40B0-B3E3-2722D3C96F16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66CFDB36-D43E-4005-A68D-871E3640D45D}" type="sibTrans" cxnId="{FD224E6A-1DDB-40B0-B3E3-2722D3C96F16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9C2794F8-ABB1-451B-9FA0-FA1D79B5E58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在线健身信息获取；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5E13217-A86D-4EA4-8285-21E7408C73F2}" type="parTrans" cxnId="{F408C57C-E7AC-4824-AB5B-D36C49747D4F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A3AB782-8DC1-4093-9C07-6E560F7E14D1}" type="sibTrans" cxnId="{F408C57C-E7AC-4824-AB5B-D36C49747D4F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CF54228D-0AD2-40B6-8340-A9645C0AD66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更全面的了解及评估健身房和教练；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7A1305E-1FBF-4F96-B24D-0F356835B4D4}" type="parTrans" cxnId="{F1ADD9C8-956C-467B-A767-41C891D8D136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8848D526-0977-4292-BB95-122FE7E8B433}" type="sibTrans" cxnId="{F1ADD9C8-956C-467B-A767-41C891D8D136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E25E804-1760-449F-8DFD-26A8A36A0EB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To 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健身房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A8832728-C27E-4773-9F98-D5BA2682025A}" type="parTrans" cxnId="{0A0FA459-BE33-4F2C-8DF2-3A07DD5557F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2F00981C-8DC6-4EBC-BDAC-3A63B9A90EAF}" type="sibTrans" cxnId="{0A0FA459-BE33-4F2C-8DF2-3A07DD5557F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02391EF9-4BD1-415C-B122-60B88AA841E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线上品牌推广的场景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1C95E348-A13D-4677-A602-FE4B999CF156}" type="parTrans" cxnId="{406FD3D6-E653-4E81-99C7-A6F8AF338D8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D8914203-9033-4294-8DE0-8A6CA7608921}" type="sibTrans" cxnId="{406FD3D6-E653-4E81-99C7-A6F8AF338D8E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E85740-63BD-4DA7-A140-10B8498497D0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与用户互动交流的入口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C62BB9D-E308-406D-8EFD-50BB50876A23}" type="parTrans" cxnId="{A31106B9-F4BE-4398-963B-D40048450B99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2A61BDCC-A529-42C6-8115-665B1A145314}" type="sibTrans" cxnId="{A31106B9-F4BE-4398-963B-D40048450B99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9B236778-5430-4687-9266-190A9387BDF3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To 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健身教练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C28D79C-BE79-45C6-B678-45497BE78D25}" type="parTrans" cxnId="{1622E184-E2A3-4DA7-A021-F2901707346B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84E4F4E0-F48B-48CC-877C-DD8552F2B8C6}" type="sibTrans" cxnId="{1622E184-E2A3-4DA7-A021-F2901707346B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15CDA1B0-48D2-4373-9A1E-D52DC8752288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个人品牌展示的场景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7B05375-C8AC-43AC-8A59-D6B661C6E247}" type="parTrans" cxnId="{91C23321-5680-482F-B9AF-09BBE7639F12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0B391ADF-15BB-4BC7-B0DF-02C2C02E5B2A}" type="sibTrans" cxnId="{91C23321-5680-482F-B9AF-09BBE7639F12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904CAD1-498F-4BAB-B390-EFC849BD10B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更多的收入机会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771F6B2-7520-44C5-BE07-EADB87C530BD}" type="parTrans" cxnId="{205D962C-CACA-41D7-ABEC-90397134ADBA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9243E2A9-8337-4A05-97CE-6891642B860D}" type="sibTrans" cxnId="{205D962C-CACA-41D7-ABEC-90397134ADBA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ABF44D04-68C7-446E-89D1-DA752354B57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在线的健身交流社区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13CB3D7E-B19E-45E1-B390-05FEB1BB76C3}" type="parTrans" cxnId="{01539817-52BE-4118-AFF5-25E7726AEC3A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1E2A93EB-6990-4AF2-A530-B583EADF0370}" type="sibTrans" cxnId="{01539817-52BE-4118-AFF5-25E7726AEC3A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F7E8469B-5C5E-4EBA-A40D-FC8A22F3F68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与用户互动交流的入口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0875E53-B891-4174-A3E3-678ED47378C8}" type="parTrans" cxnId="{20A5C434-BC1F-449A-893D-86DDD684B9B1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600"/>
        </a:p>
      </dgm:t>
    </dgm:pt>
    <dgm:pt modelId="{D02DBE75-2AC8-4EB2-9109-3CEA0097A408}" type="sibTrans" cxnId="{20A5C434-BC1F-449A-893D-86DDD684B9B1}">
      <dgm:prSet/>
      <dgm:spPr/>
      <dgm:t>
        <a:bodyPr/>
        <a:lstStyle/>
        <a:p>
          <a:pPr>
            <a:lnSpc>
              <a:spcPct val="150000"/>
            </a:lnSpc>
          </a:pPr>
          <a:endParaRPr lang="zh-CN" altLang="en-US" sz="1600"/>
        </a:p>
      </dgm:t>
    </dgm:pt>
    <dgm:pt modelId="{3ED82C7D-9685-4352-A722-320D8CAB0606}" type="pres">
      <dgm:prSet presAssocID="{9C21B628-76A1-41BE-92EB-21A41EFA3E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133A24-71AC-451B-8C35-B1FB776F8337}" type="pres">
      <dgm:prSet presAssocID="{51A7B935-E343-4A55-9C3C-6C544D807EDB}" presName="composite" presStyleCnt="0"/>
      <dgm:spPr/>
    </dgm:pt>
    <dgm:pt modelId="{4A2A2F76-BFAB-43B8-B1B0-4E0B29F45BE6}" type="pres">
      <dgm:prSet presAssocID="{51A7B935-E343-4A55-9C3C-6C544D807E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5056B4-E876-413B-9387-B695C9F75EE3}" type="pres">
      <dgm:prSet presAssocID="{51A7B935-E343-4A55-9C3C-6C544D807ED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620997-B2A2-4291-8C12-E61579456122}" type="pres">
      <dgm:prSet presAssocID="{66CFDB36-D43E-4005-A68D-871E3640D45D}" presName="space" presStyleCnt="0"/>
      <dgm:spPr/>
    </dgm:pt>
    <dgm:pt modelId="{7FFD5959-4027-412A-BE9E-74B22D0B4E3D}" type="pres">
      <dgm:prSet presAssocID="{7E25E804-1760-449F-8DFD-26A8A36A0EBD}" presName="composite" presStyleCnt="0"/>
      <dgm:spPr/>
    </dgm:pt>
    <dgm:pt modelId="{0D314223-1133-4848-B9CA-74008C276D9A}" type="pres">
      <dgm:prSet presAssocID="{7E25E804-1760-449F-8DFD-26A8A36A0E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C79D6-1B55-4227-8663-7FF1454C0DFA}" type="pres">
      <dgm:prSet presAssocID="{7E25E804-1760-449F-8DFD-26A8A36A0EB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1D08E-6D96-4D86-A2AD-0EE285E4846E}" type="pres">
      <dgm:prSet presAssocID="{2F00981C-8DC6-4EBC-BDAC-3A63B9A90EAF}" presName="space" presStyleCnt="0"/>
      <dgm:spPr/>
    </dgm:pt>
    <dgm:pt modelId="{B491ECD8-BCE4-4D8B-9DD1-057AD1F428BD}" type="pres">
      <dgm:prSet presAssocID="{9B236778-5430-4687-9266-190A9387BDF3}" presName="composite" presStyleCnt="0"/>
      <dgm:spPr/>
    </dgm:pt>
    <dgm:pt modelId="{D52832A9-3440-497F-8970-FEA6965874DD}" type="pres">
      <dgm:prSet presAssocID="{9B236778-5430-4687-9266-190A9387B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7CE4E-CBD5-40F2-A968-A55C37FC017F}" type="pres">
      <dgm:prSet presAssocID="{9B236778-5430-4687-9266-190A9387BDF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C23321-5680-482F-B9AF-09BBE7639F12}" srcId="{9B236778-5430-4687-9266-190A9387BDF3}" destId="{15CDA1B0-48D2-4373-9A1E-D52DC8752288}" srcOrd="0" destOrd="0" parTransId="{67B05375-C8AC-43AC-8A59-D6B661C6E247}" sibTransId="{0B391ADF-15BB-4BC7-B0DF-02C2C02E5B2A}"/>
    <dgm:cxn modelId="{20A5C434-BC1F-449A-893D-86DDD684B9B1}" srcId="{9B236778-5430-4687-9266-190A9387BDF3}" destId="{F7E8469B-5C5E-4EBA-A40D-FC8A22F3F68B}" srcOrd="1" destOrd="0" parTransId="{80875E53-B891-4174-A3E3-678ED47378C8}" sibTransId="{D02DBE75-2AC8-4EB2-9109-3CEA0097A408}"/>
    <dgm:cxn modelId="{A31106B9-F4BE-4398-963B-D40048450B99}" srcId="{7E25E804-1760-449F-8DFD-26A8A36A0EBD}" destId="{70E85740-63BD-4DA7-A140-10B8498497D0}" srcOrd="1" destOrd="0" parTransId="{CC62BB9D-E308-406D-8EFD-50BB50876A23}" sibTransId="{2A61BDCC-A529-42C6-8115-665B1A145314}"/>
    <dgm:cxn modelId="{233588CE-993F-47E6-A09A-0310091417F9}" type="presOf" srcId="{70E85740-63BD-4DA7-A140-10B8498497D0}" destId="{D77C79D6-1B55-4227-8663-7FF1454C0DFA}" srcOrd="0" destOrd="1" presId="urn:microsoft.com/office/officeart/2005/8/layout/hList1"/>
    <dgm:cxn modelId="{FD224E6A-1DDB-40B0-B3E3-2722D3C96F16}" srcId="{9C21B628-76A1-41BE-92EB-21A41EFA3EBE}" destId="{51A7B935-E343-4A55-9C3C-6C544D807EDB}" srcOrd="0" destOrd="0" parTransId="{9A5E13E6-4886-4059-8407-071B7C744AEA}" sibTransId="{66CFDB36-D43E-4005-A68D-871E3640D45D}"/>
    <dgm:cxn modelId="{38586344-F772-4390-A379-7770FF9D9092}" type="presOf" srcId="{9C2794F8-ABB1-451B-9FA0-FA1D79B5E58A}" destId="{735056B4-E876-413B-9387-B695C9F75EE3}" srcOrd="0" destOrd="0" presId="urn:microsoft.com/office/officeart/2005/8/layout/hList1"/>
    <dgm:cxn modelId="{174393A9-255E-47FB-85D9-6456CD3B4AE8}" type="presOf" srcId="{02391EF9-4BD1-415C-B122-60B88AA841E9}" destId="{D77C79D6-1B55-4227-8663-7FF1454C0DFA}" srcOrd="0" destOrd="0" presId="urn:microsoft.com/office/officeart/2005/8/layout/hList1"/>
    <dgm:cxn modelId="{406FD3D6-E653-4E81-99C7-A6F8AF338D8E}" srcId="{7E25E804-1760-449F-8DFD-26A8A36A0EBD}" destId="{02391EF9-4BD1-415C-B122-60B88AA841E9}" srcOrd="0" destOrd="0" parTransId="{1C95E348-A13D-4677-A602-FE4B999CF156}" sibTransId="{D8914203-9033-4294-8DE0-8A6CA7608921}"/>
    <dgm:cxn modelId="{D7EC7FF2-6DF6-4D5D-B2B5-6479F940CE24}" type="presOf" srcId="{7E25E804-1760-449F-8DFD-26A8A36A0EBD}" destId="{0D314223-1133-4848-B9CA-74008C276D9A}" srcOrd="0" destOrd="0" presId="urn:microsoft.com/office/officeart/2005/8/layout/hList1"/>
    <dgm:cxn modelId="{01539817-52BE-4118-AFF5-25E7726AEC3A}" srcId="{51A7B935-E343-4A55-9C3C-6C544D807EDB}" destId="{ABF44D04-68C7-446E-89D1-DA752354B57B}" srcOrd="2" destOrd="0" parTransId="{13CB3D7E-B19E-45E1-B390-05FEB1BB76C3}" sibTransId="{1E2A93EB-6990-4AF2-A530-B583EADF0370}"/>
    <dgm:cxn modelId="{A2DCADB8-8C5D-495A-A0B1-1173C31A97EA}" type="presOf" srcId="{4904CAD1-498F-4BAB-B390-EFC849BD10BC}" destId="{6697CE4E-CBD5-40F2-A968-A55C37FC017F}" srcOrd="0" destOrd="2" presId="urn:microsoft.com/office/officeart/2005/8/layout/hList1"/>
    <dgm:cxn modelId="{54BD5673-1230-46EE-BAA1-AFD02A9F8C27}" type="presOf" srcId="{9B236778-5430-4687-9266-190A9387BDF3}" destId="{D52832A9-3440-497F-8970-FEA6965874DD}" srcOrd="0" destOrd="0" presId="urn:microsoft.com/office/officeart/2005/8/layout/hList1"/>
    <dgm:cxn modelId="{C1E965DA-2C59-4E3B-A6F3-23DBF4D1BAE8}" type="presOf" srcId="{F7E8469B-5C5E-4EBA-A40D-FC8A22F3F68B}" destId="{6697CE4E-CBD5-40F2-A968-A55C37FC017F}" srcOrd="0" destOrd="1" presId="urn:microsoft.com/office/officeart/2005/8/layout/hList1"/>
    <dgm:cxn modelId="{1622E184-E2A3-4DA7-A021-F2901707346B}" srcId="{9C21B628-76A1-41BE-92EB-21A41EFA3EBE}" destId="{9B236778-5430-4687-9266-190A9387BDF3}" srcOrd="2" destOrd="0" parTransId="{7C28D79C-BE79-45C6-B678-45497BE78D25}" sibTransId="{84E4F4E0-F48B-48CC-877C-DD8552F2B8C6}"/>
    <dgm:cxn modelId="{0A0FA459-BE33-4F2C-8DF2-3A07DD5557FE}" srcId="{9C21B628-76A1-41BE-92EB-21A41EFA3EBE}" destId="{7E25E804-1760-449F-8DFD-26A8A36A0EBD}" srcOrd="1" destOrd="0" parTransId="{A8832728-C27E-4773-9F98-D5BA2682025A}" sibTransId="{2F00981C-8DC6-4EBC-BDAC-3A63B9A90EAF}"/>
    <dgm:cxn modelId="{EF05DC17-8F36-4A5F-B312-CA3AC2D09F99}" type="presOf" srcId="{15CDA1B0-48D2-4373-9A1E-D52DC8752288}" destId="{6697CE4E-CBD5-40F2-A968-A55C37FC017F}" srcOrd="0" destOrd="0" presId="urn:microsoft.com/office/officeart/2005/8/layout/hList1"/>
    <dgm:cxn modelId="{A93C076E-D886-4F8C-BEBA-8F1E3FADF730}" type="presOf" srcId="{ABF44D04-68C7-446E-89D1-DA752354B57B}" destId="{735056B4-E876-413B-9387-B695C9F75EE3}" srcOrd="0" destOrd="2" presId="urn:microsoft.com/office/officeart/2005/8/layout/hList1"/>
    <dgm:cxn modelId="{B82646FD-14D6-4D6C-B24A-E9C34BA15A6A}" type="presOf" srcId="{9C21B628-76A1-41BE-92EB-21A41EFA3EBE}" destId="{3ED82C7D-9685-4352-A722-320D8CAB0606}" srcOrd="0" destOrd="0" presId="urn:microsoft.com/office/officeart/2005/8/layout/hList1"/>
    <dgm:cxn modelId="{5C203A6D-681C-4946-A867-C061E59847E2}" type="presOf" srcId="{51A7B935-E343-4A55-9C3C-6C544D807EDB}" destId="{4A2A2F76-BFAB-43B8-B1B0-4E0B29F45BE6}" srcOrd="0" destOrd="0" presId="urn:microsoft.com/office/officeart/2005/8/layout/hList1"/>
    <dgm:cxn modelId="{F1ADD9C8-956C-467B-A767-41C891D8D136}" srcId="{51A7B935-E343-4A55-9C3C-6C544D807EDB}" destId="{CF54228D-0AD2-40B6-8340-A9645C0AD66B}" srcOrd="1" destOrd="0" parTransId="{77A1305E-1FBF-4F96-B24D-0F356835B4D4}" sibTransId="{8848D526-0977-4292-BB95-122FE7E8B433}"/>
    <dgm:cxn modelId="{F408C57C-E7AC-4824-AB5B-D36C49747D4F}" srcId="{51A7B935-E343-4A55-9C3C-6C544D807EDB}" destId="{9C2794F8-ABB1-451B-9FA0-FA1D79B5E58A}" srcOrd="0" destOrd="0" parTransId="{45E13217-A86D-4EA4-8285-21E7408C73F2}" sibTransId="{7A3AB782-8DC1-4093-9C07-6E560F7E14D1}"/>
    <dgm:cxn modelId="{651ED2F7-39FD-4EE7-9463-0CCDFC40455C}" type="presOf" srcId="{CF54228D-0AD2-40B6-8340-A9645C0AD66B}" destId="{735056B4-E876-413B-9387-B695C9F75EE3}" srcOrd="0" destOrd="1" presId="urn:microsoft.com/office/officeart/2005/8/layout/hList1"/>
    <dgm:cxn modelId="{205D962C-CACA-41D7-ABEC-90397134ADBA}" srcId="{9B236778-5430-4687-9266-190A9387BDF3}" destId="{4904CAD1-498F-4BAB-B390-EFC849BD10BC}" srcOrd="2" destOrd="0" parTransId="{D771F6B2-7520-44C5-BE07-EADB87C530BD}" sibTransId="{9243E2A9-8337-4A05-97CE-6891642B860D}"/>
    <dgm:cxn modelId="{A4D87809-BF3D-47B2-AA64-9BB692024DD2}" type="presParOf" srcId="{3ED82C7D-9685-4352-A722-320D8CAB0606}" destId="{A7133A24-71AC-451B-8C35-B1FB776F8337}" srcOrd="0" destOrd="0" presId="urn:microsoft.com/office/officeart/2005/8/layout/hList1"/>
    <dgm:cxn modelId="{F6CF29B3-D335-4D79-A8BD-3D6023ADEBA1}" type="presParOf" srcId="{A7133A24-71AC-451B-8C35-B1FB776F8337}" destId="{4A2A2F76-BFAB-43B8-B1B0-4E0B29F45BE6}" srcOrd="0" destOrd="0" presId="urn:microsoft.com/office/officeart/2005/8/layout/hList1"/>
    <dgm:cxn modelId="{9AA5570C-0C49-4D79-855E-2E7B4B5B7383}" type="presParOf" srcId="{A7133A24-71AC-451B-8C35-B1FB776F8337}" destId="{735056B4-E876-413B-9387-B695C9F75EE3}" srcOrd="1" destOrd="0" presId="urn:microsoft.com/office/officeart/2005/8/layout/hList1"/>
    <dgm:cxn modelId="{7DAAEFB1-D477-4375-B8DD-300BB8D5446E}" type="presParOf" srcId="{3ED82C7D-9685-4352-A722-320D8CAB0606}" destId="{53620997-B2A2-4291-8C12-E61579456122}" srcOrd="1" destOrd="0" presId="urn:microsoft.com/office/officeart/2005/8/layout/hList1"/>
    <dgm:cxn modelId="{340FC42D-A42A-4DBA-92C2-6C4DF94236E1}" type="presParOf" srcId="{3ED82C7D-9685-4352-A722-320D8CAB0606}" destId="{7FFD5959-4027-412A-BE9E-74B22D0B4E3D}" srcOrd="2" destOrd="0" presId="urn:microsoft.com/office/officeart/2005/8/layout/hList1"/>
    <dgm:cxn modelId="{F5C502F9-B0B9-4CF6-8B84-7A78DDD97C44}" type="presParOf" srcId="{7FFD5959-4027-412A-BE9E-74B22D0B4E3D}" destId="{0D314223-1133-4848-B9CA-74008C276D9A}" srcOrd="0" destOrd="0" presId="urn:microsoft.com/office/officeart/2005/8/layout/hList1"/>
    <dgm:cxn modelId="{1F01478A-E026-4D0E-997B-C4F6DD0503BB}" type="presParOf" srcId="{7FFD5959-4027-412A-BE9E-74B22D0B4E3D}" destId="{D77C79D6-1B55-4227-8663-7FF1454C0DFA}" srcOrd="1" destOrd="0" presId="urn:microsoft.com/office/officeart/2005/8/layout/hList1"/>
    <dgm:cxn modelId="{607BA0A8-A142-43F1-88DD-3D774870EBA6}" type="presParOf" srcId="{3ED82C7D-9685-4352-A722-320D8CAB0606}" destId="{8B11D08E-6D96-4D86-A2AD-0EE285E4846E}" srcOrd="3" destOrd="0" presId="urn:microsoft.com/office/officeart/2005/8/layout/hList1"/>
    <dgm:cxn modelId="{CFBB9C53-1666-4B82-99DE-C6A6E215FCED}" type="presParOf" srcId="{3ED82C7D-9685-4352-A722-320D8CAB0606}" destId="{B491ECD8-BCE4-4D8B-9DD1-057AD1F428BD}" srcOrd="4" destOrd="0" presId="urn:microsoft.com/office/officeart/2005/8/layout/hList1"/>
    <dgm:cxn modelId="{1269F0D2-439E-4DA1-9A9F-E78EF553DA5F}" type="presParOf" srcId="{B491ECD8-BCE4-4D8B-9DD1-057AD1F428BD}" destId="{D52832A9-3440-497F-8970-FEA6965874DD}" srcOrd="0" destOrd="0" presId="urn:microsoft.com/office/officeart/2005/8/layout/hList1"/>
    <dgm:cxn modelId="{12DDB658-C830-4DF0-8BA9-E2FBC24D5B0C}" type="presParOf" srcId="{B491ECD8-BCE4-4D8B-9DD1-057AD1F428BD}" destId="{6697CE4E-CBD5-40F2-A968-A55C37FC017F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E23656-AD5B-4B2D-AAAE-FF3DD7F3B5AD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8EF237F-1FD7-4760-B4EB-BEDFAE99541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产品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1.0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阶段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1BB050E-54D1-4F66-9DCB-AEC9ED937D47}" type="parTrans" cxnId="{26C768BD-8751-4BF6-BAC8-92689D5840C7}">
      <dgm:prSet/>
      <dgm:spPr/>
      <dgm:t>
        <a:bodyPr/>
        <a:lstStyle/>
        <a:p>
          <a:endParaRPr lang="zh-CN" altLang="en-US"/>
        </a:p>
      </dgm:t>
    </dgm:pt>
    <dgm:pt modelId="{35918DF0-259B-450C-9A14-3DABF1A6C4D0}" type="sibTrans" cxnId="{26C768BD-8751-4BF6-BAC8-92689D5840C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0696E3D-4404-4659-A732-97F6BCFD17B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提供线上健身教学服务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30F664C9-A460-4D16-86CB-11FA2FFC3BCC}" type="parTrans" cxnId="{1499122B-4D76-48CC-9F85-A131FF9028AD}">
      <dgm:prSet/>
      <dgm:spPr/>
      <dgm:t>
        <a:bodyPr/>
        <a:lstStyle/>
        <a:p>
          <a:endParaRPr lang="zh-CN" altLang="en-US"/>
        </a:p>
      </dgm:t>
    </dgm:pt>
    <dgm:pt modelId="{1C329B3E-CE33-40F8-9CFE-B8E6A9A13272}" type="sibTrans" cxnId="{1499122B-4D76-48CC-9F85-A131FF9028AD}">
      <dgm:prSet/>
      <dgm:spPr/>
      <dgm:t>
        <a:bodyPr/>
        <a:lstStyle/>
        <a:p>
          <a:endParaRPr lang="zh-CN" altLang="en-US"/>
        </a:p>
      </dgm:t>
    </dgm:pt>
    <dgm:pt modelId="{42516409-DBDC-4EAD-AB89-A2D2910C8B5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产品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2.0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阶段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4E30842-65A1-4DCD-B90D-B3CC41527352}" type="parTrans" cxnId="{A5A30E6F-DD7C-4AE1-9A96-C88B7E57C156}">
      <dgm:prSet/>
      <dgm:spPr/>
      <dgm:t>
        <a:bodyPr/>
        <a:lstStyle/>
        <a:p>
          <a:endParaRPr lang="zh-CN" altLang="en-US"/>
        </a:p>
      </dgm:t>
    </dgm:pt>
    <dgm:pt modelId="{404E8053-C8F5-49C9-A500-B00715DECDD8}" type="sibTrans" cxnId="{A5A30E6F-DD7C-4AE1-9A96-C88B7E57C15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5FD2522-5082-4AD5-88F4-323A4C97448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连接健身房与平台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42B0632-2D2D-4C49-8AE1-676A4A733966}" type="parTrans" cxnId="{C30A70ED-AC40-4F8F-8B3F-7E046086428D}">
      <dgm:prSet/>
      <dgm:spPr/>
      <dgm:t>
        <a:bodyPr/>
        <a:lstStyle/>
        <a:p>
          <a:endParaRPr lang="zh-CN" altLang="en-US"/>
        </a:p>
      </dgm:t>
    </dgm:pt>
    <dgm:pt modelId="{AEED4E92-DB37-48A9-96FE-654BF4A8DD3C}" type="sibTrans" cxnId="{C30A70ED-AC40-4F8F-8B3F-7E046086428D}">
      <dgm:prSet/>
      <dgm:spPr/>
      <dgm:t>
        <a:bodyPr/>
        <a:lstStyle/>
        <a:p>
          <a:endParaRPr lang="zh-CN" altLang="en-US"/>
        </a:p>
      </dgm:t>
    </dgm:pt>
    <dgm:pt modelId="{DEE536E2-7B16-4A2C-862B-6C682CCD6EA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产品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3.0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阶段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B21E659-0F78-476A-A7D0-A82A8BE0DCB9}" type="parTrans" cxnId="{97E3B928-C41D-4158-92D5-2DA796E78D3F}">
      <dgm:prSet/>
      <dgm:spPr/>
      <dgm:t>
        <a:bodyPr/>
        <a:lstStyle/>
        <a:p>
          <a:endParaRPr lang="zh-CN" altLang="en-US"/>
        </a:p>
      </dgm:t>
    </dgm:pt>
    <dgm:pt modelId="{810DCD36-CA22-4CE1-9EB5-9E1376BB8149}" type="sibTrans" cxnId="{97E3B928-C41D-4158-92D5-2DA796E78D3F}">
      <dgm:prSet/>
      <dgm:spPr/>
      <dgm:t>
        <a:bodyPr/>
        <a:lstStyle/>
        <a:p>
          <a:endParaRPr lang="zh-CN" altLang="en-US"/>
        </a:p>
      </dgm:t>
    </dgm:pt>
    <dgm:pt modelId="{15E1A192-9567-4976-8070-B25732D8D0C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由健身教练丰富健身教学信息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33CA4F28-A33F-4E4F-8B7F-EFEF35520395}" type="parTrans" cxnId="{4BFCA3BE-9F72-4CF2-8BA8-5C11F328F318}">
      <dgm:prSet/>
      <dgm:spPr/>
      <dgm:t>
        <a:bodyPr/>
        <a:lstStyle/>
        <a:p>
          <a:endParaRPr lang="zh-CN" altLang="en-US"/>
        </a:p>
      </dgm:t>
    </dgm:pt>
    <dgm:pt modelId="{8667D590-019C-41CD-91CB-8CAD46403DA2}" type="sibTrans" cxnId="{4BFCA3BE-9F72-4CF2-8BA8-5C11F328F318}">
      <dgm:prSet/>
      <dgm:spPr/>
      <dgm:t>
        <a:bodyPr/>
        <a:lstStyle/>
        <a:p>
          <a:endParaRPr lang="zh-CN" altLang="en-US"/>
        </a:p>
      </dgm:t>
    </dgm:pt>
    <dgm:pt modelId="{D82BC79B-B600-4F12-812A-F0631E1D5A3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搭建用户交流分享的健身圈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E835904-77F4-43CF-8181-DC6477912C69}" type="parTrans" cxnId="{C3B1240A-46AD-437B-8FFE-B45D0569F968}">
      <dgm:prSet/>
      <dgm:spPr/>
      <dgm:t>
        <a:bodyPr/>
        <a:lstStyle/>
        <a:p>
          <a:endParaRPr lang="zh-CN" altLang="en-US"/>
        </a:p>
      </dgm:t>
    </dgm:pt>
    <dgm:pt modelId="{5958B7D8-3F03-4FFD-B840-4E3F8985771D}" type="sibTrans" cxnId="{C3B1240A-46AD-437B-8FFE-B45D0569F968}">
      <dgm:prSet/>
      <dgm:spPr/>
      <dgm:t>
        <a:bodyPr/>
        <a:lstStyle/>
        <a:p>
          <a:endParaRPr lang="zh-CN" altLang="en-US"/>
        </a:p>
      </dgm:t>
    </dgm:pt>
    <dgm:pt modelId="{ECB98057-73E4-4AD5-B675-40449C85992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为健身房提供信息展示的场景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C0D02269-336C-421E-9E18-1389CFFB4668}" type="parTrans" cxnId="{DD2ED691-427B-4C7F-BEC1-37060450CE10}">
      <dgm:prSet/>
      <dgm:spPr/>
      <dgm:t>
        <a:bodyPr/>
        <a:lstStyle/>
        <a:p>
          <a:endParaRPr lang="zh-CN" altLang="en-US"/>
        </a:p>
      </dgm:t>
    </dgm:pt>
    <dgm:pt modelId="{241C78B3-84F6-47A8-8F14-2A9D1750BE71}" type="sibTrans" cxnId="{DD2ED691-427B-4C7F-BEC1-37060450CE10}">
      <dgm:prSet/>
      <dgm:spPr/>
      <dgm:t>
        <a:bodyPr/>
        <a:lstStyle/>
        <a:p>
          <a:endParaRPr lang="zh-CN" altLang="en-US"/>
        </a:p>
      </dgm:t>
    </dgm:pt>
    <dgm:pt modelId="{38B0D876-1B7C-46E3-B6ED-19C2FF50008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建立预约健身房</a:t>
          </a:r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预约教练的商业场景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49A82B4-564B-423E-A5F8-200C85CD3030}" type="parTrans" cxnId="{79B5CA06-4589-444A-9B84-9AF83042AE14}">
      <dgm:prSet/>
      <dgm:spPr/>
      <dgm:t>
        <a:bodyPr/>
        <a:lstStyle/>
        <a:p>
          <a:endParaRPr lang="zh-CN" altLang="en-US"/>
        </a:p>
      </dgm:t>
    </dgm:pt>
    <dgm:pt modelId="{6941722D-614B-49C8-94CB-FED34FA3BE27}" type="sibTrans" cxnId="{79B5CA06-4589-444A-9B84-9AF83042AE14}">
      <dgm:prSet/>
      <dgm:spPr/>
      <dgm:t>
        <a:bodyPr/>
        <a:lstStyle/>
        <a:p>
          <a:endParaRPr lang="zh-CN" altLang="en-US"/>
        </a:p>
      </dgm:t>
    </dgm:pt>
    <dgm:pt modelId="{F6AA3D98-6B29-46DB-8076-083531214D50}" type="pres">
      <dgm:prSet presAssocID="{C6E23656-AD5B-4B2D-AAAE-FF3DD7F3B5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9AEF12-8B9F-4469-B63E-0469C1A6C283}" type="pres">
      <dgm:prSet presAssocID="{78EF237F-1FD7-4760-B4EB-BEDFAE995412}" presName="composite" presStyleCnt="0"/>
      <dgm:spPr/>
    </dgm:pt>
    <dgm:pt modelId="{9D81757A-1DC7-4913-B4DD-1F455B47B851}" type="pres">
      <dgm:prSet presAssocID="{78EF237F-1FD7-4760-B4EB-BEDFAE99541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AF798-5ED6-4443-8886-C3CAF7E7EE98}" type="pres">
      <dgm:prSet presAssocID="{78EF237F-1FD7-4760-B4EB-BEDFAE995412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7ED4A77B-1C95-4FD7-9AEB-800EC1AF4317}" type="pres">
      <dgm:prSet presAssocID="{78EF237F-1FD7-4760-B4EB-BEDFAE99541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38608-E052-46B4-878E-35DC70E79D01}" type="pres">
      <dgm:prSet presAssocID="{35918DF0-259B-450C-9A14-3DABF1A6C4D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38F6FDE-89CD-45C0-93D5-F3379C7A2F2C}" type="pres">
      <dgm:prSet presAssocID="{35918DF0-259B-450C-9A14-3DABF1A6C4D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F2248817-ACA5-410F-8FEE-0FB4BE92332B}" type="pres">
      <dgm:prSet presAssocID="{42516409-DBDC-4EAD-AB89-A2D2910C8B56}" presName="composite" presStyleCnt="0"/>
      <dgm:spPr/>
    </dgm:pt>
    <dgm:pt modelId="{0F1A2274-495F-4D2F-94A5-C7A5B8142BA0}" type="pres">
      <dgm:prSet presAssocID="{42516409-DBDC-4EAD-AB89-A2D2910C8B5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1A551-4393-43F7-AACA-FF865E5E5C6F}" type="pres">
      <dgm:prSet presAssocID="{42516409-DBDC-4EAD-AB89-A2D2910C8B56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82EF9F54-6F69-4799-8FB3-CE02660C7156}" type="pres">
      <dgm:prSet presAssocID="{42516409-DBDC-4EAD-AB89-A2D2910C8B5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C655B1-9108-40F8-A587-8AABC182B251}" type="pres">
      <dgm:prSet presAssocID="{404E8053-C8F5-49C9-A500-B00715DECDD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E8FB16F-ABEB-49C9-9BF7-9407F1D01D78}" type="pres">
      <dgm:prSet presAssocID="{404E8053-C8F5-49C9-A500-B00715DECDD8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DFB8B69C-E2AB-491C-93E6-4A74C8354BEF}" type="pres">
      <dgm:prSet presAssocID="{DEE536E2-7B16-4A2C-862B-6C682CCD6EA0}" presName="composite" presStyleCnt="0"/>
      <dgm:spPr/>
    </dgm:pt>
    <dgm:pt modelId="{EED0E9BA-CA1F-4E04-9A0C-29D084F6C10A}" type="pres">
      <dgm:prSet presAssocID="{DEE536E2-7B16-4A2C-862B-6C682CCD6EA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56BD4-532A-4793-87FE-D1BEEEFEF9A6}" type="pres">
      <dgm:prSet presAssocID="{DEE536E2-7B16-4A2C-862B-6C682CCD6EA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60FBE26E-A725-4DE9-B03B-023D9079596B}" type="pres">
      <dgm:prSet presAssocID="{DEE536E2-7B16-4A2C-862B-6C682CCD6EA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A30E6F-DD7C-4AE1-9A96-C88B7E57C156}" srcId="{C6E23656-AD5B-4B2D-AAAE-FF3DD7F3B5AD}" destId="{42516409-DBDC-4EAD-AB89-A2D2910C8B56}" srcOrd="1" destOrd="0" parTransId="{F4E30842-65A1-4DCD-B90D-B3CC41527352}" sibTransId="{404E8053-C8F5-49C9-A500-B00715DECDD8}"/>
    <dgm:cxn modelId="{F6E1F3A5-CFC2-4B60-8090-1553AC2FA48C}" type="presOf" srcId="{DEE536E2-7B16-4A2C-862B-6C682CCD6EA0}" destId="{EED0E9BA-CA1F-4E04-9A0C-29D084F6C10A}" srcOrd="0" destOrd="0" presId="urn:microsoft.com/office/officeart/2005/8/layout/process3"/>
    <dgm:cxn modelId="{ADB54200-78FC-427A-A7CF-0BB976C7D31E}" type="presOf" srcId="{95FD2522-5082-4AD5-88F4-323A4C97448A}" destId="{82EF9F54-6F69-4799-8FB3-CE02660C7156}" srcOrd="0" destOrd="0" presId="urn:microsoft.com/office/officeart/2005/8/layout/process3"/>
    <dgm:cxn modelId="{79B5CA06-4589-444A-9B84-9AF83042AE14}" srcId="{DEE536E2-7B16-4A2C-862B-6C682CCD6EA0}" destId="{38B0D876-1B7C-46E3-B6ED-19C2FF500084}" srcOrd="1" destOrd="0" parTransId="{B49A82B4-564B-423E-A5F8-200C85CD3030}" sibTransId="{6941722D-614B-49C8-94CB-FED34FA3BE27}"/>
    <dgm:cxn modelId="{26C768BD-8751-4BF6-BAC8-92689D5840C7}" srcId="{C6E23656-AD5B-4B2D-AAAE-FF3DD7F3B5AD}" destId="{78EF237F-1FD7-4760-B4EB-BEDFAE995412}" srcOrd="0" destOrd="0" parTransId="{81BB050E-54D1-4F66-9DCB-AEC9ED937D47}" sibTransId="{35918DF0-259B-450C-9A14-3DABF1A6C4D0}"/>
    <dgm:cxn modelId="{DD2ED691-427B-4C7F-BEC1-37060450CE10}" srcId="{42516409-DBDC-4EAD-AB89-A2D2910C8B56}" destId="{ECB98057-73E4-4AD5-B675-40449C859929}" srcOrd="1" destOrd="0" parTransId="{C0D02269-336C-421E-9E18-1389CFFB4668}" sibTransId="{241C78B3-84F6-47A8-8F14-2A9D1750BE71}"/>
    <dgm:cxn modelId="{A55EFA17-4683-4E87-8B64-99CAF29B6013}" type="presOf" srcId="{15E1A192-9567-4976-8070-B25732D8D0CD}" destId="{60FBE26E-A725-4DE9-B03B-023D9079596B}" srcOrd="0" destOrd="0" presId="urn:microsoft.com/office/officeart/2005/8/layout/process3"/>
    <dgm:cxn modelId="{4BFCA3BE-9F72-4CF2-8BA8-5C11F328F318}" srcId="{DEE536E2-7B16-4A2C-862B-6C682CCD6EA0}" destId="{15E1A192-9567-4976-8070-B25732D8D0CD}" srcOrd="0" destOrd="0" parTransId="{33CA4F28-A33F-4E4F-8B7F-EFEF35520395}" sibTransId="{8667D590-019C-41CD-91CB-8CAD46403DA2}"/>
    <dgm:cxn modelId="{5B9A93DE-8565-49FC-A30F-F4C107BD3A15}" type="presOf" srcId="{ECB98057-73E4-4AD5-B675-40449C859929}" destId="{82EF9F54-6F69-4799-8FB3-CE02660C7156}" srcOrd="0" destOrd="1" presId="urn:microsoft.com/office/officeart/2005/8/layout/process3"/>
    <dgm:cxn modelId="{1499122B-4D76-48CC-9F85-A131FF9028AD}" srcId="{78EF237F-1FD7-4760-B4EB-BEDFAE995412}" destId="{60696E3D-4404-4659-A732-97F6BCFD17B5}" srcOrd="0" destOrd="0" parTransId="{30F664C9-A460-4D16-86CB-11FA2FFC3BCC}" sibTransId="{1C329B3E-CE33-40F8-9CFE-B8E6A9A13272}"/>
    <dgm:cxn modelId="{888BEF7D-B8A3-43D9-8AF9-BF8743FC5A1B}" type="presOf" srcId="{42516409-DBDC-4EAD-AB89-A2D2910C8B56}" destId="{0F1A2274-495F-4D2F-94A5-C7A5B8142BA0}" srcOrd="0" destOrd="0" presId="urn:microsoft.com/office/officeart/2005/8/layout/process3"/>
    <dgm:cxn modelId="{5F07BA27-1FD3-44AC-958E-F985ACC88FC2}" type="presOf" srcId="{42516409-DBDC-4EAD-AB89-A2D2910C8B56}" destId="{7CB1A551-4393-43F7-AACA-FF865E5E5C6F}" srcOrd="1" destOrd="0" presId="urn:microsoft.com/office/officeart/2005/8/layout/process3"/>
    <dgm:cxn modelId="{9541BB32-757E-4898-970D-DE8288223A19}" type="presOf" srcId="{60696E3D-4404-4659-A732-97F6BCFD17B5}" destId="{7ED4A77B-1C95-4FD7-9AEB-800EC1AF4317}" srcOrd="0" destOrd="0" presId="urn:microsoft.com/office/officeart/2005/8/layout/process3"/>
    <dgm:cxn modelId="{C30A70ED-AC40-4F8F-8B3F-7E046086428D}" srcId="{42516409-DBDC-4EAD-AB89-A2D2910C8B56}" destId="{95FD2522-5082-4AD5-88F4-323A4C97448A}" srcOrd="0" destOrd="0" parTransId="{442B0632-2D2D-4C49-8AE1-676A4A733966}" sibTransId="{AEED4E92-DB37-48A9-96FE-654BF4A8DD3C}"/>
    <dgm:cxn modelId="{82043E51-C9EA-4348-A282-17B78CB02B4C}" type="presOf" srcId="{35918DF0-259B-450C-9A14-3DABF1A6C4D0}" destId="{4E638608-E052-46B4-878E-35DC70E79D01}" srcOrd="0" destOrd="0" presId="urn:microsoft.com/office/officeart/2005/8/layout/process3"/>
    <dgm:cxn modelId="{EE5950AC-E1DF-4824-8373-63DB57C52D8D}" type="presOf" srcId="{78EF237F-1FD7-4760-B4EB-BEDFAE995412}" destId="{9D81757A-1DC7-4913-B4DD-1F455B47B851}" srcOrd="0" destOrd="0" presId="urn:microsoft.com/office/officeart/2005/8/layout/process3"/>
    <dgm:cxn modelId="{63415334-2346-4473-9B43-A14E861F472C}" type="presOf" srcId="{D82BC79B-B600-4F12-812A-F0631E1D5A3D}" destId="{7ED4A77B-1C95-4FD7-9AEB-800EC1AF4317}" srcOrd="0" destOrd="1" presId="urn:microsoft.com/office/officeart/2005/8/layout/process3"/>
    <dgm:cxn modelId="{97E3B928-C41D-4158-92D5-2DA796E78D3F}" srcId="{C6E23656-AD5B-4B2D-AAAE-FF3DD7F3B5AD}" destId="{DEE536E2-7B16-4A2C-862B-6C682CCD6EA0}" srcOrd="2" destOrd="0" parTransId="{8B21E659-0F78-476A-A7D0-A82A8BE0DCB9}" sibTransId="{810DCD36-CA22-4CE1-9EB5-9E1376BB8149}"/>
    <dgm:cxn modelId="{1E3E4246-BE40-415E-B55B-EB1BEED6B94B}" type="presOf" srcId="{38B0D876-1B7C-46E3-B6ED-19C2FF500084}" destId="{60FBE26E-A725-4DE9-B03B-023D9079596B}" srcOrd="0" destOrd="1" presId="urn:microsoft.com/office/officeart/2005/8/layout/process3"/>
    <dgm:cxn modelId="{D35FBEB4-74B7-418B-BDC7-E62577A9A67F}" type="presOf" srcId="{DEE536E2-7B16-4A2C-862B-6C682CCD6EA0}" destId="{9A656BD4-532A-4793-87FE-D1BEEEFEF9A6}" srcOrd="1" destOrd="0" presId="urn:microsoft.com/office/officeart/2005/8/layout/process3"/>
    <dgm:cxn modelId="{C3B1240A-46AD-437B-8FFE-B45D0569F968}" srcId="{78EF237F-1FD7-4760-B4EB-BEDFAE995412}" destId="{D82BC79B-B600-4F12-812A-F0631E1D5A3D}" srcOrd="1" destOrd="0" parTransId="{4E835904-77F4-43CF-8181-DC6477912C69}" sibTransId="{5958B7D8-3F03-4FFD-B840-4E3F8985771D}"/>
    <dgm:cxn modelId="{F94030F1-EBA1-498F-9A43-6EE3633EA282}" type="presOf" srcId="{78EF237F-1FD7-4760-B4EB-BEDFAE995412}" destId="{750AF798-5ED6-4443-8886-C3CAF7E7EE98}" srcOrd="1" destOrd="0" presId="urn:microsoft.com/office/officeart/2005/8/layout/process3"/>
    <dgm:cxn modelId="{04617745-A993-4600-B64C-64A818820BA8}" type="presOf" srcId="{404E8053-C8F5-49C9-A500-B00715DECDD8}" destId="{DE8FB16F-ABEB-49C9-9BF7-9407F1D01D78}" srcOrd="1" destOrd="0" presId="urn:microsoft.com/office/officeart/2005/8/layout/process3"/>
    <dgm:cxn modelId="{6A3CA0D4-8D8D-465A-ADD2-1713A8A92DE1}" type="presOf" srcId="{35918DF0-259B-450C-9A14-3DABF1A6C4D0}" destId="{638F6FDE-89CD-45C0-93D5-F3379C7A2F2C}" srcOrd="1" destOrd="0" presId="urn:microsoft.com/office/officeart/2005/8/layout/process3"/>
    <dgm:cxn modelId="{AF432EA3-287A-4461-9318-549662A0476D}" type="presOf" srcId="{404E8053-C8F5-49C9-A500-B00715DECDD8}" destId="{B5C655B1-9108-40F8-A587-8AABC182B251}" srcOrd="0" destOrd="0" presId="urn:microsoft.com/office/officeart/2005/8/layout/process3"/>
    <dgm:cxn modelId="{31328206-355A-4FD1-A4B1-8B72439E241F}" type="presOf" srcId="{C6E23656-AD5B-4B2D-AAAE-FF3DD7F3B5AD}" destId="{F6AA3D98-6B29-46DB-8076-083531214D50}" srcOrd="0" destOrd="0" presId="urn:microsoft.com/office/officeart/2005/8/layout/process3"/>
    <dgm:cxn modelId="{23809A22-2BF7-480A-8E4A-5F4D5CA14DF9}" type="presParOf" srcId="{F6AA3D98-6B29-46DB-8076-083531214D50}" destId="{AD9AEF12-8B9F-4469-B63E-0469C1A6C283}" srcOrd="0" destOrd="0" presId="urn:microsoft.com/office/officeart/2005/8/layout/process3"/>
    <dgm:cxn modelId="{F5B59EA3-91BD-478F-8C0F-3441917BF6E5}" type="presParOf" srcId="{AD9AEF12-8B9F-4469-B63E-0469C1A6C283}" destId="{9D81757A-1DC7-4913-B4DD-1F455B47B851}" srcOrd="0" destOrd="0" presId="urn:microsoft.com/office/officeart/2005/8/layout/process3"/>
    <dgm:cxn modelId="{C4FC9886-DC04-43A5-9D5F-21AC3B73FDBE}" type="presParOf" srcId="{AD9AEF12-8B9F-4469-B63E-0469C1A6C283}" destId="{750AF798-5ED6-4443-8886-C3CAF7E7EE98}" srcOrd="1" destOrd="0" presId="urn:microsoft.com/office/officeart/2005/8/layout/process3"/>
    <dgm:cxn modelId="{049D4A00-26B2-42BE-8142-623AA5DF961F}" type="presParOf" srcId="{AD9AEF12-8B9F-4469-B63E-0469C1A6C283}" destId="{7ED4A77B-1C95-4FD7-9AEB-800EC1AF4317}" srcOrd="2" destOrd="0" presId="urn:microsoft.com/office/officeart/2005/8/layout/process3"/>
    <dgm:cxn modelId="{DC519D04-F0E6-4340-BA4C-361CA635A628}" type="presParOf" srcId="{F6AA3D98-6B29-46DB-8076-083531214D50}" destId="{4E638608-E052-46B4-878E-35DC70E79D01}" srcOrd="1" destOrd="0" presId="urn:microsoft.com/office/officeart/2005/8/layout/process3"/>
    <dgm:cxn modelId="{9C0C2E0A-9039-4C30-98C6-64B65F3A8D24}" type="presParOf" srcId="{4E638608-E052-46B4-878E-35DC70E79D01}" destId="{638F6FDE-89CD-45C0-93D5-F3379C7A2F2C}" srcOrd="0" destOrd="0" presId="urn:microsoft.com/office/officeart/2005/8/layout/process3"/>
    <dgm:cxn modelId="{34B12AF2-C915-4AF7-AC47-244AEC5EE0C2}" type="presParOf" srcId="{F6AA3D98-6B29-46DB-8076-083531214D50}" destId="{F2248817-ACA5-410F-8FEE-0FB4BE92332B}" srcOrd="2" destOrd="0" presId="urn:microsoft.com/office/officeart/2005/8/layout/process3"/>
    <dgm:cxn modelId="{4005088B-2557-41DC-8C17-1EBFF8EFD98D}" type="presParOf" srcId="{F2248817-ACA5-410F-8FEE-0FB4BE92332B}" destId="{0F1A2274-495F-4D2F-94A5-C7A5B8142BA0}" srcOrd="0" destOrd="0" presId="urn:microsoft.com/office/officeart/2005/8/layout/process3"/>
    <dgm:cxn modelId="{4FE1A135-02D5-43D7-B0A8-A59798F987D1}" type="presParOf" srcId="{F2248817-ACA5-410F-8FEE-0FB4BE92332B}" destId="{7CB1A551-4393-43F7-AACA-FF865E5E5C6F}" srcOrd="1" destOrd="0" presId="urn:microsoft.com/office/officeart/2005/8/layout/process3"/>
    <dgm:cxn modelId="{9265F912-4D7E-4C84-879A-BACA27147CB6}" type="presParOf" srcId="{F2248817-ACA5-410F-8FEE-0FB4BE92332B}" destId="{82EF9F54-6F69-4799-8FB3-CE02660C7156}" srcOrd="2" destOrd="0" presId="urn:microsoft.com/office/officeart/2005/8/layout/process3"/>
    <dgm:cxn modelId="{57610F02-EAE8-4ADB-A707-CD2EB31D79D2}" type="presParOf" srcId="{F6AA3D98-6B29-46DB-8076-083531214D50}" destId="{B5C655B1-9108-40F8-A587-8AABC182B251}" srcOrd="3" destOrd="0" presId="urn:microsoft.com/office/officeart/2005/8/layout/process3"/>
    <dgm:cxn modelId="{41D54E32-0485-471E-A3CB-94E0373DDA2C}" type="presParOf" srcId="{B5C655B1-9108-40F8-A587-8AABC182B251}" destId="{DE8FB16F-ABEB-49C9-9BF7-9407F1D01D78}" srcOrd="0" destOrd="0" presId="urn:microsoft.com/office/officeart/2005/8/layout/process3"/>
    <dgm:cxn modelId="{629E2277-0250-4E04-BE92-8A3738D2DBDA}" type="presParOf" srcId="{F6AA3D98-6B29-46DB-8076-083531214D50}" destId="{DFB8B69C-E2AB-491C-93E6-4A74C8354BEF}" srcOrd="4" destOrd="0" presId="urn:microsoft.com/office/officeart/2005/8/layout/process3"/>
    <dgm:cxn modelId="{8ACB9CF0-29B9-407B-B46F-3B2801B21F37}" type="presParOf" srcId="{DFB8B69C-E2AB-491C-93E6-4A74C8354BEF}" destId="{EED0E9BA-CA1F-4E04-9A0C-29D084F6C10A}" srcOrd="0" destOrd="0" presId="urn:microsoft.com/office/officeart/2005/8/layout/process3"/>
    <dgm:cxn modelId="{0F7B77F4-AC0E-4D0D-9922-3BEAC3C83B95}" type="presParOf" srcId="{DFB8B69C-E2AB-491C-93E6-4A74C8354BEF}" destId="{9A656BD4-532A-4793-87FE-D1BEEEFEF9A6}" srcOrd="1" destOrd="0" presId="urn:microsoft.com/office/officeart/2005/8/layout/process3"/>
    <dgm:cxn modelId="{28D06EF5-87EC-45DD-B404-FDED7834BA10}" type="presParOf" srcId="{DFB8B69C-E2AB-491C-93E6-4A74C8354BEF}" destId="{60FBE26E-A725-4DE9-B03B-023D9079596B}" srcOrd="2" destOrd="0" presId="urn:microsoft.com/office/officeart/2005/8/layout/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0533-3C3F-4346-8D8A-58A485875237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4258-A424-41C9-86BD-1F70A82D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48AB-713F-40D7-9D02-39402EAD09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81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86ACE-B8A3-4BEB-AEC0-D0587928E47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86ACE-B8A3-4BEB-AEC0-D0587928E47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86ACE-B8A3-4BEB-AEC0-D0587928E47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DCE2C-9124-4E20-A00F-23B064EFCB2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96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48AB-713F-40D7-9D02-39402EAD093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678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4EB0E-B4A6-4688-8EF2-8B37DA4B0C9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450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86ACE-B8A3-4BEB-AEC0-D0587928E47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249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86ACE-B8A3-4BEB-AEC0-D0587928E47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AD66D-BA18-44B0-8BAB-BFD4EFDBD90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48AB-713F-40D7-9D02-39402EAD093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887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4258-A424-41C9-86BD-1F70A82D1F0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5"/>
            <a:ext cx="8229600" cy="72548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2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2500" y="6481763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BDCA6-66B0-4FFD-AA63-DFAE85F63B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3005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0533-65FE-48D1-A8D1-8E33BC9A8903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FA7D-E568-4E25-949F-B47C909038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9660" y="6593984"/>
            <a:ext cx="9167381" cy="266921"/>
          </a:xfrm>
          <a:prstGeom prst="rect">
            <a:avLst/>
          </a:prstGeom>
          <a:solidFill>
            <a:srgbClr val="34C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/>
          </a:p>
        </p:txBody>
      </p:sp>
      <p:pic>
        <p:nvPicPr>
          <p:cNvPr id="8" name="Picture 1" descr="C:\Users\linan\Desktop\iTunesArtwork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500165" y="2071678"/>
            <a:ext cx="1143008" cy="1143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3000364" y="2143116"/>
            <a:ext cx="4947131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人鱼健身商业计划书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3174" y="5715016"/>
            <a:ext cx="46939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zh-CN" altLang="en-US" sz="2000" b="1" dirty="0" smtClean="0">
                <a:latin typeface="微软雅黑"/>
                <a:ea typeface="微软雅黑"/>
                <a:cs typeface="微软雅黑"/>
              </a:rPr>
              <a:t>聚集健身信息服务的</a:t>
            </a:r>
            <a:r>
              <a:rPr kumimoji="1" lang="en-US" altLang="zh-CN" sz="2000" b="1" dirty="0" smtClean="0">
                <a:latin typeface="微软雅黑"/>
                <a:ea typeface="微软雅黑"/>
                <a:cs typeface="微软雅黑"/>
              </a:rPr>
              <a:t>O2O</a:t>
            </a:r>
            <a:r>
              <a:rPr kumimoji="1" lang="zh-CN" altLang="en-US" sz="2000" b="1" dirty="0" smtClean="0">
                <a:latin typeface="微软雅黑"/>
                <a:ea typeface="微软雅黑"/>
                <a:cs typeface="微软雅黑"/>
              </a:rPr>
              <a:t>平台</a:t>
            </a:r>
            <a:r>
              <a:rPr kumimoji="1" lang="en-US" altLang="zh-CN" sz="2000" b="1" dirty="0" smtClean="0">
                <a:latin typeface="微软雅黑"/>
                <a:ea typeface="微软雅黑"/>
                <a:cs typeface="微软雅黑"/>
              </a:rPr>
              <a:t>——</a:t>
            </a:r>
            <a:endParaRPr kumimoji="1" lang="zh-CN" altLang="en-US" sz="2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32" cy="214314"/>
          </a:xfrm>
          <a:prstGeom prst="rect">
            <a:avLst/>
          </a:prstGeom>
          <a:solidFill>
            <a:srgbClr val="34C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="" xmlns:p14="http://schemas.microsoft.com/office/powerpoint/2010/main" val="34548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2" name="矩形 1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4209" y="92145"/>
              <a:ext cx="10185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产品发展规划：连接“平台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-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健身房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-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用户”</a:t>
              </a:r>
              <a:endParaRPr lang="zh-CN" altLang="en-US" sz="20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1499337" y="2438400"/>
            <a:ext cx="3857532" cy="2330136"/>
            <a:chOff x="1443" y="1680"/>
            <a:chExt cx="2706" cy="1854"/>
          </a:xfrm>
        </p:grpSpPr>
        <p:sp>
          <p:nvSpPr>
            <p:cNvPr id="15" name="Freeform 4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8"/>
                <a:gd name="T34" fmla="*/ 0 h 900"/>
                <a:gd name="T35" fmla="*/ 2298 w 2298"/>
                <a:gd name="T36" fmla="*/ 900 h 9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63"/>
                <a:gd name="T37" fmla="*/ 0 h 1144"/>
                <a:gd name="T38" fmla="*/ 1863 w 1863"/>
                <a:gd name="T39" fmla="*/ 1144 h 1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289"/>
                <a:gd name="T38" fmla="*/ 1018 w 1018"/>
                <a:gd name="T39" fmla="*/ 1289 h 12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423137" y="2362201"/>
            <a:ext cx="3913438" cy="2268817"/>
            <a:chOff x="1443" y="1680"/>
            <a:chExt cx="2706" cy="1854"/>
          </a:xfrm>
        </p:grpSpPr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/>
              <a:ahLst/>
              <a:cxnLst>
                <a:cxn ang="0">
                  <a:pos x="531" y="361"/>
                </a:cxn>
                <a:cxn ang="0">
                  <a:pos x="999" y="406"/>
                </a:cxn>
                <a:cxn ang="0">
                  <a:pos x="1547" y="188"/>
                </a:cxn>
                <a:cxn ang="0">
                  <a:pos x="1325" y="131"/>
                </a:cxn>
                <a:cxn ang="0">
                  <a:pos x="2005" y="0"/>
                </a:cxn>
                <a:cxn ang="0">
                  <a:pos x="2298" y="425"/>
                </a:cxn>
                <a:cxn ang="0">
                  <a:pos x="2054" y="340"/>
                </a:cxn>
                <a:cxn ang="0">
                  <a:pos x="1120" y="816"/>
                </a:cxn>
                <a:cxn ang="0">
                  <a:pos x="0" y="608"/>
                </a:cxn>
                <a:cxn ang="0">
                  <a:pos x="401" y="633"/>
                </a:cxn>
                <a:cxn ang="0">
                  <a:pos x="531" y="36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/>
              <a:ahLst/>
              <a:cxnLst>
                <a:cxn ang="0">
                  <a:pos x="474" y="211"/>
                </a:cxn>
                <a:cxn ang="0">
                  <a:pos x="463" y="0"/>
                </a:cxn>
                <a:cxn ang="0">
                  <a:pos x="0" y="404"/>
                </a:cxn>
                <a:cxn ang="0">
                  <a:pos x="498" y="815"/>
                </a:cxn>
                <a:cxn ang="0">
                  <a:pos x="490" y="580"/>
                </a:cxn>
                <a:cxn ang="0">
                  <a:pos x="1020" y="663"/>
                </a:cxn>
                <a:cxn ang="0">
                  <a:pos x="1200" y="982"/>
                </a:cxn>
                <a:cxn ang="0">
                  <a:pos x="1608" y="911"/>
                </a:cxn>
                <a:cxn ang="0">
                  <a:pos x="1762" y="1144"/>
                </a:cxn>
                <a:cxn ang="0">
                  <a:pos x="1739" y="701"/>
                </a:cxn>
                <a:cxn ang="0">
                  <a:pos x="1196" y="296"/>
                </a:cxn>
                <a:cxn ang="0">
                  <a:pos x="474" y="211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/>
              <a:ahLst/>
              <a:cxnLst>
                <a:cxn ang="0">
                  <a:pos x="0" y="1220"/>
                </a:cxn>
                <a:cxn ang="0">
                  <a:pos x="774" y="1289"/>
                </a:cxn>
                <a:cxn ang="0">
                  <a:pos x="966" y="866"/>
                </a:cxn>
                <a:cxn ang="0">
                  <a:pos x="733" y="935"/>
                </a:cxn>
                <a:cxn ang="0">
                  <a:pos x="602" y="629"/>
                </a:cxn>
                <a:cxn ang="0">
                  <a:pos x="1018" y="346"/>
                </a:cxn>
                <a:cxn ang="0">
                  <a:pos x="777" y="156"/>
                </a:cxn>
                <a:cxn ang="0">
                  <a:pos x="976" y="0"/>
                </a:cxn>
                <a:cxn ang="0">
                  <a:pos x="346" y="233"/>
                </a:cxn>
                <a:cxn ang="0">
                  <a:pos x="21" y="669"/>
                </a:cxn>
                <a:cxn ang="0">
                  <a:pos x="209" y="1139"/>
                </a:cxn>
                <a:cxn ang="0">
                  <a:pos x="0" y="1220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AutoShape 11"/>
          <p:cNvSpPr>
            <a:spLocks/>
          </p:cNvSpPr>
          <p:nvPr/>
        </p:nvSpPr>
        <p:spPr bwMode="gray">
          <a:xfrm>
            <a:off x="4318737" y="1772818"/>
            <a:ext cx="2071701" cy="735833"/>
          </a:xfrm>
          <a:prstGeom prst="accentCallout2">
            <a:avLst>
              <a:gd name="adj1" fmla="val 12500"/>
              <a:gd name="adj2" fmla="val -2778"/>
              <a:gd name="adj3" fmla="val 12500"/>
              <a:gd name="adj4" fmla="val -31944"/>
              <a:gd name="adj5" fmla="val 130903"/>
              <a:gd name="adj6" fmla="val -41224"/>
            </a:avLst>
          </a:prstGeom>
          <a:noFill/>
          <a:ln w="9525">
            <a:solidFill>
              <a:srgbClr val="C11594"/>
            </a:solidFill>
            <a:miter lim="800000"/>
            <a:headEnd type="triangle" w="med" len="med"/>
            <a:tailEnd type="oval" w="med" len="med"/>
          </a:ln>
        </p:spPr>
        <p:txBody>
          <a:bodyPr anchor="ctr"/>
          <a:lstStyle/>
          <a:p>
            <a:pPr eaLnBrk="0" hangingPunct="0"/>
            <a:r>
              <a:rPr lang="zh-CN" altLang="en-US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个人品牌：</a:t>
            </a:r>
            <a:endParaRPr lang="en-US" altLang="zh-CN" sz="14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、个人的教学内容曝光；</a:t>
            </a:r>
            <a:endParaRPr lang="en-US" altLang="zh-CN" sz="12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、与用户之间互动预约机制；</a:t>
            </a:r>
            <a:endParaRPr lang="en-US" altLang="zh-CN" sz="12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2"/>
          <p:cNvSpPr>
            <a:spLocks/>
          </p:cNvSpPr>
          <p:nvPr/>
        </p:nvSpPr>
        <p:spPr bwMode="gray">
          <a:xfrm>
            <a:off x="3166610" y="4869160"/>
            <a:ext cx="2380456" cy="917294"/>
          </a:xfrm>
          <a:prstGeom prst="accentCallout2">
            <a:avLst>
              <a:gd name="adj1" fmla="val 13384"/>
              <a:gd name="adj2" fmla="val -2500"/>
              <a:gd name="adj3" fmla="val 13384"/>
              <a:gd name="adj4" fmla="val -14792"/>
              <a:gd name="adj5" fmla="val -58366"/>
              <a:gd name="adj6" fmla="val -14792"/>
            </a:avLst>
          </a:prstGeom>
          <a:noFill/>
          <a:ln w="9525">
            <a:solidFill>
              <a:schemeClr val="accent1"/>
            </a:solidFill>
            <a:miter lim="800000"/>
            <a:headEnd type="triangle" w="med" len="med"/>
            <a:tailEnd type="oval" w="med" len="med"/>
          </a:ln>
        </p:spPr>
        <p:txBody>
          <a:bodyPr anchor="ctr"/>
          <a:lstStyle/>
          <a:p>
            <a:pPr eaLnBrk="0" hangingPunct="0"/>
            <a:r>
              <a:rPr lang="zh-CN" altLang="en-US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更多的流量：</a:t>
            </a:r>
            <a:endParaRPr lang="en-US" altLang="zh-CN" sz="14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、健身房主页建设；</a:t>
            </a:r>
            <a:endParaRPr lang="en-US" altLang="zh-CN" sz="12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、附近的健身房推广；</a:t>
            </a:r>
            <a:endParaRPr lang="en-US" altLang="zh-CN" sz="12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、优质视频教学内容推荐；</a:t>
            </a:r>
            <a:endParaRPr lang="en-US" altLang="zh-CN" sz="12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3"/>
          <p:cNvSpPr>
            <a:spLocks/>
          </p:cNvSpPr>
          <p:nvPr/>
        </p:nvSpPr>
        <p:spPr bwMode="gray">
          <a:xfrm>
            <a:off x="214282" y="2060848"/>
            <a:ext cx="1608470" cy="776712"/>
          </a:xfrm>
          <a:prstGeom prst="accentCallout2">
            <a:avLst>
              <a:gd name="adj1" fmla="val 11843"/>
              <a:gd name="adj2" fmla="val 103477"/>
              <a:gd name="adj3" fmla="val 11843"/>
              <a:gd name="adj4" fmla="val 113181"/>
              <a:gd name="adj5" fmla="val 136843"/>
              <a:gd name="adj6" fmla="val 119477"/>
            </a:avLst>
          </a:prstGeom>
          <a:noFill/>
          <a:ln w="9525">
            <a:solidFill>
              <a:schemeClr val="tx2"/>
            </a:solidFill>
            <a:miter lim="800000"/>
            <a:headEnd type="triangle" w="med" len="med"/>
            <a:tailEnd type="oval" w="med" len="med"/>
          </a:ln>
        </p:spPr>
        <p:txBody>
          <a:bodyPr anchor="ctr"/>
          <a:lstStyle/>
          <a:p>
            <a:pPr eaLnBrk="0" hangingPunct="0"/>
            <a:r>
              <a:rPr lang="zh-CN" altLang="en-US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更丰富的信息：</a:t>
            </a:r>
            <a:endParaRPr lang="en-US" altLang="zh-CN" sz="14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、视频教学信息；</a:t>
            </a:r>
            <a:endParaRPr lang="en-US" altLang="zh-CN" sz="12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、附近健身信息；</a:t>
            </a:r>
            <a:endParaRPr lang="en-US" altLang="zh-CN" sz="12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、社区交流信息；</a:t>
            </a:r>
            <a:endParaRPr lang="en-US" altLang="zh-CN" sz="12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9512" y="1484784"/>
            <a:ext cx="8643966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5720" y="857232"/>
            <a:ext cx="1005403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规划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8728" y="714356"/>
            <a:ext cx="684076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、以区域（广州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深圳）为重点，商务拓展整合健身房；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、建立以教练教学视频为载体的健身房信息平台；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4441" y="31409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用户层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4561" y="400506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健身房层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0043" y="276403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健身房教练层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357950" y="1714488"/>
            <a:ext cx="0" cy="4176464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61877" y="2285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Q4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33315" y="2571744"/>
            <a:ext cx="24837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、拓展</a:t>
            </a:r>
            <a:r>
              <a: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家健身房；</a:t>
            </a:r>
            <a:endParaRPr lang="en-US" altLang="zh-CN" sz="1400" b="1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个健身教练</a:t>
            </a:r>
            <a:r>
              <a:rPr lang="zh-CN" altLang="en-US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5000</a:t>
            </a:r>
            <a:r>
              <a:rPr lang="zh-CN" altLang="en-US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份</a:t>
            </a:r>
            <a:r>
              <a:rPr lang="zh-CN" altLang="en-US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教学</a:t>
            </a:r>
            <a:r>
              <a:rPr lang="zh-CN" altLang="en-US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视频；</a:t>
            </a:r>
            <a:endParaRPr lang="en-US" altLang="zh-CN" sz="1400" b="1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2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 bwMode="auto">
          <a:xfrm>
            <a:off x="714348" y="1142984"/>
            <a:ext cx="4786346" cy="928694"/>
          </a:xfrm>
          <a:prstGeom prst="roundRect">
            <a:avLst/>
          </a:prstGeom>
          <a:noFill/>
          <a:ln w="9525" cap="flat" cmpd="sng" algn="ctr">
            <a:solidFill>
              <a:srgbClr val="0066C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857225" y="1485924"/>
            <a:ext cx="928694" cy="357190"/>
          </a:xfrm>
          <a:prstGeom prst="roundRect">
            <a:avLst/>
          </a:prstGeom>
          <a:solidFill>
            <a:srgbClr val="0066CC"/>
          </a:solidFill>
          <a:ln w="9525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微信公众号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1928795" y="1485924"/>
            <a:ext cx="928694" cy="357190"/>
          </a:xfrm>
          <a:prstGeom prst="roundRect">
            <a:avLst/>
          </a:prstGeom>
          <a:solidFill>
            <a:srgbClr val="0066CC"/>
          </a:solidFill>
          <a:ln w="9525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应用市场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2928926" y="1442986"/>
            <a:ext cx="1285884" cy="414378"/>
          </a:xfrm>
          <a:prstGeom prst="roundRect">
            <a:avLst/>
          </a:prstGeom>
          <a:solidFill>
            <a:srgbClr val="0066CC"/>
          </a:solidFill>
          <a:ln w="9525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智能健身硬件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合作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4286248" y="1485924"/>
            <a:ext cx="1071570" cy="357190"/>
          </a:xfrm>
          <a:prstGeom prst="roundRect">
            <a:avLst/>
          </a:prstGeom>
          <a:solidFill>
            <a:srgbClr val="0066CC"/>
          </a:solidFill>
          <a:ln w="9525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合作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5857884" y="1142984"/>
            <a:ext cx="2000264" cy="928694"/>
          </a:xfrm>
          <a:prstGeom prst="roundRect">
            <a:avLst/>
          </a:prstGeom>
          <a:noFill/>
          <a:ln w="9525" cap="flat" cmpd="sng" algn="ctr">
            <a:solidFill>
              <a:srgbClr val="0066C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6000760" y="1348300"/>
            <a:ext cx="857257" cy="497665"/>
          </a:xfrm>
          <a:prstGeom prst="roundRect">
            <a:avLst/>
          </a:prstGeom>
          <a:solidFill>
            <a:srgbClr val="0066CC"/>
          </a:solidFill>
          <a:ln w="9525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线下健身房推广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6929455" y="1348300"/>
            <a:ext cx="785818" cy="497665"/>
          </a:xfrm>
          <a:prstGeom prst="roundRect">
            <a:avLst/>
          </a:prstGeom>
          <a:solidFill>
            <a:srgbClr val="0066CC"/>
          </a:solidFill>
          <a:ln w="9525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健身教练推广</a:t>
            </a:r>
          </a:p>
        </p:txBody>
      </p:sp>
      <p:sp>
        <p:nvSpPr>
          <p:cNvPr id="31" name="左弧形箭头 30"/>
          <p:cNvSpPr/>
          <p:nvPr/>
        </p:nvSpPr>
        <p:spPr bwMode="auto">
          <a:xfrm>
            <a:off x="1714480" y="2071678"/>
            <a:ext cx="1500198" cy="1714512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右弧形箭头 31"/>
          <p:cNvSpPr/>
          <p:nvPr/>
        </p:nvSpPr>
        <p:spPr bwMode="auto">
          <a:xfrm>
            <a:off x="6500826" y="2071678"/>
            <a:ext cx="1143008" cy="164307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857488" y="2500306"/>
            <a:ext cx="1357322" cy="500066"/>
          </a:xfrm>
          <a:prstGeom prst="roundRect">
            <a:avLst/>
          </a:prstGeom>
          <a:noFill/>
          <a:ln w="9525" cap="flat" cmpd="sng" algn="ctr">
            <a:solidFill>
              <a:srgbClr val="007F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热点营销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健身图片分享传播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4357687" y="2500306"/>
            <a:ext cx="1428760" cy="500066"/>
          </a:xfrm>
          <a:prstGeom prst="roundRect">
            <a:avLst/>
          </a:prstGeom>
          <a:noFill/>
          <a:ln w="9525" cap="flat" cmpd="sng" algn="ctr">
            <a:solidFill>
              <a:srgbClr val="007F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免费健身体验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附近的健身房体验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3857620" y="6000768"/>
            <a:ext cx="1571636" cy="500066"/>
          </a:xfrm>
          <a:prstGeom prst="roundRect">
            <a:avLst/>
          </a:prstGeom>
          <a:noFill/>
          <a:ln w="9525" cap="flat" cmpd="sng" algn="ctr">
            <a:solidFill>
              <a:srgbClr val="007F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SNS</a:t>
            </a: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传播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健身社区的传播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4143372" y="3857628"/>
            <a:ext cx="1143008" cy="64294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右箭头 38"/>
          <p:cNvSpPr/>
          <p:nvPr/>
        </p:nvSpPr>
        <p:spPr bwMode="auto">
          <a:xfrm>
            <a:off x="6000761" y="4786322"/>
            <a:ext cx="357190" cy="35719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形状 40"/>
          <p:cNvCxnSpPr>
            <a:stCxn id="49" idx="2"/>
            <a:endCxn id="35" idx="3"/>
          </p:cNvCxnSpPr>
          <p:nvPr/>
        </p:nvCxnSpPr>
        <p:spPr bwMode="auto">
          <a:xfrm rot="5400000">
            <a:off x="5911464" y="4804181"/>
            <a:ext cx="964413" cy="1928827"/>
          </a:xfrm>
          <a:prstGeom prst="bentConnector2">
            <a:avLst/>
          </a:prstGeom>
          <a:noFill/>
          <a:ln w="28575" cap="flat" cmpd="sng" algn="ctr">
            <a:solidFill>
              <a:srgbClr val="0066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圆角矩形 41"/>
          <p:cNvSpPr/>
          <p:nvPr/>
        </p:nvSpPr>
        <p:spPr bwMode="auto">
          <a:xfrm>
            <a:off x="1285853" y="5000636"/>
            <a:ext cx="1428760" cy="35719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潜在用户</a:t>
            </a:r>
          </a:p>
        </p:txBody>
      </p:sp>
      <p:cxnSp>
        <p:nvCxnSpPr>
          <p:cNvPr id="44" name="形状 43"/>
          <p:cNvCxnSpPr>
            <a:stCxn id="35" idx="1"/>
            <a:endCxn id="42" idx="2"/>
          </p:cNvCxnSpPr>
          <p:nvPr/>
        </p:nvCxnSpPr>
        <p:spPr bwMode="auto">
          <a:xfrm rot="10800000">
            <a:off x="2000234" y="5357827"/>
            <a:ext cx="1857387" cy="892975"/>
          </a:xfrm>
          <a:prstGeom prst="bentConnector2">
            <a:avLst/>
          </a:prstGeom>
          <a:noFill/>
          <a:ln w="28575" cap="flat" cmpd="sng" algn="ctr">
            <a:solidFill>
              <a:srgbClr val="0066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右箭头 44"/>
          <p:cNvSpPr/>
          <p:nvPr/>
        </p:nvSpPr>
        <p:spPr bwMode="auto">
          <a:xfrm>
            <a:off x="3214679" y="4786322"/>
            <a:ext cx="285752" cy="35719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929058" y="4500570"/>
            <a:ext cx="1500198" cy="92869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新用户转化</a:t>
            </a:r>
          </a:p>
        </p:txBody>
      </p:sp>
      <p:pic>
        <p:nvPicPr>
          <p:cNvPr id="3074" name="Picture 2" descr="http://i5.hexunimg.cn/2011-09-21/13357279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286256"/>
            <a:ext cx="1274714" cy="785818"/>
          </a:xfrm>
          <a:prstGeom prst="rect">
            <a:avLst/>
          </a:prstGeom>
          <a:noFill/>
        </p:spPr>
      </p:pic>
      <p:pic>
        <p:nvPicPr>
          <p:cNvPr id="3076" name="Picture 4" descr="http://img.web07.cn/uploads/Png/c101229/12935Rc430-33I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4214820"/>
            <a:ext cx="785818" cy="785819"/>
          </a:xfrm>
          <a:prstGeom prst="rect">
            <a:avLst/>
          </a:prstGeom>
          <a:noFill/>
        </p:spPr>
      </p:pic>
      <p:sp>
        <p:nvSpPr>
          <p:cNvPr id="49" name="圆角矩形 48"/>
          <p:cNvSpPr/>
          <p:nvPr/>
        </p:nvSpPr>
        <p:spPr bwMode="auto">
          <a:xfrm>
            <a:off x="6643703" y="4929198"/>
            <a:ext cx="1428760" cy="35719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存量用户</a:t>
            </a:r>
          </a:p>
        </p:txBody>
      </p:sp>
      <p:sp>
        <p:nvSpPr>
          <p:cNvPr id="50" name="圆角矩形 49"/>
          <p:cNvSpPr/>
          <p:nvPr/>
        </p:nvSpPr>
        <p:spPr bwMode="auto">
          <a:xfrm>
            <a:off x="3643306" y="3071810"/>
            <a:ext cx="2286016" cy="35719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新手教育引导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（更全的健身信息）</a:t>
            </a: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3214679" y="3357562"/>
            <a:ext cx="3071834" cy="158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圆角矩形 54"/>
          <p:cNvSpPr/>
          <p:nvPr/>
        </p:nvSpPr>
        <p:spPr bwMode="auto">
          <a:xfrm>
            <a:off x="5857884" y="2500306"/>
            <a:ext cx="1143008" cy="500066"/>
          </a:xfrm>
          <a:prstGeom prst="roundRect">
            <a:avLst/>
          </a:prstGeom>
          <a:noFill/>
          <a:ln w="9525" cap="flat" cmpd="sng" algn="ctr">
            <a:solidFill>
              <a:srgbClr val="007F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健身训练定制化方案</a:t>
            </a:r>
          </a:p>
        </p:txBody>
      </p:sp>
      <p:grpSp>
        <p:nvGrpSpPr>
          <p:cNvPr id="30" name="组合 7"/>
          <p:cNvGrpSpPr/>
          <p:nvPr/>
        </p:nvGrpSpPr>
        <p:grpSpPr>
          <a:xfrm>
            <a:off x="0" y="142852"/>
            <a:ext cx="9214139" cy="641014"/>
            <a:chOff x="-51459" y="-35107"/>
            <a:chExt cx="12285518" cy="641014"/>
          </a:xfrm>
        </p:grpSpPr>
        <p:sp>
          <p:nvSpPr>
            <p:cNvPr id="37" name="矩形 36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6"/>
            <p:cNvSpPr txBox="1"/>
            <p:nvPr/>
          </p:nvSpPr>
          <p:spPr>
            <a:xfrm>
              <a:off x="1244209" y="92145"/>
              <a:ext cx="10185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市场推广及运营策略：</a:t>
              </a:r>
              <a:endParaRPr lang="zh-CN" altLang="en-US" sz="20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00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9" name="矩形 8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44209" y="92145"/>
              <a:ext cx="6330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商业盈利模式规划</a:t>
              </a:r>
              <a:endParaRPr lang="zh-CN" altLang="en-US" sz="24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7586" y="1090322"/>
            <a:ext cx="6763892" cy="742587"/>
            <a:chOff x="580712" y="1216750"/>
            <a:chExt cx="5658790" cy="742587"/>
          </a:xfrm>
        </p:grpSpPr>
        <p:sp>
          <p:nvSpPr>
            <p:cNvPr id="20" name="矩形 19"/>
            <p:cNvSpPr/>
            <p:nvPr/>
          </p:nvSpPr>
          <p:spPr>
            <a:xfrm>
              <a:off x="2355407" y="1269412"/>
              <a:ext cx="38840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600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线上广告</a:t>
              </a:r>
              <a:r>
                <a:rPr lang="en-US" altLang="zh-CN" sz="3600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3600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付费会员</a:t>
              </a:r>
              <a:endParaRPr lang="zh-CN" altLang="en-US" sz="2800" b="1" dirty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80712" y="1216750"/>
              <a:ext cx="1875856" cy="742587"/>
            </a:xfrm>
            <a:prstGeom prst="rect">
              <a:avLst/>
            </a:prstGeom>
            <a:solidFill>
              <a:srgbClr val="29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平台盈利点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7108"/>
            <a:ext cx="228600" cy="3048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54844" y="2170336"/>
            <a:ext cx="3927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针对健身房：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附近的健身房广告推广功能；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用户推广引流的分成；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kumimoji="1" lang="en-US" altLang="zh-CN" dirty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2" y="2319605"/>
            <a:ext cx="228600" cy="3048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429124" y="2214554"/>
            <a:ext cx="39273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针对健身教练：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个人信息的营销推广；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用户推广引流的分成；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79199"/>
            <a:ext cx="228600" cy="30480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14348" y="4071942"/>
            <a:ext cx="3927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用户付费会员体系：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享受多样化的视频服务内容；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下健身房服务的线上预付费；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kumimoji="1" lang="en-US" altLang="zh-CN" dirty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12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3" name="矩形 2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12"/>
            <p:cNvSpPr txBox="1"/>
            <p:nvPr/>
          </p:nvSpPr>
          <p:spPr>
            <a:xfrm>
              <a:off x="1244209" y="92145"/>
              <a:ext cx="6330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我们的融资需求</a:t>
              </a:r>
              <a:endParaRPr lang="zh-CN" altLang="en-US" sz="24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7158" y="2500306"/>
            <a:ext cx="3414576" cy="742587"/>
            <a:chOff x="580712" y="1216750"/>
            <a:chExt cx="4552764" cy="742587"/>
          </a:xfrm>
        </p:grpSpPr>
        <p:sp>
          <p:nvSpPr>
            <p:cNvPr id="11" name="矩形 10"/>
            <p:cNvSpPr/>
            <p:nvPr/>
          </p:nvSpPr>
          <p:spPr>
            <a:xfrm>
              <a:off x="1914220" y="1216750"/>
              <a:ext cx="32192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研发投入</a:t>
              </a:r>
              <a:r>
                <a:rPr lang="en-US" altLang="zh-CN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团队运营</a:t>
              </a:r>
              <a:endParaRPr lang="en-US" altLang="zh-CN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（共</a:t>
              </a:r>
              <a:r>
                <a:rPr lang="en-US" altLang="zh-CN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324</a:t>
              </a:r>
              <a:r>
                <a:rPr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万）</a:t>
              </a:r>
              <a:endParaRPr lang="en-US" altLang="zh-CN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0712" y="1216750"/>
              <a:ext cx="1469190" cy="742587"/>
            </a:xfrm>
            <a:prstGeom prst="rect">
              <a:avLst/>
            </a:prstGeom>
            <a:solidFill>
              <a:srgbClr val="29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资金用途一：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6742" y="2481530"/>
            <a:ext cx="4084849" cy="1219105"/>
            <a:chOff x="6422580" y="1196922"/>
            <a:chExt cx="5446465" cy="1219105"/>
          </a:xfrm>
        </p:grpSpPr>
        <p:sp>
          <p:nvSpPr>
            <p:cNvPr id="14" name="矩形 13"/>
            <p:cNvSpPr/>
            <p:nvPr/>
          </p:nvSpPr>
          <p:spPr>
            <a:xfrm>
              <a:off x="8309952" y="1215698"/>
              <a:ext cx="355909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线上市场推广</a:t>
              </a:r>
              <a:r>
                <a:rPr kumimoji="1" lang="en-US" altLang="zh-CN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线下拓展</a:t>
              </a:r>
              <a:endParaRPr kumimoji="1" lang="en-US" altLang="zh-CN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kumimoji="1"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（共</a:t>
              </a:r>
              <a:r>
                <a:rPr kumimoji="1" lang="en-US" altLang="zh-CN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176</a:t>
              </a:r>
              <a:r>
                <a:rPr kumimoji="1" lang="zh-CN" altLang="en-US" b="1" dirty="0" smtClean="0">
                  <a:solidFill>
                    <a:srgbClr val="297F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万）</a:t>
              </a:r>
              <a:endParaRPr kumimoji="1" lang="en-US" altLang="zh-CN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zh-CN" altLang="en-US" sz="3600" b="1" dirty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22580" y="1196922"/>
              <a:ext cx="1703365" cy="742587"/>
            </a:xfrm>
            <a:prstGeom prst="rect">
              <a:avLst/>
            </a:prstGeom>
            <a:solidFill>
              <a:srgbClr val="29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资金用途二：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2" y="3571876"/>
            <a:ext cx="228600" cy="3048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0294" y="3429000"/>
            <a:ext cx="3927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团队运营：现有成员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人，计划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人其中技术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人。共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216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个月；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服务器带宽：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个月；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房租及日常运营：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个月；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2" y="4572008"/>
            <a:ext cx="228600" cy="304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3643314"/>
            <a:ext cx="228600" cy="304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000628" y="3500438"/>
            <a:ext cx="4143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推广：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/6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个月，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、应用宝、小米商店、</a:t>
            </a:r>
            <a:r>
              <a:rPr kumimoji="1" lang="en-US" altLang="en-US" sz="1600" dirty="0" err="1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等应用市场推广，获取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万用户（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每用户）；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内容制作费用：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个月；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线上运营活动推广：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个月；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健身房商务推广合作：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1" lang="en-US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/12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个月，负责健身房商务合作推广费用；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4714884"/>
            <a:ext cx="228600" cy="3048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714356"/>
            <a:ext cx="9144000" cy="1357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714356"/>
            <a:ext cx="92869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计划融资额</a:t>
            </a: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kumimoji="1" lang="zh-CN" altLang="en-US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万人民币；</a:t>
            </a:r>
            <a:endParaRPr kumimoji="1" lang="en-US" altLang="zh-CN" b="1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资金用途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：帮助公司快速发展，解决研发投入、推广问题；</a:t>
            </a:r>
            <a:endParaRPr kumimoji="1" lang="en-US" altLang="zh-CN" sz="1600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b="1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公司目标</a:t>
            </a:r>
            <a:r>
              <a:rPr kumimoji="1" lang="zh-CN" altLang="en-US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半年内达到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万的用户，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万的月活跃用户。接入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家健身房，</a:t>
            </a:r>
            <a:r>
              <a:rPr kumimoji="1" lang="en-US" altLang="zh-CN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kumimoji="1" lang="zh-CN" altLang="en-US" sz="1600" dirty="0" smtClean="0">
                <a:solidFill>
                  <a:srgbClr val="29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个健身教练；</a:t>
            </a:r>
            <a:endParaRPr kumimoji="1" lang="en-US" altLang="zh-CN" dirty="0" smtClean="0">
              <a:solidFill>
                <a:srgbClr val="297F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2" y="5000636"/>
            <a:ext cx="228600" cy="3048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5072074"/>
            <a:ext cx="228600" cy="3048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5429264"/>
            <a:ext cx="2286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3" name="矩形 2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12"/>
            <p:cNvSpPr txBox="1"/>
            <p:nvPr/>
          </p:nvSpPr>
          <p:spPr>
            <a:xfrm>
              <a:off x="1244209" y="92145"/>
              <a:ext cx="6330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sp>
        <p:nvSpPr>
          <p:cNvPr id="9" name="文本框 6"/>
          <p:cNvSpPr txBox="1"/>
          <p:nvPr/>
        </p:nvSpPr>
        <p:spPr>
          <a:xfrm>
            <a:off x="933156" y="92145"/>
            <a:ext cx="38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4C9A4"/>
                </a:solidFill>
                <a:latin typeface="微软雅黑" pitchFamily="34" charset="-122"/>
                <a:ea typeface="微软雅黑" pitchFamily="34" charset="-122"/>
                <a:cs typeface="Meiryo UI" panose="020B0604030504040204" pitchFamily="34" charset="-128"/>
              </a:rPr>
              <a:t>欢迎体验“人鱼健身”产品</a:t>
            </a:r>
            <a:endParaRPr lang="zh-CN" altLang="en-US" sz="2000" b="1" dirty="0">
              <a:solidFill>
                <a:srgbClr val="34C9A4"/>
              </a:solidFill>
              <a:latin typeface="微软雅黑" pitchFamily="34" charset="-122"/>
              <a:ea typeface="微软雅黑" pitchFamily="34" charset="-122"/>
              <a:cs typeface="Meiryo UI" panose="020B0604030504040204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5774" y="642918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扫描下载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4414" y="33575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安卓版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5008" y="3286124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4214818"/>
            <a:ext cx="674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日上线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日上线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2910" y="4857760"/>
            <a:ext cx="1357322" cy="1357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2015.5.2</a:t>
            </a:r>
          </a:p>
          <a:p>
            <a:pPr algn="ctr"/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r>
              <a:rPr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28860" y="4786322"/>
            <a:ext cx="1357322" cy="1428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8744</a:t>
            </a:r>
            <a:endParaRPr lang="en-US" altLang="zh-CN" sz="15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5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下载用户</a:t>
            </a:r>
            <a:endParaRPr lang="zh-CN" altLang="en-US" sz="15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57686" y="4786322"/>
            <a:ext cx="1571636" cy="1571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25.1%</a:t>
            </a:r>
          </a:p>
          <a:p>
            <a:pPr algn="ctr"/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次日留存率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72264" y="4786322"/>
            <a:ext cx="1571636" cy="16430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4.48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人均视频播放数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2357454" cy="231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977445"/>
            <a:ext cx="2357454" cy="230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2" name="矩形 1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4209" y="92145"/>
              <a:ext cx="6375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附录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——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当前产品的功能（健身教程）</a:t>
              </a:r>
              <a:endParaRPr lang="zh-CN" altLang="en-US" sz="2000" b="1" dirty="0">
                <a:solidFill>
                  <a:srgbClr val="34C9A4"/>
                </a:solidFill>
                <a:latin typeface="微软雅黑" pitchFamily="34" charset="-122"/>
                <a:ea typeface="微软雅黑" pitchFamily="34" charset="-122"/>
                <a:cs typeface="Meiryo UI" panose="020B0604030504040204" pitchFamily="34" charset="-128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57158" y="1500174"/>
            <a:ext cx="2749165" cy="45719"/>
          </a:xfrm>
          <a:prstGeom prst="rect">
            <a:avLst/>
          </a:prstGeom>
          <a:gradFill flip="none" rotWithShape="1">
            <a:gsLst>
              <a:gs pos="48000">
                <a:srgbClr val="34C9A4"/>
              </a:gs>
              <a:gs pos="0">
                <a:srgbClr val="57D5D7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58" y="1071546"/>
            <a:ext cx="34163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dirty="0" smtClean="0">
                <a:ln w="0"/>
                <a:gradFill flip="none" rotWithShape="1">
                  <a:gsLst>
                    <a:gs pos="0">
                      <a:srgbClr val="55D4D5"/>
                    </a:gs>
                    <a:gs pos="55000">
                      <a:srgbClr val="34C9A4"/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  <a:cs typeface="Meiryo UI" panose="020B0604030504040204" pitchFamily="34" charset="-128"/>
              </a:rPr>
              <a:t>多样化的课程及简洁的产品体验</a:t>
            </a:r>
            <a:endParaRPr lang="zh-CN" altLang="en-US" sz="1100" cap="none" spc="0" dirty="0">
              <a:ln w="0"/>
              <a:gradFill flip="none" rotWithShape="1">
                <a:gsLst>
                  <a:gs pos="0">
                    <a:srgbClr val="55D4D5"/>
                  </a:gs>
                  <a:gs pos="55000">
                    <a:srgbClr val="34C9A4"/>
                  </a:gs>
                </a:gsLst>
                <a:lin ang="5400000" scaled="1"/>
                <a:tileRect/>
              </a:gradFill>
              <a:effectLst/>
              <a:latin typeface="微软雅黑" pitchFamily="34" charset="-122"/>
              <a:ea typeface="微软雅黑" pitchFamily="34" charset="-122"/>
              <a:cs typeface="Meiryo UI" panose="020B060403050404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2844" y="5572140"/>
            <a:ext cx="7735647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按照用户喜好提供差异化的健身课程内容；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覆盖健身六个模块，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门课程及相应视频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记录用户健身练习的数据信息，可以实时分享，为社交互动奠定基础。引入积分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的元素来提高用户粘性；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14488"/>
            <a:ext cx="187003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714488"/>
            <a:ext cx="214314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1714488"/>
            <a:ext cx="2116395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1714488"/>
            <a:ext cx="214314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612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2" name="矩形 1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4209" y="92145"/>
              <a:ext cx="6280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附录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——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当前产品的功能（健身圈）</a:t>
              </a:r>
              <a:endParaRPr lang="zh-CN" altLang="en-US" sz="20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00034" y="1428736"/>
            <a:ext cx="2749165" cy="45719"/>
          </a:xfrm>
          <a:prstGeom prst="rect">
            <a:avLst/>
          </a:prstGeom>
          <a:gradFill flip="none" rotWithShape="1">
            <a:gsLst>
              <a:gs pos="48000">
                <a:srgbClr val="34C9A4"/>
              </a:gs>
              <a:gs pos="0">
                <a:srgbClr val="57D5D7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 dirty="0"/>
          </a:p>
        </p:txBody>
      </p:sp>
      <p:sp>
        <p:nvSpPr>
          <p:cNvPr id="12" name="矩形 11"/>
          <p:cNvSpPr/>
          <p:nvPr/>
        </p:nvSpPr>
        <p:spPr>
          <a:xfrm>
            <a:off x="500034" y="1000108"/>
            <a:ext cx="48013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cap="none" spc="0" dirty="0" smtClean="0">
                <a:ln w="0"/>
                <a:gradFill flip="none" rotWithShape="1">
                  <a:gsLst>
                    <a:gs pos="0">
                      <a:srgbClr val="55D4D5"/>
                    </a:gs>
                    <a:gs pos="55000">
                      <a:srgbClr val="34C9A4"/>
                    </a:gs>
                  </a:gsLst>
                  <a:lin ang="5400000" scaled="1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建立用户与用户、用户与教练之间的互动平台</a:t>
            </a:r>
            <a:endParaRPr lang="zh-CN" altLang="en-US" cap="none" spc="0" dirty="0">
              <a:ln w="0"/>
              <a:gradFill flip="none" rotWithShape="1">
                <a:gsLst>
                  <a:gs pos="0">
                    <a:srgbClr val="55D4D5"/>
                  </a:gs>
                  <a:gs pos="55000">
                    <a:srgbClr val="34C9A4"/>
                  </a:gs>
                </a:gsLst>
                <a:lin ang="5400000" scaled="1"/>
                <a:tileRect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501" y="5914780"/>
            <a:ext cx="773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建立“健身圈”，让用户之间能够形成互动，为后续拓展教练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健身房提供互动平台；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个人的信息主页，可以进行身份认证，便于用户之间关注和交流，并支持站内信和私信功能；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7"/>
            <a:ext cx="1857388" cy="364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714488"/>
            <a:ext cx="187128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714488"/>
            <a:ext cx="209511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1714489"/>
            <a:ext cx="2091545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612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2" name="矩形 1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4209" y="92145"/>
              <a:ext cx="6661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附录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——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当前产品的功能（发现健身房）</a:t>
              </a:r>
              <a:endParaRPr lang="zh-CN" altLang="en-US" sz="20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28596" y="1214422"/>
            <a:ext cx="2749165" cy="45719"/>
          </a:xfrm>
          <a:prstGeom prst="rect">
            <a:avLst/>
          </a:prstGeom>
          <a:gradFill flip="none" rotWithShape="1">
            <a:gsLst>
              <a:gs pos="48000">
                <a:srgbClr val="34C9A4"/>
              </a:gs>
              <a:gs pos="0">
                <a:srgbClr val="57D5D7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 dirty="0"/>
          </a:p>
        </p:txBody>
      </p:sp>
      <p:sp>
        <p:nvSpPr>
          <p:cNvPr id="12" name="矩形 11"/>
          <p:cNvSpPr/>
          <p:nvPr/>
        </p:nvSpPr>
        <p:spPr>
          <a:xfrm>
            <a:off x="428596" y="785794"/>
            <a:ext cx="38779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cap="none" spc="0" dirty="0" smtClean="0">
                <a:ln w="0"/>
                <a:gradFill flip="none" rotWithShape="1">
                  <a:gsLst>
                    <a:gs pos="0">
                      <a:srgbClr val="55D4D5"/>
                    </a:gs>
                    <a:gs pos="55000">
                      <a:srgbClr val="34C9A4"/>
                    </a:gs>
                  </a:gsLst>
                  <a:lin ang="5400000" scaled="1"/>
                  <a:tileRect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发现附近的健身房，打通线上和线下</a:t>
            </a:r>
            <a:endParaRPr lang="zh-CN" altLang="en-US" cap="none" spc="0" dirty="0">
              <a:ln w="0"/>
              <a:gradFill flip="none" rotWithShape="1">
                <a:gsLst>
                  <a:gs pos="0">
                    <a:srgbClr val="55D4D5"/>
                  </a:gs>
                  <a:gs pos="55000">
                    <a:srgbClr val="34C9A4"/>
                  </a:gs>
                </a:gsLst>
                <a:lin ang="5400000" scaled="1"/>
                <a:tileRect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2844" y="5643578"/>
            <a:ext cx="87868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依托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服务信息，可以查看附近的健身房。对于已经接入的健身房，可以通过推荐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排序的方式进行展示；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通过健身房的主页，查看关于“健身房、教练”的基础信息，健身房的主页可以通过二维码直接扫描，为健身房提供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独立页面的功能；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357298"/>
            <a:ext cx="2311530" cy="409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285861"/>
            <a:ext cx="238554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612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3918" y="285728"/>
            <a:ext cx="159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Kharoshthi" panose="020B0502040504020204" pitchFamily="34" charset="0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285720" y="1021855"/>
            <a:ext cx="1946279" cy="45719"/>
          </a:xfrm>
          <a:prstGeom prst="rect">
            <a:avLst/>
          </a:prstGeom>
          <a:gradFill flip="none" rotWithShape="1">
            <a:gsLst>
              <a:gs pos="48000">
                <a:srgbClr val="34C9A4"/>
              </a:gs>
              <a:gs pos="0">
                <a:srgbClr val="58D5D8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-32" y="6643711"/>
            <a:ext cx="9144032" cy="214314"/>
          </a:xfrm>
          <a:prstGeom prst="rect">
            <a:avLst/>
          </a:prstGeom>
          <a:solidFill>
            <a:srgbClr val="34C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" name="组合 65"/>
          <p:cNvGrpSpPr/>
          <p:nvPr/>
        </p:nvGrpSpPr>
        <p:grpSpPr>
          <a:xfrm>
            <a:off x="4585309" y="3484321"/>
            <a:ext cx="3487153" cy="1039966"/>
            <a:chOff x="655031" y="1693355"/>
            <a:chExt cx="4764134" cy="1402080"/>
          </a:xfrm>
        </p:grpSpPr>
        <p:grpSp>
          <p:nvGrpSpPr>
            <p:cNvPr id="3" name="组合 66"/>
            <p:cNvGrpSpPr/>
            <p:nvPr/>
          </p:nvGrpSpPr>
          <p:grpSpPr>
            <a:xfrm>
              <a:off x="655031" y="1693355"/>
              <a:ext cx="1402080" cy="1402080"/>
              <a:chOff x="659473" y="1760916"/>
              <a:chExt cx="1402080" cy="1402080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59473" y="1760916"/>
                <a:ext cx="1402080" cy="1402080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34C9A4"/>
                  </a:gs>
                  <a:gs pos="51000">
                    <a:srgbClr val="30B896">
                      <a:alpha val="85000"/>
                    </a:srgbClr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003614" y="1794955"/>
                <a:ext cx="709357" cy="53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cxnSp>
          <p:nvCxnSpPr>
            <p:cNvPr id="65" name="直接连接符 67"/>
            <p:cNvCxnSpPr/>
            <p:nvPr/>
          </p:nvCxnSpPr>
          <p:spPr>
            <a:xfrm>
              <a:off x="2291167" y="1693355"/>
              <a:ext cx="0" cy="14020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圆角矩形 86"/>
            <p:cNvSpPr/>
            <p:nvPr/>
          </p:nvSpPr>
          <p:spPr>
            <a:xfrm>
              <a:off x="2525224" y="1726975"/>
              <a:ext cx="2893941" cy="495703"/>
            </a:xfrm>
            <a:prstGeom prst="roundRect">
              <a:avLst>
                <a:gd name="adj" fmla="val 5287"/>
              </a:avLst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融资规划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2525223" y="2245373"/>
              <a:ext cx="2658617" cy="414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融资计划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grpSp>
        <p:nvGrpSpPr>
          <p:cNvPr id="9" name="组合 50"/>
          <p:cNvGrpSpPr/>
          <p:nvPr/>
        </p:nvGrpSpPr>
        <p:grpSpPr>
          <a:xfrm>
            <a:off x="571210" y="1667371"/>
            <a:ext cx="3487153" cy="1471279"/>
            <a:chOff x="655031" y="1693355"/>
            <a:chExt cx="4764134" cy="1983576"/>
          </a:xfrm>
        </p:grpSpPr>
        <p:grpSp>
          <p:nvGrpSpPr>
            <p:cNvPr id="10" name="组合 17"/>
            <p:cNvGrpSpPr/>
            <p:nvPr/>
          </p:nvGrpSpPr>
          <p:grpSpPr>
            <a:xfrm>
              <a:off x="655031" y="1693355"/>
              <a:ext cx="1402080" cy="1402080"/>
              <a:chOff x="659473" y="1760916"/>
              <a:chExt cx="1402080" cy="1402080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659473" y="1760916"/>
                <a:ext cx="1402080" cy="1402080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34C9A4"/>
                  </a:gs>
                  <a:gs pos="51000">
                    <a:srgbClr val="30B896">
                      <a:alpha val="85000"/>
                    </a:srgbClr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003614" y="1794955"/>
                <a:ext cx="709357" cy="53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20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cxnSp>
          <p:nvCxnSpPr>
            <p:cNvPr id="117" name="直接连接符 46"/>
            <p:cNvCxnSpPr/>
            <p:nvPr/>
          </p:nvCxnSpPr>
          <p:spPr>
            <a:xfrm>
              <a:off x="2291167" y="1693355"/>
              <a:ext cx="0" cy="14020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圆角矩形 117"/>
            <p:cNvSpPr/>
            <p:nvPr/>
          </p:nvSpPr>
          <p:spPr>
            <a:xfrm>
              <a:off x="2525224" y="1726975"/>
              <a:ext cx="2893941" cy="495703"/>
            </a:xfrm>
            <a:prstGeom prst="roundRect">
              <a:avLst>
                <a:gd name="adj" fmla="val 5287"/>
              </a:avLst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“人鱼健身” 项目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525223" y="2245375"/>
              <a:ext cx="2658617" cy="143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行业背景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  <a:p>
              <a:pPr marL="285744" indent="-285744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竞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品分析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  <a:p>
              <a:pPr marL="285744" indent="-285744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产品定位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grpSp>
        <p:nvGrpSpPr>
          <p:cNvPr id="11" name="组合 51"/>
          <p:cNvGrpSpPr/>
          <p:nvPr/>
        </p:nvGrpSpPr>
        <p:grpSpPr>
          <a:xfrm>
            <a:off x="642910" y="3500438"/>
            <a:ext cx="3487153" cy="1794445"/>
            <a:chOff x="655031" y="1693355"/>
            <a:chExt cx="4764134" cy="2419268"/>
          </a:xfrm>
        </p:grpSpPr>
        <p:grpSp>
          <p:nvGrpSpPr>
            <p:cNvPr id="12" name="组合 52"/>
            <p:cNvGrpSpPr/>
            <p:nvPr/>
          </p:nvGrpSpPr>
          <p:grpSpPr>
            <a:xfrm>
              <a:off x="655031" y="1693355"/>
              <a:ext cx="1402080" cy="1402080"/>
              <a:chOff x="659473" y="1760916"/>
              <a:chExt cx="1402080" cy="1402080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659473" y="1760916"/>
                <a:ext cx="1402080" cy="1402080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34C9A4"/>
                  </a:gs>
                  <a:gs pos="51000">
                    <a:srgbClr val="30B896">
                      <a:alpha val="85000"/>
                    </a:srgbClr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003614" y="1794955"/>
                <a:ext cx="709357" cy="53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20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cxnSp>
          <p:nvCxnSpPr>
            <p:cNvPr id="124" name="直接连接符 53"/>
            <p:cNvCxnSpPr/>
            <p:nvPr/>
          </p:nvCxnSpPr>
          <p:spPr>
            <a:xfrm>
              <a:off x="2291167" y="1693355"/>
              <a:ext cx="0" cy="14020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圆角矩形 124"/>
            <p:cNvSpPr/>
            <p:nvPr/>
          </p:nvSpPr>
          <p:spPr>
            <a:xfrm>
              <a:off x="2525224" y="1726975"/>
              <a:ext cx="2893941" cy="495703"/>
            </a:xfrm>
            <a:prstGeom prst="roundRect">
              <a:avLst>
                <a:gd name="adj" fmla="val 5287"/>
              </a:avLst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项目目标及产品规划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525223" y="2245375"/>
              <a:ext cx="2658617" cy="1867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项目目标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  <a:p>
              <a:pPr marL="285744" indent="-285744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产品策略及规划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  <a:p>
              <a:pPr marL="285744" indent="-285744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运营策略及规划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  <a:p>
              <a:pPr marL="285744" indent="-285744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盈利模式及规划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grpSp>
        <p:nvGrpSpPr>
          <p:cNvPr id="15" name="组合 79"/>
          <p:cNvGrpSpPr/>
          <p:nvPr/>
        </p:nvGrpSpPr>
        <p:grpSpPr>
          <a:xfrm>
            <a:off x="4572000" y="1571612"/>
            <a:ext cx="3487153" cy="1039966"/>
            <a:chOff x="655031" y="1693355"/>
            <a:chExt cx="4764134" cy="1402080"/>
          </a:xfrm>
        </p:grpSpPr>
        <p:grpSp>
          <p:nvGrpSpPr>
            <p:cNvPr id="16" name="组合 80"/>
            <p:cNvGrpSpPr/>
            <p:nvPr/>
          </p:nvGrpSpPr>
          <p:grpSpPr>
            <a:xfrm>
              <a:off x="655031" y="1693355"/>
              <a:ext cx="1402080" cy="1402080"/>
              <a:chOff x="659473" y="1760916"/>
              <a:chExt cx="1402080" cy="1402080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659473" y="1760916"/>
                <a:ext cx="1402080" cy="1402080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34C9A4"/>
                  </a:gs>
                  <a:gs pos="51000">
                    <a:srgbClr val="30B896">
                      <a:alpha val="85000"/>
                    </a:srgbClr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003614" y="1794955"/>
                <a:ext cx="709357" cy="53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20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cxnSp>
          <p:nvCxnSpPr>
            <p:cNvPr id="138" name="直接连接符 81"/>
            <p:cNvCxnSpPr/>
            <p:nvPr/>
          </p:nvCxnSpPr>
          <p:spPr>
            <a:xfrm>
              <a:off x="2291167" y="1693355"/>
              <a:ext cx="0" cy="14020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圆角矩形 138"/>
            <p:cNvSpPr/>
            <p:nvPr/>
          </p:nvSpPr>
          <p:spPr>
            <a:xfrm>
              <a:off x="2525224" y="1726975"/>
              <a:ext cx="2893941" cy="495703"/>
            </a:xfrm>
            <a:prstGeom prst="roundRect">
              <a:avLst>
                <a:gd name="adj" fmla="val 5287"/>
              </a:avLst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团队介绍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525223" y="2245375"/>
              <a:ext cx="2658617" cy="414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团队成员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pic>
        <p:nvPicPr>
          <p:cNvPr id="143" name="图片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7" y="3793680"/>
            <a:ext cx="705739" cy="940985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87" y="1890989"/>
            <a:ext cx="540546" cy="720728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8899">
            <a:off x="733110" y="1913108"/>
            <a:ext cx="685155" cy="913540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0" y="0"/>
            <a:ext cx="9144032" cy="214314"/>
          </a:xfrm>
          <a:prstGeom prst="rect">
            <a:avLst/>
          </a:prstGeom>
          <a:solidFill>
            <a:srgbClr val="34C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75" y="3915307"/>
            <a:ext cx="517732" cy="5246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36799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4597312"/>
            <a:ext cx="9144000" cy="2260689"/>
          </a:xfrm>
          <a:prstGeom prst="rect">
            <a:avLst/>
          </a:prstGeom>
          <a:solidFill>
            <a:srgbClr val="34C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00562" y="1303083"/>
            <a:ext cx="45005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年约有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5290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万美国人成为健身俱乐部的会员。在美国，健身行业的年产值高达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224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亿美元，在全球为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780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亿美元。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国内健身产业产值总体规模不超过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亿美元，占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比重小于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29" name="矩形 28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44209" y="92145"/>
              <a:ext cx="5156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“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人鱼健身”项目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—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行业背景</a:t>
              </a:r>
              <a:endParaRPr lang="zh-CN" altLang="en-US" sz="2000" b="1" dirty="0">
                <a:solidFill>
                  <a:srgbClr val="34C9A4"/>
                </a:solidFill>
                <a:latin typeface="微软雅黑" pitchFamily="34" charset="-122"/>
                <a:ea typeface="微软雅黑" pitchFamily="34" charset="-122"/>
                <a:cs typeface="Meiryo UI" panose="020B0604030504040204" pitchFamily="34" charset="-128"/>
              </a:endParaRPr>
            </a:p>
          </p:txBody>
        </p:sp>
      </p:grpSp>
      <p:grpSp>
        <p:nvGrpSpPr>
          <p:cNvPr id="5" name="组合 23"/>
          <p:cNvGrpSpPr/>
          <p:nvPr/>
        </p:nvGrpSpPr>
        <p:grpSpPr>
          <a:xfrm>
            <a:off x="4711605" y="4822295"/>
            <a:ext cx="4289551" cy="1658627"/>
            <a:chOff x="625463" y="4049539"/>
            <a:chExt cx="5719402" cy="1658627"/>
          </a:xfrm>
        </p:grpSpPr>
        <p:sp>
          <p:nvSpPr>
            <p:cNvPr id="8" name="文本框 7"/>
            <p:cNvSpPr txBox="1"/>
            <p:nvPr/>
          </p:nvSpPr>
          <p:spPr>
            <a:xfrm>
              <a:off x="2915840" y="4156442"/>
              <a:ext cx="3349626" cy="276999"/>
            </a:xfrm>
            <a:prstGeom prst="rect">
              <a:avLst/>
            </a:prstGeom>
            <a:solidFill>
              <a:srgbClr val="FDFDF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spc="100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个人品牌及收入受限于健身房</a:t>
              </a:r>
              <a:endParaRPr lang="en-US" altLang="zh-CN" sz="1200" spc="100" dirty="0" smtClean="0">
                <a:solidFill>
                  <a:srgbClr val="34C9A4"/>
                </a:solidFill>
                <a:latin typeface="微软雅黑" pitchFamily="34" charset="-122"/>
                <a:ea typeface="微软雅黑" pitchFamily="34" charset="-122"/>
                <a:cs typeface="Meiryo UI" panose="020B0604030504040204" pitchFamily="34" charset="-128"/>
              </a:endParaRPr>
            </a:p>
          </p:txBody>
        </p:sp>
        <p:grpSp>
          <p:nvGrpSpPr>
            <p:cNvPr id="7" name="组合 16"/>
            <p:cNvGrpSpPr/>
            <p:nvPr/>
          </p:nvGrpSpPr>
          <p:grpSpPr>
            <a:xfrm>
              <a:off x="625463" y="4049539"/>
              <a:ext cx="1972002" cy="1658627"/>
              <a:chOff x="2337814" y="1248312"/>
              <a:chExt cx="2368587" cy="1992191"/>
            </a:xfrm>
            <a:solidFill>
              <a:srgbClr val="5B9BD5"/>
            </a:solidFill>
          </p:grpSpPr>
          <p:sp>
            <p:nvSpPr>
              <p:cNvPr id="18" name="椭圆 17"/>
              <p:cNvSpPr/>
              <p:nvPr/>
            </p:nvSpPr>
            <p:spPr>
              <a:xfrm>
                <a:off x="2337814" y="1248312"/>
                <a:ext cx="2297722" cy="1844498"/>
              </a:xfrm>
              <a:prstGeom prst="ellipse">
                <a:avLst/>
              </a:prstGeom>
              <a:gradFill>
                <a:gsLst>
                  <a:gs pos="50000">
                    <a:srgbClr val="5B9BD5">
                      <a:alpha val="95000"/>
                    </a:srgbClr>
                  </a:gs>
                  <a:gs pos="51000">
                    <a:srgbClr val="5B9BD5"/>
                  </a:gs>
                </a:gsLst>
                <a:lin ang="8400000" scaled="0"/>
              </a:gradFill>
              <a:ln>
                <a:noFill/>
              </a:ln>
              <a:effectLst>
                <a:outerShdw blurRad="152400" dist="127000" dir="5400000" sx="90000" sy="-19000" rotWithShape="0">
                  <a:prstClr val="black">
                    <a:alpha val="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23911" y="1724844"/>
                <a:ext cx="2082490" cy="1515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52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万＋</a:t>
                </a:r>
                <a:endPara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私教</a:t>
                </a:r>
                <a:endParaRPr lang="en-US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630089" y="4515584"/>
              <a:ext cx="37147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个人品牌范围受限于健身房，用户来源局限在健身房用户中；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4"/>
          <p:cNvGrpSpPr/>
          <p:nvPr/>
        </p:nvGrpSpPr>
        <p:grpSpPr>
          <a:xfrm>
            <a:off x="285720" y="4808498"/>
            <a:ext cx="4117241" cy="1702994"/>
            <a:chOff x="606345" y="1234920"/>
            <a:chExt cx="5489655" cy="1702994"/>
          </a:xfrm>
        </p:grpSpPr>
        <p:sp>
          <p:nvSpPr>
            <p:cNvPr id="2" name="文本框 1"/>
            <p:cNvSpPr txBox="1"/>
            <p:nvPr/>
          </p:nvSpPr>
          <p:spPr>
            <a:xfrm>
              <a:off x="2958433" y="1234920"/>
              <a:ext cx="3137567" cy="307777"/>
            </a:xfrm>
            <a:prstGeom prst="rect">
              <a:avLst/>
            </a:prstGeom>
            <a:solidFill>
              <a:srgbClr val="FDFDF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100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国内健身产业市场分散</a:t>
              </a:r>
              <a:endParaRPr lang="zh-CN" altLang="en-US" sz="1400" spc="100" dirty="0">
                <a:solidFill>
                  <a:srgbClr val="34C9A4"/>
                </a:solidFill>
                <a:latin typeface="微软雅黑" pitchFamily="34" charset="-122"/>
                <a:ea typeface="微软雅黑" pitchFamily="34" charset="-122"/>
                <a:cs typeface="Meiryo UI" panose="020B0604030504040204" pitchFamily="34" charset="-128"/>
              </a:endParaRPr>
            </a:p>
          </p:txBody>
        </p:sp>
        <p:grpSp>
          <p:nvGrpSpPr>
            <p:cNvPr id="11" name="组合 9"/>
            <p:cNvGrpSpPr/>
            <p:nvPr/>
          </p:nvGrpSpPr>
          <p:grpSpPr>
            <a:xfrm>
              <a:off x="606345" y="1498496"/>
              <a:ext cx="1913003" cy="1406584"/>
              <a:chOff x="2314851" y="1776106"/>
              <a:chExt cx="2297723" cy="1689459"/>
            </a:xfrm>
            <a:gradFill>
              <a:gsLst>
                <a:gs pos="50000">
                  <a:srgbClr val="5B9BD5">
                    <a:alpha val="95000"/>
                  </a:srgbClr>
                </a:gs>
                <a:gs pos="51000">
                  <a:srgbClr val="5B9BD5"/>
                </a:gs>
              </a:gsLst>
              <a:lin ang="8400000" scaled="0"/>
            </a:gradFill>
            <a:effectLst>
              <a:outerShdw blurRad="152400" dist="127000" dir="5400000" sx="90000" sy="-19000" rotWithShape="0">
                <a:prstClr val="black">
                  <a:alpha val="2000"/>
                </a:prstClr>
              </a:outerShdw>
            </a:effectLst>
          </p:grpSpPr>
          <p:sp>
            <p:nvSpPr>
              <p:cNvPr id="9" name="椭圆 8"/>
              <p:cNvSpPr/>
              <p:nvPr/>
            </p:nvSpPr>
            <p:spPr>
              <a:xfrm>
                <a:off x="2314851" y="1776106"/>
                <a:ext cx="2297723" cy="16894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43664" y="1947715"/>
                <a:ext cx="1774431" cy="9981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万＋</a:t>
                </a:r>
                <a:endPara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健身房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895822" y="1576003"/>
              <a:ext cx="3174144" cy="1361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前十品牌的健身房数量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740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家，占整体市场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16.4%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。其余健身房以非连锁为主。（占比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66.8%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健身服务选择不透明、健身服务互联网化程度不高。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" y="694608"/>
            <a:ext cx="4508689" cy="3888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94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37" name="矩形 36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8217" y="142852"/>
              <a:ext cx="714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行业分析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——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互联网健身</a:t>
              </a:r>
              <a:r>
                <a:rPr lang="zh-CN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A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PP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对比</a:t>
              </a:r>
              <a:endParaRPr lang="zh-CN" altLang="en-US" sz="2000" b="1" dirty="0">
                <a:solidFill>
                  <a:srgbClr val="34C9A4"/>
                </a:solidFill>
                <a:latin typeface="微软雅黑" pitchFamily="34" charset="-122"/>
                <a:ea typeface="微软雅黑" pitchFamily="34" charset="-122"/>
                <a:cs typeface="Meiryo UI" panose="020B0604030504040204" pitchFamily="34" charset="-128"/>
              </a:endParaRPr>
            </a:p>
          </p:txBody>
        </p:sp>
      </p:grpSp>
      <p:graphicFrame>
        <p:nvGraphicFramePr>
          <p:cNvPr id="4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78739371"/>
              </p:ext>
            </p:extLst>
          </p:nvPr>
        </p:nvGraphicFramePr>
        <p:xfrm>
          <a:off x="214280" y="1173870"/>
          <a:ext cx="8715437" cy="41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4"/>
                <a:gridCol w="1124113"/>
                <a:gridCol w="1589893"/>
                <a:gridCol w="1739845"/>
                <a:gridCol w="1630726"/>
                <a:gridCol w="1630726"/>
              </a:tblGrid>
              <a:tr h="4527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定位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模式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产品特色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推广方式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国内类似产品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96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ClassPass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健身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O2O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“整进整出”，付费会员可以在所有合作的健身中心上课。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付费月卡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多家健身房资源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不限次数消费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以城市为点，整合健身中心。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960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Fitmob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社区化健身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整合教练提供多样化的社区型课程；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、线下签约健身教练并租用公共场所提供内容；</a:t>
                      </a:r>
                      <a:endParaRPr lang="en-US" altLang="zh-CN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、整进整出的月卡；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越锻炼越便宜的课程收费体系；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叫练、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coolfit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、初炼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338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Fitstar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个性化健身教学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视频教学辅助健身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免费增值模式：基础课程免费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额外收费课程；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邀请明星制作课程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facebook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好友关系链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Keep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、火辣健身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338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Wello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在线健身视频直播社区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由认证的教练发布在线直播视频。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直播互动方式的健身教学，在家中享受健身房体验。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社交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sns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的健身细分领域切入。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暂无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08173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26202" y="732234"/>
            <a:ext cx="7303516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人鱼健身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Fitstar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Fitmob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”的形态。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dirty="0" smtClean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健身教学服务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为用户端切入点，整合健身房和健身房的教练，由教练提供教学信息的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健身信息服务平台。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2828" y="2824459"/>
            <a:ext cx="1718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解决的痛点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828755" y="3084586"/>
            <a:ext cx="1350000" cy="0"/>
          </a:xfrm>
          <a:prstGeom prst="line">
            <a:avLst/>
          </a:prstGeom>
          <a:ln w="9525">
            <a:solidFill>
              <a:schemeClr val="bg1">
                <a:lumMod val="50000"/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385154" y="3103534"/>
            <a:ext cx="1350000" cy="0"/>
          </a:xfrm>
          <a:prstGeom prst="line">
            <a:avLst/>
          </a:prstGeom>
          <a:ln w="9525">
            <a:solidFill>
              <a:schemeClr val="bg1">
                <a:lumMod val="50000"/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" descr="C:\Users\linan\Desktop\iTunesArtwork@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85719" y="1142984"/>
            <a:ext cx="1143008" cy="1220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9" name="图示 18"/>
          <p:cNvGraphicFramePr/>
          <p:nvPr/>
        </p:nvGraphicFramePr>
        <p:xfrm>
          <a:off x="1142976" y="3304309"/>
          <a:ext cx="6458393" cy="3231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组合 25"/>
          <p:cNvGrpSpPr/>
          <p:nvPr/>
        </p:nvGrpSpPr>
        <p:grpSpPr>
          <a:xfrm>
            <a:off x="-38595" y="-35107"/>
            <a:ext cx="9214139" cy="649507"/>
            <a:chOff x="-51459" y="-35107"/>
            <a:chExt cx="12285518" cy="649507"/>
          </a:xfrm>
        </p:grpSpPr>
        <p:sp>
          <p:nvSpPr>
            <p:cNvPr id="27" name="矩形 26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43"/>
            <p:cNvSpPr txBox="1"/>
            <p:nvPr/>
          </p:nvSpPr>
          <p:spPr>
            <a:xfrm>
              <a:off x="1238217" y="214290"/>
              <a:ext cx="5156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What about us 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？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7373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 bwMode="auto">
          <a:xfrm>
            <a:off x="3428992" y="3143248"/>
            <a:ext cx="2205980" cy="577636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srgbClr val="FFFFFF">
                  <a:lumMod val="9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>
            <a:stCxn id="36" idx="3"/>
            <a:endCxn id="38" idx="0"/>
          </p:cNvCxnSpPr>
          <p:nvPr/>
        </p:nvCxnSpPr>
        <p:spPr bwMode="auto">
          <a:xfrm>
            <a:off x="5249803" y="2081674"/>
            <a:ext cx="1239679" cy="205170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3"/>
            <a:endCxn id="38" idx="1"/>
          </p:cNvCxnSpPr>
          <p:nvPr/>
        </p:nvCxnSpPr>
        <p:spPr bwMode="auto">
          <a:xfrm>
            <a:off x="3180982" y="4373674"/>
            <a:ext cx="255849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7" idx="0"/>
            <a:endCxn id="36" idx="1"/>
          </p:cNvCxnSpPr>
          <p:nvPr/>
        </p:nvCxnSpPr>
        <p:spPr bwMode="auto">
          <a:xfrm flipV="1">
            <a:off x="2430981" y="2081674"/>
            <a:ext cx="1318819" cy="205170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 bwMode="auto">
          <a:xfrm>
            <a:off x="3749799" y="1841377"/>
            <a:ext cx="1500004" cy="4805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>
                    <a:lumMod val="95000"/>
                  </a:srgbClr>
                </a:solidFill>
                <a:latin typeface="微软雅黑" pitchFamily="34" charset="-122"/>
                <a:ea typeface="微软雅黑" pitchFamily="34" charset="-122"/>
              </a:rPr>
              <a:t>健身房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1680978" y="4133379"/>
            <a:ext cx="1500004" cy="4805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>
                    <a:lumMod val="95000"/>
                  </a:srgbClr>
                </a:solidFill>
                <a:latin typeface="微软雅黑" pitchFamily="34" charset="-122"/>
                <a:ea typeface="微软雅黑" pitchFamily="34" charset="-122"/>
              </a:rPr>
              <a:t>健身教练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5739480" y="4133379"/>
            <a:ext cx="1500004" cy="4805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>
                    <a:lumMod val="95000"/>
                  </a:srgb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82" name="圆角矩形标注 81"/>
          <p:cNvSpPr/>
          <p:nvPr/>
        </p:nvSpPr>
        <p:spPr bwMode="auto">
          <a:xfrm>
            <a:off x="5739480" y="1368740"/>
            <a:ext cx="2111475" cy="953229"/>
          </a:xfrm>
          <a:prstGeom prst="wedgeRoundRectCallout">
            <a:avLst>
              <a:gd name="adj1" fmla="val -71152"/>
              <a:gd name="adj2" fmla="val -237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健身房信息展示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预约健身房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标注 83"/>
          <p:cNvSpPr/>
          <p:nvPr/>
        </p:nvSpPr>
        <p:spPr bwMode="auto">
          <a:xfrm>
            <a:off x="6807257" y="2950248"/>
            <a:ext cx="2111475" cy="953229"/>
          </a:xfrm>
          <a:prstGeom prst="wedgeRoundRectCallout">
            <a:avLst>
              <a:gd name="adj1" fmla="val -42567"/>
              <a:gd name="adj2" fmla="val 6911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获取在线健身信息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更全面的了解健身房和教练</a:t>
            </a:r>
          </a:p>
        </p:txBody>
      </p:sp>
      <p:sp>
        <p:nvSpPr>
          <p:cNvPr id="85" name="圆角矩形标注 84"/>
          <p:cNvSpPr/>
          <p:nvPr/>
        </p:nvSpPr>
        <p:spPr bwMode="auto">
          <a:xfrm>
            <a:off x="495795" y="2939045"/>
            <a:ext cx="2007776" cy="953229"/>
          </a:xfrm>
          <a:prstGeom prst="wedgeRoundRectCallout">
            <a:avLst>
              <a:gd name="adj1" fmla="val 31947"/>
              <a:gd name="adj2" fmla="val 7320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个人信息及服务展示；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预约教练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380777" y="2580118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依托健身房展示教练信息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71868" y="4500570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教练提供线上健身教学信息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27338" y="2649225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提供健身房的信息</a:t>
            </a:r>
            <a:endParaRPr lang="zh-CN" altLang="en-US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18"/>
          <p:cNvSpPr txBox="1"/>
          <p:nvPr/>
        </p:nvSpPr>
        <p:spPr>
          <a:xfrm>
            <a:off x="111998" y="5392884"/>
            <a:ext cx="8765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用户：为用户提供在线健身教学服务信息和线下健身房和教练的信息；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健身房：为健身房提供跟用户交流的场景；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健身教练：为教练提供跟用户交流的场景；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572798" y="3214686"/>
            <a:ext cx="1999334" cy="4805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FFFFFF">
                    <a:lumMod val="95000"/>
                  </a:srgbClr>
                </a:solidFill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600" dirty="0" smtClean="0">
                <a:solidFill>
                  <a:srgbClr val="FFFFFF">
                    <a:lumMod val="95000"/>
                  </a:srgbClr>
                </a:solidFill>
                <a:latin typeface="微软雅黑" pitchFamily="34" charset="-122"/>
                <a:ea typeface="微软雅黑" pitchFamily="34" charset="-122"/>
              </a:rPr>
              <a:t>健身信息服务平台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0" y="58416"/>
            <a:ext cx="9214139" cy="641014"/>
            <a:chOff x="-51459" y="-35107"/>
            <a:chExt cx="12285518" cy="641014"/>
          </a:xfrm>
        </p:grpSpPr>
        <p:sp>
          <p:nvSpPr>
            <p:cNvPr id="27" name="矩形 26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文本框 43"/>
            <p:cNvSpPr txBox="1"/>
            <p:nvPr/>
          </p:nvSpPr>
          <p:spPr>
            <a:xfrm>
              <a:off x="1244209" y="92145"/>
              <a:ext cx="5156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itchFamily="34" charset="-122"/>
                  <a:ea typeface="微软雅黑" pitchFamily="34" charset="-122"/>
                  <a:cs typeface="Meiryo UI" panose="020B0604030504040204" pitchFamily="34" charset="-128"/>
                </a:rPr>
                <a:t>人鱼健身的产品策略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89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31" name="矩形 30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1244209" y="92145"/>
              <a:ext cx="6330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团队主要成员介绍</a:t>
              </a:r>
              <a:endParaRPr lang="zh-CN" altLang="en-US" sz="24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85720" y="928670"/>
            <a:ext cx="8715404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左飞，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创始人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/CEO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。华中科技大学硕士，阿里巴巴资深产品运营专家，负责阿里巴巴国际浏览器音乐业务；前腾讯高级产品经理，前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彩票市场组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leader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，前微信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彩票运营负责人；前小米彩票业务负责人，全面负责小米彩票的产品及运营工作；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汪敏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，联合创始人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/CPO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。华中科技大学硕士，网易公司高级产品经理，现网易看游戏、网易游戏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策划负责人。前阿里巴巴国际浏览器业务移动端产品策划。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吴康健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，技术合伙人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/CTO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技术开发经验，现负责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健康网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问医生、就医助手项目的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客户端开发。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陈永雄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，后台技术工程师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。拥有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多年技术开发经验，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健康网问医生系统技术架构负责人，主要问医生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系统服 务架构，名医在线等系统。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付禄山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端技术工程师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。前妈妈圈移动技术部核心开发人员，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年移动端开发经验，专注移动社交。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许声尧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设计负责人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。网易公司设计师，毕业于广州美术学院，负责网易花田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网易看游戏等移动产品设计。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928894" y="6429396"/>
            <a:ext cx="6215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公司当前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人，硕士以上学历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人，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人来自阿里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腾讯，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人来自网易，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人来自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健身网；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3422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3" name="矩形 2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12"/>
            <p:cNvSpPr txBox="1"/>
            <p:nvPr/>
          </p:nvSpPr>
          <p:spPr>
            <a:xfrm>
              <a:off x="1244209" y="92145"/>
              <a:ext cx="6330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项目目标及愿景</a:t>
              </a:r>
              <a:endParaRPr lang="zh-CN" altLang="en-US" sz="24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85786" y="3286124"/>
          <a:ext cx="7715305" cy="1314458"/>
        </p:xfrm>
        <a:graphic>
          <a:graphicData uri="http://schemas.openxmlformats.org/drawingml/2006/table">
            <a:tbl>
              <a:tblPr/>
              <a:tblGrid>
                <a:gridCol w="1500198"/>
                <a:gridCol w="1143008"/>
                <a:gridCol w="1143008"/>
                <a:gridCol w="1000132"/>
                <a:gridCol w="1428760"/>
                <a:gridCol w="1500199"/>
              </a:tblGrid>
              <a:tr h="3000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4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用户规模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次日留存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月活跃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健身房接入数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健身教练接入数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57224" y="1428736"/>
            <a:ext cx="778674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做中国的“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fitstar+fitmob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”，衔接用户与健身房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教练，为用户提供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的健身信息服务。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224" y="928670"/>
            <a:ext cx="1657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项目愿景：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62" y="2643182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项目目标：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-38595" y="-35107"/>
            <a:ext cx="9214139" cy="641014"/>
            <a:chOff x="-51459" y="-35107"/>
            <a:chExt cx="12285518" cy="641014"/>
          </a:xfrm>
        </p:grpSpPr>
        <p:sp>
          <p:nvSpPr>
            <p:cNvPr id="3" name="矩形 2"/>
            <p:cNvSpPr/>
            <p:nvPr/>
          </p:nvSpPr>
          <p:spPr>
            <a:xfrm>
              <a:off x="-51459" y="-10392"/>
              <a:ext cx="12285518" cy="611565"/>
            </a:xfrm>
            <a:prstGeom prst="rect">
              <a:avLst/>
            </a:prstGeom>
            <a:solidFill>
              <a:srgbClr val="E6F2E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11629" y="-35106"/>
              <a:ext cx="174172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70858" y="-35107"/>
              <a:ext cx="152400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95315" y="-35107"/>
              <a:ext cx="152399" cy="641013"/>
            </a:xfrm>
            <a:prstGeom prst="rect">
              <a:avLst/>
            </a:prstGeom>
            <a:solidFill>
              <a:srgbClr val="34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44209" y="92145"/>
              <a:ext cx="10185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产品发展规划：</a:t>
              </a:r>
              <a:r>
                <a:rPr lang="en-US" altLang="zh-CN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O2O</a:t>
              </a:r>
              <a:r>
                <a:rPr lang="zh-CN" altLang="en-US" sz="2000" b="1" dirty="0" smtClean="0">
                  <a:solidFill>
                    <a:srgbClr val="34C9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eiryo UI" panose="020B0604030504040204" pitchFamily="34" charset="-128"/>
                </a:rPr>
                <a:t>健身信息服务平台</a:t>
              </a:r>
              <a:endParaRPr lang="zh-CN" altLang="en-US" sz="2000" b="1" dirty="0">
                <a:solidFill>
                  <a:srgbClr val="34C9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00034" y="785794"/>
            <a:ext cx="82153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发展主线：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以“健身教学服务”为切入点提供线上服务，以“线下品牌曝光及引流”为切入点整合健身房及健身交流，通过“健身信息”连接用户与健身教练，最终实现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健身信息服务平台的产品定位。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642910" y="2285992"/>
          <a:ext cx="78581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1821</Words>
  <Application>Microsoft Office PowerPoint</Application>
  <PresentationFormat>全屏显示(4:3)</PresentationFormat>
  <Paragraphs>253</Paragraphs>
  <Slides>17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USER-</dc:creator>
  <cp:lastModifiedBy>USER-</cp:lastModifiedBy>
  <cp:revision>175</cp:revision>
  <dcterms:created xsi:type="dcterms:W3CDTF">2015-06-28T10:44:31Z</dcterms:created>
  <dcterms:modified xsi:type="dcterms:W3CDTF">2015-07-20T08:51:41Z</dcterms:modified>
</cp:coreProperties>
</file>