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3" r:id="rId2"/>
    <p:sldId id="378" r:id="rId3"/>
    <p:sldId id="399" r:id="rId4"/>
    <p:sldId id="396" r:id="rId5"/>
    <p:sldId id="422" r:id="rId6"/>
    <p:sldId id="397" r:id="rId7"/>
    <p:sldId id="423" r:id="rId8"/>
    <p:sldId id="424" r:id="rId9"/>
    <p:sldId id="425" r:id="rId10"/>
    <p:sldId id="419" r:id="rId11"/>
    <p:sldId id="416" r:id="rId12"/>
    <p:sldId id="348" r:id="rId13"/>
  </p:sldIdLst>
  <p:sldSz cx="9144000" cy="6858000" type="screen4x3"/>
  <p:notesSz cx="6858000" cy="9144000"/>
  <p:defaultTextStyle>
    <a:defPPr>
      <a:defRPr lang="zh-Han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22600"/>
    <a:srgbClr val="AFFBA5"/>
    <a:srgbClr val="C00000"/>
    <a:srgbClr val="00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781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52BCE4-D148-48A7-A8F4-76043EDA85AF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ans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Hans" altLang="en-US" noProof="0" smtClean="0"/>
              <a:t>单击此处编辑母版文本样式</a:t>
            </a:r>
          </a:p>
          <a:p>
            <a:pPr lvl="1"/>
            <a:r>
              <a:rPr lang="zh-Hans" altLang="en-US" noProof="0" smtClean="0"/>
              <a:t>第二级</a:t>
            </a:r>
          </a:p>
          <a:p>
            <a:pPr lvl="2"/>
            <a:r>
              <a:rPr lang="zh-Hans" altLang="en-US" noProof="0" smtClean="0"/>
              <a:t>第三级</a:t>
            </a:r>
          </a:p>
          <a:p>
            <a:pPr lvl="3"/>
            <a:r>
              <a:rPr lang="zh-Hans" altLang="en-US" noProof="0" smtClean="0"/>
              <a:t>第四级</a:t>
            </a:r>
          </a:p>
          <a:p>
            <a:pPr lvl="4"/>
            <a:r>
              <a:rPr lang="zh-Hans" altLang="en-US" noProof="0" smtClean="0"/>
              <a:t>第五级</a:t>
            </a:r>
            <a:endParaRPr lang="zh-Han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DA0248-6F0A-49AB-A32F-037F8D2DD2BA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1670920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ans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CD29FC-8523-4EE1-A088-83390226758B}" type="slidenum">
              <a:rPr lang="zh-Hans" altLang="en-US">
                <a:latin typeface="Calibri" panose="020F0502020204030204" pitchFamily="34" charset="0"/>
              </a:rPr>
              <a:pPr/>
              <a:t>1</a:t>
            </a:fld>
            <a:endParaRPr lang="zh-Han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72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ans" smtClean="0"/>
          </a:p>
        </p:txBody>
      </p:sp>
    </p:spTree>
    <p:extLst>
      <p:ext uri="{BB962C8B-B14F-4D97-AF65-F5344CB8AC3E}">
        <p14:creationId xmlns:p14="http://schemas.microsoft.com/office/powerpoint/2010/main" xmlns="" val="403601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ans" smtClean="0"/>
          </a:p>
        </p:txBody>
      </p:sp>
    </p:spTree>
    <p:extLst>
      <p:ext uri="{BB962C8B-B14F-4D97-AF65-F5344CB8AC3E}">
        <p14:creationId xmlns="" xmlns:p14="http://schemas.microsoft.com/office/powerpoint/2010/main" val="48201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ans" smtClean="0"/>
          </a:p>
        </p:txBody>
      </p:sp>
    </p:spTree>
    <p:extLst>
      <p:ext uri="{BB962C8B-B14F-4D97-AF65-F5344CB8AC3E}">
        <p14:creationId xmlns="" xmlns:p14="http://schemas.microsoft.com/office/powerpoint/2010/main" val="157930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Hans" altLang="en-US" dirty="0" smtClean="0"/>
              <a:t>数据建议多停留；</a:t>
            </a:r>
            <a:endParaRPr lang="en-US" altLang="zh-Hans" dirty="0" smtClean="0"/>
          </a:p>
        </p:txBody>
      </p:sp>
    </p:spTree>
    <p:extLst>
      <p:ext uri="{BB962C8B-B14F-4D97-AF65-F5344CB8AC3E}">
        <p14:creationId xmlns="" xmlns:p14="http://schemas.microsoft.com/office/powerpoint/2010/main" val="328434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Hans" altLang="en-US" dirty="0" smtClean="0"/>
              <a:t>数据建议多停留；</a:t>
            </a:r>
            <a:endParaRPr lang="en-US" altLang="zh-Hans" dirty="0" smtClean="0"/>
          </a:p>
        </p:txBody>
      </p:sp>
    </p:spTree>
    <p:extLst>
      <p:ext uri="{BB962C8B-B14F-4D97-AF65-F5344CB8AC3E}">
        <p14:creationId xmlns="" xmlns:p14="http://schemas.microsoft.com/office/powerpoint/2010/main" val="328434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Hans" altLang="en-US" dirty="0" smtClean="0"/>
              <a:t>数据建议多停留；</a:t>
            </a:r>
            <a:endParaRPr lang="en-US" altLang="zh-Hans" dirty="0" smtClean="0"/>
          </a:p>
        </p:txBody>
      </p:sp>
    </p:spTree>
    <p:extLst>
      <p:ext uri="{BB962C8B-B14F-4D97-AF65-F5344CB8AC3E}">
        <p14:creationId xmlns="" xmlns:p14="http://schemas.microsoft.com/office/powerpoint/2010/main" val="122017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用户：专业教练咨询服务</a:t>
            </a:r>
          </a:p>
          <a:p>
            <a:r>
              <a:rPr lang="zh-CN" altLang="en-US" dirty="0" smtClean="0"/>
              <a:t>订制健身计划服务</a:t>
            </a:r>
          </a:p>
          <a:p>
            <a:r>
              <a:rPr lang="zh-CN" altLang="en-US" dirty="0" smtClean="0"/>
              <a:t>长期数据跟踪及分析</a:t>
            </a:r>
          </a:p>
          <a:p>
            <a:r>
              <a:rPr lang="zh-CN" altLang="en-US" dirty="0" smtClean="0"/>
              <a:t>健康预警与保养</a:t>
            </a:r>
          </a:p>
          <a:p>
            <a:r>
              <a:rPr lang="zh-CN" altLang="en-US" dirty="0" smtClean="0"/>
              <a:t>线上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线下动作指导</a:t>
            </a:r>
          </a:p>
          <a:p>
            <a:r>
              <a:rPr lang="zh-CN" altLang="en-US" dirty="0" smtClean="0"/>
              <a:t>健康周边产品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教练：额外的收入；</a:t>
            </a:r>
          </a:p>
          <a:p>
            <a:r>
              <a:rPr lang="zh-CN" altLang="en-US" dirty="0" smtClean="0"/>
              <a:t>工作机会；</a:t>
            </a:r>
          </a:p>
          <a:p>
            <a:r>
              <a:rPr lang="zh-CN" altLang="en-US" dirty="0" smtClean="0"/>
              <a:t>大量用户资源；</a:t>
            </a:r>
          </a:p>
          <a:p>
            <a:r>
              <a:rPr lang="zh-CN" altLang="en-US" dirty="0" smtClean="0"/>
              <a:t>专业研究与进阶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A0248-6F0A-49AB-A32F-037F8D2DD2BA}" type="slidenum">
              <a:rPr lang="zh-Hans" altLang="en-US" smtClean="0"/>
              <a:pPr>
                <a:defRPr/>
              </a:pPr>
              <a:t>6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10115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A0248-6F0A-49AB-A32F-037F8D2DD2BA}" type="slidenum">
              <a:rPr lang="zh-Hans" altLang="en-US" smtClean="0"/>
              <a:pPr>
                <a:defRPr/>
              </a:pPr>
              <a:t>7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94511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A0248-6F0A-49AB-A32F-037F8D2DD2BA}" type="slidenum">
              <a:rPr lang="zh-Hans" altLang="en-US" smtClean="0"/>
              <a:pPr>
                <a:defRPr/>
              </a:pPr>
              <a:t>8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1408372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Hans" altLang="en-US" dirty="0" smtClean="0"/>
              <a:t>数据建议多停留；</a:t>
            </a:r>
            <a:endParaRPr lang="en-US" altLang="zh-Hans" dirty="0" smtClean="0"/>
          </a:p>
        </p:txBody>
      </p:sp>
    </p:spTree>
    <p:extLst>
      <p:ext uri="{BB962C8B-B14F-4D97-AF65-F5344CB8AC3E}">
        <p14:creationId xmlns="" xmlns:p14="http://schemas.microsoft.com/office/powerpoint/2010/main" val="122017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Hans" altLang="en-US" smtClean="0"/>
              <a:t>单击此处编辑母版副标题样式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CB459-FBF2-4217-A7DE-9EBA272C1F2E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AA545-FA6E-48DE-9634-F12F7E40C7ED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335805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C229-3593-4107-8D89-6310FC3EFAB1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D64B4-A79B-46A1-BFC9-1ABEA166F7F6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297068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CAF79-C614-40CF-A7C5-2BC4E7E0E55A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42614-10AE-40AC-8346-22003C3B3BE1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375794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79988-9D3C-48C8-9738-2C2D94949890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591FCE-0EA2-4577-84AF-E0D1745DB726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39879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05B2-8B50-463D-881E-8297BA588F24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654-D12A-48BC-956F-CF9993A437DE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36743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EE39B-7727-47AB-96DA-E91240E0B1F7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939F5-4FF0-493E-921D-7A28810C0C1B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263722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BCC28-8540-4C09-BA7A-E01F431E7C53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F440-5266-469C-A737-2C5D7B92186D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59662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EAE45-6EB2-4BDC-BC2A-D739CB521A14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B1E58-4D24-4E59-9DF9-45E9BF5B844F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413488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56F31-D001-4F3C-B68D-07E018B9D934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286C0-5990-4083-AE0B-47210CFFD9A1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310803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5DC3A-483F-4C34-BB97-105DBCE45503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1614D-E925-4997-8F9A-F54F4D18D47B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26190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89D21-2EB5-4523-B6CC-8E27EC6C4D57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DEC30-858F-4705-B300-ABF843376F25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208912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s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02DC2-0631-4616-BC4D-A4EB78D84061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2907-BBCA-4389-9661-7244DD7F1161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  <p:extLst>
      <p:ext uri="{BB962C8B-B14F-4D97-AF65-F5344CB8AC3E}">
        <p14:creationId xmlns="" xmlns:p14="http://schemas.microsoft.com/office/powerpoint/2010/main" val="40258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B16DDEE-E48D-4984-9886-7FE07C1465EC}" type="datetimeFigureOut">
              <a:rPr lang="zh-Hans" altLang="en-US"/>
              <a:pPr>
                <a:defRPr/>
              </a:pPr>
              <a:t>2016/3/9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Han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18F2AB-D2E8-464E-AADD-5D805E9946DE}" type="slidenum">
              <a:rPr lang="zh-Hans" altLang="en-US"/>
              <a:pPr>
                <a:defRPr/>
              </a:pPr>
              <a:t>‹#›</a:t>
            </a:fld>
            <a:endParaRPr lang="zh-Han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5867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20554" y="6072206"/>
            <a:ext cx="12859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光合教练 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微软雅黑"/>
                <a:ea typeface="微软雅黑"/>
                <a:cs typeface="微软雅黑"/>
              </a:rPr>
              <a:t>2015.12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214313" y="71438"/>
            <a:ext cx="8229600" cy="78579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Hans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Hans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785813"/>
            <a:ext cx="9144000" cy="15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橙色底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714620"/>
            <a:ext cx="1196332" cy="1196332"/>
          </a:xfrm>
          <a:prstGeom prst="rect">
            <a:avLst/>
          </a:prstGeom>
        </p:spPr>
      </p:pic>
      <p:sp>
        <p:nvSpPr>
          <p:cNvPr id="24" name="TextBox 25"/>
          <p:cNvSpPr txBox="1"/>
          <p:nvPr/>
        </p:nvSpPr>
        <p:spPr>
          <a:xfrm>
            <a:off x="357158" y="2928934"/>
            <a:ext cx="1643074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929454" y="3000372"/>
            <a:ext cx="1643074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43306" y="1071546"/>
            <a:ext cx="1785950" cy="7150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线下健身工作室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1670" y="5092079"/>
            <a:ext cx="1785950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5143512"/>
            <a:ext cx="1785950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企业用户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000232" y="3143248"/>
            <a:ext cx="1857388" cy="1588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"/>
          <p:cNvSpPr txBox="1"/>
          <p:nvPr/>
        </p:nvSpPr>
        <p:spPr>
          <a:xfrm>
            <a:off x="71406" y="3201486"/>
            <a:ext cx="2143140" cy="222777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利用碎片时间辅导用户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撬动供给方需求，赢取收入的同时扩大影响力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提供给教练有效的工具和方法提高效率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获得光合的评级及培训，提供教练忠诚度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6929454" y="3286124"/>
            <a:ext cx="2286017" cy="200906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拥有绑定的教练，获得科学的制定化的指导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满足大多数用户足不出户运动的轻量需求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随时了解身体的变化，让健康成为习惯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不止通过运动，同时从饮食出发全方面的监护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72066" y="3143248"/>
            <a:ext cx="1857388" cy="1588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"/>
          <p:cNvSpPr txBox="1"/>
          <p:nvPr/>
        </p:nvSpPr>
        <p:spPr>
          <a:xfrm>
            <a:off x="357158" y="5429264"/>
            <a:ext cx="3786214" cy="153233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通过指导成为渠道入口，向商城导流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增加用户的忠诚度来提高附加价值，经过教练的指导让用户获得适合自己的健康辅助品，包括器械、健康餐、营养品。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与商城和教练分成，进一步扩大教练的收入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5072066" y="5572140"/>
            <a:ext cx="3786214" cy="105560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通过作为补充医疗服务或者福利项目，面对企业用户开放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通过对健康的前段护理，降低生病几率从而降低保险公司保费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500694" y="1000108"/>
            <a:ext cx="3429024" cy="153233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开拓增量市场，根据用户需求向线下健身工作室导流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用户接受线上和线下的双重指导，重新定义健身房教练职能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去除部分目前私教的的功能，让其成为巡场私教，进一步扩大私教收入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500298" y="3786190"/>
            <a:ext cx="1357322" cy="1214446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214942" y="3857628"/>
            <a:ext cx="1285884" cy="1143008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4178297" y="2249479"/>
            <a:ext cx="785818" cy="1588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6424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3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214313" y="71438"/>
            <a:ext cx="8229600" cy="78579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光合教练产品方向</a:t>
            </a: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ans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785813"/>
            <a:ext cx="9144000" cy="15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"/>
          <p:cNvCxnSpPr/>
          <p:nvPr/>
        </p:nvCxnSpPr>
        <p:spPr>
          <a:xfrm>
            <a:off x="-23560" y="3965660"/>
            <a:ext cx="8881840" cy="3484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7"/>
          <p:cNvSpPr/>
          <p:nvPr/>
        </p:nvSpPr>
        <p:spPr>
          <a:xfrm rot="5400000">
            <a:off x="8879463" y="3852139"/>
            <a:ext cx="259047" cy="27002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19" name="组 2"/>
          <p:cNvGrpSpPr/>
          <p:nvPr/>
        </p:nvGrpSpPr>
        <p:grpSpPr>
          <a:xfrm>
            <a:off x="15026" y="2008917"/>
            <a:ext cx="1237354" cy="1958307"/>
            <a:chOff x="546587" y="2578559"/>
            <a:chExt cx="1237354" cy="1958307"/>
          </a:xfrm>
        </p:grpSpPr>
        <p:sp>
          <p:nvSpPr>
            <p:cNvPr id="22" name="Oval 8"/>
            <p:cNvSpPr/>
            <p:nvPr/>
          </p:nvSpPr>
          <p:spPr>
            <a:xfrm>
              <a:off x="546587" y="2656620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cxnSp>
          <p:nvCxnSpPr>
            <p:cNvPr id="23" name="Straight Connector 9"/>
            <p:cNvCxnSpPr>
              <a:endCxn id="22" idx="4"/>
            </p:cNvCxnSpPr>
            <p:nvPr/>
          </p:nvCxnSpPr>
          <p:spPr>
            <a:xfrm flipV="1">
              <a:off x="616876" y="2785217"/>
              <a:ext cx="7458" cy="175164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02081" y="2859956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公司成立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87166" y="2578559"/>
              <a:ext cx="109677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 50"/>
          <p:cNvGrpSpPr/>
          <p:nvPr/>
        </p:nvGrpSpPr>
        <p:grpSpPr>
          <a:xfrm>
            <a:off x="626633" y="3967224"/>
            <a:ext cx="1570279" cy="1125709"/>
            <a:chOff x="1141918" y="4536866"/>
            <a:chExt cx="1570279" cy="1125709"/>
          </a:xfrm>
        </p:grpSpPr>
        <p:sp>
          <p:nvSpPr>
            <p:cNvPr id="27" name="Oval 10"/>
            <p:cNvSpPr/>
            <p:nvPr/>
          </p:nvSpPr>
          <p:spPr>
            <a:xfrm>
              <a:off x="1141918" y="5425025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cxnSp>
          <p:nvCxnSpPr>
            <p:cNvPr id="28" name="Straight Connector 11"/>
            <p:cNvCxnSpPr/>
            <p:nvPr/>
          </p:nvCxnSpPr>
          <p:spPr>
            <a:xfrm flipV="1">
              <a:off x="1212207" y="4536866"/>
              <a:ext cx="0" cy="88815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270777" y="4904182"/>
              <a:ext cx="1441420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产品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DEMO</a:t>
              </a: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完成种子轮融资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70777" y="5354798"/>
              <a:ext cx="120738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 45"/>
          <p:cNvGrpSpPr/>
          <p:nvPr/>
        </p:nvGrpSpPr>
        <p:grpSpPr>
          <a:xfrm>
            <a:off x="2066115" y="2306411"/>
            <a:ext cx="1605743" cy="1654798"/>
            <a:chOff x="2211957" y="2876053"/>
            <a:chExt cx="1605743" cy="1654798"/>
          </a:xfrm>
        </p:grpSpPr>
        <p:cxnSp>
          <p:nvCxnSpPr>
            <p:cNvPr id="32" name="Straight Connector 13"/>
            <p:cNvCxnSpPr/>
            <p:nvPr/>
          </p:nvCxnSpPr>
          <p:spPr>
            <a:xfrm flipV="1">
              <a:off x="2282247" y="3020980"/>
              <a:ext cx="0" cy="1509871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376280" y="3151747"/>
              <a:ext cx="144142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微信公众号运营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67452" y="2876053"/>
              <a:ext cx="1207382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"/>
            <p:cNvSpPr/>
            <p:nvPr/>
          </p:nvSpPr>
          <p:spPr>
            <a:xfrm>
              <a:off x="2211957" y="2953404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</p:grpSp>
      <p:grpSp>
        <p:nvGrpSpPr>
          <p:cNvPr id="46" name="组 47"/>
          <p:cNvGrpSpPr/>
          <p:nvPr/>
        </p:nvGrpSpPr>
        <p:grpSpPr>
          <a:xfrm>
            <a:off x="4754588" y="2000241"/>
            <a:ext cx="1237842" cy="1966983"/>
            <a:chOff x="5874655" y="2569883"/>
            <a:chExt cx="1237842" cy="1966983"/>
          </a:xfrm>
        </p:grpSpPr>
        <p:sp>
          <p:nvSpPr>
            <p:cNvPr id="47" name="Oval 8"/>
            <p:cNvSpPr/>
            <p:nvPr/>
          </p:nvSpPr>
          <p:spPr>
            <a:xfrm>
              <a:off x="5874655" y="2656620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cxnSp>
          <p:nvCxnSpPr>
            <p:cNvPr id="48" name="Straight Connector 9"/>
            <p:cNvCxnSpPr>
              <a:endCxn id="47" idx="4"/>
            </p:cNvCxnSpPr>
            <p:nvPr/>
          </p:nvCxnSpPr>
          <p:spPr>
            <a:xfrm flipV="1">
              <a:off x="5944944" y="2785217"/>
              <a:ext cx="7458" cy="175164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007771" y="2569883"/>
              <a:ext cx="109677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030149" y="2934283"/>
              <a:ext cx="1082348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推出光合帮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社交功能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 48"/>
          <p:cNvGrpSpPr/>
          <p:nvPr/>
        </p:nvGrpSpPr>
        <p:grpSpPr>
          <a:xfrm>
            <a:off x="7172267" y="2681865"/>
            <a:ext cx="1400261" cy="1252957"/>
            <a:chOff x="7568355" y="3251507"/>
            <a:chExt cx="1400261" cy="1252957"/>
          </a:xfrm>
        </p:grpSpPr>
        <p:sp>
          <p:nvSpPr>
            <p:cNvPr id="52" name="矩形 51"/>
            <p:cNvSpPr/>
            <p:nvPr/>
          </p:nvSpPr>
          <p:spPr>
            <a:xfrm>
              <a:off x="7718200" y="3251507"/>
              <a:ext cx="1096775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Straight Connector 17"/>
            <p:cNvCxnSpPr/>
            <p:nvPr/>
          </p:nvCxnSpPr>
          <p:spPr>
            <a:xfrm flipV="1">
              <a:off x="7646102" y="3372608"/>
              <a:ext cx="0" cy="1131856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16"/>
            <p:cNvSpPr/>
            <p:nvPr/>
          </p:nvSpPr>
          <p:spPr>
            <a:xfrm>
              <a:off x="7568355" y="3320663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706732" y="3573785"/>
              <a:ext cx="1261884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光合帮升级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开始线下服务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 55"/>
          <p:cNvGrpSpPr/>
          <p:nvPr/>
        </p:nvGrpSpPr>
        <p:grpSpPr>
          <a:xfrm>
            <a:off x="3658965" y="3967224"/>
            <a:ext cx="1270225" cy="1264426"/>
            <a:chOff x="4719743" y="4536866"/>
            <a:chExt cx="1270225" cy="1264426"/>
          </a:xfrm>
        </p:grpSpPr>
        <p:cxnSp>
          <p:nvCxnSpPr>
            <p:cNvPr id="67" name="Straight Connector 19"/>
            <p:cNvCxnSpPr/>
            <p:nvPr/>
          </p:nvCxnSpPr>
          <p:spPr>
            <a:xfrm flipV="1">
              <a:off x="4807988" y="4536866"/>
              <a:ext cx="0" cy="1065791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4891510" y="5069762"/>
              <a:ext cx="108234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正式版推出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93193" y="5493515"/>
              <a:ext cx="1096775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Oval 18"/>
            <p:cNvSpPr/>
            <p:nvPr/>
          </p:nvSpPr>
          <p:spPr>
            <a:xfrm>
              <a:off x="4719743" y="5582105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</p:grpSp>
      <p:grpSp>
        <p:nvGrpSpPr>
          <p:cNvPr id="71" name="组 58"/>
          <p:cNvGrpSpPr/>
          <p:nvPr/>
        </p:nvGrpSpPr>
        <p:grpSpPr>
          <a:xfrm>
            <a:off x="5838201" y="3976586"/>
            <a:ext cx="1448443" cy="1660568"/>
            <a:chOff x="6627067" y="4546228"/>
            <a:chExt cx="1448443" cy="1660568"/>
          </a:xfrm>
        </p:grpSpPr>
        <p:sp>
          <p:nvSpPr>
            <p:cNvPr id="72" name="矩形 71"/>
            <p:cNvSpPr/>
            <p:nvPr/>
          </p:nvSpPr>
          <p:spPr>
            <a:xfrm>
              <a:off x="6813626" y="5468132"/>
              <a:ext cx="1261884" cy="73866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推出光合商城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电商功能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016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3" name="Straight Connector 19"/>
            <p:cNvCxnSpPr/>
            <p:nvPr/>
          </p:nvCxnSpPr>
          <p:spPr>
            <a:xfrm flipV="1">
              <a:off x="6697357" y="4546228"/>
              <a:ext cx="0" cy="1065791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8"/>
            <p:cNvSpPr/>
            <p:nvPr/>
          </p:nvSpPr>
          <p:spPr>
            <a:xfrm>
              <a:off x="6627067" y="5562984"/>
              <a:ext cx="155494" cy="12859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3409846"/>
              </p:ext>
            </p:extLst>
          </p:nvPr>
        </p:nvGraphicFramePr>
        <p:xfrm>
          <a:off x="1036639" y="260648"/>
          <a:ext cx="7143750" cy="6353175"/>
        </p:xfrm>
        <a:graphic>
          <a:graphicData uri="http://schemas.openxmlformats.org/presentationml/2006/ole">
            <p:oleObj spid="_x0000_s1081" r:id="rId3" imgW="9523810" imgH="8469841" progId="Photoshop.Image.14">
              <p:embed/>
            </p:oleObj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4" y="5661248"/>
            <a:ext cx="7772400" cy="720080"/>
          </a:xfrm>
        </p:spPr>
        <p:txBody>
          <a:bodyPr/>
          <a:lstStyle/>
          <a:p>
            <a:pPr algn="ctr"/>
            <a:r>
              <a:rPr lang="zh-Han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Han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22314" y="6087541"/>
            <a:ext cx="7772400" cy="400595"/>
          </a:xfrm>
        </p:spPr>
        <p:txBody>
          <a:bodyPr/>
          <a:lstStyle/>
          <a:p>
            <a:pPr algn="ctr"/>
            <a:r>
              <a:rPr lang="zh-Hans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讲解材料到此结束</a:t>
            </a:r>
            <a:endParaRPr lang="zh-Hans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114126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无个性化定制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14313" y="71438"/>
            <a:ext cx="8229600" cy="78579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Hans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Hans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785813"/>
            <a:ext cx="9144000" cy="15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3568" y="5096243"/>
            <a:ext cx="7238007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健康是一个长期的命题，却缺少持续、长期为个人提供健康“监理”、“预警”等类型服务。</a:t>
            </a:r>
            <a:endParaRPr lang="en-US" altLang="zh-CN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2813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zh-CN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缺乏针对性的数据采集与管理；</a:t>
            </a:r>
            <a:endParaRPr lang="en-US" altLang="zh-CN"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2813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缺乏对数据的建模、分析与监控提醒；</a:t>
            </a:r>
            <a:endParaRPr lang="en-US" altLang="zh-CN"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8" y="26944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门槛高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435133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缺少长期持续服务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844824"/>
            <a:ext cx="753177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所有人群使用相同的健身方案，不适合自身情况、目标，事倍功半，毫无</a:t>
            </a: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进展，甚至</a:t>
            </a: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出现运动损伤；</a:t>
            </a:r>
            <a:endParaRPr lang="en-US" altLang="zh-CN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3439403"/>
            <a:ext cx="7238007" cy="82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健身房</a:t>
            </a: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、教练等资源短缺，门槛较高，价格</a:t>
            </a: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居高不下；</a:t>
            </a:r>
            <a:endParaRPr lang="en-US" altLang="zh-CN" sz="16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813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时间占用量重，即使办了健身卡也很难坚持。</a:t>
            </a:r>
            <a:endParaRPr lang="en-US" altLang="zh-CN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214313" y="71438"/>
            <a:ext cx="8229600" cy="78579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Hans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Hans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785813"/>
            <a:ext cx="9144000" cy="15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520" y="1355458"/>
            <a:ext cx="424904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城镇的运动人群，只有</a:t>
            </a:r>
            <a:r>
              <a:rPr lang="en-US" altLang="zh-CN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的运动者接受过专业指导（专业教练、社会体育指导员）。但有</a:t>
            </a:r>
            <a:r>
              <a:rPr lang="en-US" altLang="zh-C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r>
              <a:rPr lang="zh-CN" altLang="en-US"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的运动人群渴望咨询教练。</a:t>
            </a:r>
            <a:endParaRPr lang="en-US" altLang="zh-Hans" sz="14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4089793" cy="22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076056" y="1412776"/>
            <a:ext cx="3816102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Han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Hans" altLang="en-US"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的减肥者认为最大障碍来源于没有指导，同样</a:t>
            </a:r>
            <a:r>
              <a:rPr lang="en-US" altLang="zh-Hans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44%</a:t>
            </a:r>
            <a:r>
              <a:rPr lang="zh-Hans" altLang="en-US"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的减肥失败原因来自方法错误。</a:t>
            </a:r>
            <a:endParaRPr lang="en-US" altLang="zh-Hans" sz="1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707208"/>
            <a:ext cx="3816102" cy="22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214546" y="5589240"/>
            <a:ext cx="4733718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目前运动人群健身房之前的指导需求完全没有得到满足。</a:t>
            </a:r>
            <a:endParaRPr lang="en-US" altLang="zh-Hans" sz="14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竞品分析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790"/>
            <a:ext cx="9144000" cy="579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395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948883" y="1"/>
            <a:ext cx="359827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948018" y="5166681"/>
            <a:ext cx="3600000" cy="5132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个人健康档案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2948018" y="4461484"/>
            <a:ext cx="3600000" cy="5132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大数据分析预警</a:t>
            </a:r>
          </a:p>
        </p:txBody>
      </p:sp>
      <p:sp>
        <p:nvSpPr>
          <p:cNvPr id="112" name="矩形 111"/>
          <p:cNvSpPr/>
          <p:nvPr/>
        </p:nvSpPr>
        <p:spPr bwMode="auto">
          <a:xfrm>
            <a:off x="2947307" y="3740374"/>
            <a:ext cx="3601423" cy="5132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综合服务接入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ctr" defTabSz="912813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（场地、设备、耗材、课程）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948018" y="3024800"/>
            <a:ext cx="3600000" cy="5132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健康科学研究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2948018" y="1594587"/>
            <a:ext cx="3600000" cy="5132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健康计划订制、跟踪、督促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2942864" y="2317112"/>
            <a:ext cx="3600000" cy="5132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2813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健康咨询与指导</a:t>
            </a:r>
          </a:p>
        </p:txBody>
      </p:sp>
      <p:pic>
        <p:nvPicPr>
          <p:cNvPr id="36" name="Picture 6" descr="http://img1.27.cn/images/201103/10/1299736864_818647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138" t="793" r="30954" b="59113"/>
          <a:stretch/>
        </p:blipFill>
        <p:spPr bwMode="auto">
          <a:xfrm>
            <a:off x="5796538" y="2498598"/>
            <a:ext cx="754617" cy="810000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64" y="3624940"/>
            <a:ext cx="810000" cy="835208"/>
          </a:xfrm>
          <a:prstGeom prst="ellipse">
            <a:avLst/>
          </a:prstGeom>
          <a:ln w="381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7" name="肘形连接符 16"/>
          <p:cNvCxnSpPr>
            <a:stCxn id="36" idx="6"/>
            <a:endCxn id="39" idx="1"/>
          </p:cNvCxnSpPr>
          <p:nvPr/>
        </p:nvCxnSpPr>
        <p:spPr>
          <a:xfrm>
            <a:off x="6551155" y="2903598"/>
            <a:ext cx="483966" cy="76038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35121" y="35100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专业运动员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肘形连接符 40"/>
          <p:cNvCxnSpPr>
            <a:stCxn id="36" idx="6"/>
            <a:endCxn id="42" idx="1"/>
          </p:cNvCxnSpPr>
          <p:nvPr/>
        </p:nvCxnSpPr>
        <p:spPr>
          <a:xfrm>
            <a:off x="6551155" y="2903598"/>
            <a:ext cx="483966" cy="2051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035121" y="2954879"/>
            <a:ext cx="141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专业体能师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肘形连接符 42"/>
          <p:cNvCxnSpPr>
            <a:stCxn id="36" idx="6"/>
            <a:endCxn id="44" idx="1"/>
          </p:cNvCxnSpPr>
          <p:nvPr/>
        </p:nvCxnSpPr>
        <p:spPr>
          <a:xfrm>
            <a:off x="6551155" y="2903598"/>
            <a:ext cx="483966" cy="131088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035121" y="40605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退役运动员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>
            <a:stCxn id="36" idx="6"/>
            <a:endCxn id="46" idx="1"/>
          </p:cNvCxnSpPr>
          <p:nvPr/>
        </p:nvCxnSpPr>
        <p:spPr>
          <a:xfrm>
            <a:off x="6551155" y="2903598"/>
            <a:ext cx="483966" cy="186496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035121" y="46146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社会体育指导员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36" idx="6"/>
            <a:endCxn id="48" idx="1"/>
          </p:cNvCxnSpPr>
          <p:nvPr/>
        </p:nvCxnSpPr>
        <p:spPr>
          <a:xfrm>
            <a:off x="6551155" y="2903598"/>
            <a:ext cx="483966" cy="24201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035121" y="51698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私人教练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肘形连接符 79"/>
          <p:cNvCxnSpPr>
            <a:stCxn id="37" idx="2"/>
            <a:endCxn id="95" idx="3"/>
          </p:cNvCxnSpPr>
          <p:nvPr/>
        </p:nvCxnSpPr>
        <p:spPr>
          <a:xfrm rot="10800000">
            <a:off x="2281342" y="2133224"/>
            <a:ext cx="661522" cy="190932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7" idx="2"/>
            <a:endCxn id="96" idx="3"/>
          </p:cNvCxnSpPr>
          <p:nvPr/>
        </p:nvCxnSpPr>
        <p:spPr>
          <a:xfrm rot="10800000">
            <a:off x="2281342" y="1578010"/>
            <a:ext cx="661522" cy="246453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7" idx="2"/>
            <a:endCxn id="97" idx="3"/>
          </p:cNvCxnSpPr>
          <p:nvPr/>
        </p:nvCxnSpPr>
        <p:spPr>
          <a:xfrm rot="10800000">
            <a:off x="2281342" y="2683724"/>
            <a:ext cx="661522" cy="135882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7" idx="2"/>
            <a:endCxn id="98" idx="3"/>
          </p:cNvCxnSpPr>
          <p:nvPr/>
        </p:nvCxnSpPr>
        <p:spPr>
          <a:xfrm rot="10800000">
            <a:off x="2281342" y="3237806"/>
            <a:ext cx="661522" cy="80473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37" idx="2"/>
            <a:endCxn id="99" idx="3"/>
          </p:cNvCxnSpPr>
          <p:nvPr/>
        </p:nvCxnSpPr>
        <p:spPr>
          <a:xfrm rot="10800000">
            <a:off x="2281342" y="3793022"/>
            <a:ext cx="661522" cy="24952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378530" y="1979335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形体需求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3374" y="1424120"/>
            <a:ext cx="141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健康需求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378530" y="2529835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力量需求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378530" y="3083917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耐力需求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019457" y="3639132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专项运动技能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640024" y="17391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教练的创收平台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043315" y="479715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对用户的多元化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健康咨询平台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 descr="logo@2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63" y="500042"/>
            <a:ext cx="3500463" cy="4599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8084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5" grpId="0" animBg="1"/>
      <p:bldP spid="40" grpId="0" animBg="1"/>
      <p:bldP spid="49" grpId="0" animBg="1"/>
      <p:bldP spid="39" grpId="0"/>
      <p:bldP spid="42" grpId="0"/>
      <p:bldP spid="44" grpId="0"/>
      <p:bldP spid="46" grpId="0"/>
      <p:bldP spid="48" grpId="0"/>
      <p:bldP spid="95" grpId="0"/>
      <p:bldP spid="96" grpId="0"/>
      <p:bldP spid="97" grpId="0"/>
      <p:bldP spid="98" grpId="0"/>
      <p:bldP spid="99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logo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" y="40127"/>
            <a:ext cx="3500463" cy="459915"/>
          </a:xfrm>
          <a:prstGeom prst="rect">
            <a:avLst/>
          </a:prstGeom>
        </p:spPr>
      </p:pic>
      <p:sp>
        <p:nvSpPr>
          <p:cNvPr id="14" name="文本框 116"/>
          <p:cNvSpPr txBox="1"/>
          <p:nvPr/>
        </p:nvSpPr>
        <p:spPr>
          <a:xfrm>
            <a:off x="214282" y="64291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绑定专属教练自由沟通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教练-详情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85860"/>
            <a:ext cx="2334299" cy="4143380"/>
          </a:xfrm>
          <a:prstGeom prst="rect">
            <a:avLst/>
          </a:prstGeom>
        </p:spPr>
      </p:pic>
      <p:sp>
        <p:nvSpPr>
          <p:cNvPr id="18" name="文本框 116"/>
          <p:cNvSpPr txBox="1"/>
          <p:nvPr/>
        </p:nvSpPr>
        <p:spPr>
          <a:xfrm>
            <a:off x="490997" y="56720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绑定专属教练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环信聊天页面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285860"/>
            <a:ext cx="2357454" cy="4177132"/>
          </a:xfrm>
          <a:prstGeom prst="rect">
            <a:avLst/>
          </a:prstGeom>
        </p:spPr>
      </p:pic>
      <p:pic>
        <p:nvPicPr>
          <p:cNvPr id="20" name="图片 19" descr="环信语音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1285860"/>
            <a:ext cx="2357454" cy="4193125"/>
          </a:xfrm>
          <a:prstGeom prst="rect">
            <a:avLst/>
          </a:prstGeom>
        </p:spPr>
      </p:pic>
      <p:sp>
        <p:nvSpPr>
          <p:cNvPr id="22" name="文本框 116"/>
          <p:cNvSpPr txBox="1"/>
          <p:nvPr/>
        </p:nvSpPr>
        <p:spPr>
          <a:xfrm>
            <a:off x="4786314" y="56435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图文及语音沟通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426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" y="40127"/>
            <a:ext cx="3500463" cy="459915"/>
          </a:xfrm>
          <a:prstGeom prst="rect">
            <a:avLst/>
          </a:prstGeom>
        </p:spPr>
      </p:pic>
      <p:sp>
        <p:nvSpPr>
          <p:cNvPr id="14" name="文本框 116"/>
          <p:cNvSpPr txBox="1"/>
          <p:nvPr/>
        </p:nvSpPr>
        <p:spPr>
          <a:xfrm>
            <a:off x="214282" y="64291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定制化计划服务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推送计划弹框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85860"/>
            <a:ext cx="2575779" cy="4572008"/>
          </a:xfrm>
          <a:prstGeom prst="rect">
            <a:avLst/>
          </a:prstGeom>
        </p:spPr>
      </p:pic>
      <p:pic>
        <p:nvPicPr>
          <p:cNvPr id="18" name="图片 17" descr="首页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02" y="1285860"/>
            <a:ext cx="2571768" cy="4564888"/>
          </a:xfrm>
          <a:prstGeom prst="rect">
            <a:avLst/>
          </a:prstGeom>
        </p:spPr>
      </p:pic>
      <p:pic>
        <p:nvPicPr>
          <p:cNvPr id="19" name="图片 18" descr="课程详情页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950" y="1285860"/>
            <a:ext cx="2571768" cy="4574319"/>
          </a:xfrm>
          <a:prstGeom prst="rect">
            <a:avLst/>
          </a:prstGeom>
        </p:spPr>
      </p:pic>
      <p:sp>
        <p:nvSpPr>
          <p:cNvPr id="20" name="文本框 116"/>
          <p:cNvSpPr txBox="1"/>
          <p:nvPr/>
        </p:nvSpPr>
        <p:spPr>
          <a:xfrm>
            <a:off x="2000232" y="6000768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量身定制的运动计划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每个人都各不相同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16"/>
          <p:cNvSpPr txBox="1"/>
          <p:nvPr/>
        </p:nvSpPr>
        <p:spPr>
          <a:xfrm>
            <a:off x="6592499" y="60007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模块化视频指导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8670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214313" y="71438"/>
            <a:ext cx="8229600" cy="78579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an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平台产品数据</a:t>
            </a:r>
            <a:endParaRPr lang="zh-Hans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785813"/>
            <a:ext cx="9144000" cy="15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3" y="928670"/>
            <a:ext cx="442069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8"/>
          <p:cNvSpPr txBox="1"/>
          <p:nvPr/>
        </p:nvSpPr>
        <p:spPr>
          <a:xfrm>
            <a:off x="5143504" y="1407312"/>
            <a:ext cx="3429024" cy="102155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名测试用户，次日回访率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，周回访率（保持一周多次打开）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6%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3929066"/>
            <a:ext cx="4562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8"/>
          <p:cNvSpPr txBox="1"/>
          <p:nvPr/>
        </p:nvSpPr>
        <p:spPr>
          <a:xfrm>
            <a:off x="357158" y="4572008"/>
            <a:ext cx="3643338" cy="102155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在预设计划的产品强引导下仍然有近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三分之一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的用户选择定制计划，并释放出强烈的沟通欲望。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3952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theme/theme1.xml><?xml version="1.0" encoding="utf-8"?>
<a:theme xmlns:a="http://schemas.openxmlformats.org/drawingml/2006/main" name="1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0000"/>
        </a:solidFill>
        <a:ln w="9525" algn="ctr">
          <a:noFill/>
          <a:miter lim="800000"/>
          <a:headEnd/>
          <a:tailEnd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none" rtlCol="0" anchor="ctr"/>
      <a:lstStyle>
        <a:defPPr algn="ctr" defTabSz="912813">
          <a:defRPr dirty="0" smtClean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anose="020B0503020204020204" pitchFamily="34" charset="-122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9861</TotalTime>
  <Words>738</Words>
  <Application>Microsoft Macintosh PowerPoint</Application>
  <PresentationFormat>全屏显示(4:3)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1_Office 主题</vt:lpstr>
      <vt:lpstr>Adobe Photoshop Image 14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Xiao and Ian</cp:lastModifiedBy>
  <cp:revision>676</cp:revision>
  <dcterms:created xsi:type="dcterms:W3CDTF">2011-10-11T02:06:38Z</dcterms:created>
  <dcterms:modified xsi:type="dcterms:W3CDTF">2016-03-09T13:06:21Z</dcterms:modified>
</cp:coreProperties>
</file>