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Erica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r:id="rId26" roundtripDataSignature="AMtx7miTHhCt8KnF3UXj18YASpz0PUk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Eric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7" name="Google Shape;17;p21"/>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8" name="Google Shape;18;p21"/>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9" name="Google Shape;19;p21"/>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 name="Google Shape;20;p21"/>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 name="Google Shape;21;p21"/>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 name="Google Shape;22;p21"/>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3" name="Google Shape;23;p21"/>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92" name="Shape 92"/>
        <p:cNvGrpSpPr/>
        <p:nvPr/>
      </p:nvGrpSpPr>
      <p:grpSpPr>
        <a:xfrm>
          <a:off x="0" y="0"/>
          <a:ext cx="0" cy="0"/>
          <a:chOff x="0" y="0"/>
          <a:chExt cx="0" cy="0"/>
        </a:xfrm>
      </p:grpSpPr>
      <p:sp>
        <p:nvSpPr>
          <p:cNvPr id="93" name="Google Shape;93;p30"/>
          <p:cNvSpPr/>
          <p:nvPr>
            <p:ph idx="2" type="pic"/>
          </p:nvPr>
        </p:nvSpPr>
        <p:spPr>
          <a:xfrm>
            <a:off x="0" y="1"/>
            <a:ext cx="12192000" cy="6858000"/>
          </a:xfrm>
          <a:prstGeom prst="rect">
            <a:avLst/>
          </a:prstGeom>
          <a:noFill/>
          <a:ln>
            <a:noFill/>
          </a:ln>
        </p:spPr>
      </p:sp>
      <p:sp>
        <p:nvSpPr>
          <p:cNvPr id="94" name="Google Shape;94;p30"/>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0"/>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6" name="Google Shape;9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chemeClr val="lt1"/>
                </a:solidFill>
                <a:latin typeface="Avenir"/>
                <a:ea typeface="Avenir"/>
                <a:cs typeface="Avenir"/>
                <a:sym typeface="Avenir"/>
              </a:defRPr>
            </a:lvl1pPr>
            <a:lvl2pPr indent="0" lvl="1" marL="0" marR="0" algn="r">
              <a:spcBef>
                <a:spcPts val="0"/>
              </a:spcBef>
              <a:buNone/>
              <a:defRPr sz="1200" cap="none">
                <a:solidFill>
                  <a:schemeClr val="lt1"/>
                </a:solidFill>
                <a:latin typeface="Avenir"/>
                <a:ea typeface="Avenir"/>
                <a:cs typeface="Avenir"/>
                <a:sym typeface="Avenir"/>
              </a:defRPr>
            </a:lvl2pPr>
            <a:lvl3pPr indent="0" lvl="2" marL="0" marR="0" algn="r">
              <a:spcBef>
                <a:spcPts val="0"/>
              </a:spcBef>
              <a:buNone/>
              <a:defRPr sz="1200" cap="none">
                <a:solidFill>
                  <a:schemeClr val="lt1"/>
                </a:solidFill>
                <a:latin typeface="Avenir"/>
                <a:ea typeface="Avenir"/>
                <a:cs typeface="Avenir"/>
                <a:sym typeface="Avenir"/>
              </a:defRPr>
            </a:lvl3pPr>
            <a:lvl4pPr indent="0" lvl="3" marL="0" marR="0" algn="r">
              <a:spcBef>
                <a:spcPts val="0"/>
              </a:spcBef>
              <a:buNone/>
              <a:defRPr sz="1200" cap="none">
                <a:solidFill>
                  <a:schemeClr val="lt1"/>
                </a:solidFill>
                <a:latin typeface="Avenir"/>
                <a:ea typeface="Avenir"/>
                <a:cs typeface="Avenir"/>
                <a:sym typeface="Avenir"/>
              </a:defRPr>
            </a:lvl4pPr>
            <a:lvl5pPr indent="0" lvl="4" marL="0" marR="0" algn="r">
              <a:spcBef>
                <a:spcPts val="0"/>
              </a:spcBef>
              <a:buNone/>
              <a:defRPr sz="1200" cap="none">
                <a:solidFill>
                  <a:schemeClr val="lt1"/>
                </a:solidFill>
                <a:latin typeface="Avenir"/>
                <a:ea typeface="Avenir"/>
                <a:cs typeface="Avenir"/>
                <a:sym typeface="Avenir"/>
              </a:defRPr>
            </a:lvl5pPr>
            <a:lvl6pPr indent="0" lvl="5" marL="0" marR="0" algn="r">
              <a:spcBef>
                <a:spcPts val="0"/>
              </a:spcBef>
              <a:buNone/>
              <a:defRPr sz="1200" cap="none">
                <a:solidFill>
                  <a:schemeClr val="lt1"/>
                </a:solidFill>
                <a:latin typeface="Avenir"/>
                <a:ea typeface="Avenir"/>
                <a:cs typeface="Avenir"/>
                <a:sym typeface="Avenir"/>
              </a:defRPr>
            </a:lvl6pPr>
            <a:lvl7pPr indent="0" lvl="6" marL="0" marR="0" algn="r">
              <a:spcBef>
                <a:spcPts val="0"/>
              </a:spcBef>
              <a:buNone/>
              <a:defRPr sz="1200" cap="none">
                <a:solidFill>
                  <a:schemeClr val="lt1"/>
                </a:solidFill>
                <a:latin typeface="Avenir"/>
                <a:ea typeface="Avenir"/>
                <a:cs typeface="Avenir"/>
                <a:sym typeface="Avenir"/>
              </a:defRPr>
            </a:lvl7pPr>
            <a:lvl8pPr indent="0" lvl="7" marL="0" marR="0" algn="r">
              <a:spcBef>
                <a:spcPts val="0"/>
              </a:spcBef>
              <a:buNone/>
              <a:defRPr sz="1200" cap="none">
                <a:solidFill>
                  <a:schemeClr val="lt1"/>
                </a:solidFill>
                <a:latin typeface="Avenir"/>
                <a:ea typeface="Avenir"/>
                <a:cs typeface="Avenir"/>
                <a:sym typeface="Avenir"/>
              </a:defRPr>
            </a:lvl8pPr>
            <a:lvl9pPr indent="0" lvl="8" marL="0" marR="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99" name="Shape 99"/>
        <p:cNvGrpSpPr/>
        <p:nvPr/>
      </p:nvGrpSpPr>
      <p:grpSpPr>
        <a:xfrm>
          <a:off x="0" y="0"/>
          <a:ext cx="0" cy="0"/>
          <a:chOff x="0" y="0"/>
          <a:chExt cx="0" cy="0"/>
        </a:xfrm>
      </p:grpSpPr>
      <p:sp>
        <p:nvSpPr>
          <p:cNvPr id="100" name="Google Shape;100;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1"/>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31"/>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1"/>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31"/>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08" name="Google Shape;108;p3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9" name="Google Shape;109;p3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0" name="Google Shape;110;p31"/>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31"/>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112" name="Shape 112"/>
        <p:cNvGrpSpPr/>
        <p:nvPr/>
      </p:nvGrpSpPr>
      <p:grpSpPr>
        <a:xfrm>
          <a:off x="0" y="0"/>
          <a:ext cx="0" cy="0"/>
          <a:chOff x="0" y="0"/>
          <a:chExt cx="0" cy="0"/>
        </a:xfrm>
      </p:grpSpPr>
      <p:sp>
        <p:nvSpPr>
          <p:cNvPr id="113" name="Google Shape;113;p32"/>
          <p:cNvSpPr/>
          <p:nvPr>
            <p:ph idx="2" type="pic"/>
          </p:nvPr>
        </p:nvSpPr>
        <p:spPr>
          <a:xfrm>
            <a:off x="7901259" y="2727729"/>
            <a:ext cx="4290740" cy="4130271"/>
          </a:xfrm>
          <a:prstGeom prst="rect">
            <a:avLst/>
          </a:prstGeom>
          <a:noFill/>
          <a:ln>
            <a:noFill/>
          </a:ln>
        </p:spPr>
      </p:sp>
      <p:sp>
        <p:nvSpPr>
          <p:cNvPr id="114" name="Google Shape;114;p32"/>
          <p:cNvSpPr/>
          <p:nvPr>
            <p:ph idx="3" type="pic"/>
          </p:nvPr>
        </p:nvSpPr>
        <p:spPr>
          <a:xfrm>
            <a:off x="6261609" y="0"/>
            <a:ext cx="3519311" cy="3007909"/>
          </a:xfrm>
          <a:prstGeom prst="rect">
            <a:avLst/>
          </a:prstGeom>
          <a:noFill/>
          <a:ln>
            <a:noFill/>
          </a:ln>
        </p:spPr>
      </p:sp>
      <p:sp>
        <p:nvSpPr>
          <p:cNvPr id="115" name="Google Shape;115;p32"/>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6" name="Google Shape;116;p32"/>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7" name="Google Shape;117;p32"/>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21" name="Google Shape;121;p32"/>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22" name="Shape 122"/>
        <p:cNvGrpSpPr/>
        <p:nvPr/>
      </p:nvGrpSpPr>
      <p:grpSpPr>
        <a:xfrm>
          <a:off x="0" y="0"/>
          <a:ext cx="0" cy="0"/>
          <a:chOff x="0" y="0"/>
          <a:chExt cx="0" cy="0"/>
        </a:xfrm>
      </p:grpSpPr>
      <p:sp>
        <p:nvSpPr>
          <p:cNvPr id="123" name="Google Shape;123;p33"/>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4" name="Google Shape;124;p33"/>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5" name="Google Shape;125;p33"/>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6" name="Google Shape;126;p33"/>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7" name="Google Shape;127;p33"/>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8" name="Google Shape;128;p33"/>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9" name="Google Shape;129;p33"/>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0" name="Google Shape;130;p33"/>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3"/>
          <p:cNvSpPr txBox="1"/>
          <p:nvPr>
            <p:ph idx="10" type="dt"/>
          </p:nvPr>
        </p:nvSpPr>
        <p:spPr>
          <a:xfrm>
            <a:off x="1682496" y="6356350"/>
            <a:ext cx="15453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3"/>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34" name="Google Shape;134;p33"/>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39" name="Google Shape;139;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0" name="Google Shape;140;p3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1" name="Google Shape;14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49" name="Google Shape;149;p3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0" name="Google Shape;150;p3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6"/>
          <p:cNvSpPr/>
          <p:nvPr>
            <p:ph idx="2" type="pic"/>
          </p:nvPr>
        </p:nvSpPr>
        <p:spPr>
          <a:xfrm>
            <a:off x="5183188" y="987425"/>
            <a:ext cx="6172200" cy="4873625"/>
          </a:xfrm>
          <a:prstGeom prst="rect">
            <a:avLst/>
          </a:prstGeom>
          <a:noFill/>
          <a:ln>
            <a:noFill/>
          </a:ln>
        </p:spPr>
      </p:sp>
      <p:sp>
        <p:nvSpPr>
          <p:cNvPr id="154" name="Google Shape;15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158" name="Google Shape;158;p3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9" name="Google Shape;159;p3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25" name="Shape 25"/>
        <p:cNvGrpSpPr/>
        <p:nvPr/>
      </p:nvGrpSpPr>
      <p:grpSpPr>
        <a:xfrm>
          <a:off x="0" y="0"/>
          <a:ext cx="0" cy="0"/>
          <a:chOff x="0" y="0"/>
          <a:chExt cx="0" cy="0"/>
        </a:xfrm>
      </p:grpSpPr>
      <p:sp>
        <p:nvSpPr>
          <p:cNvPr id="26" name="Google Shape;26;p22"/>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22"/>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8" name="Google Shape;28;p22"/>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 name="Google Shape;29;p22"/>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34" name="Shape 34"/>
        <p:cNvGrpSpPr/>
        <p:nvPr/>
      </p:nvGrpSpPr>
      <p:grpSpPr>
        <a:xfrm>
          <a:off x="0" y="0"/>
          <a:ext cx="0" cy="0"/>
          <a:chOff x="0" y="0"/>
          <a:chExt cx="0" cy="0"/>
        </a:xfrm>
      </p:grpSpPr>
      <p:sp>
        <p:nvSpPr>
          <p:cNvPr id="35" name="Google Shape;35;p23"/>
          <p:cNvSpPr/>
          <p:nvPr>
            <p:ph idx="2" type="pic"/>
          </p:nvPr>
        </p:nvSpPr>
        <p:spPr>
          <a:xfrm>
            <a:off x="7200479" y="1150210"/>
            <a:ext cx="2207046" cy="2204178"/>
          </a:xfrm>
          <a:prstGeom prst="rect">
            <a:avLst/>
          </a:prstGeom>
          <a:noFill/>
          <a:ln>
            <a:noFill/>
          </a:ln>
        </p:spPr>
      </p:sp>
      <p:sp>
        <p:nvSpPr>
          <p:cNvPr id="36" name="Google Shape;36;p23"/>
          <p:cNvSpPr/>
          <p:nvPr>
            <p:ph idx="3" type="pic"/>
          </p:nvPr>
        </p:nvSpPr>
        <p:spPr>
          <a:xfrm>
            <a:off x="8444632" y="2579683"/>
            <a:ext cx="3096807" cy="3096807"/>
          </a:xfrm>
          <a:prstGeom prst="rect">
            <a:avLst/>
          </a:prstGeom>
          <a:noFill/>
          <a:ln>
            <a:noFill/>
          </a:ln>
        </p:spPr>
      </p:sp>
      <p:sp>
        <p:nvSpPr>
          <p:cNvPr id="37" name="Google Shape;37;p23"/>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42" name="Google Shape;42;p23"/>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23"/>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48" name="Google Shape;48;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9" name="Google Shape;49;p2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57" name="Google Shape;57;p2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8" name="Google Shape;58;p2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26"/>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1" name="Google Shape;61;p26"/>
          <p:cNvSpPr/>
          <p:nvPr/>
        </p:nvSpPr>
        <p:spPr>
          <a:xfrm flipH="1" rot="-1577571">
            <a:off x="2494118"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2" name="Google Shape;62;p26"/>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26"/>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74" name="Google Shape;74;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5" name="Google Shape;75;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6" name="Shape 76"/>
        <p:cNvGrpSpPr/>
        <p:nvPr/>
      </p:nvGrpSpPr>
      <p:grpSpPr>
        <a:xfrm>
          <a:off x="0" y="0"/>
          <a:ext cx="0" cy="0"/>
          <a:chOff x="0" y="0"/>
          <a:chExt cx="0" cy="0"/>
        </a:xfrm>
      </p:grpSpPr>
      <p:sp>
        <p:nvSpPr>
          <p:cNvPr id="77" name="Google Shape;77;p28"/>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82" name="Google Shape;82;p2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3" name="Google Shape;83;p28"/>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4" name="Shape 84"/>
        <p:cNvGrpSpPr/>
        <p:nvPr/>
      </p:nvGrpSpPr>
      <p:grpSpPr>
        <a:xfrm>
          <a:off x="0" y="0"/>
          <a:ext cx="0" cy="0"/>
          <a:chOff x="0" y="0"/>
          <a:chExt cx="0" cy="0"/>
        </a:xfrm>
      </p:grpSpPr>
      <p:sp>
        <p:nvSpPr>
          <p:cNvPr id="85" name="Google Shape;8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
        <p:nvSpPr>
          <p:cNvPr id="89" name="Google Shape;89;p2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0" name="Google Shape;90;p2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1" name="Google Shape;91;p29"/>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6158846" y="1838227"/>
            <a:ext cx="4176074" cy="238658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6600"/>
              <a:buFont typeface="Avenir"/>
              <a:buNone/>
            </a:pPr>
            <a:r>
              <a:rPr lang="vi-VN" sz="6600">
                <a:solidFill>
                  <a:srgbClr val="FFFFFF"/>
                </a:solidFill>
                <a:latin typeface="Avenir"/>
                <a:ea typeface="Avenir"/>
                <a:cs typeface="Avenir"/>
                <a:sym typeface="Avenir"/>
              </a:rPr>
              <a:t>Chương 1</a:t>
            </a:r>
            <a:r>
              <a:rPr lang="vi-VN">
                <a:solidFill>
                  <a:srgbClr val="FFFFFF"/>
                </a:solidFill>
              </a:rPr>
              <a:t> </a:t>
            </a:r>
            <a:endParaRPr/>
          </a:p>
        </p:txBody>
      </p:sp>
      <p:sp>
        <p:nvSpPr>
          <p:cNvPr id="165" name="Google Shape;165;p1"/>
          <p:cNvSpPr txBox="1"/>
          <p:nvPr>
            <p:ph idx="1" type="subTitle"/>
          </p:nvPr>
        </p:nvSpPr>
        <p:spPr>
          <a:xfrm>
            <a:off x="4031185" y="4683896"/>
            <a:ext cx="6592824" cy="99669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3600"/>
              <a:buNone/>
            </a:pPr>
            <a:r>
              <a:rPr lang="vi-VN" sz="3600">
                <a:solidFill>
                  <a:srgbClr val="FFFFFF"/>
                </a:solidFill>
                <a:latin typeface="Times New Roman"/>
                <a:ea typeface="Times New Roman"/>
                <a:cs typeface="Times New Roman"/>
                <a:sym typeface="Times New Roman"/>
              </a:rPr>
              <a:t>Tập Hợp . Logic Mệnh đề </a:t>
            </a:r>
            <a:endParaRPr sz="3600">
              <a:solidFill>
                <a:srgbClr val="FFFFFF"/>
              </a:solidFill>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lt1"/>
              </a:buClr>
              <a:buSzPts val="2400"/>
              <a:buNone/>
            </a:pPr>
            <a:r>
              <a:t/>
            </a:r>
            <a:endParaRPr/>
          </a:p>
        </p:txBody>
      </p:sp>
      <p:sp>
        <p:nvSpPr>
          <p:cNvPr id="166" name="Google Shape;166;p1"/>
          <p:cNvSpPr txBox="1"/>
          <p:nvPr/>
        </p:nvSpPr>
        <p:spPr>
          <a:xfrm>
            <a:off x="1857080" y="1357459"/>
            <a:ext cx="199848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vi-VN" sz="3200" u="none" cap="none" strike="noStrike">
                <a:solidFill>
                  <a:srgbClr val="FF0000"/>
                </a:solidFill>
                <a:latin typeface="Avenir"/>
                <a:ea typeface="Avenir"/>
                <a:cs typeface="Avenir"/>
                <a:sym typeface="Avenir"/>
              </a:rPr>
              <a:t>Nhóm 2</a:t>
            </a:r>
            <a:endParaRPr b="1" sz="3200">
              <a:solidFill>
                <a:srgbClr val="FF0000"/>
              </a:solidFill>
              <a:latin typeface="Erica One"/>
              <a:ea typeface="Erica One"/>
              <a:cs typeface="Erica One"/>
              <a:sym typeface="Erica One"/>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9/3/20XX</a:t>
            </a:r>
            <a:endParaRPr>
              <a:solidFill>
                <a:srgbClr val="888888"/>
              </a:solidFill>
            </a:endParaRPr>
          </a:p>
        </p:txBody>
      </p:sp>
      <p:sp>
        <p:nvSpPr>
          <p:cNvPr id="276" name="Google Shape;27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Presentation Title</a:t>
            </a:r>
            <a:endParaRPr>
              <a:solidFill>
                <a:srgbClr val="888888"/>
              </a:solidFill>
            </a:endParaRPr>
          </a:p>
        </p:txBody>
      </p:sp>
      <p:sp>
        <p:nvSpPr>
          <p:cNvPr id="277" name="Google Shape;27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78" name="Google Shape;278;p10"/>
          <p:cNvSpPr/>
          <p:nvPr/>
        </p:nvSpPr>
        <p:spPr>
          <a:xfrm>
            <a:off x="321733" y="694266"/>
            <a:ext cx="2201334" cy="4969934"/>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IV. Chỉnh hợp </a:t>
            </a:r>
            <a:endParaRPr/>
          </a:p>
          <a:p>
            <a:pPr indent="0" lvl="0" marL="0" marR="0" rtl="0" algn="ctr">
              <a:spcBef>
                <a:spcPts val="0"/>
              </a:spcBef>
              <a:spcAft>
                <a:spcPts val="0"/>
              </a:spcAft>
              <a:buNone/>
            </a:pPr>
            <a:r>
              <a:rPr b="1" lang="vi-VN" sz="3200">
                <a:solidFill>
                  <a:srgbClr val="FF0000"/>
                </a:solidFill>
                <a:latin typeface="Avenir"/>
                <a:ea typeface="Avenir"/>
                <a:cs typeface="Avenir"/>
                <a:sym typeface="Avenir"/>
              </a:rPr>
              <a:t>lặp và</a:t>
            </a:r>
            <a:endParaRPr/>
          </a:p>
          <a:p>
            <a:pPr indent="0" lvl="0" marL="0" marR="0" rtl="0" algn="ctr">
              <a:spcBef>
                <a:spcPts val="0"/>
              </a:spcBef>
              <a:spcAft>
                <a:spcPts val="0"/>
              </a:spcAft>
              <a:buNone/>
            </a:pPr>
            <a:r>
              <a:rPr b="1" lang="vi-VN" sz="3200">
                <a:solidFill>
                  <a:srgbClr val="FF0000"/>
                </a:solidFill>
                <a:latin typeface="Avenir"/>
                <a:ea typeface="Avenir"/>
                <a:cs typeface="Avenir"/>
                <a:sym typeface="Avenir"/>
              </a:rPr>
              <a:t>không lặp</a:t>
            </a:r>
            <a:endParaRPr b="1" sz="3200">
              <a:solidFill>
                <a:srgbClr val="FF0000"/>
              </a:solidFill>
              <a:latin typeface="Avenir"/>
              <a:ea typeface="Avenir"/>
              <a:cs typeface="Avenir"/>
              <a:sym typeface="Avenir"/>
            </a:endParaRPr>
          </a:p>
        </p:txBody>
      </p:sp>
      <p:sp>
        <p:nvSpPr>
          <p:cNvPr id="279" name="Google Shape;279;p10"/>
          <p:cNvSpPr/>
          <p:nvPr/>
        </p:nvSpPr>
        <p:spPr>
          <a:xfrm>
            <a:off x="2677212" y="216818"/>
            <a:ext cx="9384384" cy="5963849"/>
          </a:xfrm>
          <a:prstGeom prst="roundRect">
            <a:avLst>
              <a:gd fmla="val 8430" name="adj"/>
            </a:avLst>
          </a:prstGeom>
          <a:gradFill>
            <a:gsLst>
              <a:gs pos="0">
                <a:srgbClr val="FFC69D"/>
              </a:gs>
              <a:gs pos="50000">
                <a:srgbClr val="FFBC8E"/>
              </a:gs>
              <a:gs pos="100000">
                <a:srgbClr val="FFB379"/>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800">
                <a:solidFill>
                  <a:srgbClr val="E23618"/>
                </a:solidFill>
                <a:latin typeface="Avenir"/>
                <a:ea typeface="Avenir"/>
                <a:cs typeface="Avenir"/>
                <a:sym typeface="Avenir"/>
              </a:rPr>
              <a:t>Chỉnh hợp không lặp : </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Một chỉnh hợp không lặp chập k của n phần tử là một bộ có thứ tự gồm k thành phần, lấy từ n thành phần đã cho. Các thành phần không được lặp lại.</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 Theo nguyên lý nhân, số chỉnh hợp không lặp chập k của n phần tử là </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n(n-1)….(n-k+1).</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VD: </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Từ n=5 chữ số ( 1,2,3,4,5) . </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Tính số số nguyên dương có k=4 chữ số (các số không trùng lặp nhau)</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N = 5.4.3.2 = n(n-1)…(n-k+1).</a:t>
            </a:r>
            <a:endParaRPr sz="2400">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type="title"/>
          </p:nvPr>
        </p:nvSpPr>
        <p:spPr>
          <a:xfrm>
            <a:off x="4036762" y="1936925"/>
            <a:ext cx="4118476"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Twentieth Century"/>
              <a:buNone/>
            </a:pPr>
            <a:r>
              <a:rPr lang="vi-VN">
                <a:solidFill>
                  <a:srgbClr val="FF0000"/>
                </a:solidFill>
              </a:rPr>
              <a:t>V. Hoán vị và tổ hợp</a:t>
            </a:r>
            <a:endParaRPr>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1.Hoán Vị</a:t>
            </a:r>
            <a:endParaRPr>
              <a:latin typeface="Time  s New Roman"/>
              <a:ea typeface="Time  s New Roman"/>
              <a:cs typeface="Time  s New Roman"/>
              <a:sym typeface="Time  s New Roman"/>
            </a:endParaRPr>
          </a:p>
        </p:txBody>
      </p:sp>
      <p:sp>
        <p:nvSpPr>
          <p:cNvPr id="290" name="Google Shape;290;p12"/>
          <p:cNvSpPr txBox="1"/>
          <p:nvPr>
            <p:ph idx="2" type="body"/>
          </p:nvPr>
        </p:nvSpPr>
        <p:spPr>
          <a:xfrm>
            <a:off x="865188" y="1345142"/>
            <a:ext cx="11182879" cy="9239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vi-VN"/>
              <a:t>+ Định nghĩa: Ta gọi một hoán vị của 𝑛 phần tử là một cách xếp thứ tự các phần tử đó .</a:t>
            </a:r>
            <a:endParaRPr/>
          </a:p>
        </p:txBody>
      </p:sp>
      <p:sp>
        <p:nvSpPr>
          <p:cNvPr id="291" name="Google Shape;291;p12"/>
          <p:cNvSpPr txBox="1"/>
          <p:nvPr>
            <p:ph idx="3" type="body"/>
          </p:nvPr>
        </p:nvSpPr>
        <p:spPr>
          <a:xfrm>
            <a:off x="761998" y="3429000"/>
            <a:ext cx="10854268" cy="158220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0" lang="vi-VN"/>
              <a:t>VD : Một đoàn khách du lịch dự định tham quan bảy địa điểm A , B , C , D , E , G và H ở Hà Nội. Họ đi thăm quan theo một thứ tự chẳng hạn B→A→C→E→D→G→H. Mỗi cách chọn thứ tự các địa điểm tham quan trên là một hoán vị của tập {A,B,C,D,E,G,H}. Có tất cả 7 ! = 5040 cách.</a:t>
            </a:r>
            <a:endParaRPr b="0"/>
          </a:p>
        </p:txBody>
      </p:sp>
      <p:sp>
        <p:nvSpPr>
          <p:cNvPr id="292" name="Google Shape;292;p12"/>
          <p:cNvSpPr txBox="1"/>
          <p:nvPr>
            <p:ph idx="4" type="body"/>
          </p:nvPr>
        </p:nvSpPr>
        <p:spPr>
          <a:xfrm>
            <a:off x="634999" y="2384954"/>
            <a:ext cx="10981267" cy="17282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vi-VN"/>
              <a:t>+ Một hoán vị của 𝑛 phần tử là một trường hợp riêng của chỉnh hợp không lặpkhi 𝑘 = 𝑛 o Số hoán vị của n phần tử là 𝑛. 𝑛 − 1 … 2.1 = 𝑛!.</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93" name="Google Shape;29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294" name="Google Shape;29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295" name="Google Shape;29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5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2.Tổ Hợp</a:t>
            </a:r>
            <a:endParaRPr>
              <a:latin typeface="Time  s New Roman"/>
              <a:ea typeface="Time  s New Roman"/>
              <a:cs typeface="Time  s New Roman"/>
              <a:sym typeface="Time  s New Roman"/>
            </a:endParaRPr>
          </a:p>
        </p:txBody>
      </p:sp>
      <p:pic>
        <p:nvPicPr>
          <p:cNvPr id="301" name="Google Shape;301;p13"/>
          <p:cNvPicPr preferRelativeResize="0"/>
          <p:nvPr>
            <p:ph idx="2" type="body"/>
          </p:nvPr>
        </p:nvPicPr>
        <p:blipFill rotWithShape="1">
          <a:blip r:embed="rId3">
            <a:alphaModFix/>
          </a:blip>
          <a:srcRect b="0" l="0" r="0" t="0"/>
          <a:stretch/>
        </p:blipFill>
        <p:spPr>
          <a:xfrm>
            <a:off x="965199" y="2746330"/>
            <a:ext cx="8947679" cy="2667000"/>
          </a:xfrm>
          <a:prstGeom prst="rect">
            <a:avLst/>
          </a:prstGeom>
          <a:noFill/>
          <a:ln>
            <a:noFill/>
          </a:ln>
        </p:spPr>
      </p:pic>
      <p:sp>
        <p:nvSpPr>
          <p:cNvPr id="302" name="Google Shape;302;p13"/>
          <p:cNvSpPr txBox="1"/>
          <p:nvPr>
            <p:ph idx="3" type="body"/>
          </p:nvPr>
        </p:nvSpPr>
        <p:spPr>
          <a:xfrm>
            <a:off x="2238080" y="5450557"/>
            <a:ext cx="8788400" cy="8685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0" lang="vi-VN">
                <a:latin typeface="Time  s New Roman"/>
                <a:ea typeface="Time  s New Roman"/>
                <a:cs typeface="Time  s New Roman"/>
                <a:sym typeface="Time  s New Roman"/>
              </a:rPr>
              <a:t>Ví dụ:  Cho S = {1,2,3,4}. Tìm C(4,2) Ta có C(4,2) = 6 tương ứng với 6 tập con {1,2}, {1,3}, {1,4}, {2,3}, {2,4}, {3,4}.</a:t>
            </a:r>
            <a:endParaRPr b="0">
              <a:latin typeface="Time  s New Roman"/>
              <a:ea typeface="Time  s New Roman"/>
              <a:cs typeface="Time  s New Roman"/>
              <a:sym typeface="Time  s New Roman"/>
            </a:endParaRPr>
          </a:p>
        </p:txBody>
      </p:sp>
      <p:sp>
        <p:nvSpPr>
          <p:cNvPr id="303" name="Google Shape;303;p13"/>
          <p:cNvSpPr txBox="1"/>
          <p:nvPr>
            <p:ph idx="4" type="body"/>
          </p:nvPr>
        </p:nvSpPr>
        <p:spPr>
          <a:xfrm>
            <a:off x="965199" y="1438276"/>
            <a:ext cx="10583333" cy="1973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vi-VN"/>
              <a:t>Định nghĩa : Một tổ hợp chập 𝑘 của 𝑛 phần tử là một bộ không kể thứ tự gồm 𝑘 thành phần khác nhau lấy từ 𝑛 phần tử đã cho. Kí hiệu:</a:t>
            </a:r>
            <a:endParaRPr/>
          </a:p>
        </p:txBody>
      </p:sp>
      <p:sp>
        <p:nvSpPr>
          <p:cNvPr id="304" name="Google Shape;30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305" name="Google Shape;305;p13"/>
          <p:cNvSpPr txBox="1"/>
          <p:nvPr>
            <p:ph idx="11" type="ftr"/>
          </p:nvPr>
        </p:nvSpPr>
        <p:spPr>
          <a:xfrm>
            <a:off x="4072466"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306" name="Google Shape;30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pic>
        <p:nvPicPr>
          <p:cNvPr id="307" name="Google Shape;307;p13"/>
          <p:cNvPicPr preferRelativeResize="0"/>
          <p:nvPr/>
        </p:nvPicPr>
        <p:blipFill rotWithShape="1">
          <a:blip r:embed="rId4">
            <a:alphaModFix/>
          </a:blip>
          <a:srcRect b="0" l="0" r="0" t="0"/>
          <a:stretch/>
        </p:blipFill>
        <p:spPr>
          <a:xfrm>
            <a:off x="5033913" y="2206831"/>
            <a:ext cx="2570615" cy="885161"/>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txBox="1"/>
          <p:nvPr>
            <p:ph type="title"/>
          </p:nvPr>
        </p:nvSpPr>
        <p:spPr>
          <a:xfrm>
            <a:off x="204788" y="10265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Bài Tập Vận dụng</a:t>
            </a:r>
            <a:endParaRPr>
              <a:latin typeface="Time  s New Roman"/>
              <a:ea typeface="Time  s New Roman"/>
              <a:cs typeface="Time  s New Roman"/>
              <a:sym typeface="Time  s New Roman"/>
            </a:endParaRPr>
          </a:p>
        </p:txBody>
      </p:sp>
      <p:sp>
        <p:nvSpPr>
          <p:cNvPr id="313" name="Google Shape;31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vi-VN">
                <a:solidFill>
                  <a:srgbClr val="888888"/>
                </a:solidFill>
                <a:latin typeface="Calibri"/>
                <a:ea typeface="Calibri"/>
                <a:cs typeface="Calibri"/>
                <a:sym typeface="Calibri"/>
              </a:rPr>
              <a:t>11/11/2021</a:t>
            </a:r>
            <a:endParaRPr b="0" i="0" sz="1200" u="none" cap="none" strike="noStrike">
              <a:solidFill>
                <a:srgbClr val="888888"/>
              </a:solidFill>
              <a:latin typeface="Calibri"/>
              <a:ea typeface="Calibri"/>
              <a:cs typeface="Calibri"/>
              <a:sym typeface="Calibri"/>
            </a:endParaRPr>
          </a:p>
        </p:txBody>
      </p:sp>
      <p:sp>
        <p:nvSpPr>
          <p:cNvPr id="314" name="Google Shape;3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vi-V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15" name="Google Shape;315;p14"/>
          <p:cNvSpPr txBox="1"/>
          <p:nvPr/>
        </p:nvSpPr>
        <p:spPr>
          <a:xfrm>
            <a:off x="447425" y="2574314"/>
            <a:ext cx="11075709"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2400" u="none" strike="noStrike">
                <a:solidFill>
                  <a:srgbClr val="000000"/>
                </a:solidFill>
                <a:latin typeface="Time  s New Roman"/>
                <a:ea typeface="Time  s New Roman"/>
                <a:cs typeface="Time  s New Roman"/>
                <a:sym typeface="Time  s New Roman"/>
              </a:rPr>
              <a:t>TẬP HỢP</a:t>
            </a:r>
            <a:endParaRPr b="1" i="0" sz="2400" u="none" strike="noStrike">
              <a:solidFill>
                <a:srgbClr val="000000"/>
              </a:solidFill>
              <a:latin typeface="Time  s New Roman"/>
              <a:ea typeface="Time  s New Roman"/>
              <a:cs typeface="Time  s New Roman"/>
              <a:sym typeface="Time  s New Roman"/>
            </a:endParaRPr>
          </a:p>
          <a:p>
            <a:pPr indent="0" lvl="0" marL="0" marR="0" rtl="0" algn="l">
              <a:spcBef>
                <a:spcPts val="0"/>
              </a:spcBef>
              <a:spcAft>
                <a:spcPts val="0"/>
              </a:spcAft>
              <a:buNone/>
            </a:pPr>
            <a:r>
              <a:rPr b="0" i="0" lang="vi-VN" sz="2000" u="none" strike="noStrike">
                <a:solidFill>
                  <a:srgbClr val="000000"/>
                </a:solidFill>
                <a:latin typeface="Time  s New Roman"/>
                <a:ea typeface="Time  s New Roman"/>
                <a:cs typeface="Time  s New Roman"/>
                <a:sym typeface="Time  s New Roman"/>
              </a:rPr>
              <a:t>  Cho các tập hợp: </a:t>
            </a:r>
            <a:endParaRPr b="0" sz="2000">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r>
              <a:rPr b="0" i="0" lang="vi-VN" sz="2000" u="none" strike="noStrike">
                <a:solidFill>
                  <a:srgbClr val="000000"/>
                </a:solidFill>
                <a:latin typeface="Time  s New Roman"/>
                <a:ea typeface="Time  s New Roman"/>
                <a:cs typeface="Time  s New Roman"/>
                <a:sym typeface="Time  s New Roman"/>
              </a:rPr>
              <a:t>A : Tập các sinh viên ở cách xa trường không quá 1km. </a:t>
            </a:r>
            <a:endParaRPr b="0" sz="2000">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r>
              <a:rPr b="0" i="0" lang="vi-VN" sz="2000" u="none" strike="noStrike">
                <a:solidFill>
                  <a:srgbClr val="000000"/>
                </a:solidFill>
                <a:latin typeface="Time  s New Roman"/>
                <a:ea typeface="Time  s New Roman"/>
                <a:cs typeface="Time  s New Roman"/>
                <a:sym typeface="Time  s New Roman"/>
              </a:rPr>
              <a:t>B : Tập các sinh viên đang trên đường tới trường học. </a:t>
            </a:r>
            <a:endParaRPr b="0" sz="2000">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r>
              <a:rPr b="0" i="0" lang="vi-VN" sz="2000" u="none" strike="noStrike">
                <a:solidFill>
                  <a:srgbClr val="000000"/>
                </a:solidFill>
                <a:latin typeface="Time  s New Roman"/>
                <a:ea typeface="Time  s New Roman"/>
                <a:cs typeface="Time  s New Roman"/>
                <a:sym typeface="Time  s New Roman"/>
              </a:rPr>
              <a:t>Hãy mô tả các tập hợp A ∩ B; A ∪ B; A − B; B − A.</a:t>
            </a:r>
            <a:endParaRPr b="0" sz="2000">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br>
              <a:rPr b="0" lang="vi-VN" sz="1800">
                <a:solidFill>
                  <a:schemeClr val="dk1"/>
                </a:solidFill>
                <a:latin typeface="Time  s New Roman"/>
                <a:ea typeface="Time  s New Roman"/>
                <a:cs typeface="Time  s New Roman"/>
                <a:sym typeface="Time  s New Roman"/>
              </a:rPr>
            </a:br>
            <a:endParaRPr sz="1800">
              <a:solidFill>
                <a:schemeClr val="dk1"/>
              </a:solidFill>
              <a:latin typeface="Time  s New Roman"/>
              <a:ea typeface="Time  s New Roman"/>
              <a:cs typeface="Time  s New Roman"/>
              <a:sym typeface="Time  s New Roman"/>
            </a:endParaRPr>
          </a:p>
        </p:txBody>
      </p:sp>
    </p:spTree>
  </p:cSld>
  <p:clrMapOvr>
    <a:masterClrMapping/>
  </p:clrMapOvr>
  <p:transition spd="slow" p14:dur="1500">
    <p:split orient="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ph type="title"/>
          </p:nvPr>
        </p:nvSpPr>
        <p:spPr>
          <a:xfrm>
            <a:off x="839788" y="365126"/>
            <a:ext cx="10183812" cy="10996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Bài tập vận dụng</a:t>
            </a:r>
            <a:endParaRPr>
              <a:latin typeface="Time  s New Roman"/>
              <a:ea typeface="Time  s New Roman"/>
              <a:cs typeface="Time  s New Roman"/>
              <a:sym typeface="Time  s New Roman"/>
            </a:endParaRPr>
          </a:p>
        </p:txBody>
      </p:sp>
      <p:sp>
        <p:nvSpPr>
          <p:cNvPr id="321" name="Google Shape;321;p15"/>
          <p:cNvSpPr txBox="1"/>
          <p:nvPr>
            <p:ph idx="1" type="body"/>
          </p:nvPr>
        </p:nvSpPr>
        <p:spPr>
          <a:xfrm>
            <a:off x="762000" y="1744134"/>
            <a:ext cx="10397067" cy="28109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lang="vi-VN" sz="3200">
                <a:latin typeface="Time  s New Roman"/>
                <a:ea typeface="Time  s New Roman"/>
                <a:cs typeface="Time  s New Roman"/>
                <a:sym typeface="Time  s New Roman"/>
              </a:rPr>
              <a:t>Quan hệ </a:t>
            </a:r>
            <a:endParaRPr sz="3200">
              <a:latin typeface="Time  s New Roman"/>
              <a:ea typeface="Time  s New Roman"/>
              <a:cs typeface="Time  s New Roman"/>
              <a:sym typeface="Time  s New Roman"/>
            </a:endParaRPr>
          </a:p>
          <a:p>
            <a:pPr indent="0" lvl="0" marL="0" rtl="0" algn="ctr">
              <a:lnSpc>
                <a:spcPct val="90000"/>
              </a:lnSpc>
              <a:spcBef>
                <a:spcPts val="0"/>
              </a:spcBef>
              <a:spcAft>
                <a:spcPts val="0"/>
              </a:spcAft>
              <a:buClr>
                <a:schemeClr val="dk1"/>
              </a:buClr>
              <a:buSzPts val="2800"/>
              <a:buNone/>
            </a:pPr>
            <a:br>
              <a:rPr b="0" lang="vi-VN" sz="2800"/>
            </a:br>
            <a:r>
              <a:rPr b="0" lang="vi-VN">
                <a:solidFill>
                  <a:srgbClr val="000000"/>
                </a:solidFill>
                <a:latin typeface="Times New Roman"/>
                <a:ea typeface="Times New Roman"/>
                <a:cs typeface="Times New Roman"/>
                <a:sym typeface="Times New Roman"/>
              </a:rPr>
              <a:t>Bài 1: Cho A = {1, 2, 3, 4, 8}, B = {1, 2, 3, 4}. Liệt kê tất cả các phần tử của A x B có quan hệ R, trong đó (a, b) </a:t>
            </a:r>
            <a:r>
              <a:rPr b="0" lang="vi-VN">
                <a:solidFill>
                  <a:srgbClr val="000000"/>
                </a:solidFill>
                <a:latin typeface="Noto Sans Symbols"/>
                <a:ea typeface="Noto Sans Symbols"/>
                <a:cs typeface="Noto Sans Symbols"/>
                <a:sym typeface="Noto Sans Symbols"/>
              </a:rPr>
              <a:t>∈</a:t>
            </a:r>
            <a:r>
              <a:rPr b="0" lang="vi-VN">
                <a:solidFill>
                  <a:srgbClr val="000000"/>
                </a:solidFill>
                <a:latin typeface="Times New Roman"/>
                <a:ea typeface="Times New Roman"/>
                <a:cs typeface="Times New Roman"/>
                <a:sym typeface="Times New Roman"/>
              </a:rPr>
              <a:t> R nếu và chỉ nếu :</a:t>
            </a:r>
            <a:endParaRPr b="0"/>
          </a:p>
          <a:p>
            <a:pPr indent="457200" lvl="0" marL="0" rtl="0" algn="l">
              <a:lnSpc>
                <a:spcPct val="90000"/>
              </a:lnSpc>
              <a:spcBef>
                <a:spcPts val="0"/>
              </a:spcBef>
              <a:spcAft>
                <a:spcPts val="0"/>
              </a:spcAft>
              <a:buClr>
                <a:srgbClr val="000000"/>
              </a:buClr>
              <a:buSzPts val="2400"/>
              <a:buNone/>
            </a:pPr>
            <a:r>
              <a:rPr b="0" lang="vi-VN">
                <a:solidFill>
                  <a:srgbClr val="000000"/>
                </a:solidFill>
                <a:latin typeface="Times New Roman"/>
                <a:ea typeface="Times New Roman"/>
                <a:cs typeface="Times New Roman"/>
                <a:sym typeface="Times New Roman"/>
              </a:rPr>
              <a:t>a) a &gt; b</a:t>
            </a:r>
            <a:endParaRPr b="0"/>
          </a:p>
          <a:p>
            <a:pPr indent="457200" lvl="0" marL="0" rtl="0" algn="l">
              <a:lnSpc>
                <a:spcPct val="90000"/>
              </a:lnSpc>
              <a:spcBef>
                <a:spcPts val="0"/>
              </a:spcBef>
              <a:spcAft>
                <a:spcPts val="0"/>
              </a:spcAft>
              <a:buClr>
                <a:srgbClr val="000000"/>
              </a:buClr>
              <a:buSzPts val="2400"/>
              <a:buNone/>
            </a:pPr>
            <a:r>
              <a:rPr b="0" lang="vi-VN">
                <a:solidFill>
                  <a:srgbClr val="000000"/>
                </a:solidFill>
                <a:latin typeface="Times New Roman"/>
                <a:ea typeface="Times New Roman"/>
                <a:cs typeface="Times New Roman"/>
                <a:sym typeface="Times New Roman"/>
              </a:rPr>
              <a:t>b) a là ước của b</a:t>
            </a:r>
            <a:endParaRPr b="0"/>
          </a:p>
          <a:p>
            <a:pPr indent="457200" lvl="0" marL="0" rtl="0" algn="l">
              <a:lnSpc>
                <a:spcPct val="90000"/>
              </a:lnSpc>
              <a:spcBef>
                <a:spcPts val="0"/>
              </a:spcBef>
              <a:spcAft>
                <a:spcPts val="0"/>
              </a:spcAft>
              <a:buClr>
                <a:srgbClr val="000000"/>
              </a:buClr>
              <a:buSzPts val="2400"/>
              <a:buNone/>
            </a:pPr>
            <a:r>
              <a:rPr b="0" lang="vi-VN">
                <a:solidFill>
                  <a:srgbClr val="000000"/>
                </a:solidFill>
                <a:latin typeface="Times New Roman"/>
                <a:ea typeface="Times New Roman"/>
                <a:cs typeface="Times New Roman"/>
                <a:sym typeface="Times New Roman"/>
              </a:rPr>
              <a:t>c) a là bội của b</a:t>
            </a:r>
            <a:endParaRPr b="0"/>
          </a:p>
          <a:p>
            <a:pPr indent="0" lvl="0" marL="0" rtl="0" algn="l">
              <a:lnSpc>
                <a:spcPct val="90000"/>
              </a:lnSpc>
              <a:spcBef>
                <a:spcPts val="1000"/>
              </a:spcBef>
              <a:spcAft>
                <a:spcPts val="0"/>
              </a:spcAft>
              <a:buClr>
                <a:schemeClr val="dk1"/>
              </a:buClr>
              <a:buSzPts val="2400"/>
              <a:buNone/>
            </a:pPr>
            <a:r>
              <a:t/>
            </a:r>
            <a:endParaRPr/>
          </a:p>
        </p:txBody>
      </p:sp>
      <p:sp>
        <p:nvSpPr>
          <p:cNvPr id="322" name="Google Shape;3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323" name="Google Shape;3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324" name="Google Shape;3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p:transition spd="slow" p14:dur="1500">
    <p:split orient="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839788" y="365126"/>
            <a:ext cx="9057745" cy="12266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Bài tập vận dụng</a:t>
            </a:r>
            <a:endParaRPr>
              <a:latin typeface="Time  s New Roman"/>
              <a:ea typeface="Time  s New Roman"/>
              <a:cs typeface="Time  s New Roman"/>
              <a:sym typeface="Time  s New Roman"/>
            </a:endParaRPr>
          </a:p>
        </p:txBody>
      </p:sp>
      <p:sp>
        <p:nvSpPr>
          <p:cNvPr id="330" name="Google Shape;330;p16"/>
          <p:cNvSpPr txBox="1"/>
          <p:nvPr>
            <p:ph idx="1" type="body"/>
          </p:nvPr>
        </p:nvSpPr>
        <p:spPr>
          <a:xfrm>
            <a:off x="543454" y="1854200"/>
            <a:ext cx="11174413" cy="3437467"/>
          </a:xfrm>
          <a:prstGeom prst="rect">
            <a:avLst/>
          </a:prstGeom>
          <a:noFill/>
          <a:ln>
            <a:noFill/>
          </a:ln>
        </p:spPr>
        <p:txBody>
          <a:bodyPr anchorCtr="0" anchor="b" bIns="45700" lIns="91425" spcFirstLastPara="1" rIns="91425" wrap="square" tIns="45700">
            <a:normAutofit/>
          </a:bodyPr>
          <a:lstStyle/>
          <a:p>
            <a:pPr indent="457200" lvl="0" marL="0" rtl="0" algn="ctr">
              <a:lnSpc>
                <a:spcPct val="90000"/>
              </a:lnSpc>
              <a:spcBef>
                <a:spcPts val="0"/>
              </a:spcBef>
              <a:spcAft>
                <a:spcPts val="0"/>
              </a:spcAft>
              <a:buClr>
                <a:schemeClr val="dk1"/>
              </a:buClr>
              <a:buSzPts val="3200"/>
              <a:buNone/>
            </a:pPr>
            <a:r>
              <a:rPr lang="vi-VN" sz="3200">
                <a:latin typeface="Time  s New Roman"/>
                <a:ea typeface="Time  s New Roman"/>
                <a:cs typeface="Time  s New Roman"/>
                <a:sym typeface="Time  s New Roman"/>
              </a:rPr>
              <a:t>Nguyên lý cộng và nhân</a:t>
            </a:r>
            <a:endParaRPr sz="3200">
              <a:latin typeface="Time  s New Roman"/>
              <a:ea typeface="Time  s New Roman"/>
              <a:cs typeface="Time  s New Roman"/>
              <a:sym typeface="Time  s New Roman"/>
            </a:endParaRPr>
          </a:p>
          <a:p>
            <a:pPr indent="457200" lvl="0" marL="0" rtl="0" algn="ctr">
              <a:lnSpc>
                <a:spcPct val="90000"/>
              </a:lnSpc>
              <a:spcBef>
                <a:spcPts val="0"/>
              </a:spcBef>
              <a:spcAft>
                <a:spcPts val="0"/>
              </a:spcAft>
              <a:buClr>
                <a:schemeClr val="dk1"/>
              </a:buClr>
              <a:buSzPts val="3200"/>
              <a:buNone/>
            </a:pPr>
            <a:r>
              <a:t/>
            </a:r>
            <a:endParaRPr sz="3200">
              <a:latin typeface="Time  s New Roman"/>
              <a:ea typeface="Time  s New Roman"/>
              <a:cs typeface="Time  s New Roman"/>
              <a:sym typeface="Time  s New Roman"/>
            </a:endParaRPr>
          </a:p>
          <a:p>
            <a:pPr indent="457200" lvl="0" marL="0" rtl="0" algn="ctr">
              <a:lnSpc>
                <a:spcPct val="90000"/>
              </a:lnSpc>
              <a:spcBef>
                <a:spcPts val="0"/>
              </a:spcBef>
              <a:spcAft>
                <a:spcPts val="0"/>
              </a:spcAft>
              <a:buClr>
                <a:schemeClr val="dk1"/>
              </a:buClr>
              <a:buSzPts val="2800"/>
              <a:buNone/>
            </a:pPr>
            <a:r>
              <a:t/>
            </a:r>
            <a:endParaRPr sz="2800">
              <a:latin typeface="Time  s New Roman"/>
              <a:ea typeface="Time  s New Roman"/>
              <a:cs typeface="Time  s New Roman"/>
              <a:sym typeface="Time  s New Roman"/>
            </a:endParaRPr>
          </a:p>
          <a:p>
            <a:pPr indent="0" lvl="0" marL="0" rtl="0" algn="l">
              <a:lnSpc>
                <a:spcPct val="90000"/>
              </a:lnSpc>
              <a:spcBef>
                <a:spcPts val="0"/>
              </a:spcBef>
              <a:spcAft>
                <a:spcPts val="0"/>
              </a:spcAft>
              <a:buClr>
                <a:srgbClr val="000000"/>
              </a:buClr>
              <a:buSzPts val="2400"/>
              <a:buNone/>
            </a:pPr>
            <a:r>
              <a:rPr b="0" lang="vi-VN">
                <a:solidFill>
                  <a:srgbClr val="000000"/>
                </a:solidFill>
                <a:latin typeface="Times New Roman"/>
                <a:ea typeface="Times New Roman"/>
                <a:cs typeface="Times New Roman"/>
                <a:sym typeface="Times New Roman"/>
              </a:rPr>
              <a:t>Bài 1: Một sinh viên có thể chọn bài thực hành máy tính từ một trong ba danh sách tương ứng có 23, 15 và 19 bài.</a:t>
            </a:r>
            <a:br>
              <a:rPr b="0" lang="vi-VN"/>
            </a:br>
            <a:r>
              <a:rPr b="0" lang="vi-VN">
                <a:solidFill>
                  <a:srgbClr val="000000"/>
                </a:solidFill>
                <a:latin typeface="Times New Roman"/>
                <a:ea typeface="Times New Roman"/>
                <a:cs typeface="Times New Roman"/>
                <a:sym typeface="Times New Roman"/>
              </a:rPr>
              <a:t>Bài 2: Người ta có thể ghi nhãn cho những chiếc ghế trong một giảng đường bằng một chữ cái và một số nguyên dương không vượt quá 100. Bằng cách như vậy, nhiều nhất có bao nhiêu chiếc ghế có thể được ghi nhãn khác nhau.</a:t>
            </a:r>
            <a:endParaRPr/>
          </a:p>
          <a:p>
            <a:pPr indent="0" lvl="0" marL="0" rtl="0" algn="l">
              <a:lnSpc>
                <a:spcPct val="90000"/>
              </a:lnSpc>
              <a:spcBef>
                <a:spcPts val="1000"/>
              </a:spcBef>
              <a:spcAft>
                <a:spcPts val="0"/>
              </a:spcAft>
              <a:buClr>
                <a:schemeClr val="dk1"/>
              </a:buClr>
              <a:buSzPts val="2400"/>
              <a:buNone/>
            </a:pPr>
            <a:r>
              <a:t/>
            </a:r>
            <a:endParaRPr/>
          </a:p>
        </p:txBody>
      </p:sp>
      <p:sp>
        <p:nvSpPr>
          <p:cNvPr id="331" name="Google Shape;33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332" name="Google Shape;33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333" name="Google Shape;33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p:transition spd="slow" p14:dur="1500">
    <p:split orient="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title"/>
          </p:nvPr>
        </p:nvSpPr>
        <p:spPr>
          <a:xfrm>
            <a:off x="838200" y="57706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Bài Tập Vận dụng</a:t>
            </a:r>
            <a:endParaRPr>
              <a:latin typeface="Time  s New Roman"/>
              <a:ea typeface="Time  s New Roman"/>
              <a:cs typeface="Time  s New Roman"/>
              <a:sym typeface="Time  s New Roman"/>
            </a:endParaRPr>
          </a:p>
        </p:txBody>
      </p:sp>
      <p:sp>
        <p:nvSpPr>
          <p:cNvPr id="339" name="Google Shape;33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vi-VN">
                <a:solidFill>
                  <a:srgbClr val="888888"/>
                </a:solidFill>
                <a:latin typeface="Calibri"/>
                <a:ea typeface="Calibri"/>
                <a:cs typeface="Calibri"/>
                <a:sym typeface="Calibri"/>
              </a:rPr>
              <a:t>11/11/2021</a:t>
            </a:r>
            <a:endParaRPr b="0" i="0" sz="1200" u="none" cap="none" strike="noStrike">
              <a:solidFill>
                <a:srgbClr val="888888"/>
              </a:solidFill>
              <a:latin typeface="Calibri"/>
              <a:ea typeface="Calibri"/>
              <a:cs typeface="Calibri"/>
              <a:sym typeface="Calibri"/>
            </a:endParaRPr>
          </a:p>
        </p:txBody>
      </p:sp>
      <p:sp>
        <p:nvSpPr>
          <p:cNvPr id="340" name="Google Shape;3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vi-V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41" name="Google Shape;341;p17"/>
          <p:cNvSpPr txBox="1"/>
          <p:nvPr/>
        </p:nvSpPr>
        <p:spPr>
          <a:xfrm>
            <a:off x="1275761" y="2150533"/>
            <a:ext cx="9967972" cy="34676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2400" u="none" strike="noStrike">
                <a:solidFill>
                  <a:srgbClr val="000000"/>
                </a:solidFill>
                <a:latin typeface="Time  s New Roman"/>
                <a:ea typeface="Time  s New Roman"/>
                <a:cs typeface="Time  s New Roman"/>
                <a:sym typeface="Time  s New Roman"/>
              </a:rPr>
              <a:t>Chỉnh hợp lặp và không lặp</a:t>
            </a:r>
            <a:endParaRPr b="1" i="0" sz="2400" u="none" strike="noStrike">
              <a:solidFill>
                <a:srgbClr val="000000"/>
              </a:solidFill>
              <a:latin typeface="Time  s New Roman"/>
              <a:ea typeface="Time  s New Roman"/>
              <a:cs typeface="Time  s New Roman"/>
              <a:sym typeface="Time  s New Roman"/>
            </a:endParaRPr>
          </a:p>
          <a:p>
            <a:pPr indent="0" lvl="0" marL="0" marR="0" rtl="0" algn="ctr">
              <a:spcBef>
                <a:spcPts val="1000"/>
              </a:spcBef>
              <a:spcAft>
                <a:spcPts val="0"/>
              </a:spcAft>
              <a:buNone/>
            </a:pPr>
            <a:r>
              <a:t/>
            </a:r>
            <a:endParaRPr b="1" i="0" sz="2400" u="none" strike="noStrike">
              <a:solidFill>
                <a:srgbClr val="000000"/>
              </a:solidFill>
              <a:latin typeface="Time  s New Roman"/>
              <a:ea typeface="Time  s New Roman"/>
              <a:cs typeface="Time  s New Roman"/>
              <a:sym typeface="Time  s New Roman"/>
            </a:endParaRPr>
          </a:p>
          <a:p>
            <a:pPr indent="0" lvl="0" marL="0" marR="0" rtl="0" algn="l">
              <a:spcBef>
                <a:spcPts val="1000"/>
              </a:spcBef>
              <a:spcAft>
                <a:spcPts val="0"/>
              </a:spcAft>
              <a:buNone/>
            </a:pPr>
            <a:r>
              <a:rPr b="0" i="0" lang="vi-VN" sz="2000" u="none" strike="noStrike">
                <a:solidFill>
                  <a:srgbClr val="000000"/>
                </a:solidFill>
                <a:latin typeface="Time  s New Roman"/>
                <a:ea typeface="Time  s New Roman"/>
                <a:cs typeface="Time  s New Roman"/>
                <a:sym typeface="Time  s New Roman"/>
              </a:rPr>
              <a:t>Bài 1. Biển đăng kí ô tô có 6 chữ số và 2 chữ cái đầu tiên trong 26 chữ cái (không dùng chữ O và I ). Hỏi số ô tô được đăng kí nhiều nhất là bao nhiêu?</a:t>
            </a:r>
            <a:endParaRPr b="0" i="0" sz="2000" u="none" strike="noStrike">
              <a:solidFill>
                <a:srgbClr val="000000"/>
              </a:solidFill>
              <a:latin typeface="Time  s New Roman"/>
              <a:ea typeface="Time  s New Roman"/>
              <a:cs typeface="Time  s New Roman"/>
              <a:sym typeface="Time  s New Roman"/>
            </a:endParaRPr>
          </a:p>
          <a:p>
            <a:pPr indent="0" lvl="0" marL="0" marR="0" rtl="0" algn="l">
              <a:spcBef>
                <a:spcPts val="1000"/>
              </a:spcBef>
              <a:spcAft>
                <a:spcPts val="0"/>
              </a:spcAft>
              <a:buNone/>
            </a:pPr>
            <a:r>
              <a:t/>
            </a:r>
            <a:endParaRPr sz="2000">
              <a:solidFill>
                <a:srgbClr val="000000"/>
              </a:solidFill>
              <a:latin typeface="Time  s New Roman"/>
              <a:ea typeface="Time  s New Roman"/>
              <a:cs typeface="Time  s New Roman"/>
              <a:sym typeface="Time  s New Roman"/>
            </a:endParaRPr>
          </a:p>
          <a:p>
            <a:pPr indent="0" lvl="0" marL="0" marR="0" rtl="0" algn="l">
              <a:spcBef>
                <a:spcPts val="1000"/>
              </a:spcBef>
              <a:spcAft>
                <a:spcPts val="0"/>
              </a:spcAft>
              <a:buNone/>
            </a:pPr>
            <a:br>
              <a:rPr lang="vi-VN" sz="2000">
                <a:solidFill>
                  <a:schemeClr val="dk1"/>
                </a:solidFill>
                <a:latin typeface="Time  s New Roman"/>
                <a:ea typeface="Time  s New Roman"/>
                <a:cs typeface="Time  s New Roman"/>
                <a:sym typeface="Time  s New Roman"/>
              </a:rPr>
            </a:br>
            <a:r>
              <a:rPr b="0" i="0" lang="vi-VN" sz="2000" u="none" strike="noStrike">
                <a:solidFill>
                  <a:srgbClr val="000000"/>
                </a:solidFill>
                <a:latin typeface="Time  s New Roman"/>
                <a:ea typeface="Time  s New Roman"/>
                <a:cs typeface="Time  s New Roman"/>
                <a:sym typeface="Time  s New Roman"/>
              </a:rPr>
              <a:t>Bài 2 : Trong buổi hợp gồm 12 người. Hỏi có bao nhiêu cách chọn một chủ tọa và một thư ký?</a:t>
            </a:r>
            <a:br>
              <a:rPr lang="vi-VN" sz="1800">
                <a:solidFill>
                  <a:schemeClr val="dk1"/>
                </a:solidFill>
                <a:latin typeface="Time  s New Roman"/>
                <a:ea typeface="Time  s New Roman"/>
                <a:cs typeface="Time  s New Roman"/>
                <a:sym typeface="Time  s New Roman"/>
              </a:rPr>
            </a:br>
            <a:endParaRPr sz="1800">
              <a:solidFill>
                <a:schemeClr val="dk1"/>
              </a:solidFill>
              <a:latin typeface="Time  s New Roman"/>
              <a:ea typeface="Time  s New Roman"/>
              <a:cs typeface="Time  s New Roman"/>
              <a:sym typeface="Time  s New Roman"/>
            </a:endParaRPr>
          </a:p>
        </p:txBody>
      </p:sp>
    </p:spTree>
  </p:cSld>
  <p:clrMapOvr>
    <a:masterClrMapping/>
  </p:clrMapOvr>
  <p:transition spd="slow" p14:dur="1500">
    <p:split orient="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  s New Roman"/>
              <a:buNone/>
            </a:pPr>
            <a:r>
              <a:rPr lang="vi-VN">
                <a:latin typeface="Time  s New Roman"/>
                <a:ea typeface="Time  s New Roman"/>
                <a:cs typeface="Time  s New Roman"/>
                <a:sym typeface="Time  s New Roman"/>
              </a:rPr>
              <a:t>Bài tập vận dụng</a:t>
            </a:r>
            <a:endParaRPr>
              <a:latin typeface="Time  s New Roman"/>
              <a:ea typeface="Time  s New Roman"/>
              <a:cs typeface="Time  s New Roman"/>
              <a:sym typeface="Time  s New Roman"/>
            </a:endParaRPr>
          </a:p>
        </p:txBody>
      </p:sp>
      <p:sp>
        <p:nvSpPr>
          <p:cNvPr id="347" name="Google Shape;347;p18"/>
          <p:cNvSpPr txBox="1"/>
          <p:nvPr>
            <p:ph idx="1" type="body"/>
          </p:nvPr>
        </p:nvSpPr>
        <p:spPr>
          <a:xfrm>
            <a:off x="1051455" y="1913467"/>
            <a:ext cx="10158412" cy="380153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2800"/>
              <a:buNone/>
            </a:pPr>
            <a:r>
              <a:rPr lang="vi-VN" sz="2800">
                <a:solidFill>
                  <a:srgbClr val="000000"/>
                </a:solidFill>
                <a:latin typeface="Time  s New Roman"/>
                <a:ea typeface="Time  s New Roman"/>
                <a:cs typeface="Time  s New Roman"/>
                <a:sym typeface="Time  s New Roman"/>
              </a:rPr>
              <a:t>Hoán vị và tổ hợp</a:t>
            </a:r>
            <a:endParaRPr sz="2800">
              <a:solidFill>
                <a:srgbClr val="000000"/>
              </a:solidFill>
              <a:latin typeface="Time  s New Roman"/>
              <a:ea typeface="Time  s New Roman"/>
              <a:cs typeface="Time  s New Roman"/>
              <a:sym typeface="Time  s New Roman"/>
            </a:endParaRPr>
          </a:p>
          <a:p>
            <a:pPr indent="0" lvl="0" marL="0" rtl="0" algn="ctr">
              <a:lnSpc>
                <a:spcPct val="90000"/>
              </a:lnSpc>
              <a:spcBef>
                <a:spcPts val="1000"/>
              </a:spcBef>
              <a:spcAft>
                <a:spcPts val="0"/>
              </a:spcAft>
              <a:buClr>
                <a:schemeClr val="dk1"/>
              </a:buClr>
              <a:buSzPts val="2800"/>
              <a:buNone/>
            </a:pPr>
            <a:r>
              <a:t/>
            </a:r>
            <a:endParaRPr sz="2800">
              <a:solidFill>
                <a:srgbClr val="000000"/>
              </a:solidFill>
              <a:latin typeface="Time  s New Roman"/>
              <a:ea typeface="Time  s New Roman"/>
              <a:cs typeface="Time  s New Roman"/>
              <a:sym typeface="Time  s New Roman"/>
            </a:endParaRPr>
          </a:p>
          <a:p>
            <a:pPr indent="0" lvl="0" marL="0" rtl="0" algn="l">
              <a:lnSpc>
                <a:spcPct val="90000"/>
              </a:lnSpc>
              <a:spcBef>
                <a:spcPts val="1000"/>
              </a:spcBef>
              <a:spcAft>
                <a:spcPts val="0"/>
              </a:spcAft>
              <a:buClr>
                <a:srgbClr val="000000"/>
              </a:buClr>
              <a:buSzPts val="2400"/>
              <a:buNone/>
            </a:pPr>
            <a:r>
              <a:rPr b="0" lang="vi-VN">
                <a:solidFill>
                  <a:srgbClr val="000000"/>
                </a:solidFill>
                <a:latin typeface="Time  s New Roman"/>
                <a:ea typeface="Time  s New Roman"/>
                <a:cs typeface="Time  s New Roman"/>
                <a:sym typeface="Time  s New Roman"/>
              </a:rPr>
              <a:t>Bài 1: Có năm chữ số được viết bởi đúng 5 chữ số 1, 2, 3, 4 và 5 trong đó ba chữ số đầu là ba chữ số lẻ, hai chữ số sau là hai chữ số chẵn?</a:t>
            </a:r>
            <a:endParaRPr b="0">
              <a:solidFill>
                <a:srgbClr val="000000"/>
              </a:solidFill>
              <a:latin typeface="Time  s New Roman"/>
              <a:ea typeface="Time  s New Roman"/>
              <a:cs typeface="Time  s New Roman"/>
              <a:sym typeface="Time  s New Roman"/>
            </a:endParaRPr>
          </a:p>
          <a:p>
            <a:pPr indent="0" lvl="0" marL="0" rtl="0" algn="l">
              <a:lnSpc>
                <a:spcPct val="90000"/>
              </a:lnSpc>
              <a:spcBef>
                <a:spcPts val="1000"/>
              </a:spcBef>
              <a:spcAft>
                <a:spcPts val="0"/>
              </a:spcAft>
              <a:buClr>
                <a:schemeClr val="dk1"/>
              </a:buClr>
              <a:buSzPts val="2400"/>
              <a:buNone/>
            </a:pPr>
            <a:r>
              <a:t/>
            </a:r>
            <a:endParaRPr b="0">
              <a:solidFill>
                <a:srgbClr val="000000"/>
              </a:solidFill>
              <a:latin typeface="Time  s New Roman"/>
              <a:ea typeface="Time  s New Roman"/>
              <a:cs typeface="Time  s New Roman"/>
              <a:sym typeface="Time  s New Roman"/>
            </a:endParaRPr>
          </a:p>
          <a:p>
            <a:pPr indent="0" lvl="0" marL="0" rtl="0" algn="l">
              <a:lnSpc>
                <a:spcPct val="90000"/>
              </a:lnSpc>
              <a:spcBef>
                <a:spcPts val="1000"/>
              </a:spcBef>
              <a:spcAft>
                <a:spcPts val="0"/>
              </a:spcAft>
              <a:buClr>
                <a:schemeClr val="dk1"/>
              </a:buClr>
              <a:buSzPts val="2400"/>
              <a:buNone/>
            </a:pPr>
            <a:r>
              <a:t/>
            </a:r>
            <a:endParaRPr b="0">
              <a:latin typeface="Time  s New Roman"/>
              <a:ea typeface="Time  s New Roman"/>
              <a:cs typeface="Time  s New Roman"/>
              <a:sym typeface="Time  s New Roman"/>
            </a:endParaRPr>
          </a:p>
          <a:p>
            <a:pPr indent="0" lvl="0" marL="0" rtl="0" algn="l">
              <a:lnSpc>
                <a:spcPct val="90000"/>
              </a:lnSpc>
              <a:spcBef>
                <a:spcPts val="1000"/>
              </a:spcBef>
              <a:spcAft>
                <a:spcPts val="0"/>
              </a:spcAft>
              <a:buClr>
                <a:srgbClr val="000000"/>
              </a:buClr>
              <a:buSzPts val="2400"/>
              <a:buNone/>
            </a:pPr>
            <a:r>
              <a:rPr b="0" lang="vi-VN">
                <a:solidFill>
                  <a:srgbClr val="000000"/>
                </a:solidFill>
                <a:latin typeface="Time  s New Roman"/>
                <a:ea typeface="Time  s New Roman"/>
                <a:cs typeface="Time  s New Roman"/>
                <a:sym typeface="Time  s New Roman"/>
              </a:rPr>
              <a:t>Bài 2:  Một tổ gồm 8 nam và 6 nữ. Có bao nhiêu cách chọn 1 nhóm 5 người mà trong đó có đúng 2 nữ?</a:t>
            </a:r>
            <a:endParaRPr>
              <a:latin typeface="Time  s New Roman"/>
              <a:ea typeface="Time  s New Roman"/>
              <a:cs typeface="Time  s New Roman"/>
              <a:sym typeface="Time  s New Roman"/>
            </a:endParaRPr>
          </a:p>
          <a:p>
            <a:pPr indent="0" lvl="0" marL="0" rtl="0" algn="l">
              <a:lnSpc>
                <a:spcPct val="90000"/>
              </a:lnSpc>
              <a:spcBef>
                <a:spcPts val="2000"/>
              </a:spcBef>
              <a:spcAft>
                <a:spcPts val="0"/>
              </a:spcAft>
              <a:buClr>
                <a:schemeClr val="dk1"/>
              </a:buClr>
              <a:buSzPts val="2400"/>
              <a:buNone/>
            </a:pPr>
            <a:r>
              <a:t/>
            </a:r>
            <a:endParaRPr/>
          </a:p>
        </p:txBody>
      </p:sp>
      <p:sp>
        <p:nvSpPr>
          <p:cNvPr id="348" name="Google Shape;34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349" name="Google Shape;3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350" name="Google Shape;35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p:transition spd="slow" p14:dur="1500">
    <p:split orient="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pic>
        <p:nvPicPr>
          <p:cNvPr id="356" name="Google Shape;356;p19"/>
          <p:cNvPicPr preferRelativeResize="0"/>
          <p:nvPr/>
        </p:nvPicPr>
        <p:blipFill rotWithShape="1">
          <a:blip r:embed="rId3">
            <a:alphaModFix/>
          </a:blip>
          <a:srcRect b="0" l="0" r="0" t="0"/>
          <a:stretch/>
        </p:blipFill>
        <p:spPr>
          <a:xfrm>
            <a:off x="2733773" y="1223128"/>
            <a:ext cx="7362334" cy="4411744"/>
          </a:xfrm>
          <a:prstGeom prst="rect">
            <a:avLst/>
          </a:prstGeom>
          <a:noFill/>
          <a:ln>
            <a:noFill/>
          </a:ln>
        </p:spPr>
      </p:pic>
    </p:spTree>
  </p:cSld>
  <p:clrMapOvr>
    <a:masterClrMapping/>
  </p:clrMapOvr>
  <p:transition spd="slow" p14:dur="800">
    <p:circl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664590" y="1399032"/>
            <a:ext cx="4114800"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  s New Roman"/>
              <a:buNone/>
            </a:pPr>
            <a:r>
              <a:rPr lang="vi-VN">
                <a:latin typeface="Time  s New Roman"/>
                <a:ea typeface="Time  s New Roman"/>
                <a:cs typeface="Time  s New Roman"/>
                <a:sym typeface="Time  s New Roman"/>
              </a:rPr>
              <a:t>Lý thuyết tập hợp</a:t>
            </a:r>
            <a:endParaRPr>
              <a:latin typeface="Time  s New Roman"/>
              <a:ea typeface="Time  s New Roman"/>
              <a:cs typeface="Time  s New Roman"/>
              <a:sym typeface="Time  s New Roman"/>
            </a:endParaRPr>
          </a:p>
        </p:txBody>
      </p:sp>
      <p:sp>
        <p:nvSpPr>
          <p:cNvPr id="172" name="Google Shape;17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vi-VN">
                <a:solidFill>
                  <a:srgbClr val="888888"/>
                </a:solidFill>
                <a:latin typeface="Calibri"/>
                <a:ea typeface="Calibri"/>
                <a:cs typeface="Calibri"/>
                <a:sym typeface="Calibri"/>
              </a:rPr>
              <a:t>11/11/2021</a:t>
            </a:r>
            <a:endParaRPr b="0" i="0" sz="1200" u="none" cap="none" strike="noStrike">
              <a:solidFill>
                <a:srgbClr val="888888"/>
              </a:solidFill>
              <a:latin typeface="Calibri"/>
              <a:ea typeface="Calibri"/>
              <a:cs typeface="Calibri"/>
              <a:sym typeface="Calibri"/>
            </a:endParaRPr>
          </a:p>
        </p:txBody>
      </p:sp>
      <p:sp>
        <p:nvSpPr>
          <p:cNvPr id="173" name="Google Shape;17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vi-VN" sz="1200" u="none" cap="none" strike="noStrike">
                <a:solidFill>
                  <a:srgbClr val="888888"/>
                </a:solidFill>
                <a:latin typeface="Calibri"/>
                <a:ea typeface="Calibri"/>
                <a:cs typeface="Calibri"/>
                <a:sym typeface="Calibri"/>
              </a:rPr>
              <a:t>Lý thuyết tập hợp</a:t>
            </a:r>
            <a:endParaRPr b="0" i="0" sz="1200" u="none" cap="none" strike="noStrike">
              <a:solidFill>
                <a:srgbClr val="888888"/>
              </a:solidFill>
              <a:latin typeface="Calibri"/>
              <a:ea typeface="Calibri"/>
              <a:cs typeface="Calibri"/>
              <a:sym typeface="Calibri"/>
            </a:endParaRPr>
          </a:p>
        </p:txBody>
      </p:sp>
      <p:sp>
        <p:nvSpPr>
          <p:cNvPr id="174" name="Google Shape;17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vi-V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75" name="Google Shape;175;p2"/>
          <p:cNvSpPr txBox="1"/>
          <p:nvPr/>
        </p:nvSpPr>
        <p:spPr>
          <a:xfrm>
            <a:off x="5265656" y="1407567"/>
            <a:ext cx="6088144" cy="5232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C00000"/>
                </a:solidFill>
                <a:latin typeface="Time  s New Roman"/>
                <a:ea typeface="Time  s New Roman"/>
                <a:cs typeface="Time  s New Roman"/>
                <a:sym typeface="Time  s New Roman"/>
              </a:rPr>
              <a:t>I . Một số ký hiệu và phép toán tập hợp</a:t>
            </a:r>
            <a:endParaRPr/>
          </a:p>
        </p:txBody>
      </p:sp>
      <p:sp>
        <p:nvSpPr>
          <p:cNvPr id="176" name="Google Shape;176;p2"/>
          <p:cNvSpPr txBox="1"/>
          <p:nvPr/>
        </p:nvSpPr>
        <p:spPr>
          <a:xfrm>
            <a:off x="5249946" y="2300393"/>
            <a:ext cx="6088144" cy="5232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C00000"/>
                </a:solidFill>
                <a:latin typeface="Time  s New Roman"/>
                <a:ea typeface="Time  s New Roman"/>
                <a:cs typeface="Time  s New Roman"/>
                <a:sym typeface="Time  s New Roman"/>
              </a:rPr>
              <a:t>II. Các Quan hệ trong tập hợp</a:t>
            </a:r>
            <a:endParaRPr/>
          </a:p>
        </p:txBody>
      </p:sp>
      <p:sp>
        <p:nvSpPr>
          <p:cNvPr id="177" name="Google Shape;177;p2"/>
          <p:cNvSpPr txBox="1"/>
          <p:nvPr/>
        </p:nvSpPr>
        <p:spPr>
          <a:xfrm>
            <a:off x="5265656" y="4942447"/>
            <a:ext cx="6088144" cy="5232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C00000"/>
                </a:solidFill>
                <a:latin typeface="Time  s New Roman"/>
                <a:ea typeface="Time  s New Roman"/>
                <a:cs typeface="Time  s New Roman"/>
                <a:sym typeface="Time  s New Roman"/>
              </a:rPr>
              <a:t>V. Hoán vị và tổ hợp</a:t>
            </a:r>
            <a:endParaRPr/>
          </a:p>
        </p:txBody>
      </p:sp>
      <p:sp>
        <p:nvSpPr>
          <p:cNvPr id="178" name="Google Shape;178;p2"/>
          <p:cNvSpPr txBox="1"/>
          <p:nvPr/>
        </p:nvSpPr>
        <p:spPr>
          <a:xfrm>
            <a:off x="5249946" y="3198167"/>
            <a:ext cx="6088144" cy="5232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C00000"/>
                </a:solidFill>
                <a:latin typeface="Time  s New Roman"/>
                <a:ea typeface="Time  s New Roman"/>
                <a:cs typeface="Time  s New Roman"/>
                <a:sym typeface="Time  s New Roman"/>
              </a:rPr>
              <a:t>III. Nguyên lý cộng và nhân</a:t>
            </a:r>
            <a:endParaRPr/>
          </a:p>
        </p:txBody>
      </p:sp>
      <p:sp>
        <p:nvSpPr>
          <p:cNvPr id="179" name="Google Shape;179;p2"/>
          <p:cNvSpPr txBox="1"/>
          <p:nvPr/>
        </p:nvSpPr>
        <p:spPr>
          <a:xfrm>
            <a:off x="5249946" y="4100024"/>
            <a:ext cx="6088144" cy="5232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C00000"/>
                </a:solidFill>
                <a:latin typeface="Time  s New Roman"/>
                <a:ea typeface="Time  s New Roman"/>
                <a:cs typeface="Time  s New Roman"/>
                <a:sym typeface="Time  s New Roman"/>
              </a:rPr>
              <a:t>IV. Chỉnh hợp lặp và không lặp</a:t>
            </a:r>
            <a:endParaRPr/>
          </a:p>
        </p:txBody>
      </p:sp>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2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idx="10" type="dt"/>
          </p:nvPr>
        </p:nvSpPr>
        <p:spPr>
          <a:xfrm>
            <a:off x="865695"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b="0" i="0" lang="vi-VN" sz="1200" u="none" cap="none" strike="noStrike">
                <a:solidFill>
                  <a:srgbClr val="888888"/>
                </a:solidFill>
                <a:latin typeface="Calibri"/>
                <a:ea typeface="Calibri"/>
                <a:cs typeface="Calibri"/>
                <a:sym typeface="Calibri"/>
              </a:rPr>
              <a:t>11/11/2021</a:t>
            </a:r>
            <a:endParaRPr b="0" i="0" sz="1200" u="none" cap="none" strike="noStrike">
              <a:solidFill>
                <a:srgbClr val="888888"/>
              </a:solidFill>
              <a:latin typeface="Calibri"/>
              <a:ea typeface="Calibri"/>
              <a:cs typeface="Calibri"/>
              <a:sym typeface="Calibri"/>
            </a:endParaRPr>
          </a:p>
        </p:txBody>
      </p:sp>
      <p:sp>
        <p:nvSpPr>
          <p:cNvPr id="185" name="Google Shape;18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vi-VN" sz="1200" u="none" cap="none" strike="noStrike">
                <a:solidFill>
                  <a:srgbClr val="888888"/>
                </a:solidFill>
                <a:latin typeface="Calibri"/>
                <a:ea typeface="Calibri"/>
                <a:cs typeface="Calibri"/>
                <a:sym typeface="Calibri"/>
              </a:rPr>
              <a:t>Lý thuyết tập hợp</a:t>
            </a:r>
            <a:endParaRPr b="0" i="0" sz="1200" u="none" cap="none" strike="noStrike">
              <a:solidFill>
                <a:srgbClr val="888888"/>
              </a:solidFill>
              <a:latin typeface="Calibri"/>
              <a:ea typeface="Calibri"/>
              <a:cs typeface="Calibri"/>
              <a:sym typeface="Calibri"/>
            </a:endParaRPr>
          </a:p>
        </p:txBody>
      </p:sp>
      <p:sp>
        <p:nvSpPr>
          <p:cNvPr id="186" name="Google Shape;18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vi-V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87" name="Google Shape;187;p3"/>
          <p:cNvPicPr preferRelativeResize="0"/>
          <p:nvPr/>
        </p:nvPicPr>
        <p:blipFill rotWithShape="1">
          <a:blip r:embed="rId3">
            <a:alphaModFix/>
          </a:blip>
          <a:srcRect b="0" l="0" r="0" t="0"/>
          <a:stretch/>
        </p:blipFill>
        <p:spPr>
          <a:xfrm>
            <a:off x="8793816" y="2697003"/>
            <a:ext cx="2838860" cy="2653348"/>
          </a:xfrm>
          <a:prstGeom prst="rect">
            <a:avLst/>
          </a:prstGeom>
          <a:noFill/>
          <a:ln>
            <a:noFill/>
          </a:ln>
        </p:spPr>
      </p:pic>
      <p:sp>
        <p:nvSpPr>
          <p:cNvPr id="188" name="Google Shape;188;p3"/>
          <p:cNvSpPr/>
          <p:nvPr/>
        </p:nvSpPr>
        <p:spPr>
          <a:xfrm>
            <a:off x="1092724" y="388663"/>
            <a:ext cx="9634194" cy="83834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 Một số ký hiệu và các phép toán trên tập hợp</a:t>
            </a:r>
            <a:endParaRPr b="1" sz="3200">
              <a:solidFill>
                <a:srgbClr val="FF0000"/>
              </a:solidFill>
              <a:latin typeface="Algerian"/>
              <a:ea typeface="Algerian"/>
              <a:cs typeface="Algerian"/>
              <a:sym typeface="Algerian"/>
            </a:endParaRPr>
          </a:p>
        </p:txBody>
      </p:sp>
      <p:sp>
        <p:nvSpPr>
          <p:cNvPr id="189" name="Google Shape;189;p3"/>
          <p:cNvSpPr txBox="1"/>
          <p:nvPr/>
        </p:nvSpPr>
        <p:spPr>
          <a:xfrm>
            <a:off x="254524" y="3756364"/>
            <a:ext cx="844581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Avenir"/>
                <a:ea typeface="Avenir"/>
                <a:cs typeface="Avenir"/>
                <a:sym typeface="Avenir"/>
              </a:rPr>
              <a:t>+ Kí hiệu : Tập hợp ký hiệu bởi chữ in hoa</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Ví dụ: </a:t>
            </a:r>
            <a:endParaRPr sz="2400">
              <a:solidFill>
                <a:schemeClr val="dk1"/>
              </a:solidFill>
              <a:latin typeface="Avenir"/>
              <a:ea typeface="Avenir"/>
              <a:cs typeface="Avenir"/>
              <a:sym typeface="Aveni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Tập hợp các số tự nhiên quy ước là N</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Tập hợp các số nguyên quy ước là Z</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Tập hợp các số hữu tỉ quy ước là Q</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Tập hợp các số thực quy ước là R</a:t>
            </a:r>
            <a:endParaRPr/>
          </a:p>
          <a:p>
            <a:pPr indent="0" lvl="0" marL="0" marR="0" rtl="0" algn="l">
              <a:spcBef>
                <a:spcPts val="0"/>
              </a:spcBef>
              <a:spcAft>
                <a:spcPts val="0"/>
              </a:spcAft>
              <a:buNone/>
            </a:pPr>
            <a:r>
              <a:t/>
            </a:r>
            <a:endParaRPr sz="2400">
              <a:solidFill>
                <a:schemeClr val="dk1"/>
              </a:solidFill>
              <a:latin typeface="Avenir"/>
              <a:ea typeface="Avenir"/>
              <a:cs typeface="Avenir"/>
              <a:sym typeface="Avenir"/>
            </a:endParaRPr>
          </a:p>
        </p:txBody>
      </p:sp>
      <p:sp>
        <p:nvSpPr>
          <p:cNvPr id="190" name="Google Shape;190;p3"/>
          <p:cNvSpPr txBox="1"/>
          <p:nvPr/>
        </p:nvSpPr>
        <p:spPr>
          <a:xfrm>
            <a:off x="254524" y="1523877"/>
            <a:ext cx="28476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00B0F0"/>
                </a:solidFill>
                <a:latin typeface="Avenir"/>
                <a:ea typeface="Avenir"/>
                <a:cs typeface="Avenir"/>
                <a:sym typeface="Avenir"/>
              </a:rPr>
              <a:t>1. Khái Niệm </a:t>
            </a:r>
            <a:r>
              <a:rPr lang="vi-VN" sz="2800">
                <a:solidFill>
                  <a:srgbClr val="00B0F0"/>
                </a:solidFill>
                <a:latin typeface="Avenir"/>
                <a:ea typeface="Avenir"/>
                <a:cs typeface="Avenir"/>
                <a:sym typeface="Avenir"/>
              </a:rPr>
              <a:t>:</a:t>
            </a:r>
            <a:endParaRPr sz="2800">
              <a:solidFill>
                <a:srgbClr val="00B0F0"/>
              </a:solidFill>
              <a:latin typeface="Avenir"/>
              <a:ea typeface="Avenir"/>
              <a:cs typeface="Avenir"/>
              <a:sym typeface="Avenir"/>
            </a:endParaRPr>
          </a:p>
        </p:txBody>
      </p:sp>
      <p:sp>
        <p:nvSpPr>
          <p:cNvPr id="191" name="Google Shape;191;p3"/>
          <p:cNvSpPr txBox="1"/>
          <p:nvPr/>
        </p:nvSpPr>
        <p:spPr>
          <a:xfrm>
            <a:off x="254524" y="2233008"/>
            <a:ext cx="7777113" cy="14645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venir"/>
              <a:buNone/>
            </a:pPr>
            <a:r>
              <a:rPr b="0" i="0" lang="vi-VN" sz="2400" u="none" cap="none" strike="noStrike">
                <a:solidFill>
                  <a:srgbClr val="000000"/>
                </a:solidFill>
                <a:latin typeface="Avenir"/>
                <a:ea typeface="Avenir"/>
                <a:cs typeface="Avenir"/>
                <a:sym typeface="Avenir"/>
              </a:rPr>
              <a:t>+ Tập hợp : là một tổng thể các đối tượng (được gọi là các phần tử của tập hợp) có cùng chung một tính chất chung nào đó</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75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5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5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5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5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5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5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5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5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197" name="Google Shape;19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198" name="Google Shape;19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199" name="Google Shape;199;p4"/>
          <p:cNvSpPr/>
          <p:nvPr/>
        </p:nvSpPr>
        <p:spPr>
          <a:xfrm>
            <a:off x="1278903" y="423045"/>
            <a:ext cx="9634194" cy="83834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 Một số ký hiệu và các phép toán trên tập hợp</a:t>
            </a:r>
            <a:endParaRPr b="1" sz="3200">
              <a:solidFill>
                <a:srgbClr val="FF0000"/>
              </a:solidFill>
              <a:latin typeface="Algerian"/>
              <a:ea typeface="Algerian"/>
              <a:cs typeface="Algerian"/>
              <a:sym typeface="Algerian"/>
            </a:endParaRPr>
          </a:p>
        </p:txBody>
      </p:sp>
      <p:sp>
        <p:nvSpPr>
          <p:cNvPr id="200" name="Google Shape;200;p4"/>
          <p:cNvSpPr txBox="1"/>
          <p:nvPr/>
        </p:nvSpPr>
        <p:spPr>
          <a:xfrm>
            <a:off x="348006" y="1427316"/>
            <a:ext cx="60944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00B0F0"/>
                </a:solidFill>
                <a:latin typeface="Avenir"/>
                <a:ea typeface="Avenir"/>
                <a:cs typeface="Avenir"/>
                <a:sym typeface="Avenir"/>
              </a:rPr>
              <a:t>2. Các phép toán cơ bản </a:t>
            </a:r>
            <a:endParaRPr/>
          </a:p>
        </p:txBody>
      </p:sp>
      <p:sp>
        <p:nvSpPr>
          <p:cNvPr id="201" name="Google Shape;201;p4"/>
          <p:cNvSpPr txBox="1"/>
          <p:nvPr/>
        </p:nvSpPr>
        <p:spPr>
          <a:xfrm>
            <a:off x="1278903" y="2004774"/>
            <a:ext cx="11723016"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Phép hợp:</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Định nghĩa: Tập hợp C gồm các phần tử thuộc A hoặc thuộc B gọi là hợp của A và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Ký hiệu: A ∪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A ∪ B = {x | x ∈ A hoặc x ∈ B}</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 name="Google Shape;202;p4"/>
          <p:cNvSpPr txBox="1"/>
          <p:nvPr/>
        </p:nvSpPr>
        <p:spPr>
          <a:xfrm>
            <a:off x="1205060" y="3806872"/>
            <a:ext cx="11397006"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Phép giao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Định nghĩa : Tập hợp C gồm các phần tử vừa thuộc A và thuộc B gọi là A giao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Ký hiệu : A ∩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A ∩ B = {x | x ∈ A và x ∈ B}</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203" name="Google Shape;203;p4"/>
          <p:cNvPicPr preferRelativeResize="0"/>
          <p:nvPr/>
        </p:nvPicPr>
        <p:blipFill rotWithShape="1">
          <a:blip r:embed="rId3">
            <a:alphaModFix/>
          </a:blip>
          <a:srcRect b="0" l="0" r="0" t="0"/>
          <a:stretch/>
        </p:blipFill>
        <p:spPr>
          <a:xfrm>
            <a:off x="5099540" y="2699495"/>
            <a:ext cx="2407314" cy="1499030"/>
          </a:xfrm>
          <a:prstGeom prst="rect">
            <a:avLst/>
          </a:prstGeom>
          <a:noFill/>
          <a:ln>
            <a:noFill/>
          </a:ln>
        </p:spPr>
      </p:pic>
      <p:pic>
        <p:nvPicPr>
          <p:cNvPr id="204" name="Google Shape;204;p4"/>
          <p:cNvPicPr preferRelativeResize="0"/>
          <p:nvPr/>
        </p:nvPicPr>
        <p:blipFill rotWithShape="1">
          <a:blip r:embed="rId4">
            <a:alphaModFix/>
          </a:blip>
          <a:srcRect b="0" l="0" r="0" t="0"/>
          <a:stretch/>
        </p:blipFill>
        <p:spPr>
          <a:xfrm>
            <a:off x="4628560" y="4419261"/>
            <a:ext cx="2417191" cy="222232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p>
          <a:p>
            <a:pPr indent="0" lvl="0" marL="0" rtl="0" algn="l">
              <a:spcBef>
                <a:spcPts val="0"/>
              </a:spcBef>
              <a:spcAft>
                <a:spcPts val="0"/>
              </a:spcAft>
              <a:buNone/>
            </a:pPr>
            <a:r>
              <a:t/>
            </a:r>
            <a:endParaRPr>
              <a:solidFill>
                <a:srgbClr val="888888"/>
              </a:solidFill>
            </a:endParaRPr>
          </a:p>
        </p:txBody>
      </p:sp>
      <p:sp>
        <p:nvSpPr>
          <p:cNvPr id="210" name="Google Shape;21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211" name="Google Shape;21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12" name="Google Shape;212;p5"/>
          <p:cNvSpPr/>
          <p:nvPr/>
        </p:nvSpPr>
        <p:spPr>
          <a:xfrm>
            <a:off x="1315039" y="456183"/>
            <a:ext cx="9634194" cy="83834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 Một số ký hiệu và các phép toán trên tập hợp</a:t>
            </a:r>
            <a:endParaRPr b="1" sz="3200">
              <a:solidFill>
                <a:srgbClr val="FF0000"/>
              </a:solidFill>
              <a:latin typeface="Algerian"/>
              <a:ea typeface="Algerian"/>
              <a:cs typeface="Algerian"/>
              <a:sym typeface="Algerian"/>
            </a:endParaRPr>
          </a:p>
        </p:txBody>
      </p:sp>
      <p:sp>
        <p:nvSpPr>
          <p:cNvPr id="213" name="Google Shape;213;p5"/>
          <p:cNvSpPr txBox="1"/>
          <p:nvPr/>
        </p:nvSpPr>
        <p:spPr>
          <a:xfrm>
            <a:off x="348006" y="1427316"/>
            <a:ext cx="60944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00B0F0"/>
                </a:solidFill>
                <a:latin typeface="Avenir"/>
                <a:ea typeface="Avenir"/>
                <a:cs typeface="Avenir"/>
                <a:sym typeface="Avenir"/>
              </a:rPr>
              <a:t>2. Các phép toán cơ bản </a:t>
            </a:r>
            <a:endParaRPr/>
          </a:p>
        </p:txBody>
      </p:sp>
      <p:sp>
        <p:nvSpPr>
          <p:cNvPr id="214" name="Google Shape;214;p5"/>
          <p:cNvSpPr txBox="1"/>
          <p:nvPr/>
        </p:nvSpPr>
        <p:spPr>
          <a:xfrm>
            <a:off x="907767" y="2083322"/>
            <a:ext cx="11723016"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Phép trừ: Tập hợp C gồm các phần tử thuộc A nhưng không thuộc B được gọi là hiệu của A và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Ký hiệu: C = A \ B</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A \ B = {x | x ∈ A và x ∉ B}</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 name="Google Shape;215;p5"/>
          <p:cNvSpPr txBox="1"/>
          <p:nvPr/>
        </p:nvSpPr>
        <p:spPr>
          <a:xfrm>
            <a:off x="907767" y="4038949"/>
            <a:ext cx="11397006" cy="1128322"/>
          </a:xfrm>
          <a:prstGeom prst="rect">
            <a:avLst/>
          </a:prstGeom>
          <a:blipFill rotWithShape="1">
            <a:blip r:embed="rId3">
              <a:alphaModFix/>
            </a:blip>
            <a:stretch>
              <a:fillRect b="-9729" l="-695" r="0" t="-32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Avenir"/>
                <a:ea typeface="Avenir"/>
                <a:cs typeface="Avenir"/>
                <a:sym typeface="Avenir"/>
              </a:rPr>
              <a:t> </a:t>
            </a:r>
            <a:endParaRPr/>
          </a:p>
        </p:txBody>
      </p:sp>
      <p:pic>
        <p:nvPicPr>
          <p:cNvPr id="216" name="Google Shape;216;p5"/>
          <p:cNvPicPr preferRelativeResize="0"/>
          <p:nvPr/>
        </p:nvPicPr>
        <p:blipFill rotWithShape="1">
          <a:blip r:embed="rId4">
            <a:alphaModFix/>
          </a:blip>
          <a:srcRect b="0" l="0" r="0" t="0"/>
          <a:stretch/>
        </p:blipFill>
        <p:spPr>
          <a:xfrm>
            <a:off x="4555069" y="4510032"/>
            <a:ext cx="2489198" cy="2021460"/>
          </a:xfrm>
          <a:prstGeom prst="rect">
            <a:avLst/>
          </a:prstGeom>
          <a:noFill/>
          <a:ln>
            <a:noFill/>
          </a:ln>
        </p:spPr>
      </p:pic>
      <p:pic>
        <p:nvPicPr>
          <p:cNvPr id="217" name="Google Shape;217;p5"/>
          <p:cNvPicPr preferRelativeResize="0"/>
          <p:nvPr/>
        </p:nvPicPr>
        <p:blipFill rotWithShape="1">
          <a:blip r:embed="rId5">
            <a:alphaModFix/>
          </a:blip>
          <a:srcRect b="0" l="0" r="0" t="0"/>
          <a:stretch/>
        </p:blipFill>
        <p:spPr>
          <a:xfrm>
            <a:off x="5102869" y="2435470"/>
            <a:ext cx="2580116" cy="1673818"/>
          </a:xfrm>
          <a:prstGeom prst="rect">
            <a:avLst/>
          </a:prstGeom>
          <a:noFill/>
          <a:ln>
            <a:noFill/>
          </a:ln>
        </p:spPr>
      </p:pic>
    </p:spTree>
  </p:cSld>
  <p:clrMapOvr>
    <a:masterClrMapping/>
  </p:clrMapOvr>
  <p:transition spd="slow" p14:dur="800">
    <p:circl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223" name="Google Shape;22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224" name="Google Shape;22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25" name="Google Shape;225;p6"/>
          <p:cNvSpPr/>
          <p:nvPr/>
        </p:nvSpPr>
        <p:spPr>
          <a:xfrm>
            <a:off x="2841396" y="180085"/>
            <a:ext cx="5949099" cy="83834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II. Các quan hệ trong tập hợp</a:t>
            </a:r>
            <a:endParaRPr b="1" sz="3200">
              <a:solidFill>
                <a:srgbClr val="FF0000"/>
              </a:solidFill>
              <a:latin typeface="Algerian"/>
              <a:ea typeface="Algerian"/>
              <a:cs typeface="Algerian"/>
              <a:sym typeface="Algerian"/>
            </a:endParaRPr>
          </a:p>
        </p:txBody>
      </p:sp>
      <p:sp>
        <p:nvSpPr>
          <p:cNvPr id="226" name="Google Shape;226;p6"/>
          <p:cNvSpPr txBox="1"/>
          <p:nvPr/>
        </p:nvSpPr>
        <p:spPr>
          <a:xfrm>
            <a:off x="326404" y="1132314"/>
            <a:ext cx="60944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00B0F0"/>
                </a:solidFill>
                <a:latin typeface="Avenir"/>
                <a:ea typeface="Avenir"/>
                <a:cs typeface="Avenir"/>
                <a:sym typeface="Avenir"/>
              </a:rPr>
              <a:t>1. Quan hệ </a:t>
            </a:r>
            <a:endParaRPr/>
          </a:p>
        </p:txBody>
      </p:sp>
      <p:sp>
        <p:nvSpPr>
          <p:cNvPr id="227" name="Google Shape;227;p6"/>
          <p:cNvSpPr txBox="1"/>
          <p:nvPr/>
        </p:nvSpPr>
        <p:spPr>
          <a:xfrm>
            <a:off x="326404" y="1655534"/>
            <a:ext cx="1172301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Quan hệ : Một quan hệ 2 ngôi  𝑅 trên tập 𝑋, (𝑋),là một tập con của tích đề các 𝑋 × 𝑋.</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 name="Google Shape;228;p6"/>
          <p:cNvSpPr txBox="1"/>
          <p:nvPr/>
        </p:nvSpPr>
        <p:spPr>
          <a:xfrm>
            <a:off x="362147" y="2091394"/>
            <a:ext cx="11723016"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Tính chất của quan hệ:</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a:t>
            </a:r>
            <a:r>
              <a:rPr lang="vi-VN" sz="2200" u="sng">
                <a:solidFill>
                  <a:srgbClr val="FF0000"/>
                </a:solidFill>
                <a:latin typeface="Avenir"/>
                <a:ea typeface="Avenir"/>
                <a:cs typeface="Avenir"/>
                <a:sym typeface="Avenir"/>
              </a:rPr>
              <a:t>Phản xạ</a:t>
            </a:r>
            <a:r>
              <a:rPr lang="vi-VN" sz="2200">
                <a:solidFill>
                  <a:schemeClr val="dk1"/>
                </a:solidFill>
                <a:latin typeface="Avenir"/>
                <a:ea typeface="Avenir"/>
                <a:cs typeface="Avenir"/>
                <a:sym typeface="Avenir"/>
              </a:rPr>
              <a:t>: mọi phần tử có quan hệ với chính nó</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Quan hệ R trên tập A gọi là phản xạ nếu ∀a∈ A, aRa</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a:t>
            </a:r>
            <a:r>
              <a:rPr lang="vi-VN" sz="2200" u="sng">
                <a:solidFill>
                  <a:srgbClr val="FF0000"/>
                </a:solidFill>
                <a:latin typeface="Avenir"/>
                <a:ea typeface="Avenir"/>
                <a:cs typeface="Avenir"/>
                <a:sym typeface="Avenir"/>
              </a:rPr>
              <a:t>Đối xứng</a:t>
            </a:r>
            <a:r>
              <a:rPr lang="vi-VN" sz="2200">
                <a:solidFill>
                  <a:schemeClr val="dk1"/>
                </a:solidFill>
                <a:latin typeface="Avenir"/>
                <a:ea typeface="Avenir"/>
                <a:cs typeface="Avenir"/>
                <a:sym typeface="Avenir"/>
              </a:rPr>
              <a:t>: 𝑎 có quan hệ với 𝑏 kéo theo 𝑏 có quan hệ với a.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Quan hệ R trên tập A gọi là kéo∀a,b∈ A,     aRb ⇒ bRa</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a:t>
            </a:r>
            <a:r>
              <a:rPr lang="vi-VN" sz="2200" u="sng">
                <a:solidFill>
                  <a:srgbClr val="FF0000"/>
                </a:solidFill>
                <a:latin typeface="Avenir"/>
                <a:ea typeface="Avenir"/>
                <a:cs typeface="Avenir"/>
                <a:sym typeface="Avenir"/>
              </a:rPr>
              <a:t>Kéo theo</a:t>
            </a:r>
            <a:r>
              <a:rPr lang="vi-VN" sz="2200">
                <a:solidFill>
                  <a:schemeClr val="dk1"/>
                </a:solidFill>
                <a:latin typeface="Avenir"/>
                <a:ea typeface="Avenir"/>
                <a:cs typeface="Avenir"/>
                <a:sym typeface="Avenir"/>
              </a:rPr>
              <a:t>: 𝑎 có quan hệ với 𝑏 và 𝑏 có quan hệ với 𝑐 kéo theo 𝑎 có quan hệ với c</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a:t>
            </a:r>
            <a:endParaRPr sz="2200">
              <a:solidFill>
                <a:schemeClr val="dk1"/>
              </a:solidFill>
              <a:latin typeface="Avenir"/>
              <a:ea typeface="Avenir"/>
              <a:cs typeface="Avenir"/>
              <a:sym typeface="Avenir"/>
            </a:endParaRPr>
          </a:p>
          <a:p>
            <a:pPr indent="0" lvl="0" marL="0" marR="0" rtl="0" algn="l">
              <a:spcBef>
                <a:spcPts val="0"/>
              </a:spcBef>
              <a:spcAft>
                <a:spcPts val="0"/>
              </a:spcAft>
              <a:buNone/>
            </a:pPr>
            <a:r>
              <a:rPr lang="vi-VN"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
        <p:nvSpPr>
          <p:cNvPr id="229" name="Google Shape;229;p6"/>
          <p:cNvSpPr txBox="1"/>
          <p:nvPr/>
        </p:nvSpPr>
        <p:spPr>
          <a:xfrm>
            <a:off x="1125717" y="4483218"/>
            <a:ext cx="9380456"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Ví dụ:   X= {1,2,3,4}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𝑎, 𝑏 ∈ 𝑋, 𝑎 có quan hệ 𝑅 đối với 𝑏 nếu 𝑎 chia hết cho 𝑏</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R(𝑋) = { (1,1) , (2,1) , (2,2) , (3,1) , (3,3 ), (4,1 ), (4,2) , (4,4)}</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Tính chất phản xạ, kéo theo, nhưng không có đối xứng.</a:t>
            </a:r>
            <a:endParaRPr sz="2200">
              <a:solidFill>
                <a:schemeClr val="dk1"/>
              </a:solidFill>
              <a:latin typeface="Avenir"/>
              <a:ea typeface="Avenir"/>
              <a:cs typeface="Avenir"/>
              <a:sym typeface="Avenir"/>
            </a:endParaRPr>
          </a:p>
          <a:p>
            <a:pPr indent="0" lvl="0" marL="0" marR="0" rtl="0" algn="l">
              <a:spcBef>
                <a:spcPts val="0"/>
              </a:spcBef>
              <a:spcAft>
                <a:spcPts val="0"/>
              </a:spcAft>
              <a:buNone/>
            </a:pPr>
            <a:r>
              <a:t/>
            </a:r>
            <a:endParaRPr sz="2200">
              <a:solidFill>
                <a:schemeClr val="dk1"/>
              </a:solidFill>
              <a:latin typeface="Avenir"/>
              <a:ea typeface="Avenir"/>
              <a:cs typeface="Avenir"/>
              <a:sym typeface="Avenir"/>
            </a:endParaRPr>
          </a:p>
          <a:p>
            <a:pPr indent="0" lvl="0" marL="0" marR="0" rtl="0" algn="l">
              <a:spcBef>
                <a:spcPts val="0"/>
              </a:spcBef>
              <a:spcAft>
                <a:spcPts val="0"/>
              </a:spcAft>
              <a:buNone/>
            </a:pPr>
            <a:r>
              <a:rPr lang="vi-VN"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Tree>
  </p:cSld>
  <p:clrMapOvr>
    <a:masterClrMapping/>
  </p:clrMapOvr>
  <mc:AlternateContent>
    <mc:Choice Requires="p14">
      <p:transition spd="slow">
        <p14:flash/>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235" name="Google Shape;23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solidFill>
                  <a:srgbClr val="888888"/>
                </a:solidFill>
              </a:rPr>
              <a:t>Lý thuyết tập hợp</a:t>
            </a:r>
            <a:endParaRPr>
              <a:solidFill>
                <a:srgbClr val="888888"/>
              </a:solidFill>
            </a:endParaRPr>
          </a:p>
        </p:txBody>
      </p:sp>
      <p:sp>
        <p:nvSpPr>
          <p:cNvPr id="236" name="Google Shape;23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37" name="Google Shape;237;p7"/>
          <p:cNvSpPr/>
          <p:nvPr/>
        </p:nvSpPr>
        <p:spPr>
          <a:xfrm>
            <a:off x="3029932" y="136525"/>
            <a:ext cx="5949099" cy="83834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II. Các quan hệ trong tập hợp</a:t>
            </a:r>
            <a:endParaRPr b="1" sz="3200">
              <a:solidFill>
                <a:srgbClr val="FF0000"/>
              </a:solidFill>
              <a:latin typeface="Algerian"/>
              <a:ea typeface="Algerian"/>
              <a:cs typeface="Algerian"/>
              <a:sym typeface="Algerian"/>
            </a:endParaRPr>
          </a:p>
        </p:txBody>
      </p:sp>
      <p:sp>
        <p:nvSpPr>
          <p:cNvPr id="238" name="Google Shape;238;p7"/>
          <p:cNvSpPr txBox="1"/>
          <p:nvPr/>
        </p:nvSpPr>
        <p:spPr>
          <a:xfrm>
            <a:off x="362147" y="1132314"/>
            <a:ext cx="8112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00B0F0"/>
                </a:solidFill>
                <a:latin typeface="Avenir"/>
                <a:ea typeface="Avenir"/>
                <a:cs typeface="Avenir"/>
                <a:sym typeface="Avenir"/>
              </a:rPr>
              <a:t>2. Quan hệ tương đương và phân hoạch</a:t>
            </a:r>
            <a:endParaRPr/>
          </a:p>
        </p:txBody>
      </p:sp>
      <p:sp>
        <p:nvSpPr>
          <p:cNvPr id="239" name="Google Shape;239;p7"/>
          <p:cNvSpPr txBox="1"/>
          <p:nvPr/>
        </p:nvSpPr>
        <p:spPr>
          <a:xfrm>
            <a:off x="234492" y="1737451"/>
            <a:ext cx="11957508" cy="1046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 Quan hệ tương đương: là một quan hệ có đủ ba tính chất : phản xạ , đối xứng và kéo theo</a:t>
            </a:r>
            <a:endParaRPr/>
          </a:p>
          <a:p>
            <a:pPr indent="0" lvl="0" marL="0" marR="0" rtl="0" algn="l">
              <a:spcBef>
                <a:spcPts val="0"/>
              </a:spcBef>
              <a:spcAft>
                <a:spcPts val="0"/>
              </a:spcAft>
              <a:buNone/>
            </a:pPr>
            <a:r>
              <a:t/>
            </a:r>
            <a:endParaRPr sz="2200">
              <a:solidFill>
                <a:schemeClr val="dk1"/>
              </a:solidFill>
              <a:latin typeface="Avenir"/>
              <a:ea typeface="Avenir"/>
              <a:cs typeface="Avenir"/>
              <a:sym typeface="Avenir"/>
            </a:endParaRPr>
          </a:p>
          <a:p>
            <a:pPr indent="0" lvl="0" marL="0" marR="0" rtl="0" algn="l">
              <a:spcBef>
                <a:spcPts val="0"/>
              </a:spcBef>
              <a:spcAft>
                <a:spcPts val="0"/>
              </a:spcAft>
              <a:buNone/>
            </a:pPr>
            <a:r>
              <a:rPr lang="vi-VN"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
        <p:nvSpPr>
          <p:cNvPr id="240" name="Google Shape;240;p7"/>
          <p:cNvSpPr txBox="1"/>
          <p:nvPr/>
        </p:nvSpPr>
        <p:spPr>
          <a:xfrm>
            <a:off x="362146" y="2536448"/>
            <a:ext cx="11595361"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Lớp tương đương: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Một quan hệ tương đương trên tập hợp sẽ chia tập hợp thành các lớp tương đương</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Hai phần tử thuộc cùng một lớp có quan hệ với nhau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Hai phần tử khác lớp không có quan hệ với Nhau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 Các lớp tương đương phủ kín tập hợp ban đầu</a:t>
            </a:r>
            <a:endParaRPr/>
          </a:p>
        </p:txBody>
      </p:sp>
      <p:sp>
        <p:nvSpPr>
          <p:cNvPr id="241" name="Google Shape;241;p7"/>
          <p:cNvSpPr txBox="1"/>
          <p:nvPr/>
        </p:nvSpPr>
        <p:spPr>
          <a:xfrm>
            <a:off x="1263192" y="4566551"/>
            <a:ext cx="10576874"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200">
                <a:solidFill>
                  <a:schemeClr val="dk1"/>
                </a:solidFill>
                <a:latin typeface="Avenir"/>
                <a:ea typeface="Avenir"/>
                <a:cs typeface="Avenir"/>
                <a:sym typeface="Avenir"/>
              </a:rPr>
              <a:t>+ Phân hoạch: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 Là một họ các lớp tương đương (các tập con khác rỗng) của một tập hợp</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Đặt 𝐴𝑖 ={ 𝑎 ∈ 𝑋 𝑎 ≡ 𝑖 (𝑚𝑜𝑑 𝑘)} , 𝑖 = 0,1, … , 𝑘 − 1 </a:t>
            </a:r>
            <a:endParaRPr/>
          </a:p>
          <a:p>
            <a:pPr indent="0" lvl="0" marL="0" marR="0" rtl="0" algn="l">
              <a:spcBef>
                <a:spcPts val="0"/>
              </a:spcBef>
              <a:spcAft>
                <a:spcPts val="0"/>
              </a:spcAft>
              <a:buNone/>
            </a:pPr>
            <a:r>
              <a:rPr lang="vi-VN" sz="2200">
                <a:solidFill>
                  <a:schemeClr val="dk1"/>
                </a:solidFill>
                <a:latin typeface="Avenir"/>
                <a:ea typeface="Avenir"/>
                <a:cs typeface="Avenir"/>
                <a:sym typeface="Avenir"/>
              </a:rPr>
              <a:t>𝐴0, 𝐴1, … , 𝐴𝑘−1 tạo thành một phân hoạch của X</a:t>
            </a:r>
            <a:endParaRPr/>
          </a:p>
        </p:txBody>
      </p:sp>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821266" y="1055889"/>
            <a:ext cx="10515600" cy="16921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Time  s New Roman"/>
              <a:buNone/>
            </a:pPr>
            <a:br>
              <a:rPr lang="vi-VN" sz="2200">
                <a:latin typeface="Time  s New Roman"/>
                <a:ea typeface="Time  s New Roman"/>
                <a:cs typeface="Time  s New Roman"/>
                <a:sym typeface="Time  s New Roman"/>
              </a:rPr>
            </a:br>
            <a:r>
              <a:rPr lang="vi-VN" sz="2200">
                <a:latin typeface="Time  s New Roman"/>
                <a:ea typeface="Time  s New Roman"/>
                <a:cs typeface="Time  s New Roman"/>
                <a:sym typeface="Time  s New Roman"/>
              </a:rPr>
              <a:t>Bài toán :</a:t>
            </a:r>
            <a:br>
              <a:rPr lang="vi-VN" sz="2200">
                <a:latin typeface="Time  s New Roman"/>
                <a:ea typeface="Time  s New Roman"/>
                <a:cs typeface="Time  s New Roman"/>
                <a:sym typeface="Time  s New Roman"/>
              </a:rPr>
            </a:br>
            <a:r>
              <a:rPr lang="vi-VN" sz="2200">
                <a:latin typeface="Time  s New Roman"/>
                <a:ea typeface="Time  s New Roman"/>
                <a:cs typeface="Time  s New Roman"/>
                <a:sym typeface="Time  s New Roman"/>
              </a:rPr>
              <a:t>Giả sử một công việc được thực hiện theo một trong hai phương án (hướng, trường hợp, khả năng) A hoặc B.</a:t>
            </a:r>
            <a:br>
              <a:rPr lang="vi-VN" sz="2200">
                <a:latin typeface="Time  s New Roman"/>
                <a:ea typeface="Time  s New Roman"/>
                <a:cs typeface="Time  s New Roman"/>
                <a:sym typeface="Time  s New Roman"/>
              </a:rPr>
            </a:br>
            <a:r>
              <a:rPr lang="vi-VN" sz="2200">
                <a:latin typeface="Time  s New Roman"/>
                <a:ea typeface="Time  s New Roman"/>
                <a:cs typeface="Time  s New Roman"/>
                <a:sym typeface="Time  s New Roman"/>
              </a:rPr>
              <a:t>Phương án A có thể thực hiện theo n cách.</a:t>
            </a:r>
            <a:br>
              <a:rPr lang="vi-VN" sz="2200">
                <a:latin typeface="Time  s New Roman"/>
                <a:ea typeface="Time  s New Roman"/>
                <a:cs typeface="Time  s New Roman"/>
                <a:sym typeface="Time  s New Roman"/>
              </a:rPr>
            </a:br>
            <a:r>
              <a:rPr lang="vi-VN" sz="2200">
                <a:latin typeface="Time  s New Roman"/>
                <a:ea typeface="Time  s New Roman"/>
                <a:cs typeface="Time  s New Roman"/>
                <a:sym typeface="Time  s New Roman"/>
              </a:rPr>
              <a:t>Phương án B có thể thực hiện theo m cách.                </a:t>
            </a:r>
            <a:br>
              <a:rPr lang="vi-VN" sz="2200">
                <a:latin typeface="Time  s New Roman"/>
                <a:ea typeface="Time  s New Roman"/>
                <a:cs typeface="Time  s New Roman"/>
                <a:sym typeface="Time  s New Roman"/>
              </a:rPr>
            </a:br>
            <a:r>
              <a:rPr lang="vi-VN" sz="2200">
                <a:latin typeface="Time  s New Roman"/>
                <a:ea typeface="Time  s New Roman"/>
                <a:cs typeface="Time  s New Roman"/>
                <a:sym typeface="Time  s New Roman"/>
              </a:rPr>
              <a:t>🡺 Tìm số cách hoàn thành.</a:t>
            </a:r>
            <a:br>
              <a:rPr lang="vi-VN" sz="2200"/>
            </a:br>
            <a:endParaRPr sz="2200"/>
          </a:p>
        </p:txBody>
      </p:sp>
      <p:sp>
        <p:nvSpPr>
          <p:cNvPr id="247" name="Google Shape;2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248" name="Google Shape;2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49" name="Google Shape;249;p8"/>
          <p:cNvSpPr/>
          <p:nvPr/>
        </p:nvSpPr>
        <p:spPr>
          <a:xfrm>
            <a:off x="3429001" y="136525"/>
            <a:ext cx="5099901" cy="810705"/>
          </a:xfrm>
          <a:prstGeom prst="roundRect">
            <a:avLst>
              <a:gd fmla="val 16667" name="adj"/>
            </a:avLst>
          </a:prstGeom>
          <a:solidFill>
            <a:schemeClr val="lt1"/>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800">
                <a:solidFill>
                  <a:srgbClr val="FF0000"/>
                </a:solidFill>
                <a:latin typeface="Avenir"/>
                <a:ea typeface="Avenir"/>
                <a:cs typeface="Avenir"/>
                <a:sym typeface="Avenir"/>
              </a:rPr>
              <a:t>III. </a:t>
            </a:r>
            <a:r>
              <a:rPr b="1" lang="vi-VN" sz="3200">
                <a:solidFill>
                  <a:srgbClr val="FF0000"/>
                </a:solidFill>
                <a:latin typeface="Avenir"/>
                <a:ea typeface="Avenir"/>
                <a:cs typeface="Avenir"/>
                <a:sym typeface="Avenir"/>
              </a:rPr>
              <a:t>Nguyên</a:t>
            </a:r>
            <a:r>
              <a:rPr b="1" lang="vi-VN" sz="2800">
                <a:solidFill>
                  <a:srgbClr val="FF0000"/>
                </a:solidFill>
                <a:latin typeface="Avenir"/>
                <a:ea typeface="Avenir"/>
                <a:cs typeface="Avenir"/>
                <a:sym typeface="Avenir"/>
              </a:rPr>
              <a:t> lí cộng và nhân</a:t>
            </a:r>
            <a:endParaRPr b="1" sz="2800">
              <a:solidFill>
                <a:srgbClr val="FF0000"/>
              </a:solidFill>
              <a:latin typeface="Avenir"/>
              <a:ea typeface="Avenir"/>
              <a:cs typeface="Avenir"/>
              <a:sym typeface="Avenir"/>
            </a:endParaRPr>
          </a:p>
        </p:txBody>
      </p:sp>
      <p:sp>
        <p:nvSpPr>
          <p:cNvPr id="250" name="Google Shape;250;p8"/>
          <p:cNvSpPr/>
          <p:nvPr/>
        </p:nvSpPr>
        <p:spPr>
          <a:xfrm>
            <a:off x="2479249" y="2958170"/>
            <a:ext cx="1559351" cy="49279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Số cách</a:t>
            </a:r>
            <a:endParaRPr sz="1800">
              <a:solidFill>
                <a:schemeClr val="dk1"/>
              </a:solidFill>
              <a:latin typeface="Avenir"/>
              <a:ea typeface="Avenir"/>
              <a:cs typeface="Avenir"/>
              <a:sym typeface="Avenir"/>
            </a:endParaRPr>
          </a:p>
        </p:txBody>
      </p:sp>
      <p:sp>
        <p:nvSpPr>
          <p:cNvPr id="251" name="Google Shape;251;p8"/>
          <p:cNvSpPr/>
          <p:nvPr/>
        </p:nvSpPr>
        <p:spPr>
          <a:xfrm>
            <a:off x="4038597" y="2960488"/>
            <a:ext cx="4875231" cy="49279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Nguyên lí với tập hợp</a:t>
            </a:r>
            <a:endParaRPr sz="1800">
              <a:solidFill>
                <a:schemeClr val="dk1"/>
              </a:solidFill>
              <a:latin typeface="Avenir"/>
              <a:ea typeface="Avenir"/>
              <a:cs typeface="Avenir"/>
              <a:sym typeface="Avenir"/>
            </a:endParaRPr>
          </a:p>
        </p:txBody>
      </p:sp>
      <p:sp>
        <p:nvSpPr>
          <p:cNvPr id="252" name="Google Shape;252;p8"/>
          <p:cNvSpPr/>
          <p:nvPr/>
        </p:nvSpPr>
        <p:spPr>
          <a:xfrm>
            <a:off x="8913827" y="2958170"/>
            <a:ext cx="3161909" cy="49279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Ví dụ</a:t>
            </a:r>
            <a:endParaRPr sz="1800">
              <a:solidFill>
                <a:schemeClr val="dk1"/>
              </a:solidFill>
              <a:latin typeface="Avenir"/>
              <a:ea typeface="Avenir"/>
              <a:cs typeface="Avenir"/>
              <a:sym typeface="Avenir"/>
            </a:endParaRPr>
          </a:p>
        </p:txBody>
      </p:sp>
      <p:sp>
        <p:nvSpPr>
          <p:cNvPr id="253" name="Google Shape;253;p8"/>
          <p:cNvSpPr/>
          <p:nvPr/>
        </p:nvSpPr>
        <p:spPr>
          <a:xfrm>
            <a:off x="707012" y="4872723"/>
            <a:ext cx="1772237" cy="147075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Nguyên lí nhân</a:t>
            </a:r>
            <a:endParaRPr sz="1800">
              <a:solidFill>
                <a:schemeClr val="dk1"/>
              </a:solidFill>
              <a:latin typeface="Avenir"/>
              <a:ea typeface="Avenir"/>
              <a:cs typeface="Avenir"/>
              <a:sym typeface="Avenir"/>
            </a:endParaRPr>
          </a:p>
        </p:txBody>
      </p:sp>
      <p:sp>
        <p:nvSpPr>
          <p:cNvPr id="254" name="Google Shape;254;p8"/>
          <p:cNvSpPr/>
          <p:nvPr/>
        </p:nvSpPr>
        <p:spPr>
          <a:xfrm>
            <a:off x="707011" y="3450964"/>
            <a:ext cx="1772238" cy="1408883"/>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Nguyên lí cộng</a:t>
            </a:r>
            <a:endParaRPr sz="1800">
              <a:solidFill>
                <a:schemeClr val="dk1"/>
              </a:solidFill>
              <a:latin typeface="Avenir"/>
              <a:ea typeface="Avenir"/>
              <a:cs typeface="Avenir"/>
              <a:sym typeface="Avenir"/>
            </a:endParaRPr>
          </a:p>
        </p:txBody>
      </p:sp>
      <p:sp>
        <p:nvSpPr>
          <p:cNvPr id="255" name="Google Shape;255;p8"/>
          <p:cNvSpPr/>
          <p:nvPr/>
        </p:nvSpPr>
        <p:spPr>
          <a:xfrm>
            <a:off x="2479250" y="3445784"/>
            <a:ext cx="1559350" cy="14321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m+n cách</a:t>
            </a:r>
            <a:endParaRPr sz="1800">
              <a:solidFill>
                <a:schemeClr val="dk1"/>
              </a:solidFill>
              <a:latin typeface="Avenir"/>
              <a:ea typeface="Avenir"/>
              <a:cs typeface="Avenir"/>
              <a:sym typeface="Avenir"/>
            </a:endParaRPr>
          </a:p>
        </p:txBody>
      </p:sp>
      <p:sp>
        <p:nvSpPr>
          <p:cNvPr id="256" name="Google Shape;256;p8"/>
          <p:cNvSpPr/>
          <p:nvPr/>
        </p:nvSpPr>
        <p:spPr>
          <a:xfrm>
            <a:off x="8913828" y="3453548"/>
            <a:ext cx="3161909" cy="143058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Có 8 hoa hồng khác nhau và 6 hoa cúc khác nhau.Hỏi có bn cách chọn 1 bông hoa?</a:t>
            </a:r>
            <a:endParaRPr/>
          </a:p>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257" name="Google Shape;257;p8"/>
          <p:cNvSpPr/>
          <p:nvPr/>
        </p:nvSpPr>
        <p:spPr>
          <a:xfrm>
            <a:off x="2479249" y="4877722"/>
            <a:ext cx="1559351" cy="147075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Avenir"/>
                <a:ea typeface="Avenir"/>
                <a:cs typeface="Avenir"/>
                <a:sym typeface="Avenir"/>
              </a:rPr>
              <a:t>m * n cách</a:t>
            </a:r>
            <a:endParaRPr sz="1800">
              <a:solidFill>
                <a:schemeClr val="dk1"/>
              </a:solidFill>
              <a:latin typeface="Avenir"/>
              <a:ea typeface="Avenir"/>
              <a:cs typeface="Avenir"/>
              <a:sym typeface="Avenir"/>
            </a:endParaRPr>
          </a:p>
        </p:txBody>
      </p:sp>
      <p:sp>
        <p:nvSpPr>
          <p:cNvPr id="258" name="Google Shape;258;p8"/>
          <p:cNvSpPr/>
          <p:nvPr/>
        </p:nvSpPr>
        <p:spPr>
          <a:xfrm>
            <a:off x="8913828" y="4859847"/>
            <a:ext cx="3161909" cy="147228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vi-VN" sz="1800">
                <a:solidFill>
                  <a:schemeClr val="dk1"/>
                </a:solidFill>
                <a:latin typeface="Avenir"/>
                <a:ea typeface="Avenir"/>
                <a:cs typeface="Avenir"/>
                <a:sym typeface="Avenir"/>
              </a:rPr>
              <a:t>Có bao nhiêu cách đặt tên cho 1 em bé mới sinh ra ?</a:t>
            </a:r>
            <a:br>
              <a:rPr lang="vi-VN" sz="1200">
                <a:solidFill>
                  <a:schemeClr val="dk1"/>
                </a:solidFill>
                <a:latin typeface="Avenir"/>
                <a:ea typeface="Avenir"/>
                <a:cs typeface="Avenir"/>
                <a:sym typeface="Avenir"/>
              </a:rPr>
            </a:br>
            <a:endParaRPr sz="1200">
              <a:solidFill>
                <a:schemeClr val="dk1"/>
              </a:solidFill>
              <a:latin typeface="Avenir"/>
              <a:ea typeface="Avenir"/>
              <a:cs typeface="Avenir"/>
              <a:sym typeface="Avenir"/>
            </a:endParaRPr>
          </a:p>
        </p:txBody>
      </p:sp>
      <p:sp>
        <p:nvSpPr>
          <p:cNvPr id="259" name="Google Shape;259;p8"/>
          <p:cNvSpPr/>
          <p:nvPr/>
        </p:nvSpPr>
        <p:spPr>
          <a:xfrm>
            <a:off x="4038597" y="4877152"/>
            <a:ext cx="4875225" cy="146632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pic>
        <p:nvPicPr>
          <p:cNvPr id="260" name="Google Shape;260;p8"/>
          <p:cNvPicPr preferRelativeResize="0"/>
          <p:nvPr/>
        </p:nvPicPr>
        <p:blipFill rotWithShape="1">
          <a:blip r:embed="rId3">
            <a:alphaModFix/>
          </a:blip>
          <a:srcRect b="0" l="0" r="0" t="0"/>
          <a:stretch/>
        </p:blipFill>
        <p:spPr>
          <a:xfrm>
            <a:off x="4139745" y="4967837"/>
            <a:ext cx="4622467" cy="1297826"/>
          </a:xfrm>
          <a:prstGeom prst="rect">
            <a:avLst/>
          </a:prstGeom>
          <a:noFill/>
          <a:ln>
            <a:noFill/>
          </a:ln>
        </p:spPr>
      </p:pic>
      <p:sp>
        <p:nvSpPr>
          <p:cNvPr id="261" name="Google Shape;261;p8"/>
          <p:cNvSpPr/>
          <p:nvPr/>
        </p:nvSpPr>
        <p:spPr>
          <a:xfrm>
            <a:off x="4038597" y="3453548"/>
            <a:ext cx="4875225" cy="1423603"/>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262" name="Google Shape;262;p8"/>
          <p:cNvPicPr preferRelativeResize="0"/>
          <p:nvPr/>
        </p:nvPicPr>
        <p:blipFill rotWithShape="1">
          <a:blip r:embed="rId4">
            <a:alphaModFix/>
          </a:blip>
          <a:srcRect b="0" l="0" r="0" t="0"/>
          <a:stretch/>
        </p:blipFill>
        <p:spPr>
          <a:xfrm>
            <a:off x="4172146" y="3558307"/>
            <a:ext cx="4713394" cy="121381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75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75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solidFill>
                  <a:srgbClr val="888888"/>
                </a:solidFill>
              </a:rPr>
              <a:t>11/11/2021</a:t>
            </a:r>
            <a:endParaRPr>
              <a:solidFill>
                <a:srgbClr val="888888"/>
              </a:solidFill>
            </a:endParaRPr>
          </a:p>
        </p:txBody>
      </p:sp>
      <p:sp>
        <p:nvSpPr>
          <p:cNvPr id="268" name="Google Shape;2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
        <p:nvSpPr>
          <p:cNvPr id="269" name="Google Shape;269;p9"/>
          <p:cNvSpPr/>
          <p:nvPr/>
        </p:nvSpPr>
        <p:spPr>
          <a:xfrm>
            <a:off x="277304" y="1117600"/>
            <a:ext cx="2135957" cy="4013200"/>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3200">
                <a:solidFill>
                  <a:srgbClr val="FF0000"/>
                </a:solidFill>
                <a:latin typeface="Avenir"/>
                <a:ea typeface="Avenir"/>
                <a:cs typeface="Avenir"/>
                <a:sym typeface="Avenir"/>
              </a:rPr>
              <a:t>IV. Chỉnh hợp </a:t>
            </a:r>
            <a:endParaRPr/>
          </a:p>
          <a:p>
            <a:pPr indent="0" lvl="0" marL="0" marR="0" rtl="0" algn="ctr">
              <a:spcBef>
                <a:spcPts val="0"/>
              </a:spcBef>
              <a:spcAft>
                <a:spcPts val="0"/>
              </a:spcAft>
              <a:buNone/>
            </a:pPr>
            <a:r>
              <a:rPr b="1" lang="vi-VN" sz="3200">
                <a:solidFill>
                  <a:srgbClr val="FF0000"/>
                </a:solidFill>
                <a:latin typeface="Avenir"/>
                <a:ea typeface="Avenir"/>
                <a:cs typeface="Avenir"/>
                <a:sym typeface="Avenir"/>
              </a:rPr>
              <a:t>lặp và</a:t>
            </a:r>
            <a:endParaRPr/>
          </a:p>
          <a:p>
            <a:pPr indent="0" lvl="0" marL="0" marR="0" rtl="0" algn="ctr">
              <a:spcBef>
                <a:spcPts val="0"/>
              </a:spcBef>
              <a:spcAft>
                <a:spcPts val="0"/>
              </a:spcAft>
              <a:buNone/>
            </a:pPr>
            <a:r>
              <a:rPr b="1" lang="vi-VN" sz="3200">
                <a:solidFill>
                  <a:srgbClr val="FF0000"/>
                </a:solidFill>
                <a:latin typeface="Avenir"/>
                <a:ea typeface="Avenir"/>
                <a:cs typeface="Avenir"/>
                <a:sym typeface="Avenir"/>
              </a:rPr>
              <a:t>không lặp</a:t>
            </a:r>
            <a:endParaRPr b="1" sz="3200">
              <a:solidFill>
                <a:srgbClr val="FF0000"/>
              </a:solidFill>
              <a:latin typeface="Avenir"/>
              <a:ea typeface="Avenir"/>
              <a:cs typeface="Avenir"/>
              <a:sym typeface="Avenir"/>
            </a:endParaRPr>
          </a:p>
        </p:txBody>
      </p:sp>
      <p:sp>
        <p:nvSpPr>
          <p:cNvPr id="270" name="Google Shape;270;p9"/>
          <p:cNvSpPr/>
          <p:nvPr/>
        </p:nvSpPr>
        <p:spPr>
          <a:xfrm>
            <a:off x="2630078" y="216817"/>
            <a:ext cx="9284618" cy="5921516"/>
          </a:xfrm>
          <a:prstGeom prst="roundRect">
            <a:avLst>
              <a:gd fmla="val 8430" name="adj"/>
            </a:avLst>
          </a:prstGeom>
          <a:gradFill>
            <a:gsLst>
              <a:gs pos="0">
                <a:srgbClr val="F7BDB4"/>
              </a:gs>
              <a:gs pos="50000">
                <a:srgbClr val="F4AEA5"/>
              </a:gs>
              <a:gs pos="100000">
                <a:srgbClr val="F6A195"/>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400">
                <a:solidFill>
                  <a:srgbClr val="E23618"/>
                </a:solidFill>
                <a:latin typeface="Avenir"/>
                <a:ea typeface="Avenir"/>
                <a:cs typeface="Avenir"/>
                <a:sym typeface="Avenir"/>
              </a:rPr>
              <a:t>Chỉnh hợp lặp : </a:t>
            </a:r>
            <a:endParaRPr/>
          </a:p>
          <a:p>
            <a:pPr indent="0" lvl="0" marL="0" marR="0" rtl="0" algn="ctr">
              <a:spcBef>
                <a:spcPts val="0"/>
              </a:spcBef>
              <a:spcAft>
                <a:spcPts val="0"/>
              </a:spcAft>
              <a:buNone/>
            </a:pPr>
            <a:r>
              <a:rPr lang="vi-VN" sz="2400">
                <a:solidFill>
                  <a:schemeClr val="dk1"/>
                </a:solidFill>
                <a:latin typeface="Avenir"/>
                <a:ea typeface="Avenir"/>
                <a:cs typeface="Avenir"/>
                <a:sym typeface="Avenir"/>
              </a:rPr>
              <a:t>Một chỉnh hợp lặp chập k của n phần tử là một bộ có thứ tự gồm k thành phần,lấy từ n thành phần đã cho. Các thành phần có thể được lặp lại.</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 Theo nguyên lý nhân, số chỉnh hợp lặp chập k của n phần tử là n^k.</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VD: </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Tập X = { 1;2;3;4 } .Tìm số cách lấy ra 2 phần từ ? ( có thể lặp lại)</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k = 2   ,  n = 4</a:t>
            </a:r>
            <a:endParaRPr/>
          </a:p>
          <a:p>
            <a:pPr indent="-285750" lvl="0" marL="285750" marR="0" rtl="0" algn="l">
              <a:spcBef>
                <a:spcPts val="0"/>
              </a:spcBef>
              <a:spcAft>
                <a:spcPts val="0"/>
              </a:spcAft>
              <a:buClr>
                <a:schemeClr val="dk1"/>
              </a:buClr>
              <a:buSzPts val="2400"/>
              <a:buFont typeface="Noto Sans Symbols"/>
              <a:buChar char="⇒"/>
            </a:pPr>
            <a:r>
              <a:rPr lang="vi-VN" sz="2400">
                <a:solidFill>
                  <a:schemeClr val="dk1"/>
                </a:solidFill>
                <a:latin typeface="Avenir"/>
                <a:ea typeface="Avenir"/>
                <a:cs typeface="Avenir"/>
                <a:sym typeface="Avenir"/>
              </a:rPr>
              <a:t>Phần tử 1 có 4 cách chọn</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    Phần từ 2 có 4 cách chọn</a:t>
            </a:r>
            <a:endParaRPr/>
          </a:p>
          <a:p>
            <a:pPr indent="0" lvl="0" marL="0" marR="0" rtl="0" algn="l">
              <a:spcBef>
                <a:spcPts val="0"/>
              </a:spcBef>
              <a:spcAft>
                <a:spcPts val="0"/>
              </a:spcAft>
              <a:buNone/>
            </a:pPr>
            <a:r>
              <a:rPr lang="vi-VN" sz="2400">
                <a:solidFill>
                  <a:schemeClr val="dk1"/>
                </a:solidFill>
                <a:latin typeface="Avenir"/>
                <a:ea typeface="Avenir"/>
                <a:cs typeface="Avenir"/>
                <a:sym typeface="Avenir"/>
              </a:rPr>
              <a:t>=&gt; Số cách chọn là : 4.4 = 4^2 = n^k.</a:t>
            </a:r>
            <a:endParaRPr/>
          </a:p>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9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2021-11-08T12:49:43Z</dcterms:created>
  <dc:creator>Quốc Cường Phạm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