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CFE5-DE76-461B-B148-3F820FB9BC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199F-E4C5-40CB-8881-5BE29FEA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1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CFE5-DE76-461B-B148-3F820FB9BC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199F-E4C5-40CB-8881-5BE29FEA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0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CFE5-DE76-461B-B148-3F820FB9BC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199F-E4C5-40CB-8881-5BE29FEA3AF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16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CFE5-DE76-461B-B148-3F820FB9BC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199F-E4C5-40CB-8881-5BE29FEA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9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CFE5-DE76-461B-B148-3F820FB9BC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199F-E4C5-40CB-8881-5BE29FEA3AF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001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CFE5-DE76-461B-B148-3F820FB9BC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199F-E4C5-40CB-8881-5BE29FEA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78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CFE5-DE76-461B-B148-3F820FB9BC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199F-E4C5-40CB-8881-5BE29FEA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13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CFE5-DE76-461B-B148-3F820FB9BC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199F-E4C5-40CB-8881-5BE29FEA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2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CFE5-DE76-461B-B148-3F820FB9BC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199F-E4C5-40CB-8881-5BE29FEA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3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CFE5-DE76-461B-B148-3F820FB9BC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199F-E4C5-40CB-8881-5BE29FEA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5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CFE5-DE76-461B-B148-3F820FB9BC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199F-E4C5-40CB-8881-5BE29FEA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5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CFE5-DE76-461B-B148-3F820FB9BC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199F-E4C5-40CB-8881-5BE29FEA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3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CFE5-DE76-461B-B148-3F820FB9BC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199F-E4C5-40CB-8881-5BE29FEA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2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CFE5-DE76-461B-B148-3F820FB9BC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199F-E4C5-40CB-8881-5BE29FEA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CFE5-DE76-461B-B148-3F820FB9BC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199F-E4C5-40CB-8881-5BE29FEA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9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199F-E4C5-40CB-8881-5BE29FEA3A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CFE5-DE76-461B-B148-3F820FB9BC34}" type="datetimeFigureOut">
              <a:rPr lang="en-US" smtClean="0"/>
              <a:t>11/10/2021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7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FCFE5-DE76-461B-B148-3F820FB9BC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68199F-E4C5-40CB-8881-5BE29FEA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0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38" y="340602"/>
            <a:ext cx="7766936" cy="1646302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8990" y="3145141"/>
            <a:ext cx="7689184" cy="1984207"/>
          </a:xfrm>
        </p:spPr>
        <p:txBody>
          <a:bodyPr>
            <a:noAutofit/>
          </a:bodyPr>
          <a:lstStyle/>
          <a:p>
            <a:pPr algn="ctr"/>
            <a:r>
              <a:rPr lang="en-US" sz="2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sz="26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08</a:t>
            </a:r>
          </a:p>
          <a:p>
            <a:pPr algn="ctr"/>
            <a:r>
              <a:rPr lang="en-US" sz="2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05</a:t>
            </a:r>
            <a:endParaRPr lang="en-US" sz="2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662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4171"/>
            <a:ext cx="1978780" cy="85344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27611"/>
            <a:ext cx="8596668" cy="57215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sinh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=k;</a:t>
            </a:r>
          </a:p>
          <a:p>
            <a:pPr marL="0" indent="0">
              <a:buNone/>
            </a:pPr>
            <a:r>
              <a:rPr lang="en-US" dirty="0"/>
              <a:t>	//</a:t>
            </a:r>
            <a:r>
              <a:rPr lang="en-US" dirty="0" err="1"/>
              <a:t>duyet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cuoi</a:t>
            </a:r>
            <a:r>
              <a:rPr lang="en-US" dirty="0"/>
              <a:t> day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kiem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tri tai do co bang </a:t>
            </a:r>
            <a:r>
              <a:rPr lang="en-US" dirty="0" err="1"/>
              <a:t>n-k+i</a:t>
            </a:r>
            <a:r>
              <a:rPr lang="en-US" dirty="0"/>
              <a:t> hay </a:t>
            </a:r>
            <a:r>
              <a:rPr lang="en-US" dirty="0" err="1"/>
              <a:t>khong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	while(</a:t>
            </a:r>
            <a:r>
              <a:rPr lang="en-US" dirty="0" err="1"/>
              <a:t>i</a:t>
            </a:r>
            <a:r>
              <a:rPr lang="en-US" dirty="0"/>
              <a:t>&gt;=1 </a:t>
            </a:r>
            <a:r>
              <a:rPr lang="en-US" dirty="0" smtClean="0"/>
              <a:t>&amp;&amp; a[</a:t>
            </a:r>
            <a:r>
              <a:rPr lang="en-US" dirty="0" err="1" smtClean="0"/>
              <a:t>i</a:t>
            </a:r>
            <a:r>
              <a:rPr lang="en-US" dirty="0"/>
              <a:t>]== </a:t>
            </a:r>
            <a:r>
              <a:rPr lang="en-US" dirty="0" err="1"/>
              <a:t>n-k+i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--;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i</a:t>
            </a:r>
            <a:r>
              <a:rPr lang="en-US" dirty="0"/>
              <a:t>==0){</a:t>
            </a:r>
          </a:p>
          <a:p>
            <a:pPr marL="0" indent="0">
              <a:buNone/>
            </a:pPr>
            <a:r>
              <a:rPr lang="en-US" dirty="0"/>
              <a:t>		ok=0;</a:t>
            </a:r>
          </a:p>
          <a:p>
            <a:pPr marL="0" indent="0">
              <a:buNone/>
            </a:pPr>
            <a:r>
              <a:rPr lang="en-US" dirty="0"/>
              <a:t>		// da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duoc</a:t>
            </a:r>
            <a:r>
              <a:rPr lang="en-US" dirty="0"/>
              <a:t> to hop </a:t>
            </a:r>
            <a:r>
              <a:rPr lang="en-US" dirty="0" err="1"/>
              <a:t>cuoi</a:t>
            </a:r>
            <a:r>
              <a:rPr lang="en-US" dirty="0"/>
              <a:t> </a:t>
            </a:r>
            <a:r>
              <a:rPr lang="en-US" dirty="0" err="1"/>
              <a:t>cung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else{</a:t>
            </a:r>
          </a:p>
          <a:p>
            <a:pPr marL="0" indent="0">
              <a:buNone/>
            </a:pPr>
            <a:r>
              <a:rPr lang="en-US" dirty="0"/>
              <a:t>		a[</a:t>
            </a:r>
            <a:r>
              <a:rPr lang="en-US" dirty="0" err="1"/>
              <a:t>i</a:t>
            </a:r>
            <a:r>
              <a:rPr lang="en-US" dirty="0"/>
              <a:t>]++;</a:t>
            </a:r>
          </a:p>
          <a:p>
            <a:pPr marL="0" indent="0">
              <a:buNone/>
            </a:pPr>
            <a:r>
              <a:rPr lang="en-US" dirty="0"/>
              <a:t>		//tang </a:t>
            </a:r>
            <a:r>
              <a:rPr lang="en-US" dirty="0" err="1"/>
              <a:t>gia</a:t>
            </a:r>
            <a:r>
              <a:rPr lang="en-US" dirty="0"/>
              <a:t> tri tai do </a:t>
            </a:r>
            <a:r>
              <a:rPr lang="en-US" dirty="0" err="1"/>
              <a:t>len</a:t>
            </a:r>
            <a:r>
              <a:rPr lang="en-US" dirty="0"/>
              <a:t> 1 don vi</a:t>
            </a:r>
          </a:p>
          <a:p>
            <a:pPr marL="0" indent="0">
              <a:buNone/>
            </a:pPr>
            <a:r>
              <a:rPr lang="en-US" dirty="0"/>
              <a:t>		for(</a:t>
            </a:r>
            <a:r>
              <a:rPr lang="en-US" dirty="0" err="1"/>
              <a:t>int</a:t>
            </a:r>
            <a:r>
              <a:rPr lang="en-US" dirty="0"/>
              <a:t> j=i+1;j&lt;=</a:t>
            </a:r>
            <a:r>
              <a:rPr lang="en-US" dirty="0" err="1"/>
              <a:t>k;j</a:t>
            </a:r>
            <a:r>
              <a:rPr lang="en-US" dirty="0"/>
              <a:t>++){  // </a:t>
            </a:r>
            <a:r>
              <a:rPr lang="en-US" dirty="0" err="1"/>
              <a:t>cac</a:t>
            </a:r>
            <a:r>
              <a:rPr lang="en-US" dirty="0"/>
              <a:t> vi tri </a:t>
            </a:r>
            <a:r>
              <a:rPr lang="en-US" dirty="0" err="1"/>
              <a:t>sau</a:t>
            </a:r>
            <a:r>
              <a:rPr lang="en-US" dirty="0"/>
              <a:t> tang 1 don vi</a:t>
            </a:r>
          </a:p>
          <a:p>
            <a:pPr marL="0" indent="0">
              <a:buNone/>
            </a:pPr>
            <a:r>
              <a:rPr lang="en-US" dirty="0"/>
              <a:t>			a[j]=a[j-1]+1;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0927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22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2658049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&gt;&gt;n&gt;&gt;k;</a:t>
            </a:r>
          </a:p>
          <a:p>
            <a:pPr marL="0" indent="0">
              <a:buNone/>
            </a:pPr>
            <a:r>
              <a:rPr lang="en-US" dirty="0"/>
              <a:t>	ok=1;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ktao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while(ok){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for(inti=1;i</a:t>
            </a:r>
            <a:r>
              <a:rPr lang="en-US" dirty="0"/>
              <a:t>&lt;=</a:t>
            </a:r>
            <a:r>
              <a:rPr lang="en-US" dirty="0" err="1"/>
              <a:t>k;i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sinh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569" y="3150910"/>
            <a:ext cx="2553056" cy="26387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99165" y="2160589"/>
            <a:ext cx="15936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730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254" y="252547"/>
            <a:ext cx="3607283" cy="76635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49531"/>
            <a:ext cx="8596668" cy="4891831"/>
          </a:xfrm>
        </p:spPr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Liet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hoan</a:t>
            </a:r>
            <a:r>
              <a:rPr lang="en-US" dirty="0"/>
              <a:t> vi </a:t>
            </a:r>
            <a:r>
              <a:rPr lang="en-US" dirty="0" err="1"/>
              <a:t>cua</a:t>
            </a:r>
            <a:r>
              <a:rPr lang="en-US" dirty="0"/>
              <a:t> n phan </a:t>
            </a:r>
            <a:r>
              <a:rPr lang="en-US" dirty="0" err="1"/>
              <a:t>tu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#include&lt;bits/</a:t>
            </a:r>
            <a:r>
              <a:rPr lang="en-US" dirty="0" err="1"/>
              <a:t>stdc</a:t>
            </a:r>
            <a:r>
              <a:rPr lang="en-US" dirty="0"/>
              <a:t>++.h&gt;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n,a</a:t>
            </a:r>
            <a:r>
              <a:rPr lang="en-US" dirty="0"/>
              <a:t>[100],ok;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khoi</a:t>
            </a:r>
            <a:r>
              <a:rPr lang="en-US" dirty="0"/>
              <a:t> </a:t>
            </a:r>
            <a:r>
              <a:rPr lang="en-US" dirty="0" err="1"/>
              <a:t>tao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ban </a:t>
            </a:r>
            <a:r>
              <a:rPr lang="en-US" dirty="0" err="1"/>
              <a:t>dau</a:t>
            </a:r>
            <a:r>
              <a:rPr lang="en-US" dirty="0"/>
              <a:t> 1 2 3 4...n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ktao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n;i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	a[</a:t>
            </a:r>
            <a:r>
              <a:rPr lang="en-US" dirty="0" err="1"/>
              <a:t>i</a:t>
            </a:r>
            <a:r>
              <a:rPr lang="en-US" dirty="0"/>
              <a:t>]=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2033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9006"/>
            <a:ext cx="2100700" cy="74022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49235"/>
            <a:ext cx="9677157" cy="59087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sinh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=n-1;</a:t>
            </a:r>
          </a:p>
          <a:p>
            <a:pPr marL="0" indent="0">
              <a:buNone/>
            </a:pPr>
            <a:r>
              <a:rPr lang="en-US" dirty="0"/>
              <a:t>	// </a:t>
            </a:r>
            <a:r>
              <a:rPr lang="en-US" dirty="0" err="1"/>
              <a:t>tim</a:t>
            </a:r>
            <a:r>
              <a:rPr lang="en-US" dirty="0"/>
              <a:t> vi tri co a[</a:t>
            </a:r>
            <a:r>
              <a:rPr lang="en-US" dirty="0" err="1"/>
              <a:t>i</a:t>
            </a:r>
            <a:r>
              <a:rPr lang="en-US" dirty="0"/>
              <a:t>]&lt;a[i+1]</a:t>
            </a:r>
          </a:p>
          <a:p>
            <a:pPr marL="0" indent="0">
              <a:buNone/>
            </a:pPr>
            <a:r>
              <a:rPr lang="en-US" dirty="0"/>
              <a:t>	while(</a:t>
            </a:r>
            <a:r>
              <a:rPr lang="en-US" dirty="0" err="1"/>
              <a:t>i</a:t>
            </a:r>
            <a:r>
              <a:rPr lang="en-US" dirty="0"/>
              <a:t>&gt;=1 &amp;&amp; a[</a:t>
            </a:r>
            <a:r>
              <a:rPr lang="en-US" dirty="0" err="1"/>
              <a:t>i</a:t>
            </a:r>
            <a:r>
              <a:rPr lang="en-US" dirty="0"/>
              <a:t>] &gt;a[i+1]){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--;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i</a:t>
            </a:r>
            <a:r>
              <a:rPr lang="en-US" dirty="0"/>
              <a:t>==0){</a:t>
            </a:r>
          </a:p>
          <a:p>
            <a:pPr marL="0" indent="0">
              <a:buNone/>
            </a:pPr>
            <a:r>
              <a:rPr lang="en-US" dirty="0"/>
              <a:t>		ok=0</a:t>
            </a:r>
            <a:r>
              <a:rPr lang="en-US" dirty="0" smtClean="0"/>
              <a:t>; // </a:t>
            </a:r>
            <a:r>
              <a:rPr lang="en-US" dirty="0"/>
              <a:t>do la </a:t>
            </a:r>
            <a:r>
              <a:rPr lang="en-US" dirty="0" err="1"/>
              <a:t>cau</a:t>
            </a:r>
            <a:r>
              <a:rPr lang="en-US" dirty="0"/>
              <a:t> </a:t>
            </a:r>
            <a:r>
              <a:rPr lang="en-US" dirty="0" err="1"/>
              <a:t>hinh</a:t>
            </a:r>
            <a:r>
              <a:rPr lang="en-US" dirty="0"/>
              <a:t> </a:t>
            </a:r>
            <a:r>
              <a:rPr lang="en-US" dirty="0" err="1"/>
              <a:t>cuoi</a:t>
            </a:r>
            <a:r>
              <a:rPr lang="en-US" dirty="0"/>
              <a:t> </a:t>
            </a:r>
            <a:r>
              <a:rPr lang="en-US" dirty="0" err="1"/>
              <a:t>cung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else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j=n;</a:t>
            </a:r>
          </a:p>
          <a:p>
            <a:pPr marL="0" indent="0">
              <a:buNone/>
            </a:pPr>
            <a:r>
              <a:rPr lang="en-US" dirty="0"/>
              <a:t>		//</a:t>
            </a:r>
            <a:r>
              <a:rPr lang="en-US" dirty="0" err="1"/>
              <a:t>tim</a:t>
            </a:r>
            <a:r>
              <a:rPr lang="en-US" dirty="0"/>
              <a:t> vi tri co </a:t>
            </a:r>
            <a:r>
              <a:rPr lang="en-US" dirty="0" err="1"/>
              <a:t>gia</a:t>
            </a:r>
            <a:r>
              <a:rPr lang="en-US" dirty="0"/>
              <a:t> tri </a:t>
            </a:r>
            <a:r>
              <a:rPr lang="en-US" dirty="0" err="1"/>
              <a:t>nho</a:t>
            </a:r>
            <a:r>
              <a:rPr lang="en-US" dirty="0"/>
              <a:t> </a:t>
            </a:r>
            <a:r>
              <a:rPr lang="en-US" dirty="0" err="1"/>
              <a:t>nhat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hon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		while(a[</a:t>
            </a:r>
            <a:r>
              <a:rPr lang="en-US" dirty="0" err="1"/>
              <a:t>i</a:t>
            </a:r>
            <a:r>
              <a:rPr lang="en-US" dirty="0"/>
              <a:t>]&gt;a[j]){</a:t>
            </a:r>
          </a:p>
          <a:p>
            <a:pPr marL="0" indent="0">
              <a:buNone/>
            </a:pPr>
            <a:r>
              <a:rPr lang="en-US" dirty="0"/>
              <a:t>			j--;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swap(a[</a:t>
            </a:r>
            <a:r>
              <a:rPr lang="en-US" dirty="0" err="1"/>
              <a:t>i</a:t>
            </a:r>
            <a:r>
              <a:rPr lang="en-US" dirty="0"/>
              <a:t>],a[j]);//</a:t>
            </a:r>
            <a:r>
              <a:rPr lang="en-US" dirty="0" err="1"/>
              <a:t>hoan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2 </a:t>
            </a:r>
            <a:r>
              <a:rPr lang="en-US" dirty="0" err="1"/>
              <a:t>gia</a:t>
            </a:r>
            <a:r>
              <a:rPr lang="en-US" dirty="0"/>
              <a:t> tri a[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va</a:t>
            </a:r>
            <a:r>
              <a:rPr lang="en-US" dirty="0"/>
              <a:t> a[j];</a:t>
            </a:r>
          </a:p>
          <a:p>
            <a:pPr marL="0" indent="0">
              <a:buNone/>
            </a:pPr>
            <a:r>
              <a:rPr lang="en-US" dirty="0"/>
              <a:t>		reverse(a+i+1,a+n+1);// </a:t>
            </a:r>
            <a:r>
              <a:rPr lang="en-US" dirty="0" err="1"/>
              <a:t>lat</a:t>
            </a:r>
            <a:r>
              <a:rPr lang="en-US" dirty="0"/>
              <a:t> </a:t>
            </a:r>
            <a:r>
              <a:rPr lang="en-US" dirty="0" err="1"/>
              <a:t>nguoc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de </a:t>
            </a:r>
            <a:r>
              <a:rPr lang="en-US" dirty="0" err="1"/>
              <a:t>duoc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tang </a:t>
            </a:r>
            <a:r>
              <a:rPr lang="en-US" dirty="0" err="1"/>
              <a:t>dan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255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1589"/>
            <a:ext cx="2048449" cy="740229"/>
          </a:xfrm>
        </p:spPr>
        <p:txBody>
          <a:bodyPr/>
          <a:lstStyle/>
          <a:p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31819"/>
            <a:ext cx="3015100" cy="563444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&gt;&gt;n;</a:t>
            </a:r>
          </a:p>
          <a:p>
            <a:pPr marL="0" indent="0">
              <a:buNone/>
            </a:pPr>
            <a:r>
              <a:rPr lang="en-US" dirty="0"/>
              <a:t>	ok=1;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ktao</a:t>
            </a:r>
            <a:r>
              <a:rPr lang="en-US" dirty="0"/>
              <a:t>();	</a:t>
            </a:r>
          </a:p>
          <a:p>
            <a:pPr marL="0" indent="0">
              <a:buNone/>
            </a:pPr>
            <a:r>
              <a:rPr lang="en-US" dirty="0"/>
              <a:t>    while(ok){</a:t>
            </a:r>
          </a:p>
          <a:p>
            <a:pPr marL="0" indent="0">
              <a:buNone/>
            </a:pPr>
            <a:r>
              <a:rPr lang="en-US" dirty="0"/>
              <a:t>    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n;i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    		</a:t>
            </a:r>
            <a:r>
              <a:rPr lang="en-US" dirty="0" err="1"/>
              <a:t>cout</a:t>
            </a:r>
            <a:r>
              <a:rPr lang="en-US" dirty="0"/>
              <a:t>&lt;&lt;a[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sinh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}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82" y="1324557"/>
            <a:ext cx="3296110" cy="5306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9265" y="561703"/>
            <a:ext cx="13227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01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093683" cy="132080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4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87" y="1532709"/>
            <a:ext cx="5325291" cy="532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62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354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05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toán sinh được dùng để giải lớp các bài toán </a:t>
            </a: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mãn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 điều kiện</a:t>
            </a: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được một thứ tự trên tập các cấu hình cần liệt kê của </a:t>
            </a: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cấu hình đầu tiên, biết được cấu hình cuối cùng</a:t>
            </a: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cấu hình, ta xây dựng được thuật toán sinh ra cấu </a:t>
            </a: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đứng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ngay sau nó theo thứ tự.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8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767009" cy="705394"/>
          </a:xfrm>
        </p:spPr>
        <p:txBody>
          <a:bodyPr>
            <a:normAutofit/>
          </a:bodyPr>
          <a:lstStyle/>
          <a:p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tưởng thuật toán sinh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72640"/>
            <a:ext cx="8596668" cy="396872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0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	</a:t>
            </a:r>
            <a:r>
              <a:rPr lang="vi-VN" sz="10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vi-VN" sz="10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dựng 1 cấu hình </a:t>
            </a:r>
            <a:r>
              <a:rPr lang="vi-VN" sz="10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lang="vi-VN" sz="10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đầu thoả mãn </a:t>
            </a:r>
            <a:r>
              <a:rPr lang="vi-VN" sz="10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0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0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 </a:t>
            </a:r>
            <a:r>
              <a:rPr lang="vi-VN" sz="10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đã cho</a:t>
            </a:r>
            <a:r>
              <a:rPr lang="vi-VN" sz="10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0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vi-VN" sz="10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10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 </a:t>
            </a:r>
            <a:r>
              <a:rPr lang="vi-VN" sz="10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 cấu hình đã có</a:t>
            </a:r>
            <a:r>
              <a:rPr lang="vi-VN" sz="10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0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vi-VN" sz="10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10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 </a:t>
            </a:r>
            <a:r>
              <a:rPr lang="vi-VN" sz="10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cấu hình đã có, xây dung cấu hình mới</a:t>
            </a:r>
            <a:br>
              <a:rPr lang="vi-VN" sz="10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10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 </a:t>
            </a:r>
            <a:r>
              <a:rPr lang="vi-VN" sz="10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thoả mãn các điều kiện đã cho</a:t>
            </a:r>
            <a:r>
              <a:rPr lang="vi-VN" sz="10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0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 </a:t>
            </a:r>
            <a:r>
              <a:rPr lang="vi-VN" sz="10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được cấu hình mới ta tiếp tục lặp bước 2</a:t>
            </a:r>
            <a:r>
              <a:rPr lang="vi-VN" sz="10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0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 </a:t>
            </a:r>
            <a:r>
              <a:rPr lang="vi-VN" sz="10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sinh ra được ta dung lại.</a:t>
            </a:r>
            <a:r>
              <a:rPr lang="vi-VN" sz="10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vi-VN" sz="10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0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16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205203" cy="966651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82211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</a:rPr>
              <a:t>Bước1</a:t>
            </a:r>
            <a:r>
              <a:rPr lang="vi-VN" sz="2600" dirty="0">
                <a:solidFill>
                  <a:srgbClr val="00CCFF"/>
                </a:solidFill>
                <a:latin typeface="Times New Roman" panose="02020603050405020304" pitchFamily="18" charset="0"/>
              </a:rPr>
              <a:t> 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</a:rPr>
              <a:t>(Khởi tạo):</a:t>
            </a:r>
            <a:b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</a:rPr>
            </a:b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</a:rPr>
              <a:t>&lt;Thiết lập cấu hình đầu tiên</a:t>
            </a: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</a:rPr>
              <a:t>&gt;;</a:t>
            </a:r>
            <a:endParaRPr lang="en-US" sz="2600" dirty="0" smtClean="0">
              <a:solidFill>
                <a:srgbClr val="595959"/>
              </a:solidFill>
              <a:latin typeface="Times New Roman" panose="02020603050405020304" pitchFamily="18" charset="0"/>
            </a:endParaRPr>
          </a:p>
          <a:p>
            <a:r>
              <a:rPr lang="vi-VN" sz="260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Bước 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</a:rPr>
              <a:t>2 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</a:rPr>
              <a:t>(Bước lặp):</a:t>
            </a:r>
            <a:b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</a:rPr>
            </a:br>
            <a:r>
              <a:rPr lang="vi-VN" sz="2600" dirty="0">
                <a:solidFill>
                  <a:srgbClr val="FF9999"/>
                </a:solidFill>
              </a:rPr>
              <a:t>while 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</a:rPr>
              <a:t>(&lt;Lặp khi cấu hình chưa phải cuối cùng&gt;)</a:t>
            </a:r>
            <a:b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</a:rPr>
            </a:b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</a:rPr>
              <a:t>{</a:t>
            </a:r>
            <a:b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</a:rPr>
            </a:b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</a:rPr>
              <a:t>&lt;Đưa ra cấu hình hiện tại&gt;;</a:t>
            </a:r>
            <a:b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</a:rPr>
            </a:b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</a:rPr>
              <a:t>&lt;Sinh ra cấu hình kế tiếp&gt;;</a:t>
            </a:r>
            <a:b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</a:rPr>
            </a:b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</a:rPr>
              <a:t>} </a:t>
            </a:r>
            <a:endParaRPr lang="en-US" sz="2600" dirty="0" smtClean="0">
              <a:solidFill>
                <a:srgbClr val="595959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595959"/>
                </a:solidFill>
                <a:latin typeface="Times New Roman" panose="02020603050405020304" pitchFamily="18" charset="0"/>
              </a:rPr>
              <a:t>	</a:t>
            </a: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</a:rPr>
              <a:t>&lt;Đưa 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</a:rPr>
              <a:t>ra cấu hình cuối cùng&gt;;</a:t>
            </a:r>
            <a:r>
              <a:rPr lang="vi-VN" sz="2600" dirty="0"/>
              <a:t> </a:t>
            </a: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31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3178"/>
            <a:ext cx="2928015" cy="705394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1652"/>
            <a:ext cx="8596668" cy="1897605"/>
          </a:xfrm>
        </p:spPr>
        <p:txBody>
          <a:bodyPr>
            <a:normAutofit lnSpcReduction="10000"/>
          </a:bodyPr>
          <a:lstStyle/>
          <a:p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Liệt kê </a:t>
            </a:r>
            <a:r>
              <a:rPr lang="vi-V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(duyệt) 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tổ hợp chập 𝑘 của 1, 2, … , 𝑛</a:t>
            </a:r>
            <a:r>
              <a:rPr lang="vi-V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vi-V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 tổ hợp chập 𝑘 của 1, 2, … , 𝑛 là một tập con 𝑘 phần tử</a:t>
            </a:r>
            <a:br>
              <a:rPr lang="vi-V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 nhau của 1, 2, … , 𝑛.</a:t>
            </a:r>
            <a:br>
              <a:rPr lang="vi-V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với 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𝑛 = 5</a:t>
            </a:r>
            <a:r>
              <a:rPr lang="vi-V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𝑘 = 3 </a:t>
            </a:r>
            <a:r>
              <a:rPr lang="vi-V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sẽ có 𝐶</a:t>
            </a:r>
            <a:r>
              <a:rPr lang="vi-VN" sz="2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𝑛</a:t>
            </a:r>
            <a:r>
              <a:rPr lang="vi-VN" sz="2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𝑘</a:t>
            </a:r>
            <a:r>
              <a:rPr lang="vi-V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tập con dưới đây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57" y="2883663"/>
            <a:ext cx="9497750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06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57051"/>
            <a:ext cx="8596668" cy="6217920"/>
          </a:xfrm>
        </p:spPr>
        <p:txBody>
          <a:bodyPr>
            <a:noAutofit/>
          </a:bodyPr>
          <a:lstStyle/>
          <a:p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sinh cấu hình (tổ hợp) tiếp </a:t>
            </a: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2600" dirty="0" smtClean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 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cấu hình hiện tại là 𝑋 = (𝑥1, 𝑥2, . . . , 𝑥𝑘</a:t>
            </a: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600" dirty="0" smtClean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vi-V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600" dirty="0" smtClean="0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vi-VN" sz="26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vi-V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𝑛 - 𝑘 + 𝑖 với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 𝑖 = 1, 2, … , 𝑘 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 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𝑋 là cấu hình</a:t>
            </a:r>
            <a:b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 cùng. Thuật toán duyệt kết </a:t>
            </a:r>
            <a:r>
              <a:rPr lang="vi-VN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endParaRPr lang="en-US" sz="26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 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𝑡 là chỉ số lớn nhất (𝑥</a:t>
            </a:r>
            <a:r>
              <a:rPr lang="vi-VN" sz="2600" baseline="-250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𝑡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là số đầu tiên từ phải sang) sao </a:t>
            </a: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vi-V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vi-VN" sz="26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𝑡</a:t>
            </a:r>
            <a:r>
              <a:rPr lang="vi-V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𝑛 - 𝑘 + </a:t>
            </a:r>
            <a:r>
              <a:rPr lang="vi-V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𝑡</a:t>
            </a:r>
            <a:endParaRPr lang="en-US" sz="2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tiếp theo 𝑌 = (𝑦1, 𝑦2, . . ., 𝑦𝑘) được sinh ra như </a:t>
            </a: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sz="2600" dirty="0" smtClean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vi-V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𝑦</a:t>
            </a:r>
            <a:r>
              <a:rPr lang="vi-VN" sz="26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vi-V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𝑥</a:t>
            </a:r>
            <a:r>
              <a:rPr lang="vi-VN" sz="2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vi-V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lang="vi-V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 &lt; 𝑡</a:t>
            </a: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600" dirty="0" smtClean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vi-V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𝑦</a:t>
            </a:r>
            <a:r>
              <a:rPr lang="vi-VN" sz="26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𝑡</a:t>
            </a:r>
            <a:r>
              <a:rPr lang="vi-V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𝑥</a:t>
            </a:r>
            <a:r>
              <a:rPr lang="vi-VN" sz="2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𝑡</a:t>
            </a:r>
            <a:r>
              <a:rPr lang="vi-V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600" dirty="0" smtClean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vi-V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𝑦𝑖 </a:t>
            </a:r>
            <a:r>
              <a:rPr lang="vi-V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vi-V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𝑦</a:t>
            </a:r>
            <a:r>
              <a:rPr lang="vi-VN" sz="26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𝑡</a:t>
            </a:r>
            <a:r>
              <a:rPr lang="vi-V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(𝑖 - 𝑡) 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lang="vi-V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 &gt; 𝑡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/>
              <a:t/>
            </a:r>
            <a:br>
              <a:rPr lang="vi-VN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97016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3210"/>
            <a:ext cx="2875763" cy="775063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45050"/>
            <a:ext cx="9050140" cy="2121851"/>
          </a:xfrm>
        </p:spPr>
        <p:txBody>
          <a:bodyPr>
            <a:normAutofit/>
          </a:bodyPr>
          <a:lstStyle/>
          <a:p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Liệt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kê (duyệt) các 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hoán vị của 1,2, … , 𝑛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hoán </a:t>
            </a: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, 𝑛 là </a:t>
            </a: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vi-VN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 xếp có tính đến thứ tự</a:t>
            </a:r>
            <a:r>
              <a:rPr 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 1,2, … , 𝑛.</a:t>
            </a:r>
            <a:endParaRPr lang="en-US" sz="2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hoán </a:t>
            </a: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𝑛</a:t>
            </a: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vi-V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 với 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𝑛 = 3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có 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hoán vị dưới đây: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65" y="3123679"/>
            <a:ext cx="8240275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67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40" y="581297"/>
            <a:ext cx="9128518" cy="5695405"/>
          </a:xfrm>
        </p:spPr>
        <p:txBody>
          <a:bodyPr>
            <a:normAutofit/>
          </a:bodyPr>
          <a:lstStyle/>
          <a:p>
            <a:r>
              <a:rPr lang="vi-VN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 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 tự nhiên duyệt hoán </a:t>
            </a:r>
            <a:r>
              <a:rPr lang="vi-VN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vị:</a:t>
            </a:r>
            <a:endParaRPr lang="en-US" sz="2600" dirty="0" smtClean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 xác định được nhiều trật tự khác nhau trên </a:t>
            </a: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hoán 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vị. </a:t>
            </a:r>
            <a:endParaRPr lang="en-US" sz="2600" dirty="0" smtClean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 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nhiên, thứ tự đơn giản nhất có thể </a:t>
            </a: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 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như </a:t>
            </a: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sau:</a:t>
            </a:r>
            <a:endParaRPr lang="en-US" sz="2600" dirty="0" smtClean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Hoán 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 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𝑋 = (𝑥</a:t>
            </a:r>
            <a:r>
              <a:rPr lang="vi-VN" sz="26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𝑥</a:t>
            </a:r>
            <a:r>
              <a:rPr lang="vi-VN" sz="26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 . . , 𝑥</a:t>
            </a:r>
            <a:r>
              <a:rPr lang="vi-VN" sz="26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𝑛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 gọi là 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đứng </a:t>
            </a:r>
            <a:r>
              <a:rPr lang="vi-VN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600" dirty="0" smtClean="0">
                <a:solidFill>
                  <a:srgbClr val="FF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hoán 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 </a:t>
            </a:r>
            <a:endParaRPr lang="en-US" sz="2600" dirty="0" smtClean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𝑌 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(𝑦</a:t>
            </a:r>
            <a:r>
              <a:rPr lang="vi-VN" sz="26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𝑦</a:t>
            </a:r>
            <a:r>
              <a:rPr lang="vi-VN" sz="26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 . . , 𝑦</a:t>
            </a:r>
            <a:r>
              <a:rPr lang="vi-VN" sz="26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𝑛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 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 tại chỉ số </a:t>
            </a:r>
            <a:r>
              <a:rPr lang="vi-VN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𝑘</a:t>
            </a:r>
            <a:r>
              <a:rPr 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 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vi-VN" sz="2600" baseline="-25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𝑦</a:t>
            </a:r>
            <a:r>
              <a:rPr lang="vi-VN" sz="26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vi-VN" sz="26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𝑦</a:t>
            </a:r>
            <a:r>
              <a:rPr lang="vi-VN" sz="26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vi-VN" sz="26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𝑘-1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𝑦</a:t>
            </a:r>
            <a:r>
              <a:rPr lang="vi-VN" sz="26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𝑘-1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vi-VN" sz="26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𝑘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𝑦</a:t>
            </a:r>
            <a:r>
              <a:rPr lang="vi-VN" sz="26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𝑘</a:t>
            </a: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 smtClean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vi-VN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Hoán vị 𝑋 = (1, 2, 3) được gọi là đứng sau </a:t>
            </a: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hoán</a:t>
            </a:r>
            <a:r>
              <a:rPr lang="en-US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 </a:t>
            </a:r>
            <a:endParaRPr lang="en-US" sz="2600" dirty="0" smtClean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𝑌 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(1, 3, 2) vì tồn tại 𝑘 = 2 để 𝑥</a:t>
            </a:r>
            <a:r>
              <a:rPr lang="vi-VN" sz="2600" baseline="-250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𝑦</a:t>
            </a:r>
            <a:r>
              <a:rPr lang="vi-VN" sz="2600" baseline="-250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và 𝑥</a:t>
            </a:r>
            <a:r>
              <a:rPr lang="vi-VN" sz="2600" baseline="-250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𝑦</a:t>
            </a:r>
            <a:r>
              <a:rPr lang="vi-VN" sz="2600" baseline="-250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 smtClean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 tiên 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(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2, …, 𝑛</a:t>
            </a: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600" dirty="0" smtClean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600" dirty="0" smtClean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 cùng 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(</a:t>
            </a:r>
            <a:r>
              <a:rPr lang="vi-V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𝑛, 𝑛 - 1, …, 1</a:t>
            </a:r>
            <a:r>
              <a:rPr lang="vi-VN" sz="26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11041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1920"/>
            <a:ext cx="1787192" cy="78377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671" y="1646785"/>
            <a:ext cx="8596668" cy="3813490"/>
          </a:xfrm>
        </p:spPr>
        <p:txBody>
          <a:bodyPr/>
          <a:lstStyle/>
          <a:p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// TO HOP K PHAN TU CUA N PHAN TU </a:t>
            </a:r>
            <a:endParaRPr lang="en-US" dirty="0" smtClean="0">
              <a:solidFill>
                <a:srgbClr val="001A33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1A33"/>
                </a:solidFill>
                <a:latin typeface="Segoe UI" panose="020B0502040204020203" pitchFamily="34" charset="0"/>
              </a:rPr>
              <a:t>#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include&lt;bits/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stdc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++.h&gt; </a:t>
            </a:r>
            <a:endParaRPr lang="en-US" dirty="0" smtClean="0">
              <a:solidFill>
                <a:srgbClr val="001A33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1A33"/>
                </a:solidFill>
                <a:latin typeface="Segoe UI" panose="020B0502040204020203" pitchFamily="34" charset="0"/>
              </a:rPr>
              <a:t>int</a:t>
            </a:r>
            <a:r>
              <a:rPr lang="en-US" dirty="0" smtClean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n,k,a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[100],ok; </a:t>
            </a:r>
            <a:endParaRPr lang="en-US" dirty="0" smtClean="0">
              <a:solidFill>
                <a:srgbClr val="001A33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1A33"/>
                </a:solidFill>
                <a:latin typeface="Segoe UI" panose="020B0502040204020203" pitchFamily="34" charset="0"/>
              </a:rPr>
              <a:t>using 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namespace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std</a:t>
            </a:r>
            <a:r>
              <a:rPr lang="en-US" dirty="0" smtClean="0">
                <a:solidFill>
                  <a:srgbClr val="001A33"/>
                </a:solidFill>
                <a:latin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//KHOI TAO BAN DAU 1 2 3...K </a:t>
            </a:r>
            <a:endParaRPr lang="en-US" dirty="0" smtClean="0">
              <a:solidFill>
                <a:srgbClr val="001A33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1A33"/>
                </a:solidFill>
                <a:latin typeface="Segoe UI" panose="020B0502040204020203" pitchFamily="34" charset="0"/>
              </a:rPr>
              <a:t>void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ktao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(){ </a:t>
            </a:r>
            <a:endParaRPr lang="en-US" dirty="0" smtClean="0">
              <a:solidFill>
                <a:srgbClr val="001A33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1A33"/>
                </a:solidFill>
                <a:latin typeface="Segoe UI" panose="020B0502040204020203" pitchFamily="34" charset="0"/>
              </a:rPr>
              <a:t>	for(</a:t>
            </a:r>
            <a:r>
              <a:rPr lang="en-US" dirty="0" err="1" smtClean="0">
                <a:solidFill>
                  <a:srgbClr val="001A33"/>
                </a:solidFill>
                <a:latin typeface="Segoe UI" panose="020B0502040204020203" pitchFamily="34" charset="0"/>
              </a:rPr>
              <a:t>int</a:t>
            </a:r>
            <a:r>
              <a:rPr lang="en-US" dirty="0" smtClean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i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=1;i&lt;=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k;i</a:t>
            </a:r>
            <a:r>
              <a:rPr lang="en-US" dirty="0" smtClean="0">
                <a:solidFill>
                  <a:srgbClr val="001A33"/>
                </a:solidFill>
                <a:latin typeface="Segoe UI" panose="020B0502040204020203" pitchFamily="34" charset="0"/>
              </a:rPr>
              <a:t>++)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1A33"/>
                </a:solidFill>
                <a:latin typeface="Segoe UI" panose="020B0502040204020203" pitchFamily="34" charset="0"/>
              </a:rPr>
              <a:t>		{ 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a[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i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]=</a:t>
            </a:r>
            <a:r>
              <a:rPr lang="en-US" dirty="0" err="1">
                <a:solidFill>
                  <a:srgbClr val="001A33"/>
                </a:solidFill>
                <a:latin typeface="Segoe UI" panose="020B0502040204020203" pitchFamily="34" charset="0"/>
              </a:rPr>
              <a:t>i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; </a:t>
            </a:r>
            <a:r>
              <a:rPr lang="en-US" dirty="0" smtClean="0">
                <a:solidFill>
                  <a:srgbClr val="001A33"/>
                </a:solidFill>
                <a:latin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1A33"/>
                </a:solidFill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001A33"/>
                </a:solidFill>
                <a:latin typeface="Segoe UI" panose="020B0502040204020203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66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631</TotalTime>
  <Words>325</Words>
  <Application>Microsoft Office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Courier New</vt:lpstr>
      <vt:lpstr>Segoe UI</vt:lpstr>
      <vt:lpstr>Times New Roman</vt:lpstr>
      <vt:lpstr>Trebuchet MS</vt:lpstr>
      <vt:lpstr>Wingdings</vt:lpstr>
      <vt:lpstr>Wingdings 3</vt:lpstr>
      <vt:lpstr>Facet</vt:lpstr>
      <vt:lpstr>Toán Rời Rạc 1</vt:lpstr>
      <vt:lpstr>Sơ lược về thuật toán sinh</vt:lpstr>
      <vt:lpstr>Ý tưởng thuật toán sinh </vt:lpstr>
      <vt:lpstr>Giả mã</vt:lpstr>
      <vt:lpstr>Ứng dụng</vt:lpstr>
      <vt:lpstr>PowerPoint Presentation</vt:lpstr>
      <vt:lpstr>Ứng dụng</vt:lpstr>
      <vt:lpstr>PowerPoint Presentation</vt:lpstr>
      <vt:lpstr>Coding</vt:lpstr>
      <vt:lpstr>Coding</vt:lpstr>
      <vt:lpstr>Coding</vt:lpstr>
      <vt:lpstr>Coding</vt:lpstr>
      <vt:lpstr>Coding</vt:lpstr>
      <vt:lpstr>Coding</vt:lpstr>
      <vt:lpstr>Cảm ơn cô và các bạn đã chú ý lắng nghe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Akio Sama</dc:creator>
  <cp:lastModifiedBy>Akio Sama</cp:lastModifiedBy>
  <cp:revision>13</cp:revision>
  <dcterms:created xsi:type="dcterms:W3CDTF">2021-11-09T23:40:50Z</dcterms:created>
  <dcterms:modified xsi:type="dcterms:W3CDTF">2021-11-10T10:12:28Z</dcterms:modified>
</cp:coreProperties>
</file>