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7F04"/>
    <a:srgbClr val="5A9324"/>
    <a:srgbClr val="CCB2A3"/>
    <a:srgbClr val="1037B5"/>
    <a:srgbClr val="1D83C1"/>
    <a:srgbClr val="130F0F"/>
    <a:srgbClr val="1FA4B6"/>
    <a:srgbClr val="BA4C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5C16B-6E70-9B0B-0F5E-1F28144BF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AAD4AC-D1D1-254F-E2B5-D0E5E6F56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586ED-2DA2-6F0E-7E57-6A3CDE1FE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1F21-A711-4828-9F19-29FFA43E8471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DC0C9-95BA-B19D-5C47-C37F0CA3A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76359-6BD4-D8A4-AC15-BB88137C4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1E3F-FCFE-4B96-A3E1-F41697744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3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63BB4-C37B-A114-E28D-1BC7BBAF6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E1F0C1-5F2D-7CED-0083-18917FB45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346EA-8158-91FE-46AD-992BF5DA8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1F21-A711-4828-9F19-29FFA43E8471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7DEC2-56EC-3719-F2E3-417E95EC0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D16F0-7FFA-31FF-68C4-3E7749808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1E3F-FCFE-4B96-A3E1-F41697744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38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D1F2A5-E3B9-3DC3-0991-FB47F8BF71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700750-E9F1-EBDA-0D73-A2F6DFAAE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3A53C-C3CF-6F4C-B74A-489A96713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1F21-A711-4828-9F19-29FFA43E8471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26F8D-5D51-EE8C-4308-25191E4E1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A1E8A-377B-B28A-4A85-4AF8B8E41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1E3F-FCFE-4B96-A3E1-F41697744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77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7D8A-7BD5-6322-7C6F-04720A0BE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82F8C-EFC8-20B4-0C37-445252E2C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7162-676D-E4AA-C4EF-A740E237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1F21-A711-4828-9F19-29FFA43E8471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D831C-177C-7CAE-DE42-95BEB453D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97314-2884-DAF1-AB57-B65299D4C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1E3F-FCFE-4B96-A3E1-F41697744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9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F8CEC-B4D9-120E-B2BF-DA0F08423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340D1-5B2B-4BEA-B8D6-00819DE77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718AE-7718-7E2F-FAEA-3361AE5C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1F21-A711-4828-9F19-29FFA43E8471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83371-382B-F33E-D896-A6B46EC9B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0A31E-81B6-EB17-FDFB-26747A3B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1E3F-FCFE-4B96-A3E1-F41697744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54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785F6-DFB5-AEFE-4D9C-A51660293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5E53F-6E5A-F7D1-A907-D970C1A7CA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7ABE23-4239-F0BC-0645-A88019A8A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12207-66F3-2307-E90D-96C86E882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1F21-A711-4828-9F19-29FFA43E8471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595AC-B089-FA6E-0F3F-77572B89E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CD64B-4483-5A52-C624-B583C10C5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1E3F-FCFE-4B96-A3E1-F41697744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62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3B04F-AAB7-6ADC-F2DC-4D05B99EA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80ED9-98AA-B281-8830-C78A2F672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96D27-5105-E38F-7F6B-A388041A2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3595A4-FF12-00A2-DDDB-2F31A4A076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C2948C-2405-B603-62EB-F7490CDB1F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131D0-4340-7266-E08E-D3E85B690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1F21-A711-4828-9F19-29FFA43E8471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02E717-ABCA-A256-F01E-22A64F810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2C2F0C-89DC-B4BD-7F00-C94D4E00F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1E3F-FCFE-4B96-A3E1-F41697744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0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E99F9-C148-7960-8153-C1EC37523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67C399-65BB-5E92-0AFD-520C83FED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1F21-A711-4828-9F19-29FFA43E8471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87A67C-887D-32D0-A617-89F47DC8B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AE097-A053-25FA-E0F5-7ABC0489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1E3F-FCFE-4B96-A3E1-F41697744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04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F0393F-A801-C118-8FB0-185057A96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1F21-A711-4828-9F19-29FFA43E8471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E7390C-C79B-BE22-375E-D65A329EB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42569-82BA-A07E-0E4C-D3DA15D0E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1E3F-FCFE-4B96-A3E1-F41697744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7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3FE6A-3351-4B56-4AD8-9D79CE451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0A9BC-C1E1-6202-6ABC-D7AA9BAFE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AD8BF-B564-6F39-4D15-0F2CB146E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D85B0-0DFA-2350-23C5-B5F6EE7D0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1F21-A711-4828-9F19-29FFA43E8471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3E1B6-C2FB-D52B-B594-5BFDB36F5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4493A-CDCB-DF17-5820-CEE0FCDEB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1E3F-FCFE-4B96-A3E1-F41697744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95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18B2A-F408-1512-6177-D004FC437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E11F8B-C479-A0E8-888F-29F2EE468B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5D48A4-F5C9-7631-B2EF-8DB23C5D0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3CBBF-4C96-440A-F402-6D15E2D3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1F21-A711-4828-9F19-29FFA43E8471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52969-2880-59D0-99F0-96800F308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B714A-501C-138D-CC00-DFDC92D54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1E3F-FCFE-4B96-A3E1-F41697744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02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04A7F8-6677-D22E-4C42-66B102221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F0DC2-C8EC-5776-E505-DE9C3CA30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BC697-8FD4-75F4-40F3-E09C2B4961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F81F21-A711-4828-9F19-29FFA43E8471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C81AE-923D-2F10-3FE0-758DDA3FDE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C1CDB-3B07-3B38-C4A0-3D967018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591E3F-FCFE-4B96-A3E1-F41697744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1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F1C3FBE-BA6E-2C58-4C7A-767326E637C4}"/>
              </a:ext>
            </a:extLst>
          </p:cNvPr>
          <p:cNvGrpSpPr/>
          <p:nvPr/>
        </p:nvGrpSpPr>
        <p:grpSpPr>
          <a:xfrm>
            <a:off x="1809750" y="333375"/>
            <a:ext cx="8572500" cy="6191250"/>
            <a:chOff x="1809750" y="333375"/>
            <a:chExt cx="8572500" cy="6191250"/>
          </a:xfrm>
        </p:grpSpPr>
        <p:pic>
          <p:nvPicPr>
            <p:cNvPr id="5" name="Picture 4" descr="A log cabin with smoke coming out of the chimney&#10;&#10;AI-generated content may be incorrect.">
              <a:extLst>
                <a:ext uri="{FF2B5EF4-FFF2-40B4-BE49-F238E27FC236}">
                  <a16:creationId xmlns:a16="http://schemas.microsoft.com/office/drawing/2014/main" id="{9B02AB5D-CD6C-AAB9-3D5A-5C576056C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9750" y="333375"/>
              <a:ext cx="8572500" cy="619125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C8D7B5C-FB6D-E093-E276-B172639D70CE}"/>
                </a:ext>
              </a:extLst>
            </p:cNvPr>
            <p:cNvSpPr txBox="1"/>
            <p:nvPr/>
          </p:nvSpPr>
          <p:spPr>
            <a:xfrm>
              <a:off x="3516086" y="889907"/>
              <a:ext cx="5159828" cy="5078186"/>
            </a:xfrm>
            <a:prstGeom prst="rect">
              <a:avLst/>
            </a:prstGeom>
            <a:solidFill>
              <a:srgbClr val="BA4C63"/>
            </a:solidFill>
            <a:ln>
              <a:noFill/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7200" b="1" dirty="0">
                  <a:solidFill>
                    <a:schemeClr val="bg1"/>
                  </a:solidFill>
                </a:rPr>
                <a:t>WORKING PAPERS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5806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9EB76FF-79A7-48F2-E7A2-9C95DA915790}"/>
              </a:ext>
            </a:extLst>
          </p:cNvPr>
          <p:cNvGrpSpPr/>
          <p:nvPr/>
        </p:nvGrpSpPr>
        <p:grpSpPr>
          <a:xfrm>
            <a:off x="1809750" y="333375"/>
            <a:ext cx="8572500" cy="6191250"/>
            <a:chOff x="1809750" y="333375"/>
            <a:chExt cx="8572500" cy="6191250"/>
          </a:xfrm>
        </p:grpSpPr>
        <p:pic>
          <p:nvPicPr>
            <p:cNvPr id="3" name="Picture 2" descr="A piece of cake with a red circle&#10;&#10;AI-generated content may be incorrect.">
              <a:extLst>
                <a:ext uri="{FF2B5EF4-FFF2-40B4-BE49-F238E27FC236}">
                  <a16:creationId xmlns:a16="http://schemas.microsoft.com/office/drawing/2014/main" id="{24F74C07-D57B-0959-8C63-9D9EB9662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9750" y="333375"/>
              <a:ext cx="8572500" cy="619125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3DA94FC-88F5-2F71-587C-D8ABE1BCCB36}"/>
                </a:ext>
              </a:extLst>
            </p:cNvPr>
            <p:cNvSpPr txBox="1"/>
            <p:nvPr/>
          </p:nvSpPr>
          <p:spPr>
            <a:xfrm>
              <a:off x="3516086" y="889907"/>
              <a:ext cx="5159828" cy="5078186"/>
            </a:xfrm>
            <a:prstGeom prst="rect">
              <a:avLst/>
            </a:prstGeom>
            <a:solidFill>
              <a:srgbClr val="1FA4B6"/>
            </a:solidFill>
            <a:ln>
              <a:noFill/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7200" b="1" dirty="0">
                  <a:solidFill>
                    <a:schemeClr val="bg1"/>
                  </a:solidFill>
                </a:rPr>
                <a:t>PUBLICATIONS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1682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9F6EDF2-5A68-4E19-51E9-70E3137D6961}"/>
              </a:ext>
            </a:extLst>
          </p:cNvPr>
          <p:cNvGrpSpPr/>
          <p:nvPr/>
        </p:nvGrpSpPr>
        <p:grpSpPr>
          <a:xfrm>
            <a:off x="1809750" y="333375"/>
            <a:ext cx="8572500" cy="6191250"/>
            <a:chOff x="1809750" y="333375"/>
            <a:chExt cx="8572500" cy="6191250"/>
          </a:xfrm>
        </p:grpSpPr>
        <p:pic>
          <p:nvPicPr>
            <p:cNvPr id="3" name="Picture 2" descr="A red and white striped tent&#10;&#10;AI-generated content may be incorrect.">
              <a:extLst>
                <a:ext uri="{FF2B5EF4-FFF2-40B4-BE49-F238E27FC236}">
                  <a16:creationId xmlns:a16="http://schemas.microsoft.com/office/drawing/2014/main" id="{449E86E3-0A36-807D-C46F-E2512F6F1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9750" y="333375"/>
              <a:ext cx="8572500" cy="619125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B451759-6535-AEB5-8116-B5901F3C9789}"/>
                </a:ext>
              </a:extLst>
            </p:cNvPr>
            <p:cNvSpPr txBox="1"/>
            <p:nvPr/>
          </p:nvSpPr>
          <p:spPr>
            <a:xfrm>
              <a:off x="3516086" y="889907"/>
              <a:ext cx="5159828" cy="5078186"/>
            </a:xfrm>
            <a:prstGeom prst="rect">
              <a:avLst/>
            </a:prstGeom>
            <a:solidFill>
              <a:srgbClr val="130F0F"/>
            </a:solidFill>
            <a:ln>
              <a:noFill/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7200" b="1" dirty="0">
                  <a:solidFill>
                    <a:schemeClr val="bg1"/>
                  </a:solidFill>
                </a:rPr>
                <a:t>OPINIONS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2968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8E63179-C6DE-2DC0-7E67-9E8946985E4C}"/>
              </a:ext>
            </a:extLst>
          </p:cNvPr>
          <p:cNvGrpSpPr/>
          <p:nvPr/>
        </p:nvGrpSpPr>
        <p:grpSpPr>
          <a:xfrm>
            <a:off x="1809750" y="333375"/>
            <a:ext cx="8572500" cy="6191250"/>
            <a:chOff x="1809750" y="333375"/>
            <a:chExt cx="8572500" cy="6191250"/>
          </a:xfrm>
        </p:grpSpPr>
        <p:pic>
          <p:nvPicPr>
            <p:cNvPr id="3" name="Picture 2" descr="A video game controller with a cord&#10;&#10;AI-generated content may be incorrect.">
              <a:extLst>
                <a:ext uri="{FF2B5EF4-FFF2-40B4-BE49-F238E27FC236}">
                  <a16:creationId xmlns:a16="http://schemas.microsoft.com/office/drawing/2014/main" id="{71F02DA0-7503-9AED-F03E-BD2829BA6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9750" y="333375"/>
              <a:ext cx="8572500" cy="619125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C7B4B3E-68D3-E827-5965-F37DA1BCA5FC}"/>
                </a:ext>
              </a:extLst>
            </p:cNvPr>
            <p:cNvSpPr txBox="1"/>
            <p:nvPr/>
          </p:nvSpPr>
          <p:spPr>
            <a:xfrm>
              <a:off x="3516086" y="889907"/>
              <a:ext cx="5159828" cy="5078186"/>
            </a:xfrm>
            <a:prstGeom prst="rect">
              <a:avLst/>
            </a:prstGeom>
            <a:solidFill>
              <a:srgbClr val="1D83C1"/>
            </a:solidFill>
            <a:ln>
              <a:noFill/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7200" b="1" dirty="0">
                  <a:solidFill>
                    <a:schemeClr val="bg1"/>
                  </a:solidFill>
                </a:rPr>
                <a:t>THESES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5217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452B4B2-553D-C52A-199B-1716339CF06D}"/>
              </a:ext>
            </a:extLst>
          </p:cNvPr>
          <p:cNvGrpSpPr/>
          <p:nvPr/>
        </p:nvGrpSpPr>
        <p:grpSpPr>
          <a:xfrm>
            <a:off x="1809750" y="333375"/>
            <a:ext cx="8572500" cy="6191250"/>
            <a:chOff x="1809750" y="333375"/>
            <a:chExt cx="8572500" cy="6191250"/>
          </a:xfrm>
        </p:grpSpPr>
        <p:pic>
          <p:nvPicPr>
            <p:cNvPr id="3" name="Picture 2" descr="A safe with a yellow circle&#10;&#10;AI-generated content may be incorrect.">
              <a:extLst>
                <a:ext uri="{FF2B5EF4-FFF2-40B4-BE49-F238E27FC236}">
                  <a16:creationId xmlns:a16="http://schemas.microsoft.com/office/drawing/2014/main" id="{4CDB1491-5F17-D961-3A13-4B17FCDFE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9750" y="333375"/>
              <a:ext cx="8572500" cy="619125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28F8C1E-3E34-4DFE-086E-5D3D0767E10B}"/>
                </a:ext>
              </a:extLst>
            </p:cNvPr>
            <p:cNvSpPr txBox="1"/>
            <p:nvPr/>
          </p:nvSpPr>
          <p:spPr>
            <a:xfrm>
              <a:off x="3516086" y="889907"/>
              <a:ext cx="5159828" cy="5078186"/>
            </a:xfrm>
            <a:prstGeom prst="rect">
              <a:avLst/>
            </a:prstGeom>
            <a:solidFill>
              <a:srgbClr val="1037B5"/>
            </a:solidFill>
            <a:ln>
              <a:noFill/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7200" b="1" dirty="0">
                  <a:solidFill>
                    <a:schemeClr val="bg1"/>
                  </a:solidFill>
                </a:rPr>
                <a:t>PhD DEFENSE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2306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02F8D76-93D1-8240-E4AD-3134F28A6626}"/>
              </a:ext>
            </a:extLst>
          </p:cNvPr>
          <p:cNvGrpSpPr/>
          <p:nvPr/>
        </p:nvGrpSpPr>
        <p:grpSpPr>
          <a:xfrm>
            <a:off x="1809750" y="333375"/>
            <a:ext cx="8572500" cy="6191250"/>
            <a:chOff x="1809750" y="333375"/>
            <a:chExt cx="8572500" cy="6191250"/>
          </a:xfrm>
        </p:grpSpPr>
        <p:pic>
          <p:nvPicPr>
            <p:cNvPr id="3" name="Picture 2" descr="A yellow submarine with blue circles&#10;&#10;AI-generated content may be incorrect.">
              <a:extLst>
                <a:ext uri="{FF2B5EF4-FFF2-40B4-BE49-F238E27FC236}">
                  <a16:creationId xmlns:a16="http://schemas.microsoft.com/office/drawing/2014/main" id="{903D60C5-3016-3BC6-17FE-DF576998C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9750" y="333375"/>
              <a:ext cx="8572500" cy="619125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7F2405C-6211-A12D-F99C-F10463F49D88}"/>
                </a:ext>
              </a:extLst>
            </p:cNvPr>
            <p:cNvSpPr txBox="1"/>
            <p:nvPr/>
          </p:nvSpPr>
          <p:spPr>
            <a:xfrm>
              <a:off x="3516086" y="889907"/>
              <a:ext cx="5159828" cy="5078186"/>
            </a:xfrm>
            <a:prstGeom prst="rect">
              <a:avLst/>
            </a:prstGeom>
            <a:solidFill>
              <a:srgbClr val="CCB2A3"/>
            </a:solidFill>
            <a:ln>
              <a:noFill/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7200" b="1" dirty="0">
                  <a:solidFill>
                    <a:schemeClr val="bg1"/>
                  </a:solidFill>
                </a:rPr>
                <a:t>PODCASTS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4401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E05BE-F20E-06BF-0537-05EEFDCC1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42A8CEC-834B-FAF9-4B87-6E2B037B8D85}"/>
              </a:ext>
            </a:extLst>
          </p:cNvPr>
          <p:cNvGrpSpPr/>
          <p:nvPr/>
        </p:nvGrpSpPr>
        <p:grpSpPr>
          <a:xfrm>
            <a:off x="1809751" y="333376"/>
            <a:ext cx="8572499" cy="6191249"/>
            <a:chOff x="1809751" y="333376"/>
            <a:chExt cx="8572499" cy="619124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7E79224-B41A-DBDC-BA9C-9F5CB3AAD1B8}"/>
                </a:ext>
              </a:extLst>
            </p:cNvPr>
            <p:cNvSpPr txBox="1"/>
            <p:nvPr/>
          </p:nvSpPr>
          <p:spPr>
            <a:xfrm>
              <a:off x="1809751" y="333376"/>
              <a:ext cx="8572499" cy="6191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7200" b="1" dirty="0">
                  <a:solidFill>
                    <a:schemeClr val="bg1"/>
                  </a:solidFill>
                </a:rPr>
                <a:t>OPINIONS</a:t>
              </a:r>
            </a:p>
          </p:txBody>
        </p:sp>
        <p:pic>
          <p:nvPicPr>
            <p:cNvPr id="6" name="Picture 5" descr="A logo with a green line&#10;&#10;AI-generated content may be incorrect.">
              <a:extLst>
                <a:ext uri="{FF2B5EF4-FFF2-40B4-BE49-F238E27FC236}">
                  <a16:creationId xmlns:a16="http://schemas.microsoft.com/office/drawing/2014/main" id="{1E9D8D9E-4857-ED11-32B7-3AC3BBD44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7040" y="404068"/>
              <a:ext cx="6217920" cy="60498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5156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8E570-D5E5-D6EE-544B-376123E49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1F98106-4747-A8F2-77EB-114CE255F123}"/>
              </a:ext>
            </a:extLst>
          </p:cNvPr>
          <p:cNvGrpSpPr/>
          <p:nvPr/>
        </p:nvGrpSpPr>
        <p:grpSpPr>
          <a:xfrm>
            <a:off x="1809750" y="333375"/>
            <a:ext cx="8572500" cy="6191250"/>
            <a:chOff x="1809750" y="333375"/>
            <a:chExt cx="8572500" cy="6191250"/>
          </a:xfrm>
        </p:grpSpPr>
        <p:pic>
          <p:nvPicPr>
            <p:cNvPr id="5" name="Picture 4" descr="A log cabin with smoke coming out of the chimney&#10;&#10;AI-generated content may be incorrect.">
              <a:extLst>
                <a:ext uri="{FF2B5EF4-FFF2-40B4-BE49-F238E27FC236}">
                  <a16:creationId xmlns:a16="http://schemas.microsoft.com/office/drawing/2014/main" id="{01FAB2ED-DF7B-7915-9B09-AEA799A59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9750" y="333375"/>
              <a:ext cx="8572500" cy="619125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23ACF5B-2B91-FAC6-78D6-3C6018939FDA}"/>
                </a:ext>
              </a:extLst>
            </p:cNvPr>
            <p:cNvSpPr txBox="1"/>
            <p:nvPr/>
          </p:nvSpPr>
          <p:spPr>
            <a:xfrm>
              <a:off x="3516086" y="889907"/>
              <a:ext cx="5159828" cy="5078186"/>
            </a:xfrm>
            <a:prstGeom prst="rect">
              <a:avLst/>
            </a:prstGeom>
            <a:solidFill>
              <a:srgbClr val="BA4C63"/>
            </a:solidFill>
            <a:ln>
              <a:noFill/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7200" b="1" dirty="0" err="1">
                  <a:solidFill>
                    <a:schemeClr val="bg1"/>
                  </a:solidFill>
                </a:rPr>
                <a:t>LarixEdu</a:t>
              </a:r>
              <a:endParaRPr lang="en-US" sz="7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9425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19703-F97B-264C-7165-E1FBA166D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CB10CC-50FE-D417-9AD4-5D98822925C3}"/>
              </a:ext>
            </a:extLst>
          </p:cNvPr>
          <p:cNvSpPr txBox="1"/>
          <p:nvPr/>
        </p:nvSpPr>
        <p:spPr>
          <a:xfrm>
            <a:off x="1809751" y="333376"/>
            <a:ext cx="8572499" cy="6191249"/>
          </a:xfrm>
          <a:prstGeom prst="rect">
            <a:avLst/>
          </a:prstGeom>
          <a:solidFill>
            <a:srgbClr val="5A9324"/>
          </a:solidFill>
          <a:ln>
            <a:noFill/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</a:rPr>
              <a:t>LarixFoods</a:t>
            </a:r>
          </a:p>
        </p:txBody>
      </p:sp>
    </p:spTree>
    <p:extLst>
      <p:ext uri="{BB962C8B-B14F-4D97-AF65-F5344CB8AC3E}">
        <p14:creationId xmlns:p14="http://schemas.microsoft.com/office/powerpoint/2010/main" val="2293387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11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Tung Dao</dc:creator>
  <cp:lastModifiedBy>Tung Dao</cp:lastModifiedBy>
  <cp:revision>2</cp:revision>
  <dcterms:created xsi:type="dcterms:W3CDTF">2025-05-05T19:45:38Z</dcterms:created>
  <dcterms:modified xsi:type="dcterms:W3CDTF">2025-05-06T13:47:00Z</dcterms:modified>
</cp:coreProperties>
</file>