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5E9AF-5B90-4DE6-851B-B90277ABBD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DD291E-F878-4E9D-B387-E66750563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D76C-EAEE-4D6D-BD4D-7AA0AB635B83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FE8AD-754D-4A0B-9CE1-2B8C82650B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1D68B8-4412-4899-9BE9-18D773104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AD63-3FF3-43BC-AB28-B3E08F6C13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02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667F-A168-4BB1-BEAF-06A4D4CECEE7}" type="datetimeFigureOut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7B95-17DA-4CF5-8A8E-52A07A33E9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6199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7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1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37B95-17DA-4CF5-8A8E-52A07A33E98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0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24920-E229-458B-B2C9-FDB5E053ABA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437663" y="798973"/>
            <a:ext cx="871200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D6A33-1368-4CC7-9E5A-8D5DDF8FCAB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Conector rec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8F4721-AA48-417A-9610-57C45ABC516B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2D042A-5F69-4C0C-8A04-0237655B4110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Conector rec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AFCF0-8A19-4007-9D13-5C15FC74A4D5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Conector rec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06EF8-48B1-44BB-9B63-000C69181717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5" name="Conector rec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679BD1-64CB-4426-8A3F-F5A78976F2CC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Conector rec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6ED0C-9989-411C-827F-5927A6B66C89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Conector rec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9C99-D46A-452A-A0A6-D5F728358316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C1DD2-ADFB-4C4B-8F23-236FD9116CCF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Conector rec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á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4BDBB31-B410-4A78-AE09-64DDB3F97CC8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Conector rec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CC86BDC-1AB0-47F0-92A3-FA68A72D1620}" type="datetime1">
              <a:rPr lang="es-ES" noProof="0" smtClean="0"/>
              <a:t>08/05/2021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20786" y="798973"/>
            <a:ext cx="87029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marcos de cuadros vacíos en una pared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583086" cy="1252601"/>
          </a:xfrm>
        </p:spPr>
        <p:txBody>
          <a:bodyPr rtlCol="0">
            <a:normAutofit/>
          </a:bodyPr>
          <a:lstStyle/>
          <a:p>
            <a:r>
              <a:rPr lang="es-ES" sz="4100" dirty="0">
                <a:solidFill>
                  <a:srgbClr val="FFFFFE"/>
                </a:solidFill>
              </a:rPr>
              <a:t>Enumeraciones y </a:t>
            </a:r>
            <a:r>
              <a:rPr lang="es-ES" sz="4100" dirty="0" err="1">
                <a:solidFill>
                  <a:srgbClr val="FFFFFE"/>
                </a:solidFill>
              </a:rPr>
              <a:t>arraylist</a:t>
            </a:r>
            <a:endParaRPr lang="es-ES" sz="4100" dirty="0">
              <a:solidFill>
                <a:srgbClr val="FFFFFE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>
                <a:solidFill>
                  <a:schemeClr val="bg2"/>
                </a:solidFill>
              </a:rPr>
              <a:t>En el lenguaje de programación java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ángulo 7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ángulo 7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ítulo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820" y="1061193"/>
            <a:ext cx="3600284" cy="694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2600" dirty="0"/>
              <a:t>Enum java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dirty="0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90" name="Imagen 8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C7A767E-1848-44AE-ADDE-4594F6220557}"/>
              </a:ext>
            </a:extLst>
          </p:cNvPr>
          <p:cNvSpPr txBox="1"/>
          <p:nvPr/>
        </p:nvSpPr>
        <p:spPr>
          <a:xfrm>
            <a:off x="7137820" y="2019476"/>
            <a:ext cx="4548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enum</a:t>
            </a:r>
            <a:r>
              <a:rPr lang="es-ES" dirty="0"/>
              <a:t> es una lista de constantes con nombre que define un nuevo tipo de dato, </a:t>
            </a:r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Un objeto de un tipo de enumeración solo puede contener los valores definidos por la lista. </a:t>
            </a:r>
          </a:p>
          <a:p>
            <a:endParaRPr lang="es-E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Helvetica Neue"/>
              </a:rPr>
              <a:t>Por lo tanto, una enumeración le brinda una manera de definir con precisión un nuevo tipo de datos que tiene </a:t>
            </a:r>
            <a:r>
              <a:rPr lang="es-ES" b="1" i="0" dirty="0">
                <a:solidFill>
                  <a:srgbClr val="333333"/>
                </a:solidFill>
                <a:effectLst/>
                <a:latin typeface="Helvetica Neue"/>
              </a:rPr>
              <a:t>un número fijo de valores válidos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893CBD-116A-4AED-B6E9-2F47A729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84" y="976229"/>
            <a:ext cx="4691378" cy="41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enum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822840" cy="34485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Teniendo una clase Fecha podríamos definir un enum como día de la semana con las opciones validas.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Los enum pueden tener, atributos, métodos, constructores.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Algunos métodos que podemos usar con los </a:t>
            </a:r>
            <a:r>
              <a:rPr lang="es-ES" sz="1600" dirty="0" err="1"/>
              <a:t>enums</a:t>
            </a:r>
            <a:r>
              <a:rPr lang="es-ES" sz="1600" dirty="0"/>
              <a:t> son: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.</a:t>
            </a:r>
            <a:r>
              <a:rPr lang="es-ES" sz="1600" dirty="0" err="1"/>
              <a:t>values</a:t>
            </a:r>
            <a:r>
              <a:rPr lang="es-ES" sz="1600" dirty="0"/>
              <a:t>() //Devuelve todas la opciones del enum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valueOf</a:t>
            </a:r>
            <a:r>
              <a:rPr lang="es-ES" sz="1600" dirty="0"/>
              <a:t>() //Convierte una cadena a un valor enum</a:t>
            </a:r>
            <a:br>
              <a:rPr lang="es-ES" sz="1600" dirty="0"/>
            </a:br>
            <a:r>
              <a:rPr lang="es-ES" sz="1600" dirty="0"/>
              <a:t>.ordinal() //Devuelve el índice de un valor enum</a:t>
            </a:r>
            <a:br>
              <a:rPr lang="es-ES" sz="1600" dirty="0"/>
            </a:br>
            <a:endParaRPr lang="es-ES" sz="1600" dirty="0"/>
          </a:p>
        </p:txBody>
      </p:sp>
      <p:pic>
        <p:nvPicPr>
          <p:cNvPr id="1027" name="Picture 3" descr="Modelling associations to Java Enums in UML Class diagrams - Stack Overflow">
            <a:extLst>
              <a:ext uri="{FF2B5EF4-FFF2-40B4-BE49-F238E27FC236}">
                <a16:creationId xmlns:a16="http://schemas.microsoft.com/office/drawing/2014/main" id="{9BC3C1CF-BEF7-45E9-92DD-75FBC55992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391" y="2513369"/>
            <a:ext cx="4645152" cy="18312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943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0" i="0" kern="1200" cap="all" dirty="0" err="1">
                <a:effectLst/>
                <a:latin typeface="+mj-lt"/>
                <a:ea typeface="+mj-ea"/>
                <a:cs typeface="+mj-cs"/>
              </a:rPr>
              <a:t>Arraylist</a:t>
            </a:r>
            <a:r>
              <a:rPr lang="es-ES" b="0" i="0" kern="1200" cap="all" dirty="0">
                <a:effectLst/>
                <a:latin typeface="+mj-lt"/>
                <a:ea typeface="+mj-ea"/>
                <a:cs typeface="+mj-cs"/>
              </a:rPr>
              <a:t>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7A767E-1848-44AE-ADDE-4594F6220557}"/>
              </a:ext>
            </a:extLst>
          </p:cNvPr>
          <p:cNvSpPr txBox="1"/>
          <p:nvPr/>
        </p:nvSpPr>
        <p:spPr>
          <a:xfrm>
            <a:off x="6413771" y="2017343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La clase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Roboto" pitchFamily="2" charset="0"/>
              </a:rPr>
              <a:t>ArrayList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 es un vector de tamaño variable, que se puede encontrar en el paquete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Roboto" pitchFamily="2" charset="0"/>
              </a:rPr>
              <a:t>java.util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Roboto" pitchFamily="2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Roboto" pitchFamily="2" charset="0"/>
              </a:rPr>
              <a:t>Su principal diferencia con los vectores es la capacidad de cambiar su tamaño en tiempo de ejecución eliminando y agregando elementos cuando sea necesario.</a:t>
            </a:r>
            <a:endParaRPr lang="es-ES" sz="19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090D60-0A8A-49A2-B5AE-6196A840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" y="2017343"/>
            <a:ext cx="5634359" cy="30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arraylist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>
            <a:normAutofit/>
          </a:bodyPr>
          <a:lstStyle/>
          <a:p>
            <a:r>
              <a:rPr lang="es-ES" sz="1900" dirty="0"/>
              <a:t>El tipo de dato que almacena por defecto un </a:t>
            </a:r>
            <a:r>
              <a:rPr lang="es-ES" sz="1900" dirty="0" err="1"/>
              <a:t>ArrayList</a:t>
            </a:r>
            <a:r>
              <a:rPr lang="es-ES" sz="1900" dirty="0"/>
              <a:t> es tipo </a:t>
            </a:r>
            <a:r>
              <a:rPr lang="es-ES" sz="1900" dirty="0" err="1"/>
              <a:t>Object</a:t>
            </a:r>
            <a:r>
              <a:rPr lang="es-ES" sz="1900" dirty="0"/>
              <a:t>, pero podemos forzar un tipo de dato para acceder a las propiedades de este tipo de dato en el siguiente ejemplo realizaremos las acciones básicas de un </a:t>
            </a:r>
            <a:r>
              <a:rPr lang="es-ES" sz="1900" dirty="0" err="1"/>
              <a:t>ArrayList</a:t>
            </a:r>
            <a:r>
              <a:rPr lang="es-ES" sz="1900" dirty="0"/>
              <a:t> de tipo Persona.</a:t>
            </a:r>
          </a:p>
          <a:p>
            <a:r>
              <a:rPr lang="es-ES" sz="1900" dirty="0"/>
              <a:t>Si no definimos tipo podremos almacenar cualquier dato que se pueda castear como </a:t>
            </a:r>
            <a:r>
              <a:rPr lang="es-ES" sz="1900" dirty="0" err="1"/>
              <a:t>object</a:t>
            </a:r>
            <a:r>
              <a:rPr lang="es-ES" sz="1900" dirty="0"/>
              <a:t>.</a:t>
            </a:r>
          </a:p>
        </p:txBody>
      </p:sp>
      <p:pic>
        <p:nvPicPr>
          <p:cNvPr id="2050" name="Picture 2" descr="Difference Between Array and ArrayList in Java - TechVidvan">
            <a:extLst>
              <a:ext uri="{FF2B5EF4-FFF2-40B4-BE49-F238E27FC236}">
                <a16:creationId xmlns:a16="http://schemas.microsoft.com/office/drawing/2014/main" id="{774D2085-7B92-4993-BA7D-6229966C02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0" y="2432150"/>
            <a:ext cx="4645025" cy="261282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12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EAECC-020A-4F81-A145-BA95CD2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anchor="t">
            <a:normAutofit/>
          </a:bodyPr>
          <a:lstStyle/>
          <a:p>
            <a:r>
              <a:rPr lang="es-ES" dirty="0"/>
              <a:t>Ejemplo de un </a:t>
            </a:r>
            <a:r>
              <a:rPr lang="es-ES" dirty="0" err="1"/>
              <a:t>arraylist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8937A-623C-4D8B-88AC-89344427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797521" cy="3448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Los principales métodos que tenemos son:</a:t>
            </a:r>
            <a:br>
              <a:rPr lang="es-ES" sz="1600" dirty="0"/>
            </a:br>
            <a:r>
              <a:rPr lang="es-ES" sz="1600" dirty="0"/>
              <a:t>.add() //Agrega un elemento al </a:t>
            </a:r>
            <a:r>
              <a:rPr lang="es-ES" sz="1600" dirty="0" err="1"/>
              <a:t>ArrayList</a:t>
            </a:r>
            <a:r>
              <a:rPr lang="es-ES" sz="1600" dirty="0"/>
              <a:t>.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get</a:t>
            </a:r>
            <a:r>
              <a:rPr lang="es-ES" sz="1600" dirty="0"/>
              <a:t>(x) //Obtener el contenido de una posición.</a:t>
            </a:r>
            <a:br>
              <a:rPr lang="es-ES" sz="1600" dirty="0"/>
            </a:br>
            <a:r>
              <a:rPr lang="es-ES" sz="1600" dirty="0"/>
              <a:t>.set(</a:t>
            </a:r>
            <a:r>
              <a:rPr lang="es-ES" sz="1600" dirty="0" err="1"/>
              <a:t>x,obj</a:t>
            </a:r>
            <a:r>
              <a:rPr lang="es-ES" sz="1600" dirty="0"/>
              <a:t>) //Cambiar el contenido de una posición 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remove</a:t>
            </a:r>
            <a:r>
              <a:rPr lang="es-ES" sz="1600" dirty="0"/>
              <a:t>(x) //Eliminar un objeto del </a:t>
            </a:r>
            <a:r>
              <a:rPr lang="es-ES" sz="1600" dirty="0" err="1"/>
              <a:t>arraylist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clear</a:t>
            </a:r>
            <a:r>
              <a:rPr lang="es-ES" sz="1600" dirty="0"/>
              <a:t>() //Elimina todos los elementos del </a:t>
            </a:r>
            <a:r>
              <a:rPr lang="es-ES" sz="1600" dirty="0" err="1"/>
              <a:t>arraylist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size</a:t>
            </a:r>
            <a:r>
              <a:rPr lang="es-ES" sz="1600" dirty="0"/>
              <a:t>() //Devuelve el tamaño del </a:t>
            </a:r>
            <a:r>
              <a:rPr lang="es-ES" sz="1600" dirty="0" err="1"/>
              <a:t>arraylist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indexOf</a:t>
            </a:r>
            <a:r>
              <a:rPr lang="es-ES" sz="1600" dirty="0"/>
              <a:t>(</a:t>
            </a:r>
            <a:r>
              <a:rPr lang="es-ES" sz="1600" dirty="0" err="1"/>
              <a:t>param</a:t>
            </a:r>
            <a:r>
              <a:rPr lang="es-ES" sz="1600" dirty="0"/>
              <a:t>) //Busca un elemento y devuelve su posición.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contains</a:t>
            </a:r>
            <a:r>
              <a:rPr lang="es-ES" sz="1600" dirty="0"/>
              <a:t>(</a:t>
            </a:r>
            <a:r>
              <a:rPr lang="es-ES" sz="1600" dirty="0" err="1"/>
              <a:t>obj</a:t>
            </a:r>
            <a:r>
              <a:rPr lang="es-ES" sz="1600" dirty="0"/>
              <a:t>) //Busca un objeto dentro del array y devuelve true o 		false si lo encontró.</a:t>
            </a:r>
            <a:br>
              <a:rPr lang="es-ES" sz="1600" dirty="0"/>
            </a:br>
            <a:r>
              <a:rPr lang="es-ES" sz="1600" dirty="0"/>
              <a:t>.</a:t>
            </a:r>
            <a:r>
              <a:rPr lang="es-ES" sz="1600" dirty="0" err="1"/>
              <a:t>isEmpty</a:t>
            </a:r>
            <a:r>
              <a:rPr lang="es-ES" sz="1600" dirty="0"/>
              <a:t>() //Verifica si un array esta vacío 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Con los </a:t>
            </a:r>
            <a:r>
              <a:rPr lang="es-ES" sz="1600" dirty="0" err="1"/>
              <a:t>arraylist</a:t>
            </a:r>
            <a:r>
              <a:rPr lang="es-ES" sz="1600" dirty="0"/>
              <a:t> podemos hacer uso de la clase </a:t>
            </a:r>
            <a:r>
              <a:rPr lang="es-E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s-E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/>
              <a:t>del paquete </a:t>
            </a:r>
            <a:r>
              <a:rPr lang="es-ES" sz="1600" dirty="0" err="1"/>
              <a:t>java.útil</a:t>
            </a:r>
            <a:r>
              <a:rPr lang="es-ES" sz="1600" dirty="0"/>
              <a:t> que nos permite ordenar, sacar máximo, mínimo y otras utilidades sobre </a:t>
            </a:r>
            <a:r>
              <a:rPr lang="es-ES" sz="1600" dirty="0" err="1"/>
              <a:t>arrays</a:t>
            </a:r>
            <a:endParaRPr lang="es-ES" sz="1600" dirty="0"/>
          </a:p>
        </p:txBody>
      </p:sp>
      <p:pic>
        <p:nvPicPr>
          <p:cNvPr id="3074" name="Picture 2" descr="ArrayList sort() – Sort list of objects by field | LaptrinhX">
            <a:extLst>
              <a:ext uri="{FF2B5EF4-FFF2-40B4-BE49-F238E27FC236}">
                <a16:creationId xmlns:a16="http://schemas.microsoft.com/office/drawing/2014/main" id="{C3A94435-81B4-4AFE-A944-91ACCA2689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52" y="2090738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6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Escaleras bl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ctá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sz="4100" dirty="0">
                <a:solidFill>
                  <a:srgbClr val="FFFFFE"/>
                </a:solidFill>
              </a:rPr>
              <a:t>Gracias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rtl="0"/>
            <a:r>
              <a:rPr lang="es-ES" sz="1600" cap="all" dirty="0">
                <a:solidFill>
                  <a:schemeClr val="bg2"/>
                </a:solidFill>
              </a:rPr>
              <a:t>Juan camilo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9_TF55834886" id="{DC4F97BC-8652-4FC4-93E7-957621C1C5E7}" vid="{D7FC95BD-D63E-497F-AE2F-C3CB53AE1D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Maker Gallery</Template>
  <TotalTime>254</TotalTime>
  <Words>433</Words>
  <Application>Microsoft Office PowerPoint</Application>
  <PresentationFormat>Panorámica</PresentationFormat>
  <Paragraphs>26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Roboto</vt:lpstr>
      <vt:lpstr>Galería</vt:lpstr>
      <vt:lpstr>Enumeraciones y arraylist</vt:lpstr>
      <vt:lpstr>Enum java</vt:lpstr>
      <vt:lpstr>Ejemplo de un enum</vt:lpstr>
      <vt:lpstr>Arraylist java</vt:lpstr>
      <vt:lpstr>Ejemplo de un arraylist</vt:lpstr>
      <vt:lpstr>Ejemplo de un arraylist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Enumeraciones y arraylist</dc:title>
  <dc:creator>Diego Alonso Ojeda Medina</dc:creator>
  <cp:lastModifiedBy>Diego Alonso Ojeda Medina</cp:lastModifiedBy>
  <cp:revision>12</cp:revision>
  <dcterms:created xsi:type="dcterms:W3CDTF">2021-05-08T14:22:03Z</dcterms:created>
  <dcterms:modified xsi:type="dcterms:W3CDTF">2021-05-08T21:20:01Z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