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0" r:id="rId6"/>
    <p:sldId id="271" r:id="rId7"/>
    <p:sldId id="272" r:id="rId8"/>
    <p:sldId id="273" r:id="rId9"/>
    <p:sldId id="274" r:id="rId10"/>
    <p:sldId id="267" r:id="rId11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2D5E9AF-5B90-4DE6-851B-B90277ABBD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4DD291E-F878-4E9D-B387-E66750563F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6D76C-EAEE-4D6D-BD4D-7AA0AB635B83}" type="datetimeFigureOut">
              <a:rPr lang="es-ES" smtClean="0"/>
              <a:t>08/05/2021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51FE8AD-754D-4A0B-9CE1-2B8C82650B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A1D68B8-4412-4899-9BE9-18D7731042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CAD63-3FF3-43BC-AB28-B3E08F6C13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6802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2667F-A168-4BB1-BEAF-06A4D4CECEE7}" type="datetimeFigureOut">
              <a:rPr lang="es-ES" noProof="0" smtClean="0"/>
              <a:t>08/05/2021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37B95-17DA-4CF5-8A8E-52A07A33E98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61996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37B95-17DA-4CF5-8A8E-52A07A33E98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0749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37B95-17DA-4CF5-8A8E-52A07A33E98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6146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37B95-17DA-4CF5-8A8E-52A07A33E98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064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37B95-17DA-4CF5-8A8E-52A07A33E98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7203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D24920-E229-458B-B2C9-FDB5E053ABAF}" type="datetime1">
              <a:rPr lang="es-ES" noProof="0" smtClean="0"/>
              <a:t>08/05/2021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437663" y="798973"/>
            <a:ext cx="871200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5" name="Conector recto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70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1D6A33-1368-4CC7-9E5A-8D5DDF8FCABF}" type="datetime1">
              <a:rPr lang="es-ES" noProof="0" smtClean="0"/>
              <a:t>08/05/2021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6" name="Conector recto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37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8F4721-AA48-417A-9610-57C45ABC516B}" type="datetime1">
              <a:rPr lang="es-ES" noProof="0" smtClean="0"/>
              <a:t>08/05/2021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5" name="Conector recto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07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2D042A-5F69-4C0C-8A04-0237655B4110}" type="datetime1">
              <a:rPr lang="es-ES" noProof="0" smtClean="0"/>
              <a:t>08/05/2021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33" name="Conector recto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75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2AFCF0-8A19-4007-9D13-5C15FC74A4D5}" type="datetime1">
              <a:rPr lang="es-ES" noProof="0" smtClean="0"/>
              <a:t>08/05/2021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5" name="Conector recto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97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B06EF8-48B1-44BB-9B63-000C69181717}" type="datetime1">
              <a:rPr lang="es-ES" noProof="0" smtClean="0"/>
              <a:t>08/05/2021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35" name="Conector recto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66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679BD1-64CB-4426-8A3F-F5A78976F2CC}" type="datetime1">
              <a:rPr lang="es-ES" noProof="0" smtClean="0"/>
              <a:t>08/05/2021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9" name="Conector recto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41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06ED0C-9989-411C-827F-5927A6B66C89}" type="datetime1">
              <a:rPr lang="es-ES" noProof="0" smtClean="0"/>
              <a:t>08/05/2021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5" name="Conector recto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89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639C99-D46A-452A-A0A6-D5F728358316}" type="datetime1">
              <a:rPr lang="es-ES" noProof="0" smtClean="0"/>
              <a:t>08/05/2021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031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3C1DD2-ADFB-4C4B-8F23-236FD9116CCF}" type="datetime1">
              <a:rPr lang="es-ES" noProof="0" smtClean="0"/>
              <a:t>08/05/2021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7" name="Conector recto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56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ángulo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4BDBB31-B410-4A78-AE09-64DDB3F97CC8}" type="datetime1">
              <a:rPr lang="es-ES" noProof="0" smtClean="0"/>
              <a:t>08/05/2021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31" name="Conector recto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9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CC86BDC-1AB0-47F0-92A3-FA68A72D1620}" type="datetime1">
              <a:rPr lang="es-ES" noProof="0" smtClean="0"/>
              <a:t>08/05/2021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420786" y="798973"/>
            <a:ext cx="870293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0" name="Conector recto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3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de marcos de cuadros vacíos en una pared">
            <a:extLst>
              <a:ext uri="{FF2B5EF4-FFF2-40B4-BE49-F238E27FC236}">
                <a16:creationId xmlns:a16="http://schemas.microsoft.com/office/drawing/2014/main" id="{74B1416E-E144-4B0E-9CB1-2137FB57B7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7" t="9815" r="8304" b="13286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A4092ECB-D375-4A85-AD6E-85644D2A9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7" y="3064931"/>
            <a:ext cx="8293042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BDDBEB-2A0E-4470-BE29-A528A3A60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526" y="3236470"/>
            <a:ext cx="6583086" cy="1252601"/>
          </a:xfrm>
        </p:spPr>
        <p:txBody>
          <a:bodyPr rtlCol="0">
            <a:normAutofit/>
          </a:bodyPr>
          <a:lstStyle/>
          <a:p>
            <a:r>
              <a:rPr lang="es-ES" sz="4100" dirty="0">
                <a:solidFill>
                  <a:srgbClr val="FFFFFE"/>
                </a:solidFill>
              </a:rPr>
              <a:t>Enumeraciones y </a:t>
            </a:r>
            <a:r>
              <a:rPr lang="es-ES" sz="4100" dirty="0" err="1">
                <a:solidFill>
                  <a:srgbClr val="FFFFFE"/>
                </a:solidFill>
              </a:rPr>
              <a:t>arraylist</a:t>
            </a:r>
            <a:endParaRPr lang="es-ES" sz="4100" dirty="0">
              <a:solidFill>
                <a:srgbClr val="FFFFFE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090625-51CE-4ECB-81A4-C4905F3FB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6350" y="4784894"/>
            <a:ext cx="6829043" cy="716529"/>
          </a:xfrm>
        </p:spPr>
        <p:txBody>
          <a:bodyPr rtlCol="0">
            <a:normAutofit/>
          </a:bodyPr>
          <a:lstStyle/>
          <a:p>
            <a:pPr rtl="0"/>
            <a:r>
              <a:rPr lang="es-ES" sz="1600" dirty="0">
                <a:solidFill>
                  <a:schemeClr val="bg2"/>
                </a:solidFill>
              </a:rPr>
              <a:t>En el lenguaje de programación java</a:t>
            </a: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B6C1711D-6DAC-4FE1-B7B6-AC8A81B8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0525" y="4666480"/>
            <a:ext cx="68290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0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ángulo 71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4" name="Imagen 73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80" name="Rectángulo 79">
            <a:extLst>
              <a:ext uri="{FF2B5EF4-FFF2-40B4-BE49-F238E27FC236}">
                <a16:creationId xmlns:a16="http://schemas.microsoft.com/office/drawing/2014/main" id="{5BB14454-D00C-4958-BB39-F5F9F3AC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28A657A7-C4E5-425B-98FA-BB817FF7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Título 1">
            <a:extLst>
              <a:ext uri="{FF2B5EF4-FFF2-40B4-BE49-F238E27FC236}">
                <a16:creationId xmlns:a16="http://schemas.microsoft.com/office/drawing/2014/main" id="{69F1744A-CA11-44DA-AE09-C24B436C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7820" y="1061193"/>
            <a:ext cx="3600284" cy="694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rtl="0"/>
            <a:r>
              <a:rPr lang="es-ES" sz="2600" dirty="0"/>
              <a:t>Enum java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A1084370-0E70-4003-9787-3490FCC20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dirty="0"/>
          </a:p>
        </p:txBody>
      </p:sp>
      <p:grpSp>
        <p:nvGrpSpPr>
          <p:cNvPr id="86" name="Grupo 85">
            <a:extLst>
              <a:ext uri="{FF2B5EF4-FFF2-40B4-BE49-F238E27FC236}">
                <a16:creationId xmlns:a16="http://schemas.microsoft.com/office/drawing/2014/main" id="{2B7C66D2-22E8-4E8F-829B-050BFA7C8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87" name="Rectángulo 86">
              <a:extLst>
                <a:ext uri="{FF2B5EF4-FFF2-40B4-BE49-F238E27FC236}">
                  <a16:creationId xmlns:a16="http://schemas.microsoft.com/office/drawing/2014/main" id="{F0B78D6F-1F61-4DBB-8F5A-934BB850D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88" name="Rectángulo 87">
              <a:extLst>
                <a:ext uri="{FF2B5EF4-FFF2-40B4-BE49-F238E27FC236}">
                  <a16:creationId xmlns:a16="http://schemas.microsoft.com/office/drawing/2014/main" id="{23EA261D-1F8C-4BE5-8586-3C1CC5CE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pic>
        <p:nvPicPr>
          <p:cNvPr id="90" name="Imagen 89">
            <a:extLst>
              <a:ext uri="{FF2B5EF4-FFF2-40B4-BE49-F238E27FC236}">
                <a16:creationId xmlns:a16="http://schemas.microsoft.com/office/drawing/2014/main" id="{3635D2BC-4EDA-4A3E-83BF-035608099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A3C86EB9-7FA9-42F7-B348-A7FD17436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5C7A767E-1848-44AE-ADDE-4594F6220557}"/>
              </a:ext>
            </a:extLst>
          </p:cNvPr>
          <p:cNvSpPr txBox="1"/>
          <p:nvPr/>
        </p:nvSpPr>
        <p:spPr>
          <a:xfrm>
            <a:off x="7137820" y="2019476"/>
            <a:ext cx="45480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</a:t>
            </a:r>
            <a:r>
              <a:rPr lang="es-ES" dirty="0" err="1"/>
              <a:t>enum</a:t>
            </a:r>
            <a:r>
              <a:rPr lang="es-ES" dirty="0"/>
              <a:t> es una lista de constantes con nombre que define un nuevo tipo de dato, </a:t>
            </a:r>
            <a:r>
              <a:rPr lang="es-ES" b="0" i="0" dirty="0">
                <a:solidFill>
                  <a:srgbClr val="333333"/>
                </a:solidFill>
                <a:effectLst/>
                <a:latin typeface="Helvetica Neue"/>
              </a:rPr>
              <a:t>Un objeto de un tipo de enumeración solo puede contener los valores definidos por la lista. </a:t>
            </a:r>
          </a:p>
          <a:p>
            <a:endParaRPr lang="es-E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s-ES" b="0" i="0" dirty="0">
                <a:solidFill>
                  <a:srgbClr val="333333"/>
                </a:solidFill>
                <a:effectLst/>
                <a:latin typeface="Helvetica Neue"/>
              </a:rPr>
              <a:t>Por lo tanto, una enumeración le brinda una manera de definir con precisión un nuevo tipo de datos que tiene </a:t>
            </a:r>
            <a:r>
              <a:rPr lang="es-ES" b="1" i="0" dirty="0">
                <a:solidFill>
                  <a:srgbClr val="333333"/>
                </a:solidFill>
                <a:effectLst/>
                <a:latin typeface="Helvetica Neue"/>
              </a:rPr>
              <a:t>un número fijo de valores válidos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2893CBD-116A-4AED-B6E9-2F47A729A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284" y="976229"/>
            <a:ext cx="4691378" cy="415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9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EAECC-020A-4F81-A145-BA95CD2A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 anchor="t">
            <a:normAutofit/>
          </a:bodyPr>
          <a:lstStyle/>
          <a:p>
            <a:r>
              <a:rPr lang="es-ES" dirty="0"/>
              <a:t>Ejemplo de un </a:t>
            </a:r>
            <a:r>
              <a:rPr lang="es-ES" dirty="0" err="1"/>
              <a:t>enum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8937A-623C-4D8B-88AC-893444271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822840" cy="344859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" sz="1600"/>
              <a:t>Teniendo una clase Fecha podríamos definir un enum como día de la semana con las opciones validas.</a:t>
            </a:r>
          </a:p>
          <a:p>
            <a:pPr>
              <a:lnSpc>
                <a:spcPct val="110000"/>
              </a:lnSpc>
            </a:pPr>
            <a:r>
              <a:rPr lang="es-ES" sz="1600"/>
              <a:t>Los enum pueden tener, atributos, métodos, </a:t>
            </a:r>
            <a:r>
              <a:rPr lang="es-ES" sz="1600" err="1"/>
              <a:t>contructores</a:t>
            </a:r>
            <a:r>
              <a:rPr lang="es-ES" sz="1600"/>
              <a:t>.</a:t>
            </a:r>
          </a:p>
          <a:p>
            <a:pPr>
              <a:lnSpc>
                <a:spcPct val="110000"/>
              </a:lnSpc>
            </a:pPr>
            <a:r>
              <a:rPr lang="es-ES" sz="1600"/>
              <a:t>Algunos </a:t>
            </a:r>
            <a:r>
              <a:rPr lang="es-ES" sz="1600" err="1"/>
              <a:t>metodos</a:t>
            </a:r>
            <a:r>
              <a:rPr lang="es-ES" sz="1600"/>
              <a:t> que podemos usar con los </a:t>
            </a:r>
            <a:r>
              <a:rPr lang="es-ES" sz="1600" err="1"/>
              <a:t>enums</a:t>
            </a:r>
            <a:r>
              <a:rPr lang="es-ES" sz="1600"/>
              <a:t> son:</a:t>
            </a:r>
          </a:p>
          <a:p>
            <a:pPr>
              <a:lnSpc>
                <a:spcPct val="110000"/>
              </a:lnSpc>
            </a:pPr>
            <a:r>
              <a:rPr lang="es-ES" sz="1600"/>
              <a:t>.</a:t>
            </a:r>
            <a:r>
              <a:rPr lang="es-ES" sz="1600" err="1"/>
              <a:t>values</a:t>
            </a:r>
            <a:r>
              <a:rPr lang="es-ES" sz="1600"/>
              <a:t>() //Devuelve todas la opciones del enum</a:t>
            </a:r>
            <a:br>
              <a:rPr lang="es-ES" sz="1600"/>
            </a:br>
            <a:r>
              <a:rPr lang="es-ES" sz="1600"/>
              <a:t>.</a:t>
            </a:r>
            <a:r>
              <a:rPr lang="es-ES" sz="1600" err="1"/>
              <a:t>valueOf</a:t>
            </a:r>
            <a:r>
              <a:rPr lang="es-ES" sz="1600"/>
              <a:t>() //Convierte una cadena a un valor enum</a:t>
            </a:r>
            <a:br>
              <a:rPr lang="es-ES" sz="1600"/>
            </a:br>
            <a:r>
              <a:rPr lang="es-ES" sz="1600"/>
              <a:t>.ordinal() //Devuelve el índice de un valor enum</a:t>
            </a:r>
            <a:br>
              <a:rPr lang="es-ES" sz="1600"/>
            </a:br>
            <a:endParaRPr lang="es-ES" sz="1600"/>
          </a:p>
        </p:txBody>
      </p:sp>
      <p:pic>
        <p:nvPicPr>
          <p:cNvPr id="1027" name="Picture 3" descr="Modelling associations to Java Enums in UML Class diagrams - Stack Overflow">
            <a:extLst>
              <a:ext uri="{FF2B5EF4-FFF2-40B4-BE49-F238E27FC236}">
                <a16:creationId xmlns:a16="http://schemas.microsoft.com/office/drawing/2014/main" id="{9BC3C1CF-BEF7-45E9-92DD-75FBC559928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2391" y="2513369"/>
            <a:ext cx="4645152" cy="183126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33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ítulo 1">
            <a:extLst>
              <a:ext uri="{FF2B5EF4-FFF2-40B4-BE49-F238E27FC236}">
                <a16:creationId xmlns:a16="http://schemas.microsoft.com/office/drawing/2014/main" id="{69F1744A-CA11-44DA-AE09-C24B436C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b="0" i="0" kern="1200" cap="all" dirty="0" err="1">
                <a:effectLst/>
                <a:latin typeface="+mj-lt"/>
                <a:ea typeface="+mj-ea"/>
                <a:cs typeface="+mj-cs"/>
              </a:rPr>
              <a:t>Arraylist</a:t>
            </a:r>
            <a:r>
              <a:rPr lang="es-ES" b="0" i="0" kern="1200" cap="all" dirty="0">
                <a:effectLst/>
                <a:latin typeface="+mj-lt"/>
                <a:ea typeface="+mj-ea"/>
                <a:cs typeface="+mj-cs"/>
              </a:rPr>
              <a:t> java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C7A767E-1848-44AE-ADDE-4594F6220557}"/>
              </a:ext>
            </a:extLst>
          </p:cNvPr>
          <p:cNvSpPr txBox="1"/>
          <p:nvPr/>
        </p:nvSpPr>
        <p:spPr>
          <a:xfrm>
            <a:off x="6413771" y="2017343"/>
            <a:ext cx="4645152" cy="34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00000"/>
                </a:solidFill>
                <a:effectLst/>
                <a:latin typeface="Roboto" pitchFamily="2" charset="0"/>
              </a:rPr>
              <a:t>La clase </a:t>
            </a:r>
            <a:r>
              <a:rPr lang="es-ES" sz="2000" b="0" i="0" dirty="0" err="1">
                <a:solidFill>
                  <a:srgbClr val="000000"/>
                </a:solidFill>
                <a:effectLst/>
                <a:latin typeface="Roboto" pitchFamily="2" charset="0"/>
              </a:rPr>
              <a:t>ArrayList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Roboto" pitchFamily="2" charset="0"/>
              </a:rPr>
              <a:t> es un vector de tamaño variable, que se puede encontrar en el paquete </a:t>
            </a:r>
            <a:r>
              <a:rPr lang="es-ES" sz="2000" b="0" i="0" dirty="0" err="1">
                <a:solidFill>
                  <a:srgbClr val="000000"/>
                </a:solidFill>
                <a:effectLst/>
                <a:latin typeface="Roboto" pitchFamily="2" charset="0"/>
              </a:rPr>
              <a:t>java.util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Roboto" pitchFamily="2" charset="0"/>
              </a:rPr>
              <a:t>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Roboto" pitchFamily="2" charset="0"/>
              </a:rPr>
              <a:t>Su principal diferencia con los vectores es la capacidad de cambiar su tamaño en tiempo de ejecución eliminando y agregando elementos cuando sea necesario.</a:t>
            </a:r>
            <a:endParaRPr lang="es-ES" sz="19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5090D60-0A8A-49A2-B5AE-6196A8401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18" y="2017343"/>
            <a:ext cx="5634359" cy="307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EAECC-020A-4F81-A145-BA95CD2A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 anchor="t">
            <a:normAutofit/>
          </a:bodyPr>
          <a:lstStyle/>
          <a:p>
            <a:r>
              <a:rPr lang="es-ES" dirty="0"/>
              <a:t>Ejemplo de un </a:t>
            </a:r>
            <a:r>
              <a:rPr lang="es-ES" dirty="0" err="1"/>
              <a:t>arraylist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8937A-623C-4D8B-88AC-893444271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>
            <a:normAutofit/>
          </a:bodyPr>
          <a:lstStyle/>
          <a:p>
            <a:r>
              <a:rPr lang="es-ES" sz="1900"/>
              <a:t>El tipo de dato que almacena por defecto un </a:t>
            </a:r>
            <a:r>
              <a:rPr lang="es-ES" sz="1900" err="1"/>
              <a:t>ArrayList</a:t>
            </a:r>
            <a:r>
              <a:rPr lang="es-ES" sz="1900"/>
              <a:t> es tipo </a:t>
            </a:r>
            <a:r>
              <a:rPr lang="es-ES" sz="1900" err="1"/>
              <a:t>Object</a:t>
            </a:r>
            <a:r>
              <a:rPr lang="es-ES" sz="1900"/>
              <a:t>, pero podemos forzar un tipo de dato para acceder a las propiedades de este tipo de dato en el siguiente ejemplo realizaremos las acciones básicas de un </a:t>
            </a:r>
            <a:r>
              <a:rPr lang="es-ES" sz="1900" err="1"/>
              <a:t>ArrayList</a:t>
            </a:r>
            <a:r>
              <a:rPr lang="es-ES" sz="1900"/>
              <a:t> de tipo Persona.</a:t>
            </a:r>
          </a:p>
          <a:p>
            <a:r>
              <a:rPr lang="es-ES" sz="1900"/>
              <a:t>Si no definimos tipo podremos almacenar cualquier dato que se pueda castear como </a:t>
            </a:r>
            <a:r>
              <a:rPr lang="es-ES" sz="1900" err="1"/>
              <a:t>object</a:t>
            </a:r>
            <a:r>
              <a:rPr lang="es-ES" sz="1900"/>
              <a:t>.</a:t>
            </a:r>
          </a:p>
        </p:txBody>
      </p:sp>
      <p:pic>
        <p:nvPicPr>
          <p:cNvPr id="2050" name="Picture 2" descr="Difference Between Array and ArrayList in Java - TechVidvan">
            <a:extLst>
              <a:ext uri="{FF2B5EF4-FFF2-40B4-BE49-F238E27FC236}">
                <a16:creationId xmlns:a16="http://schemas.microsoft.com/office/drawing/2014/main" id="{774D2085-7B92-4993-BA7D-6229966C021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3500" y="2432150"/>
            <a:ext cx="4645025" cy="2612826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266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EAECC-020A-4F81-A145-BA95CD2A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 anchor="t">
            <a:normAutofit/>
          </a:bodyPr>
          <a:lstStyle/>
          <a:p>
            <a:r>
              <a:rPr lang="es-ES" dirty="0"/>
              <a:t>Ejemplo de un </a:t>
            </a:r>
            <a:r>
              <a:rPr lang="es-ES" dirty="0" err="1"/>
              <a:t>arraylist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8937A-623C-4D8B-88AC-893444271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5797521" cy="344859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" sz="1600" dirty="0"/>
              <a:t>Los principales métodos que tenemos son:</a:t>
            </a:r>
            <a:br>
              <a:rPr lang="es-ES" sz="1600" dirty="0"/>
            </a:br>
            <a:r>
              <a:rPr lang="es-ES" sz="1600" dirty="0"/>
              <a:t>.add() //Agrega un elemento al </a:t>
            </a:r>
            <a:r>
              <a:rPr lang="es-ES" sz="1600" dirty="0" err="1"/>
              <a:t>ArrayList</a:t>
            </a:r>
            <a:r>
              <a:rPr lang="es-ES" sz="1600" dirty="0"/>
              <a:t>.</a:t>
            </a:r>
            <a:br>
              <a:rPr lang="es-ES" sz="1600" dirty="0"/>
            </a:br>
            <a:r>
              <a:rPr lang="es-ES" sz="1600" dirty="0"/>
              <a:t>.</a:t>
            </a:r>
            <a:r>
              <a:rPr lang="es-ES" sz="1600" dirty="0" err="1"/>
              <a:t>get</a:t>
            </a:r>
            <a:r>
              <a:rPr lang="es-ES" sz="1600" dirty="0"/>
              <a:t>(x) //Obtener el contenido de una posición.</a:t>
            </a:r>
            <a:br>
              <a:rPr lang="es-ES" sz="1600" dirty="0"/>
            </a:br>
            <a:r>
              <a:rPr lang="es-ES" sz="1600" dirty="0"/>
              <a:t>.set(</a:t>
            </a:r>
            <a:r>
              <a:rPr lang="es-ES" sz="1600" dirty="0" err="1"/>
              <a:t>x,obj</a:t>
            </a:r>
            <a:r>
              <a:rPr lang="es-ES" sz="1600" dirty="0"/>
              <a:t>) //Cambiar el contenido de una posición </a:t>
            </a:r>
            <a:br>
              <a:rPr lang="es-ES" sz="1600" dirty="0"/>
            </a:br>
            <a:r>
              <a:rPr lang="es-ES" sz="1600" dirty="0"/>
              <a:t>.</a:t>
            </a:r>
            <a:r>
              <a:rPr lang="es-ES" sz="1600" dirty="0" err="1"/>
              <a:t>remove</a:t>
            </a:r>
            <a:r>
              <a:rPr lang="es-ES" sz="1600" dirty="0"/>
              <a:t>() //Eliminar un objeto del </a:t>
            </a:r>
            <a:r>
              <a:rPr lang="es-ES" sz="1600" dirty="0" err="1"/>
              <a:t>arraylist</a:t>
            </a:r>
            <a:br>
              <a:rPr lang="es-ES" sz="1600" dirty="0"/>
            </a:br>
            <a:r>
              <a:rPr lang="es-ES" sz="1600" dirty="0"/>
              <a:t>.</a:t>
            </a:r>
            <a:r>
              <a:rPr lang="es-ES" sz="1600" dirty="0" err="1"/>
              <a:t>clear</a:t>
            </a:r>
            <a:r>
              <a:rPr lang="es-ES" sz="1600" dirty="0"/>
              <a:t>() //Elimina todos los elementos del </a:t>
            </a:r>
            <a:r>
              <a:rPr lang="es-ES" sz="1600" dirty="0" err="1"/>
              <a:t>arraylist</a:t>
            </a:r>
            <a:br>
              <a:rPr lang="es-ES" sz="1600" dirty="0"/>
            </a:br>
            <a:r>
              <a:rPr lang="es-ES" sz="1600" dirty="0"/>
              <a:t>.</a:t>
            </a:r>
            <a:r>
              <a:rPr lang="es-ES" sz="1600" dirty="0" err="1"/>
              <a:t>size</a:t>
            </a:r>
            <a:r>
              <a:rPr lang="es-ES" sz="1600" dirty="0"/>
              <a:t>() //Devuelve el tamaño del </a:t>
            </a:r>
            <a:r>
              <a:rPr lang="es-ES" sz="1600" dirty="0" err="1"/>
              <a:t>arraylist</a:t>
            </a:r>
            <a:endParaRPr lang="es-ES" sz="1600" dirty="0"/>
          </a:p>
          <a:p>
            <a:pPr>
              <a:lnSpc>
                <a:spcPct val="110000"/>
              </a:lnSpc>
            </a:pPr>
            <a:r>
              <a:rPr lang="es-ES" sz="1600" dirty="0"/>
              <a:t>Con los </a:t>
            </a:r>
            <a:r>
              <a:rPr lang="es-ES" sz="1600" dirty="0" err="1"/>
              <a:t>arraylist</a:t>
            </a:r>
            <a:r>
              <a:rPr lang="es-ES" sz="1600" dirty="0"/>
              <a:t> podemos hacer uso de la clase </a:t>
            </a:r>
            <a:r>
              <a:rPr lang="es-ES" sz="1400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Collections</a:t>
            </a:r>
            <a:r>
              <a:rPr lang="es-ES" sz="14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dirty="0"/>
              <a:t>del paquete </a:t>
            </a:r>
            <a:r>
              <a:rPr lang="es-ES" sz="1600" dirty="0" err="1"/>
              <a:t>java.útil</a:t>
            </a:r>
            <a:r>
              <a:rPr lang="es-ES" sz="1600" dirty="0"/>
              <a:t> que nos permite ordenar, sacar máximo, mínimo y otras utilidades sobre </a:t>
            </a:r>
            <a:r>
              <a:rPr lang="es-ES" sz="1600" dirty="0" err="1"/>
              <a:t>arrays</a:t>
            </a:r>
            <a:endParaRPr lang="es-ES" sz="1600" dirty="0"/>
          </a:p>
        </p:txBody>
      </p:sp>
      <p:pic>
        <p:nvPicPr>
          <p:cNvPr id="3074" name="Picture 2" descr="ArrayList sort() – Sort list of objects by field | LaptrinhX">
            <a:extLst>
              <a:ext uri="{FF2B5EF4-FFF2-40B4-BE49-F238E27FC236}">
                <a16:creationId xmlns:a16="http://schemas.microsoft.com/office/drawing/2014/main" id="{C3A94435-81B4-4AFE-A944-91ACCA26894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852" y="2090738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863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ángulo 7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2" name="Imagen 8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Escaleras blancas">
            <a:extLst>
              <a:ext uri="{FF2B5EF4-FFF2-40B4-BE49-F238E27FC236}">
                <a16:creationId xmlns:a16="http://schemas.microsoft.com/office/drawing/2014/main" id="{BDEE4019-56F2-459C-B15D-76C0CDC21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" y="10"/>
            <a:ext cx="12191695" cy="6857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88" name="Rectángulo 87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4342C-2173-4B23-9C3C-2950C6A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es-ES" sz="4100" dirty="0">
                <a:solidFill>
                  <a:srgbClr val="FFFFFE"/>
                </a:solidFill>
              </a:rPr>
              <a:t>Gracias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6A75989C-CEF6-4790-9F3D-DDEC3CEEC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5511" y="4780357"/>
            <a:ext cx="6832499" cy="716529"/>
          </a:xfrm>
        </p:spPr>
        <p:txBody>
          <a:bodyPr vert="horz" lIns="91440" tIns="91440" rIns="91440" bIns="91440" rtlCol="0">
            <a:normAutofit/>
          </a:bodyPr>
          <a:lstStyle/>
          <a:p>
            <a:pPr rtl="0"/>
            <a:r>
              <a:rPr lang="es-ES" sz="1600" cap="all" dirty="0">
                <a:solidFill>
                  <a:schemeClr val="bg2"/>
                </a:solidFill>
              </a:rPr>
              <a:t>Juan camilo</a:t>
            </a:r>
          </a:p>
        </p:txBody>
      </p: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83321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9751649_TF55834886" id="{DC4F97BC-8652-4FC4-93E7-957621C1C5E7}" vid="{D7FC95BD-D63E-497F-AE2F-C3CB53AE1DD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AABB37-1599-4AE8-818C-82E84CA93DF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CF9EC99-89FF-486C-9E02-31E13FD72E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6CF9D2-F3E0-450F-B184-8D2A0EB8B1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Maker Gallery</Template>
  <TotalTime>122</TotalTime>
  <Words>381</Words>
  <Application>Microsoft Office PowerPoint</Application>
  <PresentationFormat>Panorámica</PresentationFormat>
  <Paragraphs>26</Paragraphs>
  <Slides>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Gill Sans MT</vt:lpstr>
      <vt:lpstr>Helvetica Neue</vt:lpstr>
      <vt:lpstr>Roboto</vt:lpstr>
      <vt:lpstr>Galería</vt:lpstr>
      <vt:lpstr>Enumeraciones y arraylist</vt:lpstr>
      <vt:lpstr>Enum java</vt:lpstr>
      <vt:lpstr>Ejemplo de un enum</vt:lpstr>
      <vt:lpstr>Arraylist java</vt:lpstr>
      <vt:lpstr>Ejemplo de un arraylist</vt:lpstr>
      <vt:lpstr>Ejemplo de un arraylist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Enumeraciones y arraylist</dc:title>
  <dc:creator>Diego Alonso Ojeda Medina</dc:creator>
  <cp:lastModifiedBy>Diego Alonso Ojeda Medina</cp:lastModifiedBy>
  <cp:revision>8</cp:revision>
  <dcterms:created xsi:type="dcterms:W3CDTF">2021-05-08T14:22:03Z</dcterms:created>
  <dcterms:modified xsi:type="dcterms:W3CDTF">2021-05-08T16:24:40Z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