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5C4ACF-CBC3-4081-96A6-FA909E9342BC}">
  <a:tblStyle styleId="{A15C4ACF-CBC3-4081-96A6-FA909E9342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648d3ae6_2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77648d3ae6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708025"/>
            <a:ext cx="6278562" cy="3532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g77648d3ae6_2_81:notes"/>
          <p:cNvSpPr txBox="1">
            <a:spLocks noGrp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75" tIns="47025" rIns="94075" bIns="47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7648d3ae6_2_1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77648d3ae6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708025"/>
            <a:ext cx="6278562" cy="3532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g77648d3ae6_2_147:notes"/>
          <p:cNvSpPr txBox="1">
            <a:spLocks noGrp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75" tIns="47025" rIns="94075" bIns="47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7648d3ae6_2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77648d3ae6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7648d3ae6_2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77648d3ae6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7648d3ae6_2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7648d3ae6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7648d3ae6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77648d3ae6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7648d3ae6_2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77648d3ae6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7648d3ae6_2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g77648d3ae6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708025"/>
            <a:ext cx="6278562" cy="3532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g77648d3ae6_2_188:notes"/>
          <p:cNvSpPr txBox="1">
            <a:spLocks noGrp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75" tIns="47025" rIns="94075" bIns="47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7648d3ae6_2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77648d3ae6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7648d3ae6_2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g77648d3ae6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708025"/>
            <a:ext cx="6278562" cy="3532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g77648d3ae6_2_206:notes"/>
          <p:cNvSpPr txBox="1">
            <a:spLocks noGrp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75" tIns="47025" rIns="94075" bIns="47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7648d3ae6_2_2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77648d3ae6_2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7648d3ae6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77648d3ae6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7648d3ae6_2_2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g77648d3ae6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708025"/>
            <a:ext cx="6278562" cy="3532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77648d3ae6_2_218:notes"/>
          <p:cNvSpPr txBox="1">
            <a:spLocks noGrp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75" tIns="47025" rIns="94075" bIns="47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7648d3ae6_2_2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77648d3ae6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76d0369d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76d0369d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76d0369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76d0369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7648d3ae6_2_2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g77648d3ae6_2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708025"/>
            <a:ext cx="6278562" cy="3532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g77648d3ae6_2_230:notes"/>
          <p:cNvSpPr txBox="1">
            <a:spLocks noGrp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75" tIns="47025" rIns="94075" bIns="47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7648d3ae6_2_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77648d3ae6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76d0369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76d0369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7648d3ae6_2_2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g77648d3ae6_2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708025"/>
            <a:ext cx="6278562" cy="3532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g77648d3ae6_2_242:notes"/>
          <p:cNvSpPr txBox="1">
            <a:spLocks noGrp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75" tIns="47025" rIns="94075" bIns="47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7648d3ae6_2_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77648d3ae6_2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7648d3ae6_2_2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g77648d3ae6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708025"/>
            <a:ext cx="6278562" cy="3532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g77648d3ae6_2_255:notes"/>
          <p:cNvSpPr txBox="1">
            <a:spLocks noGrp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75" tIns="47025" rIns="94075" bIns="47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7648d3ae6_2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77648d3ae6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708025"/>
            <a:ext cx="6278562" cy="3532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77648d3ae6_2_93:notes"/>
          <p:cNvSpPr txBox="1">
            <a:spLocks noGrp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75" tIns="47025" rIns="94075" bIns="47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7648d3ae6_2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77648d3ae6_2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7648d3ae6_2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g77648d3ae6_2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708025"/>
            <a:ext cx="6278562" cy="3532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g77648d3ae6_2_267:notes"/>
          <p:cNvSpPr txBox="1">
            <a:spLocks noGrp="1"/>
          </p:cNvSpPr>
          <p:nvPr>
            <p:ph type="body" idx="1"/>
          </p:nvPr>
        </p:nvSpPr>
        <p:spPr>
          <a:xfrm>
            <a:off x="950913" y="4475163"/>
            <a:ext cx="5235575" cy="424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75" tIns="47025" rIns="94075" bIns="47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7648d3ae6_2_2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77648d3ae6_2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7648d3ae6_2_2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77648d3ae6_2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7648d3ae6_2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7648d3ae6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7648d3ae6_2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7648d3ae6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7648d3ae6_2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77648d3ae6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7648d3ae6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77648d3ae6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7648d3ae6_2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77648d3ae6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648d3ae6_2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77648d3ae6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829972" y="1758662"/>
            <a:ext cx="7536787" cy="5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My Fifty (50) Stocks</a:t>
            </a:r>
            <a:endParaRPr sz="1100"/>
          </a:p>
        </p:txBody>
      </p:sp>
      <p:cxnSp>
        <p:nvCxnSpPr>
          <p:cNvPr id="137" name="Google Shape;137;p26"/>
          <p:cNvCxnSpPr/>
          <p:nvPr/>
        </p:nvCxnSpPr>
        <p:spPr>
          <a:xfrm>
            <a:off x="829972" y="2369127"/>
            <a:ext cx="7536787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/>
        </p:nvSpPr>
        <p:spPr>
          <a:xfrm>
            <a:off x="829972" y="1758662"/>
            <a:ext cx="7107382" cy="5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CAPM Regression</a:t>
            </a:r>
            <a:endParaRPr sz="1100"/>
          </a:p>
        </p:txBody>
      </p:sp>
      <p:cxnSp>
        <p:nvCxnSpPr>
          <p:cNvPr id="203" name="Google Shape;203;p35"/>
          <p:cNvCxnSpPr/>
          <p:nvPr/>
        </p:nvCxnSpPr>
        <p:spPr>
          <a:xfrm>
            <a:off x="829972" y="2358741"/>
            <a:ext cx="7107382" cy="10386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1026621" y="136399"/>
            <a:ext cx="7062399" cy="488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CAPM Regression Model</a:t>
            </a:r>
            <a:endParaRPr sz="1100"/>
          </a:p>
        </p:txBody>
      </p:sp>
      <p:cxnSp>
        <p:nvCxnSpPr>
          <p:cNvPr id="209" name="Google Shape;209;p36"/>
          <p:cNvCxnSpPr/>
          <p:nvPr/>
        </p:nvCxnSpPr>
        <p:spPr>
          <a:xfrm>
            <a:off x="1026621" y="624772"/>
            <a:ext cx="717804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p36"/>
          <p:cNvSpPr txBox="1"/>
          <p:nvPr/>
        </p:nvSpPr>
        <p:spPr>
          <a:xfrm>
            <a:off x="1098059" y="2019439"/>
            <a:ext cx="5307157" cy="695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014" t="-1118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11" name="Google Shape;211;p36"/>
          <p:cNvSpPr txBox="1"/>
          <p:nvPr/>
        </p:nvSpPr>
        <p:spPr>
          <a:xfrm>
            <a:off x="1098059" y="824395"/>
            <a:ext cx="5307157" cy="6463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014" t="-119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/>
          </p:nvPr>
        </p:nvSpPr>
        <p:spPr>
          <a:xfrm>
            <a:off x="1026621" y="136399"/>
            <a:ext cx="7062399" cy="488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CAPM Regression Model</a:t>
            </a:r>
            <a:endParaRPr sz="1100"/>
          </a:p>
        </p:txBody>
      </p:sp>
      <p:cxnSp>
        <p:nvCxnSpPr>
          <p:cNvPr id="217" name="Google Shape;217;p37"/>
          <p:cNvCxnSpPr/>
          <p:nvPr/>
        </p:nvCxnSpPr>
        <p:spPr>
          <a:xfrm>
            <a:off x="1026621" y="624772"/>
            <a:ext cx="717804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Google Shape;218;p37"/>
          <p:cNvSpPr txBox="1"/>
          <p:nvPr/>
        </p:nvSpPr>
        <p:spPr>
          <a:xfrm>
            <a:off x="1031683" y="825657"/>
            <a:ext cx="5307157" cy="695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102" t="-1118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19" name="Google Shape;219;p37"/>
          <p:cNvSpPr txBox="1"/>
          <p:nvPr/>
        </p:nvSpPr>
        <p:spPr>
          <a:xfrm>
            <a:off x="1026619" y="1672626"/>
            <a:ext cx="5307157" cy="7001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102" t="-1110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20" name="Google Shape;220;p37"/>
          <p:cNvSpPr txBox="1"/>
          <p:nvPr/>
        </p:nvSpPr>
        <p:spPr>
          <a:xfrm>
            <a:off x="1031683" y="3306575"/>
            <a:ext cx="5307157" cy="657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102" t="-11805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21" name="Google Shape;221;p37"/>
          <p:cNvSpPr txBox="1"/>
          <p:nvPr/>
        </p:nvSpPr>
        <p:spPr>
          <a:xfrm>
            <a:off x="1031683" y="4158304"/>
            <a:ext cx="5307157" cy="70009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3102" t="-1110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22" name="Google Shape;222;p37"/>
          <p:cNvSpPr txBox="1"/>
          <p:nvPr/>
        </p:nvSpPr>
        <p:spPr>
          <a:xfrm>
            <a:off x="1026619" y="2476497"/>
            <a:ext cx="5307157" cy="66811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3102" t="-1164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1026621" y="136399"/>
            <a:ext cx="7062399" cy="488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CAPM Regression Model</a:t>
            </a:r>
            <a:endParaRPr sz="1100"/>
          </a:p>
        </p:txBody>
      </p:sp>
      <p:cxnSp>
        <p:nvCxnSpPr>
          <p:cNvPr id="228" name="Google Shape;228;p38"/>
          <p:cNvCxnSpPr/>
          <p:nvPr/>
        </p:nvCxnSpPr>
        <p:spPr>
          <a:xfrm>
            <a:off x="1026621" y="624772"/>
            <a:ext cx="717804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38" y="1785700"/>
            <a:ext cx="8240799" cy="23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 txBox="1"/>
          <p:nvPr/>
        </p:nvSpPr>
        <p:spPr>
          <a:xfrm>
            <a:off x="1026625" y="874050"/>
            <a:ext cx="7232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historical cumulative return of ~500 stocks and SP500; market premium, and risk free rate.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title"/>
          </p:nvPr>
        </p:nvSpPr>
        <p:spPr>
          <a:xfrm>
            <a:off x="1026621" y="136399"/>
            <a:ext cx="7062399" cy="488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CAPM: Regression Results for My 50 Stocks (Stock #1 – Stock #25)</a:t>
            </a:r>
            <a:endParaRPr sz="1100"/>
          </a:p>
        </p:txBody>
      </p:sp>
      <p:cxnSp>
        <p:nvCxnSpPr>
          <p:cNvPr id="236" name="Google Shape;236;p39"/>
          <p:cNvCxnSpPr/>
          <p:nvPr/>
        </p:nvCxnSpPr>
        <p:spPr>
          <a:xfrm>
            <a:off x="1026621" y="624772"/>
            <a:ext cx="717804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7" name="Google Shape;237;p39"/>
          <p:cNvSpPr txBox="1"/>
          <p:nvPr/>
        </p:nvSpPr>
        <p:spPr>
          <a:xfrm>
            <a:off x="4242050" y="1177175"/>
            <a:ext cx="4433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Set up selected stock range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betas, alphas, t-stats and 1-day SeY for each selected stock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725" y="732347"/>
            <a:ext cx="2931429" cy="4213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title"/>
          </p:nvPr>
        </p:nvSpPr>
        <p:spPr>
          <a:xfrm>
            <a:off x="1026621" y="136399"/>
            <a:ext cx="7062399" cy="488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CAPM: Regression Results for My 50 Stocks (Stock #26 – Stock #50)</a:t>
            </a:r>
            <a:endParaRPr sz="1100"/>
          </a:p>
        </p:txBody>
      </p:sp>
      <p:cxnSp>
        <p:nvCxnSpPr>
          <p:cNvPr id="244" name="Google Shape;244;p40"/>
          <p:cNvCxnSpPr/>
          <p:nvPr/>
        </p:nvCxnSpPr>
        <p:spPr>
          <a:xfrm>
            <a:off x="1026621" y="624772"/>
            <a:ext cx="717804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300" y="700975"/>
            <a:ext cx="3466500" cy="2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150" y="886900"/>
            <a:ext cx="3312900" cy="427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/>
        </p:nvSpPr>
        <p:spPr>
          <a:xfrm>
            <a:off x="829972" y="1758662"/>
            <a:ext cx="7107382" cy="5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Portfolio Optimization</a:t>
            </a:r>
            <a:endParaRPr sz="1100"/>
          </a:p>
        </p:txBody>
      </p:sp>
      <p:cxnSp>
        <p:nvCxnSpPr>
          <p:cNvPr id="253" name="Google Shape;253;p41"/>
          <p:cNvCxnSpPr/>
          <p:nvPr/>
        </p:nvCxnSpPr>
        <p:spPr>
          <a:xfrm>
            <a:off x="829972" y="2358741"/>
            <a:ext cx="7107382" cy="10386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6621" y="136399"/>
            <a:ext cx="7062399" cy="488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First Five Optimizations to Run:</a:t>
            </a:r>
            <a:endParaRPr sz="1100"/>
          </a:p>
        </p:txBody>
      </p:sp>
      <p:cxnSp>
        <p:nvCxnSpPr>
          <p:cNvPr id="259" name="Google Shape;259;p42"/>
          <p:cNvCxnSpPr/>
          <p:nvPr/>
        </p:nvCxnSpPr>
        <p:spPr>
          <a:xfrm>
            <a:off x="1026621" y="624772"/>
            <a:ext cx="717804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0" name="Google Shape;260;p42"/>
          <p:cNvSpPr txBox="1"/>
          <p:nvPr/>
        </p:nvSpPr>
        <p:spPr>
          <a:xfrm>
            <a:off x="952375" y="3032300"/>
            <a:ext cx="6534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 var - ret: 0.038522682682492336 std: 0.0760920226345196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 ret - ret: 0.022438391800092643 std: 0.11184050830974332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 ret - ret: 0.147224170437794 std: 0.30399658024732323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 spr - ret: 0.0908682546352963 std: 0.1591619304748163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 var st ret - ret: 0.07999999999999999 std: 0.13536444471478723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42"/>
          <p:cNvSpPr txBox="1"/>
          <p:nvPr/>
        </p:nvSpPr>
        <p:spPr>
          <a:xfrm>
            <a:off x="2364900" y="2660975"/>
            <a:ext cx="15060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Return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4411700" y="2758475"/>
            <a:ext cx="14316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Stdev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2"/>
          <p:cNvSpPr txBox="1"/>
          <p:nvPr/>
        </p:nvSpPr>
        <p:spPr>
          <a:xfrm>
            <a:off x="989425" y="731750"/>
            <a:ext cx="6460800" cy="15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Run optimization on following scenarios: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 var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 ret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 ret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 sharpe_ratio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 var s.t. ret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/>
        </p:nvSpPr>
        <p:spPr>
          <a:xfrm>
            <a:off x="829972" y="1758662"/>
            <a:ext cx="7107382" cy="5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Efficient Frontier</a:t>
            </a:r>
            <a:endParaRPr sz="1100"/>
          </a:p>
        </p:txBody>
      </p:sp>
      <p:cxnSp>
        <p:nvCxnSpPr>
          <p:cNvPr id="270" name="Google Shape;270;p43"/>
          <p:cNvCxnSpPr/>
          <p:nvPr/>
        </p:nvCxnSpPr>
        <p:spPr>
          <a:xfrm>
            <a:off x="829972" y="2358741"/>
            <a:ext cx="7107382" cy="10386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1026621" y="136399"/>
            <a:ext cx="7062399" cy="488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Efficient Frontier with All Points</a:t>
            </a:r>
            <a:endParaRPr sz="1100"/>
          </a:p>
        </p:txBody>
      </p:sp>
      <p:cxnSp>
        <p:nvCxnSpPr>
          <p:cNvPr id="276" name="Google Shape;276;p44"/>
          <p:cNvCxnSpPr/>
          <p:nvPr/>
        </p:nvCxnSpPr>
        <p:spPr>
          <a:xfrm>
            <a:off x="1026621" y="624772"/>
            <a:ext cx="717804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300" y="736672"/>
            <a:ext cx="7592664" cy="4213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810491" y="268865"/>
            <a:ext cx="7543800" cy="44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My Fifty (50) Stocks for the Group Project</a:t>
            </a:r>
            <a:endParaRPr sz="1100"/>
          </a:p>
        </p:txBody>
      </p:sp>
      <p:cxnSp>
        <p:nvCxnSpPr>
          <p:cNvPr id="143" name="Google Shape;143;p27"/>
          <p:cNvCxnSpPr/>
          <p:nvPr/>
        </p:nvCxnSpPr>
        <p:spPr>
          <a:xfrm>
            <a:off x="810491" y="716973"/>
            <a:ext cx="75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44" name="Google Shape;144;p27"/>
          <p:cNvGraphicFramePr/>
          <p:nvPr/>
        </p:nvGraphicFramePr>
        <p:xfrm>
          <a:off x="1904025" y="921900"/>
          <a:ext cx="4262600" cy="3760260"/>
        </p:xfrm>
        <a:graphic>
          <a:graphicData uri="http://schemas.openxmlformats.org/drawingml/2006/table">
            <a:tbl>
              <a:tblPr>
                <a:noFill/>
                <a:tableStyleId>{A15C4ACF-CBC3-4081-96A6-FA909E9342BC}</a:tableStyleId>
              </a:tblPr>
              <a:tblGrid>
                <a:gridCol w="10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2</a:t>
                      </a:r>
                      <a:endParaRPr sz="1100" b="1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ATVI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BXP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BDX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CDW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AVB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AVGO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CAG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BF/B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CERN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AVY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CAH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BIIB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CF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AWK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BK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CFG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AXP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BKNG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CHD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AZO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CBOE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BKR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CHRW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CBRE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BLK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CHTR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CCI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BLL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BAX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CCL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BMY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CINF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BBY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CDNS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BWA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CMCSA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BRK/B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CLX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BSX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3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CMA</a:t>
                      </a:r>
                      <a:endParaRPr sz="1100">
                        <a:solidFill>
                          <a:srgbClr val="3333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/>
        </p:nvSpPr>
        <p:spPr>
          <a:xfrm>
            <a:off x="829972" y="1758662"/>
            <a:ext cx="7107382" cy="5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Traditional QP Portfolio Optimization </a:t>
            </a:r>
            <a:endParaRPr sz="1100"/>
          </a:p>
        </p:txBody>
      </p:sp>
      <p:cxnSp>
        <p:nvCxnSpPr>
          <p:cNvPr id="284" name="Google Shape;284;p45"/>
          <p:cNvCxnSpPr/>
          <p:nvPr/>
        </p:nvCxnSpPr>
        <p:spPr>
          <a:xfrm>
            <a:off x="829972" y="2358741"/>
            <a:ext cx="7107382" cy="10386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>
            <a:spLocks noGrp="1"/>
          </p:cNvSpPr>
          <p:nvPr>
            <p:ph type="title"/>
          </p:nvPr>
        </p:nvSpPr>
        <p:spPr>
          <a:xfrm>
            <a:off x="1026621" y="136399"/>
            <a:ext cx="7062399" cy="488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Traditional QP Portfolio Optimization</a:t>
            </a:r>
            <a:endParaRPr sz="1100"/>
          </a:p>
        </p:txBody>
      </p:sp>
      <p:cxnSp>
        <p:nvCxnSpPr>
          <p:cNvPr id="290" name="Google Shape;290;p46"/>
          <p:cNvCxnSpPr/>
          <p:nvPr/>
        </p:nvCxnSpPr>
        <p:spPr>
          <a:xfrm>
            <a:off x="1026621" y="624772"/>
            <a:ext cx="717804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1" name="Google Shape;2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7175"/>
            <a:ext cx="5406225" cy="13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9425" y="2488310"/>
            <a:ext cx="4419600" cy="2009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>
                <a:solidFill>
                  <a:srgbClr val="000000"/>
                </a:solidFill>
              </a:rPr>
              <a:t>Traditional QP Portfolio Optimization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9" name="Google Shape;299;p47"/>
          <p:cNvCxnSpPr/>
          <p:nvPr/>
        </p:nvCxnSpPr>
        <p:spPr>
          <a:xfrm>
            <a:off x="560871" y="770947"/>
            <a:ext cx="71781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00" name="Google Shape;3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25" y="974350"/>
            <a:ext cx="4245970" cy="395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" name="Google Shape;30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150" y="1565475"/>
            <a:ext cx="3026476" cy="24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500" y="232875"/>
            <a:ext cx="3798850" cy="456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/>
        </p:nvSpPr>
        <p:spPr>
          <a:xfrm>
            <a:off x="829972" y="1758662"/>
            <a:ext cx="7107382" cy="5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TCA Portfolio Optimization </a:t>
            </a:r>
            <a:endParaRPr sz="1100"/>
          </a:p>
        </p:txBody>
      </p:sp>
      <p:cxnSp>
        <p:nvCxnSpPr>
          <p:cNvPr id="315" name="Google Shape;315;p49"/>
          <p:cNvCxnSpPr/>
          <p:nvPr/>
        </p:nvCxnSpPr>
        <p:spPr>
          <a:xfrm>
            <a:off x="829972" y="2358741"/>
            <a:ext cx="7107382" cy="10386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1026621" y="136399"/>
            <a:ext cx="7062399" cy="488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TCA Portfolio Optimization</a:t>
            </a:r>
            <a:endParaRPr sz="1100"/>
          </a:p>
        </p:txBody>
      </p:sp>
      <p:cxnSp>
        <p:nvCxnSpPr>
          <p:cNvPr id="321" name="Google Shape;321;p50"/>
          <p:cNvCxnSpPr/>
          <p:nvPr/>
        </p:nvCxnSpPr>
        <p:spPr>
          <a:xfrm>
            <a:off x="1026621" y="624772"/>
            <a:ext cx="717804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2" name="Google Shape;3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25" y="1348399"/>
            <a:ext cx="3502725" cy="26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525" y="1720247"/>
            <a:ext cx="5184074" cy="1903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Google Shape;33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151" y="273850"/>
            <a:ext cx="4047849" cy="466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/>
        </p:nvSpPr>
        <p:spPr>
          <a:xfrm>
            <a:off x="598517" y="1758662"/>
            <a:ext cx="7643552" cy="5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Comparison of Portfolio Optimization Approaches</a:t>
            </a:r>
            <a:endParaRPr sz="1100"/>
          </a:p>
        </p:txBody>
      </p:sp>
      <p:cxnSp>
        <p:nvCxnSpPr>
          <p:cNvPr id="337" name="Google Shape;337;p52"/>
          <p:cNvCxnSpPr/>
          <p:nvPr/>
        </p:nvCxnSpPr>
        <p:spPr>
          <a:xfrm>
            <a:off x="598517" y="2804502"/>
            <a:ext cx="77682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>
            <a:spLocks noGrp="1"/>
          </p:cNvSpPr>
          <p:nvPr>
            <p:ph type="title"/>
          </p:nvPr>
        </p:nvSpPr>
        <p:spPr>
          <a:xfrm>
            <a:off x="1026621" y="136399"/>
            <a:ext cx="7062399" cy="488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Comparison of Portfolio Optimization Approaches</a:t>
            </a:r>
            <a:endParaRPr sz="1100"/>
          </a:p>
        </p:txBody>
      </p:sp>
      <p:cxnSp>
        <p:nvCxnSpPr>
          <p:cNvPr id="343" name="Google Shape;343;p53"/>
          <p:cNvCxnSpPr/>
          <p:nvPr/>
        </p:nvCxnSpPr>
        <p:spPr>
          <a:xfrm>
            <a:off x="1026621" y="624772"/>
            <a:ext cx="717804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4" name="Google Shape;3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275" y="1140375"/>
            <a:ext cx="5396100" cy="355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775" y="2004300"/>
            <a:ext cx="3199500" cy="15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/>
        </p:nvSpPr>
        <p:spPr>
          <a:xfrm>
            <a:off x="830010" y="2062662"/>
            <a:ext cx="71073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Pre-Trade Analysis</a:t>
            </a:r>
            <a:endParaRPr sz="1100"/>
          </a:p>
        </p:txBody>
      </p:sp>
      <p:cxnSp>
        <p:nvCxnSpPr>
          <p:cNvPr id="352" name="Google Shape;352;p54"/>
          <p:cNvCxnSpPr/>
          <p:nvPr/>
        </p:nvCxnSpPr>
        <p:spPr>
          <a:xfrm>
            <a:off x="971710" y="2621991"/>
            <a:ext cx="7107300" cy="1050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829972" y="1758662"/>
            <a:ext cx="7536787" cy="5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Market Impact Model</a:t>
            </a:r>
            <a:endParaRPr sz="1100"/>
          </a:p>
        </p:txBody>
      </p:sp>
      <p:cxnSp>
        <p:nvCxnSpPr>
          <p:cNvPr id="151" name="Google Shape;151;p28"/>
          <p:cNvCxnSpPr/>
          <p:nvPr/>
        </p:nvCxnSpPr>
        <p:spPr>
          <a:xfrm>
            <a:off x="829972" y="2369127"/>
            <a:ext cx="7536787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>
            <a:spLocks noGrp="1"/>
          </p:cNvSpPr>
          <p:nvPr>
            <p:ph type="title"/>
          </p:nvPr>
        </p:nvSpPr>
        <p:spPr>
          <a:xfrm>
            <a:off x="798022" y="110641"/>
            <a:ext cx="7568737" cy="488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Pre-Trade Analysis</a:t>
            </a:r>
            <a:endParaRPr sz="1100"/>
          </a:p>
        </p:txBody>
      </p:sp>
      <p:cxnSp>
        <p:nvCxnSpPr>
          <p:cNvPr id="358" name="Google Shape;358;p55"/>
          <p:cNvCxnSpPr/>
          <p:nvPr/>
        </p:nvCxnSpPr>
        <p:spPr>
          <a:xfrm>
            <a:off x="798022" y="624772"/>
            <a:ext cx="7568738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59" name="Google Shape;3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226" y="2895350"/>
            <a:ext cx="6105798" cy="213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600" y="624775"/>
            <a:ext cx="3061788" cy="9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525" y="1821623"/>
            <a:ext cx="1492725" cy="9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6"/>
          <p:cNvSpPr txBox="1"/>
          <p:nvPr/>
        </p:nvSpPr>
        <p:spPr>
          <a:xfrm>
            <a:off x="829972" y="1758662"/>
            <a:ext cx="7107382" cy="5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Cost Curves</a:t>
            </a:r>
            <a:endParaRPr sz="1100"/>
          </a:p>
        </p:txBody>
      </p:sp>
      <p:cxnSp>
        <p:nvCxnSpPr>
          <p:cNvPr id="368" name="Google Shape;368;p56"/>
          <p:cNvCxnSpPr/>
          <p:nvPr/>
        </p:nvCxnSpPr>
        <p:spPr>
          <a:xfrm>
            <a:off x="829972" y="2358741"/>
            <a:ext cx="7107382" cy="10386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7"/>
          <p:cNvSpPr txBox="1">
            <a:spLocks noGrp="1"/>
          </p:cNvSpPr>
          <p:nvPr>
            <p:ph type="title"/>
          </p:nvPr>
        </p:nvSpPr>
        <p:spPr>
          <a:xfrm>
            <a:off x="1026621" y="136399"/>
            <a:ext cx="7062399" cy="488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Cost Curves: Trade Time</a:t>
            </a:r>
            <a:endParaRPr sz="1100"/>
          </a:p>
        </p:txBody>
      </p:sp>
      <p:cxnSp>
        <p:nvCxnSpPr>
          <p:cNvPr id="374" name="Google Shape;374;p57"/>
          <p:cNvCxnSpPr/>
          <p:nvPr/>
        </p:nvCxnSpPr>
        <p:spPr>
          <a:xfrm>
            <a:off x="1026621" y="624772"/>
            <a:ext cx="717804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5" name="Google Shape;37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175" y="1510522"/>
            <a:ext cx="6034551" cy="338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600" y="515350"/>
            <a:ext cx="1483475" cy="10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8"/>
          <p:cNvSpPr txBox="1">
            <a:spLocks noGrp="1"/>
          </p:cNvSpPr>
          <p:nvPr>
            <p:ph type="title"/>
          </p:nvPr>
        </p:nvSpPr>
        <p:spPr>
          <a:xfrm>
            <a:off x="1026621" y="136399"/>
            <a:ext cx="7062399" cy="488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Cost Curves: Percentage of Volume</a:t>
            </a:r>
            <a:endParaRPr sz="1100"/>
          </a:p>
        </p:txBody>
      </p:sp>
      <p:cxnSp>
        <p:nvCxnSpPr>
          <p:cNvPr id="382" name="Google Shape;382;p58"/>
          <p:cNvCxnSpPr/>
          <p:nvPr/>
        </p:nvCxnSpPr>
        <p:spPr>
          <a:xfrm>
            <a:off x="1026621" y="624772"/>
            <a:ext cx="717804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83" name="Google Shape;38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875" y="1902950"/>
            <a:ext cx="4770949" cy="29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325" y="653538"/>
            <a:ext cx="1750375" cy="12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810491" y="268865"/>
            <a:ext cx="6115050" cy="44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Market Impact Description:</a:t>
            </a:r>
            <a:endParaRPr sz="1100"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810491" y="865043"/>
            <a:ext cx="7705897" cy="400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1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/>
              <a:t>To include in this slide:</a:t>
            </a:r>
            <a:endParaRPr sz="1100"/>
          </a:p>
          <a:p>
            <a:pPr marL="177800" lvl="0" indent="-177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Describe the analyses you performed in this step.</a:t>
            </a:r>
            <a:endParaRPr sz="1100"/>
          </a:p>
          <a:p>
            <a:pPr marL="520700" lvl="1" indent="-177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For example, briefly describe (in a few sentences max) what you did in each model. You can use my wording below for this slide, but please add you own words where you feel appropriate.</a:t>
            </a:r>
            <a:endParaRPr sz="1100"/>
          </a:p>
          <a:p>
            <a:pPr marL="177800" lvl="0" indent="-177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Log-Regression</a:t>
            </a:r>
            <a:endParaRPr sz="1100"/>
          </a:p>
          <a:p>
            <a:pPr marL="520700" lvl="1" indent="-177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We performed a log-transformation of the I-Star impact model. We set the temporary impact parameter b1=1. We solved for the model parameters using ordinary least squares (OLS) regression analysis.</a:t>
            </a:r>
            <a:endParaRPr sz="1100"/>
          </a:p>
          <a:p>
            <a:pPr marL="177800" lvl="0" indent="-177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Non-Linear Regression</a:t>
            </a:r>
            <a:endParaRPr sz="1100"/>
          </a:p>
          <a:p>
            <a:pPr marL="520700" lvl="1" indent="-177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We performed non-linear least squares regression analysis to determine the parameters of the I-Star Market Impact Model.</a:t>
            </a:r>
            <a:endParaRPr sz="1100"/>
          </a:p>
          <a:p>
            <a:pPr marL="177800" lvl="0" indent="-177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Non-Linear Regression with Sampling</a:t>
            </a:r>
            <a:endParaRPr sz="1100"/>
          </a:p>
          <a:p>
            <a:pPr marL="520700" lvl="1" indent="-1778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We estimated the parameters of the I-Star Market Impact Model using non-linear least squares regression analysis and a sampling process with replacement. The sampling with replacement technique provides the parameters standard errors. This is used to determine if the factor in a non-linear model is statistically significant via a T-Test.</a:t>
            </a:r>
            <a:endParaRPr sz="1100"/>
          </a:p>
        </p:txBody>
      </p:sp>
      <p:cxnSp>
        <p:nvCxnSpPr>
          <p:cNvPr id="158" name="Google Shape;158;p29"/>
          <p:cNvCxnSpPr/>
          <p:nvPr/>
        </p:nvCxnSpPr>
        <p:spPr>
          <a:xfrm>
            <a:off x="810491" y="716973"/>
            <a:ext cx="75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810491" y="268865"/>
            <a:ext cx="6115050" cy="44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I-Star Market Impact Model:</a:t>
            </a:r>
            <a:endParaRPr sz="1100"/>
          </a:p>
        </p:txBody>
      </p:sp>
      <p:cxnSp>
        <p:nvCxnSpPr>
          <p:cNvPr id="164" name="Google Shape;164;p30"/>
          <p:cNvCxnSpPr/>
          <p:nvPr/>
        </p:nvCxnSpPr>
        <p:spPr>
          <a:xfrm>
            <a:off x="810491" y="716973"/>
            <a:ext cx="75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30"/>
          <p:cNvSpPr txBox="1"/>
          <p:nvPr/>
        </p:nvSpPr>
        <p:spPr>
          <a:xfrm>
            <a:off x="1245866" y="2258581"/>
            <a:ext cx="6366600" cy="126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03" t="-2508"/>
            </a:stretch>
          </a:blipFill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810491" y="268865"/>
            <a:ext cx="7523017" cy="44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Log-Transformed I-Star Market Impact Model:</a:t>
            </a:r>
            <a:endParaRPr sz="1100"/>
          </a:p>
        </p:txBody>
      </p:sp>
      <p:cxnSp>
        <p:nvCxnSpPr>
          <p:cNvPr id="171" name="Google Shape;171;p31"/>
          <p:cNvCxnSpPr/>
          <p:nvPr/>
        </p:nvCxnSpPr>
        <p:spPr>
          <a:xfrm>
            <a:off x="810491" y="716973"/>
            <a:ext cx="75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p31"/>
          <p:cNvSpPr txBox="1"/>
          <p:nvPr/>
        </p:nvSpPr>
        <p:spPr>
          <a:xfrm>
            <a:off x="810491" y="935248"/>
            <a:ext cx="4850477" cy="39393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57" t="-578"/>
            </a:stretch>
          </a:blipFill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173" name="Google Shape;173;p31"/>
          <p:cNvSpPr txBox="1"/>
          <p:nvPr/>
        </p:nvSpPr>
        <p:spPr>
          <a:xfrm>
            <a:off x="6172199" y="935248"/>
            <a:ext cx="2182091" cy="32730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460" t="-696"/>
            </a:stretch>
          </a:blipFill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810491" y="268865"/>
            <a:ext cx="7523017" cy="44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Log-Transformed Regression Results:</a:t>
            </a:r>
            <a:endParaRPr sz="1100"/>
          </a:p>
        </p:txBody>
      </p:sp>
      <p:cxnSp>
        <p:nvCxnSpPr>
          <p:cNvPr id="179" name="Google Shape;179;p32"/>
          <p:cNvCxnSpPr/>
          <p:nvPr/>
        </p:nvCxnSpPr>
        <p:spPr>
          <a:xfrm>
            <a:off x="810491" y="716973"/>
            <a:ext cx="75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9374"/>
            <a:ext cx="83058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789709" y="268865"/>
            <a:ext cx="7543800" cy="44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I-Star Model: Non-Linear Regression Results</a:t>
            </a:r>
            <a:endParaRPr sz="1100"/>
          </a:p>
        </p:txBody>
      </p:sp>
      <p:cxnSp>
        <p:nvCxnSpPr>
          <p:cNvPr id="186" name="Google Shape;186;p33"/>
          <p:cNvCxnSpPr/>
          <p:nvPr/>
        </p:nvCxnSpPr>
        <p:spPr>
          <a:xfrm>
            <a:off x="810491" y="716973"/>
            <a:ext cx="75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7" name="Google Shape;18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491" y="963623"/>
            <a:ext cx="4189614" cy="98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2311"/>
            <a:ext cx="83534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789709" y="268865"/>
            <a:ext cx="7543800" cy="44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I-Star Model: Non-Linear Regression with Sampling Results</a:t>
            </a:r>
            <a:endParaRPr sz="1100"/>
          </a:p>
        </p:txBody>
      </p:sp>
      <p:cxnSp>
        <p:nvCxnSpPr>
          <p:cNvPr id="194" name="Google Shape;194;p34"/>
          <p:cNvCxnSpPr/>
          <p:nvPr/>
        </p:nvCxnSpPr>
        <p:spPr>
          <a:xfrm>
            <a:off x="810491" y="716973"/>
            <a:ext cx="75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5" name="Google Shape;19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491" y="963623"/>
            <a:ext cx="4189614" cy="98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2311"/>
            <a:ext cx="83534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Macintosh PowerPoint</Application>
  <PresentationFormat>On-screen Show (16:9)</PresentationFormat>
  <Paragraphs>132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Simple Light</vt:lpstr>
      <vt:lpstr>Office Theme</vt:lpstr>
      <vt:lpstr>PowerPoint Presentation</vt:lpstr>
      <vt:lpstr>My Fifty (50) Stocks for the Group Project</vt:lpstr>
      <vt:lpstr>PowerPoint Presentation</vt:lpstr>
      <vt:lpstr>Market Impact Description:</vt:lpstr>
      <vt:lpstr>I-Star Market Impact Model:</vt:lpstr>
      <vt:lpstr>Log-Transformed I-Star Market Impact Model:</vt:lpstr>
      <vt:lpstr>Log-Transformed Regression Results:</vt:lpstr>
      <vt:lpstr>I-Star Model: Non-Linear Regression Results</vt:lpstr>
      <vt:lpstr>I-Star Model: Non-Linear Regression with Sampling Results</vt:lpstr>
      <vt:lpstr>PowerPoint Presentation</vt:lpstr>
      <vt:lpstr>CAPM Regression Model</vt:lpstr>
      <vt:lpstr>CAPM Regression Model</vt:lpstr>
      <vt:lpstr>CAPM Regression Model</vt:lpstr>
      <vt:lpstr>CAPM: Regression Results for My 50 Stocks (Stock #1 – Stock #25)</vt:lpstr>
      <vt:lpstr>CAPM: Regression Results for My 50 Stocks (Stock #26 – Stock #50)</vt:lpstr>
      <vt:lpstr>PowerPoint Presentation</vt:lpstr>
      <vt:lpstr>First Five Optimizations to Run:</vt:lpstr>
      <vt:lpstr>PowerPoint Presentation</vt:lpstr>
      <vt:lpstr>Efficient Frontier with All Points</vt:lpstr>
      <vt:lpstr>PowerPoint Presentation</vt:lpstr>
      <vt:lpstr>Traditional QP Portfolio Optimization</vt:lpstr>
      <vt:lpstr>Traditional QP Portfolio Optimization </vt:lpstr>
      <vt:lpstr>PowerPoint Presentation</vt:lpstr>
      <vt:lpstr>PowerPoint Presentation</vt:lpstr>
      <vt:lpstr>TCA Portfolio Optimization</vt:lpstr>
      <vt:lpstr>PowerPoint Presentation</vt:lpstr>
      <vt:lpstr>PowerPoint Presentation</vt:lpstr>
      <vt:lpstr>Comparison of Portfolio Optimization Approaches</vt:lpstr>
      <vt:lpstr>PowerPoint Presentation</vt:lpstr>
      <vt:lpstr>Pre-Trade Analysis</vt:lpstr>
      <vt:lpstr>PowerPoint Presentation</vt:lpstr>
      <vt:lpstr>Cost Curves: Trade Time</vt:lpstr>
      <vt:lpstr>Cost Curves: Percentage of Volume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2020-05-11T03:34:42Z</dcterms:modified>
</cp:coreProperties>
</file>