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6798E2-3ABA-4CD8-8491-93F8F46D41B6}">
  <a:tblStyle styleId="{526798E2-3ABA-4CD8-8491-93F8F46D41B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30E0A14-7588-4CA3-9D44-16B0FC3EEA16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FE44796-73C0-4BB2-B9AC-A2AB581D7C66}" styleName="Table_2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0521D15-B625-4628-B12D-C05B96E95552}" styleName="Table_3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1406"/>
  </p:normalViewPr>
  <p:slideViewPr>
    <p:cSldViewPr snapToGrid="0" snapToObjects="1">
      <p:cViewPr varScale="1">
        <p:scale>
          <a:sx n="165" d="100"/>
          <a:sy n="165" d="100"/>
        </p:scale>
        <p:origin x="1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2283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506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98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668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32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4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42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158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37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457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786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2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4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86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9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4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26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72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17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2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24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elenium/wiki/PageObjects" TargetMode="External"/><Relationship Id="rId4" Type="http://schemas.openxmlformats.org/officeDocument/2006/relationships/hyperlink" Target="http://www.protractortest.org/#/" TargetMode="External"/><Relationship Id="rId5" Type="http://schemas.openxmlformats.org/officeDocument/2006/relationships/hyperlink" Target="https://github.com/lavinjj/breweverywher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google.com/p/selenium/wiki/DesiredCapabili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algn="ctr">
              <a:spcBef>
                <a:spcPts val="0"/>
              </a:spcBef>
              <a:buNone/>
            </a:pPr>
            <a:r>
              <a:rPr lang="en" dirty="0" err="1"/>
              <a:t>AngularJS</a:t>
            </a:r>
            <a:r>
              <a:rPr lang="en" dirty="0"/>
              <a:t> </a:t>
            </a:r>
            <a:r>
              <a:rPr lang="en" dirty="0" smtClean="0"/>
              <a:t>Protractor</a:t>
            </a:r>
            <a:r>
              <a:rPr lang="en-US" dirty="0" smtClean="0"/>
              <a:t> Revisited</a:t>
            </a:r>
            <a:endParaRPr lang="en" dirty="0"/>
          </a:p>
        </p:txBody>
      </p:sp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686" y="581604"/>
            <a:ext cx="3334626" cy="353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Configuration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479175"/>
            <a:ext cx="8229600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specs</a:t>
            </a:r>
            <a:r>
              <a:rPr lang="en" sz="1800"/>
              <a:t> - an array of file patterns that point to your spec files. Patterns are relative to the current working directory when Protractor is started up.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specs: [‘test/scenarios/*-scenarios.js’]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baseUrl</a:t>
            </a:r>
            <a:r>
              <a:rPr lang="en" sz="1800"/>
              <a:t> - A base URL for your application under test. Calls to protractor.get() with relative paths will be prepended with this.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baseUrl: 'http://localhost:9000'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jasmineNodeOpts</a:t>
            </a:r>
            <a:r>
              <a:rPr lang="en" sz="1800"/>
              <a:t> - an array of options for jasmine node output.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onComplete: function to call before the driver quits.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isVerbose: provide verbose output during spec runs.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showColors: provide colored output during spec runs.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includeStackTrace: include a stack trace on errors.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Test Structure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describe('Adjunct List', function ()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beforeEach(function ()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browser.get('#/');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it('should do something', function ()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element(by.className('brand')).click();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expect(browser.getCurrentUrl()).toContain('#/');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}, 10000);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Finding Elements in a Test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Selenium WebdriverJS Syntax: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element(by.x(‘...’));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element.all(by.x(‘...’));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/>
              <a:t>element</a:t>
            </a:r>
            <a:r>
              <a:rPr lang="en" sz="2400"/>
              <a:t> returns a single element, </a:t>
            </a:r>
            <a:r>
              <a:rPr lang="en" sz="2400" b="1"/>
              <a:t>element.all</a:t>
            </a:r>
            <a:r>
              <a:rPr lang="en" sz="2400"/>
              <a:t> returns an array of elements.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Both will throw an exception if the locator cannot find the element on the page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101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Protractor Locators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232275" y="1358300"/>
            <a:ext cx="8670900" cy="52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7" name="Shape 97"/>
          <p:cNvGraphicFramePr/>
          <p:nvPr/>
        </p:nvGraphicFramePr>
        <p:xfrm>
          <a:off x="466550" y="1729125"/>
          <a:ext cx="8202350" cy="3040600"/>
        </p:xfrm>
        <a:graphic>
          <a:graphicData uri="http://schemas.openxmlformats.org/drawingml/2006/table">
            <a:tbl>
              <a:tblPr>
                <a:noFill/>
                <a:tableStyleId>{526798E2-3ABA-4CD8-8491-93F8F46D41B6}</a:tableStyleId>
              </a:tblPr>
              <a:tblGrid>
                <a:gridCol w="8202350"/>
              </a:tblGrid>
              <a:tr h="380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by.className('redBtn')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by.css('.redBtn')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by.id('loginButton')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by.linkText('Go Home')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by.partialLinktext('Home')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by.name('email')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by.tagName('h2')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by.xpath('')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Protractor Locators (cont)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470825" y="1822500"/>
          <a:ext cx="8202350" cy="2853329"/>
        </p:xfrm>
        <a:graphic>
          <a:graphicData uri="http://schemas.openxmlformats.org/drawingml/2006/table">
            <a:tbl>
              <a:tblPr>
                <a:noFill/>
                <a:tableStyleId>{630E0A14-7588-4CA3-9D44-16B0FC3EEA16}</a:tableStyleId>
              </a:tblPr>
              <a:tblGrid>
                <a:gridCol w="8202350"/>
              </a:tblGrid>
              <a:tr h="38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by.binding('{{status}}')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by.model("user")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by.repeater("cat in pets")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by.repeater("cat in pets").row(1).column("{{cat.name}}"))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 lvl="0" rtl="0">
                        <a:lnSpc>
                          <a:spcPct val="1425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highlight>
                            <a:srgbClr val="F8F8F8"/>
                          </a:highlight>
                        </a:rPr>
                        <a:t>by.buttonText('Save')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 lvl="0" rtl="0">
                        <a:lnSpc>
                          <a:spcPct val="1425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highlight>
                            <a:srgbClr val="F8F8F8"/>
                          </a:highlight>
                        </a:rPr>
                        <a:t>by.partialButtonText('Save')</a:t>
                      </a:r>
                    </a:p>
                  </a:txBody>
                  <a:tcPr marL="91425" marR="91425" marT="91425" marB="91425"/>
                </a:tc>
              </a:tr>
              <a:tr h="380075">
                <a:tc>
                  <a:txBody>
                    <a:bodyPr/>
                    <a:lstStyle/>
                    <a:p>
                      <a:pPr lvl="0" rtl="0">
                        <a:lnSpc>
                          <a:spcPct val="1425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highlight>
                            <a:srgbClr val="F8F8F8"/>
                          </a:highlight>
                        </a:rPr>
                        <a:t>by.cssContainingText('.pet', 'Dog')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WebElement Methods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545550" y="1909950"/>
          <a:ext cx="8052900" cy="2667000"/>
        </p:xfrm>
        <a:graphic>
          <a:graphicData uri="http://schemas.openxmlformats.org/drawingml/2006/table">
            <a:tbl>
              <a:tblPr>
                <a:noFill/>
                <a:tableStyleId>{CFE44796-73C0-4BB2-B9AC-A2AB581D7C66}</a:tableStyleId>
              </a:tblPr>
              <a:tblGrid>
                <a:gridCol w="2144375"/>
                <a:gridCol w="590852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clear()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If this element is a text entry element, this will clear the value.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click()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Click this element.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getAttribute(name)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 the value of a the given attribute of the element.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getCssValue(propertyName)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 the value of a given CSS property.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getLocation()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Where on the page is the top left-hand corner of the rendered element?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getSize()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What is the width and height of the rendered element?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getTagName()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 the tag name of this element.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WebElement Methods (cont)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471287" y="1918425"/>
          <a:ext cx="8201425" cy="2407830"/>
        </p:xfrm>
        <a:graphic>
          <a:graphicData uri="http://schemas.openxmlformats.org/drawingml/2006/table">
            <a:tbl>
              <a:tblPr>
                <a:noFill/>
                <a:tableStyleId>{80521D15-B625-4628-B12D-C05B96E95552}</a:tableStyleId>
              </a:tblPr>
              <a:tblGrid>
                <a:gridCol w="2183925"/>
                <a:gridCol w="60175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getText()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Get the visible (i.e. not hidden by CSS) innerText of this element, including sub-elements, without any leading or trailing whitespace.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isDisplayed()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Is this element displayed or not? This method avoids the problem of having to parse an element's "style" attribute.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isEnabled()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Is the element currently enabled or not? This will generally return true for everything but disabled input elements.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isSelected()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Determine whether or not this element is selected or not.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sendKeys(keysToSend)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Use this method to simulate typing into an element, which may set its value.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Running Tests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Start Selenium Server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node node_modules\protractor\bin\webdriver-manager start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Start Protractor Runner</a:t>
            </a:r>
          </a:p>
          <a:p>
            <a:pPr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node node_modules\protractor\bin\protractor e2e-conf.js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Tests for an Existing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Using Page Objects in AngularJS Protractor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686" y="581604"/>
            <a:ext cx="3334626" cy="3537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91347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An Introduction to Protractor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686" y="581604"/>
            <a:ext cx="3334626" cy="353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Page Object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A Page Object models the objects on a page under test.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properties - wrap page elements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methods - wraps code that interacts with the page elements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Simplifies the test scripts.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Reduces the amount of duplicated code.</a:t>
            </a:r>
          </a:p>
          <a:p>
            <a:pPr marL="457200" lvl="0" indent="-22860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If the UI changes, the fix need only be applied in one place.</a:t>
            </a:r>
          </a:p>
        </p:txBody>
      </p:sp>
    </p:spTree>
    <p:extLst>
      <p:ext uri="{BB962C8B-B14F-4D97-AF65-F5344CB8AC3E}">
        <p14:creationId xmlns:p14="http://schemas.microsoft.com/office/powerpoint/2010/main" val="108583950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are Page Objects Defined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LoginPage = function()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this.userName = element(by.input('login.userName'));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this.password = element(by.input('login.password'));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this.loginButton = element(by.css('Button[ng-click^="login"]'));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this.logoutButton = element(by.css('Button[ng-click^="logout"]'));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this.registerButton = element(by.css('Button[ng-click^="register"]'));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this.greeting = element(by.binding("Welcome, {{currentBrewer.FirstName}}"));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this.gravatarImage = element(by.tagName('img'));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module.exports = new LoginPage();</a:t>
            </a:r>
          </a:p>
          <a:p>
            <a:pPr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533862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Use a Page Object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var util = require('util');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describe('Login', function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var loginPage = require('../support/login-page.js');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beforeEach(function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browser.get('#/');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it('should navigate to the register page when the register button is clicked', function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loginPage.registerButton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.click();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expect(browser.getCurrentUrl()).toContain('#/register');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it('should allow a user to log in', function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loginPage.userName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.sendKeys('test_user');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loginPage.password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.sendKeys('abc123');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loginPage.loginButton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.click();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browser.waitForAngular();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expect(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loginPage.greeting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.getText()).toContain('Welcome, Test User');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>
              <a:spcBef>
                <a:spcPts val="0"/>
              </a:spcBef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3733786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Refactoring Existing Tests to use Page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304800" y="1639625"/>
            <a:ext cx="8381999" cy="47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Selenium Site: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https://code.google.com/p/selenium/wiki/PageObjects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Protractor Site: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/>
            <a:r>
              <a:rPr lang="en-US" u="sng" dirty="0">
                <a:solidFill>
                  <a:schemeClr val="hlink"/>
                </a:solidFill>
                <a:hlinkClick r:id="rId4"/>
              </a:rPr>
              <a:t>http://www.protractortest.org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/#/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0"/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Code Link: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5"/>
              </a:rPr>
              <a:t>github.com/lavinjj/</a:t>
            </a:r>
            <a:r>
              <a:rPr lang="en-US" u="sng" dirty="0" smtClean="0">
                <a:solidFill>
                  <a:schemeClr val="hlink"/>
                </a:solidFill>
                <a:hlinkClick r:id="rId5"/>
              </a:rPr>
              <a:t>Protractor-Revisted</a:t>
            </a:r>
            <a:endParaRPr lang="en" u="sng" dirty="0">
              <a:solidFill>
                <a:schemeClr val="hlink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914347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Protractor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An AngularJS E2E Testing Framework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Introduced during AngularJS 1.2 and Beyond presentation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A new replacement of the existing E2E Testing framework ngScenario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Different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Built on WebdriverJS and Selenium Server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New syntax when writing tests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Allows running tests targeting remote addresses, No longer need to have test files on the server being tested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Can take advantage of Selenium Grid to run multiple browsers at once; ie Sauce Labs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Has it’s own runner, no need for Karma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Can use Jasmine or Mocha to write test suites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Protractor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/>
              <a:t>Installed via Node Package Manager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 b="1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 install protractor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/>
              <a:t>Install Selenium Standalone Server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 b="1" dirty="0" err="1">
                <a:latin typeface="Courier New"/>
                <a:ea typeface="Courier New"/>
                <a:cs typeface="Courier New"/>
                <a:sym typeface="Courier New"/>
              </a:rPr>
              <a:t>node_modules</a:t>
            </a: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/protractor/bin/</a:t>
            </a:r>
            <a:r>
              <a:rPr lang="en" sz="1400" b="1" dirty="0" err="1">
                <a:latin typeface="Courier New"/>
                <a:ea typeface="Courier New"/>
                <a:cs typeface="Courier New"/>
                <a:sym typeface="Courier New"/>
              </a:rPr>
              <a:t>webdriver</a:t>
            </a: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-manager </a:t>
            </a:r>
            <a:r>
              <a:rPr lang="en-US" sz="1400" b="1" smtClean="0"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400" b="1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400" b="1" dirty="0" smtClean="0">
                <a:latin typeface="Courier New"/>
                <a:ea typeface="Courier New"/>
                <a:cs typeface="Courier New"/>
                <a:sym typeface="Courier New"/>
              </a:rPr>
              <a:t>standalone</a:t>
            </a:r>
            <a:endParaRPr lang="en"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Note:</a:t>
            </a:r>
            <a:r>
              <a:rPr lang="en" sz="1800" dirty="0"/>
              <a:t> The Standalone Server is not needed if you are going to run against an existing Selenium Grid or Sauce Labs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 dirty="0"/>
              <a:t>Note:</a:t>
            </a:r>
            <a:r>
              <a:rPr lang="en" sz="1800" dirty="0"/>
              <a:t> Windows users need to execute second command from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Note:</a:t>
            </a:r>
            <a:r>
              <a:rPr lang="en" sz="1800" dirty="0"/>
              <a:t> Requires Java Runtime be installed to run Selenium locally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Protractor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Configuration File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There are five things you need to provide so Protractor can run your specs: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9144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Selenium Server Configuration</a:t>
            </a:r>
          </a:p>
          <a:p>
            <a:pPr marL="9144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Where your spec files are located</a:t>
            </a:r>
          </a:p>
          <a:p>
            <a:pPr marL="9144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Browser capabilities required by spec files</a:t>
            </a:r>
          </a:p>
          <a:p>
            <a:pPr marL="9144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The Base Url for your spec files</a:t>
            </a:r>
          </a:p>
          <a:p>
            <a:pPr marL="9144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Jasmine Node Configuration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Selenium Configuration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There are three ways to specify what Selenium Server to use: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seleniumServerJar and seleniumPort - to start Selenium Standalone locally.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seleniumAddress - to connect to a Selenium server which is already running.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sauceUser/sauceKey - to use remote Selenium servers via SauceLabs.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Selenium Configuration (cont.)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seleniumArgs</a:t>
            </a:r>
            <a:r>
              <a:rPr lang="en" sz="1800"/>
              <a:t> - You can also pass command line arguments to the Selenium Server by using the parameter.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chormeDriver</a:t>
            </a:r>
            <a:r>
              <a:rPr lang="en" sz="1800"/>
              <a:t> - Provides a path to the web driver for chrome to the Standalone Selenium Server, if not provided PATH is used.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 b="1"/>
              <a:t>capabilities</a:t>
            </a:r>
            <a:r>
              <a:rPr lang="en" sz="1800"/>
              <a:t> - List of Browser Capabilities you require for the test. 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https://code.google.com/p/selenium/wiki/DesiredCapabilities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1067</Words>
  <Application>Microsoft Macintosh PowerPoint</Application>
  <PresentationFormat>On-screen Show (4:3)</PresentationFormat>
  <Paragraphs>193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Courier New</vt:lpstr>
      <vt:lpstr>Wingdings</vt:lpstr>
      <vt:lpstr>Arial</vt:lpstr>
      <vt:lpstr>Custom Theme</vt:lpstr>
      <vt:lpstr>PowerPoint Presentation</vt:lpstr>
      <vt:lpstr>PowerPoint Presentation</vt:lpstr>
      <vt:lpstr>What is Protractor</vt:lpstr>
      <vt:lpstr>What’s Different</vt:lpstr>
      <vt:lpstr>Installing Protractor</vt:lpstr>
      <vt:lpstr>DEMO</vt:lpstr>
      <vt:lpstr>The Configuration File</vt:lpstr>
      <vt:lpstr>Selenium Configuration</vt:lpstr>
      <vt:lpstr>Selenium Configuration (cont.)</vt:lpstr>
      <vt:lpstr>Other Configuration</vt:lpstr>
      <vt:lpstr>Basic Test Structure</vt:lpstr>
      <vt:lpstr>Finding Elements in a Test</vt:lpstr>
      <vt:lpstr>Protractor Locators</vt:lpstr>
      <vt:lpstr>Protractor Locators (cont)</vt:lpstr>
      <vt:lpstr>WebElement Methods</vt:lpstr>
      <vt:lpstr>WebElement Methods (cont)</vt:lpstr>
      <vt:lpstr>Running Tests</vt:lpstr>
      <vt:lpstr>Demo</vt:lpstr>
      <vt:lpstr>PowerPoint Presentation</vt:lpstr>
      <vt:lpstr>What is a Page Object</vt:lpstr>
      <vt:lpstr>How are Page Objects Defined</vt:lpstr>
      <vt:lpstr>How to Use a Page Object</vt:lpstr>
      <vt:lpstr>Demo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 Lavin</cp:lastModifiedBy>
  <cp:revision>3</cp:revision>
  <dcterms:modified xsi:type="dcterms:W3CDTF">2015-11-19T00:47:56Z</dcterms:modified>
</cp:coreProperties>
</file>