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2"/>
  </p:notesMasterIdLst>
  <p:handoutMasterIdLst>
    <p:handoutMasterId r:id="rId33"/>
  </p:handoutMasterIdLst>
  <p:sldIdLst>
    <p:sldId id="257" r:id="rId2"/>
    <p:sldId id="262" r:id="rId3"/>
    <p:sldId id="263" r:id="rId4"/>
    <p:sldId id="264" r:id="rId5"/>
    <p:sldId id="265" r:id="rId6"/>
    <p:sldId id="266" r:id="rId7"/>
    <p:sldId id="267" r:id="rId8"/>
    <p:sldId id="268" r:id="rId9"/>
    <p:sldId id="270" r:id="rId10"/>
    <p:sldId id="269" r:id="rId11"/>
    <p:sldId id="271" r:id="rId12"/>
    <p:sldId id="292" r:id="rId13"/>
    <p:sldId id="273" r:id="rId14"/>
    <p:sldId id="274" r:id="rId15"/>
    <p:sldId id="275" r:id="rId16"/>
    <p:sldId id="290" r:id="rId17"/>
    <p:sldId id="291" r:id="rId18"/>
    <p:sldId id="272" r:id="rId19"/>
    <p:sldId id="276" r:id="rId20"/>
    <p:sldId id="277" r:id="rId21"/>
    <p:sldId id="280" r:id="rId22"/>
    <p:sldId id="281" r:id="rId23"/>
    <p:sldId id="282" r:id="rId24"/>
    <p:sldId id="283" r:id="rId25"/>
    <p:sldId id="284" r:id="rId26"/>
    <p:sldId id="285" r:id="rId27"/>
    <p:sldId id="286" r:id="rId28"/>
    <p:sldId id="287" r:id="rId29"/>
    <p:sldId id="288" r:id="rId30"/>
    <p:sldId id="289" r:id="rId31"/>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2478718-BA2D-46C4-A83D-33606D828CFF}" type="datetime1">
              <a:rPr lang="vi-VN" smtClean="0"/>
              <a:t>10/12/2024</a:t>
            </a:fld>
            <a:endParaRPr lang="en-US" dirty="0"/>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9T14:16:09.112"/>
    </inkml:context>
    <inkml:brush xml:id="br0">
      <inkml:brushProperty name="width" value="0.035" units="cm"/>
      <inkml:brushProperty name="height" value="0.03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9T14:16:11.931"/>
    </inkml:context>
    <inkml:brush xml:id="br0">
      <inkml:brushProperty name="width" value="0.035" units="cm"/>
      <inkml:brushProperty name="height" value="0.03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9T14:15:57.691"/>
    </inkml:context>
    <inkml:brush xml:id="br0">
      <inkml:brushProperty name="width" value="0.035" units="cm"/>
      <inkml:brushProperty name="height" value="0.03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69EFA7E-F1E7-43C8-9FF3-767D4DDFE217}" type="datetime1">
              <a:rPr lang="vi-VN" smtClean="0"/>
              <a:t>10/12/2024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
              <a:t>Bấm để chỉnh sửa kiểu văn bản Bản cái</a:t>
            </a:r>
            <a:endParaRPr lang="en-US"/>
          </a:p>
          <a:p>
            <a:pPr lvl="1" rtl="0"/>
            <a:r>
              <a:rPr lang="vi"/>
              <a:t>Mức hai</a:t>
            </a:r>
          </a:p>
          <a:p>
            <a:pPr lvl="2" rtl="0"/>
            <a:r>
              <a:rPr lang="vi"/>
              <a:t>Mức ba</a:t>
            </a:r>
          </a:p>
          <a:p>
            <a:pPr lvl="3" rtl="0"/>
            <a:r>
              <a:rPr lang="vi"/>
              <a:t>Mức bốn</a:t>
            </a:r>
          </a:p>
          <a:p>
            <a:pPr lvl="4" rtl="0"/>
            <a:r>
              <a:rPr lang="vi"/>
              <a:t>Mức năm</a:t>
            </a:r>
            <a:endParaRPr lang="en-US"/>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g chiếu Tiêu đề">
    <p:spTree>
      <p:nvGrpSpPr>
        <p:cNvPr id="1" name=""/>
        <p:cNvGrpSpPr/>
        <p:nvPr/>
      </p:nvGrpSpPr>
      <p:grpSpPr>
        <a:xfrm>
          <a:off x="0" y="0"/>
          <a:ext cx="0" cy="0"/>
          <a:chOff x="0" y="0"/>
          <a:chExt cx="0" cy="0"/>
        </a:xfrm>
      </p:grpSpPr>
      <p:sp>
        <p:nvSpPr>
          <p:cNvPr id="5" name="Hình chữ nhật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Hình chữ nhật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Hình chữ nhật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Hình chữ nhật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Nhóm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Đường nối Thẳng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êu đề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Segoe UI" panose="020B0502040204020203" pitchFamily="34" charset="0"/>
                <a:ea typeface="+mn-ea"/>
                <a:cs typeface="Segoe UI" panose="020B0502040204020203" pitchFamily="34" charset="0"/>
              </a:defRPr>
            </a:lvl1pPr>
          </a:lstStyle>
          <a:p>
            <a:pPr rtl="0"/>
            <a:r>
              <a:rPr lang="en-US"/>
              <a:t>Click to edit Master title style</a:t>
            </a:r>
            <a:endParaRPr lang="en-US" dirty="0"/>
          </a:p>
        </p:txBody>
      </p:sp>
      <p:sp>
        <p:nvSpPr>
          <p:cNvPr id="3" name="Tiêu đề phụ 2"/>
          <p:cNvSpPr>
            <a:spLocks noGrp="1"/>
          </p:cNvSpPr>
          <p:nvPr>
            <p:ph type="subTitle" idx="1" hasCustomPrompt="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Segoe UI" panose="020B0502040204020203" pitchFamily="34" charset="0"/>
                <a:cs typeface="Segoe UI" panose="020B0502040204020203" pitchFamily="34"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 dirty="0"/>
              <a:t>Bấm để chỉnh sửa kiểu tiêu đề phụ bản cái</a:t>
            </a:r>
            <a:endParaRPr lang="en-US" dirty="0"/>
          </a:p>
        </p:txBody>
      </p:sp>
      <p:sp>
        <p:nvSpPr>
          <p:cNvPr id="20" name="Chỗ dành sẵn cho Ngày tháng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Segoe UI" panose="020B0502040204020203" pitchFamily="34" charset="0"/>
                <a:cs typeface="Segoe UI" panose="020B0502040204020203" pitchFamily="34" charset="0"/>
              </a:defRPr>
            </a:lvl1pPr>
          </a:lstStyle>
          <a:p>
            <a:fld id="{990C89EB-46F8-46BE-9237-1536BF8B4BEE}" type="datetime1">
              <a:rPr lang="vi-VN" smtClean="0"/>
              <a:t>10/12/2024</a:t>
            </a:fld>
            <a:endParaRPr lang="en-US" dirty="0"/>
          </a:p>
        </p:txBody>
      </p:sp>
      <p:sp>
        <p:nvSpPr>
          <p:cNvPr id="21" name="Chỗ dành sẵn cho chân trang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Chỗ dành sẵn cho số trang chiếu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en-US"/>
              <a:t>Click to edit Master title style</a:t>
            </a:r>
            <a:endParaRPr lang="en-US" dirty="0"/>
          </a:p>
        </p:txBody>
      </p:sp>
      <p:sp>
        <p:nvSpPr>
          <p:cNvPr id="3" name="Chỗ dành sẵn cho Văn bản Dọc 2"/>
          <p:cNvSpPr>
            <a:spLocks noGrp="1"/>
          </p:cNvSpPr>
          <p:nvPr>
            <p:ph type="body" orient="vert" idx="1"/>
          </p:nvPr>
        </p:nvSpPr>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hỗ dành sẵn cho Ngày tháng 3"/>
          <p:cNvSpPr>
            <a:spLocks noGrp="1"/>
          </p:cNvSpPr>
          <p:nvPr>
            <p:ph type="dt" sz="half" idx="10"/>
          </p:nvPr>
        </p:nvSpPr>
        <p:spPr/>
        <p:txBody>
          <a:bodyPr rtlCol="0"/>
          <a:lstStyle/>
          <a:p>
            <a:pPr rtl="0"/>
            <a:fld id="{A7B7DB05-1E54-4A79-87AA-E40B310E1D17}" type="datetime1">
              <a:rPr lang="vi-VN" smtClean="0"/>
              <a:t>10/12/2024</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ố trang chiếu 5"/>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8991600" y="762000"/>
            <a:ext cx="2362200" cy="5257800"/>
          </a:xfrm>
        </p:spPr>
        <p:txBody>
          <a:bodyPr vert="eaVert" rtlCol="0"/>
          <a:lstStyle/>
          <a:p>
            <a:pPr rtl="0"/>
            <a:r>
              <a:rPr lang="en-US"/>
              <a:t>Click to edit Master title style</a:t>
            </a:r>
            <a:endParaRPr lang="en-US" dirty="0"/>
          </a:p>
        </p:txBody>
      </p:sp>
      <p:sp>
        <p:nvSpPr>
          <p:cNvPr id="3" name="Chỗ dành sẵn cho Văn bản Dọc 2"/>
          <p:cNvSpPr>
            <a:spLocks noGrp="1"/>
          </p:cNvSpPr>
          <p:nvPr>
            <p:ph type="body" orient="vert" idx="1"/>
          </p:nvPr>
        </p:nvSpPr>
        <p:spPr>
          <a:xfrm>
            <a:off x="838200" y="762000"/>
            <a:ext cx="8077200" cy="5257800"/>
          </a:xfrm>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hỗ dành sẵn cho Ngày tháng 3"/>
          <p:cNvSpPr>
            <a:spLocks noGrp="1"/>
          </p:cNvSpPr>
          <p:nvPr>
            <p:ph type="dt" sz="half" idx="10"/>
          </p:nvPr>
        </p:nvSpPr>
        <p:spPr/>
        <p:txBody>
          <a:bodyPr rtlCol="0"/>
          <a:lstStyle/>
          <a:p>
            <a:pPr rtl="0"/>
            <a:fld id="{8A3E8927-9E7F-4AE1-93B3-4992B3C58F54}" type="datetime1">
              <a:rPr lang="vi-VN" smtClean="0"/>
              <a:t>10/12/2024</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ố trang chiếu 5"/>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en-US"/>
              <a:t>Click to edit Master title style</a:t>
            </a:r>
            <a:endParaRPr lang="en-US" dirty="0"/>
          </a:p>
        </p:txBody>
      </p:sp>
      <p:sp>
        <p:nvSpPr>
          <p:cNvPr id="3" name="Chỗ dành sẵn cho nội dung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hỗ dành sẵn cho Ngày tháng 3"/>
          <p:cNvSpPr>
            <a:spLocks noGrp="1"/>
          </p:cNvSpPr>
          <p:nvPr>
            <p:ph type="dt" sz="half" idx="10"/>
          </p:nvPr>
        </p:nvSpPr>
        <p:spPr/>
        <p:txBody>
          <a:bodyPr rtlCol="0"/>
          <a:lstStyle/>
          <a:p>
            <a:pPr rtl="0"/>
            <a:fld id="{FA0C5106-AF3C-4E4B-9677-65FFD0CD6046}" type="datetime1">
              <a:rPr lang="vi-VN" smtClean="0"/>
              <a:t>10/12/2024</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ố trang chiếu 5"/>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Đầu trang của Mục">
    <p:spTree>
      <p:nvGrpSpPr>
        <p:cNvPr id="1" name=""/>
        <p:cNvGrpSpPr/>
        <p:nvPr/>
      </p:nvGrpSpPr>
      <p:grpSpPr>
        <a:xfrm>
          <a:off x="0" y="0"/>
          <a:ext cx="0" cy="0"/>
          <a:chOff x="0" y="0"/>
          <a:chExt cx="0" cy="0"/>
        </a:xfrm>
      </p:grpSpPr>
      <p:sp>
        <p:nvSpPr>
          <p:cNvPr id="15" name="Hình chữ nhật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Hình chữ nhật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Hình chữ nhật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Hình chữ nhật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Segoe UI" panose="020B0502040204020203" pitchFamily="34" charset="0"/>
                <a:ea typeface="+mn-ea"/>
                <a:cs typeface="Segoe UI" panose="020B0502040204020203" pitchFamily="34" charset="0"/>
              </a:defRPr>
            </a:lvl1pPr>
          </a:lstStyle>
          <a:p>
            <a:pPr rtl="0"/>
            <a:r>
              <a:rPr lang="en-US"/>
              <a:t>Click to edit Master title style</a:t>
            </a:r>
            <a:endParaRPr lang="en-US" dirty="0"/>
          </a:p>
        </p:txBody>
      </p:sp>
      <p:grpSp>
        <p:nvGrpSpPr>
          <p:cNvPr id="16" name="Nhóm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Đường nối Thẳng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Đường nối Thẳng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Đường nối Thẳng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Chỗ dành sẵn cho Văn bản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sp>
        <p:nvSpPr>
          <p:cNvPr id="4" name="Chỗ dành sẵn cho Ngày tháng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Segoe UI" panose="020B0502040204020203" pitchFamily="34" charset="0"/>
                <a:ea typeface="+mn-ea"/>
                <a:cs typeface="Segoe UI" panose="020B0502040204020203" pitchFamily="34" charset="0"/>
              </a:defRPr>
            </a:lvl1pPr>
          </a:lstStyle>
          <a:p>
            <a:fld id="{E1F34255-4D28-41C3-9D25-51555283B358}" type="datetime1">
              <a:rPr lang="vi-VN" smtClean="0"/>
              <a:t>10/12/2024</a:t>
            </a:fld>
            <a:endParaRPr dirty="0"/>
          </a:p>
        </p:txBody>
      </p:sp>
      <p:sp>
        <p:nvSpPr>
          <p:cNvPr id="5" name="Chỗ dành sẵn cho Chân trang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Chỗ dành sẵn cho số trang chiếu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8" name="Tiêu đề 7"/>
          <p:cNvSpPr>
            <a:spLocks noGrp="1"/>
          </p:cNvSpPr>
          <p:nvPr>
            <p:ph type="title"/>
          </p:nvPr>
        </p:nvSpPr>
        <p:spPr/>
        <p:txBody>
          <a:bodyPr rtlCol="0"/>
          <a:lstStyle/>
          <a:p>
            <a:pPr rtl="0"/>
            <a:r>
              <a:rPr lang="en-US"/>
              <a:t>Click to edit Master title style</a:t>
            </a:r>
            <a:endParaRPr lang="en-US" dirty="0"/>
          </a:p>
        </p:txBody>
      </p:sp>
      <p:sp>
        <p:nvSpPr>
          <p:cNvPr id="3" name="Chỗ dành sẵn cho nội dung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hỗ dành sẵn cho nội dung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Chỗ dành sẵn cho Ngày tháng 4"/>
          <p:cNvSpPr>
            <a:spLocks noGrp="1"/>
          </p:cNvSpPr>
          <p:nvPr>
            <p:ph type="dt" sz="half" idx="10"/>
          </p:nvPr>
        </p:nvSpPr>
        <p:spPr/>
        <p:txBody>
          <a:bodyPr rtlCol="0"/>
          <a:lstStyle/>
          <a:p>
            <a:pPr rtl="0"/>
            <a:fld id="{BDB59750-F4EF-462E-89CA-CFA8B7D89BB0}" type="datetime1">
              <a:rPr lang="vi-VN" smtClean="0"/>
              <a:t>10/12/2024</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en-US"/>
              <a:t>Click to edit Master title style</a:t>
            </a:r>
            <a:endParaRPr lang="en-US" dirty="0"/>
          </a:p>
        </p:txBody>
      </p:sp>
      <p:sp>
        <p:nvSpPr>
          <p:cNvPr id="3" name="Chỗ dành sẵn cho Văn bản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hỗ dành sẵn cho nội dung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vi"/>
          </a:p>
        </p:txBody>
      </p:sp>
      <p:sp>
        <p:nvSpPr>
          <p:cNvPr id="5" name="Chỗ dành sẵn cho Văn bản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hỗ dành sẵn cho Nội dung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vi"/>
          </a:p>
        </p:txBody>
      </p:sp>
      <p:sp>
        <p:nvSpPr>
          <p:cNvPr id="7" name="Chỗ dành sẵn cho Ngày tháng 6"/>
          <p:cNvSpPr>
            <a:spLocks noGrp="1"/>
          </p:cNvSpPr>
          <p:nvPr>
            <p:ph type="dt" sz="half" idx="10"/>
          </p:nvPr>
        </p:nvSpPr>
        <p:spPr/>
        <p:txBody>
          <a:bodyPr rtlCol="0"/>
          <a:lstStyle/>
          <a:p>
            <a:pPr rtl="0"/>
            <a:fld id="{0542D55E-E901-40A1-BA52-46C302248C17}" type="datetime1">
              <a:rPr lang="vi-VN" smtClean="0"/>
              <a:t>10/12/2024</a:t>
            </a:fld>
            <a:endParaRPr lang="en-US"/>
          </a:p>
        </p:txBody>
      </p:sp>
      <p:sp>
        <p:nvSpPr>
          <p:cNvPr id="8" name="Chỗ dành sẵn cho Chân trang 7"/>
          <p:cNvSpPr>
            <a:spLocks noGrp="1"/>
          </p:cNvSpPr>
          <p:nvPr>
            <p:ph type="ftr" sz="quarter" idx="11"/>
          </p:nvPr>
        </p:nvSpPr>
        <p:spPr/>
        <p:txBody>
          <a:bodyPr rtlCol="0"/>
          <a:lstStyle/>
          <a:p>
            <a:pPr rtl="0"/>
            <a:endParaRPr lang="en-US"/>
          </a:p>
        </p:txBody>
      </p:sp>
      <p:sp>
        <p:nvSpPr>
          <p:cNvPr id="9" name="Chỗ dành sẵn cho số trang chiếu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en-US"/>
              <a:t>Click to edit Master title style</a:t>
            </a:r>
            <a:endParaRPr lang="en-US" dirty="0"/>
          </a:p>
        </p:txBody>
      </p:sp>
      <p:sp>
        <p:nvSpPr>
          <p:cNvPr id="3" name="Chỗ dành sẵn cho Ngày tháng 2"/>
          <p:cNvSpPr>
            <a:spLocks noGrp="1"/>
          </p:cNvSpPr>
          <p:nvPr>
            <p:ph type="dt" sz="half" idx="10"/>
          </p:nvPr>
        </p:nvSpPr>
        <p:spPr/>
        <p:txBody>
          <a:bodyPr rtlCol="0"/>
          <a:lstStyle/>
          <a:p>
            <a:pPr rtl="0"/>
            <a:fld id="{500E42EA-6DD0-4358-8F95-F1FFF930AFE7}" type="datetime1">
              <a:rPr lang="vi-VN" smtClean="0"/>
              <a:t>10/12/2024</a:t>
            </a:fld>
            <a:endParaRPr lang="en-US"/>
          </a:p>
        </p:txBody>
      </p:sp>
      <p:sp>
        <p:nvSpPr>
          <p:cNvPr id="4" name="Chỗ dành sẵn cho Chân trang 3"/>
          <p:cNvSpPr>
            <a:spLocks noGrp="1"/>
          </p:cNvSpPr>
          <p:nvPr>
            <p:ph type="ftr" sz="quarter" idx="11"/>
          </p:nvPr>
        </p:nvSpPr>
        <p:spPr/>
        <p:txBody>
          <a:bodyPr rtlCol="0"/>
          <a:lstStyle/>
          <a:p>
            <a:pPr rtl="0"/>
            <a:endParaRPr lang="en-US"/>
          </a:p>
        </p:txBody>
      </p:sp>
      <p:sp>
        <p:nvSpPr>
          <p:cNvPr id="5" name="Chỗ dành sẵn cho Số hiệu Bản chiếu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rtlCol="0"/>
          <a:lstStyle/>
          <a:p>
            <a:pPr rtl="0"/>
            <a:fld id="{611A628C-FE5E-43F0-82B3-EE41CCC29BEE}" type="datetime1">
              <a:rPr lang="vi-VN" smtClean="0"/>
              <a:t>10/12/2024</a:t>
            </a:fld>
            <a:endParaRPr lang="en-US"/>
          </a:p>
        </p:txBody>
      </p:sp>
      <p:sp>
        <p:nvSpPr>
          <p:cNvPr id="3" name="Chỗ dành sẵn cho Chân trang 2"/>
          <p:cNvSpPr>
            <a:spLocks noGrp="1"/>
          </p:cNvSpPr>
          <p:nvPr>
            <p:ph type="ftr" sz="quarter" idx="11"/>
          </p:nvPr>
        </p:nvSpPr>
        <p:spPr/>
        <p:txBody>
          <a:bodyPr rtlCol="0"/>
          <a:lstStyle/>
          <a:p>
            <a:pPr rtl="0"/>
            <a:endParaRPr lang="en-US"/>
          </a:p>
        </p:txBody>
      </p:sp>
      <p:sp>
        <p:nvSpPr>
          <p:cNvPr id="4" name="Chỗ dành sẵn cho số hiệu trang chiếu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ội dung có Chú thích">
    <p:spTree>
      <p:nvGrpSpPr>
        <p:cNvPr id="1" name=""/>
        <p:cNvGrpSpPr/>
        <p:nvPr/>
      </p:nvGrpSpPr>
      <p:grpSpPr>
        <a:xfrm>
          <a:off x="0" y="0"/>
          <a:ext cx="0" cy="0"/>
          <a:chOff x="0" y="0"/>
          <a:chExt cx="0" cy="0"/>
        </a:xfrm>
      </p:grpSpPr>
      <p:sp>
        <p:nvSpPr>
          <p:cNvPr id="10" name="Hình chữ nhật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Hình chữ nhật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Segoe UI" panose="020B0502040204020203" pitchFamily="34" charset="0"/>
                <a:ea typeface="+mn-ea"/>
                <a:cs typeface="Segoe UI" panose="020B0502040204020203" pitchFamily="34" charset="0"/>
              </a:defRPr>
            </a:lvl1pPr>
          </a:lstStyle>
          <a:p>
            <a:pPr rtl="0"/>
            <a:r>
              <a:rPr lang="en-US"/>
              <a:t>Click to edit Master title style</a:t>
            </a:r>
            <a:endParaRPr lang="en-US" dirty="0"/>
          </a:p>
        </p:txBody>
      </p:sp>
      <p:sp>
        <p:nvSpPr>
          <p:cNvPr id="3" name="Chỗ dành sẵn cho nội dung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hỗ dành sẵn cho văn bản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8" name="Chỗ dành sẵn cho Ngày tháng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5116A54D-1745-446E-9180-1214CB82D73F}" type="datetime1">
              <a:rPr lang="vi-VN" smtClean="0"/>
              <a:t>10/12/2024</a:t>
            </a:fld>
            <a:endParaRPr lang="en-US" dirty="0"/>
          </a:p>
        </p:txBody>
      </p:sp>
      <p:sp>
        <p:nvSpPr>
          <p:cNvPr id="9" name="Chỗ dành sẵn cho Chân trang 8"/>
          <p:cNvSpPr>
            <a:spLocks noGrp="1"/>
          </p:cNvSpPr>
          <p:nvPr>
            <p:ph type="ftr" sz="quarter" idx="11"/>
          </p:nvPr>
        </p:nvSpPr>
        <p:spPr>
          <a:xfrm>
            <a:off x="685801" y="6035040"/>
            <a:ext cx="4584700" cy="365760"/>
          </a:xfrm>
        </p:spPr>
        <p:txBody>
          <a:bodyPr rtlCol="0"/>
          <a:lstStyle>
            <a:lvl1pPr algn="l">
              <a:defRPr/>
            </a:lvl1pPr>
          </a:lstStyle>
          <a:p>
            <a:pPr rtl="0"/>
            <a:endParaRPr lang="en-US" dirty="0"/>
          </a:p>
        </p:txBody>
      </p:sp>
      <p:sp>
        <p:nvSpPr>
          <p:cNvPr id="11" name="Chỗ dành sẵn cho Số hiệu Bản chiếu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Ảnh có Chú thích">
    <p:spTree>
      <p:nvGrpSpPr>
        <p:cNvPr id="1" name=""/>
        <p:cNvGrpSpPr/>
        <p:nvPr/>
      </p:nvGrpSpPr>
      <p:grpSpPr>
        <a:xfrm>
          <a:off x="0" y="0"/>
          <a:ext cx="0" cy="0"/>
          <a:chOff x="0" y="0"/>
          <a:chExt cx="0" cy="0"/>
        </a:xfrm>
      </p:grpSpPr>
      <p:sp>
        <p:nvSpPr>
          <p:cNvPr id="11" name="Hình chữ nhật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hỗ dành sẵn cho Hình ảnh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US" dirty="0"/>
          </a:p>
        </p:txBody>
      </p:sp>
      <p:sp>
        <p:nvSpPr>
          <p:cNvPr id="5" name="Chỗ dành sẵn cho Ngày tháng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12DDE7FB-0E68-48A2-9AD5-30D47420B550}" type="datetime1">
              <a:rPr lang="vi-VN" smtClean="0"/>
              <a:t>10/12/2024</a:t>
            </a:fld>
            <a:endParaRPr lang="en-US" dirty="0"/>
          </a:p>
        </p:txBody>
      </p:sp>
      <p:sp>
        <p:nvSpPr>
          <p:cNvPr id="6" name="Chỗ dành sẵn cho Chân trang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Segoe UI" panose="020B0502040204020203" pitchFamily="34" charset="0"/>
                <a:ea typeface="+mn-ea"/>
                <a:cs typeface="Segoe UI" panose="020B0502040204020203" pitchFamily="34" charset="0"/>
              </a:defRPr>
            </a:lvl1pPr>
          </a:lstStyle>
          <a:p>
            <a:pPr algn="l"/>
            <a:endParaRPr lang="vi-VN" dirty="0"/>
          </a:p>
        </p:txBody>
      </p:sp>
      <p:sp>
        <p:nvSpPr>
          <p:cNvPr id="7" name="Chỗ dành sẵn cho Số hiệu Bản chiếu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dirty="0"/>
          </a:p>
        </p:txBody>
      </p:sp>
      <p:sp>
        <p:nvSpPr>
          <p:cNvPr id="12" name="Hình chữ nhật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en-US"/>
              <a:t>Click to edit Master title style</a:t>
            </a:r>
            <a:endParaRPr lang="en-US" dirty="0"/>
          </a:p>
        </p:txBody>
      </p:sp>
      <p:sp>
        <p:nvSpPr>
          <p:cNvPr id="4" name="Chỗ dành sẵn cho văn bản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Hình chữ nhật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Hình chữ nhật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Hình chữ nhật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Chỗ dành sẵn cho Tiêu đề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vi" dirty="0"/>
              <a:t>Bấm để chỉnh sửa kiểu tiêu đề Bản cái</a:t>
            </a:r>
            <a:endParaRPr lang="en-US" dirty="0"/>
          </a:p>
        </p:txBody>
      </p:sp>
      <p:sp>
        <p:nvSpPr>
          <p:cNvPr id="3" name="Chỗ dành sẵn cho Văn bản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vi" dirty="0"/>
              <a:t>Bấm để chỉnh sửa kiểu văn bản Bản cái</a:t>
            </a:r>
          </a:p>
          <a:p>
            <a:pPr lvl="1" rtl="0"/>
            <a:r>
              <a:rPr lang="vi" dirty="0"/>
              <a:t>Mức hai</a:t>
            </a:r>
          </a:p>
          <a:p>
            <a:pPr lvl="2" rtl="0"/>
            <a:r>
              <a:rPr lang="vi" dirty="0"/>
              <a:t>Mức ba</a:t>
            </a:r>
          </a:p>
          <a:p>
            <a:pPr lvl="3" rtl="0"/>
            <a:r>
              <a:rPr lang="vi" dirty="0"/>
              <a:t>Mức bốn</a:t>
            </a:r>
          </a:p>
          <a:p>
            <a:pPr lvl="4" rtl="0"/>
            <a:r>
              <a:rPr lang="vi" dirty="0"/>
              <a:t>Mức năm</a:t>
            </a:r>
            <a:endParaRPr lang="en-US" dirty="0"/>
          </a:p>
        </p:txBody>
      </p:sp>
      <p:sp>
        <p:nvSpPr>
          <p:cNvPr id="4" name="Chỗ dành sẵn cho Ngày tháng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Segoe UI" panose="020B0502040204020203" pitchFamily="34" charset="0"/>
                <a:cs typeface="Segoe UI" panose="020B0502040204020203" pitchFamily="34" charset="0"/>
              </a:defRPr>
            </a:lvl1pPr>
          </a:lstStyle>
          <a:p>
            <a:fld id="{1792AA13-FEB2-40EC-A594-EDCBCC748FA7}" type="datetime1">
              <a:rPr lang="vi-VN" smtClean="0"/>
              <a:t>10/12/2024</a:t>
            </a:fld>
            <a:endParaRPr lang="en-US" dirty="0"/>
          </a:p>
        </p:txBody>
      </p:sp>
      <p:sp>
        <p:nvSpPr>
          <p:cNvPr id="5" name="Chỗ dành sẵn cho chân trang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Segoe UI" panose="020B0502040204020203" pitchFamily="34" charset="0"/>
                <a:cs typeface="Segoe UI" panose="020B0502040204020203" pitchFamily="34" charset="0"/>
              </a:defRPr>
            </a:lvl1pPr>
          </a:lstStyle>
          <a:p>
            <a:endParaRPr lang="en-US" dirty="0"/>
          </a:p>
        </p:txBody>
      </p:sp>
      <p:sp>
        <p:nvSpPr>
          <p:cNvPr id="6" name="Chỗ dành sẵn cho Số hiệu Bản chiếu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Segoe UI" panose="020B0502040204020203" pitchFamily="34" charset="0"/>
                <a:cs typeface="Segoe UI" panose="020B0502040204020203" pitchFamily="34" charset="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Segoe UI" panose="020B0502040204020203" pitchFamily="34" charset="0"/>
          <a:ea typeface="+mn-ea"/>
          <a:cs typeface="Segoe UI" panose="020B0502040204020203" pitchFamily="34" charset="0"/>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Segoe UI" panose="020B0502040204020203" pitchFamily="34" charset="0"/>
          <a:ea typeface="+mn-ea"/>
          <a:cs typeface="Segoe UI" panose="020B0502040204020203" pitchFamily="34" charset="0"/>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Segoe UI" panose="020B0502040204020203" pitchFamily="34" charset="0"/>
          <a:ea typeface="+mn-ea"/>
          <a:cs typeface="Segoe UI" panose="020B0502040204020203" pitchFamily="34" charset="0"/>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Segoe UI" panose="020B0502040204020203" pitchFamily="34" charset="0"/>
          <a:ea typeface="+mn-ea"/>
          <a:cs typeface="Segoe UI" panose="020B0502040204020203" pitchFamily="34" charset="0"/>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Segoe UI" panose="020B0502040204020203" pitchFamily="34" charset="0"/>
          <a:ea typeface="+mn-ea"/>
          <a:cs typeface="Segoe UI" panose="020B0502040204020203" pitchFamily="34" charset="0"/>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Segoe UI" panose="020B0502040204020203" pitchFamily="34" charset="0"/>
          <a:ea typeface="+mn-ea"/>
          <a:cs typeface="Segoe UI" panose="020B0502040204020203" pitchFamily="34" charset="0"/>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Hình ảnh 5" descr="Cận cảnh logo&#10;&#10;Mô tả được tự động tạo">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Hình chữ nhật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Hình chữ nhật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êu đề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vi-VN" sz="4400" dirty="0">
                <a:solidFill>
                  <a:schemeClr val="tx1"/>
                </a:solidFill>
              </a:rPr>
              <a:t>HOANGDM-BH00859</a:t>
            </a:r>
            <a:endParaRPr lang="vi" sz="440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9353A21-1C0A-3324-D228-EF9BD907365F}"/>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C56CB387-2EEB-87FF-24B3-3764AF861D00}"/>
              </a:ext>
            </a:extLst>
          </p:cNvPr>
          <p:cNvSpPr txBox="1"/>
          <p:nvPr/>
        </p:nvSpPr>
        <p:spPr>
          <a:xfrm>
            <a:off x="552450" y="900351"/>
            <a:ext cx="4229100" cy="4524315"/>
          </a:xfrm>
          <a:prstGeom prst="rect">
            <a:avLst/>
          </a:prstGeom>
          <a:noFill/>
        </p:spPr>
        <p:txBody>
          <a:bodyPr wrap="square">
            <a:spAutoFit/>
          </a:bodyPr>
          <a:lstStyle/>
          <a:p>
            <a:r>
              <a:rPr lang="vi-VN" dirty="0">
                <a:latin typeface="Times New Roman" panose="02020603050405020304" pitchFamily="18" charset="0"/>
                <a:cs typeface="Times New Roman" panose="02020603050405020304" pitchFamily="18" charset="0"/>
              </a:rPr>
              <a:t>List (ADT):</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Operations:</a:t>
            </a:r>
          </a:p>
          <a:p>
            <a:r>
              <a:rPr lang="vi-VN" dirty="0">
                <a:latin typeface="Times New Roman" panose="02020603050405020304" pitchFamily="18" charset="0"/>
                <a:cs typeface="Times New Roman" panose="02020603050405020304" pitchFamily="18" charset="0"/>
              </a:rPr>
              <a:t>insert(): Adds an element to the specified position.</a:t>
            </a:r>
          </a:p>
          <a:p>
            <a:r>
              <a:rPr lang="vi-VN" dirty="0">
                <a:latin typeface="Times New Roman" panose="02020603050405020304" pitchFamily="18" charset="0"/>
                <a:cs typeface="Times New Roman" panose="02020603050405020304" pitchFamily="18" charset="0"/>
              </a:rPr>
              <a:t>delete(): Removes an element from the specified position.</a:t>
            </a:r>
          </a:p>
          <a:p>
            <a:r>
              <a:rPr lang="vi-VN" dirty="0">
                <a:latin typeface="Times New Roman" panose="02020603050405020304" pitchFamily="18" charset="0"/>
                <a:cs typeface="Times New Roman" panose="02020603050405020304" pitchFamily="18" charset="0"/>
              </a:rPr>
              <a:t>get(): Retrieves the element at the specified position.</a:t>
            </a:r>
          </a:p>
          <a:p>
            <a:r>
              <a:rPr lang="vi-VN" dirty="0">
                <a:latin typeface="Times New Roman" panose="02020603050405020304" pitchFamily="18" charset="0"/>
                <a:cs typeface="Times New Roman" panose="02020603050405020304" pitchFamily="18" charset="0"/>
              </a:rPr>
              <a:t>size(): Gets the number of elements in the list.</a:t>
            </a:r>
          </a:p>
          <a:p>
            <a:r>
              <a:rPr lang="vi-VN" dirty="0">
                <a:latin typeface="Times New Roman" panose="02020603050405020304" pitchFamily="18" charset="0"/>
                <a:cs typeface="Times New Roman" panose="02020603050405020304" pitchFamily="18" charset="0"/>
              </a:rPr>
              <a:t>Summary: Lists allow positional access, but whether they are implemented as arrays, linked lists, or other structures is irrelevant to the user.</a:t>
            </a:r>
          </a:p>
          <a:p>
            <a:endParaRPr lang="vi-VN" dirty="0">
              <a:latin typeface="Times New Roman" panose="02020603050405020304" pitchFamily="18" charset="0"/>
              <a:cs typeface="Times New Roman" panose="02020603050405020304" pitchFamily="18" charset="0"/>
            </a:endParaRPr>
          </a:p>
        </p:txBody>
      </p:sp>
      <p:pic>
        <p:nvPicPr>
          <p:cNvPr id="5122" name="Picture 2" descr="Abstract Data Type (ADT) in Data Structure">
            <a:extLst>
              <a:ext uri="{FF2B5EF4-FFF2-40B4-BE49-F238E27FC236}">
                <a16:creationId xmlns:a16="http://schemas.microsoft.com/office/drawing/2014/main" id="{06A0B74E-7F2F-010B-8F78-2BB6F4743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074" y="1857374"/>
            <a:ext cx="834639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232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F2895F-37F1-5E85-481D-8DDAB49FDD71}"/>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8" name="TextBox 7">
            <a:extLst>
              <a:ext uri="{FF2B5EF4-FFF2-40B4-BE49-F238E27FC236}">
                <a16:creationId xmlns:a16="http://schemas.microsoft.com/office/drawing/2014/main" id="{0EF469B0-9329-86EB-5A5B-6D58516F5E40}"/>
              </a:ext>
            </a:extLst>
          </p:cNvPr>
          <p:cNvSpPr txBox="1"/>
          <p:nvPr/>
        </p:nvSpPr>
        <p:spPr>
          <a:xfrm>
            <a:off x="1647825" y="1642110"/>
            <a:ext cx="8896350" cy="2585323"/>
          </a:xfrm>
          <a:prstGeom prst="rect">
            <a:avLst/>
          </a:prstGeom>
          <a:noFill/>
        </p:spPr>
        <p:txBody>
          <a:bodyPr wrap="square">
            <a:spAutoFit/>
          </a:bodyPr>
          <a:lstStyle/>
          <a:p>
            <a:r>
              <a:rPr lang="vi-VN" dirty="0">
                <a:latin typeface="Times New Roman" panose="02020603050405020304" pitchFamily="18" charset="0"/>
                <a:cs typeface="Times New Roman" panose="02020603050405020304" pitchFamily="18" charset="0"/>
              </a:rPr>
              <a:t>Why ADTs are Important:</a:t>
            </a:r>
          </a:p>
          <a:p>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Abstraction: ADTs promote abstraction by hiding implementation details, allowing users to focus on what operations the data type performs rather than how they are implemented.</a:t>
            </a:r>
          </a:p>
          <a:p>
            <a:r>
              <a:rPr lang="vi-VN" dirty="0">
                <a:latin typeface="Times New Roman" panose="02020603050405020304" pitchFamily="18" charset="0"/>
                <a:cs typeface="Times New Roman" panose="02020603050405020304" pitchFamily="18" charset="0"/>
              </a:rPr>
              <a:t>Modularity: ADTs allow for modular program design, making it easy to modify the implementation without affecting the rest of the code.</a:t>
            </a:r>
          </a:p>
          <a:p>
            <a:r>
              <a:rPr lang="vi-VN" dirty="0">
                <a:latin typeface="Times New Roman" panose="02020603050405020304" pitchFamily="18" charset="0"/>
                <a:cs typeface="Times New Roman" panose="02020603050405020304" pitchFamily="18" charset="0"/>
              </a:rPr>
              <a:t>Reusability: Since an ADT specifies an interface, the underlying implementation can be changed or reused in different contexts without modifying the code that uses the ADT.</a:t>
            </a:r>
          </a:p>
        </p:txBody>
      </p:sp>
    </p:spTree>
    <p:extLst>
      <p:ext uri="{BB962C8B-B14F-4D97-AF65-F5344CB8AC3E}">
        <p14:creationId xmlns:p14="http://schemas.microsoft.com/office/powerpoint/2010/main" val="3015910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65F3FF-2C1A-597C-3CDA-998D99745453}"/>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8DC55280-9E53-EB05-5333-887E45511892}"/>
              </a:ext>
            </a:extLst>
          </p:cNvPr>
          <p:cNvSpPr txBox="1"/>
          <p:nvPr/>
        </p:nvSpPr>
        <p:spPr>
          <a:xfrm>
            <a:off x="3322468" y="849582"/>
            <a:ext cx="6094520" cy="369332"/>
          </a:xfrm>
          <a:prstGeom prst="rect">
            <a:avLst/>
          </a:prstGeom>
          <a:noFill/>
        </p:spPr>
        <p:txBody>
          <a:bodyPr wrap="square">
            <a:spAutoFit/>
          </a:bodyPr>
          <a:lstStyle/>
          <a:p>
            <a:r>
              <a:rPr lang="vi-VN" dirty="0"/>
              <a:t>Compare different between Stack and Queue</a:t>
            </a:r>
          </a:p>
        </p:txBody>
      </p:sp>
      <p:pic>
        <p:nvPicPr>
          <p:cNvPr id="2050" name="Picture 2" descr="Stack vs Queue">
            <a:extLst>
              <a:ext uri="{FF2B5EF4-FFF2-40B4-BE49-F238E27FC236}">
                <a16:creationId xmlns:a16="http://schemas.microsoft.com/office/drawing/2014/main" id="{951E7B22-A59A-6190-E908-7A3CA48E5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454" y="1490044"/>
            <a:ext cx="7705817" cy="4329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13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0504F2-F7BA-F459-C604-56DD890DAAD2}"/>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48533093-542D-F78E-FC33-2101B357E475}"/>
                  </a:ext>
                </a:extLst>
              </p14:cNvPr>
              <p14:cNvContentPartPr/>
              <p14:nvPr/>
            </p14:nvContentPartPr>
            <p14:xfrm>
              <a:off x="3066585" y="2161875"/>
              <a:ext cx="360" cy="360"/>
            </p14:xfrm>
          </p:contentPart>
        </mc:Choice>
        <mc:Fallback xmlns="">
          <p:pic>
            <p:nvPicPr>
              <p:cNvPr id="6" name="Ink 5">
                <a:extLst>
                  <a:ext uri="{FF2B5EF4-FFF2-40B4-BE49-F238E27FC236}">
                    <a16:creationId xmlns:a16="http://schemas.microsoft.com/office/drawing/2014/main" id="{48533093-542D-F78E-FC33-2101B357E475}"/>
                  </a:ext>
                </a:extLst>
              </p:cNvPr>
              <p:cNvPicPr/>
              <p:nvPr/>
            </p:nvPicPr>
            <p:blipFill>
              <a:blip r:embed="rId3"/>
              <a:stretch>
                <a:fillRect/>
              </a:stretch>
            </p:blipFill>
            <p:spPr>
              <a:xfrm>
                <a:off x="3060465" y="215575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9AB7E80E-F856-F3A6-5685-709362991E9B}"/>
                  </a:ext>
                </a:extLst>
              </p14:cNvPr>
              <p14:cNvContentPartPr/>
              <p14:nvPr/>
            </p14:nvContentPartPr>
            <p14:xfrm>
              <a:off x="389985" y="1523595"/>
              <a:ext cx="360" cy="360"/>
            </p14:xfrm>
          </p:contentPart>
        </mc:Choice>
        <mc:Fallback xmlns="">
          <p:pic>
            <p:nvPicPr>
              <p:cNvPr id="7" name="Ink 6">
                <a:extLst>
                  <a:ext uri="{FF2B5EF4-FFF2-40B4-BE49-F238E27FC236}">
                    <a16:creationId xmlns:a16="http://schemas.microsoft.com/office/drawing/2014/main" id="{9AB7E80E-F856-F3A6-5685-709362991E9B}"/>
                  </a:ext>
                </a:extLst>
              </p:cNvPr>
              <p:cNvPicPr/>
              <p:nvPr/>
            </p:nvPicPr>
            <p:blipFill>
              <a:blip r:embed="rId3"/>
              <a:stretch>
                <a:fillRect/>
              </a:stretch>
            </p:blipFill>
            <p:spPr>
              <a:xfrm>
                <a:off x="383865" y="1517475"/>
                <a:ext cx="12600" cy="12600"/>
              </a:xfrm>
              <a:prstGeom prst="rect">
                <a:avLst/>
              </a:prstGeom>
            </p:spPr>
          </p:pic>
        </mc:Fallback>
      </mc:AlternateContent>
      <p:sp>
        <p:nvSpPr>
          <p:cNvPr id="9" name="TextBox 8">
            <a:extLst>
              <a:ext uri="{FF2B5EF4-FFF2-40B4-BE49-F238E27FC236}">
                <a16:creationId xmlns:a16="http://schemas.microsoft.com/office/drawing/2014/main" id="{4A47BC0E-D8F7-9205-76D5-939210350983}"/>
              </a:ext>
            </a:extLst>
          </p:cNvPr>
          <p:cNvSpPr txBox="1"/>
          <p:nvPr/>
        </p:nvSpPr>
        <p:spPr>
          <a:xfrm>
            <a:off x="936862" y="1034828"/>
            <a:ext cx="7676790" cy="4524315"/>
          </a:xfrm>
          <a:prstGeom prst="rect">
            <a:avLst/>
          </a:prstGeom>
          <a:noFill/>
        </p:spPr>
        <p:txBody>
          <a:bodyPr wrap="square">
            <a:spAutoFit/>
          </a:bodyPr>
          <a:lstStyle/>
          <a:p>
            <a:r>
              <a:rPr lang="vi-VN" dirty="0">
                <a:latin typeface="Times New Roman" panose="02020603050405020304" pitchFamily="18" charset="0"/>
                <a:cs typeface="Times New Roman" panose="02020603050405020304" pitchFamily="18" charset="0"/>
              </a:rPr>
              <a:t>1. Basic Principle:</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Stack: Operates on a LIFO (Last In, First Out) principle.</a:t>
            </a:r>
          </a:p>
          <a:p>
            <a:r>
              <a:rPr lang="vi-VN" dirty="0">
                <a:latin typeface="Times New Roman" panose="02020603050405020304" pitchFamily="18" charset="0"/>
                <a:cs typeface="Times New Roman" panose="02020603050405020304" pitchFamily="18" charset="0"/>
              </a:rPr>
              <a:t>The last element added to the stack is the first one to be removed.</a:t>
            </a:r>
          </a:p>
          <a:p>
            <a:r>
              <a:rPr lang="vi-VN" dirty="0">
                <a:latin typeface="Times New Roman" panose="02020603050405020304" pitchFamily="18" charset="0"/>
                <a:cs typeface="Times New Roman" panose="02020603050405020304" pitchFamily="18" charset="0"/>
              </a:rPr>
              <a:t>Queue: Operates on a FIFO (First In, First Out) principle.</a:t>
            </a:r>
          </a:p>
          <a:p>
            <a:r>
              <a:rPr lang="vi-VN" dirty="0">
                <a:latin typeface="Times New Roman" panose="02020603050405020304" pitchFamily="18" charset="0"/>
                <a:cs typeface="Times New Roman" panose="02020603050405020304" pitchFamily="18" charset="0"/>
              </a:rPr>
              <a:t>The first element added to the queue is the first one to be removed.</a:t>
            </a:r>
          </a:p>
          <a:p>
            <a:r>
              <a:rPr lang="vi-VN" dirty="0">
                <a:latin typeface="Times New Roman" panose="02020603050405020304" pitchFamily="18" charset="0"/>
                <a:cs typeface="Times New Roman" panose="02020603050405020304" pitchFamily="18" charset="0"/>
              </a:rPr>
              <a:t>2. Operations:</a:t>
            </a:r>
          </a:p>
          <a:p>
            <a:r>
              <a:rPr lang="vi-VN" dirty="0">
                <a:latin typeface="Times New Roman" panose="02020603050405020304" pitchFamily="18" charset="0"/>
                <a:cs typeface="Times New Roman" panose="02020603050405020304" pitchFamily="18" charset="0"/>
              </a:rPr>
              <a:t>Stack Operations:</a:t>
            </a:r>
          </a:p>
          <a:p>
            <a:r>
              <a:rPr lang="vi-VN" dirty="0">
                <a:latin typeface="Times New Roman" panose="02020603050405020304" pitchFamily="18" charset="0"/>
                <a:cs typeface="Times New Roman" panose="02020603050405020304" pitchFamily="18" charset="0"/>
              </a:rPr>
              <a:t>Push (element): Adds an element to the top of the stack.</a:t>
            </a:r>
          </a:p>
          <a:p>
            <a:r>
              <a:rPr lang="vi-VN" dirty="0">
                <a:latin typeface="Times New Roman" panose="02020603050405020304" pitchFamily="18" charset="0"/>
                <a:cs typeface="Times New Roman" panose="02020603050405020304" pitchFamily="18" charset="0"/>
              </a:rPr>
              <a:t>Pop (): Removes the top element from the stack.</a:t>
            </a:r>
          </a:p>
          <a:p>
            <a:r>
              <a:rPr lang="vi-VN" dirty="0">
                <a:latin typeface="Times New Roman" panose="02020603050405020304" pitchFamily="18" charset="0"/>
                <a:cs typeface="Times New Roman" panose="02020603050405020304" pitchFamily="18" charset="0"/>
              </a:rPr>
              <a:t>Peek (): Returns the top element without removing it.</a:t>
            </a:r>
          </a:p>
          <a:p>
            <a:r>
              <a:rPr lang="vi-VN" dirty="0">
                <a:latin typeface="Times New Roman" panose="02020603050405020304" pitchFamily="18" charset="0"/>
                <a:cs typeface="Times New Roman" panose="02020603050405020304" pitchFamily="18" charset="0"/>
              </a:rPr>
              <a:t>isEmpty (): Checks if the stack is empty.</a:t>
            </a:r>
          </a:p>
          <a:p>
            <a:r>
              <a:rPr lang="vi-VN" dirty="0">
                <a:latin typeface="Times New Roman" panose="02020603050405020304" pitchFamily="18" charset="0"/>
                <a:cs typeface="Times New Roman" panose="02020603050405020304" pitchFamily="18" charset="0"/>
              </a:rPr>
              <a:t>Queue Operations:</a:t>
            </a:r>
          </a:p>
          <a:p>
            <a:r>
              <a:rPr lang="vi-VN" dirty="0">
                <a:latin typeface="Times New Roman" panose="02020603050405020304" pitchFamily="18" charset="0"/>
                <a:cs typeface="Times New Roman" panose="02020603050405020304" pitchFamily="18" charset="0"/>
              </a:rPr>
              <a:t>Enqueue (element): Adds an element to the end (rear) of the queue.</a:t>
            </a:r>
          </a:p>
          <a:p>
            <a:r>
              <a:rPr lang="vi-VN" dirty="0">
                <a:latin typeface="Times New Roman" panose="02020603050405020304" pitchFamily="18" charset="0"/>
                <a:cs typeface="Times New Roman" panose="02020603050405020304" pitchFamily="18" charset="0"/>
              </a:rPr>
              <a:t>Dequeue (): Removes an element from the front of the queue.</a:t>
            </a:r>
          </a:p>
          <a:p>
            <a:r>
              <a:rPr lang="vi-VN" dirty="0">
                <a:latin typeface="Times New Roman" panose="02020603050405020304" pitchFamily="18" charset="0"/>
                <a:cs typeface="Times New Roman" panose="02020603050405020304" pitchFamily="18" charset="0"/>
              </a:rPr>
              <a:t>Front (): Returns the front element without removing it.</a:t>
            </a:r>
          </a:p>
          <a:p>
            <a:r>
              <a:rPr lang="vi-VN" dirty="0">
                <a:latin typeface="Times New Roman" panose="02020603050405020304" pitchFamily="18" charset="0"/>
                <a:cs typeface="Times New Roman" panose="02020603050405020304" pitchFamily="18" charset="0"/>
              </a:rPr>
              <a:t>isEmpty (): Checks if the queue is empty.</a:t>
            </a:r>
          </a:p>
        </p:txBody>
      </p:sp>
    </p:spTree>
    <p:extLst>
      <p:ext uri="{BB962C8B-B14F-4D97-AF65-F5344CB8AC3E}">
        <p14:creationId xmlns:p14="http://schemas.microsoft.com/office/powerpoint/2010/main" val="2077051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B89263-590D-65CE-0895-8BF1B64C84A5}"/>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E6097ECF-2F74-148F-3AC3-48BB2DC3504D}"/>
              </a:ext>
            </a:extLst>
          </p:cNvPr>
          <p:cNvSpPr txBox="1"/>
          <p:nvPr/>
        </p:nvSpPr>
        <p:spPr>
          <a:xfrm>
            <a:off x="819150" y="1166842"/>
            <a:ext cx="6096000" cy="4247317"/>
          </a:xfrm>
          <a:prstGeom prst="rect">
            <a:avLst/>
          </a:prstGeom>
          <a:noFill/>
        </p:spPr>
        <p:txBody>
          <a:bodyPr wrap="square">
            <a:spAutoFit/>
          </a:bodyPr>
          <a:lstStyle/>
          <a:p>
            <a:r>
              <a:rPr lang="vi-VN" dirty="0">
                <a:latin typeface="Times New Roman" panose="02020603050405020304" pitchFamily="18" charset="0"/>
                <a:cs typeface="Times New Roman" panose="02020603050405020304" pitchFamily="18" charset="0"/>
              </a:rPr>
              <a:t>3. Use Cases:</a:t>
            </a:r>
          </a:p>
          <a:p>
            <a:r>
              <a:rPr lang="vi-VN" dirty="0">
                <a:latin typeface="Times New Roman" panose="02020603050405020304" pitchFamily="18" charset="0"/>
                <a:cs typeface="Times New Roman" panose="02020603050405020304" pitchFamily="18" charset="0"/>
              </a:rPr>
              <a:t>Stack:</a:t>
            </a:r>
          </a:p>
          <a:p>
            <a:r>
              <a:rPr lang="vi-VN" dirty="0">
                <a:latin typeface="Times New Roman" panose="02020603050405020304" pitchFamily="18" charset="0"/>
                <a:cs typeface="Times New Roman" panose="02020603050405020304" pitchFamily="18" charset="0"/>
              </a:rPr>
              <a:t>Backtracking: Used in algorithms that require undo operations (e.g., solving mazes, browser history, function calls).</a:t>
            </a:r>
          </a:p>
          <a:p>
            <a:r>
              <a:rPr lang="vi-VN" dirty="0">
                <a:latin typeface="Times New Roman" panose="02020603050405020304" pitchFamily="18" charset="0"/>
                <a:cs typeface="Times New Roman" panose="02020603050405020304" pitchFamily="18" charset="0"/>
              </a:rPr>
              <a:t>Recursive Functions: The call stack used by recursion operates as a stack.</a:t>
            </a:r>
          </a:p>
          <a:p>
            <a:r>
              <a:rPr lang="vi-VN" dirty="0">
                <a:latin typeface="Times New Roman" panose="02020603050405020304" pitchFamily="18" charset="0"/>
                <a:cs typeface="Times New Roman" panose="02020603050405020304" pitchFamily="18" charset="0"/>
              </a:rPr>
              <a:t>Expression Evaluation: Used in converting and evaluating expressions (infix to postfix conversion).</a:t>
            </a:r>
          </a:p>
          <a:p>
            <a:r>
              <a:rPr lang="vi-VN" dirty="0">
                <a:latin typeface="Times New Roman" panose="02020603050405020304" pitchFamily="18" charset="0"/>
                <a:cs typeface="Times New Roman" panose="02020603050405020304" pitchFamily="18" charset="0"/>
              </a:rPr>
              <a:t>Queue:</a:t>
            </a:r>
          </a:p>
          <a:p>
            <a:r>
              <a:rPr lang="vi-VN" dirty="0">
                <a:latin typeface="Times New Roman" panose="02020603050405020304" pitchFamily="18" charset="0"/>
                <a:cs typeface="Times New Roman" panose="02020603050405020304" pitchFamily="18" charset="0"/>
              </a:rPr>
              <a:t>Scheduling: Used in task scheduling (e.g., printer queue, CPU task scheduling).</a:t>
            </a:r>
          </a:p>
          <a:p>
            <a:r>
              <a:rPr lang="vi-VN" dirty="0">
                <a:latin typeface="Times New Roman" panose="02020603050405020304" pitchFamily="18" charset="0"/>
                <a:cs typeface="Times New Roman" panose="02020603050405020304" pitchFamily="18" charset="0"/>
              </a:rPr>
              <a:t>Breadth-First Search (BFS): Used in BFS for exploring nodes level by level.</a:t>
            </a:r>
          </a:p>
          <a:p>
            <a:r>
              <a:rPr lang="vi-VN" dirty="0">
                <a:latin typeface="Times New Roman" panose="02020603050405020304" pitchFamily="18" charset="0"/>
                <a:cs typeface="Times New Roman" panose="02020603050405020304" pitchFamily="18" charset="0"/>
              </a:rPr>
              <a:t>Order Processing: Managing processes in real-time systems (e.g., customer service systems, ticket queues).</a:t>
            </a:r>
          </a:p>
        </p:txBody>
      </p:sp>
    </p:spTree>
    <p:extLst>
      <p:ext uri="{BB962C8B-B14F-4D97-AF65-F5344CB8AC3E}">
        <p14:creationId xmlns:p14="http://schemas.microsoft.com/office/powerpoint/2010/main" val="82118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538D27-BFE6-7414-47D1-E18C8972CA34}"/>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9B2FF798-89A7-A8C7-594F-45F06F78B43B}"/>
              </a:ext>
            </a:extLst>
          </p:cNvPr>
          <p:cNvSpPr txBox="1"/>
          <p:nvPr/>
        </p:nvSpPr>
        <p:spPr>
          <a:xfrm>
            <a:off x="1065598" y="1721770"/>
            <a:ext cx="6096000" cy="2862322"/>
          </a:xfrm>
          <a:prstGeom prst="rect">
            <a:avLst/>
          </a:prstGeom>
          <a:noFill/>
        </p:spPr>
        <p:txBody>
          <a:bodyPr wrap="square">
            <a:spAutoFit/>
          </a:bodyPr>
          <a:lstStyle/>
          <a:p>
            <a:r>
              <a:rPr lang="vi-VN" dirty="0">
                <a:latin typeface="Times New Roman" panose="02020603050405020304" pitchFamily="18" charset="0"/>
                <a:cs typeface="Times New Roman" panose="02020603050405020304" pitchFamily="18" charset="0"/>
              </a:rPr>
              <a:t>4. Time Complexity:</a:t>
            </a:r>
          </a:p>
          <a:p>
            <a:r>
              <a:rPr lang="vi-VN" dirty="0">
                <a:latin typeface="Times New Roman" panose="02020603050405020304" pitchFamily="18" charset="0"/>
                <a:cs typeface="Times New Roman" panose="02020603050405020304" pitchFamily="18" charset="0"/>
              </a:rPr>
              <a:t>Both Stack and Queue operations (insertion, removal, access) generally have the following time complexity:</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Push/Pop in Stack: O(1)</a:t>
            </a:r>
          </a:p>
          <a:p>
            <a:r>
              <a:rPr lang="vi-VN" dirty="0">
                <a:latin typeface="Times New Roman" panose="02020603050405020304" pitchFamily="18" charset="0"/>
                <a:cs typeface="Times New Roman" panose="02020603050405020304" pitchFamily="18" charset="0"/>
              </a:rPr>
              <a:t>Enqueue/Dequeue in Queue: O(1)</a:t>
            </a:r>
          </a:p>
          <a:p>
            <a:r>
              <a:rPr lang="vi-VN" dirty="0">
                <a:latin typeface="Times New Roman" panose="02020603050405020304" pitchFamily="18" charset="0"/>
                <a:cs typeface="Times New Roman" panose="02020603050405020304" pitchFamily="18" charset="0"/>
              </a:rPr>
              <a:t>The time complexity remains constant regardless of the size of the data structure, as long as the underlying implementation supports efficient access.</a:t>
            </a:r>
          </a:p>
          <a:p>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136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A00000-45F4-988B-7010-12A93C40B1E5}"/>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5CDCF8E1-4DFE-5C27-BD3F-29BA7D5A17AB}"/>
              </a:ext>
            </a:extLst>
          </p:cNvPr>
          <p:cNvSpPr txBox="1"/>
          <p:nvPr/>
        </p:nvSpPr>
        <p:spPr>
          <a:xfrm>
            <a:off x="969885" y="854877"/>
            <a:ext cx="6094520"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5. Data Structure Type:</a:t>
            </a:r>
          </a:p>
          <a:p>
            <a:r>
              <a:rPr lang="en-US" dirty="0">
                <a:latin typeface="Times New Roman" panose="02020603050405020304" pitchFamily="18" charset="0"/>
                <a:cs typeface="Times New Roman" panose="02020603050405020304" pitchFamily="18" charset="0"/>
              </a:rPr>
              <a:t>Stack: Can be implemented using arrays or linked lists.</a:t>
            </a:r>
          </a:p>
          <a:p>
            <a:r>
              <a:rPr lang="en-US" dirty="0">
                <a:latin typeface="Times New Roman" panose="02020603050405020304" pitchFamily="18" charset="0"/>
                <a:cs typeface="Times New Roman" panose="02020603050405020304" pitchFamily="18" charset="0"/>
              </a:rPr>
              <a:t>Queue: Can also be implemented using arrays or linked lists, though it may involve a circular array for efficient space management.</a:t>
            </a:r>
            <a:endParaRPr lang="vi-V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2AED8A8-AF22-1963-F855-9FF508508593}"/>
              </a:ext>
            </a:extLst>
          </p:cNvPr>
          <p:cNvSpPr txBox="1"/>
          <p:nvPr/>
        </p:nvSpPr>
        <p:spPr>
          <a:xfrm>
            <a:off x="969885" y="2736904"/>
            <a:ext cx="6094520" cy="2862322"/>
          </a:xfrm>
          <a:prstGeom prst="rect">
            <a:avLst/>
          </a:prstGeom>
          <a:noFill/>
        </p:spPr>
        <p:txBody>
          <a:bodyPr wrap="square">
            <a:spAutoFit/>
          </a:bodyPr>
          <a:lstStyle/>
          <a:p>
            <a:r>
              <a:rPr lang="vi-VN" dirty="0">
                <a:latin typeface="Times New Roman" panose="02020603050405020304" pitchFamily="18" charset="0"/>
                <a:cs typeface="Times New Roman" panose="02020603050405020304" pitchFamily="18" charset="0"/>
              </a:rPr>
              <a:t>6. Variation:</a:t>
            </a:r>
          </a:p>
          <a:p>
            <a:r>
              <a:rPr lang="vi-VN" dirty="0">
                <a:latin typeface="Times New Roman" panose="02020603050405020304" pitchFamily="18" charset="0"/>
                <a:cs typeface="Times New Roman" panose="02020603050405020304" pitchFamily="18" charset="0"/>
              </a:rPr>
              <a:t>Stack:</a:t>
            </a:r>
          </a:p>
          <a:p>
            <a:r>
              <a:rPr lang="vi-VN" dirty="0">
                <a:latin typeface="Times New Roman" panose="02020603050405020304" pitchFamily="18" charset="0"/>
                <a:cs typeface="Times New Roman" panose="02020603050405020304" pitchFamily="18" charset="0"/>
              </a:rPr>
              <a:t>Double Stack: A stack with two ends.</a:t>
            </a:r>
          </a:p>
          <a:p>
            <a:r>
              <a:rPr lang="vi-VN" dirty="0">
                <a:latin typeface="Times New Roman" panose="02020603050405020304" pitchFamily="18" charset="0"/>
                <a:cs typeface="Times New Roman" panose="02020603050405020304" pitchFamily="18" charset="0"/>
              </a:rPr>
              <a:t>Queue:</a:t>
            </a:r>
          </a:p>
          <a:p>
            <a:r>
              <a:rPr lang="vi-VN" dirty="0">
                <a:latin typeface="Times New Roman" panose="02020603050405020304" pitchFamily="18" charset="0"/>
                <a:cs typeface="Times New Roman" panose="02020603050405020304" pitchFamily="18" charset="0"/>
              </a:rPr>
              <a:t>Circular Queue: A queue where the rear and front are connected to make efficient use of memory.</a:t>
            </a:r>
          </a:p>
          <a:p>
            <a:r>
              <a:rPr lang="vi-VN" dirty="0">
                <a:latin typeface="Times New Roman" panose="02020603050405020304" pitchFamily="18" charset="0"/>
                <a:cs typeface="Times New Roman" panose="02020603050405020304" pitchFamily="18" charset="0"/>
              </a:rPr>
              <a:t>Priority Queue: A queue where elements are dequeued based on priority rather than insertion order.</a:t>
            </a:r>
          </a:p>
          <a:p>
            <a:r>
              <a:rPr lang="vi-VN" dirty="0">
                <a:latin typeface="Times New Roman" panose="02020603050405020304" pitchFamily="18" charset="0"/>
                <a:cs typeface="Times New Roman" panose="02020603050405020304" pitchFamily="18" charset="0"/>
              </a:rPr>
              <a:t>Deque (Double-ended Queue): Allows insertion and removal from both ends.</a:t>
            </a:r>
          </a:p>
        </p:txBody>
      </p:sp>
    </p:spTree>
    <p:extLst>
      <p:ext uri="{BB962C8B-B14F-4D97-AF65-F5344CB8AC3E}">
        <p14:creationId xmlns:p14="http://schemas.microsoft.com/office/powerpoint/2010/main" val="74037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83CAEB9-C8FC-47D1-12CC-660ACAE9EC52}"/>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9A6AE5F8-0D70-8A9D-9BAA-E729BCC85D34}"/>
              </a:ext>
            </a:extLst>
          </p:cNvPr>
          <p:cNvSpPr txBox="1"/>
          <p:nvPr/>
        </p:nvSpPr>
        <p:spPr>
          <a:xfrm>
            <a:off x="3047260" y="2000058"/>
            <a:ext cx="6094520" cy="2862322"/>
          </a:xfrm>
          <a:prstGeom prst="rect">
            <a:avLst/>
          </a:prstGeom>
          <a:noFill/>
        </p:spPr>
        <p:txBody>
          <a:bodyPr wrap="square">
            <a:spAutoFit/>
          </a:bodyPr>
          <a:lstStyle/>
          <a:p>
            <a:r>
              <a:rPr lang="vi-VN" dirty="0">
                <a:latin typeface="Times New Roman" panose="02020603050405020304" pitchFamily="18" charset="0"/>
                <a:cs typeface="Times New Roman" panose="02020603050405020304" pitchFamily="18" charset="0"/>
              </a:rPr>
              <a:t>6. Variation:</a:t>
            </a:r>
          </a:p>
          <a:p>
            <a:r>
              <a:rPr lang="vi-VN" dirty="0">
                <a:latin typeface="Times New Roman" panose="02020603050405020304" pitchFamily="18" charset="0"/>
                <a:cs typeface="Times New Roman" panose="02020603050405020304" pitchFamily="18" charset="0"/>
              </a:rPr>
              <a:t>Stack:</a:t>
            </a:r>
          </a:p>
          <a:p>
            <a:r>
              <a:rPr lang="vi-VN" dirty="0">
                <a:latin typeface="Times New Roman" panose="02020603050405020304" pitchFamily="18" charset="0"/>
                <a:cs typeface="Times New Roman" panose="02020603050405020304" pitchFamily="18" charset="0"/>
              </a:rPr>
              <a:t>Double Stack: A stack with two ends.</a:t>
            </a:r>
          </a:p>
          <a:p>
            <a:r>
              <a:rPr lang="vi-VN" dirty="0">
                <a:latin typeface="Times New Roman" panose="02020603050405020304" pitchFamily="18" charset="0"/>
                <a:cs typeface="Times New Roman" panose="02020603050405020304" pitchFamily="18" charset="0"/>
              </a:rPr>
              <a:t>Queue:</a:t>
            </a:r>
          </a:p>
          <a:p>
            <a:r>
              <a:rPr lang="vi-VN" dirty="0">
                <a:latin typeface="Times New Roman" panose="02020603050405020304" pitchFamily="18" charset="0"/>
                <a:cs typeface="Times New Roman" panose="02020603050405020304" pitchFamily="18" charset="0"/>
              </a:rPr>
              <a:t>Circular Queue: A queue where the rear and front are connected to make efficient use of memory.</a:t>
            </a:r>
          </a:p>
          <a:p>
            <a:r>
              <a:rPr lang="vi-VN" dirty="0">
                <a:latin typeface="Times New Roman" panose="02020603050405020304" pitchFamily="18" charset="0"/>
                <a:cs typeface="Times New Roman" panose="02020603050405020304" pitchFamily="18" charset="0"/>
              </a:rPr>
              <a:t>Priority Queue: A queue where elements are dequeued based on priority rather than insertion order.</a:t>
            </a:r>
          </a:p>
          <a:p>
            <a:r>
              <a:rPr lang="vi-VN" dirty="0">
                <a:latin typeface="Times New Roman" panose="02020603050405020304" pitchFamily="18" charset="0"/>
                <a:cs typeface="Times New Roman" panose="02020603050405020304" pitchFamily="18" charset="0"/>
              </a:rPr>
              <a:t>Deque (Double-ended Queue): Allows insertion and removal from both ends.</a:t>
            </a:r>
          </a:p>
        </p:txBody>
      </p:sp>
    </p:spTree>
    <p:extLst>
      <p:ext uri="{BB962C8B-B14F-4D97-AF65-F5344CB8AC3E}">
        <p14:creationId xmlns:p14="http://schemas.microsoft.com/office/powerpoint/2010/main" val="1466057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274BE2-D623-7F1B-51A8-AEC1CF6150C6}"/>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pic>
        <p:nvPicPr>
          <p:cNvPr id="8" name="Picture 7">
            <a:extLst>
              <a:ext uri="{FF2B5EF4-FFF2-40B4-BE49-F238E27FC236}">
                <a16:creationId xmlns:a16="http://schemas.microsoft.com/office/drawing/2014/main" id="{72D5777C-A3E7-D1D5-0D47-AB3963109DB2}"/>
              </a:ext>
            </a:extLst>
          </p:cNvPr>
          <p:cNvPicPr>
            <a:picLocks noChangeAspect="1"/>
          </p:cNvPicPr>
          <p:nvPr/>
        </p:nvPicPr>
        <p:blipFill>
          <a:blip r:embed="rId2"/>
          <a:stretch>
            <a:fillRect/>
          </a:stretch>
        </p:blipFill>
        <p:spPr>
          <a:xfrm>
            <a:off x="1521618" y="457200"/>
            <a:ext cx="9148763" cy="5786568"/>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7F2E76D0-B7F7-1BC3-8152-C129585BC2B7}"/>
                  </a:ext>
                </a:extLst>
              </p14:cNvPr>
              <p14:cNvContentPartPr/>
              <p14:nvPr/>
            </p14:nvContentPartPr>
            <p14:xfrm>
              <a:off x="-524415" y="1028235"/>
              <a:ext cx="360" cy="360"/>
            </p14:xfrm>
          </p:contentPart>
        </mc:Choice>
        <mc:Fallback xmlns="">
          <p:pic>
            <p:nvPicPr>
              <p:cNvPr id="13" name="Ink 12">
                <a:extLst>
                  <a:ext uri="{FF2B5EF4-FFF2-40B4-BE49-F238E27FC236}">
                    <a16:creationId xmlns:a16="http://schemas.microsoft.com/office/drawing/2014/main" id="{7F2E76D0-B7F7-1BC3-8152-C129585BC2B7}"/>
                  </a:ext>
                </a:extLst>
              </p:cNvPr>
              <p:cNvPicPr/>
              <p:nvPr/>
            </p:nvPicPr>
            <p:blipFill>
              <a:blip r:embed="rId4"/>
              <a:stretch>
                <a:fillRect/>
              </a:stretch>
            </p:blipFill>
            <p:spPr>
              <a:xfrm>
                <a:off x="-530535" y="1022115"/>
                <a:ext cx="12600" cy="12600"/>
              </a:xfrm>
              <a:prstGeom prst="rect">
                <a:avLst/>
              </a:prstGeom>
            </p:spPr>
          </p:pic>
        </mc:Fallback>
      </mc:AlternateContent>
    </p:spTree>
    <p:extLst>
      <p:ext uri="{BB962C8B-B14F-4D97-AF65-F5344CB8AC3E}">
        <p14:creationId xmlns:p14="http://schemas.microsoft.com/office/powerpoint/2010/main" val="2861380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tack vs Queue">
            <a:extLst>
              <a:ext uri="{FF2B5EF4-FFF2-40B4-BE49-F238E27FC236}">
                <a16:creationId xmlns:a16="http://schemas.microsoft.com/office/drawing/2014/main" id="{5ABADCBB-FE0A-F4FC-32E1-59D2CA02C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 y="240409"/>
            <a:ext cx="11782426" cy="637718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B574E91-DD0E-8986-93BE-68FA80BC7CBA}"/>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99CD8257-7CC0-9F73-CA85-64C314A969B2}"/>
              </a:ext>
            </a:extLst>
          </p:cNvPr>
          <p:cNvSpPr txBox="1"/>
          <p:nvPr/>
        </p:nvSpPr>
        <p:spPr>
          <a:xfrm>
            <a:off x="2438400" y="457200"/>
            <a:ext cx="6972300" cy="369332"/>
          </a:xfrm>
          <a:prstGeom prst="rect">
            <a:avLst/>
          </a:prstGeom>
          <a:noFill/>
        </p:spPr>
        <p:txBody>
          <a:bodyPr wrap="square">
            <a:spAutoFit/>
          </a:bodyPr>
          <a:lstStyle/>
          <a:p>
            <a:r>
              <a:rPr lang="vi-VN" dirty="0"/>
              <a:t>How many ways are there to implement Stack and Queue?</a:t>
            </a:r>
          </a:p>
        </p:txBody>
      </p:sp>
    </p:spTree>
    <p:extLst>
      <p:ext uri="{BB962C8B-B14F-4D97-AF65-F5344CB8AC3E}">
        <p14:creationId xmlns:p14="http://schemas.microsoft.com/office/powerpoint/2010/main" val="231659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3C24-51AC-2245-B868-B2D470DE1B81}"/>
              </a:ext>
            </a:extLst>
          </p:cNvPr>
          <p:cNvSpPr>
            <a:spLocks noGrp="1"/>
          </p:cNvSpPr>
          <p:nvPr>
            <p:ph type="title"/>
          </p:nvPr>
        </p:nvSpPr>
        <p:spPr/>
        <p:txBody>
          <a:bodyPr/>
          <a:lstStyle/>
          <a:p>
            <a:endParaRPr lang="vi-VN"/>
          </a:p>
        </p:txBody>
      </p:sp>
      <p:sp>
        <p:nvSpPr>
          <p:cNvPr id="4" name="Date Placeholder 3">
            <a:extLst>
              <a:ext uri="{FF2B5EF4-FFF2-40B4-BE49-F238E27FC236}">
                <a16:creationId xmlns:a16="http://schemas.microsoft.com/office/drawing/2014/main" id="{E63EC0EA-A863-394C-52D2-A63EA5E0F2A3}"/>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pic>
        <p:nvPicPr>
          <p:cNvPr id="1026" name="Picture 2" descr="What is DSA in programming? Why we need DSA? - YouTube">
            <a:extLst>
              <a:ext uri="{FF2B5EF4-FFF2-40B4-BE49-F238E27FC236}">
                <a16:creationId xmlns:a16="http://schemas.microsoft.com/office/drawing/2014/main" id="{7C9009FD-5394-BA76-894A-8A58C76E00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092"/>
            <a:ext cx="12192000" cy="6860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900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4642FB-24D8-F98F-DA48-72E18FC2C007}"/>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14" name="TextBox 13">
            <a:extLst>
              <a:ext uri="{FF2B5EF4-FFF2-40B4-BE49-F238E27FC236}">
                <a16:creationId xmlns:a16="http://schemas.microsoft.com/office/drawing/2014/main" id="{2CBBC81F-C268-7DE2-C804-3652E41CEC30}"/>
              </a:ext>
            </a:extLst>
          </p:cNvPr>
          <p:cNvSpPr txBox="1"/>
          <p:nvPr/>
        </p:nvSpPr>
        <p:spPr>
          <a:xfrm>
            <a:off x="554646" y="853828"/>
            <a:ext cx="11894344" cy="4893647"/>
          </a:xfrm>
          <a:prstGeom prst="rect">
            <a:avLst/>
          </a:prstGeom>
          <a:noFill/>
        </p:spPr>
        <p:txBody>
          <a:bodyPr wrap="square">
            <a:spAutoFit/>
          </a:bodyPr>
          <a:lstStyle/>
          <a:p>
            <a:r>
              <a:rPr lang="vi-VN" sz="1200" b="1" dirty="0">
                <a:latin typeface="Times New Roman" panose="02020603050405020304" pitchFamily="18" charset="0"/>
                <a:cs typeface="Times New Roman" panose="02020603050405020304" pitchFamily="18" charset="0"/>
              </a:rPr>
              <a:t>1. Stack Implementations:</a:t>
            </a:r>
          </a:p>
          <a:p>
            <a:r>
              <a:rPr lang="vi-VN" sz="1200" dirty="0">
                <a:latin typeface="Times New Roman" panose="02020603050405020304" pitchFamily="18" charset="0"/>
                <a:cs typeface="Times New Roman" panose="02020603050405020304" pitchFamily="18" charset="0"/>
              </a:rPr>
              <a:t>a. Array-Based Stack:</a:t>
            </a:r>
          </a:p>
          <a:p>
            <a:r>
              <a:rPr lang="vi-VN" sz="1200" dirty="0">
                <a:latin typeface="Times New Roman" panose="02020603050405020304" pitchFamily="18" charset="0"/>
                <a:cs typeface="Times New Roman" panose="02020603050405020304" pitchFamily="18" charset="0"/>
              </a:rPr>
              <a:t>How it works: An array is used to store elements, and a pointer (top) keeps track of the index of the last element pushed onto the stack.</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Key Operations:</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Push: Adds an element to the top of the array.</a:t>
            </a:r>
          </a:p>
          <a:p>
            <a:r>
              <a:rPr lang="vi-VN" sz="1200" dirty="0">
                <a:latin typeface="Times New Roman" panose="02020603050405020304" pitchFamily="18" charset="0"/>
                <a:cs typeface="Times New Roman" panose="02020603050405020304" pitchFamily="18" charset="0"/>
              </a:rPr>
              <a:t>Pop: Removes the element from the top and decreases the pointer.</a:t>
            </a:r>
          </a:p>
          <a:p>
            <a:r>
              <a:rPr lang="vi-VN" sz="1200" dirty="0">
                <a:latin typeface="Times New Roman" panose="02020603050405020304" pitchFamily="18" charset="0"/>
                <a:cs typeface="Times New Roman" panose="02020603050405020304" pitchFamily="18" charset="0"/>
              </a:rPr>
              <a:t>Peek: Returns the element at the top without removing it.</a:t>
            </a:r>
          </a:p>
          <a:p>
            <a:r>
              <a:rPr lang="vi-VN" sz="1200" dirty="0">
                <a:latin typeface="Times New Roman" panose="02020603050405020304" pitchFamily="18" charset="0"/>
                <a:cs typeface="Times New Roman" panose="02020603050405020304" pitchFamily="18" charset="0"/>
              </a:rPr>
              <a:t>b. Linked List-Based Stack:</a:t>
            </a:r>
          </a:p>
          <a:p>
            <a:r>
              <a:rPr lang="vi-VN" sz="1200" dirty="0">
                <a:latin typeface="Times New Roman" panose="02020603050405020304" pitchFamily="18" charset="0"/>
                <a:cs typeface="Times New Roman" panose="02020603050405020304" pitchFamily="18" charset="0"/>
              </a:rPr>
              <a:t>How it works: A linked list is used, where each node contains a value and a pointer to the next node. The top is represented by the head of the linked list.</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Key Operations:</a:t>
            </a:r>
          </a:p>
          <a:p>
            <a:r>
              <a:rPr lang="vi-VN" sz="1200" dirty="0">
                <a:latin typeface="Times New Roman" panose="02020603050405020304" pitchFamily="18" charset="0"/>
                <a:cs typeface="Times New Roman" panose="02020603050405020304" pitchFamily="18" charset="0"/>
              </a:rPr>
              <a:t>Push: Adds a new node at the head (top).</a:t>
            </a:r>
          </a:p>
          <a:p>
            <a:r>
              <a:rPr lang="vi-VN" sz="1200" dirty="0">
                <a:latin typeface="Times New Roman" panose="02020603050405020304" pitchFamily="18" charset="0"/>
                <a:cs typeface="Times New Roman" panose="02020603050405020304" pitchFamily="18" charset="0"/>
              </a:rPr>
              <a:t>Pop: Removes the node at the head (top) and reassigns the pointer to the next node.</a:t>
            </a:r>
          </a:p>
          <a:p>
            <a:r>
              <a:rPr lang="vi-VN" sz="1200" dirty="0">
                <a:latin typeface="Times New Roman" panose="02020603050405020304" pitchFamily="18" charset="0"/>
                <a:cs typeface="Times New Roman" panose="02020603050405020304" pitchFamily="18" charset="0"/>
              </a:rPr>
              <a:t>Peek: Returns the value at the head.</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c. Dynamic Array-Based Stack:</a:t>
            </a:r>
          </a:p>
          <a:p>
            <a:r>
              <a:rPr lang="vi-VN" sz="1200" dirty="0">
                <a:latin typeface="Times New Roman" panose="02020603050405020304" pitchFamily="18" charset="0"/>
                <a:cs typeface="Times New Roman" panose="02020603050405020304" pitchFamily="18" charset="0"/>
              </a:rPr>
              <a:t>How it works: Similar to an array-based stack, but the size of the array grows or shrinks dynamically as elements are pushed or popped.</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Key Operations:</a:t>
            </a:r>
          </a:p>
          <a:p>
            <a:endParaRPr lang="vi-VN"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Push: If the array is full, double its size and push the element.</a:t>
            </a:r>
          </a:p>
          <a:p>
            <a:r>
              <a:rPr lang="vi-VN" sz="1200" dirty="0">
                <a:latin typeface="Times New Roman" panose="02020603050405020304" pitchFamily="18" charset="0"/>
                <a:cs typeface="Times New Roman" panose="02020603050405020304" pitchFamily="18" charset="0"/>
              </a:rPr>
              <a:t>Pop: Shrinks the array if it becomes under-utilized.</a:t>
            </a:r>
          </a:p>
          <a:p>
            <a:endParaRPr lang="vi-VN" sz="1200" dirty="0">
              <a:latin typeface="Times New Roman" panose="02020603050405020304" pitchFamily="18" charset="0"/>
              <a:cs typeface="Times New Roman" panose="02020603050405020304" pitchFamily="18" charset="0"/>
            </a:endParaRPr>
          </a:p>
          <a:p>
            <a:endParaRPr lang="vi-V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682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A36F1B8-3D1E-2F8B-8645-BA9677E34687}"/>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8" name="TextBox 7">
            <a:extLst>
              <a:ext uri="{FF2B5EF4-FFF2-40B4-BE49-F238E27FC236}">
                <a16:creationId xmlns:a16="http://schemas.microsoft.com/office/drawing/2014/main" id="{5D5C1081-7676-4E38-0307-3379109A858F}"/>
              </a:ext>
            </a:extLst>
          </p:cNvPr>
          <p:cNvSpPr txBox="1"/>
          <p:nvPr/>
        </p:nvSpPr>
        <p:spPr>
          <a:xfrm>
            <a:off x="542926" y="626209"/>
            <a:ext cx="11144249" cy="5447645"/>
          </a:xfrm>
          <a:prstGeom prst="rect">
            <a:avLst/>
          </a:prstGeom>
          <a:noFill/>
        </p:spPr>
        <p:txBody>
          <a:bodyPr wrap="square">
            <a:spAutoFit/>
          </a:bodyPr>
          <a:lstStyle/>
          <a:p>
            <a:r>
              <a:rPr lang="vi-VN" sz="1200" b="1" dirty="0">
                <a:latin typeface="+mj-lt"/>
              </a:rPr>
              <a:t>2. Queue Implementations:</a:t>
            </a:r>
          </a:p>
          <a:p>
            <a:endParaRPr lang="vi-VN" sz="1200" dirty="0">
              <a:latin typeface="+mj-lt"/>
            </a:endParaRPr>
          </a:p>
          <a:p>
            <a:r>
              <a:rPr lang="vi-VN" sz="1200" dirty="0">
                <a:latin typeface="+mj-lt"/>
              </a:rPr>
              <a:t>a. Array-Based Queue:</a:t>
            </a:r>
          </a:p>
          <a:p>
            <a:r>
              <a:rPr lang="vi-VN" sz="1200" dirty="0">
                <a:latin typeface="+mj-lt"/>
              </a:rPr>
              <a:t>How it works: Elements are stored in a contiguous array. Two pointers, front and rear, track the positions of the first and last elements respectively.</a:t>
            </a:r>
          </a:p>
          <a:p>
            <a:endParaRPr lang="vi-VN" sz="1200" dirty="0">
              <a:latin typeface="+mj-lt"/>
            </a:endParaRPr>
          </a:p>
          <a:p>
            <a:r>
              <a:rPr lang="vi-VN" sz="1200" dirty="0">
                <a:latin typeface="+mj-lt"/>
              </a:rPr>
              <a:t>Key Operations:</a:t>
            </a:r>
          </a:p>
          <a:p>
            <a:r>
              <a:rPr lang="vi-VN" sz="1200" dirty="0">
                <a:latin typeface="+mj-lt"/>
              </a:rPr>
              <a:t>Enqueue: Adds an element at the rear.</a:t>
            </a:r>
          </a:p>
          <a:p>
            <a:r>
              <a:rPr lang="vi-VN" sz="1200" dirty="0">
                <a:latin typeface="+mj-lt"/>
              </a:rPr>
              <a:t>Dequeue: Removes an element from the front.</a:t>
            </a:r>
          </a:p>
          <a:p>
            <a:r>
              <a:rPr lang="vi-VN" sz="1200" dirty="0">
                <a:latin typeface="+mj-lt"/>
              </a:rPr>
              <a:t>Front: Returns the element at the front without removing it.</a:t>
            </a:r>
          </a:p>
          <a:p>
            <a:endParaRPr lang="vi-VN" sz="1200" dirty="0"/>
          </a:p>
          <a:p>
            <a:r>
              <a:rPr lang="en-US" sz="1200" dirty="0">
                <a:latin typeface="Times New Roman" panose="02020603050405020304" pitchFamily="18" charset="0"/>
                <a:cs typeface="Times New Roman" panose="02020603050405020304" pitchFamily="18" charset="0"/>
              </a:rPr>
              <a:t>b. Circular Array-Based Queue (Ring Buffer):</a:t>
            </a:r>
          </a:p>
          <a:p>
            <a:r>
              <a:rPr lang="en-US" sz="1200" dirty="0">
                <a:latin typeface="Times New Roman" panose="02020603050405020304" pitchFamily="18" charset="0"/>
                <a:cs typeface="Times New Roman" panose="02020603050405020304" pitchFamily="18" charset="0"/>
              </a:rPr>
              <a:t>How it works: A modification of the array-based queue where the array wraps around itself to form a circular buffer. The rear pointer wraps around to the beginning of the array when it reaches the end.</a:t>
            </a:r>
          </a:p>
          <a:p>
            <a:r>
              <a:rPr lang="en-US" sz="1200" dirty="0">
                <a:latin typeface="Times New Roman" panose="02020603050405020304" pitchFamily="18" charset="0"/>
                <a:cs typeface="Times New Roman" panose="02020603050405020304" pitchFamily="18" charset="0"/>
              </a:rPr>
              <a:t>Key Operations:</a:t>
            </a:r>
          </a:p>
          <a:p>
            <a:r>
              <a:rPr lang="en-US" sz="1200" dirty="0">
                <a:latin typeface="Times New Roman" panose="02020603050405020304" pitchFamily="18" charset="0"/>
                <a:cs typeface="Times New Roman" panose="02020603050405020304" pitchFamily="18" charset="0"/>
              </a:rPr>
              <a:t>Enqueue: Adds an element at the rear, wrapping around if necessary.</a:t>
            </a:r>
          </a:p>
          <a:p>
            <a:r>
              <a:rPr lang="en-US" sz="1200" dirty="0">
                <a:latin typeface="Times New Roman" panose="02020603050405020304" pitchFamily="18" charset="0"/>
                <a:cs typeface="Times New Roman" panose="02020603050405020304" pitchFamily="18" charset="0"/>
              </a:rPr>
              <a:t>Dequeue: Removes an element from the front, wrapping around if necessary.</a:t>
            </a:r>
          </a:p>
          <a:p>
            <a:r>
              <a:rPr lang="en-US" sz="1200" dirty="0">
                <a:latin typeface="Times New Roman" panose="02020603050405020304" pitchFamily="18" charset="0"/>
                <a:cs typeface="Times New Roman" panose="02020603050405020304" pitchFamily="18" charset="0"/>
              </a:rPr>
              <a:t>c. Linked List-Based Queue:</a:t>
            </a:r>
          </a:p>
          <a:p>
            <a:r>
              <a:rPr lang="en-US" sz="1200" dirty="0">
                <a:latin typeface="Times New Roman" panose="02020603050405020304" pitchFamily="18" charset="0"/>
                <a:cs typeface="Times New Roman" panose="02020603050405020304" pitchFamily="18" charset="0"/>
              </a:rPr>
              <a:t>How it works: A singly linked list is used where each node contains a value and a pointer to the next node. The front and rear pointers track the first and last nodes in the list.</a:t>
            </a:r>
          </a:p>
          <a:p>
            <a:r>
              <a:rPr lang="en-US" sz="1200" dirty="0">
                <a:latin typeface="Times New Roman" panose="02020603050405020304" pitchFamily="18" charset="0"/>
                <a:cs typeface="Times New Roman" panose="02020603050405020304" pitchFamily="18" charset="0"/>
              </a:rPr>
              <a:t>Key Operations:</a:t>
            </a:r>
          </a:p>
          <a:p>
            <a:r>
              <a:rPr lang="en-US" sz="1200" dirty="0">
                <a:latin typeface="Times New Roman" panose="02020603050405020304" pitchFamily="18" charset="0"/>
                <a:cs typeface="Times New Roman" panose="02020603050405020304" pitchFamily="18" charset="0"/>
              </a:rPr>
              <a:t>Enqueue: Adds a node at the rear.</a:t>
            </a:r>
          </a:p>
          <a:p>
            <a:r>
              <a:rPr lang="en-US" sz="1200" dirty="0">
                <a:latin typeface="Times New Roman" panose="02020603050405020304" pitchFamily="18" charset="0"/>
                <a:cs typeface="Times New Roman" panose="02020603050405020304" pitchFamily="18" charset="0"/>
              </a:rPr>
              <a:t>Dequeue: Removes the node from the front.</a:t>
            </a:r>
          </a:p>
          <a:p>
            <a:r>
              <a:rPr lang="en-US" sz="1200" dirty="0">
                <a:latin typeface="Times New Roman" panose="02020603050405020304" pitchFamily="18" charset="0"/>
                <a:cs typeface="Times New Roman" panose="02020603050405020304" pitchFamily="18" charset="0"/>
              </a:rPr>
              <a:t>Front: Returns the value at the front.</a:t>
            </a:r>
          </a:p>
          <a:p>
            <a:r>
              <a:rPr lang="en-US" sz="1200" dirty="0">
                <a:latin typeface="Times New Roman" panose="02020603050405020304" pitchFamily="18" charset="0"/>
                <a:cs typeface="Times New Roman" panose="02020603050405020304" pitchFamily="18" charset="0"/>
              </a:rPr>
              <a:t>d. Double-Ended Queue (Deque):</a:t>
            </a:r>
          </a:p>
          <a:p>
            <a:r>
              <a:rPr lang="en-US" sz="1200" dirty="0">
                <a:latin typeface="Times New Roman" panose="02020603050405020304" pitchFamily="18" charset="0"/>
                <a:cs typeface="Times New Roman" panose="02020603050405020304" pitchFamily="18" charset="0"/>
              </a:rPr>
              <a:t>How it works: A deque allows elements to be added and removed from both the front and rear. It can be implemented using arrays or linked lists.</a:t>
            </a:r>
          </a:p>
          <a:p>
            <a:r>
              <a:rPr lang="en-US" sz="1200" dirty="0">
                <a:latin typeface="Times New Roman" panose="02020603050405020304" pitchFamily="18" charset="0"/>
                <a:cs typeface="Times New Roman" panose="02020603050405020304" pitchFamily="18" charset="0"/>
              </a:rPr>
              <a:t>Key Operations:</a:t>
            </a:r>
          </a:p>
          <a:p>
            <a:r>
              <a:rPr lang="en-US" sz="1200" dirty="0">
                <a:latin typeface="Times New Roman" panose="02020603050405020304" pitchFamily="18" charset="0"/>
                <a:cs typeface="Times New Roman" panose="02020603050405020304" pitchFamily="18" charset="0"/>
              </a:rPr>
              <a:t>Add Front: Adds an element at the front.</a:t>
            </a:r>
          </a:p>
          <a:p>
            <a:r>
              <a:rPr lang="en-US" sz="1200" dirty="0">
                <a:latin typeface="Times New Roman" panose="02020603050405020304" pitchFamily="18" charset="0"/>
                <a:cs typeface="Times New Roman" panose="02020603050405020304" pitchFamily="18" charset="0"/>
              </a:rPr>
              <a:t>Add Rear: Adds an element at the rear.</a:t>
            </a:r>
          </a:p>
          <a:p>
            <a:r>
              <a:rPr lang="en-US" sz="1200" dirty="0">
                <a:latin typeface="Times New Roman" panose="02020603050405020304" pitchFamily="18" charset="0"/>
                <a:cs typeface="Times New Roman" panose="02020603050405020304" pitchFamily="18" charset="0"/>
              </a:rPr>
              <a:t>Remove Front: Removes an element from the front.</a:t>
            </a:r>
          </a:p>
          <a:p>
            <a:r>
              <a:rPr lang="en-US" sz="1200" dirty="0">
                <a:latin typeface="Times New Roman" panose="02020603050405020304" pitchFamily="18" charset="0"/>
                <a:cs typeface="Times New Roman" panose="02020603050405020304" pitchFamily="18" charset="0"/>
              </a:rPr>
              <a:t>Remove Rear: Removes an element from the rear.</a:t>
            </a:r>
            <a:endParaRPr lang="vi-V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751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A09FBA7-054D-4A00-26F0-3DAD30C18F59}"/>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3" name="TextBox 2">
            <a:extLst>
              <a:ext uri="{FF2B5EF4-FFF2-40B4-BE49-F238E27FC236}">
                <a16:creationId xmlns:a16="http://schemas.microsoft.com/office/drawing/2014/main" id="{BE8361CF-2511-42D3-9BF3-F03607A9A828}"/>
              </a:ext>
            </a:extLst>
          </p:cNvPr>
          <p:cNvSpPr txBox="1"/>
          <p:nvPr/>
        </p:nvSpPr>
        <p:spPr>
          <a:xfrm>
            <a:off x="4121458" y="378470"/>
            <a:ext cx="6094520" cy="523220"/>
          </a:xfrm>
          <a:prstGeom prst="rect">
            <a:avLst/>
          </a:prstGeom>
          <a:noFill/>
        </p:spPr>
        <p:txBody>
          <a:bodyPr wrap="square">
            <a:spAutoFit/>
          </a:bodyPr>
          <a:lstStyle/>
          <a:p>
            <a:r>
              <a:rPr lang="vi-VN" sz="2800" dirty="0"/>
              <a:t>Sorting Algorithms</a:t>
            </a:r>
          </a:p>
        </p:txBody>
      </p:sp>
      <p:sp>
        <p:nvSpPr>
          <p:cNvPr id="6" name="TextBox 5">
            <a:extLst>
              <a:ext uri="{FF2B5EF4-FFF2-40B4-BE49-F238E27FC236}">
                <a16:creationId xmlns:a16="http://schemas.microsoft.com/office/drawing/2014/main" id="{E4B6BD53-4B01-6496-757D-C0373A82E871}"/>
              </a:ext>
            </a:extLst>
          </p:cNvPr>
          <p:cNvSpPr txBox="1"/>
          <p:nvPr/>
        </p:nvSpPr>
        <p:spPr>
          <a:xfrm>
            <a:off x="2967361" y="1048764"/>
            <a:ext cx="6094520" cy="369332"/>
          </a:xfrm>
          <a:prstGeom prst="rect">
            <a:avLst/>
          </a:prstGeom>
          <a:noFill/>
        </p:spPr>
        <p:txBody>
          <a:bodyPr wrap="square">
            <a:spAutoFit/>
          </a:bodyPr>
          <a:lstStyle/>
          <a:p>
            <a:r>
              <a:rPr lang="vi-VN" dirty="0"/>
              <a:t>                               1.Selection Sort</a:t>
            </a:r>
          </a:p>
        </p:txBody>
      </p:sp>
      <p:pic>
        <p:nvPicPr>
          <p:cNvPr id="1026" name="Picture 2" descr="Selection Sort">
            <a:extLst>
              <a:ext uri="{FF2B5EF4-FFF2-40B4-BE49-F238E27FC236}">
                <a16:creationId xmlns:a16="http://schemas.microsoft.com/office/drawing/2014/main" id="{E5A63C4B-B7DE-8DB9-B033-415319E9E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161" y="1698335"/>
            <a:ext cx="7537142" cy="4439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44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0BAB61-A090-D8D5-230F-0E6343A22822}"/>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8" name="TextBox 7">
            <a:extLst>
              <a:ext uri="{FF2B5EF4-FFF2-40B4-BE49-F238E27FC236}">
                <a16:creationId xmlns:a16="http://schemas.microsoft.com/office/drawing/2014/main" id="{A4FD54B1-FDB3-C8EF-B74C-939F7183FD57}"/>
              </a:ext>
            </a:extLst>
          </p:cNvPr>
          <p:cNvSpPr txBox="1"/>
          <p:nvPr/>
        </p:nvSpPr>
        <p:spPr>
          <a:xfrm>
            <a:off x="676923" y="538825"/>
            <a:ext cx="6094520" cy="1754326"/>
          </a:xfrm>
          <a:prstGeom prst="rect">
            <a:avLst/>
          </a:prstGeom>
          <a:noFill/>
        </p:spPr>
        <p:txBody>
          <a:bodyPr wrap="square">
            <a:spAutoFit/>
          </a:bodyPr>
          <a:lstStyle/>
          <a:p>
            <a:r>
              <a:rPr lang="vi-VN" b="1" dirty="0"/>
              <a:t>Description:</a:t>
            </a:r>
            <a:r>
              <a:rPr lang="vi-VN" dirty="0"/>
              <a:t> Selection Sort sorts by finding the smallest (or largest, depending on the sort order) element in the list and moving it to the top. It then repeats with the rest of the list, finding the next smallest element and moving it to the next position. This process continues until the list is completely sorted.</a:t>
            </a:r>
          </a:p>
        </p:txBody>
      </p:sp>
      <p:sp>
        <p:nvSpPr>
          <p:cNvPr id="12" name="TextBox 11">
            <a:extLst>
              <a:ext uri="{FF2B5EF4-FFF2-40B4-BE49-F238E27FC236}">
                <a16:creationId xmlns:a16="http://schemas.microsoft.com/office/drawing/2014/main" id="{142DA4AD-0B5B-129A-BB2C-39A15D2DAD67}"/>
              </a:ext>
            </a:extLst>
          </p:cNvPr>
          <p:cNvSpPr txBox="1"/>
          <p:nvPr/>
        </p:nvSpPr>
        <p:spPr>
          <a:xfrm>
            <a:off x="676923" y="2293151"/>
            <a:ext cx="3451194" cy="1200329"/>
          </a:xfrm>
          <a:prstGeom prst="rect">
            <a:avLst/>
          </a:prstGeom>
          <a:noFill/>
        </p:spPr>
        <p:txBody>
          <a:bodyPr wrap="square">
            <a:spAutoFit/>
          </a:bodyPr>
          <a:lstStyle/>
          <a:p>
            <a:r>
              <a:rPr lang="vi-VN" b="1" dirty="0"/>
              <a:t>Time Complexity:</a:t>
            </a:r>
          </a:p>
          <a:p>
            <a:pPr marL="342900" indent="-342900">
              <a:buFont typeface="+mj-lt"/>
              <a:buAutoNum type="arabicPeriod"/>
            </a:pPr>
            <a:r>
              <a:rPr lang="vi-VN" dirty="0"/>
              <a:t>Best Case: 𝑂(𝑛2)</a:t>
            </a:r>
          </a:p>
          <a:p>
            <a:pPr marL="342900" indent="-342900">
              <a:buFont typeface="+mj-lt"/>
              <a:buAutoNum type="arabicPeriod"/>
            </a:pPr>
            <a:r>
              <a:rPr lang="vi-VN" dirty="0"/>
              <a:t>Average Case: 𝑂(𝑛2) </a:t>
            </a:r>
          </a:p>
          <a:p>
            <a:pPr marL="342900" indent="-342900">
              <a:buFont typeface="+mj-lt"/>
              <a:buAutoNum type="arabicPeriod"/>
            </a:pPr>
            <a:r>
              <a:rPr lang="vi-VN" dirty="0"/>
              <a:t>Worst Case: 𝑂(𝑛2)</a:t>
            </a:r>
          </a:p>
        </p:txBody>
      </p:sp>
      <p:sp>
        <p:nvSpPr>
          <p:cNvPr id="14" name="TextBox 13">
            <a:extLst>
              <a:ext uri="{FF2B5EF4-FFF2-40B4-BE49-F238E27FC236}">
                <a16:creationId xmlns:a16="http://schemas.microsoft.com/office/drawing/2014/main" id="{78619286-5601-A86C-432C-EF077E0DA48E}"/>
              </a:ext>
            </a:extLst>
          </p:cNvPr>
          <p:cNvSpPr txBox="1"/>
          <p:nvPr/>
        </p:nvSpPr>
        <p:spPr>
          <a:xfrm>
            <a:off x="676923" y="3726716"/>
            <a:ext cx="6094520" cy="2308324"/>
          </a:xfrm>
          <a:prstGeom prst="rect">
            <a:avLst/>
          </a:prstGeom>
          <a:noFill/>
        </p:spPr>
        <p:txBody>
          <a:bodyPr wrap="square">
            <a:spAutoFit/>
          </a:bodyPr>
          <a:lstStyle/>
          <a:p>
            <a:r>
              <a:rPr lang="vi-VN" b="1" dirty="0"/>
              <a:t>Features:</a:t>
            </a:r>
          </a:p>
          <a:p>
            <a:endParaRPr lang="vi-VN" dirty="0"/>
          </a:p>
          <a:p>
            <a:pPr marL="342900" indent="-342900">
              <a:buFont typeface="+mj-lt"/>
              <a:buAutoNum type="arabicPeriod"/>
            </a:pPr>
            <a:r>
              <a:rPr lang="vi-VN" dirty="0"/>
              <a:t>Not a stable sorting algorithm, meaning it can change the order of elements with equal values.</a:t>
            </a:r>
          </a:p>
          <a:p>
            <a:pPr marL="342900" indent="-342900">
              <a:buFont typeface="+mj-lt"/>
              <a:buAutoNum type="arabicPeriod"/>
            </a:pPr>
            <a:r>
              <a:rPr lang="vi-VN" dirty="0"/>
              <a:t>Requires fewer calculations and swaps than some other algorithms, but is not as fast.</a:t>
            </a:r>
          </a:p>
          <a:p>
            <a:pPr marL="342900" indent="-342900">
              <a:buFont typeface="+mj-lt"/>
              <a:buAutoNum type="arabicPeriod"/>
            </a:pPr>
            <a:r>
              <a:rPr lang="vi-VN" dirty="0"/>
              <a:t>Suitable for small lists or when memory is limited, as no additional memory is needed.</a:t>
            </a:r>
          </a:p>
        </p:txBody>
      </p:sp>
    </p:spTree>
    <p:extLst>
      <p:ext uri="{BB962C8B-B14F-4D97-AF65-F5344CB8AC3E}">
        <p14:creationId xmlns:p14="http://schemas.microsoft.com/office/powerpoint/2010/main" val="3747314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7186B2-9A70-93D9-EF80-0C2BFF499780}"/>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842AE3A3-9AF1-F03F-0518-20857408F914}"/>
              </a:ext>
            </a:extLst>
          </p:cNvPr>
          <p:cNvSpPr txBox="1"/>
          <p:nvPr/>
        </p:nvSpPr>
        <p:spPr>
          <a:xfrm>
            <a:off x="5000347" y="663151"/>
            <a:ext cx="6094520" cy="369332"/>
          </a:xfrm>
          <a:prstGeom prst="rect">
            <a:avLst/>
          </a:prstGeom>
          <a:noFill/>
        </p:spPr>
        <p:txBody>
          <a:bodyPr wrap="square">
            <a:spAutoFit/>
          </a:bodyPr>
          <a:lstStyle/>
          <a:p>
            <a:r>
              <a:rPr lang="vi-VN" dirty="0"/>
              <a:t>2. Insertion Sort</a:t>
            </a:r>
          </a:p>
        </p:txBody>
      </p:sp>
      <p:pic>
        <p:nvPicPr>
          <p:cNvPr id="2050" name="Picture 2" descr="Insertion Sort Algorithm - GeeksforGeeks">
            <a:extLst>
              <a:ext uri="{FF2B5EF4-FFF2-40B4-BE49-F238E27FC236}">
                <a16:creationId xmlns:a16="http://schemas.microsoft.com/office/drawing/2014/main" id="{06803F00-0024-1CCC-705F-F672032C5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329431"/>
            <a:ext cx="88582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699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CC9268-2697-2E3C-3307-ABD51A5450F3}"/>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FD2EF7EB-39DE-AFBF-04FD-8BCBBA9A5A32}"/>
              </a:ext>
            </a:extLst>
          </p:cNvPr>
          <p:cNvSpPr txBox="1"/>
          <p:nvPr/>
        </p:nvSpPr>
        <p:spPr>
          <a:xfrm>
            <a:off x="650290" y="490893"/>
            <a:ext cx="6094520" cy="1477328"/>
          </a:xfrm>
          <a:prstGeom prst="rect">
            <a:avLst/>
          </a:prstGeom>
          <a:noFill/>
        </p:spPr>
        <p:txBody>
          <a:bodyPr wrap="square">
            <a:spAutoFit/>
          </a:bodyPr>
          <a:lstStyle/>
          <a:p>
            <a:r>
              <a:rPr lang="vi-VN" b="1" dirty="0"/>
              <a:t>Description</a:t>
            </a:r>
            <a:r>
              <a:rPr lang="vi-VN" dirty="0"/>
              <a:t>: Insertion Sort sorts by building a sorted sublist at the beginning of the array. For each element in the array, it "inserts" that element into the appropriate position in the sorted sublist, ensuring that the previous elements are all sorted.</a:t>
            </a:r>
          </a:p>
        </p:txBody>
      </p:sp>
      <p:sp>
        <p:nvSpPr>
          <p:cNvPr id="8" name="TextBox 7">
            <a:extLst>
              <a:ext uri="{FF2B5EF4-FFF2-40B4-BE49-F238E27FC236}">
                <a16:creationId xmlns:a16="http://schemas.microsoft.com/office/drawing/2014/main" id="{2E3100E9-CB3D-AE11-A5DE-BFAB61381743}"/>
              </a:ext>
            </a:extLst>
          </p:cNvPr>
          <p:cNvSpPr txBox="1"/>
          <p:nvPr/>
        </p:nvSpPr>
        <p:spPr>
          <a:xfrm>
            <a:off x="650290" y="2106628"/>
            <a:ext cx="6094520" cy="1200329"/>
          </a:xfrm>
          <a:prstGeom prst="rect">
            <a:avLst/>
          </a:prstGeom>
          <a:noFill/>
        </p:spPr>
        <p:txBody>
          <a:bodyPr wrap="square">
            <a:spAutoFit/>
          </a:bodyPr>
          <a:lstStyle/>
          <a:p>
            <a:r>
              <a:rPr lang="vi-VN" b="1" dirty="0"/>
              <a:t>Time Complexity:</a:t>
            </a:r>
          </a:p>
          <a:p>
            <a:pPr marL="342900" indent="-342900">
              <a:buFont typeface="+mj-lt"/>
              <a:buAutoNum type="arabicPeriod"/>
            </a:pPr>
            <a:r>
              <a:rPr lang="vi-VN" dirty="0"/>
              <a:t>Best Case: 𝑂(</a:t>
            </a:r>
            <a:r>
              <a:rPr lang="vi-VN"/>
              <a:t>𝑛) </a:t>
            </a:r>
            <a:r>
              <a:rPr lang="vi-VN" dirty="0"/>
              <a:t>– when the list is sorted.</a:t>
            </a:r>
          </a:p>
          <a:p>
            <a:pPr marL="342900" indent="-342900">
              <a:buFont typeface="+mj-lt"/>
              <a:buAutoNum type="arabicPeriod"/>
            </a:pPr>
            <a:r>
              <a:rPr lang="vi-VN" dirty="0"/>
              <a:t>Average Case: 𝑂(𝑛2)</a:t>
            </a:r>
          </a:p>
          <a:p>
            <a:pPr marL="342900" indent="-342900">
              <a:buFont typeface="+mj-lt"/>
              <a:buAutoNum type="arabicPeriod"/>
            </a:pPr>
            <a:r>
              <a:rPr lang="vi-VN" dirty="0"/>
              <a:t>Worst Case: 𝑂(𝑛2)</a:t>
            </a:r>
          </a:p>
        </p:txBody>
      </p:sp>
      <p:sp>
        <p:nvSpPr>
          <p:cNvPr id="10" name="TextBox 9">
            <a:extLst>
              <a:ext uri="{FF2B5EF4-FFF2-40B4-BE49-F238E27FC236}">
                <a16:creationId xmlns:a16="http://schemas.microsoft.com/office/drawing/2014/main" id="{AE65E5C5-5D72-1B66-FED6-08B0098686B9}"/>
              </a:ext>
            </a:extLst>
          </p:cNvPr>
          <p:cNvSpPr txBox="1"/>
          <p:nvPr/>
        </p:nvSpPr>
        <p:spPr>
          <a:xfrm>
            <a:off x="650290" y="3573263"/>
            <a:ext cx="6094520" cy="2308324"/>
          </a:xfrm>
          <a:prstGeom prst="rect">
            <a:avLst/>
          </a:prstGeom>
          <a:noFill/>
        </p:spPr>
        <p:txBody>
          <a:bodyPr wrap="square">
            <a:spAutoFit/>
          </a:bodyPr>
          <a:lstStyle/>
          <a:p>
            <a:r>
              <a:rPr lang="vi-VN" b="1" dirty="0"/>
              <a:t>Features:</a:t>
            </a:r>
          </a:p>
          <a:p>
            <a:endParaRPr lang="en-US" dirty="0"/>
          </a:p>
          <a:p>
            <a:pPr marL="342900" indent="-342900">
              <a:buFont typeface="+mj-lt"/>
              <a:buAutoNum type="arabicPeriod"/>
            </a:pPr>
            <a:r>
              <a:rPr lang="en-US" dirty="0"/>
              <a:t>It is a stable sorting algorithm, meaning it does not change the order of elements with equal values.</a:t>
            </a:r>
          </a:p>
          <a:p>
            <a:pPr marL="342900" indent="-342900">
              <a:buFont typeface="+mj-lt"/>
              <a:buAutoNum type="arabicPeriod"/>
            </a:pPr>
            <a:r>
              <a:rPr lang="en-US" dirty="0"/>
              <a:t>It is efficient for small lists or lists that are almost sorted.</a:t>
            </a:r>
          </a:p>
          <a:p>
            <a:pPr marL="342900" indent="-342900">
              <a:buFont typeface="+mj-lt"/>
              <a:buAutoNum type="arabicPeriod"/>
            </a:pPr>
            <a:r>
              <a:rPr lang="en-US" dirty="0"/>
              <a:t>It performs well when you need to sort directly in the array without requiring additional memory.</a:t>
            </a:r>
            <a:endParaRPr lang="vi-VN" dirty="0"/>
          </a:p>
        </p:txBody>
      </p:sp>
    </p:spTree>
    <p:extLst>
      <p:ext uri="{BB962C8B-B14F-4D97-AF65-F5344CB8AC3E}">
        <p14:creationId xmlns:p14="http://schemas.microsoft.com/office/powerpoint/2010/main" val="113666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1843D7F-2F9A-2123-AB55-33A9F7284C70}"/>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8" name="TextBox 7">
            <a:extLst>
              <a:ext uri="{FF2B5EF4-FFF2-40B4-BE49-F238E27FC236}">
                <a16:creationId xmlns:a16="http://schemas.microsoft.com/office/drawing/2014/main" id="{8C822E48-6DFA-623D-9E61-421B51967B56}"/>
              </a:ext>
            </a:extLst>
          </p:cNvPr>
          <p:cNvSpPr txBox="1"/>
          <p:nvPr/>
        </p:nvSpPr>
        <p:spPr>
          <a:xfrm>
            <a:off x="3402367" y="622905"/>
            <a:ext cx="6094520" cy="400110"/>
          </a:xfrm>
          <a:prstGeom prst="rect">
            <a:avLst/>
          </a:prstGeom>
          <a:noFill/>
        </p:spPr>
        <p:txBody>
          <a:bodyPr wrap="square">
            <a:spAutoFit/>
          </a:bodyPr>
          <a:lstStyle/>
          <a:p>
            <a:r>
              <a:rPr lang="vi-VN" sz="2000" dirty="0"/>
              <a:t>Compare Selection Sort and Insertion Sort</a:t>
            </a:r>
          </a:p>
        </p:txBody>
      </p:sp>
      <p:graphicFrame>
        <p:nvGraphicFramePr>
          <p:cNvPr id="10" name="Table 9">
            <a:extLst>
              <a:ext uri="{FF2B5EF4-FFF2-40B4-BE49-F238E27FC236}">
                <a16:creationId xmlns:a16="http://schemas.microsoft.com/office/drawing/2014/main" id="{105B0214-8DEF-A82E-2C04-6C46B085150F}"/>
              </a:ext>
            </a:extLst>
          </p:cNvPr>
          <p:cNvGraphicFramePr>
            <a:graphicFrameLocks noGrp="1"/>
          </p:cNvGraphicFramePr>
          <p:nvPr>
            <p:extLst>
              <p:ext uri="{D42A27DB-BD31-4B8C-83A1-F6EECF244321}">
                <p14:modId xmlns:p14="http://schemas.microsoft.com/office/powerpoint/2010/main" val="4164607874"/>
              </p:ext>
            </p:extLst>
          </p:nvPr>
        </p:nvGraphicFramePr>
        <p:xfrm>
          <a:off x="1226598" y="1393794"/>
          <a:ext cx="9738804" cy="4465467"/>
        </p:xfrm>
        <a:graphic>
          <a:graphicData uri="http://schemas.openxmlformats.org/drawingml/2006/table">
            <a:tbl>
              <a:tblPr firstRow="1" bandRow="1">
                <a:tableStyleId>{5C22544A-7EE6-4342-B048-85BDC9FD1C3A}</a:tableStyleId>
              </a:tblPr>
              <a:tblGrid>
                <a:gridCol w="3246268">
                  <a:extLst>
                    <a:ext uri="{9D8B030D-6E8A-4147-A177-3AD203B41FA5}">
                      <a16:colId xmlns:a16="http://schemas.microsoft.com/office/drawing/2014/main" val="3136971715"/>
                    </a:ext>
                  </a:extLst>
                </a:gridCol>
                <a:gridCol w="3246268">
                  <a:extLst>
                    <a:ext uri="{9D8B030D-6E8A-4147-A177-3AD203B41FA5}">
                      <a16:colId xmlns:a16="http://schemas.microsoft.com/office/drawing/2014/main" val="4198265069"/>
                    </a:ext>
                  </a:extLst>
                </a:gridCol>
                <a:gridCol w="3246268">
                  <a:extLst>
                    <a:ext uri="{9D8B030D-6E8A-4147-A177-3AD203B41FA5}">
                      <a16:colId xmlns:a16="http://schemas.microsoft.com/office/drawing/2014/main" val="4083675117"/>
                    </a:ext>
                  </a:extLst>
                </a:gridCol>
              </a:tblGrid>
              <a:tr h="417922">
                <a:tc>
                  <a:txBody>
                    <a:bodyPr/>
                    <a:lstStyle/>
                    <a:p>
                      <a:r>
                        <a:rPr lang="vi-VN" sz="1600" dirty="0">
                          <a:latin typeface="+mj-lt"/>
                        </a:rPr>
                        <a:t>Attribute</a:t>
                      </a:r>
                    </a:p>
                  </a:txBody>
                  <a:tcPr/>
                </a:tc>
                <a:tc>
                  <a:txBody>
                    <a:bodyPr/>
                    <a:lstStyle/>
                    <a:p>
                      <a:r>
                        <a:rPr lang="vi-VN" sz="1600" dirty="0">
                          <a:latin typeface="+mj-lt"/>
                        </a:rPr>
                        <a:t>Selection Sort</a:t>
                      </a:r>
                    </a:p>
                  </a:txBody>
                  <a:tcPr anchor="ctr"/>
                </a:tc>
                <a:tc>
                  <a:txBody>
                    <a:bodyPr/>
                    <a:lstStyle/>
                    <a:p>
                      <a:r>
                        <a:rPr lang="vi-VN" sz="1600" dirty="0">
                          <a:latin typeface="+mj-lt"/>
                        </a:rPr>
                        <a:t>Insertion Sort</a:t>
                      </a:r>
                    </a:p>
                  </a:txBody>
                  <a:tcPr anchor="ctr"/>
                </a:tc>
                <a:extLst>
                  <a:ext uri="{0D108BD9-81ED-4DB2-BD59-A6C34878D82A}">
                    <a16:rowId xmlns:a16="http://schemas.microsoft.com/office/drawing/2014/main" val="2498116709"/>
                  </a:ext>
                </a:extLst>
              </a:tr>
              <a:tr h="417922">
                <a:tc>
                  <a:txBody>
                    <a:bodyPr/>
                    <a:lstStyle/>
                    <a:p>
                      <a:r>
                        <a:rPr lang="vi-VN" sz="1600" b="1" dirty="0">
                          <a:latin typeface="+mj-lt"/>
                        </a:rPr>
                        <a:t>Best Case Complexity</a:t>
                      </a:r>
                      <a:endParaRPr lang="vi-VN" sz="1600" dirty="0">
                        <a:latin typeface="+mj-lt"/>
                      </a:endParaRPr>
                    </a:p>
                  </a:txBody>
                  <a:tcPr anchor="ctr"/>
                </a:tc>
                <a:tc>
                  <a:txBody>
                    <a:bodyPr/>
                    <a:lstStyle/>
                    <a:p>
                      <a:r>
                        <a:rPr lang="vi-VN" sz="1600" dirty="0">
                          <a:latin typeface="+mj-lt"/>
                        </a:rPr>
                        <a:t>O(n2)</a:t>
                      </a:r>
                    </a:p>
                  </a:txBody>
                  <a:tcPr/>
                </a:tc>
                <a:tc>
                  <a:txBody>
                    <a:bodyPr/>
                    <a:lstStyle/>
                    <a:p>
                      <a:r>
                        <a:rPr lang="vi-VN" sz="1600" dirty="0">
                          <a:latin typeface="+mj-lt"/>
                        </a:rPr>
                        <a:t>O(n)</a:t>
                      </a:r>
                    </a:p>
                  </a:txBody>
                  <a:tcPr/>
                </a:tc>
                <a:extLst>
                  <a:ext uri="{0D108BD9-81ED-4DB2-BD59-A6C34878D82A}">
                    <a16:rowId xmlns:a16="http://schemas.microsoft.com/office/drawing/2014/main" val="75985186"/>
                  </a:ext>
                </a:extLst>
              </a:tr>
              <a:tr h="417922">
                <a:tc>
                  <a:txBody>
                    <a:bodyPr/>
                    <a:lstStyle/>
                    <a:p>
                      <a:r>
                        <a:rPr lang="vi-VN" sz="1600" b="1" dirty="0">
                          <a:latin typeface="+mj-lt"/>
                        </a:rPr>
                        <a:t>Average Case Complexity</a:t>
                      </a:r>
                    </a:p>
                  </a:txBody>
                  <a:tcPr/>
                </a:tc>
                <a:tc>
                  <a:txBody>
                    <a:bodyPr/>
                    <a:lstStyle/>
                    <a:p>
                      <a:r>
                        <a:rPr lang="vi-VN" sz="1600" dirty="0">
                          <a:latin typeface="+mj-lt"/>
                        </a:rPr>
                        <a:t>O(n2)</a:t>
                      </a:r>
                    </a:p>
                  </a:txBody>
                  <a:tcPr/>
                </a:tc>
                <a:tc>
                  <a:txBody>
                    <a:bodyPr/>
                    <a:lstStyle/>
                    <a:p>
                      <a:r>
                        <a:rPr lang="vi-VN" sz="1600" dirty="0">
                          <a:latin typeface="+mj-lt"/>
                        </a:rPr>
                        <a:t>O(n2)</a:t>
                      </a:r>
                    </a:p>
                  </a:txBody>
                  <a:tcPr/>
                </a:tc>
                <a:extLst>
                  <a:ext uri="{0D108BD9-81ED-4DB2-BD59-A6C34878D82A}">
                    <a16:rowId xmlns:a16="http://schemas.microsoft.com/office/drawing/2014/main" val="2237808241"/>
                  </a:ext>
                </a:extLst>
              </a:tr>
              <a:tr h="417922">
                <a:tc>
                  <a:txBody>
                    <a:bodyPr/>
                    <a:lstStyle/>
                    <a:p>
                      <a:r>
                        <a:rPr lang="vi-VN" sz="1600" b="1" dirty="0">
                          <a:latin typeface="+mj-lt"/>
                        </a:rPr>
                        <a:t>Worst Case Complexity</a:t>
                      </a:r>
                      <a:endParaRPr lang="vi-VN" sz="1600" dirty="0">
                        <a:latin typeface="+mj-lt"/>
                      </a:endParaRPr>
                    </a:p>
                  </a:txBody>
                  <a:tcPr anchor="ctr"/>
                </a:tc>
                <a:tc>
                  <a:txBody>
                    <a:bodyPr/>
                    <a:lstStyle/>
                    <a:p>
                      <a:r>
                        <a:rPr lang="vi-VN" sz="1600" dirty="0">
                          <a:latin typeface="+mj-lt"/>
                        </a:rPr>
                        <a:t>O(n2)</a:t>
                      </a:r>
                    </a:p>
                  </a:txBody>
                  <a:tcPr/>
                </a:tc>
                <a:tc>
                  <a:txBody>
                    <a:bodyPr/>
                    <a:lstStyle/>
                    <a:p>
                      <a:r>
                        <a:rPr lang="vi-VN" sz="1600" dirty="0">
                          <a:latin typeface="+mj-lt"/>
                        </a:rPr>
                        <a:t>O(n2)</a:t>
                      </a:r>
                    </a:p>
                  </a:txBody>
                  <a:tcPr/>
                </a:tc>
                <a:extLst>
                  <a:ext uri="{0D108BD9-81ED-4DB2-BD59-A6C34878D82A}">
                    <a16:rowId xmlns:a16="http://schemas.microsoft.com/office/drawing/2014/main" val="4205424403"/>
                  </a:ext>
                </a:extLst>
              </a:tr>
              <a:tr h="417922">
                <a:tc>
                  <a:txBody>
                    <a:bodyPr/>
                    <a:lstStyle/>
                    <a:p>
                      <a:r>
                        <a:rPr lang="vi-VN" sz="1600" b="1" dirty="0">
                          <a:latin typeface="+mj-lt"/>
                        </a:rPr>
                        <a:t>Stability</a:t>
                      </a:r>
                      <a:endParaRPr lang="vi-VN" sz="1600" dirty="0">
                        <a:latin typeface="+mj-lt"/>
                      </a:endParaRPr>
                    </a:p>
                  </a:txBody>
                  <a:tcPr anchor="ctr"/>
                </a:tc>
                <a:tc>
                  <a:txBody>
                    <a:bodyPr/>
                    <a:lstStyle/>
                    <a:p>
                      <a:r>
                        <a:rPr lang="vi-VN" sz="1600" dirty="0">
                          <a:latin typeface="+mj-lt"/>
                        </a:rPr>
                        <a:t>Unstable</a:t>
                      </a:r>
                    </a:p>
                  </a:txBody>
                  <a:tcPr/>
                </a:tc>
                <a:tc>
                  <a:txBody>
                    <a:bodyPr/>
                    <a:lstStyle/>
                    <a:p>
                      <a:r>
                        <a:rPr lang="vi-VN" sz="1600" dirty="0">
                          <a:latin typeface="+mj-lt"/>
                        </a:rPr>
                        <a:t>Stable</a:t>
                      </a:r>
                    </a:p>
                  </a:txBody>
                  <a:tcPr/>
                </a:tc>
                <a:extLst>
                  <a:ext uri="{0D108BD9-81ED-4DB2-BD59-A6C34878D82A}">
                    <a16:rowId xmlns:a16="http://schemas.microsoft.com/office/drawing/2014/main" val="2733385990"/>
                  </a:ext>
                </a:extLst>
              </a:tr>
              <a:tr h="417922">
                <a:tc>
                  <a:txBody>
                    <a:bodyPr/>
                    <a:lstStyle/>
                    <a:p>
                      <a:r>
                        <a:rPr lang="vi-VN" sz="1600" b="1" dirty="0">
                          <a:latin typeface="+mj-lt"/>
                        </a:rPr>
                        <a:t>Number of Swaps</a:t>
                      </a:r>
                      <a:endParaRPr lang="vi-VN" sz="1600" dirty="0">
                        <a:latin typeface="+mj-lt"/>
                      </a:endParaRPr>
                    </a:p>
                  </a:txBody>
                  <a:tcPr anchor="ctr"/>
                </a:tc>
                <a:tc>
                  <a:txBody>
                    <a:bodyPr/>
                    <a:lstStyle/>
                    <a:p>
                      <a:r>
                        <a:rPr lang="vi-VN" sz="1600" dirty="0">
                          <a:latin typeface="+mj-lt"/>
                        </a:rPr>
                        <a:t>Fewer than Insertion Sort</a:t>
                      </a:r>
                    </a:p>
                  </a:txBody>
                  <a:tcPr/>
                </a:tc>
                <a:tc>
                  <a:txBody>
                    <a:bodyPr/>
                    <a:lstStyle/>
                    <a:p>
                      <a:r>
                        <a:rPr lang="en-US" sz="1600" dirty="0">
                          <a:latin typeface="+mj-lt"/>
                        </a:rPr>
                        <a:t>More if the list is unsorted</a:t>
                      </a:r>
                      <a:endParaRPr lang="vi-VN" sz="1600" dirty="0">
                        <a:latin typeface="+mj-lt"/>
                      </a:endParaRPr>
                    </a:p>
                  </a:txBody>
                  <a:tcPr/>
                </a:tc>
                <a:extLst>
                  <a:ext uri="{0D108BD9-81ED-4DB2-BD59-A6C34878D82A}">
                    <a16:rowId xmlns:a16="http://schemas.microsoft.com/office/drawing/2014/main" val="2759738687"/>
                  </a:ext>
                </a:extLst>
              </a:tr>
              <a:tr h="652645">
                <a:tc>
                  <a:txBody>
                    <a:bodyPr/>
                    <a:lstStyle/>
                    <a:p>
                      <a:r>
                        <a:rPr lang="vi-VN" sz="1600" b="1" dirty="0">
                          <a:latin typeface="+mj-lt"/>
                        </a:rPr>
                        <a:t>Applications</a:t>
                      </a:r>
                      <a:endParaRPr lang="vi-VN" sz="1600" dirty="0">
                        <a:latin typeface="+mj-lt"/>
                      </a:endParaRPr>
                    </a:p>
                  </a:txBody>
                  <a:tcPr anchor="ctr"/>
                </a:tc>
                <a:tc>
                  <a:txBody>
                    <a:bodyPr/>
                    <a:lstStyle/>
                    <a:p>
                      <a:r>
                        <a:rPr lang="vi-VN" sz="1600" dirty="0">
                          <a:latin typeface="+mj-lt"/>
                        </a:rPr>
                        <a:t>Suitable for small lists</a:t>
                      </a:r>
                    </a:p>
                  </a:txBody>
                  <a:tcPr/>
                </a:tc>
                <a:tc>
                  <a:txBody>
                    <a:bodyPr/>
                    <a:lstStyle/>
                    <a:p>
                      <a:r>
                        <a:rPr lang="en-US" sz="1600" dirty="0">
                          <a:latin typeface="+mj-lt"/>
                        </a:rPr>
                        <a:t>Good for small or nearly sorted lists</a:t>
                      </a:r>
                      <a:endParaRPr lang="vi-VN" sz="1600" dirty="0">
                        <a:latin typeface="+mj-lt"/>
                      </a:endParaRPr>
                    </a:p>
                  </a:txBody>
                  <a:tcPr/>
                </a:tc>
                <a:extLst>
                  <a:ext uri="{0D108BD9-81ED-4DB2-BD59-A6C34878D82A}">
                    <a16:rowId xmlns:a16="http://schemas.microsoft.com/office/drawing/2014/main" val="2071456357"/>
                  </a:ext>
                </a:extLst>
              </a:tr>
              <a:tr h="652645">
                <a:tc>
                  <a:txBody>
                    <a:bodyPr/>
                    <a:lstStyle/>
                    <a:p>
                      <a:r>
                        <a:rPr lang="vi-VN" sz="1600" b="1" dirty="0">
                          <a:latin typeface="+mj-lt"/>
                        </a:rPr>
                        <a:t>Implementation Complexity</a:t>
                      </a:r>
                      <a:endParaRPr lang="vi-VN" sz="1600" dirty="0">
                        <a:latin typeface="+mj-lt"/>
                      </a:endParaRPr>
                    </a:p>
                  </a:txBody>
                  <a:tcPr anchor="ctr"/>
                </a:tc>
                <a:tc>
                  <a:txBody>
                    <a:bodyPr/>
                    <a:lstStyle/>
                    <a:p>
                      <a:r>
                        <a:rPr lang="vi-VN" sz="1600" dirty="0">
                          <a:latin typeface="+mj-lt"/>
                        </a:rPr>
                        <a:t>Easy</a:t>
                      </a:r>
                    </a:p>
                  </a:txBody>
                  <a:tcPr/>
                </a:tc>
                <a:tc>
                  <a:txBody>
                    <a:bodyPr/>
                    <a:lstStyle/>
                    <a:p>
                      <a:r>
                        <a:rPr lang="vi-VN" sz="1600" dirty="0">
                          <a:latin typeface="+mj-lt"/>
                        </a:rPr>
                        <a:t>Easy</a:t>
                      </a:r>
                    </a:p>
                  </a:txBody>
                  <a:tcPr anchor="ctr"/>
                </a:tc>
                <a:extLst>
                  <a:ext uri="{0D108BD9-81ED-4DB2-BD59-A6C34878D82A}">
                    <a16:rowId xmlns:a16="http://schemas.microsoft.com/office/drawing/2014/main" val="1530929814"/>
                  </a:ext>
                </a:extLst>
              </a:tr>
              <a:tr h="652645">
                <a:tc>
                  <a:txBody>
                    <a:bodyPr/>
                    <a:lstStyle/>
                    <a:p>
                      <a:r>
                        <a:rPr lang="vi-VN" sz="1600" b="1" dirty="0">
                          <a:latin typeface="+mj-lt"/>
                        </a:rPr>
                        <a:t>Performance on Sorted Data</a:t>
                      </a:r>
                      <a:endParaRPr lang="vi-VN" sz="1600" dirty="0">
                        <a:latin typeface="+mj-lt"/>
                      </a:endParaRPr>
                    </a:p>
                  </a:txBody>
                  <a:tcPr anchor="ctr"/>
                </a:tc>
                <a:tc>
                  <a:txBody>
                    <a:bodyPr/>
                    <a:lstStyle/>
                    <a:p>
                      <a:r>
                        <a:rPr lang="vi-VN" sz="1600" dirty="0">
                          <a:latin typeface="+mj-lt"/>
                        </a:rPr>
                        <a:t>No improvement</a:t>
                      </a:r>
                    </a:p>
                  </a:txBody>
                  <a:tcPr anchor="ctr"/>
                </a:tc>
                <a:tc>
                  <a:txBody>
                    <a:bodyPr/>
                    <a:lstStyle/>
                    <a:p>
                      <a:r>
                        <a:rPr lang="pt-BR" sz="1600" dirty="0">
                          <a:latin typeface="+mj-lt"/>
                        </a:rPr>
                        <a:t>Improved (best case O(n)</a:t>
                      </a:r>
                      <a:r>
                        <a:rPr lang="vi-VN" sz="1600" dirty="0">
                          <a:latin typeface="+mj-lt"/>
                        </a:rPr>
                        <a:t>)</a:t>
                      </a:r>
                    </a:p>
                  </a:txBody>
                  <a:tcPr/>
                </a:tc>
                <a:extLst>
                  <a:ext uri="{0D108BD9-81ED-4DB2-BD59-A6C34878D82A}">
                    <a16:rowId xmlns:a16="http://schemas.microsoft.com/office/drawing/2014/main" val="19013196"/>
                  </a:ext>
                </a:extLst>
              </a:tr>
            </a:tbl>
          </a:graphicData>
        </a:graphic>
      </p:graphicFrame>
    </p:spTree>
    <p:extLst>
      <p:ext uri="{BB962C8B-B14F-4D97-AF65-F5344CB8AC3E}">
        <p14:creationId xmlns:p14="http://schemas.microsoft.com/office/powerpoint/2010/main" val="1543460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E37A4D-071E-F7A0-A4DA-8CE00D717578}"/>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5E1A209A-708B-436E-C794-F57B4B4276CB}"/>
              </a:ext>
            </a:extLst>
          </p:cNvPr>
          <p:cNvSpPr txBox="1"/>
          <p:nvPr/>
        </p:nvSpPr>
        <p:spPr>
          <a:xfrm>
            <a:off x="4055319" y="457200"/>
            <a:ext cx="6094520" cy="400110"/>
          </a:xfrm>
          <a:prstGeom prst="rect">
            <a:avLst/>
          </a:prstGeom>
          <a:noFill/>
        </p:spPr>
        <p:txBody>
          <a:bodyPr wrap="square">
            <a:spAutoFit/>
          </a:bodyPr>
          <a:lstStyle/>
          <a:p>
            <a:r>
              <a:rPr lang="vi-VN" sz="2000" dirty="0"/>
              <a:t>Shortest Path Algorithms.</a:t>
            </a:r>
          </a:p>
        </p:txBody>
      </p:sp>
      <p:pic>
        <p:nvPicPr>
          <p:cNvPr id="3076" name="Picture 4" descr="Dijkstra's Algorithm Visualized and Explained">
            <a:extLst>
              <a:ext uri="{FF2B5EF4-FFF2-40B4-BE49-F238E27FC236}">
                <a16:creationId xmlns:a16="http://schemas.microsoft.com/office/drawing/2014/main" id="{CE80AC01-30C2-8280-7537-F2018D1A0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590" y="1430414"/>
            <a:ext cx="8836241" cy="49703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65F963A-8224-1693-050C-F2091048043B}"/>
              </a:ext>
            </a:extLst>
          </p:cNvPr>
          <p:cNvSpPr txBox="1"/>
          <p:nvPr/>
        </p:nvSpPr>
        <p:spPr>
          <a:xfrm>
            <a:off x="4361156" y="959196"/>
            <a:ext cx="6094520" cy="369332"/>
          </a:xfrm>
          <a:prstGeom prst="rect">
            <a:avLst/>
          </a:prstGeom>
          <a:noFill/>
        </p:spPr>
        <p:txBody>
          <a:bodyPr wrap="square">
            <a:spAutoFit/>
          </a:bodyPr>
          <a:lstStyle/>
          <a:p>
            <a:r>
              <a:rPr lang="vi-VN" dirty="0"/>
              <a:t>1.Dijkstra's Algorithm</a:t>
            </a:r>
          </a:p>
        </p:txBody>
      </p:sp>
    </p:spTree>
    <p:extLst>
      <p:ext uri="{BB962C8B-B14F-4D97-AF65-F5344CB8AC3E}">
        <p14:creationId xmlns:p14="http://schemas.microsoft.com/office/powerpoint/2010/main" val="2644859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B5CDA9-CC14-0817-F2FB-0847A10CBE40}"/>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10" name="TextBox 9">
            <a:extLst>
              <a:ext uri="{FF2B5EF4-FFF2-40B4-BE49-F238E27FC236}">
                <a16:creationId xmlns:a16="http://schemas.microsoft.com/office/drawing/2014/main" id="{AB0E2D00-860B-9008-7938-3472A76B29B4}"/>
              </a:ext>
            </a:extLst>
          </p:cNvPr>
          <p:cNvSpPr txBox="1"/>
          <p:nvPr/>
        </p:nvSpPr>
        <p:spPr>
          <a:xfrm>
            <a:off x="392836" y="802209"/>
            <a:ext cx="11406327" cy="5078313"/>
          </a:xfrm>
          <a:prstGeom prst="rect">
            <a:avLst/>
          </a:prstGeom>
          <a:noFill/>
        </p:spPr>
        <p:txBody>
          <a:bodyPr wrap="square">
            <a:spAutoFit/>
          </a:bodyPr>
          <a:lstStyle/>
          <a:p>
            <a:r>
              <a:rPr lang="vi-VN" b="1" dirty="0">
                <a:latin typeface="+mj-lt"/>
              </a:rPr>
              <a:t>Description</a:t>
            </a:r>
            <a:r>
              <a:rPr lang="vi-VN" dirty="0">
                <a:latin typeface="+mj-lt"/>
              </a:rPr>
              <a:t>: Dijkstra’s algorithm is a greedy algorithm that finds the shortest path from a single source node to all other nodes in a weighted, directed graph with non-negative edge weights. It operates by selecting the node with the smallest known distance from the source node and then updating the distances to its neighboring nodes.</a:t>
            </a:r>
          </a:p>
          <a:p>
            <a:r>
              <a:rPr lang="vi-VN" b="1" dirty="0">
                <a:latin typeface="+mj-lt"/>
              </a:rPr>
              <a:t>How it Works:</a:t>
            </a:r>
          </a:p>
          <a:p>
            <a:r>
              <a:rPr lang="vi-VN" dirty="0">
                <a:latin typeface="+mj-lt"/>
              </a:rPr>
              <a:t>Initialize the distance of the source node to 0 and all other nodes to infinity (∞).</a:t>
            </a:r>
          </a:p>
          <a:p>
            <a:r>
              <a:rPr lang="vi-VN" dirty="0">
                <a:latin typeface="+mj-lt"/>
              </a:rPr>
              <a:t>Mark all nodes as unvisited.</a:t>
            </a:r>
          </a:p>
          <a:p>
            <a:r>
              <a:rPr lang="vi-VN" dirty="0">
                <a:latin typeface="+mj-lt"/>
              </a:rPr>
              <a:t>For the current node, examine its unvisited neighbors. Calculate their tentative distances from the source by summing the distance to the current node and the weight of the edge connecting the two.</a:t>
            </a:r>
          </a:p>
          <a:p>
            <a:r>
              <a:rPr lang="vi-VN" dirty="0">
                <a:latin typeface="+mj-lt"/>
              </a:rPr>
              <a:t>If the tentative distance of a neighbor is less than the previously recorded distance, update the shortest distance for that neighbor.</a:t>
            </a:r>
          </a:p>
          <a:p>
            <a:r>
              <a:rPr lang="vi-VN" dirty="0">
                <a:latin typeface="+mj-lt"/>
              </a:rPr>
              <a:t>Mark the current node as visited and move to the unvisited node with the smallest distance. Repeat this process until all nodes have been visited or the smallest tentative distance among the unvisited nodes is infinity.</a:t>
            </a:r>
          </a:p>
          <a:p>
            <a:r>
              <a:rPr lang="vi-VN" b="1" dirty="0">
                <a:latin typeface="+mj-lt"/>
              </a:rPr>
              <a:t>Complexity:</a:t>
            </a:r>
          </a:p>
          <a:p>
            <a:r>
              <a:rPr lang="vi-VN" dirty="0">
                <a:latin typeface="+mj-lt"/>
              </a:rPr>
              <a:t>Time Complexity: 𝑂((𝑉+𝐸)log𝑉) for a graph with V vertices and E edges using a min-heap priority queue.</a:t>
            </a:r>
          </a:p>
          <a:p>
            <a:r>
              <a:rPr lang="vi-VN" dirty="0">
                <a:latin typeface="+mj-lt"/>
              </a:rPr>
              <a:t>Space Complexity: 𝑂(𝑉), for storing distances and the priority queue.</a:t>
            </a:r>
          </a:p>
          <a:p>
            <a:r>
              <a:rPr lang="vi-VN" b="1" dirty="0">
                <a:latin typeface="+mj-lt"/>
              </a:rPr>
              <a:t>Limitations:</a:t>
            </a:r>
          </a:p>
          <a:p>
            <a:r>
              <a:rPr lang="vi-VN" dirty="0">
                <a:latin typeface="+mj-lt"/>
              </a:rPr>
              <a:t>Requires all edge weights to be non-negative; it doesn’t work correctly with graphs that have negative edge weights.</a:t>
            </a:r>
          </a:p>
          <a:p>
            <a:r>
              <a:rPr lang="vi-VN" dirty="0">
                <a:latin typeface="+mj-lt"/>
              </a:rPr>
              <a:t>Efficient for dense graphs, but the performance can decrease for graphs with a large number of vertices.</a:t>
            </a:r>
          </a:p>
        </p:txBody>
      </p:sp>
    </p:spTree>
    <p:extLst>
      <p:ext uri="{BB962C8B-B14F-4D97-AF65-F5344CB8AC3E}">
        <p14:creationId xmlns:p14="http://schemas.microsoft.com/office/powerpoint/2010/main" val="2384805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408EB9-A4AF-7D47-5460-E946C80E1672}"/>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1E6AE73B-E22B-65A0-6F14-97933A83714F}"/>
              </a:ext>
            </a:extLst>
          </p:cNvPr>
          <p:cNvSpPr txBox="1"/>
          <p:nvPr/>
        </p:nvSpPr>
        <p:spPr>
          <a:xfrm>
            <a:off x="4209534" y="537448"/>
            <a:ext cx="6094520" cy="369332"/>
          </a:xfrm>
          <a:prstGeom prst="rect">
            <a:avLst/>
          </a:prstGeom>
          <a:noFill/>
        </p:spPr>
        <p:txBody>
          <a:bodyPr wrap="square">
            <a:spAutoFit/>
          </a:bodyPr>
          <a:lstStyle/>
          <a:p>
            <a:r>
              <a:rPr lang="vi-VN" dirty="0"/>
              <a:t>2. Bellman-Ford Algorithm</a:t>
            </a:r>
          </a:p>
        </p:txBody>
      </p:sp>
      <p:pic>
        <p:nvPicPr>
          <p:cNvPr id="4098" name="Picture 2" descr="Bellman–Ford Algorithm - GeeksforGeeks">
            <a:extLst>
              <a:ext uri="{FF2B5EF4-FFF2-40B4-BE49-F238E27FC236}">
                <a16:creationId xmlns:a16="http://schemas.microsoft.com/office/drawing/2014/main" id="{BCED0C62-1542-90FB-57A7-A0BDA395D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272540"/>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123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6FFCF31-35FC-D240-C786-94456C24BD44}"/>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54A3D5FC-7E56-BEF0-FF22-E9DDC302DE3C}"/>
              </a:ext>
            </a:extLst>
          </p:cNvPr>
          <p:cNvSpPr txBox="1"/>
          <p:nvPr/>
        </p:nvSpPr>
        <p:spPr>
          <a:xfrm>
            <a:off x="1322772" y="831671"/>
            <a:ext cx="8922059" cy="4247317"/>
          </a:xfrm>
          <a:prstGeom prst="rect">
            <a:avLst/>
          </a:prstGeom>
          <a:noFill/>
        </p:spPr>
        <p:txBody>
          <a:bodyPr wrap="square">
            <a:spAutoFit/>
          </a:bodyPr>
          <a:lstStyle/>
          <a:p>
            <a:r>
              <a:rPr lang="vi-VN" dirty="0">
                <a:latin typeface="Times New Roman" panose="02020603050405020304" pitchFamily="18" charset="0"/>
                <a:cs typeface="Times New Roman" panose="02020603050405020304" pitchFamily="18" charset="0"/>
              </a:rPr>
              <a:t>1. Data Structures:</a:t>
            </a:r>
          </a:p>
          <a:p>
            <a:r>
              <a:rPr lang="vi-VN" dirty="0">
                <a:latin typeface="Times New Roman" panose="02020603050405020304" pitchFamily="18" charset="0"/>
                <a:cs typeface="Times New Roman" panose="02020603050405020304" pitchFamily="18" charset="0"/>
              </a:rPr>
              <a:t>Data structures are specialized formats for organizing, processing, and storing data. They define how data is stored and accessed in memory.</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Examples of Data Structures:</a:t>
            </a:r>
          </a:p>
          <a:p>
            <a:r>
              <a:rPr lang="vi-VN" dirty="0">
                <a:latin typeface="Times New Roman" panose="02020603050405020304" pitchFamily="18" charset="0"/>
                <a:cs typeface="Times New Roman" panose="02020603050405020304" pitchFamily="18" charset="0"/>
              </a:rPr>
              <a:t>Array: A collection of items stored at contiguous memory locations.</a:t>
            </a:r>
          </a:p>
          <a:p>
            <a:r>
              <a:rPr lang="vi-VN" dirty="0">
                <a:latin typeface="Times New Roman" panose="02020603050405020304" pitchFamily="18" charset="0"/>
                <a:cs typeface="Times New Roman" panose="02020603050405020304" pitchFamily="18" charset="0"/>
              </a:rPr>
              <a:t>Linked List: A series of connected nodes, where each node contains data and a reference to the next node.</a:t>
            </a:r>
          </a:p>
          <a:p>
            <a:r>
              <a:rPr lang="vi-VN" dirty="0">
                <a:latin typeface="Times New Roman" panose="02020603050405020304" pitchFamily="18" charset="0"/>
                <a:cs typeface="Times New Roman" panose="02020603050405020304" pitchFamily="18" charset="0"/>
              </a:rPr>
              <a:t>Stack: Follows a Last In, First Out (LIFO) principle, like a stack of books.</a:t>
            </a:r>
          </a:p>
          <a:p>
            <a:r>
              <a:rPr lang="vi-VN" dirty="0">
                <a:latin typeface="Times New Roman" panose="02020603050405020304" pitchFamily="18" charset="0"/>
                <a:cs typeface="Times New Roman" panose="02020603050405020304" pitchFamily="18" charset="0"/>
              </a:rPr>
              <a:t>Queue: Follows a First In, First Out (FIFO) principle, like a line of people.</a:t>
            </a:r>
          </a:p>
          <a:p>
            <a:r>
              <a:rPr lang="vi-VN" dirty="0">
                <a:latin typeface="Times New Roman" panose="02020603050405020304" pitchFamily="18" charset="0"/>
                <a:cs typeface="Times New Roman" panose="02020603050405020304" pitchFamily="18" charset="0"/>
              </a:rPr>
              <a:t>Hash Table: Stores key-value pairs for quick access using a hash function.</a:t>
            </a:r>
          </a:p>
          <a:p>
            <a:r>
              <a:rPr lang="vi-VN" dirty="0">
                <a:latin typeface="Times New Roman" panose="02020603050405020304" pitchFamily="18" charset="0"/>
                <a:cs typeface="Times New Roman" panose="02020603050405020304" pitchFamily="18" charset="0"/>
              </a:rPr>
              <a:t>Tree: A hierarchical structure with a root and children, used in databases or file systems (e.g., Binary Tree, Binary Search Tree).</a:t>
            </a:r>
          </a:p>
          <a:p>
            <a:r>
              <a:rPr lang="vi-VN" dirty="0">
                <a:latin typeface="Times New Roman" panose="02020603050405020304" pitchFamily="18" charset="0"/>
                <a:cs typeface="Times New Roman" panose="02020603050405020304" pitchFamily="18" charset="0"/>
              </a:rPr>
              <a:t>Graph: Consists of vertices (nodes) and edges, used to represent networks like social graphs or routing paths.</a:t>
            </a:r>
          </a:p>
        </p:txBody>
      </p:sp>
    </p:spTree>
    <p:extLst>
      <p:ext uri="{BB962C8B-B14F-4D97-AF65-F5344CB8AC3E}">
        <p14:creationId xmlns:p14="http://schemas.microsoft.com/office/powerpoint/2010/main" val="2927438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D192AB-4F66-AAD4-3319-E512AEF492D2}"/>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1FE31BCE-33BC-65EF-83AE-6E33EDA37862}"/>
              </a:ext>
            </a:extLst>
          </p:cNvPr>
          <p:cNvSpPr txBox="1"/>
          <p:nvPr/>
        </p:nvSpPr>
        <p:spPr>
          <a:xfrm>
            <a:off x="477174" y="838940"/>
            <a:ext cx="11237651" cy="4801314"/>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The Bellman-Ford algorithm is more versatile than Dijkstra’s algorithm and can handle graphs with negative edge weights. It is designed to find the shortest path from a single source node to all other nodes in a weighted, directed graph, even when there are negative weights. However, it doesn’t work with graphs containing negative weight cycles (cycles whose total weight is negative), as the shortest path can become infinitely short.</a:t>
            </a:r>
          </a:p>
          <a:p>
            <a:r>
              <a:rPr lang="en-US" b="1" dirty="0">
                <a:latin typeface="Times New Roman" panose="02020603050405020304" pitchFamily="18" charset="0"/>
                <a:cs typeface="Times New Roman" panose="02020603050405020304" pitchFamily="18" charset="0"/>
              </a:rPr>
              <a:t>How it Works:</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Initialize the distance of the source node to 0 and all other nodes to infinity (∞).</a:t>
            </a:r>
          </a:p>
          <a:p>
            <a:pPr>
              <a:buFont typeface="+mj-lt"/>
              <a:buAutoNum type="arabicPeriod"/>
            </a:pPr>
            <a:r>
              <a:rPr lang="en-US" dirty="0">
                <a:latin typeface="Times New Roman" panose="02020603050405020304" pitchFamily="18" charset="0"/>
                <a:cs typeface="Times New Roman" panose="02020603050405020304" pitchFamily="18" charset="0"/>
              </a:rPr>
              <a:t>Relax all edges in the graph V−1 times (where VVV is the number of vertices). For each edge, update the distance to the target vertex if the distance to the source vertex plus the edge weight is less than the known distance to the target vertex.</a:t>
            </a:r>
          </a:p>
          <a:p>
            <a:pPr>
              <a:buFont typeface="+mj-lt"/>
              <a:buAutoNum type="arabicPeriod"/>
            </a:pPr>
            <a:r>
              <a:rPr lang="en-US" dirty="0">
                <a:latin typeface="Times New Roman" panose="02020603050405020304" pitchFamily="18" charset="0"/>
                <a:cs typeface="Times New Roman" panose="02020603050405020304" pitchFamily="18" charset="0"/>
              </a:rPr>
              <a:t>Perform an additional pass to check for negative weight cycles. If any distance can still be updated, then a negative weight cycle exists, indicating that the graph doesn’t have a shortest path for certain nodes.</a:t>
            </a:r>
          </a:p>
          <a:p>
            <a:r>
              <a:rPr lang="en-US" b="1"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Time Complexity:</a:t>
            </a:r>
            <a:r>
              <a:rPr lang="en-US" dirty="0">
                <a:latin typeface="Times New Roman" panose="02020603050405020304" pitchFamily="18" charset="0"/>
                <a:cs typeface="Times New Roman" panose="02020603050405020304" pitchFamily="18" charset="0"/>
              </a:rPr>
              <a:t> O(V×E), where V is the number of vertices and E is the number of edges.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Space Complexity:</a:t>
            </a:r>
            <a:r>
              <a:rPr lang="en-US" dirty="0">
                <a:latin typeface="Times New Roman" panose="02020603050405020304" pitchFamily="18" charset="0"/>
                <a:cs typeface="Times New Roman" panose="02020603050405020304" pitchFamily="18" charset="0"/>
              </a:rPr>
              <a:t> O(V), for storing distances.</a:t>
            </a:r>
          </a:p>
          <a:p>
            <a:r>
              <a:rPr lang="en-US" b="1" dirty="0">
                <a:latin typeface="Times New Roman" panose="02020603050405020304" pitchFamily="18" charset="0"/>
                <a:cs typeface="Times New Roman" panose="02020603050405020304" pitchFamily="18" charset="0"/>
              </a:rPr>
              <a:t>Limitations: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Slower than Dijkstra’s algorithm for graphs without negative weights.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May have a high time complexity on large graphs, making it less efficient for dense networks.</a:t>
            </a:r>
          </a:p>
        </p:txBody>
      </p:sp>
    </p:spTree>
    <p:extLst>
      <p:ext uri="{BB962C8B-B14F-4D97-AF65-F5344CB8AC3E}">
        <p14:creationId xmlns:p14="http://schemas.microsoft.com/office/powerpoint/2010/main" val="337566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581469-CAF3-D2A8-28EA-6D1D087718C3}"/>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F41E4B95-3E61-3229-39CA-304AE5FC20EC}"/>
              </a:ext>
            </a:extLst>
          </p:cNvPr>
          <p:cNvSpPr txBox="1"/>
          <p:nvPr/>
        </p:nvSpPr>
        <p:spPr>
          <a:xfrm>
            <a:off x="1056443" y="565302"/>
            <a:ext cx="9658905" cy="4801314"/>
          </a:xfrm>
          <a:prstGeom prst="rect">
            <a:avLst/>
          </a:prstGeom>
          <a:noFill/>
        </p:spPr>
        <p:txBody>
          <a:bodyPr wrap="square">
            <a:spAutoFit/>
          </a:bodyPr>
          <a:lstStyle/>
          <a:p>
            <a:r>
              <a:rPr lang="vi-VN" dirty="0">
                <a:latin typeface="Times New Roman" panose="02020603050405020304" pitchFamily="18" charset="0"/>
                <a:cs typeface="Times New Roman" panose="02020603050405020304" pitchFamily="18" charset="0"/>
              </a:rPr>
              <a:t>2. Algorithms:</a:t>
            </a:r>
          </a:p>
          <a:p>
            <a:r>
              <a:rPr lang="vi-VN" dirty="0">
                <a:latin typeface="Times New Roman" panose="02020603050405020304" pitchFamily="18" charset="0"/>
                <a:cs typeface="Times New Roman" panose="02020603050405020304" pitchFamily="18" charset="0"/>
              </a:rPr>
              <a:t>An algorithm is a step-by-step procedure or a set of rules to solve a problem or perform a task. Algorithms manipulate data stored in data structures and help in solving computational problems efficiently.</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Examples of Algorithms:</a:t>
            </a:r>
          </a:p>
          <a:p>
            <a:r>
              <a:rPr lang="vi-VN" dirty="0">
                <a:latin typeface="Times New Roman" panose="02020603050405020304" pitchFamily="18" charset="0"/>
                <a:cs typeface="Times New Roman" panose="02020603050405020304" pitchFamily="18" charset="0"/>
              </a:rPr>
              <a:t>Sorting Algorithms:</a:t>
            </a:r>
          </a:p>
          <a:p>
            <a:r>
              <a:rPr lang="vi-VN" dirty="0">
                <a:latin typeface="Times New Roman" panose="02020603050405020304" pitchFamily="18" charset="0"/>
                <a:cs typeface="Times New Roman" panose="02020603050405020304" pitchFamily="18" charset="0"/>
              </a:rPr>
              <a:t>Bubble Sort: Compares adjacent elements and swaps them if they are in the wrong order.</a:t>
            </a:r>
          </a:p>
          <a:p>
            <a:r>
              <a:rPr lang="vi-VN" dirty="0">
                <a:latin typeface="Times New Roman" panose="02020603050405020304" pitchFamily="18" charset="0"/>
                <a:cs typeface="Times New Roman" panose="02020603050405020304" pitchFamily="18" charset="0"/>
              </a:rPr>
              <a:t>Merge Sort: Divides the array into halves, sorts them, and merges them back together.</a:t>
            </a:r>
          </a:p>
          <a:p>
            <a:r>
              <a:rPr lang="vi-VN" dirty="0">
                <a:latin typeface="Times New Roman" panose="02020603050405020304" pitchFamily="18" charset="0"/>
                <a:cs typeface="Times New Roman" panose="02020603050405020304" pitchFamily="18" charset="0"/>
              </a:rPr>
              <a:t>Quick Sort: Uses a pivot element to partition the array and recursively sort partitions.</a:t>
            </a:r>
          </a:p>
          <a:p>
            <a:r>
              <a:rPr lang="vi-VN" dirty="0">
                <a:latin typeface="Times New Roman" panose="02020603050405020304" pitchFamily="18" charset="0"/>
                <a:cs typeface="Times New Roman" panose="02020603050405020304" pitchFamily="18" charset="0"/>
              </a:rPr>
              <a:t>Searching Algorithms:</a:t>
            </a:r>
          </a:p>
          <a:p>
            <a:r>
              <a:rPr lang="vi-VN" dirty="0">
                <a:latin typeface="Times New Roman" panose="02020603050405020304" pitchFamily="18" charset="0"/>
                <a:cs typeface="Times New Roman" panose="02020603050405020304" pitchFamily="18" charset="0"/>
              </a:rPr>
              <a:t>Linear Search: Checks each element sequentially until the target is found.</a:t>
            </a:r>
          </a:p>
          <a:p>
            <a:r>
              <a:rPr lang="vi-VN" dirty="0">
                <a:latin typeface="Times New Roman" panose="02020603050405020304" pitchFamily="18" charset="0"/>
                <a:cs typeface="Times New Roman" panose="02020603050405020304" pitchFamily="18" charset="0"/>
              </a:rPr>
              <a:t>Binary Search: Efficiently searches a sorted array by repeatedly dividing it in half.</a:t>
            </a:r>
          </a:p>
          <a:p>
            <a:r>
              <a:rPr lang="vi-VN" dirty="0">
                <a:latin typeface="Times New Roman" panose="02020603050405020304" pitchFamily="18" charset="0"/>
                <a:cs typeface="Times New Roman" panose="02020603050405020304" pitchFamily="18" charset="0"/>
              </a:rPr>
              <a:t>Graph Algorithms:</a:t>
            </a:r>
          </a:p>
          <a:p>
            <a:r>
              <a:rPr lang="vi-VN" dirty="0">
                <a:latin typeface="Times New Roman" panose="02020603050405020304" pitchFamily="18" charset="0"/>
                <a:cs typeface="Times New Roman" panose="02020603050405020304" pitchFamily="18" charset="0"/>
              </a:rPr>
              <a:t>Dijkstra’s Algorithm: Finds the shortest path between nodes in a graph.</a:t>
            </a:r>
          </a:p>
          <a:p>
            <a:r>
              <a:rPr lang="vi-VN" dirty="0">
                <a:latin typeface="Times New Roman" panose="02020603050405020304" pitchFamily="18" charset="0"/>
                <a:cs typeface="Times New Roman" panose="02020603050405020304" pitchFamily="18" charset="0"/>
              </a:rPr>
              <a:t>Depth-First Search (DFS): Explores as far as possible along a branch before backtracking.</a:t>
            </a:r>
          </a:p>
          <a:p>
            <a:r>
              <a:rPr lang="vi-VN" dirty="0">
                <a:latin typeface="Times New Roman" panose="02020603050405020304" pitchFamily="18" charset="0"/>
                <a:cs typeface="Times New Roman" panose="02020603050405020304" pitchFamily="18" charset="0"/>
              </a:rPr>
              <a:t>Breadth-First Search (BFS): Explores all neighbors at the present depth before moving deeper.</a:t>
            </a:r>
          </a:p>
        </p:txBody>
      </p:sp>
    </p:spTree>
    <p:extLst>
      <p:ext uri="{BB962C8B-B14F-4D97-AF65-F5344CB8AC3E}">
        <p14:creationId xmlns:p14="http://schemas.microsoft.com/office/powerpoint/2010/main" val="43290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63B42CD-5998-E7EA-DD78-80B1CA497401}"/>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7CC584B3-B8E4-C16F-09B6-0C2D1A9030C7}"/>
              </a:ext>
            </a:extLst>
          </p:cNvPr>
          <p:cNvSpPr txBox="1"/>
          <p:nvPr/>
        </p:nvSpPr>
        <p:spPr>
          <a:xfrm>
            <a:off x="1740023" y="1909490"/>
            <a:ext cx="8094215" cy="2585323"/>
          </a:xfrm>
          <a:prstGeom prst="rect">
            <a:avLst/>
          </a:prstGeom>
          <a:noFill/>
        </p:spPr>
        <p:txBody>
          <a:bodyPr wrap="square">
            <a:spAutoFit/>
          </a:bodyPr>
          <a:lstStyle/>
          <a:p>
            <a:r>
              <a:rPr lang="vi-VN" dirty="0">
                <a:latin typeface="Times New Roman" panose="02020603050405020304" pitchFamily="18" charset="0"/>
                <a:cs typeface="Times New Roman" panose="02020603050405020304" pitchFamily="18" charset="0"/>
              </a:rPr>
              <a:t>Why DSA is Important:</a:t>
            </a:r>
          </a:p>
          <a:p>
            <a:r>
              <a:rPr lang="vi-VN" dirty="0">
                <a:latin typeface="Times New Roman" panose="02020603050405020304" pitchFamily="18" charset="0"/>
                <a:cs typeface="Times New Roman" panose="02020603050405020304" pitchFamily="18" charset="0"/>
              </a:rPr>
              <a:t>Efficiency: Choosing the right data structure and algorithm can make a significant difference in the performance of a program. Efficient algorithms minimize the time and space required to process data.</a:t>
            </a:r>
          </a:p>
          <a:p>
            <a:r>
              <a:rPr lang="vi-VN" dirty="0">
                <a:latin typeface="Times New Roman" panose="02020603050405020304" pitchFamily="18" charset="0"/>
                <a:cs typeface="Times New Roman" panose="02020603050405020304" pitchFamily="18" charset="0"/>
              </a:rPr>
              <a:t>Problem Solving: Many real-world problems can be mapped to problems that can be solved using DSA (e.g., finding the shortest route in GPS navigation, social network analysis, etc.).</a:t>
            </a:r>
          </a:p>
          <a:p>
            <a:r>
              <a:rPr lang="vi-VN" dirty="0">
                <a:latin typeface="Times New Roman" panose="02020603050405020304" pitchFamily="18" charset="0"/>
                <a:cs typeface="Times New Roman" panose="02020603050405020304" pitchFamily="18" charset="0"/>
              </a:rPr>
              <a:t>Scalability: When working with large datasets, good algorithms and data structures ensure that your program scales well with the input size.</a:t>
            </a:r>
          </a:p>
        </p:txBody>
      </p:sp>
    </p:spTree>
    <p:extLst>
      <p:ext uri="{BB962C8B-B14F-4D97-AF65-F5344CB8AC3E}">
        <p14:creationId xmlns:p14="http://schemas.microsoft.com/office/powerpoint/2010/main" val="76316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114AC32-C7BD-E27B-8EC7-50D5E381E3D1}"/>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pic>
        <p:nvPicPr>
          <p:cNvPr id="1026" name="Picture 2" descr="Abstract data type in data structure - javatpoint">
            <a:extLst>
              <a:ext uri="{FF2B5EF4-FFF2-40B4-BE49-F238E27FC236}">
                <a16:creationId xmlns:a16="http://schemas.microsoft.com/office/drawing/2014/main" id="{F3A02730-BE86-94CC-11AC-4B0582240E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6671" y="1608308"/>
            <a:ext cx="9085298" cy="38857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2293242-7C95-7BF4-BD48-25695E59AF77}"/>
              </a:ext>
            </a:extLst>
          </p:cNvPr>
          <p:cNvSpPr txBox="1"/>
          <p:nvPr/>
        </p:nvSpPr>
        <p:spPr>
          <a:xfrm>
            <a:off x="2732472" y="938358"/>
            <a:ext cx="6727055" cy="369332"/>
          </a:xfrm>
          <a:prstGeom prst="rect">
            <a:avLst/>
          </a:prstGeom>
          <a:noFill/>
        </p:spPr>
        <p:txBody>
          <a:bodyPr wrap="square">
            <a:spAutoFit/>
          </a:bodyPr>
          <a:lstStyle/>
          <a:p>
            <a:r>
              <a:rPr lang="vi-VN" dirty="0"/>
              <a:t>                                  Abstract Data Type</a:t>
            </a:r>
          </a:p>
        </p:txBody>
      </p:sp>
    </p:spTree>
    <p:extLst>
      <p:ext uri="{BB962C8B-B14F-4D97-AF65-F5344CB8AC3E}">
        <p14:creationId xmlns:p14="http://schemas.microsoft.com/office/powerpoint/2010/main" val="40602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39,865 Abstract Data Type Images, Stock Photos, 3D objects, &amp; Vectors |  Shutterstock">
            <a:extLst>
              <a:ext uri="{FF2B5EF4-FFF2-40B4-BE49-F238E27FC236}">
                <a16:creationId xmlns:a16="http://schemas.microsoft.com/office/drawing/2014/main" id="{5FD87370-92A7-4290-F487-98F767689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6247" y="1423683"/>
            <a:ext cx="4822833" cy="281331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0C93947B-F90A-979E-776D-FB2D185CE0BA}"/>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5BD38C98-775A-A056-66FB-482AB41591F4}"/>
              </a:ext>
            </a:extLst>
          </p:cNvPr>
          <p:cNvSpPr txBox="1"/>
          <p:nvPr/>
        </p:nvSpPr>
        <p:spPr>
          <a:xfrm>
            <a:off x="502920" y="1188720"/>
            <a:ext cx="6226816" cy="2862322"/>
          </a:xfrm>
          <a:prstGeom prst="rect">
            <a:avLst/>
          </a:prstGeom>
          <a:noFill/>
        </p:spPr>
        <p:txBody>
          <a:bodyPr wrap="square">
            <a:spAutoFit/>
          </a:bodyPr>
          <a:lstStyle/>
          <a:p>
            <a:r>
              <a:rPr lang="vi-VN" dirty="0">
                <a:latin typeface="Times New Roman" panose="02020603050405020304" pitchFamily="18" charset="0"/>
                <a:cs typeface="Times New Roman" panose="02020603050405020304" pitchFamily="18" charset="0"/>
              </a:rPr>
              <a:t>ADT (Abstract Data Type) is a conceptual model that defines a data structure along with the operations that can be performed on it, without specifying how those operations will be implemented. It provides an abstract view of how data is organized and manipulated but hides the underlying implementation details.</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Key Concepts of ADT:</a:t>
            </a:r>
          </a:p>
          <a:p>
            <a:r>
              <a:rPr lang="vi-VN" dirty="0">
                <a:latin typeface="Times New Roman" panose="02020603050405020304" pitchFamily="18" charset="0"/>
                <a:cs typeface="Times New Roman" panose="02020603050405020304" pitchFamily="18" charset="0"/>
              </a:rPr>
              <a:t>Abstract Representation: An ADT defines what operations are supported and what behaviors the data type should have, but it does not specify how these operations are implemented internally.</a:t>
            </a:r>
          </a:p>
        </p:txBody>
      </p:sp>
    </p:spTree>
    <p:extLst>
      <p:ext uri="{BB962C8B-B14F-4D97-AF65-F5344CB8AC3E}">
        <p14:creationId xmlns:p14="http://schemas.microsoft.com/office/powerpoint/2010/main" val="249899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22409A-2C21-BB23-44B3-B9111D81EBA9}"/>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D50992ED-BC5B-764B-B193-96CDB2E2A012}"/>
              </a:ext>
            </a:extLst>
          </p:cNvPr>
          <p:cNvSpPr txBox="1"/>
          <p:nvPr/>
        </p:nvSpPr>
        <p:spPr>
          <a:xfrm>
            <a:off x="590550" y="679728"/>
            <a:ext cx="3790950" cy="5078313"/>
          </a:xfrm>
          <a:prstGeom prst="rect">
            <a:avLst/>
          </a:prstGeom>
          <a:noFill/>
        </p:spPr>
        <p:txBody>
          <a:bodyPr wrap="square">
            <a:spAutoFit/>
          </a:bodyPr>
          <a:lstStyle/>
          <a:p>
            <a:r>
              <a:rPr lang="vi-VN" dirty="0">
                <a:latin typeface="Times New Roman" panose="02020603050405020304" pitchFamily="18" charset="0"/>
                <a:cs typeface="Times New Roman" panose="02020603050405020304" pitchFamily="18" charset="0"/>
              </a:rPr>
              <a:t>Here are some common abstract data types:</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Stack (ADT):</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Operations:</a:t>
            </a:r>
          </a:p>
          <a:p>
            <a:r>
              <a:rPr lang="vi-VN" dirty="0">
                <a:latin typeface="Times New Roman" panose="02020603050405020304" pitchFamily="18" charset="0"/>
                <a:cs typeface="Times New Roman" panose="02020603050405020304" pitchFamily="18" charset="0"/>
              </a:rPr>
              <a:t>push(): Adds an element to the top.</a:t>
            </a:r>
          </a:p>
          <a:p>
            <a:r>
              <a:rPr lang="vi-VN" dirty="0">
                <a:latin typeface="Times New Roman" panose="02020603050405020304" pitchFamily="18" charset="0"/>
                <a:cs typeface="Times New Roman" panose="02020603050405020304" pitchFamily="18" charset="0"/>
              </a:rPr>
              <a:t>pop(): Removes the top element.</a:t>
            </a:r>
          </a:p>
          <a:p>
            <a:r>
              <a:rPr lang="vi-VN" dirty="0">
                <a:latin typeface="Times New Roman" panose="02020603050405020304" pitchFamily="18" charset="0"/>
                <a:cs typeface="Times New Roman" panose="02020603050405020304" pitchFamily="18" charset="0"/>
              </a:rPr>
              <a:t>peek(): Views the top element without removing it.</a:t>
            </a:r>
          </a:p>
          <a:p>
            <a:r>
              <a:rPr lang="vi-VN" dirty="0">
                <a:latin typeface="Times New Roman" panose="02020603050405020304" pitchFamily="18" charset="0"/>
                <a:cs typeface="Times New Roman" panose="02020603050405020304" pitchFamily="18" charset="0"/>
              </a:rPr>
              <a:t>isEmpty(): Checks if the stack is empty.</a:t>
            </a:r>
          </a:p>
          <a:p>
            <a:r>
              <a:rPr lang="vi-VN" dirty="0">
                <a:latin typeface="Times New Roman" panose="02020603050405020304" pitchFamily="18" charset="0"/>
                <a:cs typeface="Times New Roman" panose="02020603050405020304" pitchFamily="18" charset="0"/>
              </a:rPr>
              <a:t>Summary: Stacks follow the LIFO (Last In, First Out) principle. It doesn't matter whether it's implemented as an array or a linked list; the concept remains the same.</a:t>
            </a:r>
          </a:p>
          <a:p>
            <a:endParaRPr lang="vi-VN" dirty="0">
              <a:latin typeface="Times New Roman" panose="02020603050405020304" pitchFamily="18" charset="0"/>
              <a:cs typeface="Times New Roman" panose="02020603050405020304" pitchFamily="18" charset="0"/>
            </a:endParaRPr>
          </a:p>
        </p:txBody>
      </p:sp>
      <p:pic>
        <p:nvPicPr>
          <p:cNvPr id="3074" name="Picture 2" descr="Stack Data Structure and Implementation in Python, Java and C/C++">
            <a:extLst>
              <a:ext uri="{FF2B5EF4-FFF2-40B4-BE49-F238E27FC236}">
                <a16:creationId xmlns:a16="http://schemas.microsoft.com/office/drawing/2014/main" id="{24F5650F-869A-A31F-0472-98057B21F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50" y="904875"/>
            <a:ext cx="7753350"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3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3EF738-241C-4CC0-0811-752843D15A59}"/>
              </a:ext>
            </a:extLst>
          </p:cNvPr>
          <p:cNvSpPr>
            <a:spLocks noGrp="1"/>
          </p:cNvSpPr>
          <p:nvPr>
            <p:ph type="dt" sz="half" idx="10"/>
          </p:nvPr>
        </p:nvSpPr>
        <p:spPr/>
        <p:txBody>
          <a:bodyPr/>
          <a:lstStyle/>
          <a:p>
            <a:pPr rtl="0"/>
            <a:fld id="{FA0C5106-AF3C-4E4B-9677-65FFD0CD6046}" type="datetime1">
              <a:rPr lang="vi-VN" smtClean="0"/>
              <a:t>10/12/2024</a:t>
            </a:fld>
            <a:endParaRPr lang="en-US" dirty="0"/>
          </a:p>
        </p:txBody>
      </p:sp>
      <p:sp>
        <p:nvSpPr>
          <p:cNvPr id="6" name="TextBox 5">
            <a:extLst>
              <a:ext uri="{FF2B5EF4-FFF2-40B4-BE49-F238E27FC236}">
                <a16:creationId xmlns:a16="http://schemas.microsoft.com/office/drawing/2014/main" id="{95C405CE-E6FE-8BC1-B2C6-1C6F22F9E052}"/>
              </a:ext>
            </a:extLst>
          </p:cNvPr>
          <p:cNvSpPr txBox="1"/>
          <p:nvPr/>
        </p:nvSpPr>
        <p:spPr>
          <a:xfrm>
            <a:off x="781049" y="1193037"/>
            <a:ext cx="5314951" cy="2862322"/>
          </a:xfrm>
          <a:prstGeom prst="rect">
            <a:avLst/>
          </a:prstGeom>
          <a:noFill/>
        </p:spPr>
        <p:txBody>
          <a:bodyPr wrap="square">
            <a:spAutoFit/>
          </a:bodyPr>
          <a:lstStyle/>
          <a:p>
            <a:r>
              <a:rPr lang="vi-VN" dirty="0">
                <a:latin typeface="Times New Roman" panose="02020603050405020304" pitchFamily="18" charset="0"/>
                <a:cs typeface="Times New Roman" panose="02020603050405020304" pitchFamily="18" charset="0"/>
              </a:rPr>
              <a:t>Queue (ADT):</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Operations:</a:t>
            </a:r>
          </a:p>
          <a:p>
            <a:r>
              <a:rPr lang="vi-VN" dirty="0">
                <a:latin typeface="Times New Roman" panose="02020603050405020304" pitchFamily="18" charset="0"/>
                <a:cs typeface="Times New Roman" panose="02020603050405020304" pitchFamily="18" charset="0"/>
              </a:rPr>
              <a:t>enqueue(): Adds an element to the back.</a:t>
            </a:r>
          </a:p>
          <a:p>
            <a:r>
              <a:rPr lang="vi-VN" dirty="0">
                <a:latin typeface="Times New Roman" panose="02020603050405020304" pitchFamily="18" charset="0"/>
                <a:cs typeface="Times New Roman" panose="02020603050405020304" pitchFamily="18" charset="0"/>
              </a:rPr>
              <a:t>dequeue(): Removes an element from the front.</a:t>
            </a:r>
          </a:p>
          <a:p>
            <a:r>
              <a:rPr lang="vi-VN" dirty="0">
                <a:latin typeface="Times New Roman" panose="02020603050405020304" pitchFamily="18" charset="0"/>
                <a:cs typeface="Times New Roman" panose="02020603050405020304" pitchFamily="18" charset="0"/>
              </a:rPr>
              <a:t>front(): Views the front element.</a:t>
            </a:r>
          </a:p>
          <a:p>
            <a:r>
              <a:rPr lang="vi-VN" dirty="0">
                <a:latin typeface="Times New Roman" panose="02020603050405020304" pitchFamily="18" charset="0"/>
                <a:cs typeface="Times New Roman" panose="02020603050405020304" pitchFamily="18" charset="0"/>
              </a:rPr>
              <a:t>isEmpty(): Checks if the queue is empty.</a:t>
            </a:r>
          </a:p>
          <a:p>
            <a:r>
              <a:rPr lang="vi-VN" dirty="0">
                <a:latin typeface="Times New Roman" panose="02020603050405020304" pitchFamily="18" charset="0"/>
                <a:cs typeface="Times New Roman" panose="02020603050405020304" pitchFamily="18" charset="0"/>
              </a:rPr>
              <a:t>Summary: Queues follow the FIFO (First In, First Out) principle. The implementations may vary, but </a:t>
            </a:r>
            <a:r>
              <a:rPr lang="en-US" dirty="0">
                <a:latin typeface="Times New Roman" panose="02020603050405020304" pitchFamily="18" charset="0"/>
                <a:cs typeface="Times New Roman" panose="02020603050405020304" pitchFamily="18" charset="0"/>
              </a:rPr>
              <a:t>the concept remains the same.</a:t>
            </a:r>
            <a:endParaRPr lang="vi-VN" dirty="0">
              <a:latin typeface="Times New Roman" panose="02020603050405020304" pitchFamily="18" charset="0"/>
              <a:cs typeface="Times New Roman" panose="02020603050405020304" pitchFamily="18" charset="0"/>
            </a:endParaRPr>
          </a:p>
        </p:txBody>
      </p:sp>
      <p:pic>
        <p:nvPicPr>
          <p:cNvPr id="4098" name="Picture 2" descr="Queue ADT Presentation">
            <a:extLst>
              <a:ext uri="{FF2B5EF4-FFF2-40B4-BE49-F238E27FC236}">
                <a16:creationId xmlns:a16="http://schemas.microsoft.com/office/drawing/2014/main" id="{57BA642D-A335-9797-6700-3BA70B920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729" y="876362"/>
            <a:ext cx="4067173" cy="4067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364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124_TF78438558" id="{FC2EBBEA-43CE-4BFA-A28F-306667636106}" vid="{AE1A8F07-4759-41F6-8492-58487D8A395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{F1AD1403-6701-4B37-911C-3B0617AC29A6}tf78438558_win32</Template>
  <TotalTime>606</TotalTime>
  <Words>2875</Words>
  <Application>Microsoft Office PowerPoint</Application>
  <PresentationFormat>Widescreen</PresentationFormat>
  <Paragraphs>276</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Gothic</vt:lpstr>
      <vt:lpstr>Garamond</vt:lpstr>
      <vt:lpstr>Segoe UI</vt:lpstr>
      <vt:lpstr>Times New Roman</vt:lpstr>
      <vt:lpstr>SavonVTI</vt:lpstr>
      <vt:lpstr>HOANGDM-BH00859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Hoàng Đào Minh</dc:creator>
  <cp:lastModifiedBy>Hoàng Đào Minh</cp:lastModifiedBy>
  <cp:revision>6</cp:revision>
  <dcterms:created xsi:type="dcterms:W3CDTF">2024-10-29T01:51:53Z</dcterms:created>
  <dcterms:modified xsi:type="dcterms:W3CDTF">2024-12-10T14:18:27Z</dcterms:modified>
</cp:coreProperties>
</file>