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  <p:embeddedFont>
      <p:font typeface="Proxima Nova Semibold"/>
      <p:regular r:id="rId53"/>
      <p:bold r:id="rId54"/>
      <p:boldItalic r:id="rId55"/>
    </p:embeddedFont>
    <p:embeddedFont>
      <p:font typeface="Cambria Math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F85A74-FD8D-43F2-B5CC-E5E3CCF08BCA}">
  <a:tblStyle styleId="{A3F85A74-FD8D-43F2-B5CC-E5E3CCF08B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ProximaNovaSemibold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4.xml"/><Relationship Id="rId55" Type="http://schemas.openxmlformats.org/officeDocument/2006/relationships/font" Target="fonts/ProximaNovaSemibold-boldItalic.fntdata"/><Relationship Id="rId10" Type="http://schemas.openxmlformats.org/officeDocument/2006/relationships/slide" Target="slides/slide3.xml"/><Relationship Id="rId54" Type="http://schemas.openxmlformats.org/officeDocument/2006/relationships/font" Target="fonts/ProximaNovaSemibo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CambriaMath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8811622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8811622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8811622d1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8811622d1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8811622d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8811622d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8811622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8811622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8811622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8811622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8811622d1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58811622d1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8811622d1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8811622d1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8811622d1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8811622d1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8811622d1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8811622d1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8811622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8811622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8811622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8811622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ae7199c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ae7199c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ae7199c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ae7199c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ae7199c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ae7199c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ae7199cb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ae7199c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ae7199c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ae7199c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ae7199c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ae7199c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ae7199c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ae7199c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5ae7199cb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5ae7199cb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ae7199cb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ae7199cb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ae7199cb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ae7199cb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881162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881162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5ae7199cb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5ae7199cb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c997b113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5c997b11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ae7199cb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ae7199cb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c997b11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5c997b11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c997b113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5c997b113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c997b113d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5c997b113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5c997b113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5c997b113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c997b113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15c997b113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c997b113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5c997b113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5c997b113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5c997b113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8811622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8811622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5ae7199c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5ae7199c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ae7199cb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ae7199cb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8811622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8811622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8811622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8811622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8811622d1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8811622d1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8811622d1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8811622d1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8811622d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8811622d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39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Relationship Id="rId4" Type="http://schemas.openxmlformats.org/officeDocument/2006/relationships/image" Target="../media/image34.png"/><Relationship Id="rId5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Tree-based algorithms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510450" y="3182344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Phạm Duy Anh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Đào Minh Khánh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Lê Thị Vân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Bagging </a:t>
            </a:r>
            <a:endParaRPr/>
          </a:p>
        </p:txBody>
      </p:sp>
      <p:sp>
        <p:nvSpPr>
          <p:cNvPr id="192" name="Google Shape;192;p34"/>
          <p:cNvSpPr txBox="1"/>
          <p:nvPr/>
        </p:nvSpPr>
        <p:spPr>
          <a:xfrm>
            <a:off x="510450" y="3244550"/>
            <a:ext cx="36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Random forest 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Tổng quát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55362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Bagging: </a:t>
            </a:r>
            <a:r>
              <a:rPr lang="en">
                <a:solidFill>
                  <a:schemeClr val="dk1"/>
                </a:solidFill>
              </a:rPr>
              <a:t>xây dựng lượng lớn model cùng loại trên các subsample khác nhau (bootstrap method), cho các model training độc lập &amp; song song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Tập trung giảm variance (variance cao: đoán đúng trên tập train nhưng sai bét trên tập test)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Các weak learner cùng loại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Lấy subsample: sử dụng bootstrap method – lấy ngẫu nhiên N phần tử trong tập ban đầu with replacement </a:t>
            </a:r>
            <a:endParaRPr sz="2000"/>
          </a:p>
        </p:txBody>
      </p:sp>
      <p:pic>
        <p:nvPicPr>
          <p:cNvPr id="199" name="Google Shape;199;p35"/>
          <p:cNvPicPr preferRelativeResize="0"/>
          <p:nvPr/>
        </p:nvPicPr>
        <p:blipFill rotWithShape="1">
          <a:blip r:embed="rId3">
            <a:alphaModFix/>
          </a:blip>
          <a:srcRect b="41776" l="0" r="67484" t="1668"/>
          <a:stretch/>
        </p:blipFill>
        <p:spPr>
          <a:xfrm>
            <a:off x="6130400" y="1528100"/>
            <a:ext cx="2450724" cy="298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Thay vì chỉ lấy bootstrap trên dữ liệu, dùng cả </a:t>
            </a:r>
            <a:r>
              <a:rPr b="1" lang="en">
                <a:solidFill>
                  <a:srgbClr val="000000"/>
                </a:solidFill>
              </a:rPr>
              <a:t>bootstrap trên features</a:t>
            </a:r>
            <a:r>
              <a:rPr lang="en">
                <a:solidFill>
                  <a:srgbClr val="000000"/>
                </a:solidFill>
              </a:rPr>
              <a:t> (tức sau khi có được K bộ dữ liệu sample, chỉ lấy các features đã được chọn ở bước </a:t>
            </a:r>
            <a:r>
              <a:rPr lang="en">
                <a:solidFill>
                  <a:srgbClr val="000000"/>
                </a:solidFill>
              </a:rPr>
              <a:t>bootstrap</a:t>
            </a:r>
            <a:r>
              <a:rPr lang="en">
                <a:solidFill>
                  <a:srgbClr val="000000"/>
                </a:solidFill>
              </a:rPr>
              <a:t> features)</a:t>
            </a:r>
            <a:endParaRPr/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Random Forest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6259" l="4266" r="2580" t="10051"/>
          <a:stretch/>
        </p:blipFill>
        <p:spPr>
          <a:xfrm>
            <a:off x="1227950" y="2201500"/>
            <a:ext cx="7173425" cy="27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1019" r="0" t="1263"/>
          <a:stretch/>
        </p:blipFill>
        <p:spPr>
          <a:xfrm>
            <a:off x="1800575" y="250050"/>
            <a:ext cx="5599400" cy="46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Stacking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Tổng quát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Stacking:</a:t>
            </a:r>
            <a:r>
              <a:rPr lang="en">
                <a:solidFill>
                  <a:srgbClr val="000000"/>
                </a:solidFill>
              </a:rPr>
              <a:t> xây dựng 1 số model (khác loại) &amp; 1 meta supervisor model, training models độc lập &amp; dùng meta model để học cách kết hợp kết quả tốt nhất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Tập trung giảm bias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Thường các weak learners khác loại &amp; chia làm 2 mức: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Mức 1: Train các weak learners trên toàn bộ tập dữ liệu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Mức 2: Train meta learners trên các outputs của các weak learners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Thuật toán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Thực hiện: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Bước 1:</a:t>
            </a:r>
            <a:r>
              <a:rPr lang="en">
                <a:solidFill>
                  <a:srgbClr val="000000"/>
                </a:solidFill>
              </a:rPr>
              <a:t> Sử dụng các base model học được kết quả ban đầu trên toàn tập dữ liệu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Bước 2:</a:t>
            </a:r>
            <a:r>
              <a:rPr lang="en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solidFill>
                  <a:srgbClr val="000000"/>
                </a:solidFill>
              </a:rPr>
              <a:t>Tổng hợp kết quả từ step1 làm input cho meta learner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Bước 3:</a:t>
            </a:r>
            <a:r>
              <a:rPr lang="en">
                <a:solidFill>
                  <a:srgbClr val="000000"/>
                </a:solidFill>
              </a:rPr>
              <a:t> Huấn luyện meta learner trên bộ dữ liệu mới &amp; đưa ra kết quả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175" y="1152475"/>
            <a:ext cx="4267200" cy="3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Thuật toán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900" y="1185200"/>
            <a:ext cx="5183925" cy="363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Thuật toán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25" y="1101675"/>
            <a:ext cx="591720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5300" y="1170100"/>
            <a:ext cx="4699501" cy="36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Boosting</a:t>
            </a:r>
            <a:endParaRPr/>
          </a:p>
        </p:txBody>
      </p:sp>
      <p:sp>
        <p:nvSpPr>
          <p:cNvPr id="251" name="Google Shape;251;p43"/>
          <p:cNvSpPr txBox="1"/>
          <p:nvPr/>
        </p:nvSpPr>
        <p:spPr>
          <a:xfrm>
            <a:off x="510450" y="3269700"/>
            <a:ext cx="6288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4.1 Adaptive gradient boosting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4.1 Gradient boosting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4.3 XGBoost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4.4 LightGBM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490250" y="526350"/>
            <a:ext cx="3835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AutoNum type="arabicPeriod"/>
            </a:pPr>
            <a:r>
              <a:rPr b="1" lang="en" sz="3600">
                <a:solidFill>
                  <a:schemeClr val="lt1"/>
                </a:solidFill>
              </a:rPr>
              <a:t>Decision Tree 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AutoNum type="arabicPeriod"/>
            </a:pPr>
            <a:r>
              <a:rPr b="1" lang="en" sz="3600">
                <a:solidFill>
                  <a:schemeClr val="lt1"/>
                </a:solidFill>
              </a:rPr>
              <a:t>Bagging 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AutoNum type="arabicPeriod"/>
            </a:pPr>
            <a:r>
              <a:rPr b="1" lang="en" sz="3600">
                <a:solidFill>
                  <a:schemeClr val="lt1"/>
                </a:solidFill>
              </a:rPr>
              <a:t>Stacking</a:t>
            </a:r>
            <a:endParaRPr b="1"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AutoNum type="arabicPeriod"/>
            </a:pPr>
            <a:r>
              <a:rPr b="1" lang="en" sz="3600">
                <a:solidFill>
                  <a:schemeClr val="lt1"/>
                </a:solidFill>
              </a:rPr>
              <a:t>Boosting 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4753650" y="0"/>
            <a:ext cx="4390500" cy="51435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MAIN CONTENT</a:t>
            </a:r>
            <a:endParaRPr b="1" sz="5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21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Adaboost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158700" y="1188900"/>
            <a:ext cx="39720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Adaboost(Adaptive Boosting) là một thuật toán phân loại thống kê được phát minh bởi Yoav Freund và Robert Schapire vào năm 1995. Với ý tưởng chính là đầu ra của các weak learner sẽ được tổng hợp thành tổng có trọng số tương ứng với output dự đoán đầu ra của các weak learner.</a:t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600" y="1288825"/>
            <a:ext cx="4446000" cy="193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/>
        </p:nvSpPr>
        <p:spPr>
          <a:xfrm>
            <a:off x="502675" y="4387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Mô hình thuật toán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" y="950750"/>
            <a:ext cx="32766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 txBox="1"/>
          <p:nvPr/>
        </p:nvSpPr>
        <p:spPr>
          <a:xfrm>
            <a:off x="4487825" y="1017350"/>
            <a:ext cx="38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Trong đó h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(x) là weak learner tại thời điểm 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650" y="1906125"/>
            <a:ext cx="5724525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/>
        </p:nvSpPr>
        <p:spPr>
          <a:xfrm>
            <a:off x="639629" y="3176425"/>
            <a:ext cx="80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Adaboost thường được áp dụng cho các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bài toán phân loại,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đặc biệt là bài toán phân loại nhị phân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và có thể khái quát hóa thành bài toán phân loại đa nhãn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175450"/>
            <a:ext cx="8520600" cy="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/>
              <a:t>Mã giả của Adaboost cho bài toán ph</a:t>
            </a:r>
            <a:r>
              <a:rPr b="1" lang="en" sz="2020"/>
              <a:t>ân loại nhị phân</a:t>
            </a:r>
            <a:endParaRPr b="1" sz="2020"/>
          </a:p>
        </p:txBody>
      </p:sp>
      <p:sp>
        <p:nvSpPr>
          <p:cNvPr id="273" name="Google Shape;273;p46"/>
          <p:cNvSpPr txBox="1"/>
          <p:nvPr/>
        </p:nvSpPr>
        <p:spPr>
          <a:xfrm>
            <a:off x="450100" y="808675"/>
            <a:ext cx="62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Giả sử có m cặp điểm dữ liệu đầu vào {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aseline="-25000" lang="en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lang="en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aseline="-25000" lang="en" sz="13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lang="en" sz="13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),.... (x</a:t>
            </a:r>
            <a:r>
              <a:rPr baseline="-25000" lang="en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lang="en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)} với y</a:t>
            </a:r>
            <a:r>
              <a:rPr baseline="-25000" lang="en" sz="13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= {-1, 1}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450" y="1208875"/>
            <a:ext cx="4749155" cy="36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239050" y="67275"/>
            <a:ext cx="576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</a:t>
            </a:r>
            <a:r>
              <a:rPr b="1" lang="en"/>
              <a:t>ải thích mã giả</a:t>
            </a:r>
            <a:endParaRPr b="1"/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700" y="719224"/>
            <a:ext cx="4494200" cy="34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/>
          <p:nvPr/>
        </p:nvSpPr>
        <p:spPr>
          <a:xfrm>
            <a:off x="4857600" y="1314925"/>
            <a:ext cx="3947400" cy="28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7"/>
          <p:cNvSpPr txBox="1"/>
          <p:nvPr/>
        </p:nvSpPr>
        <p:spPr>
          <a:xfrm>
            <a:off x="79225" y="1808800"/>
            <a:ext cx="30000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Tại thời điểm t, mỗi điểm dữ liệu tương ứng với một trọng số </a:t>
            </a: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baseline="-25000" lang="en" sz="13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. Giá trị </a:t>
            </a: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baseline="-25000" lang="en" sz="13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biểu thị giá trị xác suất của điểm dữ liệu i được lựa chọn làm tậm dữ liệu training tại thời điểm t, giá trị </a:t>
            </a: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baseline="-25000" lang="en" sz="1300"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càng cao thì có khả năng lựa chọn càng cao.</a:t>
            </a:r>
            <a:endParaRPr/>
          </a:p>
        </p:txBody>
      </p:sp>
      <p:cxnSp>
        <p:nvCxnSpPr>
          <p:cNvPr id="283" name="Google Shape;283;p47"/>
          <p:cNvCxnSpPr>
            <a:endCxn id="282" idx="3"/>
          </p:cNvCxnSpPr>
          <p:nvPr/>
        </p:nvCxnSpPr>
        <p:spPr>
          <a:xfrm flipH="1">
            <a:off x="3079225" y="1463800"/>
            <a:ext cx="1778400" cy="107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98" y="543025"/>
            <a:ext cx="3545650" cy="3627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9" name="Google Shape;289;p48"/>
          <p:cNvGraphicFramePr/>
          <p:nvPr/>
        </p:nvGraphicFramePr>
        <p:xfrm>
          <a:off x="4679350" y="543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{A3F85A74-FD8D-43F2-B5CC-E5E3CCF08BCA}</a:tableStyleId>
              </a:tblPr>
              <a:tblGrid>
                <a:gridCol w="1274550"/>
              </a:tblGrid>
              <a:tr h="38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→ 0.07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 → 0.14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 → 0.21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 → 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 → 0.77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 → 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 → 0.93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 →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p48"/>
          <p:cNvSpPr txBox="1"/>
          <p:nvPr/>
        </p:nvSpPr>
        <p:spPr>
          <a:xfrm>
            <a:off x="6552875" y="2179425"/>
            <a:ext cx="221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Random số ngẫu nhiên trong khoản 0 -&gt; 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98" y="615675"/>
            <a:ext cx="3545650" cy="36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428" y="543025"/>
            <a:ext cx="2862922" cy="362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49"/>
          <p:cNvCxnSpPr>
            <a:stCxn id="295" idx="3"/>
          </p:cNvCxnSpPr>
          <p:nvPr/>
        </p:nvCxnSpPr>
        <p:spPr>
          <a:xfrm flipH="1" rot="10800000">
            <a:off x="3894348" y="1627350"/>
            <a:ext cx="1445400" cy="80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49"/>
          <p:cNvCxnSpPr>
            <a:stCxn id="295" idx="3"/>
          </p:cNvCxnSpPr>
          <p:nvPr/>
        </p:nvCxnSpPr>
        <p:spPr>
          <a:xfrm>
            <a:off x="3894348" y="2429250"/>
            <a:ext cx="1481700" cy="145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9"/>
          <p:cNvCxnSpPr>
            <a:stCxn id="295" idx="3"/>
          </p:cNvCxnSpPr>
          <p:nvPr/>
        </p:nvCxnSpPr>
        <p:spPr>
          <a:xfrm>
            <a:off x="3894348" y="2429250"/>
            <a:ext cx="1416300" cy="11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101025" y="234350"/>
            <a:ext cx="3335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Giải thích mã giả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50"/>
          <p:cNvGrpSpPr/>
          <p:nvPr/>
        </p:nvGrpSpPr>
        <p:grpSpPr>
          <a:xfrm>
            <a:off x="4605754" y="791700"/>
            <a:ext cx="4392889" cy="3560100"/>
            <a:chOff x="4239300" y="1017075"/>
            <a:chExt cx="4657925" cy="3560100"/>
          </a:xfrm>
        </p:grpSpPr>
        <p:pic>
          <p:nvPicPr>
            <p:cNvPr id="306" name="Google Shape;306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9300" y="1017075"/>
              <a:ext cx="4657925" cy="356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50"/>
            <p:cNvSpPr/>
            <p:nvPr/>
          </p:nvSpPr>
          <p:spPr>
            <a:xfrm>
              <a:off x="4504200" y="1932450"/>
              <a:ext cx="3894000" cy="2077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8" name="Google Shape;30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0" y="1017075"/>
            <a:ext cx="27813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5" y="2121325"/>
            <a:ext cx="4504425" cy="8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5648" y="3033775"/>
            <a:ext cx="2794902" cy="4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0"/>
          <p:cNvSpPr txBox="1"/>
          <p:nvPr/>
        </p:nvSpPr>
        <p:spPr>
          <a:xfrm>
            <a:off x="1118775" y="3065275"/>
            <a:ext cx="4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Với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75" y="254125"/>
            <a:ext cx="5587425" cy="18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9376" y="2252100"/>
            <a:ext cx="7292600" cy="2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50" y="360675"/>
            <a:ext cx="5886450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1775" y="4027800"/>
            <a:ext cx="2091489" cy="9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2"/>
          <p:cNvSpPr txBox="1"/>
          <p:nvPr/>
        </p:nvSpPr>
        <p:spPr>
          <a:xfrm>
            <a:off x="3188550" y="4309350"/>
            <a:ext cx="5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Với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25" y="756825"/>
            <a:ext cx="4749155" cy="36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4"/>
          <p:cNvSpPr txBox="1"/>
          <p:nvPr>
            <p:ph type="title"/>
          </p:nvPr>
        </p:nvSpPr>
        <p:spPr>
          <a:xfrm>
            <a:off x="250900" y="20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4.2 </a:t>
            </a:r>
            <a:r>
              <a:rPr b="1" lang="en"/>
              <a:t>Gradient Boosting</a:t>
            </a:r>
            <a:endParaRPr b="1"/>
          </a:p>
        </p:txBody>
      </p:sp>
      <p:sp>
        <p:nvSpPr>
          <p:cNvPr id="335" name="Google Shape;335;p54"/>
          <p:cNvSpPr txBox="1"/>
          <p:nvPr/>
        </p:nvSpPr>
        <p:spPr>
          <a:xfrm>
            <a:off x="796475" y="893750"/>
            <a:ext cx="60003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Giả sử, xem xét thuật toán gradient boosting tại thời điểm m. Model F(x) dự đoán output là </a:t>
            </a: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y</a:t>
            </a:r>
            <a:r>
              <a:rPr baseline="-25000" lang="en" sz="1300">
                <a:latin typeface="Cambria Math"/>
                <a:ea typeface="Cambria Math"/>
                <a:cs typeface="Cambria Math"/>
                <a:sym typeface="Cambria Math"/>
              </a:rPr>
              <a:t>pred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. Để 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thiện F(x), thuật toán nên thêm một ước lượng hợp lý </a:t>
            </a:r>
            <a:r>
              <a:rPr lang="en" sz="1300">
                <a:latin typeface="Cambria Math"/>
                <a:ea typeface="Cambria Math"/>
                <a:cs typeface="Cambria Math"/>
                <a:sym typeface="Cambria Math"/>
              </a:rPr>
              <a:t>hm(x)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sao cho.</a:t>
            </a:r>
            <a:endParaRPr/>
          </a:p>
        </p:txBody>
      </p:sp>
      <p:pic>
        <p:nvPicPr>
          <p:cNvPr id="336" name="Google Shape;3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00" y="1678625"/>
            <a:ext cx="32385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4"/>
          <p:cNvSpPr txBox="1"/>
          <p:nvPr/>
        </p:nvSpPr>
        <p:spPr>
          <a:xfrm>
            <a:off x="796475" y="2319525"/>
            <a:ext cx="35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Tương đương với việc: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8" name="Google Shape;33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125" y="2814050"/>
            <a:ext cx="3238500" cy="64390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4"/>
          <p:cNvSpPr txBox="1"/>
          <p:nvPr/>
        </p:nvSpPr>
        <p:spPr>
          <a:xfrm>
            <a:off x="899275" y="3869875"/>
            <a:ext cx="633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Do đó, ý tưởng chính của gradient boosting sẽ học h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(x) tại mỗi thời điểm t thoả mãn điều kiện trên ( h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(x) còn được xem là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residual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của y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- F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(x) 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/>
        </p:nvSpPr>
        <p:spPr>
          <a:xfrm>
            <a:off x="968823" y="1166648"/>
            <a:ext cx="6113400" cy="30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609" l="-299" r="0" t="-19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45" name="Google Shape;34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150" y="1962150"/>
            <a:ext cx="17928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232675" y="7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Mã giả </a:t>
            </a:r>
            <a:endParaRPr b="1"/>
          </a:p>
        </p:txBody>
      </p:sp>
      <p:sp>
        <p:nvSpPr>
          <p:cNvPr id="351" name="Google Shape;351;p56"/>
          <p:cNvSpPr txBox="1"/>
          <p:nvPr/>
        </p:nvSpPr>
        <p:spPr>
          <a:xfrm>
            <a:off x="188975" y="2048400"/>
            <a:ext cx="350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Đầu vào của thuật toán: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Tập dữ liệu {(x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y</a:t>
            </a:r>
            <a:r>
              <a:rPr baseline="-25000" lang="en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)} với 1 &lt;= i &lt;= 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Hàm loss L(y, F(x)) khả vi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Số vòng lặp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2" name="Google Shape;3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275" y="799250"/>
            <a:ext cx="5148326" cy="352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/>
          <p:nvPr>
            <p:ph type="title"/>
          </p:nvPr>
        </p:nvSpPr>
        <p:spPr>
          <a:xfrm>
            <a:off x="206596" y="171756"/>
            <a:ext cx="574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a) Gradient Boosting cho Regression</a:t>
            </a:r>
            <a:endParaRPr b="1"/>
          </a:p>
        </p:txBody>
      </p:sp>
      <p:sp>
        <p:nvSpPr>
          <p:cNvPr id="358" name="Google Shape;358;p57"/>
          <p:cNvSpPr txBox="1"/>
          <p:nvPr/>
        </p:nvSpPr>
        <p:spPr>
          <a:xfrm>
            <a:off x="112165" y="1089667"/>
            <a:ext cx="289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+) Chọn hàm loss function là MSE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7"/>
          <p:cNvSpPr txBox="1"/>
          <p:nvPr/>
        </p:nvSpPr>
        <p:spPr>
          <a:xfrm>
            <a:off x="112165" y="2869490"/>
            <a:ext cx="1296900" cy="30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999" l="-1409" r="0" t="-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60" name="Google Shape;360;p57"/>
          <p:cNvGrpSpPr/>
          <p:nvPr/>
        </p:nvGrpSpPr>
        <p:grpSpPr>
          <a:xfrm>
            <a:off x="-89" y="3296565"/>
            <a:ext cx="4238960" cy="514350"/>
            <a:chOff x="2519034" y="1971386"/>
            <a:chExt cx="4487096" cy="514350"/>
          </a:xfrm>
        </p:grpSpPr>
        <p:pic>
          <p:nvPicPr>
            <p:cNvPr id="361" name="Google Shape;361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19034" y="2058405"/>
              <a:ext cx="2066925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891580" y="1971386"/>
              <a:ext cx="2114550" cy="51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57"/>
            <p:cNvSpPr txBox="1"/>
            <p:nvPr/>
          </p:nvSpPr>
          <p:spPr>
            <a:xfrm>
              <a:off x="4554038" y="2074672"/>
              <a:ext cx="28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4" name="Google Shape;364;p57"/>
          <p:cNvCxnSpPr>
            <a:stCxn id="365" idx="1"/>
            <a:endCxn id="359" idx="3"/>
          </p:cNvCxnSpPr>
          <p:nvPr/>
        </p:nvCxnSpPr>
        <p:spPr>
          <a:xfrm flipH="1">
            <a:off x="1408950" y="1380650"/>
            <a:ext cx="3006000" cy="1642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6" name="Google Shape;36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3101" y="1089671"/>
            <a:ext cx="4609901" cy="31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7"/>
          <p:cNvSpPr/>
          <p:nvPr/>
        </p:nvSpPr>
        <p:spPr>
          <a:xfrm>
            <a:off x="4414950" y="1027250"/>
            <a:ext cx="2360400" cy="70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250" y="4084047"/>
            <a:ext cx="14001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"/>
          <p:cNvSpPr txBox="1"/>
          <p:nvPr>
            <p:ph type="title"/>
          </p:nvPr>
        </p:nvSpPr>
        <p:spPr>
          <a:xfrm>
            <a:off x="206596" y="171756"/>
            <a:ext cx="574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a) Gradient Boosting cho Regression</a:t>
            </a:r>
            <a:endParaRPr b="1"/>
          </a:p>
        </p:txBody>
      </p:sp>
      <p:pic>
        <p:nvPicPr>
          <p:cNvPr id="373" name="Google Shape;37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25" y="1031157"/>
            <a:ext cx="3573517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250" y="984226"/>
            <a:ext cx="4929549" cy="3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8"/>
          <p:cNvSpPr/>
          <p:nvPr/>
        </p:nvSpPr>
        <p:spPr>
          <a:xfrm>
            <a:off x="4218250" y="2025350"/>
            <a:ext cx="35043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58"/>
          <p:cNvCxnSpPr>
            <a:stCxn id="375" idx="1"/>
          </p:cNvCxnSpPr>
          <p:nvPr/>
        </p:nvCxnSpPr>
        <p:spPr>
          <a:xfrm rot="10800000">
            <a:off x="3161950" y="1522700"/>
            <a:ext cx="1056300" cy="78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/>
        </p:nvSpPr>
        <p:spPr>
          <a:xfrm>
            <a:off x="424985" y="1230859"/>
            <a:ext cx="260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Xây dựng weak learner với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cần dự đoán là residual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424985" y="3339313"/>
            <a:ext cx="2717100" cy="30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999" l="-669" r="0" t="-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83" name="Google Shape;38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940" y="946525"/>
            <a:ext cx="4888850" cy="33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9"/>
          <p:cNvSpPr/>
          <p:nvPr/>
        </p:nvSpPr>
        <p:spPr>
          <a:xfrm>
            <a:off x="4400400" y="2564475"/>
            <a:ext cx="4598400" cy="24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" name="Google Shape;385;p59"/>
          <p:cNvCxnSpPr>
            <a:stCxn id="384" idx="1"/>
          </p:cNvCxnSpPr>
          <p:nvPr/>
        </p:nvCxnSpPr>
        <p:spPr>
          <a:xfrm rot="10800000">
            <a:off x="2768400" y="1675725"/>
            <a:ext cx="1632000" cy="100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59"/>
          <p:cNvSpPr/>
          <p:nvPr/>
        </p:nvSpPr>
        <p:spPr>
          <a:xfrm>
            <a:off x="4312975" y="3045300"/>
            <a:ext cx="3191100" cy="52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59"/>
          <p:cNvCxnSpPr>
            <a:stCxn id="386" idx="1"/>
            <a:endCxn id="382" idx="3"/>
          </p:cNvCxnSpPr>
          <p:nvPr/>
        </p:nvCxnSpPr>
        <p:spPr>
          <a:xfrm flipH="1">
            <a:off x="3142075" y="3306900"/>
            <a:ext cx="1170900" cy="18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/>
          <p:nvPr>
            <p:ph type="title"/>
          </p:nvPr>
        </p:nvSpPr>
        <p:spPr>
          <a:xfrm>
            <a:off x="311700" y="2137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b) Gradient Boosting cho Binary Classification</a:t>
            </a:r>
            <a:endParaRPr b="1"/>
          </a:p>
        </p:txBody>
      </p:sp>
      <p:pic>
        <p:nvPicPr>
          <p:cNvPr id="393" name="Google Shape;39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0" y="1486624"/>
            <a:ext cx="4197241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625" y="997175"/>
            <a:ext cx="4942550" cy="33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80" y="4105029"/>
            <a:ext cx="28003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/>
          <p:nvPr>
            <p:ph type="title"/>
          </p:nvPr>
        </p:nvSpPr>
        <p:spPr>
          <a:xfrm>
            <a:off x="311700" y="2137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b) Gradient Boosting cho Binary Classification</a:t>
            </a:r>
            <a:endParaRPr b="1"/>
          </a:p>
        </p:txBody>
      </p:sp>
      <p:pic>
        <p:nvPicPr>
          <p:cNvPr id="401" name="Google Shape;40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324" y="914400"/>
            <a:ext cx="4750677" cy="342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030" y="2232679"/>
            <a:ext cx="28003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398" y="2747865"/>
            <a:ext cx="36480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1"/>
          <p:cNvSpPr/>
          <p:nvPr/>
        </p:nvSpPr>
        <p:spPr>
          <a:xfrm>
            <a:off x="4498428" y="1975945"/>
            <a:ext cx="3216300" cy="548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61"/>
          <p:cNvCxnSpPr/>
          <p:nvPr/>
        </p:nvCxnSpPr>
        <p:spPr>
          <a:xfrm flipH="1">
            <a:off x="3279228" y="2250116"/>
            <a:ext cx="1219200" cy="374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2"/>
          <p:cNvSpPr txBox="1"/>
          <p:nvPr>
            <p:ph type="title"/>
          </p:nvPr>
        </p:nvSpPr>
        <p:spPr>
          <a:xfrm>
            <a:off x="311700" y="2137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b) Gradient Boosting cho Binary Classification</a:t>
            </a:r>
            <a:endParaRPr b="1"/>
          </a:p>
        </p:txBody>
      </p:sp>
      <p:pic>
        <p:nvPicPr>
          <p:cNvPr id="411" name="Google Shape;41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88" y="2100251"/>
            <a:ext cx="3856968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625" y="997175"/>
            <a:ext cx="4942550" cy="33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2"/>
          <p:cNvSpPr/>
          <p:nvPr/>
        </p:nvSpPr>
        <p:spPr>
          <a:xfrm>
            <a:off x="4502375" y="3176450"/>
            <a:ext cx="2863200" cy="56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62"/>
          <p:cNvCxnSpPr>
            <a:stCxn id="413" idx="1"/>
          </p:cNvCxnSpPr>
          <p:nvPr/>
        </p:nvCxnSpPr>
        <p:spPr>
          <a:xfrm rot="10800000">
            <a:off x="3438575" y="2928650"/>
            <a:ext cx="1063800" cy="52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731" y="258981"/>
            <a:ext cx="58102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5031" y="1682969"/>
            <a:ext cx="6477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9725" y="3615419"/>
            <a:ext cx="51720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Tổng quát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51462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Decision Tree</a:t>
            </a:r>
            <a:r>
              <a:rPr lang="en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non-parametric supervised learning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dữ liệu giá trị rời rạc (giá trị liên tục -&gt; rời rạc </a:t>
            </a:r>
            <a:r>
              <a:rPr lang="en" sz="1800">
                <a:solidFill>
                  <a:schemeClr val="dk1"/>
                </a:solidFill>
              </a:rPr>
              <a:t>hóa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bản chất sử dụng thuật toán tham lam (chọn split sao cho trả lại best cost)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 types of decision tree: 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Classification Tree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Regression Tree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5759725" y="2246724"/>
            <a:ext cx="1033800" cy="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Order gà sốt cay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6449008" y="1282725"/>
            <a:ext cx="1033800" cy="507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Thích ăn gà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7127807" y="2246724"/>
            <a:ext cx="1033800" cy="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Order miến trộn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1" name="Google Shape;131;p28"/>
          <p:cNvCxnSpPr>
            <a:stCxn id="129" idx="2"/>
            <a:endCxn id="128" idx="0"/>
          </p:cNvCxnSpPr>
          <p:nvPr/>
        </p:nvCxnSpPr>
        <p:spPr>
          <a:xfrm flipH="1">
            <a:off x="6276508" y="1790025"/>
            <a:ext cx="689400" cy="456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8"/>
          <p:cNvCxnSpPr>
            <a:stCxn id="129" idx="2"/>
            <a:endCxn id="130" idx="0"/>
          </p:cNvCxnSpPr>
          <p:nvPr/>
        </p:nvCxnSpPr>
        <p:spPr>
          <a:xfrm>
            <a:off x="6965908" y="1790025"/>
            <a:ext cx="678900" cy="456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8"/>
          <p:cNvSpPr/>
          <p:nvPr/>
        </p:nvSpPr>
        <p:spPr>
          <a:xfrm>
            <a:off x="5759725" y="4380324"/>
            <a:ext cx="1033800" cy="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Nặng từ 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8 - 10kg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8"/>
          <p:cNvSpPr/>
          <p:nvPr/>
        </p:nvSpPr>
        <p:spPr>
          <a:xfrm>
            <a:off x="6449008" y="3416325"/>
            <a:ext cx="1033800" cy="507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à có chế độ ăn đặc biệt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8"/>
          <p:cNvSpPr/>
          <p:nvPr/>
        </p:nvSpPr>
        <p:spPr>
          <a:xfrm>
            <a:off x="7127807" y="4380324"/>
            <a:ext cx="1033800" cy="50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Nặng dưới 8kg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6" name="Google Shape;136;p28"/>
          <p:cNvCxnSpPr>
            <a:stCxn id="134" idx="2"/>
            <a:endCxn id="133" idx="0"/>
          </p:cNvCxnSpPr>
          <p:nvPr/>
        </p:nvCxnSpPr>
        <p:spPr>
          <a:xfrm flipH="1">
            <a:off x="6276508" y="3923625"/>
            <a:ext cx="689400" cy="456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8"/>
          <p:cNvCxnSpPr>
            <a:stCxn id="134" idx="2"/>
            <a:endCxn id="135" idx="0"/>
          </p:cNvCxnSpPr>
          <p:nvPr/>
        </p:nvCxnSpPr>
        <p:spPr>
          <a:xfrm>
            <a:off x="6965908" y="3923625"/>
            <a:ext cx="678900" cy="456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925" y="1558500"/>
            <a:ext cx="60864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225" y="885526"/>
            <a:ext cx="4929549" cy="33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idx="2" type="body"/>
          </p:nvPr>
        </p:nvSpPr>
        <p:spPr>
          <a:xfrm>
            <a:off x="6225025" y="2164525"/>
            <a:ext cx="2607300" cy="2126100"/>
          </a:xfrm>
          <a:prstGeom prst="rect">
            <a:avLst/>
          </a:prstGeom>
          <a:ln cap="flat" cmpd="sng" w="9525">
            <a:solidFill>
              <a:srgbClr val="1B786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 Decision node: đặc trưng (trường thuộc tính)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 Leaf node: kết quả (label)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* Các decision node được chọn sao cho các node trong cùng 1 nhánh là cùng 1 label </a:t>
            </a:r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13402" l="1925" r="1809" t="15153"/>
          <a:stretch/>
        </p:blipFill>
        <p:spPr>
          <a:xfrm>
            <a:off x="235500" y="1940400"/>
            <a:ext cx="5865175" cy="227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Tổng quát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Tạo cây quyết định - Decision Tree?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152475"/>
            <a:ext cx="85206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Chọn feature nào?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Chọn split point nào?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Như thế nào gọi là best cost?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30"/>
          <p:cNvSpPr/>
          <p:nvPr/>
        </p:nvSpPr>
        <p:spPr>
          <a:xfrm>
            <a:off x="694325" y="3235775"/>
            <a:ext cx="2161500" cy="95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CART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3" name="Google Shape;153;p30"/>
          <p:cNvSpPr/>
          <p:nvPr/>
        </p:nvSpPr>
        <p:spPr>
          <a:xfrm>
            <a:off x="3432300" y="3235775"/>
            <a:ext cx="2161500" cy="95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ID3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4" name="Google Shape;154;p30"/>
          <p:cNvSpPr/>
          <p:nvPr/>
        </p:nvSpPr>
        <p:spPr>
          <a:xfrm>
            <a:off x="6170275" y="3235775"/>
            <a:ext cx="2161500" cy="95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C4.5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Tạo cây quyết định - Decision Tree?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Tạo cây quyết định - Decision TreeTạo cây quyết định - Decision Tree?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Tạo cây quyết định - Decision Tree?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592550" y="1282725"/>
            <a:ext cx="2452200" cy="349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CART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Gini index: do độ thường xuyên 1 phần tử được chọn sẽ sai phân lớp =&gt; attribute có gini index càng nhỏ thì càng tốt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*** Variance cao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31"/>
          <p:cNvSpPr/>
          <p:nvPr/>
        </p:nvSpPr>
        <p:spPr>
          <a:xfrm>
            <a:off x="6025300" y="1282725"/>
            <a:ext cx="2452200" cy="349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C4.5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Cải tiến ID3, thay vì đánh giá qua Information Gain thì sử dụng Gain Ratio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3308925" y="1282725"/>
            <a:ext cx="2452200" cy="349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ID3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Entropy: độ hỗn tạp của dữ liệu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Information gain: độ giảm của entropy sau khi chọn chia theo attribute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*** Information gain 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ưu tiên các thuộc tính có số lượng lớn các giá trị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25" y="3345900"/>
            <a:ext cx="1638100" cy="3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250" y="2460050"/>
            <a:ext cx="1961440" cy="3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250" y="3556725"/>
            <a:ext cx="2099562" cy="3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550" y="2808341"/>
            <a:ext cx="2099550" cy="32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3">
            <a:alphaModFix/>
          </a:blip>
          <a:srcRect b="5614" l="2922" r="7415" t="3393"/>
          <a:stretch/>
        </p:blipFill>
        <p:spPr>
          <a:xfrm>
            <a:off x="440175" y="1289027"/>
            <a:ext cx="2664625" cy="29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Tạo cây quyết định - Decision Tree?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150" y="1259625"/>
            <a:ext cx="42195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1300" y="2532375"/>
            <a:ext cx="38195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1812" y="3443200"/>
            <a:ext cx="4895850" cy="13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2"/>
          <p:cNvCxnSpPr>
            <a:stCxn id="173" idx="3"/>
            <a:endCxn id="175" idx="1"/>
          </p:cNvCxnSpPr>
          <p:nvPr/>
        </p:nvCxnSpPr>
        <p:spPr>
          <a:xfrm flipH="1" rot="10800000">
            <a:off x="3104800" y="1569202"/>
            <a:ext cx="840300" cy="12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2"/>
          <p:cNvCxnSpPr>
            <a:stCxn id="173" idx="3"/>
            <a:endCxn id="176" idx="1"/>
          </p:cNvCxnSpPr>
          <p:nvPr/>
        </p:nvCxnSpPr>
        <p:spPr>
          <a:xfrm flipH="1" rot="10800000">
            <a:off x="3104800" y="2775202"/>
            <a:ext cx="916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2"/>
          <p:cNvCxnSpPr>
            <a:stCxn id="173" idx="3"/>
            <a:endCxn id="177" idx="1"/>
          </p:cNvCxnSpPr>
          <p:nvPr/>
        </p:nvCxnSpPr>
        <p:spPr>
          <a:xfrm>
            <a:off x="3104800" y="2782402"/>
            <a:ext cx="807000" cy="13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Hạn chế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tốt với dữ liệu tạo ra nó (training data) nhưng không thích ứng khi áp dụng trên tập dữ liệu mới (test data) - </a:t>
            </a:r>
            <a:r>
              <a:rPr b="1" lang="en"/>
              <a:t>Overfit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“Trees have one aspect that prevents them from being the ideal tool for predictive learning, namely</a:t>
            </a:r>
            <a:r>
              <a:rPr b="1" i="1" lang="en"/>
              <a:t> inaccuracy</a:t>
            </a:r>
            <a:r>
              <a:rPr i="1" lang="en"/>
              <a:t>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										~ The Elements of Stat Learning~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