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46"/>
  </p:notesMasterIdLst>
  <p:sldIdLst>
    <p:sldId id="541" r:id="rId2"/>
    <p:sldId id="590" r:id="rId3"/>
    <p:sldId id="551" r:id="rId4"/>
    <p:sldId id="554" r:id="rId5"/>
    <p:sldId id="592" r:id="rId6"/>
    <p:sldId id="552" r:id="rId7"/>
    <p:sldId id="591" r:id="rId8"/>
    <p:sldId id="556" r:id="rId9"/>
    <p:sldId id="587" r:id="rId10"/>
    <p:sldId id="574" r:id="rId11"/>
    <p:sldId id="558" r:id="rId12"/>
    <p:sldId id="561" r:id="rId13"/>
    <p:sldId id="563" r:id="rId14"/>
    <p:sldId id="564" r:id="rId15"/>
    <p:sldId id="565" r:id="rId16"/>
    <p:sldId id="588" r:id="rId17"/>
    <p:sldId id="566" r:id="rId18"/>
    <p:sldId id="567" r:id="rId19"/>
    <p:sldId id="568" r:id="rId20"/>
    <p:sldId id="569" r:id="rId21"/>
    <p:sldId id="570" r:id="rId22"/>
    <p:sldId id="555" r:id="rId23"/>
    <p:sldId id="596" r:id="rId24"/>
    <p:sldId id="597" r:id="rId25"/>
    <p:sldId id="589" r:id="rId26"/>
    <p:sldId id="559" r:id="rId27"/>
    <p:sldId id="571" r:id="rId28"/>
    <p:sldId id="593" r:id="rId29"/>
    <p:sldId id="572" r:id="rId30"/>
    <p:sldId id="573" r:id="rId31"/>
    <p:sldId id="586" r:id="rId32"/>
    <p:sldId id="575" r:id="rId33"/>
    <p:sldId id="594" r:id="rId34"/>
    <p:sldId id="595" r:id="rId35"/>
    <p:sldId id="576" r:id="rId36"/>
    <p:sldId id="577" r:id="rId37"/>
    <p:sldId id="579" r:id="rId38"/>
    <p:sldId id="580" r:id="rId39"/>
    <p:sldId id="581" r:id="rId40"/>
    <p:sldId id="582" r:id="rId41"/>
    <p:sldId id="583" r:id="rId42"/>
    <p:sldId id="584" r:id="rId43"/>
    <p:sldId id="585" r:id="rId44"/>
    <p:sldId id="550" r:id="rId4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D1D1"/>
    <a:srgbClr val="0000FF"/>
    <a:srgbClr val="FF5A33"/>
    <a:srgbClr val="5C0000"/>
    <a:srgbClr val="FF9900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80835" autoAdjust="0"/>
  </p:normalViewPr>
  <p:slideViewPr>
    <p:cSldViewPr>
      <p:cViewPr varScale="1">
        <p:scale>
          <a:sx n="67" d="100"/>
          <a:sy n="67" d="100"/>
        </p:scale>
        <p:origin x="1306" y="9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3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package </a:t>
            </a:r>
            <a:r>
              <a:rPr lang="en-US" dirty="0" err="1" smtClean="0"/>
              <a:t>com.fpoly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Program {</a:t>
            </a:r>
          </a:p>
          <a:p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x = 7, i = 1;</a:t>
            </a:r>
          </a:p>
          <a:p>
            <a:r>
              <a:rPr lang="en-US" dirty="0" smtClean="0"/>
              <a:t>		while(i &lt;= 10){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System.out.printf</a:t>
            </a:r>
            <a:r>
              <a:rPr lang="en-US" dirty="0" smtClean="0"/>
              <a:t>("%d x %d = %d", x, i, x*i);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System.out.println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	i++;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=========================================================</a:t>
            </a:r>
          </a:p>
          <a:p>
            <a:r>
              <a:rPr lang="en-US" dirty="0" smtClean="0"/>
              <a:t>package </a:t>
            </a:r>
            <a:r>
              <a:rPr lang="en-US" dirty="0" err="1" smtClean="0"/>
              <a:t>com.fpoly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Program {</a:t>
            </a:r>
          </a:p>
          <a:p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min = 27, max = 250;</a:t>
            </a:r>
          </a:p>
          <a:p>
            <a:r>
              <a:rPr lang="en-US" dirty="0" smtClean="0"/>
              <a:t>		double total = 0, count = 0;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i = min;</a:t>
            </a:r>
          </a:p>
          <a:p>
            <a:r>
              <a:rPr lang="en-US" dirty="0" smtClean="0"/>
              <a:t>		while(i &lt;= max){</a:t>
            </a:r>
          </a:p>
          <a:p>
            <a:r>
              <a:rPr lang="en-US" dirty="0" smtClean="0"/>
              <a:t>			if(i % 3 == 0){</a:t>
            </a:r>
          </a:p>
          <a:p>
            <a:r>
              <a:rPr lang="en-US" dirty="0" smtClean="0"/>
              <a:t>				total = total + i;</a:t>
            </a:r>
          </a:p>
          <a:p>
            <a:r>
              <a:rPr lang="en-US" dirty="0" smtClean="0"/>
              <a:t>				count++;</a:t>
            </a:r>
          </a:p>
          <a:p>
            <a:r>
              <a:rPr lang="en-US" dirty="0" smtClean="0"/>
              <a:t>			}</a:t>
            </a:r>
          </a:p>
          <a:p>
            <a:r>
              <a:rPr lang="en-US" dirty="0" smtClean="0"/>
              <a:t>			i++;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	double average = total/count;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System.out.printf</a:t>
            </a:r>
            <a:r>
              <a:rPr lang="en-US" dirty="0" smtClean="0"/>
              <a:t>("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chia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3 </a:t>
            </a:r>
            <a:r>
              <a:rPr lang="en-US" dirty="0" err="1" smtClean="0"/>
              <a:t>là</a:t>
            </a:r>
            <a:r>
              <a:rPr lang="en-US" dirty="0" smtClean="0"/>
              <a:t> %.3f", average);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63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package com.fpoly;</a:t>
            </a:r>
          </a:p>
          <a:p>
            <a:endParaRPr lang="vi-VN" dirty="0" smtClean="0"/>
          </a:p>
          <a:p>
            <a:r>
              <a:rPr lang="vi-VN" dirty="0" smtClean="0"/>
              <a:t>import java.util.Scanner;</a:t>
            </a:r>
          </a:p>
          <a:p>
            <a:endParaRPr lang="vi-VN" dirty="0" smtClean="0"/>
          </a:p>
          <a:p>
            <a:r>
              <a:rPr lang="vi-VN" dirty="0" smtClean="0"/>
              <a:t>public class Program {</a:t>
            </a:r>
          </a:p>
          <a:p>
            <a:r>
              <a:rPr lang="vi-VN" dirty="0" smtClean="0"/>
              <a:t>	public static void main(String[] args) {</a:t>
            </a:r>
          </a:p>
          <a:p>
            <a:r>
              <a:rPr lang="vi-VN" dirty="0" smtClean="0"/>
              <a:t>		Scanner scanner = new Scanner(System.in);</a:t>
            </a:r>
          </a:p>
          <a:p>
            <a:r>
              <a:rPr lang="vi-VN" dirty="0" smtClean="0"/>
              <a:t>		double diem = 0;</a:t>
            </a:r>
          </a:p>
          <a:p>
            <a:r>
              <a:rPr lang="vi-VN" dirty="0" smtClean="0"/>
              <a:t>		do{</a:t>
            </a:r>
          </a:p>
          <a:p>
            <a:r>
              <a:rPr lang="vi-VN" dirty="0" smtClean="0"/>
              <a:t>			System.out.print("Nhập điểm: ");</a:t>
            </a:r>
          </a:p>
          <a:p>
            <a:r>
              <a:rPr lang="vi-VN" dirty="0" smtClean="0"/>
              <a:t>			diem = scanner.nextDouble();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while(diem &lt; 0 || diem &gt; 10);</a:t>
            </a:r>
          </a:p>
          <a:p>
            <a:r>
              <a:rPr lang="vi-VN" dirty="0" smtClean="0"/>
              <a:t>		System.out.printf("Điểm đã nhập: %.1f", diem);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09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package </a:t>
            </a:r>
            <a:r>
              <a:rPr lang="en-US" dirty="0" err="1" smtClean="0"/>
              <a:t>com.fpoly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Program {</a:t>
            </a:r>
          </a:p>
          <a:p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i=2;i&lt;=9;i++){</a:t>
            </a:r>
          </a:p>
          <a:p>
            <a:r>
              <a:rPr lang="en-US" dirty="0" smtClean="0"/>
              <a:t>			for(</a:t>
            </a:r>
            <a:r>
              <a:rPr lang="en-US" dirty="0" err="1" smtClean="0"/>
              <a:t>int</a:t>
            </a:r>
            <a:r>
              <a:rPr lang="en-US" dirty="0" smtClean="0"/>
              <a:t> j=1;j&lt;=10;j++){</a:t>
            </a:r>
          </a:p>
          <a:p>
            <a:r>
              <a:rPr lang="en-US" dirty="0" smtClean="0"/>
              <a:t>				</a:t>
            </a:r>
            <a:r>
              <a:rPr lang="en-US" dirty="0" err="1" smtClean="0"/>
              <a:t>System.out.printf</a:t>
            </a:r>
            <a:r>
              <a:rPr lang="en-US" dirty="0" smtClean="0"/>
              <a:t>("%d x %d = %d", 7, i, 7*i);</a:t>
            </a:r>
          </a:p>
          <a:p>
            <a:r>
              <a:rPr lang="en-US" dirty="0" smtClean="0"/>
              <a:t>				</a:t>
            </a:r>
            <a:r>
              <a:rPr lang="en-US" dirty="0" err="1" smtClean="0"/>
              <a:t>System.out.println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	}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System.out.println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}	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00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package </a:t>
            </a:r>
            <a:r>
              <a:rPr lang="en-US" dirty="0" err="1" smtClean="0"/>
              <a:t>com.fpoly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Program {</a:t>
            </a:r>
          </a:p>
          <a:p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i=2;i&lt;=9;i++){</a:t>
            </a:r>
          </a:p>
          <a:p>
            <a:r>
              <a:rPr lang="en-US" dirty="0" smtClean="0"/>
              <a:t>			for(</a:t>
            </a:r>
            <a:r>
              <a:rPr lang="en-US" dirty="0" err="1" smtClean="0"/>
              <a:t>int</a:t>
            </a:r>
            <a:r>
              <a:rPr lang="en-US" dirty="0" smtClean="0"/>
              <a:t> j=1;j&lt;=10;j++){</a:t>
            </a:r>
          </a:p>
          <a:p>
            <a:r>
              <a:rPr lang="en-US" dirty="0" smtClean="0"/>
              <a:t>				</a:t>
            </a:r>
            <a:r>
              <a:rPr lang="en-US" dirty="0" err="1" smtClean="0"/>
              <a:t>System.out.printf</a:t>
            </a:r>
            <a:r>
              <a:rPr lang="en-US" dirty="0" smtClean="0"/>
              <a:t>("%d x %d = %d", 7, i, 7*i);</a:t>
            </a:r>
          </a:p>
          <a:p>
            <a:r>
              <a:rPr lang="en-US" dirty="0" smtClean="0"/>
              <a:t>				</a:t>
            </a:r>
            <a:r>
              <a:rPr lang="en-US" dirty="0" err="1" smtClean="0"/>
              <a:t>System.out.println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	}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System.out.println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}	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00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r>
              <a:rPr lang="en-US" dirty="0" smtClean="0"/>
              <a:t>    TEST:</a:t>
            </a:r>
          </a:p>
          <a:p>
            <a:r>
              <a:rPr lang="en-US" dirty="0" smtClean="0"/>
              <a:t>    	</a:t>
            </a:r>
            <a:r>
              <a:rPr lang="en-US" dirty="0" err="1" smtClean="0"/>
              <a:t>scanf</a:t>
            </a:r>
            <a:r>
              <a:rPr lang="en-US" dirty="0" smtClean="0"/>
              <a:t>("%</a:t>
            </a:r>
            <a:r>
              <a:rPr lang="en-US" dirty="0" err="1" smtClean="0"/>
              <a:t>d",&amp;a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if(a&gt;=0 &amp;&amp; a&lt;=10)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goto</a:t>
            </a:r>
            <a:r>
              <a:rPr lang="en-US" dirty="0" smtClean="0"/>
              <a:t> TEST;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("Ban </a:t>
            </a:r>
            <a:r>
              <a:rPr lang="en-US" dirty="0" err="1" smtClean="0"/>
              <a:t>nhap</a:t>
            </a:r>
            <a:r>
              <a:rPr lang="en-US" dirty="0" smtClean="0"/>
              <a:t> </a:t>
            </a:r>
            <a:r>
              <a:rPr lang="en-US" dirty="0" err="1" smtClean="0"/>
              <a:t>ngoai</a:t>
            </a:r>
            <a:r>
              <a:rPr lang="en-US" dirty="0" smtClean="0"/>
              <a:t> day so 1-10:%d\n", a);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00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microsoft.com/office/2007/relationships/hdphoto" Target="../media/hdphoto2.wdp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microsoft.com/office/2007/relationships/hdphoto" Target="../media/hdphoto4.wdp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113" y="0"/>
            <a:ext cx="1220393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67032" y="4038600"/>
            <a:ext cx="7255063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67032" y="4800600"/>
            <a:ext cx="7255063" cy="990600"/>
          </a:xfrm>
        </p:spPr>
        <p:txBody>
          <a:bodyPr>
            <a:normAutofit/>
          </a:bodyPr>
          <a:lstStyle>
            <a:lvl1pPr marL="0" indent="0" algn="l">
              <a:buNone/>
              <a:defRPr sz="32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28" y="1998676"/>
            <a:ext cx="3330081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67" y="2615632"/>
            <a:ext cx="2103203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125" y="533400"/>
            <a:ext cx="2626541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029096" y="1978223"/>
            <a:ext cx="415977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1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800" b="1" cap="none" spc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8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324662" y="6488668"/>
            <a:ext cx="287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FF5A33"/>
                </a:solidFill>
                <a:latin typeface="Century Gothic" pitchFamily="34" charset="0"/>
              </a:rPr>
              <a:t>http://www.poly.edu.vn</a:t>
            </a:r>
            <a:endParaRPr lang="en-US" b="1" dirty="0">
              <a:solidFill>
                <a:srgbClr val="FF5A33"/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58571" y="6062246"/>
            <a:ext cx="271219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all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600" b="0" cap="all" spc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600" b="0" cap="all" spc="0" baseline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600" b="0" cap="all" spc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600" b="0" cap="all" spc="0" baseline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600" b="0" cap="all" spc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600" b="0" cap="all" spc="0" baseline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600" b="0" cap="all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681585" y="4800600"/>
            <a:ext cx="746905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C11F-A380-48D4-AE9F-EDABD9A73A82}" type="datetime1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0"/>
            <a:ext cx="401004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3" y="273052"/>
            <a:ext cx="681389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4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24CC-1DEE-42C3-89E8-38A1B3BEF8A2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DF77-5124-4BDA-8D36-B5E2D3079228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3472-7C5D-411A-9CB5-8E84465C83F7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2" y="274640"/>
            <a:ext cx="8024309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34CB-7C10-4F36-B51C-A713602970D8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929897" y="6188077"/>
            <a:ext cx="284405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7EE4-1ABA-4F23-82CB-39DB8A338D7A}" type="datetime1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2700"/>
            <a:ext cx="12240699" cy="6845300"/>
            <a:chOff x="0" y="12700"/>
            <a:chExt cx="12213597" cy="6845300"/>
          </a:xfrm>
        </p:grpSpPr>
        <p:pic>
          <p:nvPicPr>
            <p:cNvPr id="8" name="Picture 7"/>
            <p:cNvPicPr>
              <a:picLocks/>
            </p:cNvPicPr>
            <p:nvPr>
              <p:custDataLst>
                <p:tags r:id="rId1"/>
              </p:custDataLst>
            </p:nvPr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3069597" y="12700"/>
              <a:ext cx="9144000" cy="68453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/>
            </p:cNvPicPr>
            <p:nvPr>
              <p:custDataLst>
                <p:tags r:id="rId2"/>
              </p:custData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0861"/>
            <a:stretch/>
          </p:blipFill>
          <p:spPr bwMode="auto">
            <a:xfrm>
              <a:off x="0" y="12700"/>
              <a:ext cx="3069597" cy="6845300"/>
            </a:xfrm>
            <a:prstGeom prst="rect">
              <a:avLst/>
            </a:prstGeom>
          </p:spPr>
        </p:pic>
      </p:grpSp>
      <p:pic>
        <p:nvPicPr>
          <p:cNvPr id="6" name="Picture 2" descr="Image result for thanks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2" y="4155743"/>
            <a:ext cx="4419600" cy="270225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grpSp>
        <p:nvGrpSpPr>
          <p:cNvPr id="11" name="Group 10"/>
          <p:cNvGrpSpPr/>
          <p:nvPr userDrawn="1"/>
        </p:nvGrpSpPr>
        <p:grpSpPr>
          <a:xfrm>
            <a:off x="645390" y="2542160"/>
            <a:ext cx="2243139" cy="4371824"/>
            <a:chOff x="-2798010" y="2616804"/>
            <a:chExt cx="2238173" cy="4371824"/>
          </a:xfrm>
        </p:grpSpPr>
        <p:sp>
          <p:nvSpPr>
            <p:cNvPr id="12" name="Freeform 11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16" name="Freeform 15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7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5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95625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E0B8-15D7-4DC6-9589-B6B9B14626A1}" type="datetime1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1471" y="2551018"/>
            <a:ext cx="8532178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1735" y="2575401"/>
            <a:ext cx="456690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7951" y="609600"/>
            <a:ext cx="72560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2824" y="3124200"/>
            <a:ext cx="4734075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185" y="3568725"/>
            <a:ext cx="3488038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14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2485" y="274638"/>
            <a:ext cx="8836899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066800"/>
            <a:ext cx="10969942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4B1B-DA2C-4FAD-8FCA-2079C77A9681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1" y="218718"/>
            <a:ext cx="2104236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442" y="838200"/>
            <a:ext cx="10969942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2485" y="274638"/>
            <a:ext cx="8836899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6812" y="1066800"/>
            <a:ext cx="9142571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7746-F4EE-4DA5-91D5-EE077B83962A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1" y="218718"/>
            <a:ext cx="2104236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442" y="838200"/>
            <a:ext cx="10969942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D:\Pictures\PNG\present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3212" y="1501139"/>
            <a:ext cx="2318714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61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00340" y="1501140"/>
            <a:ext cx="2318714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2485" y="274638"/>
            <a:ext cx="8836899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066800"/>
            <a:ext cx="10969942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&amp;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BDA3-0352-45B9-9F1A-DFA0CBC35F9B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1" y="218718"/>
            <a:ext cx="2104236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442" y="838200"/>
            <a:ext cx="10969942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lated imag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914400"/>
            <a:ext cx="1842993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Pictures\PNG\present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00340" y="1501140"/>
            <a:ext cx="2318714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2485" y="274638"/>
            <a:ext cx="8836899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066800"/>
            <a:ext cx="10969942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þ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2D100-4A4F-49FD-81B7-67161B812A7E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1" y="218718"/>
            <a:ext cx="2104236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442" y="838200"/>
            <a:ext cx="10969942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41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4" y="4406902"/>
            <a:ext cx="10360501" cy="1362075"/>
          </a:xfrm>
        </p:spPr>
        <p:txBody>
          <a:bodyPr anchor="t">
            <a:normAutofit/>
          </a:bodyPr>
          <a:lstStyle>
            <a:lvl1pPr algn="ctr">
              <a:defRPr sz="3200" b="1" cap="all" spc="0" baseline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3E4E-CA5C-4EAA-AAA5-26A7894B9231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246" y="1219202"/>
            <a:ext cx="2138334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015" y="3581400"/>
            <a:ext cx="10969942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D04A-7694-43A6-9907-496B3D07F944}" type="datetime1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723" y="1295400"/>
            <a:ext cx="6148084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9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990601"/>
            <a:ext cx="5383397" cy="5135564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7" y="990601"/>
            <a:ext cx="5383397" cy="5135564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7425-1E9D-4406-BB27-18B0E65679B7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1" y="218718"/>
            <a:ext cx="2104236" cy="548806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609442" y="838200"/>
            <a:ext cx="10969942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42486" y="274638"/>
            <a:ext cx="8836898" cy="492886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914400"/>
            <a:ext cx="5385515" cy="639762"/>
          </a:xfrm>
        </p:spPr>
        <p:txBody>
          <a:bodyPr anchor="b"/>
          <a:lstStyle>
            <a:lvl1pPr marL="0" indent="0">
              <a:buNone/>
              <a:defRPr sz="2400" b="1" cap="small" baseline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1600201"/>
            <a:ext cx="5385515" cy="45259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400"/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914400"/>
            <a:ext cx="5387630" cy="639762"/>
          </a:xfrm>
        </p:spPr>
        <p:txBody>
          <a:bodyPr anchor="b"/>
          <a:lstStyle>
            <a:lvl1pPr marL="0" indent="0">
              <a:buNone/>
              <a:defRPr sz="2400" b="1" cap="small" baseline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1600201"/>
            <a:ext cx="5387630" cy="45259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400"/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9124C-0179-4BC1-A5E9-987D6CA05DD2}" type="datetime1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1" y="218718"/>
            <a:ext cx="2104236" cy="548806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609442" y="838200"/>
            <a:ext cx="10969942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742486" y="274638"/>
            <a:ext cx="8836898" cy="563562"/>
          </a:xfrm>
        </p:spPr>
        <p:txBody>
          <a:bodyPr>
            <a:norm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38"/>
            <a:ext cx="1096994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600202"/>
            <a:ext cx="1096994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306F-798D-47F5-9273-E197FB96DFE8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2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85" r:id="rId3"/>
    <p:sldLayoutId id="2147483686" r:id="rId4"/>
    <p:sldLayoutId id="2147483687" r:id="rId5"/>
    <p:sldLayoutId id="2147483673" r:id="rId6"/>
    <p:sldLayoutId id="2147483688" r:id="rId7"/>
    <p:sldLayoutId id="2147483674" r:id="rId8"/>
    <p:sldLayoutId id="2147483675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9" r:id="rId16"/>
    <p:sldLayoutId id="2147483690" r:id="rId17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NHẬp</a:t>
            </a:r>
            <a:r>
              <a:rPr lang="en-US" dirty="0" smtClean="0"/>
              <a:t>  MÔN LẬP TRÌNH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9996" y="4800600"/>
            <a:ext cx="7255063" cy="685800"/>
          </a:xfrm>
        </p:spPr>
        <p:txBody>
          <a:bodyPr/>
          <a:lstStyle/>
          <a:p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cương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681585" y="4800600"/>
            <a:ext cx="746905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Subtitle 2"/>
          <p:cNvSpPr txBox="1">
            <a:spLocks/>
          </p:cNvSpPr>
          <p:nvPr/>
        </p:nvSpPr>
        <p:spPr>
          <a:xfrm>
            <a:off x="4629293" y="5334000"/>
            <a:ext cx="3141519" cy="83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FF33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BÀI 4: LỆNH LẶP</a:t>
            </a:r>
          </a:p>
          <a:p>
            <a:endParaRPr lang="en-US" sz="2400" dirty="0">
              <a:solidFill>
                <a:srgbClr val="FF33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LỆNH LẶP WHILE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635294" y="1135196"/>
            <a:ext cx="423129" cy="457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35294" y="5326196"/>
            <a:ext cx="423129" cy="4572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ecision 10"/>
          <p:cNvSpPr/>
          <p:nvPr/>
        </p:nvSpPr>
        <p:spPr>
          <a:xfrm>
            <a:off x="8132574" y="2430596"/>
            <a:ext cx="1428570" cy="61569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ĐK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921009" y="4030796"/>
            <a:ext cx="1851699" cy="7511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2"/>
            <a:endCxn id="12" idx="0"/>
          </p:cNvCxnSpPr>
          <p:nvPr/>
        </p:nvCxnSpPr>
        <p:spPr>
          <a:xfrm>
            <a:off x="8846859" y="3046292"/>
            <a:ext cx="0" cy="984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2" idx="1"/>
            <a:endCxn id="11" idx="1"/>
          </p:cNvCxnSpPr>
          <p:nvPr/>
        </p:nvCxnSpPr>
        <p:spPr>
          <a:xfrm rot="10800000" flipH="1">
            <a:off x="7921008" y="2738445"/>
            <a:ext cx="211565" cy="1667909"/>
          </a:xfrm>
          <a:prstGeom prst="bentConnector3">
            <a:avLst>
              <a:gd name="adj1" fmla="val -2175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3"/>
            <a:endCxn id="10" idx="6"/>
          </p:cNvCxnSpPr>
          <p:nvPr/>
        </p:nvCxnSpPr>
        <p:spPr>
          <a:xfrm flipH="1">
            <a:off x="9058423" y="2738444"/>
            <a:ext cx="502720" cy="2816352"/>
          </a:xfrm>
          <a:prstGeom prst="bentConnector3">
            <a:avLst>
              <a:gd name="adj1" fmla="val -2104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4"/>
            <a:endCxn id="11" idx="0"/>
          </p:cNvCxnSpPr>
          <p:nvPr/>
        </p:nvCxnSpPr>
        <p:spPr>
          <a:xfrm>
            <a:off x="8846858" y="1592396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778809" y="2953110"/>
            <a:ext cx="53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64609" y="2411002"/>
            <a:ext cx="5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533400" y="1114589"/>
            <a:ext cx="4876800" cy="5257800"/>
          </a:xfrm>
        </p:spPr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while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&lt;&lt;</a:t>
            </a:r>
            <a:r>
              <a:rPr lang="en-US" b="1" dirty="0" err="1" smtClean="0">
                <a:solidFill>
                  <a:srgbClr val="FF0000"/>
                </a:solidFill>
              </a:rPr>
              <a:t>điều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kiện</a:t>
            </a:r>
            <a:r>
              <a:rPr lang="en-US" b="1" dirty="0" smtClean="0">
                <a:solidFill>
                  <a:srgbClr val="FF0000"/>
                </a:solidFill>
              </a:rPr>
              <a:t>&gt;&gt;</a:t>
            </a:r>
            <a:r>
              <a:rPr lang="en-US" dirty="0" smtClean="0"/>
              <a:t>) {</a:t>
            </a:r>
          </a:p>
          <a:p>
            <a:pPr marL="914400" lvl="2" indent="0">
              <a:buNone/>
            </a:pPr>
            <a:r>
              <a:rPr lang="en-US" dirty="0" smtClean="0"/>
              <a:t>//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true.</a:t>
            </a: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9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14901" y="274638"/>
            <a:ext cx="66294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b="1" kern="1200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1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while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5410200" cy="5257800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i = 1;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while</a:t>
            </a:r>
            <a:r>
              <a:rPr lang="en-US" dirty="0" smtClean="0"/>
              <a:t> (i &lt; 20) {</a:t>
            </a:r>
          </a:p>
          <a:p>
            <a:pPr marL="914400" lvl="2" indent="0">
              <a:buNone/>
            </a:pPr>
            <a:r>
              <a:rPr lang="en-US" dirty="0" err="1" smtClean="0"/>
              <a:t>printf</a:t>
            </a:r>
            <a:r>
              <a:rPr lang="en-US" dirty="0"/>
              <a:t>("Hello World </a:t>
            </a:r>
            <a:r>
              <a:rPr lang="en-US" dirty="0" smtClean="0"/>
              <a:t>!");</a:t>
            </a:r>
          </a:p>
          <a:p>
            <a:pPr marL="914400" lvl="2" indent="0">
              <a:buNone/>
            </a:pPr>
            <a:r>
              <a:rPr lang="en-US" dirty="0" smtClean="0"/>
              <a:t>i++;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19 </a:t>
            </a:r>
            <a:r>
              <a:rPr lang="en-US" dirty="0" err="1" smtClean="0"/>
              <a:t>chữ</a:t>
            </a:r>
            <a:r>
              <a:rPr lang="en-US" dirty="0" smtClean="0"/>
              <a:t> “Hello World”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7" name="Oval 6"/>
          <p:cNvSpPr/>
          <p:nvPr/>
        </p:nvSpPr>
        <p:spPr>
          <a:xfrm>
            <a:off x="7917428" y="1258094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932725" y="6061742"/>
            <a:ext cx="457200" cy="4572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cision 8"/>
          <p:cNvSpPr/>
          <p:nvPr/>
        </p:nvSpPr>
        <p:spPr>
          <a:xfrm>
            <a:off x="7460228" y="2858294"/>
            <a:ext cx="1371600" cy="61264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r>
              <a:rPr lang="en-US" dirty="0" smtClean="0"/>
              <a:t>&lt;20</a:t>
            </a:r>
            <a:endParaRPr lang="en-US" dirty="0"/>
          </a:p>
        </p:txBody>
      </p:sp>
      <p:sp>
        <p:nvSpPr>
          <p:cNvPr id="10" name="Flowchart: Data 9"/>
          <p:cNvSpPr/>
          <p:nvPr/>
        </p:nvSpPr>
        <p:spPr>
          <a:xfrm>
            <a:off x="6926828" y="4001294"/>
            <a:ext cx="2438400" cy="612648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460228" y="4915694"/>
            <a:ext cx="137160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r>
              <a:rPr lang="en-US" dirty="0" smtClean="0"/>
              <a:t>++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4"/>
            <a:endCxn id="17" idx="0"/>
          </p:cNvCxnSpPr>
          <p:nvPr/>
        </p:nvCxnSpPr>
        <p:spPr>
          <a:xfrm>
            <a:off x="8146028" y="1715294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  <a:endCxn id="10" idx="1"/>
          </p:cNvCxnSpPr>
          <p:nvPr/>
        </p:nvCxnSpPr>
        <p:spPr>
          <a:xfrm>
            <a:off x="8146028" y="3470942"/>
            <a:ext cx="0" cy="530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4"/>
            <a:endCxn id="11" idx="0"/>
          </p:cNvCxnSpPr>
          <p:nvPr/>
        </p:nvCxnSpPr>
        <p:spPr>
          <a:xfrm>
            <a:off x="8146028" y="4613942"/>
            <a:ext cx="0" cy="301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1"/>
            <a:endCxn id="9" idx="1"/>
          </p:cNvCxnSpPr>
          <p:nvPr/>
        </p:nvCxnSpPr>
        <p:spPr>
          <a:xfrm rot="10800000">
            <a:off x="7460228" y="3164618"/>
            <a:ext cx="12700" cy="1979676"/>
          </a:xfrm>
          <a:prstGeom prst="bentConnector3">
            <a:avLst>
              <a:gd name="adj1" fmla="val 5256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460228" y="2096294"/>
            <a:ext cx="137160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r>
              <a:rPr lang="en-US" dirty="0" smtClean="0"/>
              <a:t>=1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2"/>
            <a:endCxn id="9" idx="0"/>
          </p:cNvCxnSpPr>
          <p:nvPr/>
        </p:nvCxnSpPr>
        <p:spPr>
          <a:xfrm>
            <a:off x="8146028" y="2553494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00423" y="335280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745828" y="2869962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8831828" y="3164618"/>
            <a:ext cx="1206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10038328" y="3164620"/>
            <a:ext cx="9242" cy="2626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146028" y="5791200"/>
            <a:ext cx="1901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146028" y="5791200"/>
            <a:ext cx="0" cy="270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6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14901" y="274638"/>
            <a:ext cx="66294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b="1" kern="1200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2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while</a:t>
            </a:r>
            <a:endParaRPr lang="en-US" dirty="0"/>
          </a:p>
        </p:txBody>
      </p:sp>
      <p:sp>
        <p:nvSpPr>
          <p:cNvPr id="21" name="Flowchart: Document 20"/>
          <p:cNvSpPr/>
          <p:nvPr/>
        </p:nvSpPr>
        <p:spPr>
          <a:xfrm>
            <a:off x="761999" y="1753394"/>
            <a:ext cx="4799013" cy="4495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09600" y="1067594"/>
            <a:ext cx="8229600" cy="609600"/>
          </a:xfrm>
        </p:spPr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3 </a:t>
            </a:r>
            <a:r>
              <a:rPr lang="en-US" dirty="0" err="1" smtClean="0"/>
              <a:t>đến</a:t>
            </a:r>
            <a:r>
              <a:rPr lang="en-US" dirty="0" smtClean="0"/>
              <a:t> 6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826394"/>
              </p:ext>
            </p:extLst>
          </p:nvPr>
        </p:nvGraphicFramePr>
        <p:xfrm>
          <a:off x="5942012" y="2001173"/>
          <a:ext cx="19446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Lần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Tổng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Oval 23"/>
          <p:cNvSpPr/>
          <p:nvPr/>
        </p:nvSpPr>
        <p:spPr>
          <a:xfrm>
            <a:off x="9341337" y="947073"/>
            <a:ext cx="457200" cy="457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341337" y="5937379"/>
            <a:ext cx="457200" cy="4572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ecision 25"/>
          <p:cNvSpPr/>
          <p:nvPr/>
        </p:nvSpPr>
        <p:spPr>
          <a:xfrm>
            <a:off x="8884137" y="2547273"/>
            <a:ext cx="1371600" cy="61264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i&lt;=6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884137" y="4489579"/>
            <a:ext cx="137160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r>
              <a:rPr lang="en-US" dirty="0" smtClean="0"/>
              <a:t>++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4" idx="4"/>
            <a:endCxn id="33" idx="0"/>
          </p:cNvCxnSpPr>
          <p:nvPr/>
        </p:nvCxnSpPr>
        <p:spPr>
          <a:xfrm>
            <a:off x="9569937" y="1404273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2"/>
            <a:endCxn id="37" idx="0"/>
          </p:cNvCxnSpPr>
          <p:nvPr/>
        </p:nvCxnSpPr>
        <p:spPr>
          <a:xfrm>
            <a:off x="9569937" y="3159921"/>
            <a:ext cx="0" cy="567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2"/>
            <a:endCxn id="27" idx="0"/>
          </p:cNvCxnSpPr>
          <p:nvPr/>
        </p:nvCxnSpPr>
        <p:spPr>
          <a:xfrm>
            <a:off x="9569937" y="4184779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7" idx="1"/>
            <a:endCxn id="26" idx="1"/>
          </p:cNvCxnSpPr>
          <p:nvPr/>
        </p:nvCxnSpPr>
        <p:spPr>
          <a:xfrm rot="10800000">
            <a:off x="8884137" y="2853597"/>
            <a:ext cx="12700" cy="186458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6" idx="3"/>
            <a:endCxn id="38" idx="5"/>
          </p:cNvCxnSpPr>
          <p:nvPr/>
        </p:nvCxnSpPr>
        <p:spPr>
          <a:xfrm flipH="1">
            <a:off x="10149057" y="2853597"/>
            <a:ext cx="106680" cy="2550382"/>
          </a:xfrm>
          <a:prstGeom prst="bentConnector3">
            <a:avLst>
              <a:gd name="adj1" fmla="val -2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8884137" y="1785273"/>
            <a:ext cx="137160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i=3, tong=0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  <a:endCxn id="26" idx="0"/>
          </p:cNvCxnSpPr>
          <p:nvPr/>
        </p:nvCxnSpPr>
        <p:spPr>
          <a:xfrm>
            <a:off x="9569937" y="2242473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524332" y="304177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0169737" y="2558941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8884137" y="3727579"/>
            <a:ext cx="137160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ong+=i</a:t>
            </a:r>
            <a:endParaRPr lang="en-US" dirty="0"/>
          </a:p>
        </p:txBody>
      </p:sp>
      <p:sp>
        <p:nvSpPr>
          <p:cNvPr id="38" name="Flowchart: Data 37"/>
          <p:cNvSpPr/>
          <p:nvPr/>
        </p:nvSpPr>
        <p:spPr>
          <a:xfrm>
            <a:off x="8846037" y="5175379"/>
            <a:ext cx="1447800" cy="457200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tong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8" idx="4"/>
            <a:endCxn id="25" idx="0"/>
          </p:cNvCxnSpPr>
          <p:nvPr/>
        </p:nvCxnSpPr>
        <p:spPr>
          <a:xfrm>
            <a:off x="9569937" y="5632579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65212" y="1868488"/>
            <a:ext cx="42672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int</a:t>
            </a:r>
            <a:r>
              <a:rPr lang="en-US" sz="2800" dirty="0"/>
              <a:t> i=3;</a:t>
            </a:r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/>
              <a:t>tong=0;</a:t>
            </a:r>
          </a:p>
          <a:p>
            <a:r>
              <a:rPr lang="en-US" sz="2800" dirty="0" smtClean="0"/>
              <a:t>	while(i</a:t>
            </a:r>
            <a:r>
              <a:rPr lang="en-US" sz="2800" dirty="0"/>
              <a:t>&lt;=6){</a:t>
            </a:r>
          </a:p>
          <a:p>
            <a:r>
              <a:rPr lang="en-US" sz="2800" dirty="0"/>
              <a:t>		tong+=i;</a:t>
            </a:r>
          </a:p>
          <a:p>
            <a:r>
              <a:rPr lang="en-US" sz="2800" dirty="0"/>
              <a:t>		i++;</a:t>
            </a:r>
          </a:p>
          <a:p>
            <a:r>
              <a:rPr lang="en-US" sz="2800" dirty="0"/>
              <a:t>	}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printf</a:t>
            </a:r>
            <a:r>
              <a:rPr lang="en-US" sz="2800" dirty="0"/>
              <a:t>("%d", tong);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0293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045" y="4800600"/>
            <a:ext cx="3466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1. </a:t>
            </a:r>
            <a:r>
              <a:rPr lang="en-US" dirty="0" err="1" smtClean="0">
                <a:solidFill>
                  <a:schemeClr val="bg1"/>
                </a:solidFill>
              </a:rPr>
              <a:t>Xuất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bảng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cửu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chương</a:t>
            </a:r>
            <a:r>
              <a:rPr lang="en-US" dirty="0" smtClean="0">
                <a:solidFill>
                  <a:schemeClr val="bg1"/>
                </a:solidFill>
              </a:rPr>
              <a:t> 7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2. </a:t>
            </a:r>
            <a:r>
              <a:rPr lang="en-US" dirty="0" err="1" smtClean="0">
                <a:solidFill>
                  <a:schemeClr val="bg1"/>
                </a:solidFill>
              </a:rPr>
              <a:t>Tính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trung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bình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cộng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chia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hết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cho</a:t>
            </a:r>
            <a:r>
              <a:rPr lang="en-US" dirty="0">
                <a:solidFill>
                  <a:schemeClr val="bg1"/>
                </a:solidFill>
              </a:rPr>
              <a:t> 3 </a:t>
            </a:r>
            <a:r>
              <a:rPr lang="en-US" dirty="0" err="1">
                <a:solidFill>
                  <a:schemeClr val="bg1"/>
                </a:solidFill>
              </a:rPr>
              <a:t>từ</a:t>
            </a:r>
            <a:r>
              <a:rPr lang="en-US" dirty="0">
                <a:solidFill>
                  <a:schemeClr val="bg1"/>
                </a:solidFill>
              </a:rPr>
              <a:t> 1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đến</a:t>
            </a:r>
            <a:r>
              <a:rPr lang="en-US" dirty="0">
                <a:solidFill>
                  <a:schemeClr val="bg1"/>
                </a:solidFill>
              </a:rPr>
              <a:t> 2</a:t>
            </a:r>
            <a:r>
              <a:rPr lang="en-US" dirty="0" smtClean="0">
                <a:solidFill>
                  <a:schemeClr val="bg1"/>
                </a:solidFill>
              </a:rPr>
              <a:t>0.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1 </a:t>
            </a:r>
            <a:r>
              <a:rPr lang="en-US" dirty="0" err="1" smtClean="0"/>
              <a:t>về</a:t>
            </a:r>
            <a:r>
              <a:rPr lang="en-US" dirty="0" smtClean="0"/>
              <a:t>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b="1" dirty="0" err="1" smtClean="0"/>
              <a:t>vẽ</a:t>
            </a:r>
            <a:r>
              <a:rPr lang="en-US" b="1" dirty="0" smtClean="0"/>
              <a:t> </a:t>
            </a:r>
            <a:r>
              <a:rPr lang="en-US" b="1" dirty="0" err="1" smtClean="0"/>
              <a:t>lưu</a:t>
            </a:r>
            <a:r>
              <a:rPr lang="en-US" b="1" dirty="0" smtClean="0"/>
              <a:t> </a:t>
            </a:r>
            <a:r>
              <a:rPr lang="en-US" b="1" dirty="0" err="1" smtClean="0"/>
              <a:t>đồ</a:t>
            </a:r>
            <a:r>
              <a:rPr lang="en-US" b="1" dirty="0" smtClean="0"/>
              <a:t> </a:t>
            </a:r>
            <a:r>
              <a:rPr lang="en-US" b="1" dirty="0" err="1" smtClean="0"/>
              <a:t>thuật</a:t>
            </a:r>
            <a:r>
              <a:rPr lang="en-US" b="1" dirty="0" smtClean="0"/>
              <a:t> </a:t>
            </a:r>
            <a:r>
              <a:rPr lang="en-US" b="1" dirty="0" err="1" smtClean="0"/>
              <a:t>toán</a:t>
            </a:r>
            <a:r>
              <a:rPr lang="en-US" b="1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2640912" y="2209800"/>
            <a:ext cx="7719589" cy="44196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2612" y="2438400"/>
            <a:ext cx="670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	</a:t>
            </a:r>
            <a:r>
              <a:rPr lang="en-US" sz="3600" dirty="0" err="1"/>
              <a:t>int</a:t>
            </a:r>
            <a:r>
              <a:rPr lang="en-US" sz="3600" dirty="0"/>
              <a:t> i=6;</a:t>
            </a:r>
          </a:p>
          <a:p>
            <a:r>
              <a:rPr lang="en-US" sz="3600" dirty="0"/>
              <a:t>	while(i%5!=0){</a:t>
            </a:r>
          </a:p>
          <a:p>
            <a:r>
              <a:rPr lang="en-US" sz="3600" dirty="0"/>
              <a:t>		if(i%2!=0){</a:t>
            </a:r>
          </a:p>
          <a:p>
            <a:r>
              <a:rPr lang="en-US" sz="3600" dirty="0"/>
              <a:t>			</a:t>
            </a:r>
            <a:r>
              <a:rPr lang="en-US" sz="3600" dirty="0" err="1"/>
              <a:t>printf</a:t>
            </a:r>
            <a:r>
              <a:rPr lang="en-US" sz="3600" dirty="0"/>
              <a:t>("%</a:t>
            </a:r>
            <a:r>
              <a:rPr lang="en-US" sz="3600" dirty="0" err="1"/>
              <a:t>d",i</a:t>
            </a:r>
            <a:r>
              <a:rPr lang="en-US" sz="3600" dirty="0"/>
              <a:t>);		</a:t>
            </a:r>
          </a:p>
          <a:p>
            <a:r>
              <a:rPr lang="en-US" sz="3600" dirty="0"/>
              <a:t>		}</a:t>
            </a:r>
          </a:p>
          <a:p>
            <a:r>
              <a:rPr lang="en-US" sz="3600" dirty="0"/>
              <a:t>		i++;</a:t>
            </a:r>
          </a:p>
          <a:p>
            <a:r>
              <a:rPr lang="en-US" sz="3600" dirty="0"/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40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2 </a:t>
            </a:r>
            <a:r>
              <a:rPr lang="en-US" dirty="0" err="1" smtClean="0"/>
              <a:t>về</a:t>
            </a:r>
            <a:r>
              <a:rPr lang="en-US" dirty="0" smtClean="0"/>
              <a:t> while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5029200" cy="5486400"/>
          </a:xfrm>
        </p:spPr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min </a:t>
            </a:r>
            <a:r>
              <a:rPr lang="en-US" dirty="0" err="1" smtClean="0"/>
              <a:t>đến</a:t>
            </a:r>
            <a:r>
              <a:rPr lang="en-US" dirty="0" smtClean="0"/>
              <a:t> max,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min max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endParaRPr lang="en-US" dirty="0" smtClean="0"/>
          </a:p>
        </p:txBody>
      </p:sp>
      <p:sp>
        <p:nvSpPr>
          <p:cNvPr id="8" name="Oval 7"/>
          <p:cNvSpPr/>
          <p:nvPr/>
        </p:nvSpPr>
        <p:spPr>
          <a:xfrm>
            <a:off x="7913134" y="1192162"/>
            <a:ext cx="457200" cy="457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913135" y="5466244"/>
            <a:ext cx="457200" cy="4572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ecision 9"/>
          <p:cNvSpPr/>
          <p:nvPr/>
        </p:nvSpPr>
        <p:spPr>
          <a:xfrm>
            <a:off x="7522335" y="3654994"/>
            <a:ext cx="1238800" cy="50596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>
            <a:stCxn id="18" idx="2"/>
            <a:endCxn id="10" idx="0"/>
          </p:cNvCxnSpPr>
          <p:nvPr/>
        </p:nvCxnSpPr>
        <p:spPr>
          <a:xfrm>
            <a:off x="8141734" y="3418774"/>
            <a:ext cx="1" cy="236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0" idx="1"/>
            <a:endCxn id="9" idx="2"/>
          </p:cNvCxnSpPr>
          <p:nvPr/>
        </p:nvCxnSpPr>
        <p:spPr>
          <a:xfrm rot="10800000" flipH="1" flipV="1">
            <a:off x="7522335" y="3907978"/>
            <a:ext cx="390800" cy="1786866"/>
          </a:xfrm>
          <a:prstGeom prst="bentConnector3">
            <a:avLst>
              <a:gd name="adj1" fmla="val -1208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4"/>
            <a:endCxn id="17" idx="1"/>
          </p:cNvCxnSpPr>
          <p:nvPr/>
        </p:nvCxnSpPr>
        <p:spPr>
          <a:xfrm>
            <a:off x="8141734" y="164936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76858" y="3551362"/>
            <a:ext cx="74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i&gt;max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" idx="2"/>
            <a:endCxn id="16" idx="0"/>
          </p:cNvCxnSpPr>
          <p:nvPr/>
        </p:nvCxnSpPr>
        <p:spPr>
          <a:xfrm>
            <a:off x="8141735" y="4160962"/>
            <a:ext cx="0" cy="467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7227335" y="4628044"/>
            <a:ext cx="1828800" cy="560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tong+=i</a:t>
            </a:r>
          </a:p>
          <a:p>
            <a:pPr algn="ctr"/>
            <a:r>
              <a:rPr lang="en-US" dirty="0" smtClean="0"/>
              <a:t>i++</a:t>
            </a:r>
            <a:endParaRPr lang="en-US" dirty="0"/>
          </a:p>
        </p:txBody>
      </p:sp>
      <p:sp>
        <p:nvSpPr>
          <p:cNvPr id="17" name="Flowchart: Data 16"/>
          <p:cNvSpPr/>
          <p:nvPr/>
        </p:nvSpPr>
        <p:spPr>
          <a:xfrm>
            <a:off x="7074934" y="1877962"/>
            <a:ext cx="2133600" cy="612648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Nhập</a:t>
            </a:r>
            <a:r>
              <a:rPr lang="en-US" dirty="0" smtClean="0"/>
              <a:t> min, max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7227334" y="2857942"/>
            <a:ext cx="1828800" cy="560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i=min, tong=0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349460" y="4160962"/>
            <a:ext cx="86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i&lt;=max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6" idx="2"/>
            <a:endCxn id="9" idx="0"/>
          </p:cNvCxnSpPr>
          <p:nvPr/>
        </p:nvCxnSpPr>
        <p:spPr>
          <a:xfrm>
            <a:off x="8141735" y="5188876"/>
            <a:ext cx="0" cy="277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4"/>
            <a:endCxn id="18" idx="0"/>
          </p:cNvCxnSpPr>
          <p:nvPr/>
        </p:nvCxnSpPr>
        <p:spPr>
          <a:xfrm>
            <a:off x="8141734" y="2490610"/>
            <a:ext cx="0" cy="367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3"/>
            <a:endCxn id="10" idx="3"/>
          </p:cNvCxnSpPr>
          <p:nvPr/>
        </p:nvCxnSpPr>
        <p:spPr>
          <a:xfrm flipH="1" flipV="1">
            <a:off x="8761135" y="3907978"/>
            <a:ext cx="295000" cy="1000482"/>
          </a:xfrm>
          <a:prstGeom prst="bentConnector3">
            <a:avLst>
              <a:gd name="adj1" fmla="val -774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7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>
          <a:xfrm>
            <a:off x="8712559" y="6324600"/>
            <a:ext cx="2844059" cy="365125"/>
          </a:xfrm>
        </p:spPr>
        <p:txBody>
          <a:bodyPr/>
          <a:lstStyle/>
          <a:p>
            <a:fld id="{8AACEE26-D979-411F-B229-D9F26BAEDF07}" type="slidenum">
              <a:rPr lang="en-US" smtClean="0"/>
              <a:t>16</a:t>
            </a:fld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608012" y="838200"/>
            <a:ext cx="10972800" cy="3124200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vi-VN" sz="33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Sinh </a:t>
            </a:r>
            <a:r>
              <a:rPr lang="vi-VN" sz="3300" dirty="0">
                <a:latin typeface="Tahoma" pitchFamily="34" charset="0"/>
                <a:ea typeface="Tahoma" pitchFamily="34" charset="0"/>
                <a:cs typeface="Tahoma" pitchFamily="34" charset="0"/>
              </a:rPr>
              <a:t>viên A </a:t>
            </a:r>
            <a:r>
              <a:rPr lang="en-US" sz="33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bắt</a:t>
            </a:r>
            <a:r>
              <a:rPr lang="en-US" sz="33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3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đầu</a:t>
            </a:r>
            <a:r>
              <a:rPr lang="vi-VN" sz="33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3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thi</a:t>
            </a:r>
            <a:r>
              <a:rPr lang="en-US" sz="33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3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tốt</a:t>
            </a:r>
            <a:r>
              <a:rPr lang="en-US" sz="33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3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nghiệp</a:t>
            </a:r>
            <a:r>
              <a:rPr lang="en-US" sz="33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vi-VN" sz="33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học tại </a:t>
            </a:r>
            <a:r>
              <a:rPr lang="vi-VN" sz="3300" dirty="0">
                <a:latin typeface="Tahoma" pitchFamily="34" charset="0"/>
                <a:ea typeface="Tahoma" pitchFamily="34" charset="0"/>
                <a:cs typeface="Tahoma" pitchFamily="34" charset="0"/>
              </a:rPr>
              <a:t>trường </a:t>
            </a:r>
            <a:r>
              <a:rPr lang="en-US" sz="33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Fpoly</a:t>
            </a:r>
            <a:r>
              <a:rPr lang="en-US" sz="33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33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</a:t>
            </a:r>
            <a:r>
              <a:rPr lang="vi-V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ếu </a:t>
            </a:r>
            <a:r>
              <a:rPr lang="vi-V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sinh viên A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tốt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nghiệp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dưới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5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điểm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vi-V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thì </a:t>
            </a:r>
            <a:r>
              <a:rPr lang="vi-V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sinh viên A sẽ phải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lại</a:t>
            </a:r>
            <a:r>
              <a:rPr lang="vi-V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>
              <a:lnSpc>
                <a:spcPct val="150000"/>
              </a:lnSpc>
              <a:defRPr/>
            </a:pPr>
            <a:r>
              <a:rPr lang="vi-V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Trong </a:t>
            </a:r>
            <a:r>
              <a:rPr lang="vi-V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trường hợp sinh viên A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điểm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tốt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nghiệp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từ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5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điểm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trở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lên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thì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sinh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viên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được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xem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là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hoàn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thành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yêu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cầu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tốt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nghiệp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lvl="2">
              <a:lnSpc>
                <a:spcPct val="150000"/>
              </a:lnSpc>
              <a:defRPr/>
            </a:pPr>
            <a:r>
              <a:rPr lang="vi-V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Vậy </a:t>
            </a:r>
            <a:r>
              <a:rPr lang="vi-V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việc sinh viên A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“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tốt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nghiệp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” </a:t>
            </a:r>
            <a:r>
              <a:rPr lang="vi-V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là </a:t>
            </a:r>
            <a:r>
              <a:rPr lang="vi-V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công việc sẽ được lặp đi lặp lại nhiều </a:t>
            </a:r>
            <a:r>
              <a:rPr lang="vi-V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lần </a:t>
            </a:r>
            <a:r>
              <a:rPr lang="vi-V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khi điều kiện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điểm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tốt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nghiệp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vi-V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sinh </a:t>
            </a:r>
            <a:r>
              <a:rPr lang="vi-V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viên </a:t>
            </a:r>
            <a:r>
              <a:rPr lang="vi-V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vi-V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vẫn </a:t>
            </a:r>
            <a:r>
              <a:rPr lang="vi-V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còn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chưa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đạt</a:t>
            </a:r>
            <a:r>
              <a:rPr lang="vi-V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AutoShape 2" descr="Image result for há»c láº¡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Curved Down Arrow 8"/>
          <p:cNvSpPr/>
          <p:nvPr/>
        </p:nvSpPr>
        <p:spPr>
          <a:xfrm rot="10800000">
            <a:off x="4341811" y="5578676"/>
            <a:ext cx="1879959" cy="75535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559" y="4186419"/>
            <a:ext cx="2333625" cy="2008333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2813413" y="4914129"/>
            <a:ext cx="1093788" cy="552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07201" y="4832730"/>
            <a:ext cx="134004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Thi</a:t>
            </a:r>
            <a:r>
              <a:rPr lang="en-US" b="1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tốt</a:t>
            </a:r>
            <a:r>
              <a:rPr lang="en-US" b="1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nghiệp</a:t>
            </a:r>
            <a:endParaRPr lang="en-US" b="1" dirty="0">
              <a:solidFill>
                <a:srgbClr val="0000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Flowchart: Decision 12"/>
          <p:cNvSpPr/>
          <p:nvPr/>
        </p:nvSpPr>
        <p:spPr>
          <a:xfrm>
            <a:off x="5247250" y="4682626"/>
            <a:ext cx="2209800" cy="934151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FF33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Điểm</a:t>
            </a:r>
            <a:r>
              <a:rPr lang="en-US" sz="1600" dirty="0" smtClean="0">
                <a:solidFill>
                  <a:srgbClr val="FF33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&lt; 5</a:t>
            </a:r>
            <a:endParaRPr lang="en-US" sz="1600" dirty="0">
              <a:solidFill>
                <a:srgbClr val="FF33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576" y="4389949"/>
            <a:ext cx="1601274" cy="16012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1435156" y="6057891"/>
            <a:ext cx="1601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Sinh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viên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FPoly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27612" y="5806257"/>
            <a:ext cx="69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209400" y="402061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false</a:t>
            </a:r>
            <a:endParaRPr lang="en-US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946" y="5003492"/>
            <a:ext cx="1466850" cy="1191260"/>
          </a:xfrm>
          <a:prstGeom prst="rect">
            <a:avLst/>
          </a:prstGeom>
        </p:spPr>
      </p:pic>
      <p:sp>
        <p:nvSpPr>
          <p:cNvPr id="21" name="Curved Down Arrow 20"/>
          <p:cNvSpPr/>
          <p:nvPr/>
        </p:nvSpPr>
        <p:spPr>
          <a:xfrm>
            <a:off x="6352150" y="3980916"/>
            <a:ext cx="2476500" cy="70171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06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LỆNH LẶP DO….WHILE</a:t>
            </a:r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17</a:t>
            </a:fld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5334000" cy="5257800"/>
          </a:xfrm>
        </p:spPr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do</a:t>
            </a:r>
            <a:r>
              <a:rPr lang="en-US" dirty="0" smtClean="0"/>
              <a:t> {</a:t>
            </a:r>
          </a:p>
          <a:p>
            <a:pPr marL="914400" lvl="2" indent="0">
              <a:buNone/>
            </a:pPr>
            <a:r>
              <a:rPr lang="en-US" dirty="0" smtClean="0"/>
              <a:t>//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FF"/>
                </a:solidFill>
              </a:rPr>
              <a:t>while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&lt;&lt;</a:t>
            </a:r>
            <a:r>
              <a:rPr lang="en-US" b="1" dirty="0" err="1" smtClean="0">
                <a:solidFill>
                  <a:srgbClr val="FF0000"/>
                </a:solidFill>
              </a:rPr>
              <a:t>điều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kiện</a:t>
            </a:r>
            <a:r>
              <a:rPr lang="en-US" b="1" dirty="0" smtClean="0">
                <a:solidFill>
                  <a:srgbClr val="FF0000"/>
                </a:solidFill>
              </a:rPr>
              <a:t>&gt;&gt;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while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ở </a:t>
            </a:r>
            <a:r>
              <a:rPr lang="en-US" dirty="0" err="1" smtClean="0"/>
              <a:t>chỗ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,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1 </a:t>
            </a:r>
            <a:r>
              <a:rPr lang="en-US" dirty="0" err="1" smtClean="0"/>
              <a:t>lần</a:t>
            </a:r>
            <a:r>
              <a:rPr lang="en-US" dirty="0" smtClean="0"/>
              <a:t>.</a:t>
            </a:r>
          </a:p>
        </p:txBody>
      </p:sp>
      <p:sp>
        <p:nvSpPr>
          <p:cNvPr id="20" name="Oval 19"/>
          <p:cNvSpPr/>
          <p:nvPr/>
        </p:nvSpPr>
        <p:spPr>
          <a:xfrm>
            <a:off x="8155067" y="1112946"/>
            <a:ext cx="457200" cy="457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155067" y="3703746"/>
            <a:ext cx="457200" cy="4572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ecision 21"/>
          <p:cNvSpPr/>
          <p:nvPr/>
        </p:nvSpPr>
        <p:spPr>
          <a:xfrm>
            <a:off x="7764267" y="2816778"/>
            <a:ext cx="1238800" cy="50596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ĐK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7469267" y="1874946"/>
            <a:ext cx="1828800" cy="560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2"/>
            <a:endCxn id="22" idx="0"/>
          </p:cNvCxnSpPr>
          <p:nvPr/>
        </p:nvCxnSpPr>
        <p:spPr>
          <a:xfrm>
            <a:off x="8383667" y="2435778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2" idx="1"/>
            <a:endCxn id="23" idx="1"/>
          </p:cNvCxnSpPr>
          <p:nvPr/>
        </p:nvCxnSpPr>
        <p:spPr>
          <a:xfrm rot="10800000">
            <a:off x="7469267" y="2155362"/>
            <a:ext cx="295000" cy="914400"/>
          </a:xfrm>
          <a:prstGeom prst="bentConnector3">
            <a:avLst>
              <a:gd name="adj1" fmla="val 1774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4"/>
            <a:endCxn id="23" idx="0"/>
          </p:cNvCxnSpPr>
          <p:nvPr/>
        </p:nvCxnSpPr>
        <p:spPr>
          <a:xfrm>
            <a:off x="8383667" y="1570146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18790" y="271314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307467" y="3246546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2" idx="2"/>
            <a:endCxn id="21" idx="0"/>
          </p:cNvCxnSpPr>
          <p:nvPr/>
        </p:nvCxnSpPr>
        <p:spPr>
          <a:xfrm>
            <a:off x="8383667" y="3322746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91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14901" y="274638"/>
            <a:ext cx="66294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b="1" kern="1200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1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do….while</a:t>
            </a:r>
            <a:endParaRPr lang="en-US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57200" y="1066800"/>
            <a:ext cx="5638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so = 0;</a:t>
            </a:r>
          </a:p>
          <a:p>
            <a:pPr marL="0" indent="0">
              <a:buNone/>
            </a:pPr>
            <a:r>
              <a:rPr lang="en-US" dirty="0"/>
              <a:t>	do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scanf</a:t>
            </a:r>
            <a:r>
              <a:rPr lang="en-US" dirty="0"/>
              <a:t>("%d", &amp;so);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while (so &lt; 0);</a:t>
            </a:r>
            <a:endParaRPr lang="en-US" dirty="0" smtClean="0"/>
          </a:p>
          <a:p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8439854" y="1056132"/>
            <a:ext cx="457200" cy="457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439854" y="5410200"/>
            <a:ext cx="457200" cy="4572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ecision 23"/>
          <p:cNvSpPr/>
          <p:nvPr/>
        </p:nvSpPr>
        <p:spPr>
          <a:xfrm>
            <a:off x="7601654" y="4219432"/>
            <a:ext cx="2133600" cy="65836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Số</a:t>
            </a:r>
            <a:r>
              <a:rPr lang="en-US" dirty="0" smtClean="0"/>
              <a:t> &lt; 0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754054" y="3113532"/>
            <a:ext cx="1828800" cy="6644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5" idx="2"/>
            <a:endCxn id="24" idx="0"/>
          </p:cNvCxnSpPr>
          <p:nvPr/>
        </p:nvCxnSpPr>
        <p:spPr>
          <a:xfrm>
            <a:off x="8668454" y="3777996"/>
            <a:ext cx="0" cy="441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4" idx="1"/>
            <a:endCxn id="25" idx="1"/>
          </p:cNvCxnSpPr>
          <p:nvPr/>
        </p:nvCxnSpPr>
        <p:spPr>
          <a:xfrm rot="10800000" flipH="1">
            <a:off x="7601654" y="3445764"/>
            <a:ext cx="152400" cy="1102852"/>
          </a:xfrm>
          <a:prstGeom prst="bentConnector3">
            <a:avLst>
              <a:gd name="adj1" fmla="val -1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4"/>
            <a:endCxn id="32" idx="0"/>
          </p:cNvCxnSpPr>
          <p:nvPr/>
        </p:nvCxnSpPr>
        <p:spPr>
          <a:xfrm>
            <a:off x="8668454" y="1513332"/>
            <a:ext cx="0" cy="478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51249" y="448513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592254" y="4789932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4" idx="2"/>
          </p:cNvCxnSpPr>
          <p:nvPr/>
        </p:nvCxnSpPr>
        <p:spPr>
          <a:xfrm>
            <a:off x="8668454" y="4877800"/>
            <a:ext cx="0" cy="53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754054" y="1991868"/>
            <a:ext cx="1828800" cy="6644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số</a:t>
            </a:r>
            <a:r>
              <a:rPr lang="en-US" dirty="0" smtClean="0"/>
              <a:t>=0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668454" y="2656332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06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14901" y="274638"/>
            <a:ext cx="66294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b="1" kern="1200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2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do...while</a:t>
            </a:r>
            <a:endParaRPr lang="en-US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57200" y="1066800"/>
            <a:ext cx="5638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pPr marL="0" indent="0">
              <a:buNone/>
            </a:pPr>
            <a:r>
              <a:rPr lang="pt-BR" dirty="0" smtClean="0"/>
              <a:t>	int so=0;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do{</a:t>
            </a:r>
          </a:p>
          <a:p>
            <a:pPr marL="0" indent="0">
              <a:buNone/>
            </a:pPr>
            <a:r>
              <a:rPr lang="pt-BR" dirty="0"/>
              <a:t>		printf("</a:t>
            </a:r>
            <a:r>
              <a:rPr lang="pt-BR" dirty="0" smtClean="0"/>
              <a:t>Nhập số: </a:t>
            </a:r>
            <a:r>
              <a:rPr lang="pt-BR" dirty="0"/>
              <a:t>");</a:t>
            </a:r>
          </a:p>
          <a:p>
            <a:pPr marL="0" indent="0">
              <a:buNone/>
            </a:pPr>
            <a:r>
              <a:rPr lang="pt-BR" dirty="0"/>
              <a:t>		scanf("%d", </a:t>
            </a:r>
            <a:r>
              <a:rPr lang="pt-BR" dirty="0" smtClean="0"/>
              <a:t>&amp;so);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}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while(so&gt;=0 &amp;&amp; so&lt;=10</a:t>
            </a:r>
            <a:r>
              <a:rPr lang="pt-BR" dirty="0"/>
              <a:t>);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0-10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8439854" y="1056132"/>
            <a:ext cx="457200" cy="457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439854" y="5839938"/>
            <a:ext cx="457200" cy="4572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ecision 23"/>
          <p:cNvSpPr/>
          <p:nvPr/>
        </p:nvSpPr>
        <p:spPr>
          <a:xfrm>
            <a:off x="7601654" y="4021390"/>
            <a:ext cx="2133600" cy="1137874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so&gt;= 0 &amp;&amp; so&lt;=10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754054" y="3113532"/>
            <a:ext cx="1828800" cy="6644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Nhập</a:t>
            </a:r>
            <a:r>
              <a:rPr lang="en-US" dirty="0" smtClean="0"/>
              <a:t> so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5" idx="2"/>
            <a:endCxn id="24" idx="0"/>
          </p:cNvCxnSpPr>
          <p:nvPr/>
        </p:nvCxnSpPr>
        <p:spPr>
          <a:xfrm>
            <a:off x="8668454" y="3777996"/>
            <a:ext cx="0" cy="243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4" idx="1"/>
            <a:endCxn id="25" idx="1"/>
          </p:cNvCxnSpPr>
          <p:nvPr/>
        </p:nvCxnSpPr>
        <p:spPr>
          <a:xfrm rot="10800000" flipH="1">
            <a:off x="7601654" y="3445765"/>
            <a:ext cx="152400" cy="1144563"/>
          </a:xfrm>
          <a:prstGeom prst="bentConnector3">
            <a:avLst>
              <a:gd name="adj1" fmla="val -1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4"/>
            <a:endCxn id="32" idx="0"/>
          </p:cNvCxnSpPr>
          <p:nvPr/>
        </p:nvCxnSpPr>
        <p:spPr>
          <a:xfrm>
            <a:off x="8668454" y="1513332"/>
            <a:ext cx="0" cy="478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51249" y="448513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701156" y="5033326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4" idx="2"/>
            <a:endCxn id="23" idx="0"/>
          </p:cNvCxnSpPr>
          <p:nvPr/>
        </p:nvCxnSpPr>
        <p:spPr>
          <a:xfrm>
            <a:off x="8668454" y="5159264"/>
            <a:ext cx="0" cy="680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754054" y="1991868"/>
            <a:ext cx="1828800" cy="6644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so=0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668454" y="2656332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84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while</a:t>
            </a:r>
          </a:p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do while</a:t>
            </a:r>
          </a:p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for</a:t>
            </a:r>
          </a:p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(break, continue, </a:t>
            </a:r>
            <a:r>
              <a:rPr lang="en-US" dirty="0" err="1" smtClean="0"/>
              <a:t>goto</a:t>
            </a:r>
            <a:r>
              <a:rPr lang="en-US" dirty="0"/>
              <a:t>)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905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234617" y="4838700"/>
            <a:ext cx="4240795" cy="952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6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do…while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3505200" cy="5257800"/>
          </a:xfrm>
        </p:spPr>
        <p:txBody>
          <a:bodyPr/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754054" y="990600"/>
            <a:ext cx="457200" cy="457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754053" y="6206252"/>
            <a:ext cx="457200" cy="4572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cision 8"/>
          <p:cNvSpPr/>
          <p:nvPr/>
        </p:nvSpPr>
        <p:spPr>
          <a:xfrm>
            <a:off x="6915853" y="5208197"/>
            <a:ext cx="2133600" cy="65836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Số</a:t>
            </a:r>
            <a:r>
              <a:rPr lang="en-US" dirty="0" smtClean="0"/>
              <a:t> &lt; 0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068254" y="2595038"/>
            <a:ext cx="1828800" cy="4678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2"/>
            <a:endCxn id="19" idx="0"/>
          </p:cNvCxnSpPr>
          <p:nvPr/>
        </p:nvCxnSpPr>
        <p:spPr>
          <a:xfrm>
            <a:off x="7982654" y="3062906"/>
            <a:ext cx="0" cy="33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1"/>
            <a:endCxn id="10" idx="1"/>
          </p:cNvCxnSpPr>
          <p:nvPr/>
        </p:nvCxnSpPr>
        <p:spPr>
          <a:xfrm rot="10800000" flipH="1">
            <a:off x="6915852" y="2828973"/>
            <a:ext cx="152401" cy="2708409"/>
          </a:xfrm>
          <a:prstGeom prst="bentConnector3">
            <a:avLst>
              <a:gd name="adj1" fmla="val -1499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4"/>
            <a:endCxn id="17" idx="0"/>
          </p:cNvCxnSpPr>
          <p:nvPr/>
        </p:nvCxnSpPr>
        <p:spPr>
          <a:xfrm>
            <a:off x="7982654" y="1447800"/>
            <a:ext cx="0" cy="33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65448" y="550873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906453" y="5813536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9" idx="2"/>
            <a:endCxn id="8" idx="0"/>
          </p:cNvCxnSpPr>
          <p:nvPr/>
        </p:nvCxnSpPr>
        <p:spPr>
          <a:xfrm>
            <a:off x="7982653" y="5866565"/>
            <a:ext cx="0" cy="339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068254" y="1787485"/>
            <a:ext cx="1828800" cy="4678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số</a:t>
            </a:r>
            <a:r>
              <a:rPr lang="en-US" dirty="0" smtClean="0"/>
              <a:t>=0, </a:t>
            </a:r>
            <a:r>
              <a:rPr lang="en-US" dirty="0" err="1" smtClean="0"/>
              <a:t>tổng</a:t>
            </a:r>
            <a:r>
              <a:rPr lang="en-US" dirty="0" smtClean="0"/>
              <a:t>=0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2"/>
            <a:endCxn id="10" idx="0"/>
          </p:cNvCxnSpPr>
          <p:nvPr/>
        </p:nvCxnSpPr>
        <p:spPr>
          <a:xfrm>
            <a:off x="7982654" y="2255353"/>
            <a:ext cx="0" cy="33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ecision 18"/>
          <p:cNvSpPr/>
          <p:nvPr/>
        </p:nvSpPr>
        <p:spPr>
          <a:xfrm>
            <a:off x="6915854" y="3402591"/>
            <a:ext cx="2133600" cy="65836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Số</a:t>
            </a:r>
            <a:r>
              <a:rPr lang="en-US" dirty="0" smtClean="0"/>
              <a:t> &gt; 0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7068254" y="4400644"/>
            <a:ext cx="1828800" cy="4678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Tổng</a:t>
            </a:r>
            <a:r>
              <a:rPr lang="en-US" dirty="0" smtClean="0"/>
              <a:t> += </a:t>
            </a:r>
            <a:r>
              <a:rPr lang="en-US" dirty="0" err="1" smtClean="0"/>
              <a:t>số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>
            <a:off x="7982654" y="4060959"/>
            <a:ext cx="0" cy="33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" idx="2"/>
            <a:endCxn id="9" idx="0"/>
          </p:cNvCxnSpPr>
          <p:nvPr/>
        </p:nvCxnSpPr>
        <p:spPr>
          <a:xfrm flipH="1">
            <a:off x="7982653" y="4868512"/>
            <a:ext cx="1" cy="33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9" idx="3"/>
            <a:endCxn id="9" idx="3"/>
          </p:cNvCxnSpPr>
          <p:nvPr/>
        </p:nvCxnSpPr>
        <p:spPr>
          <a:xfrm flipH="1">
            <a:off x="9049453" y="3731775"/>
            <a:ext cx="1" cy="1805606"/>
          </a:xfrm>
          <a:prstGeom prst="bentConnector3">
            <a:avLst>
              <a:gd name="adj1" fmla="val -228600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26650" y="399851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897054" y="3402591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9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CHÈN QUIZ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7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lvl="1"/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 smtClean="0"/>
          </a:p>
          <a:p>
            <a:pPr lvl="1"/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rẽ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endParaRPr lang="en-US" dirty="0" smtClean="0"/>
          </a:p>
          <a:p>
            <a:pPr lvl="1"/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 smtClean="0"/>
          </a:p>
          <a:p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/>
          </a:p>
          <a:p>
            <a:pPr lvl="1"/>
            <a:r>
              <a:rPr lang="en-US" dirty="0"/>
              <a:t>w</a:t>
            </a:r>
            <a:r>
              <a:rPr lang="en-US" dirty="0" smtClean="0"/>
              <a:t>hile</a:t>
            </a:r>
            <a:endParaRPr lang="en-US" dirty="0"/>
          </a:p>
          <a:p>
            <a:pPr lvl="1"/>
            <a:r>
              <a:rPr lang="en-US" dirty="0" smtClean="0"/>
              <a:t>do…While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4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2: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for, break, continue, </a:t>
            </a:r>
            <a:r>
              <a:rPr lang="en-US" dirty="0" err="1" smtClean="0"/>
              <a:t>goto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8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25</a:t>
            </a:fld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608012" y="838200"/>
            <a:ext cx="10972800" cy="3124200"/>
          </a:xfrm>
        </p:spPr>
        <p:txBody>
          <a:bodyPr>
            <a:normAutofit fontScale="85000" lnSpcReduction="10000"/>
          </a:bodyPr>
          <a:lstStyle/>
          <a:p>
            <a:pPr lvl="1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vi-VN" sz="33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Sinh </a:t>
            </a:r>
            <a:r>
              <a:rPr lang="vi-VN" sz="3300" dirty="0">
                <a:latin typeface="Tahoma" pitchFamily="34" charset="0"/>
                <a:ea typeface="Tahoma" pitchFamily="34" charset="0"/>
                <a:cs typeface="Tahoma" pitchFamily="34" charset="0"/>
              </a:rPr>
              <a:t>viên A </a:t>
            </a:r>
            <a:r>
              <a:rPr lang="en-US" sz="33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bắt</a:t>
            </a:r>
            <a:r>
              <a:rPr lang="en-US" sz="33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3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đầu</a:t>
            </a:r>
            <a:r>
              <a:rPr lang="vi-VN" sz="33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vi-VN" sz="3300" dirty="0">
                <a:latin typeface="Tahoma" pitchFamily="34" charset="0"/>
                <a:ea typeface="Tahoma" pitchFamily="34" charset="0"/>
                <a:cs typeface="Tahoma" pitchFamily="34" charset="0"/>
              </a:rPr>
              <a:t>học </a:t>
            </a:r>
            <a:r>
              <a:rPr lang="vi-VN" sz="33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tại </a:t>
            </a:r>
            <a:r>
              <a:rPr lang="vi-VN" sz="3300" dirty="0">
                <a:latin typeface="Tahoma" pitchFamily="34" charset="0"/>
                <a:ea typeface="Tahoma" pitchFamily="34" charset="0"/>
                <a:cs typeface="Tahoma" pitchFamily="34" charset="0"/>
              </a:rPr>
              <a:t>trường </a:t>
            </a:r>
            <a:r>
              <a:rPr lang="en-US" sz="33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Fpoly</a:t>
            </a:r>
            <a:r>
              <a:rPr lang="en-US" sz="33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33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</a:t>
            </a:r>
            <a:r>
              <a:rPr lang="vi-V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ếu </a:t>
            </a:r>
            <a:r>
              <a:rPr lang="vi-V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sinh viên A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học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chưa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đủ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7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học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kỳ</a:t>
            </a:r>
            <a:r>
              <a:rPr lang="vi-V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tại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Fpoly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vi-V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thì </a:t>
            </a:r>
            <a:r>
              <a:rPr lang="vi-V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sinh viên A sẽ phải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học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tiếp</a:t>
            </a:r>
            <a:r>
              <a:rPr lang="vi-V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>
              <a:lnSpc>
                <a:spcPct val="150000"/>
              </a:lnSpc>
              <a:defRPr/>
            </a:pPr>
            <a:r>
              <a:rPr lang="vi-V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Trong </a:t>
            </a:r>
            <a:r>
              <a:rPr lang="vi-V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trường hợp sinh viên A </a:t>
            </a:r>
            <a:r>
              <a:rPr lang="vi-V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học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đủ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7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học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kỳ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thì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sinh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viên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được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xem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là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hoàn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thành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đủ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hoc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kỳ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yêu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cầu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lvl="2">
              <a:lnSpc>
                <a:spcPct val="150000"/>
              </a:lnSpc>
              <a:defRPr/>
            </a:pPr>
            <a:r>
              <a:rPr lang="vi-V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Vậy </a:t>
            </a:r>
            <a:r>
              <a:rPr lang="vi-V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việc sinh viên A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“</a:t>
            </a:r>
            <a:r>
              <a:rPr lang="vi-V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học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”</a:t>
            </a:r>
            <a:r>
              <a:rPr lang="vi-V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là </a:t>
            </a:r>
            <a:r>
              <a:rPr lang="vi-V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công việc sẽ được lặp đi lặp lại nhiều </a:t>
            </a:r>
            <a:r>
              <a:rPr lang="vi-V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lần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từng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học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kỳ</a:t>
            </a:r>
            <a:r>
              <a:rPr lang="vi-V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khi </a:t>
            </a:r>
            <a:r>
              <a:rPr lang="vi-V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điều kiện sinh viên A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hoàn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thành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tổng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học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kỳ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vi-V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vẫn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chưa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đạt</a:t>
            </a:r>
            <a:r>
              <a:rPr lang="vi-V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AutoShape 2" descr="Image result for há»c láº¡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Curved Down Arrow 8"/>
          <p:cNvSpPr/>
          <p:nvPr/>
        </p:nvSpPr>
        <p:spPr>
          <a:xfrm rot="10800000">
            <a:off x="4875212" y="5644795"/>
            <a:ext cx="3886200" cy="78346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273" y="4022787"/>
            <a:ext cx="2333625" cy="2008333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2163431" y="5045173"/>
            <a:ext cx="806781" cy="552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07953" y="5106912"/>
            <a:ext cx="80225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Học</a:t>
            </a:r>
            <a:endParaRPr lang="en-US" b="1" dirty="0">
              <a:solidFill>
                <a:srgbClr val="0000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Flowchart: Decision 12"/>
          <p:cNvSpPr/>
          <p:nvPr/>
        </p:nvSpPr>
        <p:spPr>
          <a:xfrm>
            <a:off x="3810209" y="4824502"/>
            <a:ext cx="1987546" cy="934151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FF33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Học</a:t>
            </a:r>
            <a:r>
              <a:rPr lang="en-US" sz="1600" dirty="0" smtClean="0">
                <a:solidFill>
                  <a:srgbClr val="FF33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rgbClr val="FF33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kỳ</a:t>
            </a:r>
            <a:r>
              <a:rPr lang="en-US" sz="1600" dirty="0" smtClean="0">
                <a:solidFill>
                  <a:srgbClr val="FF33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&lt;= 7</a:t>
            </a:r>
            <a:endParaRPr lang="en-US" sz="1600" dirty="0">
              <a:solidFill>
                <a:srgbClr val="FF33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42" y="4398103"/>
            <a:ext cx="1601274" cy="16012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467031" y="6120486"/>
            <a:ext cx="1601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Sinh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viên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FPoly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80731" y="6035407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811121" y="396002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false</a:t>
            </a:r>
            <a:endParaRPr lang="en-US" b="1" dirty="0"/>
          </a:p>
        </p:txBody>
      </p:sp>
      <p:sp>
        <p:nvSpPr>
          <p:cNvPr id="4" name="Curved Down Arrow 3"/>
          <p:cNvSpPr/>
          <p:nvPr/>
        </p:nvSpPr>
        <p:spPr>
          <a:xfrm>
            <a:off x="4803982" y="3960025"/>
            <a:ext cx="4987871" cy="8644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486182" y="5976761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THI TỐT NGHIỆP</a:t>
            </a:r>
            <a:endParaRPr lang="en-US" b="1" dirty="0">
              <a:solidFill>
                <a:srgbClr val="0000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938" y="4945541"/>
            <a:ext cx="1301302" cy="105681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809037" y="4953989"/>
            <a:ext cx="1213647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Học</a:t>
            </a:r>
            <a:r>
              <a:rPr lang="en-US" b="1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kỳ</a:t>
            </a:r>
            <a:r>
              <a:rPr lang="en-US" b="1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tiếp</a:t>
            </a:r>
            <a:r>
              <a:rPr lang="en-US" b="1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theo</a:t>
            </a:r>
            <a:endParaRPr lang="en-US" b="1" dirty="0">
              <a:solidFill>
                <a:srgbClr val="0000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23012" y="5136964"/>
            <a:ext cx="99358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Học</a:t>
            </a:r>
            <a:r>
              <a:rPr lang="en-US" b="1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đi</a:t>
            </a:r>
            <a:endParaRPr lang="en-US" b="1" dirty="0">
              <a:solidFill>
                <a:srgbClr val="0000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797755" y="5081468"/>
            <a:ext cx="525257" cy="461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7316593" y="5091069"/>
            <a:ext cx="492444" cy="461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5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086465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for</a:t>
            </a:r>
            <a:r>
              <a:rPr lang="en-US" dirty="0" smtClean="0"/>
              <a:t> (</a:t>
            </a:r>
            <a:r>
              <a:rPr lang="en-US" b="1" dirty="0" err="1" smtClean="0">
                <a:solidFill>
                  <a:srgbClr val="FF3300"/>
                </a:solidFill>
              </a:rPr>
              <a:t>khởi</a:t>
            </a:r>
            <a:r>
              <a:rPr lang="en-US" b="1" dirty="0" smtClean="0">
                <a:solidFill>
                  <a:srgbClr val="FF3300"/>
                </a:solidFill>
              </a:rPr>
              <a:t> </a:t>
            </a:r>
            <a:r>
              <a:rPr lang="en-US" b="1" dirty="0" err="1" smtClean="0">
                <a:solidFill>
                  <a:srgbClr val="FF3300"/>
                </a:solidFill>
              </a:rPr>
              <a:t>đầu</a:t>
            </a:r>
            <a:r>
              <a:rPr lang="en-US" b="1" dirty="0" smtClean="0">
                <a:solidFill>
                  <a:srgbClr val="FF3300"/>
                </a:solidFill>
              </a:rPr>
              <a:t> </a:t>
            </a:r>
            <a:r>
              <a:rPr lang="en-US" dirty="0" smtClean="0"/>
              <a:t>; </a:t>
            </a:r>
            <a:r>
              <a:rPr lang="en-US" b="1" dirty="0" err="1" smtClean="0">
                <a:solidFill>
                  <a:srgbClr val="FF3300"/>
                </a:solidFill>
              </a:rPr>
              <a:t>điều</a:t>
            </a:r>
            <a:r>
              <a:rPr lang="en-US" b="1" dirty="0" smtClean="0">
                <a:solidFill>
                  <a:srgbClr val="FF3300"/>
                </a:solidFill>
              </a:rPr>
              <a:t> </a:t>
            </a:r>
            <a:r>
              <a:rPr lang="en-US" b="1" dirty="0" err="1" smtClean="0">
                <a:solidFill>
                  <a:srgbClr val="FF3300"/>
                </a:solidFill>
              </a:rPr>
              <a:t>kiện</a:t>
            </a:r>
            <a:r>
              <a:rPr lang="en-US" dirty="0" smtClean="0"/>
              <a:t>; </a:t>
            </a:r>
            <a:r>
              <a:rPr lang="en-US" b="1" dirty="0" err="1" smtClean="0">
                <a:solidFill>
                  <a:srgbClr val="FF3300"/>
                </a:solidFill>
              </a:rPr>
              <a:t>bước</a:t>
            </a:r>
            <a:r>
              <a:rPr lang="en-US" b="1" dirty="0" smtClean="0">
                <a:solidFill>
                  <a:srgbClr val="FF3300"/>
                </a:solidFill>
              </a:rPr>
              <a:t> </a:t>
            </a:r>
            <a:r>
              <a:rPr lang="en-US" b="1" dirty="0" err="1" smtClean="0">
                <a:solidFill>
                  <a:srgbClr val="FF3300"/>
                </a:solidFill>
              </a:rPr>
              <a:t>nhảy</a:t>
            </a:r>
            <a:r>
              <a:rPr lang="en-US" dirty="0" smtClean="0"/>
              <a:t>){</a:t>
            </a:r>
          </a:p>
          <a:p>
            <a:pPr marL="914400" lvl="2" indent="0">
              <a:buNone/>
            </a:pPr>
            <a:r>
              <a:rPr lang="en-US" dirty="0" smtClean="0"/>
              <a:t>//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endParaRPr lang="en-US" dirty="0" smtClean="0"/>
          </a:p>
          <a:p>
            <a:pPr lvl="1"/>
            <a:r>
              <a:rPr lang="en-US" dirty="0" smtClean="0"/>
              <a:t>B1: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&lt;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B2: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&lt;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True: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</a:p>
          <a:p>
            <a:pPr lvl="3"/>
            <a:r>
              <a:rPr lang="en-US" dirty="0" smtClean="0"/>
              <a:t>&lt;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&lt;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nhảy</a:t>
            </a:r>
            <a:r>
              <a:rPr lang="en-US" dirty="0" smtClean="0"/>
              <a:t>&gt;</a:t>
            </a:r>
          </a:p>
          <a:p>
            <a:pPr lvl="3"/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B2</a:t>
            </a:r>
          </a:p>
          <a:p>
            <a:pPr lvl="2"/>
            <a:r>
              <a:rPr lang="en-US" dirty="0" smtClean="0"/>
              <a:t>False: </a:t>
            </a:r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6781536" y="1246551"/>
            <a:ext cx="2682538" cy="5181600"/>
            <a:chOff x="2971800" y="1371600"/>
            <a:chExt cx="2682538" cy="5181600"/>
          </a:xfrm>
        </p:grpSpPr>
        <p:sp>
          <p:nvSpPr>
            <p:cNvPr id="7" name="Oval 6"/>
            <p:cNvSpPr/>
            <p:nvPr/>
          </p:nvSpPr>
          <p:spPr>
            <a:xfrm>
              <a:off x="3886200" y="1371600"/>
              <a:ext cx="4572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886200" y="6096000"/>
              <a:ext cx="457200" cy="4572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Decision 8"/>
            <p:cNvSpPr/>
            <p:nvPr/>
          </p:nvSpPr>
          <p:spPr>
            <a:xfrm>
              <a:off x="2971800" y="3155900"/>
              <a:ext cx="2286000" cy="65836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Điều</a:t>
              </a:r>
              <a:r>
                <a:rPr lang="en-US" dirty="0" smtClean="0"/>
                <a:t> </a:t>
              </a:r>
              <a:r>
                <a:rPr lang="en-US" dirty="0" err="1" smtClean="0"/>
                <a:t>kiện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429000" y="2201266"/>
              <a:ext cx="1371600" cy="5821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Khởi</a:t>
              </a:r>
              <a:r>
                <a:rPr lang="en-US" dirty="0" smtClean="0"/>
                <a:t> </a:t>
              </a:r>
              <a:r>
                <a:rPr lang="en-US" dirty="0" err="1" smtClean="0"/>
                <a:t>đầu</a:t>
              </a:r>
              <a:endParaRPr lang="en-US" dirty="0"/>
            </a:p>
          </p:txBody>
        </p:sp>
        <p:cxnSp>
          <p:nvCxnSpPr>
            <p:cNvPr id="11" name="Elbow Connector 10"/>
            <p:cNvCxnSpPr>
              <a:stCxn id="9" idx="3"/>
              <a:endCxn id="8" idx="6"/>
            </p:cNvCxnSpPr>
            <p:nvPr/>
          </p:nvCxnSpPr>
          <p:spPr>
            <a:xfrm flipH="1">
              <a:off x="4343400" y="3485084"/>
              <a:ext cx="914400" cy="2839516"/>
            </a:xfrm>
            <a:prstGeom prst="bentConnector3">
              <a:avLst>
                <a:gd name="adj1" fmla="val -25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4"/>
              <a:endCxn id="10" idx="0"/>
            </p:cNvCxnSpPr>
            <p:nvPr/>
          </p:nvCxnSpPr>
          <p:spPr>
            <a:xfrm rot="5400000">
              <a:off x="3928567" y="2015033"/>
              <a:ext cx="3724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044338" y="3733800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true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34938" y="3135868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false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9" idx="2"/>
              <a:endCxn id="16" idx="0"/>
            </p:cNvCxnSpPr>
            <p:nvPr/>
          </p:nvCxnSpPr>
          <p:spPr>
            <a:xfrm rot="5400000">
              <a:off x="3928567" y="4000501"/>
              <a:ext cx="3724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3124200" y="4186734"/>
              <a:ext cx="1981200" cy="5821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Công</a:t>
              </a:r>
              <a:r>
                <a:rPr lang="en-US" dirty="0" smtClean="0"/>
                <a:t> </a:t>
              </a:r>
              <a:r>
                <a:rPr lang="en-US" dirty="0" err="1" smtClean="0"/>
                <a:t>việc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10" idx="2"/>
              <a:endCxn id="9" idx="0"/>
            </p:cNvCxnSpPr>
            <p:nvPr/>
          </p:nvCxnSpPr>
          <p:spPr>
            <a:xfrm rot="5400000">
              <a:off x="3928567" y="2969667"/>
              <a:ext cx="3724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3124200" y="5141368"/>
              <a:ext cx="1981200" cy="5821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Bước</a:t>
              </a:r>
              <a:r>
                <a:rPr lang="en-US" dirty="0" smtClean="0"/>
                <a:t> </a:t>
              </a:r>
              <a:r>
                <a:rPr lang="en-US" dirty="0" err="1" smtClean="0"/>
                <a:t>nhảy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6" idx="2"/>
              <a:endCxn id="18" idx="0"/>
            </p:cNvCxnSpPr>
            <p:nvPr/>
          </p:nvCxnSpPr>
          <p:spPr>
            <a:xfrm rot="5400000">
              <a:off x="3928567" y="4955135"/>
              <a:ext cx="3724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8"/>
            <p:cNvCxnSpPr>
              <a:stCxn id="18" idx="1"/>
              <a:endCxn id="9" idx="1"/>
            </p:cNvCxnSpPr>
            <p:nvPr/>
          </p:nvCxnSpPr>
          <p:spPr>
            <a:xfrm rot="10800000">
              <a:off x="2971800" y="3485084"/>
              <a:ext cx="152400" cy="1947368"/>
            </a:xfrm>
            <a:prstGeom prst="bentConnector3">
              <a:avLst>
                <a:gd name="adj1" fmla="val 2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951412" y="304800"/>
            <a:ext cx="6629400" cy="487362"/>
          </a:xfrm>
        </p:spPr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for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89212" y="1246551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1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06562" y="1213541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2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0212" y="206407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3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85355" y="1246551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4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30065" y="123446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5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42481" y="1980188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6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27858" y="128849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7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5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23" grpId="0"/>
      <p:bldP spid="24" grpId="0"/>
      <p:bldP spid="25" grpId="0"/>
      <p:bldP spid="26" grpId="0"/>
      <p:bldP spid="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VÍ DỤ LỆNH LẶP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442" y="972827"/>
            <a:ext cx="5067578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n-NO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int i;</a:t>
            </a:r>
          </a:p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for(i=1;i</a:t>
            </a:r>
            <a:r>
              <a:rPr lang="nn-NO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&lt;=10;i++){</a:t>
            </a:r>
          </a:p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printf</a:t>
            </a:r>
            <a:r>
              <a:rPr lang="nn-NO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("%d x %d = %d\n",7,i,7*i);</a:t>
            </a:r>
          </a:p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39579" y="2730786"/>
            <a:ext cx="6019800" cy="2400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Debug: Bước 1</a:t>
            </a:r>
          </a:p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 </a:t>
            </a:r>
            <a:r>
              <a:rPr lang="nn-NO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i;</a:t>
            </a:r>
          </a:p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for(i=</a:t>
            </a:r>
            <a:r>
              <a:rPr lang="nn-NO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;i</a:t>
            </a:r>
            <a:r>
              <a:rPr lang="nn-NO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&lt;=10;i++){</a:t>
            </a:r>
          </a:p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printf</a:t>
            </a:r>
            <a:r>
              <a:rPr lang="nn-NO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("%d x %d = %d\n",7,i,7*i);</a:t>
            </a:r>
          </a:p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91979" y="2883186"/>
            <a:ext cx="6019800" cy="2400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Debug: lặp lần 2</a:t>
            </a:r>
          </a:p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 </a:t>
            </a:r>
            <a:r>
              <a:rPr lang="nn-NO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i;</a:t>
            </a:r>
          </a:p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for(i=</a:t>
            </a:r>
            <a:r>
              <a:rPr lang="nn-NO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;i</a:t>
            </a:r>
            <a:r>
              <a:rPr lang="nn-NO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&lt;=10;i++){</a:t>
            </a:r>
          </a:p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printf</a:t>
            </a:r>
            <a:r>
              <a:rPr lang="nn-NO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("%d x %d = %d\n",7,i,7*i);</a:t>
            </a:r>
          </a:p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44379" y="3035586"/>
            <a:ext cx="6019800" cy="2400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Debug: lặp lần 3</a:t>
            </a:r>
          </a:p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 </a:t>
            </a:r>
            <a:r>
              <a:rPr lang="nn-NO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i;</a:t>
            </a:r>
          </a:p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for(i=</a:t>
            </a:r>
            <a:r>
              <a:rPr lang="nn-NO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;i</a:t>
            </a:r>
            <a:r>
              <a:rPr lang="nn-NO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&lt;=10;i++){</a:t>
            </a:r>
          </a:p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printf</a:t>
            </a:r>
            <a:r>
              <a:rPr lang="nn-NO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("%d x %d = %d\n",7,i,7*i);</a:t>
            </a:r>
          </a:p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96779" y="3187986"/>
            <a:ext cx="6019800" cy="2400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Debug: lặp lần 4</a:t>
            </a:r>
          </a:p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 </a:t>
            </a:r>
            <a:r>
              <a:rPr lang="nn-NO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i;</a:t>
            </a:r>
          </a:p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for(i=</a:t>
            </a:r>
            <a:r>
              <a:rPr lang="nn-NO" sz="20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4</a:t>
            </a: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;i</a:t>
            </a:r>
            <a:r>
              <a:rPr lang="nn-NO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&lt;=10;i++){</a:t>
            </a:r>
          </a:p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printf</a:t>
            </a:r>
            <a:r>
              <a:rPr lang="nn-NO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("%d x %d = %d\n",7,i,7*i);</a:t>
            </a:r>
          </a:p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49179" y="3340386"/>
            <a:ext cx="6019800" cy="2400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Debug: lặp lần 5</a:t>
            </a:r>
          </a:p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 </a:t>
            </a:r>
            <a:r>
              <a:rPr lang="nn-NO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i;</a:t>
            </a:r>
          </a:p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for(i=</a:t>
            </a:r>
            <a:r>
              <a:rPr lang="nn-NO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</a:t>
            </a: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;i</a:t>
            </a:r>
            <a:r>
              <a:rPr lang="nn-NO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&lt;=10;i++){</a:t>
            </a:r>
          </a:p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printf</a:t>
            </a:r>
            <a:r>
              <a:rPr lang="nn-NO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("%d x %d = %d\n",7,i,7*i);</a:t>
            </a:r>
          </a:p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01579" y="3492786"/>
            <a:ext cx="6019800" cy="2400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Debug: lặp lần 6</a:t>
            </a:r>
          </a:p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 </a:t>
            </a:r>
            <a:r>
              <a:rPr lang="nn-NO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i;</a:t>
            </a:r>
          </a:p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for(i=</a:t>
            </a:r>
            <a:r>
              <a:rPr lang="nn-NO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6</a:t>
            </a: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;i</a:t>
            </a:r>
            <a:r>
              <a:rPr lang="nn-NO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&lt;=10;i++){</a:t>
            </a:r>
          </a:p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printf</a:t>
            </a:r>
            <a:r>
              <a:rPr lang="nn-NO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("%d x %d = %d\n",7,i,7*i);</a:t>
            </a:r>
          </a:p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53979" y="3645186"/>
            <a:ext cx="6019800" cy="2400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Debug: lặp lần 7</a:t>
            </a:r>
          </a:p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 </a:t>
            </a:r>
            <a:r>
              <a:rPr lang="nn-NO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i;</a:t>
            </a:r>
          </a:p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for(i=</a:t>
            </a:r>
            <a:r>
              <a:rPr lang="nn-NO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7</a:t>
            </a: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;i</a:t>
            </a:r>
            <a:r>
              <a:rPr lang="nn-NO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&lt;=10;i++){</a:t>
            </a:r>
          </a:p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printf</a:t>
            </a:r>
            <a:r>
              <a:rPr lang="nn-NO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("%d x %d = %d\n",7,i,7*i);</a:t>
            </a:r>
          </a:p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06379" y="3797586"/>
            <a:ext cx="6019800" cy="2400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Debug: lặp lần 8</a:t>
            </a:r>
          </a:p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 </a:t>
            </a:r>
            <a:r>
              <a:rPr lang="nn-NO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i;</a:t>
            </a:r>
          </a:p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for(i=</a:t>
            </a:r>
            <a:r>
              <a:rPr lang="nn-NO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8</a:t>
            </a: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;i</a:t>
            </a:r>
            <a:r>
              <a:rPr lang="nn-NO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&lt;=10;i++){</a:t>
            </a:r>
          </a:p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printf</a:t>
            </a:r>
            <a:r>
              <a:rPr lang="nn-NO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("%d x %d = %d\n",7,i,7*i);</a:t>
            </a:r>
          </a:p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58779" y="3949986"/>
            <a:ext cx="6019800" cy="2400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Debug: lặp lần 9</a:t>
            </a:r>
          </a:p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 </a:t>
            </a:r>
            <a:r>
              <a:rPr lang="nn-NO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i;</a:t>
            </a:r>
          </a:p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for(i=</a:t>
            </a:r>
            <a:r>
              <a:rPr lang="nn-NO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</a:t>
            </a: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;i</a:t>
            </a:r>
            <a:r>
              <a:rPr lang="nn-NO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&lt;=10;i++){</a:t>
            </a:r>
          </a:p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printf</a:t>
            </a:r>
            <a:r>
              <a:rPr lang="nn-NO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("%d x %d = %d\n",7,i,7*i);</a:t>
            </a:r>
          </a:p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11179" y="4102386"/>
            <a:ext cx="6019800" cy="2400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Debug: lặp lần 10</a:t>
            </a:r>
          </a:p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 </a:t>
            </a:r>
            <a:r>
              <a:rPr lang="nn-NO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i;</a:t>
            </a:r>
          </a:p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for(i=</a:t>
            </a:r>
            <a:r>
              <a:rPr lang="nn-NO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;i</a:t>
            </a:r>
            <a:r>
              <a:rPr lang="nn-NO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&lt;=10;i++){</a:t>
            </a:r>
          </a:p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printf</a:t>
            </a:r>
            <a:r>
              <a:rPr lang="nn-NO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("%d x %d = %d\n",7,i,7*i);</a:t>
            </a:r>
          </a:p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63579" y="4254786"/>
            <a:ext cx="6019800" cy="2400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Debug: Lặp lần 11</a:t>
            </a:r>
          </a:p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 </a:t>
            </a:r>
            <a:r>
              <a:rPr lang="nn-NO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i;</a:t>
            </a:r>
          </a:p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for(i=</a:t>
            </a:r>
            <a:r>
              <a:rPr lang="nn-NO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11</a:t>
            </a: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  <a:r>
              <a:rPr lang="nn-NO" sz="20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nn-NO" sz="2000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&lt;=10</a:t>
            </a:r>
            <a:r>
              <a:rPr lang="nn-NO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;i</a:t>
            </a: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++){ </a:t>
            </a:r>
            <a:r>
              <a:rPr lang="nn-NO" sz="20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//11&lt;=10 </a:t>
            </a:r>
            <a:r>
              <a:rPr lang="nn-NO" sz="20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 panose="05000000000000000000" pitchFamily="2" charset="2"/>
              </a:rPr>
              <a:t> false</a:t>
            </a:r>
            <a:endParaRPr lang="nn-NO" sz="2000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printf</a:t>
            </a:r>
            <a:r>
              <a:rPr lang="nn-NO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("%d x %d = %d\n",7,i,7*i);</a:t>
            </a:r>
          </a:p>
          <a:p>
            <a:pPr>
              <a:lnSpc>
                <a:spcPct val="150000"/>
              </a:lnSpc>
            </a:pPr>
            <a:r>
              <a:rPr lang="nn-NO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442" y="3340386"/>
            <a:ext cx="342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 x 1 = 7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96988" y="3580654"/>
            <a:ext cx="342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 x 2 = 14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97820" y="3829852"/>
            <a:ext cx="342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 x 3 = 21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96804" y="4102386"/>
            <a:ext cx="342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 x 4 = 28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97820" y="4351584"/>
            <a:ext cx="342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 x 5 = 35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90627" y="4613159"/>
            <a:ext cx="342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 x 6 = 42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96988" y="4873316"/>
            <a:ext cx="342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 x 7 = 49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7818" y="5104017"/>
            <a:ext cx="342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 x 8 = 56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90627" y="5376441"/>
            <a:ext cx="342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 x 9 = 63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90627" y="5607142"/>
            <a:ext cx="342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 x 10 = 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4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LỆNH LẶP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066800"/>
            <a:ext cx="5942170" cy="5257800"/>
          </a:xfrm>
        </p:spPr>
        <p:txBody>
          <a:bodyPr/>
          <a:lstStyle/>
          <a:p>
            <a:pPr algn="just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endParaRPr lang="en-US" dirty="0" smtClean="0"/>
          </a:p>
          <a:p>
            <a:pPr lvl="1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: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endParaRPr lang="en-US" dirty="0" smtClean="0"/>
          </a:p>
          <a:p>
            <a:pPr lvl="1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for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9294812" y="1130405"/>
            <a:ext cx="2133600" cy="7493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FF0000"/>
                </a:solidFill>
              </a:rPr>
              <a:t>Sinh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viên</a:t>
            </a:r>
            <a:r>
              <a:rPr lang="en-US" sz="2800" dirty="0" smtClean="0">
                <a:solidFill>
                  <a:srgbClr val="FF0000"/>
                </a:solidFill>
              </a:rPr>
              <a:t> 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999412" y="1085979"/>
            <a:ext cx="990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Rounded Rectangle 25"/>
          <p:cNvSpPr/>
          <p:nvPr/>
        </p:nvSpPr>
        <p:spPr>
          <a:xfrm>
            <a:off x="9294812" y="2089175"/>
            <a:ext cx="2133600" cy="7493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FF0000"/>
                </a:solidFill>
              </a:rPr>
              <a:t>Sinh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viên</a:t>
            </a:r>
            <a:r>
              <a:rPr lang="en-US" sz="2800" dirty="0" smtClean="0">
                <a:solidFill>
                  <a:srgbClr val="FF0000"/>
                </a:solidFill>
              </a:rPr>
              <a:t> 2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99412" y="2044749"/>
            <a:ext cx="990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28" name="Rounded Rectangle 27"/>
          <p:cNvSpPr/>
          <p:nvPr/>
        </p:nvSpPr>
        <p:spPr>
          <a:xfrm>
            <a:off x="9294812" y="3136796"/>
            <a:ext cx="2133600" cy="7493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FF0000"/>
                </a:solidFill>
              </a:rPr>
              <a:t>Sinh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viên</a:t>
            </a:r>
            <a:r>
              <a:rPr lang="en-US" sz="2800" dirty="0" smtClean="0">
                <a:solidFill>
                  <a:srgbClr val="FF0000"/>
                </a:solidFill>
              </a:rPr>
              <a:t> 3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294812" y="4125579"/>
            <a:ext cx="2133600" cy="7493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FF0000"/>
                </a:solidFill>
              </a:rPr>
              <a:t>Sinh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viên</a:t>
            </a:r>
            <a:r>
              <a:rPr lang="en-US" sz="2800" dirty="0" smtClean="0">
                <a:solidFill>
                  <a:srgbClr val="FF0000"/>
                </a:solidFill>
              </a:rPr>
              <a:t> 4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294812" y="5187018"/>
            <a:ext cx="2133600" cy="7493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FF0000"/>
                </a:solidFill>
              </a:rPr>
              <a:t>Sinh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viên</a:t>
            </a:r>
            <a:r>
              <a:rPr lang="en-US" sz="2800" dirty="0" smtClean="0">
                <a:solidFill>
                  <a:srgbClr val="FF0000"/>
                </a:solidFill>
              </a:rPr>
              <a:t> n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999412" y="3085164"/>
            <a:ext cx="990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35" name="Oval 34"/>
          <p:cNvSpPr/>
          <p:nvPr/>
        </p:nvSpPr>
        <p:spPr>
          <a:xfrm>
            <a:off x="7999412" y="4125579"/>
            <a:ext cx="990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36" name="Oval 35"/>
          <p:cNvSpPr/>
          <p:nvPr/>
        </p:nvSpPr>
        <p:spPr>
          <a:xfrm>
            <a:off x="7999412" y="5145799"/>
            <a:ext cx="990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04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 animBg="1"/>
      <p:bldP spid="27" grpId="0" animBg="1"/>
      <p:bldP spid="28" grpId="0" animBg="1"/>
      <p:bldP spid="30" grpId="0" animBg="1"/>
      <p:bldP spid="32" grpId="0" animBg="1"/>
      <p:bldP spid="34" grpId="0" animBg="1"/>
      <p:bldP spid="35" grpId="0" animBg="1"/>
      <p:bldP spid="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066800"/>
            <a:ext cx="10969943" cy="685800"/>
          </a:xfrm>
        </p:spPr>
        <p:txBody>
          <a:bodyPr/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while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sang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for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742485" y="274638"/>
            <a:ext cx="8836899" cy="487362"/>
          </a:xfrm>
        </p:spPr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for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41612" y="2040830"/>
            <a:ext cx="5486400" cy="31700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i=3;</a:t>
            </a:r>
          </a:p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tong=0;</a:t>
            </a:r>
          </a:p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	while(i&lt;=6){</a:t>
            </a:r>
          </a:p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		tong+=i;</a:t>
            </a:r>
          </a:p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		i++;</a:t>
            </a:r>
          </a:p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	}</a:t>
            </a:r>
          </a:p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printf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("%d", tong);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63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while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do…While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&amp;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for(;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;)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break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continue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goto</a:t>
            </a:r>
            <a:endParaRPr lang="en-US" dirty="0"/>
          </a:p>
          <a:p>
            <a:pPr marL="457200" lvl="1" indent="0">
              <a:lnSpc>
                <a:spcPct val="200000"/>
              </a:lnSpc>
              <a:buNone/>
            </a:pPr>
            <a:endParaRPr lang="en-US" sz="3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02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133044" y="5372100"/>
            <a:ext cx="4977104" cy="419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1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8012" y="1066800"/>
            <a:ext cx="9220200" cy="5257800"/>
          </a:xfrm>
        </p:spPr>
        <p:txBody>
          <a:bodyPr/>
          <a:lstStyle/>
          <a:p>
            <a:pPr marL="633413" indent="-633413"/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muốn</a:t>
            </a:r>
            <a:r>
              <a:rPr lang="en-US" dirty="0" smtClean="0"/>
              <a:t>. </a:t>
            </a:r>
          </a:p>
          <a:p>
            <a:pPr marL="633413" indent="-633413"/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/>
              <a:t>ngữ</a:t>
            </a:r>
            <a:r>
              <a:rPr lang="en-US" dirty="0"/>
              <a:t> C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smtClean="0"/>
              <a:t>3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/>
              <a:t>: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/>
              <a:t>b</a:t>
            </a:r>
            <a:r>
              <a:rPr lang="en-US" dirty="0" smtClean="0"/>
              <a:t>reak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</a:t>
            </a:r>
            <a:r>
              <a:rPr lang="en-US" dirty="0" smtClean="0"/>
              <a:t>ontinue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goto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894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51412" y="304800"/>
            <a:ext cx="6629400" cy="487362"/>
          </a:xfrm>
        </p:spPr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break &amp; continue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break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 smtClean="0"/>
          </a:p>
          <a:p>
            <a:r>
              <a:rPr lang="en-US" b="1" dirty="0">
                <a:solidFill>
                  <a:srgbClr val="0000FF"/>
                </a:solidFill>
              </a:rPr>
              <a:t>C</a:t>
            </a:r>
            <a:r>
              <a:rPr lang="en-US" b="1" dirty="0" smtClean="0">
                <a:solidFill>
                  <a:srgbClr val="0000FF"/>
                </a:solidFill>
              </a:rPr>
              <a:t>ontinue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tức</a:t>
            </a:r>
            <a:endParaRPr 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339563" y="3134864"/>
            <a:ext cx="2304808" cy="2588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562374" y="3200674"/>
            <a:ext cx="2515054" cy="245690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lowchart: Document 8"/>
          <p:cNvSpPr/>
          <p:nvPr/>
        </p:nvSpPr>
        <p:spPr>
          <a:xfrm>
            <a:off x="914627" y="2667000"/>
            <a:ext cx="3581400" cy="3810000"/>
          </a:xfrm>
          <a:prstGeom prst="flowChartDocumen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ocument 9"/>
          <p:cNvSpPr/>
          <p:nvPr/>
        </p:nvSpPr>
        <p:spPr>
          <a:xfrm>
            <a:off x="5029200" y="2667000"/>
            <a:ext cx="3581400" cy="3810000"/>
          </a:xfrm>
          <a:prstGeom prst="flowChartDocumen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8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51412" y="304800"/>
            <a:ext cx="6629400" cy="487362"/>
          </a:xfrm>
        </p:spPr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break &amp; continue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10666412" cy="5257800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A</a:t>
            </a:r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A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339563" y="3134864"/>
            <a:ext cx="2304808" cy="25885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lowchart: Document 8"/>
          <p:cNvSpPr/>
          <p:nvPr/>
        </p:nvSpPr>
        <p:spPr>
          <a:xfrm>
            <a:off x="914627" y="2667000"/>
            <a:ext cx="3581400" cy="3810000"/>
          </a:xfrm>
          <a:prstGeom prst="flowChartDocumen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79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51412" y="304800"/>
            <a:ext cx="6629400" cy="487362"/>
          </a:xfrm>
        </p:spPr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break &amp; continue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10742612" cy="5257800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mộc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endParaRPr lang="en-US" dirty="0" smtClean="0"/>
          </a:p>
          <a:p>
            <a:pPr lvl="1"/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, </a:t>
            </a:r>
            <a:r>
              <a:rPr lang="en-US" dirty="0" err="1" smtClean="0"/>
              <a:t>tiếp</a:t>
            </a:r>
            <a:r>
              <a:rPr lang="en-US" dirty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 smtClean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562374" y="3200674"/>
            <a:ext cx="2515054" cy="245690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lowchart: Document 9"/>
          <p:cNvSpPr/>
          <p:nvPr/>
        </p:nvSpPr>
        <p:spPr>
          <a:xfrm>
            <a:off x="5029200" y="2667000"/>
            <a:ext cx="3581400" cy="3810000"/>
          </a:xfrm>
          <a:prstGeom prst="flowChartDocumen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12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break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6612" y="1074020"/>
            <a:ext cx="4343400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i;</a:t>
            </a:r>
          </a:p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	for(i=1;i&lt;10;i++){</a:t>
            </a:r>
          </a:p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if(i%2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==0)</a:t>
            </a:r>
          </a:p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sz="28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break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printf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("%d\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n",i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	}</a:t>
            </a:r>
          </a:p>
        </p:txBody>
      </p:sp>
      <p:sp>
        <p:nvSpPr>
          <p:cNvPr id="6" name="Curved Right Arrow 5"/>
          <p:cNvSpPr/>
          <p:nvPr/>
        </p:nvSpPr>
        <p:spPr>
          <a:xfrm>
            <a:off x="1674812" y="2590800"/>
            <a:ext cx="1066800" cy="1676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08612" y="1066799"/>
            <a:ext cx="6019800" cy="3724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a = 10;</a:t>
            </a:r>
          </a:p>
          <a:p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   while( a &lt; 20 ) {   </a:t>
            </a:r>
          </a:p>
          <a:p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      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printf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Gia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tri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cua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a: %d\n", a);</a:t>
            </a:r>
          </a:p>
          <a:p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       a++;</a:t>
            </a:r>
          </a:p>
          <a:p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        </a:t>
            </a:r>
          </a:p>
          <a:p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       if( a &gt; 15) {</a:t>
            </a:r>
          </a:p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           /*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ket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thuc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vong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lap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khi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a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lon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hon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15 */</a:t>
            </a:r>
          </a:p>
          <a:p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           </a:t>
            </a:r>
            <a:r>
              <a:rPr 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break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       }</a:t>
            </a:r>
          </a:p>
          <a:p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   }</a:t>
            </a:r>
          </a:p>
        </p:txBody>
      </p:sp>
      <p:sp>
        <p:nvSpPr>
          <p:cNvPr id="20" name="Curved Right Arrow 19"/>
          <p:cNvSpPr/>
          <p:nvPr/>
        </p:nvSpPr>
        <p:spPr>
          <a:xfrm>
            <a:off x="5713412" y="3751676"/>
            <a:ext cx="914400" cy="1676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40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: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4357" y="1077904"/>
            <a:ext cx="5964649" cy="1501793"/>
          </a:xfrm>
        </p:spPr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</p:txBody>
      </p:sp>
      <p:sp>
        <p:nvSpPr>
          <p:cNvPr id="4" name="Oval 3"/>
          <p:cNvSpPr/>
          <p:nvPr/>
        </p:nvSpPr>
        <p:spPr>
          <a:xfrm>
            <a:off x="3460949" y="990600"/>
            <a:ext cx="564025" cy="457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907064" y="5995389"/>
            <a:ext cx="564025" cy="4572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22" idx="3"/>
            <a:endCxn id="46" idx="2"/>
          </p:cNvCxnSpPr>
          <p:nvPr/>
        </p:nvCxnSpPr>
        <p:spPr>
          <a:xfrm>
            <a:off x="5149728" y="5260848"/>
            <a:ext cx="8023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59" idx="5"/>
            <a:endCxn id="5" idx="6"/>
          </p:cNvCxnSpPr>
          <p:nvPr/>
        </p:nvCxnSpPr>
        <p:spPr>
          <a:xfrm flipH="1">
            <a:off x="7471089" y="4046043"/>
            <a:ext cx="954986" cy="2177946"/>
          </a:xfrm>
          <a:prstGeom prst="bentConnector3">
            <a:avLst>
              <a:gd name="adj1" fmla="val -64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26" idx="1"/>
            <a:endCxn id="30" idx="1"/>
          </p:cNvCxnSpPr>
          <p:nvPr/>
        </p:nvCxnSpPr>
        <p:spPr>
          <a:xfrm rot="10800000">
            <a:off x="2336192" y="4046045"/>
            <a:ext cx="692478" cy="2223693"/>
          </a:xfrm>
          <a:prstGeom prst="bentConnector3">
            <a:avLst>
              <a:gd name="adj1" fmla="val 1440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4"/>
            <a:endCxn id="17" idx="0"/>
          </p:cNvCxnSpPr>
          <p:nvPr/>
        </p:nvCxnSpPr>
        <p:spPr>
          <a:xfrm>
            <a:off x="3742961" y="2351314"/>
            <a:ext cx="1" cy="434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99798" y="427886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23529" y="3708892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4" name="Flowchart: Data 13"/>
          <p:cNvSpPr/>
          <p:nvPr/>
        </p:nvSpPr>
        <p:spPr>
          <a:xfrm>
            <a:off x="2473290" y="1828800"/>
            <a:ext cx="2539339" cy="522514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028670" y="2785872"/>
            <a:ext cx="1428583" cy="5669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i=2</a:t>
            </a:r>
            <a:endParaRPr lang="en-US" dirty="0"/>
          </a:p>
        </p:txBody>
      </p:sp>
      <p:sp>
        <p:nvSpPr>
          <p:cNvPr id="22" name="Flowchart: Decision 21"/>
          <p:cNvSpPr/>
          <p:nvPr/>
        </p:nvSpPr>
        <p:spPr>
          <a:xfrm>
            <a:off x="2336192" y="4953000"/>
            <a:ext cx="2813536" cy="61569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</a:t>
            </a:r>
            <a:r>
              <a:rPr lang="en-US" dirty="0" err="1" smtClean="0"/>
              <a:t>ố%i</a:t>
            </a:r>
            <a:r>
              <a:rPr lang="en-US" dirty="0" smtClean="0"/>
              <a:t>== 0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3028670" y="5986272"/>
            <a:ext cx="1428583" cy="5669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i++</a:t>
            </a:r>
            <a:endParaRPr lang="en-US" dirty="0"/>
          </a:p>
        </p:txBody>
      </p:sp>
      <p:sp>
        <p:nvSpPr>
          <p:cNvPr id="30" name="Flowchart: Decision 29"/>
          <p:cNvSpPr/>
          <p:nvPr/>
        </p:nvSpPr>
        <p:spPr>
          <a:xfrm>
            <a:off x="2336192" y="3738195"/>
            <a:ext cx="2813536" cy="61569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i&lt;</a:t>
            </a:r>
            <a:r>
              <a:rPr lang="en-US" dirty="0" err="1" smtClean="0"/>
              <a:t>số</a:t>
            </a:r>
            <a:r>
              <a:rPr lang="en-US" dirty="0" smtClean="0"/>
              <a:t>/2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17" idx="2"/>
            <a:endCxn id="30" idx="0"/>
          </p:cNvCxnSpPr>
          <p:nvPr/>
        </p:nvCxnSpPr>
        <p:spPr>
          <a:xfrm flipH="1">
            <a:off x="3742961" y="3352801"/>
            <a:ext cx="1" cy="385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2"/>
            <a:endCxn id="22" idx="0"/>
          </p:cNvCxnSpPr>
          <p:nvPr/>
        </p:nvCxnSpPr>
        <p:spPr>
          <a:xfrm>
            <a:off x="3742960" y="4353892"/>
            <a:ext cx="0" cy="5991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2" idx="2"/>
            <a:endCxn id="26" idx="0"/>
          </p:cNvCxnSpPr>
          <p:nvPr/>
        </p:nvCxnSpPr>
        <p:spPr>
          <a:xfrm>
            <a:off x="3742961" y="5568696"/>
            <a:ext cx="1" cy="417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ata 45"/>
          <p:cNvSpPr/>
          <p:nvPr/>
        </p:nvSpPr>
        <p:spPr>
          <a:xfrm>
            <a:off x="5642830" y="4826770"/>
            <a:ext cx="3092493" cy="868156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tố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" idx="4"/>
            <a:endCxn id="14" idx="1"/>
          </p:cNvCxnSpPr>
          <p:nvPr/>
        </p:nvCxnSpPr>
        <p:spPr>
          <a:xfrm flipH="1">
            <a:off x="3742961" y="1447800"/>
            <a:ext cx="1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Data 58"/>
          <p:cNvSpPr/>
          <p:nvPr/>
        </p:nvSpPr>
        <p:spPr>
          <a:xfrm>
            <a:off x="5642830" y="3611965"/>
            <a:ext cx="3092493" cy="868156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30" idx="3"/>
            <a:endCxn id="59" idx="2"/>
          </p:cNvCxnSpPr>
          <p:nvPr/>
        </p:nvCxnSpPr>
        <p:spPr>
          <a:xfrm>
            <a:off x="5149728" y="4046043"/>
            <a:ext cx="8023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46" idx="5"/>
            <a:endCxn id="5" idx="6"/>
          </p:cNvCxnSpPr>
          <p:nvPr/>
        </p:nvCxnSpPr>
        <p:spPr>
          <a:xfrm flipH="1">
            <a:off x="7471089" y="5260849"/>
            <a:ext cx="954986" cy="963141"/>
          </a:xfrm>
          <a:prstGeom prst="bentConnector3">
            <a:avLst>
              <a:gd name="adj1" fmla="val -64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638564" y="551026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962294" y="494028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3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continue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37</a:t>
            </a:fld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6612" y="1074020"/>
            <a:ext cx="4343400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i;</a:t>
            </a:r>
          </a:p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	for(i=1;i&lt;10;i++){</a:t>
            </a:r>
          </a:p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if(i%2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==0)</a:t>
            </a:r>
          </a:p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n-US" sz="28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ontinue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printf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("%d\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n",i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	}</a:t>
            </a:r>
          </a:p>
        </p:txBody>
      </p:sp>
      <p:sp>
        <p:nvSpPr>
          <p:cNvPr id="23" name="Curved Right Arrow 22"/>
          <p:cNvSpPr/>
          <p:nvPr/>
        </p:nvSpPr>
        <p:spPr>
          <a:xfrm rot="10800000">
            <a:off x="4722812" y="1600200"/>
            <a:ext cx="762000" cy="1143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37212" y="1074020"/>
            <a:ext cx="5943600" cy="48628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int a = 10;</a:t>
            </a:r>
          </a:p>
          <a:p>
            <a:r>
              <a:rPr lang="pt-B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r>
              <a:rPr lang="pt-B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   do {</a:t>
            </a:r>
          </a:p>
          <a:p>
            <a:r>
              <a:rPr lang="pt-B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       if( a == 15) {</a:t>
            </a:r>
          </a:p>
          <a:p>
            <a:r>
              <a:rPr lang="pt-BR" dirty="0">
                <a:latin typeface="Tahoma" pitchFamily="34" charset="0"/>
                <a:ea typeface="Tahoma" pitchFamily="34" charset="0"/>
                <a:cs typeface="Tahoma" pitchFamily="34" charset="0"/>
              </a:rPr>
              <a:t>            // quay </a:t>
            </a:r>
            <a:r>
              <a:rPr lang="pt-B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về do khi </a:t>
            </a:r>
            <a:r>
              <a:rPr lang="pt-BR" dirty="0">
                <a:latin typeface="Tahoma" pitchFamily="34" charset="0"/>
                <a:ea typeface="Tahoma" pitchFamily="34" charset="0"/>
                <a:cs typeface="Tahoma" pitchFamily="34" charset="0"/>
              </a:rPr>
              <a:t>a = 15 (</a:t>
            </a:r>
            <a:r>
              <a:rPr lang="pt-B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bỏ </a:t>
            </a:r>
            <a:r>
              <a:rPr lang="pt-BR" dirty="0">
                <a:latin typeface="Tahoma" pitchFamily="34" charset="0"/>
                <a:ea typeface="Tahoma" pitchFamily="34" charset="0"/>
                <a:cs typeface="Tahoma" pitchFamily="34" charset="0"/>
              </a:rPr>
              <a:t>qua </a:t>
            </a:r>
            <a:r>
              <a:rPr lang="pt-B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lệnh </a:t>
            </a:r>
            <a:r>
              <a:rPr lang="pt-BR" dirty="0">
                <a:latin typeface="Tahoma" pitchFamily="34" charset="0"/>
                <a:ea typeface="Tahoma" pitchFamily="34" charset="0"/>
                <a:cs typeface="Tahoma" pitchFamily="34" charset="0"/>
              </a:rPr>
              <a:t>print)</a:t>
            </a:r>
          </a:p>
          <a:p>
            <a:r>
              <a:rPr lang="pt-B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           a = a + 1;</a:t>
            </a:r>
          </a:p>
          <a:p>
            <a:r>
              <a:rPr lang="pt-B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           </a:t>
            </a:r>
            <a:r>
              <a:rPr lang="pt-BR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continue</a:t>
            </a:r>
            <a:r>
              <a:rPr lang="pt-B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r>
              <a:rPr lang="pt-B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       }</a:t>
            </a:r>
          </a:p>
          <a:p>
            <a:r>
              <a:rPr lang="pt-B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        </a:t>
            </a:r>
          </a:p>
          <a:p>
            <a:r>
              <a:rPr lang="pt-B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       printf("Gia tri cua a: %d\n", a);</a:t>
            </a:r>
          </a:p>
          <a:p>
            <a:r>
              <a:rPr lang="pt-B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       a++;</a:t>
            </a:r>
          </a:p>
          <a:p>
            <a:r>
              <a:rPr lang="pt-B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</a:p>
          <a:p>
            <a:r>
              <a:rPr lang="pt-B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   } while( a &lt; 20 );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8" name="Curved Left Arrow 27"/>
          <p:cNvSpPr/>
          <p:nvPr/>
        </p:nvSpPr>
        <p:spPr>
          <a:xfrm rot="10588359">
            <a:off x="5479447" y="2004069"/>
            <a:ext cx="688984" cy="15877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6612" y="3886200"/>
            <a:ext cx="60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3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5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7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70312" y="4048456"/>
            <a:ext cx="2667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Gia tri cua a: 10</a:t>
            </a:r>
          </a:p>
          <a:p>
            <a:r>
              <a:rPr lang="it-IT" b="1" dirty="0">
                <a:solidFill>
                  <a:srgbClr val="FF0000"/>
                </a:solidFill>
              </a:rPr>
              <a:t>Gia tri cua a: 11</a:t>
            </a:r>
          </a:p>
          <a:p>
            <a:r>
              <a:rPr lang="it-IT" b="1" dirty="0">
                <a:solidFill>
                  <a:srgbClr val="FF0000"/>
                </a:solidFill>
              </a:rPr>
              <a:t>Gia tri cua a: 12</a:t>
            </a:r>
          </a:p>
          <a:p>
            <a:r>
              <a:rPr lang="it-IT" b="1" dirty="0">
                <a:solidFill>
                  <a:srgbClr val="FF0000"/>
                </a:solidFill>
              </a:rPr>
              <a:t>Gia tri cua a: 13</a:t>
            </a:r>
          </a:p>
          <a:p>
            <a:r>
              <a:rPr lang="it-IT" b="1" dirty="0">
                <a:solidFill>
                  <a:srgbClr val="FF0000"/>
                </a:solidFill>
              </a:rPr>
              <a:t>Gia tri cua a: 14</a:t>
            </a:r>
          </a:p>
          <a:p>
            <a:r>
              <a:rPr lang="it-IT" b="1" dirty="0">
                <a:solidFill>
                  <a:srgbClr val="FF0000"/>
                </a:solidFill>
              </a:rPr>
              <a:t>Gia tri cua a: 16</a:t>
            </a:r>
          </a:p>
          <a:p>
            <a:r>
              <a:rPr lang="it-IT" b="1" dirty="0">
                <a:solidFill>
                  <a:srgbClr val="FF0000"/>
                </a:solidFill>
              </a:rPr>
              <a:t>Gia tri cua a: 17</a:t>
            </a:r>
          </a:p>
          <a:p>
            <a:r>
              <a:rPr lang="it-IT" b="1" dirty="0">
                <a:solidFill>
                  <a:srgbClr val="FF0000"/>
                </a:solidFill>
              </a:rPr>
              <a:t>Gia tri cua a: 18</a:t>
            </a:r>
          </a:p>
          <a:p>
            <a:r>
              <a:rPr lang="it-IT" b="1" dirty="0">
                <a:solidFill>
                  <a:srgbClr val="FF0000"/>
                </a:solidFill>
              </a:rPr>
              <a:t>Gia tri cua a: 19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13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continue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4812" y="1295400"/>
            <a:ext cx="6096000" cy="48320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x = 2;</a:t>
            </a:r>
          </a:p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   while (x &lt; 7) {</a:t>
            </a:r>
          </a:p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        if (x % 2 == 0) {</a:t>
            </a:r>
          </a:p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           x++;</a:t>
            </a:r>
          </a:p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           </a:t>
            </a:r>
            <a:r>
              <a:rPr lang="en-US" sz="2800" dirty="0">
                <a:solidFill>
                  <a:srgbClr val="FF33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continue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       } else {</a:t>
            </a:r>
          </a:p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           x++;</a:t>
            </a:r>
          </a:p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       }</a:t>
            </a:r>
          </a:p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      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printf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("%d \n", x);</a:t>
            </a:r>
          </a:p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   }</a:t>
            </a:r>
          </a:p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51812" y="1905000"/>
            <a:ext cx="1752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4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13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133044" y="5372100"/>
            <a:ext cx="4977104" cy="419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6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CẤU TRÚC LẬP TRÌNH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5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51412" y="304800"/>
            <a:ext cx="6629400" cy="487362"/>
          </a:xfrm>
        </p:spPr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goto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b="1" dirty="0" err="1" smtClean="0">
                <a:solidFill>
                  <a:srgbClr val="0000FF"/>
                </a:solidFill>
              </a:rPr>
              <a:t>goto</a:t>
            </a:r>
            <a:r>
              <a:rPr lang="en-US" dirty="0" smtClean="0"/>
              <a:t> </a:t>
            </a:r>
            <a:r>
              <a:rPr lang="vi-VN" dirty="0"/>
              <a:t>cung cấp một bước nhảy vô điều </a:t>
            </a:r>
            <a:r>
              <a:rPr lang="vi-VN" dirty="0" smtClean="0"/>
              <a:t>kiện </a:t>
            </a:r>
            <a:r>
              <a:rPr lang="vi-VN" dirty="0"/>
              <a:t>đến một câu lệnh có nhãn trong cùng một hàm</a:t>
            </a:r>
            <a:r>
              <a:rPr lang="vi-VN" dirty="0" smtClean="0"/>
              <a:t>.</a:t>
            </a:r>
            <a:endParaRPr lang="en-US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40</a:t>
            </a:fld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381193" y="2011008"/>
            <a:ext cx="457200" cy="457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381193" y="6003462"/>
            <a:ext cx="457200" cy="4572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695393" y="3053424"/>
            <a:ext cx="1828800" cy="560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1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2" idx="4"/>
            <a:endCxn id="14" idx="0"/>
          </p:cNvCxnSpPr>
          <p:nvPr/>
        </p:nvCxnSpPr>
        <p:spPr>
          <a:xfrm>
            <a:off x="5609793" y="2468208"/>
            <a:ext cx="0" cy="585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3" idx="0"/>
          </p:cNvCxnSpPr>
          <p:nvPr/>
        </p:nvCxnSpPr>
        <p:spPr>
          <a:xfrm>
            <a:off x="5609793" y="5427275"/>
            <a:ext cx="0" cy="576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6678414" y="3799767"/>
            <a:ext cx="1752600" cy="762035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5C0000"/>
                </a:solidFill>
              </a:rPr>
              <a:t>Goto</a:t>
            </a:r>
            <a:r>
              <a:rPr lang="en-US" dirty="0" smtClean="0">
                <a:solidFill>
                  <a:srgbClr val="5C0000"/>
                </a:solidFill>
              </a:rPr>
              <a:t> Label 3</a:t>
            </a:r>
            <a:endParaRPr lang="en-US" dirty="0">
              <a:solidFill>
                <a:srgbClr val="5C0000"/>
              </a:solidFill>
            </a:endParaRPr>
          </a:p>
        </p:txBody>
      </p:sp>
      <p:cxnSp>
        <p:nvCxnSpPr>
          <p:cNvPr id="18" name="Straight Connector 17"/>
          <p:cNvCxnSpPr>
            <a:stCxn id="14" idx="3"/>
          </p:cNvCxnSpPr>
          <p:nvPr/>
        </p:nvCxnSpPr>
        <p:spPr>
          <a:xfrm>
            <a:off x="6524193" y="3333840"/>
            <a:ext cx="10305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554714" y="3333841"/>
            <a:ext cx="0" cy="462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54714" y="4557909"/>
            <a:ext cx="0" cy="70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554296" y="5242608"/>
            <a:ext cx="1000418" cy="17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695393" y="4906216"/>
            <a:ext cx="1828800" cy="560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 3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725496" y="4000970"/>
            <a:ext cx="1828800" cy="560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 2</a:t>
            </a:r>
          </a:p>
          <a:p>
            <a:pPr algn="ctr"/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582374" y="4545619"/>
            <a:ext cx="0" cy="377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582374" y="3636468"/>
            <a:ext cx="0" cy="361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12154" y="3166162"/>
            <a:ext cx="853119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Label 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12155" y="4094063"/>
            <a:ext cx="853119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Label 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712156" y="5001966"/>
            <a:ext cx="853119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Label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4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goto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41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6812" y="1066800"/>
            <a:ext cx="7696200" cy="48320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a = 10;</a:t>
            </a:r>
          </a:p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TEST:do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{</a:t>
            </a:r>
          </a:p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       if( a == 15) {</a:t>
            </a:r>
          </a:p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          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// quay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ve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do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khi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a = 15 (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bỏ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qua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lệnh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printf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           a = a + 1;</a:t>
            </a:r>
          </a:p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          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goto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TEST;</a:t>
            </a:r>
          </a:p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       }</a:t>
            </a:r>
          </a:p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      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printf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Gia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tri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cua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a: %d\n", a);</a:t>
            </a:r>
          </a:p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       a++;</a:t>
            </a:r>
          </a:p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   } while( a &lt; 20 );</a:t>
            </a:r>
          </a:p>
        </p:txBody>
      </p:sp>
      <p:sp>
        <p:nvSpPr>
          <p:cNvPr id="6" name="Curved Left Arrow 5"/>
          <p:cNvSpPr/>
          <p:nvPr/>
        </p:nvSpPr>
        <p:spPr>
          <a:xfrm rot="10800000">
            <a:off x="2231532" y="2138955"/>
            <a:ext cx="731520" cy="18602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11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133044" y="5372100"/>
            <a:ext cx="4977104" cy="419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2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43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&amp;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for(;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;)</a:t>
            </a:r>
          </a:p>
          <a:p>
            <a:pPr lvl="1"/>
            <a:r>
              <a:rPr lang="en-US" dirty="0" smtClean="0"/>
              <a:t>break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ontinue</a:t>
            </a:r>
          </a:p>
          <a:p>
            <a:pPr lvl="1"/>
            <a:r>
              <a:rPr lang="en-US" dirty="0" err="1" smtClean="0"/>
              <a:t>goto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39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4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CẤU TRÚC LẬP TRÌNH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608012" y="990600"/>
            <a:ext cx="10972800" cy="53340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,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  <a:p>
            <a:pPr lvl="1"/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pPr lvl="1"/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rẽ</a:t>
            </a:r>
            <a:r>
              <a:rPr lang="en-US" dirty="0"/>
              <a:t> </a:t>
            </a:r>
            <a:r>
              <a:rPr lang="en-US" dirty="0" err="1"/>
              <a:t>nhánh</a:t>
            </a:r>
            <a:endParaRPr lang="en-US" dirty="0"/>
          </a:p>
          <a:p>
            <a:pPr lvl="1"/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45840" y="2917571"/>
            <a:ext cx="381000" cy="381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852405" y="6184392"/>
            <a:ext cx="381000" cy="381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4"/>
            <a:endCxn id="10" idx="0"/>
          </p:cNvCxnSpPr>
          <p:nvPr/>
        </p:nvCxnSpPr>
        <p:spPr>
          <a:xfrm>
            <a:off x="2036340" y="3298571"/>
            <a:ext cx="0" cy="189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051270" y="3956812"/>
            <a:ext cx="0" cy="4577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33305" y="4414520"/>
            <a:ext cx="12192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c=</a:t>
            </a:r>
            <a:r>
              <a:rPr lang="en-US" dirty="0" err="1" smtClean="0"/>
              <a:t>a+b</a:t>
            </a:r>
            <a:endParaRPr lang="en-US" dirty="0"/>
          </a:p>
        </p:txBody>
      </p:sp>
      <p:sp>
        <p:nvSpPr>
          <p:cNvPr id="10" name="Parallelogram 9"/>
          <p:cNvSpPr/>
          <p:nvPr/>
        </p:nvSpPr>
        <p:spPr>
          <a:xfrm>
            <a:off x="1350540" y="3487674"/>
            <a:ext cx="1371600" cy="456692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a,b</a:t>
            </a:r>
            <a:endParaRPr lang="en-US" dirty="0"/>
          </a:p>
        </p:txBody>
      </p:sp>
      <p:sp>
        <p:nvSpPr>
          <p:cNvPr id="11" name="Parallelogram 10"/>
          <p:cNvSpPr/>
          <p:nvPr/>
        </p:nvSpPr>
        <p:spPr>
          <a:xfrm>
            <a:off x="1357105" y="5486908"/>
            <a:ext cx="1371600" cy="456692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Xuất</a:t>
            </a:r>
            <a:r>
              <a:rPr lang="en-US" dirty="0" smtClean="0"/>
              <a:t> c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036340" y="4950714"/>
            <a:ext cx="2642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4"/>
          </p:cNvCxnSpPr>
          <p:nvPr/>
        </p:nvCxnSpPr>
        <p:spPr>
          <a:xfrm>
            <a:off x="2042905" y="5943600"/>
            <a:ext cx="0" cy="241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272274" y="2894378"/>
            <a:ext cx="381000" cy="381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38768" y="6403184"/>
            <a:ext cx="381000" cy="381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ecision 21"/>
          <p:cNvSpPr/>
          <p:nvPr/>
        </p:nvSpPr>
        <p:spPr>
          <a:xfrm>
            <a:off x="4851457" y="4286041"/>
            <a:ext cx="1206070" cy="783684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b=0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0" idx="4"/>
            <a:endCxn id="29" idx="0"/>
          </p:cNvCxnSpPr>
          <p:nvPr/>
        </p:nvCxnSpPr>
        <p:spPr>
          <a:xfrm flipH="1">
            <a:off x="5455668" y="3275378"/>
            <a:ext cx="7106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9" idx="4"/>
            <a:endCxn id="22" idx="0"/>
          </p:cNvCxnSpPr>
          <p:nvPr/>
        </p:nvCxnSpPr>
        <p:spPr>
          <a:xfrm flipH="1">
            <a:off x="5454492" y="3960670"/>
            <a:ext cx="1176" cy="3253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016630" y="4677883"/>
            <a:ext cx="0" cy="351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47575" y="4304883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250223" y="4339802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331740" y="4845864"/>
            <a:ext cx="12192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c=a/b</a:t>
            </a:r>
            <a:endParaRPr lang="en-US" dirty="0"/>
          </a:p>
        </p:txBody>
      </p:sp>
      <p:sp>
        <p:nvSpPr>
          <p:cNvPr id="29" name="Parallelogram 28"/>
          <p:cNvSpPr/>
          <p:nvPr/>
        </p:nvSpPr>
        <p:spPr>
          <a:xfrm>
            <a:off x="4769868" y="3503978"/>
            <a:ext cx="1371600" cy="456692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Nhập:a,b</a:t>
            </a:r>
            <a:endParaRPr lang="en-US" dirty="0"/>
          </a:p>
        </p:txBody>
      </p:sp>
      <p:cxnSp>
        <p:nvCxnSpPr>
          <p:cNvPr id="30" name="Straight Connector 29"/>
          <p:cNvCxnSpPr>
            <a:stCxn id="22" idx="3"/>
          </p:cNvCxnSpPr>
          <p:nvPr/>
        </p:nvCxnSpPr>
        <p:spPr>
          <a:xfrm>
            <a:off x="6057527" y="4677883"/>
            <a:ext cx="959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rallelogram 30"/>
          <p:cNvSpPr/>
          <p:nvPr/>
        </p:nvSpPr>
        <p:spPr>
          <a:xfrm>
            <a:off x="6304407" y="5036537"/>
            <a:ext cx="1371600" cy="456692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3" name="Parallelogram 32"/>
          <p:cNvSpPr/>
          <p:nvPr/>
        </p:nvSpPr>
        <p:spPr>
          <a:xfrm>
            <a:off x="3255540" y="5528968"/>
            <a:ext cx="1371600" cy="456692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Xuất</a:t>
            </a:r>
            <a:r>
              <a:rPr lang="en-US" dirty="0" smtClean="0"/>
              <a:t>: c</a:t>
            </a:r>
            <a:endParaRPr lang="en-US" dirty="0"/>
          </a:p>
        </p:txBody>
      </p:sp>
      <p:cxnSp>
        <p:nvCxnSpPr>
          <p:cNvPr id="35" name="Straight Arrow Connector 34"/>
          <p:cNvCxnSpPr>
            <a:endCxn id="21" idx="0"/>
          </p:cNvCxnSpPr>
          <p:nvPr/>
        </p:nvCxnSpPr>
        <p:spPr>
          <a:xfrm>
            <a:off x="5429197" y="6196039"/>
            <a:ext cx="71" cy="20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1" idx="4"/>
          </p:cNvCxnSpPr>
          <p:nvPr/>
        </p:nvCxnSpPr>
        <p:spPr>
          <a:xfrm flipV="1">
            <a:off x="6990206" y="5493229"/>
            <a:ext cx="1" cy="717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916109" y="4677883"/>
            <a:ext cx="959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892354" y="4661983"/>
            <a:ext cx="14669" cy="171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0"/>
            <a:endCxn id="28" idx="2"/>
          </p:cNvCxnSpPr>
          <p:nvPr/>
        </p:nvCxnSpPr>
        <p:spPr>
          <a:xfrm flipV="1">
            <a:off x="3941340" y="5379264"/>
            <a:ext cx="0" cy="149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5429198" y="6184392"/>
            <a:ext cx="1561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3941341" y="6210427"/>
            <a:ext cx="1487856" cy="9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33" idx="4"/>
          </p:cNvCxnSpPr>
          <p:nvPr/>
        </p:nvCxnSpPr>
        <p:spPr>
          <a:xfrm>
            <a:off x="3941340" y="5985660"/>
            <a:ext cx="0" cy="244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453298" y="5091476"/>
            <a:ext cx="146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Xuất</a:t>
            </a:r>
            <a:r>
              <a:rPr lang="en-US" dirty="0" smtClean="0"/>
              <a:t>: </a:t>
            </a:r>
            <a:r>
              <a:rPr lang="en-US" dirty="0" err="1" smtClean="0"/>
              <a:t>lỗi</a:t>
            </a:r>
            <a:endParaRPr lang="en-US" dirty="0"/>
          </a:p>
        </p:txBody>
      </p:sp>
      <p:sp>
        <p:nvSpPr>
          <p:cNvPr id="130" name="Oval 129"/>
          <p:cNvSpPr/>
          <p:nvPr/>
        </p:nvSpPr>
        <p:spPr>
          <a:xfrm>
            <a:off x="9061780" y="2442539"/>
            <a:ext cx="423129" cy="457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9037619" y="6174584"/>
            <a:ext cx="423129" cy="4572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lowchart: Decision 131"/>
          <p:cNvSpPr/>
          <p:nvPr/>
        </p:nvSpPr>
        <p:spPr>
          <a:xfrm>
            <a:off x="8534899" y="3278984"/>
            <a:ext cx="1428570" cy="61569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ĐK</a:t>
            </a:r>
            <a:endParaRPr lang="en-US" dirty="0"/>
          </a:p>
        </p:txBody>
      </p:sp>
      <p:sp>
        <p:nvSpPr>
          <p:cNvPr id="133" name="Rounded Rectangle 132"/>
          <p:cNvSpPr/>
          <p:nvPr/>
        </p:nvSpPr>
        <p:spPr>
          <a:xfrm>
            <a:off x="8323334" y="4879184"/>
            <a:ext cx="1851699" cy="7511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  <p:cxnSp>
        <p:nvCxnSpPr>
          <p:cNvPr id="134" name="Straight Arrow Connector 133"/>
          <p:cNvCxnSpPr>
            <a:stCxn id="132" idx="2"/>
            <a:endCxn id="133" idx="0"/>
          </p:cNvCxnSpPr>
          <p:nvPr/>
        </p:nvCxnSpPr>
        <p:spPr>
          <a:xfrm>
            <a:off x="9249184" y="3894680"/>
            <a:ext cx="0" cy="984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133" idx="1"/>
            <a:endCxn id="132" idx="1"/>
          </p:cNvCxnSpPr>
          <p:nvPr/>
        </p:nvCxnSpPr>
        <p:spPr>
          <a:xfrm rot="10800000" flipH="1">
            <a:off x="8323333" y="3586833"/>
            <a:ext cx="211565" cy="1667909"/>
          </a:xfrm>
          <a:prstGeom prst="bentConnector3">
            <a:avLst>
              <a:gd name="adj1" fmla="val -2175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132" idx="3"/>
            <a:endCxn id="131" idx="6"/>
          </p:cNvCxnSpPr>
          <p:nvPr/>
        </p:nvCxnSpPr>
        <p:spPr>
          <a:xfrm flipH="1">
            <a:off x="9460748" y="3586832"/>
            <a:ext cx="502720" cy="2816352"/>
          </a:xfrm>
          <a:prstGeom prst="bentConnector3">
            <a:avLst>
              <a:gd name="adj1" fmla="val -2104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endCxn id="132" idx="0"/>
          </p:cNvCxnSpPr>
          <p:nvPr/>
        </p:nvCxnSpPr>
        <p:spPr>
          <a:xfrm>
            <a:off x="9249184" y="2894378"/>
            <a:ext cx="0" cy="384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9181134" y="3801498"/>
            <a:ext cx="53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9866934" y="3259390"/>
            <a:ext cx="5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59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LỆNH LẶP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8012" y="1066800"/>
            <a:ext cx="9220200" cy="5257800"/>
          </a:xfrm>
        </p:spPr>
        <p:txBody>
          <a:bodyPr/>
          <a:lstStyle/>
          <a:p>
            <a:pPr marL="574675" indent="-574675"/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.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r>
              <a:rPr lang="en-US" dirty="0" smtClean="0"/>
              <a:t>.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C </a:t>
            </a:r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hile</a:t>
            </a:r>
          </a:p>
          <a:p>
            <a:pPr lvl="1"/>
            <a:r>
              <a:rPr lang="en-US" dirty="0" smtClean="0"/>
              <a:t>Do While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</a:t>
            </a:r>
          </a:p>
          <a:p>
            <a:pPr marL="633413" indent="-633413"/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muốn</a:t>
            </a:r>
            <a:r>
              <a:rPr lang="en-US" dirty="0" smtClean="0"/>
              <a:t>.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C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smtClean="0"/>
              <a:t>3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/>
              <a:t>b</a:t>
            </a:r>
            <a:r>
              <a:rPr lang="en-US" dirty="0" smtClean="0"/>
              <a:t>reak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ontinue</a:t>
            </a:r>
          </a:p>
          <a:p>
            <a:pPr lvl="1"/>
            <a:r>
              <a:rPr lang="en-US" dirty="0" err="1" smtClean="0"/>
              <a:t>goto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023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1: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While – do…while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2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8</a:t>
            </a:fld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608012" y="990600"/>
            <a:ext cx="10972800" cy="53340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pPr lvl="1">
              <a:defRPr/>
            </a:pP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</a:t>
            </a:r>
            <a:r>
              <a:rPr lang="vi-VN" dirty="0" smtClean="0"/>
              <a:t>ươ</a:t>
            </a:r>
            <a:r>
              <a:rPr lang="en-US" dirty="0" err="1" smtClean="0"/>
              <a:t>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</a:t>
            </a:r>
            <a:r>
              <a:rPr lang="vi-VN" dirty="0" smtClean="0"/>
              <a:t>đế</a:t>
            </a:r>
            <a:r>
              <a:rPr lang="en-US" dirty="0" smtClean="0"/>
              <a:t>n </a:t>
            </a:r>
            <a:r>
              <a:rPr lang="en-US" dirty="0" smtClean="0">
                <a:solidFill>
                  <a:srgbClr val="FF0000"/>
                </a:solidFill>
              </a:rPr>
              <a:t>10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=&gt;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printf</a:t>
            </a:r>
            <a:endParaRPr lang="en-US" dirty="0" smtClean="0"/>
          </a:p>
          <a:p>
            <a:pPr lvl="1">
              <a:defRPr/>
            </a:pP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</a:t>
            </a:r>
            <a:r>
              <a:rPr lang="vi-VN" dirty="0" smtClean="0"/>
              <a:t>ươ</a:t>
            </a:r>
            <a:r>
              <a:rPr lang="en-US" dirty="0" err="1" smtClean="0"/>
              <a:t>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</a:t>
            </a:r>
            <a:r>
              <a:rPr lang="vi-VN" dirty="0" smtClean="0"/>
              <a:t>đế</a:t>
            </a:r>
            <a:r>
              <a:rPr lang="en-US" dirty="0" smtClean="0"/>
              <a:t>n </a:t>
            </a:r>
            <a:r>
              <a:rPr lang="en-US" dirty="0" smtClean="0">
                <a:solidFill>
                  <a:srgbClr val="FF0000"/>
                </a:solidFill>
              </a:rPr>
              <a:t>1000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=&gt;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1000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</a:p>
          <a:p>
            <a:pPr>
              <a:defRPr/>
            </a:pP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lvl="1"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Sử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dụng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cấu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trúc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vi-VN" dirty="0" smtClean="0"/>
              <a:t>độ</a:t>
            </a:r>
            <a:r>
              <a:rPr lang="en-US" dirty="0" err="1" smtClean="0"/>
              <a:t>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vi-VN" dirty="0" smtClean="0"/>
              <a:t>đ</a:t>
            </a:r>
            <a:r>
              <a:rPr lang="en-US" dirty="0" err="1" smtClean="0"/>
              <a:t>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vi-VN" dirty="0" smtClean="0"/>
              <a:t>đó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3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for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while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do</a:t>
            </a:r>
            <a:r>
              <a:rPr lang="en-US" dirty="0" smtClean="0"/>
              <a:t>… </a:t>
            </a:r>
            <a:r>
              <a:rPr lang="en-US" dirty="0" smtClean="0">
                <a:solidFill>
                  <a:srgbClr val="FF0000"/>
                </a:solidFill>
              </a:rPr>
              <a:t>while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37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9</a:t>
            </a:fld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608012" y="838200"/>
            <a:ext cx="10972800" cy="3124200"/>
          </a:xfrm>
        </p:spPr>
        <p:txBody>
          <a:bodyPr>
            <a:normAutofit fontScale="85000" lnSpcReduction="10000"/>
          </a:bodyPr>
          <a:lstStyle/>
          <a:p>
            <a:pPr lvl="1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vi-VN" sz="33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Sinh </a:t>
            </a:r>
            <a:r>
              <a:rPr lang="vi-VN" sz="3300" dirty="0">
                <a:latin typeface="Tahoma" pitchFamily="34" charset="0"/>
                <a:ea typeface="Tahoma" pitchFamily="34" charset="0"/>
                <a:cs typeface="Tahoma" pitchFamily="34" charset="0"/>
              </a:rPr>
              <a:t>viên A đăng kí </a:t>
            </a:r>
            <a:r>
              <a:rPr lang="en-US" sz="33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thi</a:t>
            </a:r>
            <a:r>
              <a:rPr lang="en-US" sz="33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3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tốt</a:t>
            </a:r>
            <a:r>
              <a:rPr lang="en-US" sz="33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3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nghiệp</a:t>
            </a:r>
            <a:r>
              <a:rPr lang="vi-VN" sz="33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vi-VN" sz="3300" dirty="0">
                <a:latin typeface="Tahoma" pitchFamily="34" charset="0"/>
                <a:ea typeface="Tahoma" pitchFamily="34" charset="0"/>
                <a:cs typeface="Tahoma" pitchFamily="34" charset="0"/>
              </a:rPr>
              <a:t>tại trường </a:t>
            </a:r>
            <a:r>
              <a:rPr lang="en-US" sz="33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Fpoly</a:t>
            </a:r>
            <a:r>
              <a:rPr lang="en-US" sz="33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33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</a:t>
            </a:r>
            <a:r>
              <a:rPr lang="vi-V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ếu </a:t>
            </a:r>
            <a:r>
              <a:rPr lang="vi-V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sinh viên A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học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vi-V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không </a:t>
            </a:r>
            <a:r>
              <a:rPr lang="vi-V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đủ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học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kỳ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(&lt;=7)</a:t>
            </a:r>
            <a:r>
              <a:rPr lang="vi-V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vi-V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thì sinh viên A sẽ phải học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tiếp</a:t>
            </a:r>
            <a:r>
              <a:rPr lang="vi-V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>
              <a:lnSpc>
                <a:spcPct val="150000"/>
              </a:lnSpc>
              <a:defRPr/>
            </a:pPr>
            <a:r>
              <a:rPr lang="vi-V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Trong </a:t>
            </a:r>
            <a:r>
              <a:rPr lang="vi-V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trường hợp sinh viên A </a:t>
            </a:r>
            <a:r>
              <a:rPr lang="vi-V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học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tiếp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vi-V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lần </a:t>
            </a:r>
            <a:r>
              <a:rPr lang="vi-V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thứ 2, chúng ta lại nói rằng nếu sinh viên A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học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vi-V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không </a:t>
            </a:r>
            <a:r>
              <a:rPr lang="vi-V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đủ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học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kỳ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để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được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tốt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nghiệp</a:t>
            </a:r>
            <a:r>
              <a:rPr lang="vi-V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vi-V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thì sinh viên A phải học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tiếp</a:t>
            </a:r>
            <a:r>
              <a:rPr lang="vi-V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… 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>
              <a:lnSpc>
                <a:spcPct val="150000"/>
              </a:lnSpc>
              <a:defRPr/>
            </a:pPr>
            <a:r>
              <a:rPr lang="vi-V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Vậy </a:t>
            </a:r>
            <a:r>
              <a:rPr lang="vi-V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việc sinh viên A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“</a:t>
            </a:r>
            <a:r>
              <a:rPr lang="vi-V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học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”</a:t>
            </a:r>
            <a:r>
              <a:rPr lang="vi-V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cho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từng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học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kỳ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vi-V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là </a:t>
            </a:r>
            <a:r>
              <a:rPr lang="vi-V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công việc sẽ được lặp đi lặp lại nhiều lần </a:t>
            </a:r>
            <a:r>
              <a:rPr lang="vi-V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khi </a:t>
            </a:r>
            <a:r>
              <a:rPr lang="vi-V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điều kiện sinh viên A đủ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học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kỳ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vi-V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để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tốt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nghiệp</a:t>
            </a:r>
            <a:r>
              <a:rPr lang="vi-V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vi-V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vẫn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chưa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đạt</a:t>
            </a:r>
            <a:r>
              <a:rPr lang="vi-V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AutoShape 2" descr="Image result for há»c láº¡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urved Down Arrow 6"/>
          <p:cNvSpPr/>
          <p:nvPr/>
        </p:nvSpPr>
        <p:spPr>
          <a:xfrm>
            <a:off x="4875212" y="3867248"/>
            <a:ext cx="4114800" cy="1045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 rot="10533510">
            <a:off x="4949316" y="5374071"/>
            <a:ext cx="2639472" cy="86207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580" y="3811125"/>
            <a:ext cx="2333625" cy="23336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621947" y="608639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THI TỐT NGHIỆP</a:t>
            </a:r>
            <a:endParaRPr lang="en-US" b="1" dirty="0">
              <a:solidFill>
                <a:srgbClr val="0000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Flowchart: Decision 12"/>
          <p:cNvSpPr/>
          <p:nvPr/>
        </p:nvSpPr>
        <p:spPr>
          <a:xfrm>
            <a:off x="3638579" y="4629997"/>
            <a:ext cx="2576510" cy="934151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FF33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Học</a:t>
            </a:r>
            <a:r>
              <a:rPr lang="en-US" sz="1600" dirty="0" smtClean="0">
                <a:solidFill>
                  <a:srgbClr val="FF33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rgbClr val="FF33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kỳ</a:t>
            </a:r>
            <a:r>
              <a:rPr lang="en-US" sz="1600" dirty="0" smtClean="0">
                <a:solidFill>
                  <a:srgbClr val="FF33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&lt;=7</a:t>
            </a:r>
            <a:endParaRPr lang="en-US" sz="1600" dirty="0">
              <a:solidFill>
                <a:srgbClr val="FF33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45252" y="387929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false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944460" y="520047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true</a:t>
            </a:r>
            <a:endParaRPr lang="en-US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11" y="4063956"/>
            <a:ext cx="1905000" cy="190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741" y="4829727"/>
            <a:ext cx="1301302" cy="105681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788574" y="6029274"/>
            <a:ext cx="1601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Sinh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viên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học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đi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56434" y="4912406"/>
            <a:ext cx="1225546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Học</a:t>
            </a:r>
            <a:r>
              <a:rPr lang="en-US" sz="2400" b="1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đi</a:t>
            </a:r>
            <a:endParaRPr lang="en-US" sz="2400" b="1" dirty="0">
              <a:solidFill>
                <a:srgbClr val="0000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6231177" y="4856910"/>
            <a:ext cx="525257" cy="461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4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TXSS_ISORIGINAL" val="9"/>
  <p:tag name="PTXSS_ORIGID" val="5"/>
  <p:tag name="PPTXSS_SETTINGS" val="0,10,10,0,0,3,False,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TXSS_ISORIGINAL" val="9"/>
  <p:tag name="PTXSS_ORIGID" val="5"/>
  <p:tag name="PPTXSS_SETTINGS" val="0,10,10,0,0,3,False,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TXSS_ISORIGINAL" val="9"/>
  <p:tag name="PTXSS_ORIGID" val="5"/>
  <p:tag name="PPTXSS_SETTINGS" val="0,10,10,0,0,3,False,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TXSS_ISORIGINAL" val="9"/>
  <p:tag name="PTXSS_ORIGID" val="5"/>
  <p:tag name="PPTXSS_SETTINGS" val="0,10,10,0,0,3,False,True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8656</TotalTime>
  <Words>2010</Words>
  <Application>Microsoft Office PowerPoint</Application>
  <PresentationFormat>Custom</PresentationFormat>
  <Paragraphs>595</Paragraphs>
  <Slides>44</Slides>
  <Notes>6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Century Gothic</vt:lpstr>
      <vt:lpstr>Segoe UI</vt:lpstr>
      <vt:lpstr>Tahoma</vt:lpstr>
      <vt:lpstr>Wingdings</vt:lpstr>
      <vt:lpstr>Custom Design</vt:lpstr>
      <vt:lpstr>NHẬp  MÔN LẬP TRÌNH</vt:lpstr>
      <vt:lpstr>Mục tiêu</vt:lpstr>
      <vt:lpstr>Mục tiêu</vt:lpstr>
      <vt:lpstr>CẤU TRÚC LẬP TRÌNH</vt:lpstr>
      <vt:lpstr>CẤU TRÚC LẬP TRÌNH</vt:lpstr>
      <vt:lpstr>LỆNH LẶP</vt:lpstr>
      <vt:lpstr>Phần 1: vòng lặp While – do…while</vt:lpstr>
      <vt:lpstr>Đặt vấn đề</vt:lpstr>
      <vt:lpstr>Đặt vấn đề </vt:lpstr>
      <vt:lpstr>LỆNH LẶP WHILE</vt:lpstr>
      <vt:lpstr>PowerPoint Presentation</vt:lpstr>
      <vt:lpstr>PowerPoint Presentation</vt:lpstr>
      <vt:lpstr>PowerPoint Presentation</vt:lpstr>
      <vt:lpstr>Bài tập 1 về while</vt:lpstr>
      <vt:lpstr>Bài tập 2 về while</vt:lpstr>
      <vt:lpstr>Đặt vấn đề</vt:lpstr>
      <vt:lpstr>LỆNH LẶP DO….WHILE</vt:lpstr>
      <vt:lpstr>PowerPoint Presentation</vt:lpstr>
      <vt:lpstr>PowerPoint Presentation</vt:lpstr>
      <vt:lpstr>PowerPoint Presentation</vt:lpstr>
      <vt:lpstr>Bài tập về do…while</vt:lpstr>
      <vt:lpstr>CHÈN QUIZ</vt:lpstr>
      <vt:lpstr>Tóm tắt bài học</vt:lpstr>
      <vt:lpstr>Phần 2: vòng lặp for, break, continue, goto</vt:lpstr>
      <vt:lpstr>Đặt vấn đề </vt:lpstr>
      <vt:lpstr>Lệnh lặp for</vt:lpstr>
      <vt:lpstr>VÍ DỤ LỆNH LẶP FOR</vt:lpstr>
      <vt:lpstr>LỆNH LẶP FOR</vt:lpstr>
      <vt:lpstr>Bài tập về for</vt:lpstr>
      <vt:lpstr>PowerPoint Presentation</vt:lpstr>
      <vt:lpstr>Lệnh ngắt</vt:lpstr>
      <vt:lpstr>Lệnh break &amp; continue</vt:lpstr>
      <vt:lpstr>Lệnh break &amp; continue</vt:lpstr>
      <vt:lpstr>Lệnh break &amp; continue</vt:lpstr>
      <vt:lpstr>Lệnh break</vt:lpstr>
      <vt:lpstr>Ví dụ : viết mã theo lưu đồ thuật toán</vt:lpstr>
      <vt:lpstr>Lệnh continue</vt:lpstr>
      <vt:lpstr>Ví dụ continue</vt:lpstr>
      <vt:lpstr>PowerPoint Presentation</vt:lpstr>
      <vt:lpstr>Lệnh goto</vt:lpstr>
      <vt:lpstr>Ví dụ goto</vt:lpstr>
      <vt:lpstr>PowerPoint Presentation</vt:lpstr>
      <vt:lpstr>Tóm tắt bài học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TamPhong</cp:lastModifiedBy>
  <cp:revision>1594</cp:revision>
  <dcterms:created xsi:type="dcterms:W3CDTF">2013-04-23T08:05:33Z</dcterms:created>
  <dcterms:modified xsi:type="dcterms:W3CDTF">2019-06-23T09:08:01Z</dcterms:modified>
</cp:coreProperties>
</file>