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5" r:id="rId5"/>
    <p:sldId id="266" r:id="rId6"/>
    <p:sldId id="260" r:id="rId7"/>
    <p:sldId id="261" r:id="rId8"/>
    <p:sldId id="262" r:id="rId9"/>
    <p:sldId id="263" r:id="rId10"/>
    <p:sldId id="264" r:id="rId11"/>
    <p:sldId id="267" r:id="rId12"/>
    <p:sldId id="268" r:id="rId13"/>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07B5C5D-1996-467D-ADCC-4829E8662052}" type="datetimeFigureOut">
              <a:rPr lang="vi-VN" smtClean="0"/>
              <a:t>05/11/2021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34CF7F0-1E2C-40A8-8BB9-FECA566694AA}" type="slidenum">
              <a:rPr lang="vi-VN" smtClean="0"/>
              <a:t>‹#›</a:t>
            </a:fld>
            <a:endParaRPr lang="vi-VN"/>
          </a:p>
        </p:txBody>
      </p:sp>
    </p:spTree>
    <p:extLst>
      <p:ext uri="{BB962C8B-B14F-4D97-AF65-F5344CB8AC3E}">
        <p14:creationId xmlns:p14="http://schemas.microsoft.com/office/powerpoint/2010/main" val="3874963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7B5C5D-1996-467D-ADCC-4829E8662052}" type="datetimeFigureOut">
              <a:rPr lang="vi-VN" smtClean="0"/>
              <a:t>05/11/2021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F34CF7F0-1E2C-40A8-8BB9-FECA566694AA}" type="slidenum">
              <a:rPr lang="vi-VN" smtClean="0"/>
              <a:t>‹#›</a:t>
            </a:fld>
            <a:endParaRPr lang="vi-VN"/>
          </a:p>
        </p:txBody>
      </p:sp>
    </p:spTree>
    <p:extLst>
      <p:ext uri="{BB962C8B-B14F-4D97-AF65-F5344CB8AC3E}">
        <p14:creationId xmlns:p14="http://schemas.microsoft.com/office/powerpoint/2010/main" val="4142906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7B5C5D-1996-467D-ADCC-4829E8662052}" type="datetimeFigureOut">
              <a:rPr lang="vi-VN" smtClean="0"/>
              <a:t>05/11/2021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F34CF7F0-1E2C-40A8-8BB9-FECA566694AA}" type="slidenum">
              <a:rPr lang="vi-VN" smtClean="0"/>
              <a:t>‹#›</a:t>
            </a:fld>
            <a:endParaRPr lang="vi-VN"/>
          </a:p>
        </p:txBody>
      </p:sp>
    </p:spTree>
    <p:extLst>
      <p:ext uri="{BB962C8B-B14F-4D97-AF65-F5344CB8AC3E}">
        <p14:creationId xmlns:p14="http://schemas.microsoft.com/office/powerpoint/2010/main" val="4157641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7B5C5D-1996-467D-ADCC-4829E8662052}" type="datetimeFigureOut">
              <a:rPr lang="vi-VN" smtClean="0"/>
              <a:t>05/11/2021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F34CF7F0-1E2C-40A8-8BB9-FECA566694AA}" type="slidenum">
              <a:rPr lang="vi-VN" smtClean="0"/>
              <a:t>‹#›</a:t>
            </a:fld>
            <a:endParaRPr lang="vi-V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7306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7B5C5D-1996-467D-ADCC-4829E8662052}" type="datetimeFigureOut">
              <a:rPr lang="vi-VN" smtClean="0"/>
              <a:t>05/11/2021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F34CF7F0-1E2C-40A8-8BB9-FECA566694AA}" type="slidenum">
              <a:rPr lang="vi-VN" smtClean="0"/>
              <a:t>‹#›</a:t>
            </a:fld>
            <a:endParaRPr lang="vi-VN"/>
          </a:p>
        </p:txBody>
      </p:sp>
    </p:spTree>
    <p:extLst>
      <p:ext uri="{BB962C8B-B14F-4D97-AF65-F5344CB8AC3E}">
        <p14:creationId xmlns:p14="http://schemas.microsoft.com/office/powerpoint/2010/main" val="658765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E07B5C5D-1996-467D-ADCC-4829E8662052}" type="datetimeFigureOut">
              <a:rPr lang="vi-VN" smtClean="0"/>
              <a:t>05/11/2021</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F34CF7F0-1E2C-40A8-8BB9-FECA566694AA}" type="slidenum">
              <a:rPr lang="vi-VN" smtClean="0"/>
              <a:t>‹#›</a:t>
            </a:fld>
            <a:endParaRPr lang="vi-VN"/>
          </a:p>
        </p:txBody>
      </p:sp>
    </p:spTree>
    <p:extLst>
      <p:ext uri="{BB962C8B-B14F-4D97-AF65-F5344CB8AC3E}">
        <p14:creationId xmlns:p14="http://schemas.microsoft.com/office/powerpoint/2010/main" val="29558116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E07B5C5D-1996-467D-ADCC-4829E8662052}" type="datetimeFigureOut">
              <a:rPr lang="vi-VN" smtClean="0"/>
              <a:t>05/11/2021</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F34CF7F0-1E2C-40A8-8BB9-FECA566694AA}" type="slidenum">
              <a:rPr lang="vi-VN" smtClean="0"/>
              <a:t>‹#›</a:t>
            </a:fld>
            <a:endParaRPr lang="vi-VN"/>
          </a:p>
        </p:txBody>
      </p:sp>
    </p:spTree>
    <p:extLst>
      <p:ext uri="{BB962C8B-B14F-4D97-AF65-F5344CB8AC3E}">
        <p14:creationId xmlns:p14="http://schemas.microsoft.com/office/powerpoint/2010/main" val="13879942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7B5C5D-1996-467D-ADCC-4829E8662052}" type="datetimeFigureOut">
              <a:rPr lang="vi-VN" smtClean="0"/>
              <a:t>05/11/2021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34CF7F0-1E2C-40A8-8BB9-FECA566694AA}" type="slidenum">
              <a:rPr lang="vi-VN" smtClean="0"/>
              <a:t>‹#›</a:t>
            </a:fld>
            <a:endParaRPr lang="vi-VN"/>
          </a:p>
        </p:txBody>
      </p:sp>
    </p:spTree>
    <p:extLst>
      <p:ext uri="{BB962C8B-B14F-4D97-AF65-F5344CB8AC3E}">
        <p14:creationId xmlns:p14="http://schemas.microsoft.com/office/powerpoint/2010/main" val="23887786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7B5C5D-1996-467D-ADCC-4829E8662052}" type="datetimeFigureOut">
              <a:rPr lang="vi-VN" smtClean="0"/>
              <a:t>05/11/2021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34CF7F0-1E2C-40A8-8BB9-FECA566694AA}" type="slidenum">
              <a:rPr lang="vi-VN" smtClean="0"/>
              <a:t>‹#›</a:t>
            </a:fld>
            <a:endParaRPr lang="vi-VN"/>
          </a:p>
        </p:txBody>
      </p:sp>
    </p:spTree>
    <p:extLst>
      <p:ext uri="{BB962C8B-B14F-4D97-AF65-F5344CB8AC3E}">
        <p14:creationId xmlns:p14="http://schemas.microsoft.com/office/powerpoint/2010/main" val="548323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7B5C5D-1996-467D-ADCC-4829E8662052}" type="datetimeFigureOut">
              <a:rPr lang="vi-VN" smtClean="0"/>
              <a:t>05/11/2021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34CF7F0-1E2C-40A8-8BB9-FECA566694AA}" type="slidenum">
              <a:rPr lang="vi-VN" smtClean="0"/>
              <a:t>‹#›</a:t>
            </a:fld>
            <a:endParaRPr lang="vi-VN"/>
          </a:p>
        </p:txBody>
      </p:sp>
    </p:spTree>
    <p:extLst>
      <p:ext uri="{BB962C8B-B14F-4D97-AF65-F5344CB8AC3E}">
        <p14:creationId xmlns:p14="http://schemas.microsoft.com/office/powerpoint/2010/main" val="2151268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07B5C5D-1996-467D-ADCC-4829E8662052}" type="datetimeFigureOut">
              <a:rPr lang="vi-VN" smtClean="0"/>
              <a:t>05/11/2021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34CF7F0-1E2C-40A8-8BB9-FECA566694AA}" type="slidenum">
              <a:rPr lang="vi-VN" smtClean="0"/>
              <a:t>‹#›</a:t>
            </a:fld>
            <a:endParaRPr lang="vi-VN"/>
          </a:p>
        </p:txBody>
      </p:sp>
    </p:spTree>
    <p:extLst>
      <p:ext uri="{BB962C8B-B14F-4D97-AF65-F5344CB8AC3E}">
        <p14:creationId xmlns:p14="http://schemas.microsoft.com/office/powerpoint/2010/main" val="4124808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07B5C5D-1996-467D-ADCC-4829E8662052}" type="datetimeFigureOut">
              <a:rPr lang="vi-VN" smtClean="0"/>
              <a:t>05/11/2021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F34CF7F0-1E2C-40A8-8BB9-FECA566694AA}" type="slidenum">
              <a:rPr lang="vi-VN" smtClean="0"/>
              <a:t>‹#›</a:t>
            </a:fld>
            <a:endParaRPr lang="vi-VN"/>
          </a:p>
        </p:txBody>
      </p:sp>
    </p:spTree>
    <p:extLst>
      <p:ext uri="{BB962C8B-B14F-4D97-AF65-F5344CB8AC3E}">
        <p14:creationId xmlns:p14="http://schemas.microsoft.com/office/powerpoint/2010/main" val="488636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7B5C5D-1996-467D-ADCC-4829E8662052}" type="datetimeFigureOut">
              <a:rPr lang="vi-VN" smtClean="0"/>
              <a:t>05/11/2021</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F34CF7F0-1E2C-40A8-8BB9-FECA566694AA}" type="slidenum">
              <a:rPr lang="vi-VN" smtClean="0"/>
              <a:t>‹#›</a:t>
            </a:fld>
            <a:endParaRPr lang="vi-VN"/>
          </a:p>
        </p:txBody>
      </p:sp>
    </p:spTree>
    <p:extLst>
      <p:ext uri="{BB962C8B-B14F-4D97-AF65-F5344CB8AC3E}">
        <p14:creationId xmlns:p14="http://schemas.microsoft.com/office/powerpoint/2010/main" val="2634441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07B5C5D-1996-467D-ADCC-4829E8662052}" type="datetimeFigureOut">
              <a:rPr lang="vi-VN" smtClean="0"/>
              <a:t>05/11/2021</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F34CF7F0-1E2C-40A8-8BB9-FECA566694AA}" type="slidenum">
              <a:rPr lang="vi-VN" smtClean="0"/>
              <a:t>‹#›</a:t>
            </a:fld>
            <a:endParaRPr lang="vi-VN"/>
          </a:p>
        </p:txBody>
      </p:sp>
    </p:spTree>
    <p:extLst>
      <p:ext uri="{BB962C8B-B14F-4D97-AF65-F5344CB8AC3E}">
        <p14:creationId xmlns:p14="http://schemas.microsoft.com/office/powerpoint/2010/main" val="3715756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7B5C5D-1996-467D-ADCC-4829E8662052}" type="datetimeFigureOut">
              <a:rPr lang="vi-VN" smtClean="0"/>
              <a:t>05/11/2021</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F34CF7F0-1E2C-40A8-8BB9-FECA566694AA}" type="slidenum">
              <a:rPr lang="vi-VN" smtClean="0"/>
              <a:t>‹#›</a:t>
            </a:fld>
            <a:endParaRPr lang="vi-VN"/>
          </a:p>
        </p:txBody>
      </p:sp>
    </p:spTree>
    <p:extLst>
      <p:ext uri="{BB962C8B-B14F-4D97-AF65-F5344CB8AC3E}">
        <p14:creationId xmlns:p14="http://schemas.microsoft.com/office/powerpoint/2010/main" val="3804604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7B5C5D-1996-467D-ADCC-4829E8662052}" type="datetimeFigureOut">
              <a:rPr lang="vi-VN" smtClean="0"/>
              <a:t>05/11/2021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F34CF7F0-1E2C-40A8-8BB9-FECA566694AA}" type="slidenum">
              <a:rPr lang="vi-VN" smtClean="0"/>
              <a:t>‹#›</a:t>
            </a:fld>
            <a:endParaRPr lang="vi-VN"/>
          </a:p>
        </p:txBody>
      </p:sp>
    </p:spTree>
    <p:extLst>
      <p:ext uri="{BB962C8B-B14F-4D97-AF65-F5344CB8AC3E}">
        <p14:creationId xmlns:p14="http://schemas.microsoft.com/office/powerpoint/2010/main" val="1685183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7B5C5D-1996-467D-ADCC-4829E8662052}" type="datetimeFigureOut">
              <a:rPr lang="vi-VN" smtClean="0"/>
              <a:t>05/11/2021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F34CF7F0-1E2C-40A8-8BB9-FECA566694AA}" type="slidenum">
              <a:rPr lang="vi-VN" smtClean="0"/>
              <a:t>‹#›</a:t>
            </a:fld>
            <a:endParaRPr lang="vi-VN"/>
          </a:p>
        </p:txBody>
      </p:sp>
    </p:spTree>
    <p:extLst>
      <p:ext uri="{BB962C8B-B14F-4D97-AF65-F5344CB8AC3E}">
        <p14:creationId xmlns:p14="http://schemas.microsoft.com/office/powerpoint/2010/main" val="2790152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07B5C5D-1996-467D-ADCC-4829E8662052}" type="datetimeFigureOut">
              <a:rPr lang="vi-VN" smtClean="0"/>
              <a:t>05/11/2021</a:t>
            </a:fld>
            <a:endParaRPr lang="vi-V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34CF7F0-1E2C-40A8-8BB9-FECA566694AA}" type="slidenum">
              <a:rPr lang="vi-VN" smtClean="0"/>
              <a:t>‹#›</a:t>
            </a:fld>
            <a:endParaRPr lang="vi-VN"/>
          </a:p>
        </p:txBody>
      </p:sp>
    </p:spTree>
    <p:extLst>
      <p:ext uri="{BB962C8B-B14F-4D97-AF65-F5344CB8AC3E}">
        <p14:creationId xmlns:p14="http://schemas.microsoft.com/office/powerpoint/2010/main" val="398187280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dienmayxanh.com/kinh-nghiem-hay/tim-hieu-ve-o-cung-toc-do-cao-ssd-117940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dienmayxanh.com/kinh-nghiem-hay/tim-hieu-ve-o-cung-may-tinh-hdd-117915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28074"/>
            <a:ext cx="9144000" cy="1117599"/>
          </a:xfrm>
        </p:spPr>
        <p:txBody>
          <a:bodyPr>
            <a:normAutofit fontScale="90000"/>
          </a:bodyPr>
          <a:lstStyle/>
          <a:p>
            <a:r>
              <a:rPr lang="en-US" b="1" dirty="0" smtClean="0">
                <a:solidFill>
                  <a:schemeClr val="accent6">
                    <a:lumMod val="40000"/>
                    <a:lumOff val="60000"/>
                  </a:schemeClr>
                </a:solidFill>
                <a:latin typeface="Arial Narrow" panose="020B0606020202030204" pitchFamily="34" charset="0"/>
              </a:rPr>
              <a:t>BÀI THUYẾT TRÌNH                                   SO SÁNH HHD VÀ SSD</a:t>
            </a:r>
            <a:endParaRPr lang="vi-VN" b="1" dirty="0">
              <a:solidFill>
                <a:schemeClr val="accent6">
                  <a:lumMod val="40000"/>
                  <a:lumOff val="60000"/>
                </a:schemeClr>
              </a:solidFill>
            </a:endParaRPr>
          </a:p>
        </p:txBody>
      </p:sp>
      <p:sp>
        <p:nvSpPr>
          <p:cNvPr id="3" name="Subtitle 2"/>
          <p:cNvSpPr>
            <a:spLocks noGrp="1"/>
          </p:cNvSpPr>
          <p:nvPr>
            <p:ph type="subTitle" idx="1"/>
          </p:nvPr>
        </p:nvSpPr>
        <p:spPr>
          <a:xfrm>
            <a:off x="868218" y="2521527"/>
            <a:ext cx="4119418" cy="2431473"/>
          </a:xfrm>
        </p:spPr>
        <p:txBody>
          <a:bodyPr/>
          <a:lstStyle/>
          <a:p>
            <a:pPr algn="l"/>
            <a:r>
              <a:rPr lang="en-US" dirty="0" err="1" smtClean="0"/>
              <a:t>Sinh</a:t>
            </a:r>
            <a:r>
              <a:rPr lang="en-US" dirty="0" smtClean="0"/>
              <a:t> </a:t>
            </a:r>
            <a:r>
              <a:rPr lang="en-US" dirty="0" err="1" smtClean="0"/>
              <a:t>viên</a:t>
            </a:r>
            <a:r>
              <a:rPr lang="en-US" dirty="0" smtClean="0"/>
              <a:t>: Đào Minh Ngọc</a:t>
            </a:r>
          </a:p>
          <a:p>
            <a:pPr algn="l"/>
            <a:r>
              <a:rPr lang="en-US" dirty="0" err="1" smtClean="0"/>
              <a:t>Mã</a:t>
            </a:r>
            <a:r>
              <a:rPr lang="en-US" dirty="0" smtClean="0"/>
              <a:t> </a:t>
            </a:r>
            <a:r>
              <a:rPr lang="en-US" dirty="0" err="1" smtClean="0"/>
              <a:t>sinh</a:t>
            </a:r>
            <a:r>
              <a:rPr lang="en-US" dirty="0" smtClean="0"/>
              <a:t> </a:t>
            </a:r>
            <a:r>
              <a:rPr lang="en-US" dirty="0" err="1" smtClean="0"/>
              <a:t>viên</a:t>
            </a:r>
            <a:r>
              <a:rPr lang="en-US" dirty="0" smtClean="0"/>
              <a:t>: PH20534</a:t>
            </a:r>
            <a:endParaRPr lang="vi-VN" dirty="0"/>
          </a:p>
        </p:txBody>
      </p:sp>
      <p:pic>
        <p:nvPicPr>
          <p:cNvPr id="4" name="Picture 3"/>
          <p:cNvPicPr>
            <a:picLocks noChangeAspect="1"/>
          </p:cNvPicPr>
          <p:nvPr/>
        </p:nvPicPr>
        <p:blipFill>
          <a:blip r:embed="rId2"/>
          <a:stretch>
            <a:fillRect/>
          </a:stretch>
        </p:blipFill>
        <p:spPr>
          <a:xfrm>
            <a:off x="5394036" y="2266084"/>
            <a:ext cx="6437746" cy="3211080"/>
          </a:xfrm>
          <a:prstGeom prst="rect">
            <a:avLst/>
          </a:prstGeom>
        </p:spPr>
      </p:pic>
    </p:spTree>
    <p:extLst>
      <p:ext uri="{BB962C8B-B14F-4D97-AF65-F5344CB8AC3E}">
        <p14:creationId xmlns:p14="http://schemas.microsoft.com/office/powerpoint/2010/main" val="2770684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solidFill>
                  <a:srgbClr val="FF0000"/>
                </a:solidFill>
              </a:rPr>
              <a:t>Khi nào nên chọn hdd</a:t>
            </a:r>
          </a:p>
        </p:txBody>
      </p:sp>
      <p:sp>
        <p:nvSpPr>
          <p:cNvPr id="3" name="Content Placeholder 2"/>
          <p:cNvSpPr>
            <a:spLocks noGrp="1"/>
          </p:cNvSpPr>
          <p:nvPr>
            <p:ph idx="1"/>
          </p:nvPr>
        </p:nvSpPr>
        <p:spPr>
          <a:xfrm>
            <a:off x="913795" y="2096064"/>
            <a:ext cx="5570132" cy="3695136"/>
          </a:xfrm>
        </p:spPr>
        <p:txBody>
          <a:bodyPr>
            <a:normAutofit fontScale="92500" lnSpcReduction="20000"/>
          </a:bodyPr>
          <a:lstStyle/>
          <a:p>
            <a:r>
              <a:rPr lang="vi-VN" dirty="0">
                <a:effectLst/>
              </a:rPr>
              <a:t>Người download nhiều và thích lưu trữ dữ liệu giải trí như phim ảnh. Chi phí để mua những ổ SSD có dung lượng cao thực sự rất đắt, mà lợi ích mang lại thì không cần thiết lắm</a:t>
            </a:r>
            <a:r>
              <a:rPr lang="vi-VN" dirty="0" smtClean="0">
                <a:effectLst/>
              </a:rPr>
              <a:t>.</a:t>
            </a:r>
            <a:endParaRPr lang="en-US" dirty="0" smtClean="0">
              <a:effectLst/>
            </a:endParaRPr>
          </a:p>
          <a:p>
            <a:r>
              <a:rPr lang="vi-VN" dirty="0">
                <a:effectLst/>
              </a:rPr>
              <a:t>Người làm trong lĩnh vực đồ hoạ. Lĩnh vực thường phải lưu trữ lại một lượng dữ liệu khổng lồ. Chính vì vậy chi phí để mua ổ cứng SSD là quá lớn.</a:t>
            </a:r>
          </a:p>
          <a:p>
            <a:r>
              <a:rPr lang="vi-VN" dirty="0">
                <a:effectLst/>
              </a:rPr>
              <a:t>Người dùng phổ thông. Nếu bạn không phải dùng máy khi di chuyển, không cần tốc độ đọc/ghi cao thì HDD là sự lựa chọn tối ưu.</a:t>
            </a:r>
          </a:p>
          <a:p>
            <a:endParaRPr lang="vi-VN" dirty="0"/>
          </a:p>
        </p:txBody>
      </p:sp>
      <p:pic>
        <p:nvPicPr>
          <p:cNvPr id="4" name="Picture 3"/>
          <p:cNvPicPr>
            <a:picLocks noChangeAspect="1"/>
          </p:cNvPicPr>
          <p:nvPr/>
        </p:nvPicPr>
        <p:blipFill>
          <a:blip r:embed="rId2"/>
          <a:stretch>
            <a:fillRect/>
          </a:stretch>
        </p:blipFill>
        <p:spPr>
          <a:xfrm>
            <a:off x="6650183" y="1935922"/>
            <a:ext cx="4849090" cy="3689023"/>
          </a:xfrm>
          <a:prstGeom prst="rect">
            <a:avLst/>
          </a:prstGeom>
        </p:spPr>
      </p:pic>
    </p:spTree>
    <p:extLst>
      <p:ext uri="{BB962C8B-B14F-4D97-AF65-F5344CB8AC3E}">
        <p14:creationId xmlns:p14="http://schemas.microsoft.com/office/powerpoint/2010/main" val="2305587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p:cTn id="25"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27" dur="5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 calcmode="lin" valueType="num">
                                      <p:cBhvr>
                                        <p:cTn id="3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34" dur="500"/>
                                        <p:tgtEl>
                                          <p:spTgt spid="3">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 calcmode="lin" valueType="num">
                                      <p:cBhvr>
                                        <p:cTn id="3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4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41" dur="500"/>
                                        <p:tgtEl>
                                          <p:spTgt spid="3">
                                            <p:txEl>
                                              <p:pRg st="2" end="2"/>
                                            </p:txEl>
                                          </p:spTgt>
                                        </p:tgtEl>
                                      </p:cBhvr>
                                    </p:animEffect>
                                  </p:childTnLst>
                                </p:cTn>
                              </p:par>
                              <p:par>
                                <p:cTn id="42" presetID="53" presetClass="entr" presetSubtype="16" fill="hold" nodeType="withEffect">
                                  <p:stCondLst>
                                    <p:cond delay="0"/>
                                  </p:stCondLst>
                                  <p:childTnLst>
                                    <p:set>
                                      <p:cBhvr>
                                        <p:cTn id="43" dur="1" fill="hold">
                                          <p:stCondLst>
                                            <p:cond delay="0"/>
                                          </p:stCondLst>
                                        </p:cTn>
                                        <p:tgtEl>
                                          <p:spTgt spid="4"/>
                                        </p:tgtEl>
                                        <p:attrNameLst>
                                          <p:attrName>style.visibility</p:attrName>
                                        </p:attrNameLst>
                                      </p:cBhvr>
                                      <p:to>
                                        <p:strVal val="visible"/>
                                      </p:to>
                                    </p:set>
                                    <p:anim calcmode="lin" valueType="num">
                                      <p:cBhvr>
                                        <p:cTn id="44" dur="500" fill="hold"/>
                                        <p:tgtEl>
                                          <p:spTgt spid="4"/>
                                        </p:tgtEl>
                                        <p:attrNameLst>
                                          <p:attrName>ppt_w</p:attrName>
                                        </p:attrNameLst>
                                      </p:cBhvr>
                                      <p:tavLst>
                                        <p:tav tm="0">
                                          <p:val>
                                            <p:fltVal val="0"/>
                                          </p:val>
                                        </p:tav>
                                        <p:tav tm="100000">
                                          <p:val>
                                            <p:strVal val="#ppt_w"/>
                                          </p:val>
                                        </p:tav>
                                      </p:tavLst>
                                    </p:anim>
                                    <p:anim calcmode="lin" valueType="num">
                                      <p:cBhvr>
                                        <p:cTn id="45" dur="500" fill="hold"/>
                                        <p:tgtEl>
                                          <p:spTgt spid="4"/>
                                        </p:tgtEl>
                                        <p:attrNameLst>
                                          <p:attrName>ppt_h</p:attrName>
                                        </p:attrNameLst>
                                      </p:cBhvr>
                                      <p:tavLst>
                                        <p:tav tm="0">
                                          <p:val>
                                            <p:fltVal val="0"/>
                                          </p:val>
                                        </p:tav>
                                        <p:tav tm="100000">
                                          <p:val>
                                            <p:strVal val="#ppt_h"/>
                                          </p:val>
                                        </p:tav>
                                      </p:tavLst>
                                    </p:anim>
                                    <p:animEffect transition="in" filter="fade">
                                      <p:cBhvr>
                                        <p:cTn id="4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solidFill>
                  <a:srgbClr val="FF0000"/>
                </a:solidFill>
              </a:rPr>
              <a:t>KẾT LUẬN</a:t>
            </a:r>
          </a:p>
        </p:txBody>
      </p:sp>
      <p:sp>
        <p:nvSpPr>
          <p:cNvPr id="3" name="Content Placeholder 2"/>
          <p:cNvSpPr>
            <a:spLocks noGrp="1"/>
          </p:cNvSpPr>
          <p:nvPr>
            <p:ph idx="1"/>
          </p:nvPr>
        </p:nvSpPr>
        <p:spPr>
          <a:xfrm>
            <a:off x="913795" y="1671782"/>
            <a:ext cx="5357696" cy="4119418"/>
          </a:xfrm>
        </p:spPr>
        <p:txBody>
          <a:bodyPr>
            <a:normAutofit fontScale="85000" lnSpcReduction="10000"/>
          </a:bodyPr>
          <a:lstStyle/>
          <a:p>
            <a:r>
              <a:rPr lang="vi-VN" dirty="0">
                <a:effectLst/>
              </a:rPr>
              <a:t>Nếu bạn chỉ đơn giản là tìm kiếm một cách rẻ tiền để lưu trữ các file dữ liệu, thì ổ cứng HDD vẫn là một sự lựa chọn rất tốt. HDD cung cấp rất nhiều terabyte cho bạn với chi phí bỏ ra nhỏ.</a:t>
            </a:r>
          </a:p>
          <a:p>
            <a:r>
              <a:rPr lang="vi-VN" dirty="0">
                <a:effectLst/>
              </a:rPr>
              <a:t>Nhưng đối với ổ đĩa chính của bạn (hệ điều hành, chương trình ứng dụng và các tệp được sử dụng nhiều nhất), bạn nên nâng cấp lên ổ SSD, vì nó cung cấp tốc độ được cải thiện đáng kể.</a:t>
            </a:r>
          </a:p>
          <a:p>
            <a:r>
              <a:rPr lang="vi-VN" dirty="0">
                <a:effectLst/>
              </a:rPr>
              <a:t>Trong mọi trường hợp, SSD hoặc HDD, bạn sẽ cần clean ổ đĩa của mình. Hệ điều hành của bạn đòi hỏi nhiều không gian đĩa để hoạt động – và việc thiếu không gian có thể gây ra sự chậm chạp cực độ và thậm chí là sự cố.</a:t>
            </a:r>
          </a:p>
          <a:p>
            <a:endParaRPr lang="vi-VN" dirty="0"/>
          </a:p>
        </p:txBody>
      </p:sp>
      <p:pic>
        <p:nvPicPr>
          <p:cNvPr id="4" name="Picture 3"/>
          <p:cNvPicPr>
            <a:picLocks noChangeAspect="1"/>
          </p:cNvPicPr>
          <p:nvPr/>
        </p:nvPicPr>
        <p:blipFill>
          <a:blip r:embed="rId2"/>
          <a:stretch>
            <a:fillRect/>
          </a:stretch>
        </p:blipFill>
        <p:spPr>
          <a:xfrm>
            <a:off x="6400800" y="1801091"/>
            <a:ext cx="5080000" cy="3583709"/>
          </a:xfrm>
          <a:prstGeom prst="rect">
            <a:avLst/>
          </a:prstGeom>
        </p:spPr>
      </p:pic>
    </p:spTree>
    <p:extLst>
      <p:ext uri="{BB962C8B-B14F-4D97-AF65-F5344CB8AC3E}">
        <p14:creationId xmlns:p14="http://schemas.microsoft.com/office/powerpoint/2010/main" val="1244872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pic>
        <p:nvPicPr>
          <p:cNvPr id="6" name="Content Placeholder 5"/>
          <p:cNvPicPr>
            <a:picLocks noGrp="1" noChangeAspect="1"/>
          </p:cNvPicPr>
          <p:nvPr>
            <p:ph idx="1"/>
          </p:nvPr>
        </p:nvPicPr>
        <p:blipFill>
          <a:blip r:embed="rId2"/>
          <a:stretch>
            <a:fillRect/>
          </a:stretch>
        </p:blipFill>
        <p:spPr>
          <a:xfrm>
            <a:off x="405693" y="304800"/>
            <a:ext cx="11369964" cy="6299200"/>
          </a:xfrm>
          <a:prstGeom prst="rect">
            <a:avLst/>
          </a:prstGeom>
        </p:spPr>
      </p:pic>
      <p:sp>
        <p:nvSpPr>
          <p:cNvPr id="12" name="TextBox 11"/>
          <p:cNvSpPr txBox="1"/>
          <p:nvPr/>
        </p:nvSpPr>
        <p:spPr>
          <a:xfrm>
            <a:off x="2262909" y="2752436"/>
            <a:ext cx="7915564" cy="707886"/>
          </a:xfrm>
          <a:prstGeom prst="rect">
            <a:avLst/>
          </a:prstGeom>
          <a:noFill/>
        </p:spPr>
        <p:txBody>
          <a:bodyPr wrap="square" rtlCol="0">
            <a:spAutoFit/>
          </a:bodyPr>
          <a:lstStyle/>
          <a:p>
            <a:pPr algn="ctr"/>
            <a:r>
              <a:rPr lang="en-US" sz="4000" dirty="0" smtClean="0">
                <a:solidFill>
                  <a:schemeClr val="bg1"/>
                </a:solidFill>
                <a:latin typeface="Arial Rounded MT Bold" panose="020F0704030504030204" pitchFamily="34" charset="0"/>
              </a:rPr>
              <a:t>THANK YOU FOR LISTENING                 </a:t>
            </a:r>
            <a:endParaRPr lang="vi-VN" sz="4000" dirty="0">
              <a:solidFill>
                <a:schemeClr val="bg1"/>
              </a:solidFill>
            </a:endParaRPr>
          </a:p>
        </p:txBody>
      </p:sp>
    </p:spTree>
    <p:extLst>
      <p:ext uri="{BB962C8B-B14F-4D97-AF65-F5344CB8AC3E}">
        <p14:creationId xmlns:p14="http://schemas.microsoft.com/office/powerpoint/2010/main" val="3698987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872" y="365125"/>
            <a:ext cx="10420927" cy="1325563"/>
          </a:xfrm>
        </p:spPr>
        <p:txBody>
          <a:bodyPr/>
          <a:lstStyle/>
          <a:p>
            <a:pPr algn="ctr"/>
            <a:r>
              <a:rPr lang="en-US" b="1" dirty="0" smtClean="0">
                <a:solidFill>
                  <a:srgbClr val="FF0000"/>
                </a:solidFill>
              </a:rPr>
              <a:t>NỘI DUNG CHÍNH</a:t>
            </a:r>
            <a:endParaRPr lang="vi-VN" b="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120323693"/>
              </p:ext>
            </p:extLst>
          </p:nvPr>
        </p:nvGraphicFramePr>
        <p:xfrm>
          <a:off x="1976582" y="1496286"/>
          <a:ext cx="8183418" cy="2637647"/>
        </p:xfrm>
        <a:graphic>
          <a:graphicData uri="http://schemas.openxmlformats.org/drawingml/2006/table">
            <a:tbl>
              <a:tblPr firstRow="1" bandRow="1">
                <a:tableStyleId>{BC89EF96-8CEA-46FF-86C4-4CE0E7609802}</a:tableStyleId>
              </a:tblPr>
              <a:tblGrid>
                <a:gridCol w="8183418">
                  <a:extLst>
                    <a:ext uri="{9D8B030D-6E8A-4147-A177-3AD203B41FA5}">
                      <a16:colId xmlns:a16="http://schemas.microsoft.com/office/drawing/2014/main" val="1167353872"/>
                    </a:ext>
                  </a:extLst>
                </a:gridCol>
              </a:tblGrid>
              <a:tr h="372094">
                <a:tc>
                  <a:txBody>
                    <a:bodyPr/>
                    <a:lstStyle/>
                    <a:p>
                      <a:pPr algn="ctr"/>
                      <a:r>
                        <a:rPr lang="en-US" b="0" dirty="0" err="1" smtClean="0"/>
                        <a:t>Khái</a:t>
                      </a:r>
                      <a:r>
                        <a:rPr lang="en-US" b="0" baseline="0" dirty="0" smtClean="0"/>
                        <a:t> </a:t>
                      </a:r>
                      <a:r>
                        <a:rPr lang="en-US" b="0" baseline="0" dirty="0" err="1" smtClean="0"/>
                        <a:t>niệm</a:t>
                      </a:r>
                      <a:r>
                        <a:rPr lang="en-US" b="0" baseline="0" dirty="0" smtClean="0"/>
                        <a:t> </a:t>
                      </a:r>
                      <a:r>
                        <a:rPr lang="en-US" b="0" baseline="0" dirty="0" err="1" smtClean="0"/>
                        <a:t>về</a:t>
                      </a:r>
                      <a:r>
                        <a:rPr lang="en-US" b="0" baseline="0" dirty="0" smtClean="0"/>
                        <a:t> ổ </a:t>
                      </a:r>
                      <a:r>
                        <a:rPr lang="en-US" b="0" baseline="0" dirty="0" err="1" smtClean="0"/>
                        <a:t>cứng</a:t>
                      </a:r>
                      <a:endParaRPr lang="vi-VN" b="0" dirty="0"/>
                    </a:p>
                  </a:txBody>
                  <a:tcPr/>
                </a:tc>
                <a:extLst>
                  <a:ext uri="{0D108BD9-81ED-4DB2-BD59-A6C34878D82A}">
                    <a16:rowId xmlns:a16="http://schemas.microsoft.com/office/drawing/2014/main" val="2159365188"/>
                  </a:ext>
                </a:extLst>
              </a:tr>
              <a:tr h="372094">
                <a:tc>
                  <a:txBody>
                    <a:bodyPr/>
                    <a:lstStyle/>
                    <a:p>
                      <a:pPr algn="ctr"/>
                      <a:r>
                        <a:rPr lang="en-US" dirty="0" err="1" smtClean="0"/>
                        <a:t>Nguyên</a:t>
                      </a:r>
                      <a:r>
                        <a:rPr lang="en-US" baseline="0" dirty="0" smtClean="0"/>
                        <a:t> </a:t>
                      </a:r>
                      <a:r>
                        <a:rPr lang="en-US" baseline="0" dirty="0" err="1" smtClean="0"/>
                        <a:t>lí</a:t>
                      </a:r>
                      <a:r>
                        <a:rPr lang="en-US" baseline="0" dirty="0" smtClean="0"/>
                        <a:t> </a:t>
                      </a:r>
                      <a:r>
                        <a:rPr lang="en-US" baseline="0" dirty="0" err="1" smtClean="0"/>
                        <a:t>hoạt</a:t>
                      </a:r>
                      <a:r>
                        <a:rPr lang="en-US" baseline="0" dirty="0" smtClean="0"/>
                        <a:t> </a:t>
                      </a:r>
                      <a:r>
                        <a:rPr lang="en-US" baseline="0" dirty="0" err="1" smtClean="0"/>
                        <a:t>động</a:t>
                      </a:r>
                      <a:endParaRPr lang="vi-VN" dirty="0"/>
                    </a:p>
                  </a:txBody>
                  <a:tcPr/>
                </a:tc>
                <a:extLst>
                  <a:ext uri="{0D108BD9-81ED-4DB2-BD59-A6C34878D82A}">
                    <a16:rowId xmlns:a16="http://schemas.microsoft.com/office/drawing/2014/main" val="3749460585"/>
                  </a:ext>
                </a:extLst>
              </a:tr>
              <a:tr h="372094">
                <a:tc>
                  <a:txBody>
                    <a:bodyPr/>
                    <a:lstStyle/>
                    <a:p>
                      <a:pPr algn="ctr"/>
                      <a:r>
                        <a:rPr lang="en-US" dirty="0" err="1" smtClean="0"/>
                        <a:t>Ưu</a:t>
                      </a:r>
                      <a:r>
                        <a:rPr lang="en-US" baseline="0" dirty="0" smtClean="0"/>
                        <a:t> </a:t>
                      </a:r>
                      <a:r>
                        <a:rPr lang="en-US" baseline="0" dirty="0" err="1" smtClean="0"/>
                        <a:t>nhược</a:t>
                      </a:r>
                      <a:r>
                        <a:rPr lang="en-US" baseline="0" dirty="0" smtClean="0"/>
                        <a:t> </a:t>
                      </a:r>
                      <a:r>
                        <a:rPr lang="en-US" baseline="0" dirty="0" err="1" smtClean="0"/>
                        <a:t>điểm</a:t>
                      </a:r>
                      <a:r>
                        <a:rPr lang="en-US" baseline="0" dirty="0" smtClean="0"/>
                        <a:t> </a:t>
                      </a:r>
                      <a:r>
                        <a:rPr lang="en-US" baseline="0" dirty="0" err="1" smtClean="0"/>
                        <a:t>của</a:t>
                      </a:r>
                      <a:r>
                        <a:rPr lang="en-US" baseline="0" dirty="0" smtClean="0"/>
                        <a:t> SSD </a:t>
                      </a:r>
                      <a:r>
                        <a:rPr lang="en-US" baseline="0" dirty="0" err="1" smtClean="0"/>
                        <a:t>và</a:t>
                      </a:r>
                      <a:r>
                        <a:rPr lang="en-US" baseline="0" dirty="0" smtClean="0"/>
                        <a:t> HDD</a:t>
                      </a:r>
                      <a:endParaRPr lang="vi-VN" dirty="0"/>
                    </a:p>
                  </a:txBody>
                  <a:tcPr/>
                </a:tc>
                <a:extLst>
                  <a:ext uri="{0D108BD9-81ED-4DB2-BD59-A6C34878D82A}">
                    <a16:rowId xmlns:a16="http://schemas.microsoft.com/office/drawing/2014/main" val="3838688951"/>
                  </a:ext>
                </a:extLst>
              </a:tr>
              <a:tr h="372094">
                <a:tc>
                  <a:txBody>
                    <a:bodyPr/>
                    <a:lstStyle/>
                    <a:p>
                      <a:pPr algn="ctr"/>
                      <a:r>
                        <a:rPr lang="en-US" dirty="0" err="1" smtClean="0"/>
                        <a:t>Sự</a:t>
                      </a:r>
                      <a:r>
                        <a:rPr lang="en-US" baseline="0" dirty="0" smtClean="0"/>
                        <a:t> </a:t>
                      </a:r>
                      <a:r>
                        <a:rPr lang="en-US" baseline="0" dirty="0" err="1" smtClean="0"/>
                        <a:t>phổ</a:t>
                      </a:r>
                      <a:r>
                        <a:rPr lang="en-US" baseline="0" dirty="0" smtClean="0"/>
                        <a:t> </a:t>
                      </a:r>
                      <a:r>
                        <a:rPr lang="en-US" baseline="0" dirty="0" err="1" smtClean="0"/>
                        <a:t>biến</a:t>
                      </a:r>
                      <a:r>
                        <a:rPr lang="vi-VN" baseline="0" dirty="0" smtClean="0"/>
                        <a:t> của SSD và  HDD</a:t>
                      </a:r>
                      <a:endParaRPr lang="vi-VN" dirty="0"/>
                    </a:p>
                  </a:txBody>
                  <a:tcPr/>
                </a:tc>
                <a:extLst>
                  <a:ext uri="{0D108BD9-81ED-4DB2-BD59-A6C34878D82A}">
                    <a16:rowId xmlns:a16="http://schemas.microsoft.com/office/drawing/2014/main" val="2678877647"/>
                  </a:ext>
                </a:extLst>
              </a:tr>
              <a:tr h="4050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Khi</a:t>
                      </a:r>
                      <a:r>
                        <a:rPr lang="en-US" dirty="0" smtClean="0"/>
                        <a:t> </a:t>
                      </a:r>
                      <a:r>
                        <a:rPr lang="en-US" dirty="0" err="1" smtClean="0"/>
                        <a:t>nào</a:t>
                      </a:r>
                      <a:r>
                        <a:rPr lang="en-US" baseline="0" dirty="0" smtClean="0"/>
                        <a:t> </a:t>
                      </a:r>
                      <a:r>
                        <a:rPr lang="en-US" baseline="0" dirty="0" err="1" smtClean="0"/>
                        <a:t>nên</a:t>
                      </a:r>
                      <a:r>
                        <a:rPr lang="en-US" baseline="0" dirty="0" smtClean="0"/>
                        <a:t> </a:t>
                      </a:r>
                      <a:r>
                        <a:rPr lang="en-US" baseline="0" dirty="0" err="1" smtClean="0"/>
                        <a:t>chọn</a:t>
                      </a:r>
                      <a:r>
                        <a:rPr lang="en-US" baseline="0" dirty="0" smtClean="0"/>
                        <a:t> SSD</a:t>
                      </a:r>
                      <a:endParaRPr lang="vi-VN" dirty="0" smtClean="0"/>
                    </a:p>
                  </a:txBody>
                  <a:tcPr/>
                </a:tc>
                <a:extLst>
                  <a:ext uri="{0D108BD9-81ED-4DB2-BD59-A6C34878D82A}">
                    <a16:rowId xmlns:a16="http://schemas.microsoft.com/office/drawing/2014/main" val="1947153043"/>
                  </a:ext>
                </a:extLst>
              </a:tr>
              <a:tr h="37209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Khi</a:t>
                      </a:r>
                      <a:r>
                        <a:rPr lang="en-US" dirty="0" smtClean="0"/>
                        <a:t> </a:t>
                      </a:r>
                      <a:r>
                        <a:rPr lang="en-US" dirty="0" err="1" smtClean="0"/>
                        <a:t>nào</a:t>
                      </a:r>
                      <a:r>
                        <a:rPr lang="en-US" baseline="0" dirty="0" smtClean="0"/>
                        <a:t> </a:t>
                      </a:r>
                      <a:r>
                        <a:rPr lang="en-US" baseline="0" dirty="0" err="1" smtClean="0"/>
                        <a:t>nên</a:t>
                      </a:r>
                      <a:r>
                        <a:rPr lang="en-US" baseline="0" dirty="0" smtClean="0"/>
                        <a:t> </a:t>
                      </a:r>
                      <a:r>
                        <a:rPr lang="en-US" baseline="0" dirty="0" err="1" smtClean="0"/>
                        <a:t>chọn</a:t>
                      </a:r>
                      <a:r>
                        <a:rPr lang="en-US" baseline="0" dirty="0" smtClean="0"/>
                        <a:t> HDD</a:t>
                      </a:r>
                      <a:endParaRPr lang="vi-VN" dirty="0" smtClean="0"/>
                    </a:p>
                  </a:txBody>
                  <a:tcPr/>
                </a:tc>
                <a:extLst>
                  <a:ext uri="{0D108BD9-81ED-4DB2-BD59-A6C34878D82A}">
                    <a16:rowId xmlns:a16="http://schemas.microsoft.com/office/drawing/2014/main" val="1602395714"/>
                  </a:ext>
                </a:extLst>
              </a:tr>
              <a:tr h="37209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Kết</a:t>
                      </a:r>
                      <a:r>
                        <a:rPr lang="en-US" dirty="0" smtClean="0"/>
                        <a:t> </a:t>
                      </a:r>
                      <a:r>
                        <a:rPr lang="en-US" dirty="0" err="1" smtClean="0"/>
                        <a:t>luận</a:t>
                      </a:r>
                      <a:endParaRPr lang="vi-VN" dirty="0" smtClean="0"/>
                    </a:p>
                  </a:txBody>
                  <a:tcPr/>
                </a:tc>
                <a:extLst>
                  <a:ext uri="{0D108BD9-81ED-4DB2-BD59-A6C34878D82A}">
                    <a16:rowId xmlns:a16="http://schemas.microsoft.com/office/drawing/2014/main" val="703108119"/>
                  </a:ext>
                </a:extLst>
              </a:tr>
            </a:tbl>
          </a:graphicData>
        </a:graphic>
      </p:graphicFrame>
    </p:spTree>
    <p:extLst>
      <p:ext uri="{BB962C8B-B14F-4D97-AF65-F5344CB8AC3E}">
        <p14:creationId xmlns:p14="http://schemas.microsoft.com/office/powerpoint/2010/main" val="221078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1344" y="365125"/>
            <a:ext cx="5375565" cy="854075"/>
          </a:xfrm>
        </p:spPr>
        <p:txBody>
          <a:bodyPr>
            <a:normAutofit/>
          </a:bodyPr>
          <a:lstStyle/>
          <a:p>
            <a:r>
              <a:rPr lang="en-US" b="1" dirty="0" smtClean="0">
                <a:solidFill>
                  <a:srgbClr val="FF0000"/>
                </a:solidFill>
              </a:rPr>
              <a:t>KHÁI NIỆM VỀ Ổ CỨNG</a:t>
            </a:r>
            <a:endParaRPr lang="vi-VN" b="1" dirty="0">
              <a:solidFill>
                <a:srgbClr val="FF0000"/>
              </a:solidFill>
            </a:endParaRPr>
          </a:p>
        </p:txBody>
      </p:sp>
      <p:sp>
        <p:nvSpPr>
          <p:cNvPr id="3" name="Content Placeholder 2"/>
          <p:cNvSpPr>
            <a:spLocks noGrp="1"/>
          </p:cNvSpPr>
          <p:nvPr>
            <p:ph idx="1"/>
          </p:nvPr>
        </p:nvSpPr>
        <p:spPr>
          <a:xfrm>
            <a:off x="838200" y="1825625"/>
            <a:ext cx="5303982" cy="4168775"/>
          </a:xfrm>
        </p:spPr>
        <p:txBody>
          <a:bodyPr>
            <a:normAutofit lnSpcReduction="10000"/>
          </a:bodyPr>
          <a:lstStyle/>
          <a:p>
            <a:r>
              <a:rPr lang="vi-VN" dirty="0"/>
              <a:t>SSD là viết tắt của Solid State Drive. Bạn có lẽ quen thuộc với các USB - ổ cứng SSD có thể được coi là một phiên bản có dung lượng lớn hơn và phức tạp hơn của bộ nhớ USB. Khác với ổ cứng HDD, không có ổ đĩa xoay vật lý nào bên trong ổ SSD. Điều này lý giải vì sao bạn có thể nghe thấy tiếng ổ đĩa quay trong quá trình sử dụng máy tính có ổ cứng HDD.</a:t>
            </a:r>
          </a:p>
          <a:p>
            <a:pPr marL="0" indent="0">
              <a:buNone/>
            </a:pPr>
            <a:r>
              <a:rPr lang="vi-VN" dirty="0" smtClean="0"/>
              <a:t/>
            </a:r>
            <a:br>
              <a:rPr lang="vi-VN" dirty="0" smtClean="0"/>
            </a:br>
            <a:endParaRPr lang="vi-VN" dirty="0"/>
          </a:p>
        </p:txBody>
      </p:sp>
      <p:pic>
        <p:nvPicPr>
          <p:cNvPr id="4" name="Picture 3"/>
          <p:cNvPicPr>
            <a:picLocks noChangeAspect="1"/>
          </p:cNvPicPr>
          <p:nvPr/>
        </p:nvPicPr>
        <p:blipFill>
          <a:blip r:embed="rId2"/>
          <a:stretch>
            <a:fillRect/>
          </a:stretch>
        </p:blipFill>
        <p:spPr>
          <a:xfrm>
            <a:off x="6253018" y="1708727"/>
            <a:ext cx="5569527" cy="3934691"/>
          </a:xfrm>
          <a:prstGeom prst="rect">
            <a:avLst/>
          </a:prstGeom>
        </p:spPr>
      </p:pic>
    </p:spTree>
    <p:extLst>
      <p:ext uri="{BB962C8B-B14F-4D97-AF65-F5344CB8AC3E}">
        <p14:creationId xmlns:p14="http://schemas.microsoft.com/office/powerpoint/2010/main" val="1212282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NGUYÊN LÍ HOẠT ĐỘNG CỦA SSD VÀ HDD</a:t>
            </a:r>
            <a:endParaRPr lang="vi-VN" dirty="0">
              <a:solidFill>
                <a:srgbClr val="FF0000"/>
              </a:solidFill>
            </a:endParaRPr>
          </a:p>
        </p:txBody>
      </p:sp>
      <p:sp>
        <p:nvSpPr>
          <p:cNvPr id="3" name="Content Placeholder 2"/>
          <p:cNvSpPr>
            <a:spLocks noGrp="1"/>
          </p:cNvSpPr>
          <p:nvPr>
            <p:ph idx="1"/>
          </p:nvPr>
        </p:nvSpPr>
        <p:spPr>
          <a:xfrm>
            <a:off x="442762" y="2225965"/>
            <a:ext cx="5930329" cy="3648362"/>
          </a:xfrm>
        </p:spPr>
        <p:txBody>
          <a:bodyPr>
            <a:normAutofit fontScale="77500" lnSpcReduction="20000"/>
          </a:bodyPr>
          <a:lstStyle/>
          <a:p>
            <a:r>
              <a:rPr lang="vi-VN" sz="2900" b="1" dirty="0">
                <a:effectLst/>
                <a:hlinkClick r:id="rId2" tooltip="Ổ SSD "/>
              </a:rPr>
              <a:t>Ổ SSD</a:t>
            </a:r>
            <a:r>
              <a:rPr lang="vi-VN" dirty="0">
                <a:effectLst/>
                <a:hlinkClick r:id="rId2" tooltip="Ổ SSD "/>
              </a:rPr>
              <a:t> </a:t>
            </a:r>
            <a:r>
              <a:rPr lang="vi-VN" b="1" dirty="0">
                <a:effectLst/>
              </a:rPr>
              <a:t>không lưu dữ liệu trên các lá đĩa cơ học</a:t>
            </a:r>
            <a:r>
              <a:rPr lang="vi-VN" dirty="0">
                <a:effectLst/>
              </a:rPr>
              <a:t> và</a:t>
            </a:r>
            <a:r>
              <a:rPr lang="vi-VN" b="1" dirty="0">
                <a:effectLst/>
              </a:rPr>
              <a:t> hoàn toàn không sử dụng những kết cấu cơ học</a:t>
            </a:r>
            <a:r>
              <a:rPr lang="vi-VN" dirty="0">
                <a:effectLst/>
              </a:rPr>
              <a:t>. Thay vào đó, dữ liệu sẽ được lưu trên các </a:t>
            </a:r>
            <a:r>
              <a:rPr lang="vi-VN" b="1" dirty="0">
                <a:effectLst/>
              </a:rPr>
              <a:t>chip NAND Flash</a:t>
            </a:r>
            <a:r>
              <a:rPr lang="vi-VN" dirty="0">
                <a:effectLst/>
              </a:rPr>
              <a:t>.</a:t>
            </a:r>
          </a:p>
          <a:p>
            <a:r>
              <a:rPr lang="vi-VN" dirty="0">
                <a:effectLst/>
              </a:rPr>
              <a:t>Cấu tạo của NAND Flash bao gồm nhiều </a:t>
            </a:r>
            <a:r>
              <a:rPr lang="vi-VN" b="1" dirty="0">
                <a:effectLst/>
              </a:rPr>
              <a:t>transitor</a:t>
            </a:r>
            <a:r>
              <a:rPr lang="vi-VN" dirty="0">
                <a:effectLst/>
              </a:rPr>
              <a:t> đặc biệt có tên gọi là </a:t>
            </a:r>
            <a:r>
              <a:rPr lang="vi-VN" b="1" dirty="0">
                <a:effectLst/>
              </a:rPr>
              <a:t>floating gate transitor</a:t>
            </a:r>
            <a:r>
              <a:rPr lang="vi-VN" dirty="0">
                <a:effectLst/>
              </a:rPr>
              <a:t>, khác với </a:t>
            </a:r>
            <a:r>
              <a:rPr lang="vi-VN" b="1" dirty="0">
                <a:effectLst/>
              </a:rPr>
              <a:t>transisitor</a:t>
            </a:r>
            <a:r>
              <a:rPr lang="vi-VN" dirty="0">
                <a:effectLst/>
              </a:rPr>
              <a:t> dùng trong bộ nhớ </a:t>
            </a:r>
            <a:r>
              <a:rPr lang="vi-VN" b="1" dirty="0">
                <a:effectLst/>
              </a:rPr>
              <a:t>DRAM</a:t>
            </a:r>
            <a:r>
              <a:rPr lang="vi-VN" dirty="0">
                <a:effectLst/>
              </a:rPr>
              <a:t> vốn phải </a:t>
            </a:r>
            <a:r>
              <a:rPr lang="vi-VN" b="1" dirty="0">
                <a:effectLst/>
              </a:rPr>
              <a:t>refresh</a:t>
            </a:r>
            <a:r>
              <a:rPr lang="vi-VN" dirty="0">
                <a:effectLst/>
              </a:rPr>
              <a:t> nhiều lần mỗi giây,</a:t>
            </a:r>
            <a:r>
              <a:rPr lang="vi-VN" b="1" dirty="0">
                <a:effectLst/>
              </a:rPr>
              <a:t> NAND Flash được thiết kế để giữ nguyên trạng thái của nó kể cả khi không được cấp nguồn</a:t>
            </a:r>
            <a:r>
              <a:rPr lang="vi-VN" dirty="0">
                <a:effectLst/>
              </a:rPr>
              <a:t>.</a:t>
            </a:r>
          </a:p>
          <a:p>
            <a:r>
              <a:rPr lang="vi-VN" dirty="0">
                <a:effectLst/>
              </a:rPr>
              <a:t>Cơ cấu tổ chức của NAND Flash theo hình lưới, gồm nhiều</a:t>
            </a:r>
            <a:r>
              <a:rPr lang="vi-VN" b="1" dirty="0">
                <a:effectLst/>
              </a:rPr>
              <a:t> page</a:t>
            </a:r>
            <a:r>
              <a:rPr lang="vi-VN" dirty="0">
                <a:effectLst/>
              </a:rPr>
              <a:t> và</a:t>
            </a:r>
            <a:r>
              <a:rPr lang="vi-VN" b="1" dirty="0">
                <a:effectLst/>
              </a:rPr>
              <a:t> block</a:t>
            </a:r>
            <a:r>
              <a:rPr lang="vi-VN" dirty="0">
                <a:effectLst/>
              </a:rPr>
              <a:t>. Mỗi</a:t>
            </a:r>
            <a:r>
              <a:rPr lang="vi-VN" b="1" dirty="0">
                <a:effectLst/>
              </a:rPr>
              <a:t> page </a:t>
            </a:r>
            <a:r>
              <a:rPr lang="vi-VN" dirty="0">
                <a:effectLst/>
              </a:rPr>
              <a:t>gồm nhiều </a:t>
            </a:r>
            <a:r>
              <a:rPr lang="vi-VN" b="1" dirty="0">
                <a:effectLst/>
              </a:rPr>
              <a:t>cell </a:t>
            </a:r>
            <a:r>
              <a:rPr lang="vi-VN" dirty="0">
                <a:effectLst/>
              </a:rPr>
              <a:t>hợp thành, và nhiều</a:t>
            </a:r>
            <a:r>
              <a:rPr lang="vi-VN" b="1" dirty="0">
                <a:effectLst/>
              </a:rPr>
              <a:t> page </a:t>
            </a:r>
            <a:r>
              <a:rPr lang="vi-VN" dirty="0">
                <a:effectLst/>
              </a:rPr>
              <a:t>sẽ tạo thành một </a:t>
            </a:r>
            <a:r>
              <a:rPr lang="vi-VN" b="1" dirty="0">
                <a:effectLst/>
              </a:rPr>
              <a:t>block</a:t>
            </a:r>
            <a:r>
              <a:rPr lang="vi-VN" dirty="0">
                <a:effectLst/>
              </a:rPr>
              <a:t>.</a:t>
            </a:r>
          </a:p>
          <a:p>
            <a:endParaRPr lang="vi-VN" dirty="0"/>
          </a:p>
        </p:txBody>
      </p:sp>
      <p:pic>
        <p:nvPicPr>
          <p:cNvPr id="4" name="Picture 3"/>
          <p:cNvPicPr>
            <a:picLocks noChangeAspect="1"/>
          </p:cNvPicPr>
          <p:nvPr/>
        </p:nvPicPr>
        <p:blipFill>
          <a:blip r:embed="rId3"/>
          <a:stretch>
            <a:fillRect/>
          </a:stretch>
        </p:blipFill>
        <p:spPr>
          <a:xfrm>
            <a:off x="6373090" y="2225965"/>
            <a:ext cx="5366327" cy="3546762"/>
          </a:xfrm>
          <a:prstGeom prst="rect">
            <a:avLst/>
          </a:prstGeom>
        </p:spPr>
      </p:pic>
    </p:spTree>
    <p:extLst>
      <p:ext uri="{BB962C8B-B14F-4D97-AF65-F5344CB8AC3E}">
        <p14:creationId xmlns:p14="http://schemas.microsoft.com/office/powerpoint/2010/main" val="126719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95" y="1006763"/>
            <a:ext cx="5154496" cy="4701309"/>
          </a:xfrm>
        </p:spPr>
        <p:txBody>
          <a:bodyPr>
            <a:normAutofit fontScale="77500" lnSpcReduction="20000"/>
          </a:bodyPr>
          <a:lstStyle/>
          <a:p>
            <a:r>
              <a:rPr lang="vi-VN" sz="2600" b="1" dirty="0">
                <a:effectLst/>
                <a:hlinkClick r:id="rId2" tooltip="Đĩa cứng HDD"/>
              </a:rPr>
              <a:t>Ổ cứng HDD</a:t>
            </a:r>
            <a:r>
              <a:rPr lang="vi-VN" dirty="0">
                <a:effectLst/>
              </a:rPr>
              <a:t> cũng là loại </a:t>
            </a:r>
            <a:r>
              <a:rPr lang="vi-VN" b="1" dirty="0">
                <a:effectLst/>
              </a:rPr>
              <a:t>Non-volatile memory</a:t>
            </a:r>
            <a:r>
              <a:rPr lang="vi-VN" dirty="0">
                <a:effectLst/>
              </a:rPr>
              <a:t> giống như ổ cứng SSD nhưng </a:t>
            </a:r>
            <a:r>
              <a:rPr lang="vi-VN" b="1" dirty="0">
                <a:effectLst/>
              </a:rPr>
              <a:t>cấu trúc hoàn toàn khác</a:t>
            </a:r>
            <a:r>
              <a:rPr lang="vi-VN" dirty="0">
                <a:effectLst/>
              </a:rPr>
              <a:t>. Cấu trúc dữ liệu của ổ cứng HDD được phân chia thành </a:t>
            </a:r>
            <a:r>
              <a:rPr lang="vi-VN" b="1" dirty="0">
                <a:effectLst/>
              </a:rPr>
              <a:t>Track</a:t>
            </a:r>
            <a:r>
              <a:rPr lang="vi-VN" dirty="0">
                <a:effectLst/>
              </a:rPr>
              <a:t>, </a:t>
            </a:r>
            <a:r>
              <a:rPr lang="vi-VN" b="1" dirty="0">
                <a:effectLst/>
              </a:rPr>
              <a:t>Sector</a:t>
            </a:r>
            <a:r>
              <a:rPr lang="vi-VN" dirty="0">
                <a:effectLst/>
              </a:rPr>
              <a:t> và </a:t>
            </a:r>
            <a:r>
              <a:rPr lang="vi-VN" b="1" dirty="0">
                <a:effectLst/>
              </a:rPr>
              <a:t>Cluster</a:t>
            </a:r>
            <a:r>
              <a:rPr lang="vi-VN" dirty="0">
                <a:effectLst/>
              </a:rPr>
              <a:t>.</a:t>
            </a:r>
          </a:p>
          <a:p>
            <a:r>
              <a:rPr lang="vi-VN" b="1" dirty="0">
                <a:effectLst/>
              </a:rPr>
              <a:t>Sector</a:t>
            </a:r>
            <a:r>
              <a:rPr lang="vi-VN" dirty="0">
                <a:effectLst/>
              </a:rPr>
              <a:t>: Mỗi</a:t>
            </a:r>
            <a:r>
              <a:rPr lang="vi-VN" b="1" dirty="0">
                <a:effectLst/>
              </a:rPr>
              <a:t> track</a:t>
            </a:r>
            <a:r>
              <a:rPr lang="vi-VN" dirty="0">
                <a:effectLst/>
              </a:rPr>
              <a:t> lại được chia thành những đường hướng tâm tạo thành các</a:t>
            </a:r>
            <a:r>
              <a:rPr lang="vi-VN" b="1" dirty="0">
                <a:effectLst/>
              </a:rPr>
              <a:t> sector</a:t>
            </a:r>
            <a:r>
              <a:rPr lang="vi-VN" dirty="0">
                <a:effectLst/>
              </a:rPr>
              <a:t>. </a:t>
            </a:r>
            <a:r>
              <a:rPr lang="vi-VN" b="1" dirty="0">
                <a:effectLst/>
              </a:rPr>
              <a:t>Sector là đơn vị chứa dữ liệu nhỏ nhất</a:t>
            </a:r>
            <a:r>
              <a:rPr lang="vi-VN" dirty="0">
                <a:effectLst/>
              </a:rPr>
              <a:t>.</a:t>
            </a:r>
          </a:p>
          <a:p>
            <a:r>
              <a:rPr lang="vi-VN" b="1" dirty="0">
                <a:effectLst/>
              </a:rPr>
              <a:t>Cluster</a:t>
            </a:r>
            <a:r>
              <a:rPr lang="vi-VN" dirty="0">
                <a:effectLst/>
              </a:rPr>
              <a:t>: </a:t>
            </a:r>
            <a:r>
              <a:rPr lang="vi-VN" b="1" dirty="0">
                <a:effectLst/>
              </a:rPr>
              <a:t>Cluster </a:t>
            </a:r>
            <a:r>
              <a:rPr lang="vi-VN" dirty="0">
                <a:effectLst/>
              </a:rPr>
              <a:t>là một đơn vị lưu trữ gồm một hoặc nhiều sector. Khi lưu dữ liệu vào ổ cứng, các dữ liệu ghi vào hàng chục, hoặc hàng trăm cluster liền kề hoặc không liền kề nhau.</a:t>
            </a:r>
          </a:p>
          <a:p>
            <a:r>
              <a:rPr lang="vi-VN" b="1" dirty="0">
                <a:effectLst/>
              </a:rPr>
              <a:t>Track</a:t>
            </a:r>
            <a:r>
              <a:rPr lang="vi-VN" dirty="0">
                <a:effectLst/>
              </a:rPr>
              <a:t>: Là những vòng tròn đồng tâm trên một mặt đĩa dùng để xác định các vùng lưu dữ liệu riêng biệt, mặc định track không cố định khi được sản xuất. Khi đĩa cứng bị hỏng, track có thể được tái cấu trúc lại nhằm khắc phục lỗi.</a:t>
            </a:r>
          </a:p>
          <a:p>
            <a:endParaRPr lang="vi-VN" dirty="0"/>
          </a:p>
        </p:txBody>
      </p:sp>
      <p:pic>
        <p:nvPicPr>
          <p:cNvPr id="4" name="Picture 3"/>
          <p:cNvPicPr>
            <a:picLocks noChangeAspect="1"/>
          </p:cNvPicPr>
          <p:nvPr/>
        </p:nvPicPr>
        <p:blipFill>
          <a:blip r:embed="rId3"/>
          <a:stretch>
            <a:fillRect/>
          </a:stretch>
        </p:blipFill>
        <p:spPr>
          <a:xfrm>
            <a:off x="6068290" y="1006764"/>
            <a:ext cx="5412510" cy="4036291"/>
          </a:xfrm>
          <a:prstGeom prst="rect">
            <a:avLst/>
          </a:prstGeom>
        </p:spPr>
      </p:pic>
    </p:spTree>
    <p:extLst>
      <p:ext uri="{BB962C8B-B14F-4D97-AF65-F5344CB8AC3E}">
        <p14:creationId xmlns:p14="http://schemas.microsoft.com/office/powerpoint/2010/main" val="832485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0254" y="138545"/>
            <a:ext cx="9663545" cy="1133043"/>
          </a:xfrm>
        </p:spPr>
        <p:txBody>
          <a:bodyPr/>
          <a:lstStyle/>
          <a:p>
            <a:r>
              <a:rPr lang="en-US" b="1" dirty="0" smtClean="0">
                <a:solidFill>
                  <a:srgbClr val="FF0000"/>
                </a:solidFill>
              </a:rPr>
              <a:t>ƯU NHƯỢC ĐIỂM 2 Ổ CỨNG SSD VÀ HDD</a:t>
            </a:r>
            <a:endParaRPr lang="vi-VN" b="1" dirty="0">
              <a:solidFill>
                <a:srgbClr val="FF0000"/>
              </a:solidFill>
            </a:endParaRPr>
          </a:p>
        </p:txBody>
      </p:sp>
      <p:sp>
        <p:nvSpPr>
          <p:cNvPr id="3" name="Content Placeholder 2"/>
          <p:cNvSpPr>
            <a:spLocks noGrp="1"/>
          </p:cNvSpPr>
          <p:nvPr>
            <p:ph idx="1"/>
          </p:nvPr>
        </p:nvSpPr>
        <p:spPr>
          <a:xfrm>
            <a:off x="535709" y="1271587"/>
            <a:ext cx="4959927" cy="4870595"/>
          </a:xfrm>
        </p:spPr>
        <p:txBody>
          <a:bodyPr>
            <a:normAutofit fontScale="77500" lnSpcReduction="20000"/>
          </a:bodyPr>
          <a:lstStyle/>
          <a:p>
            <a:pPr fontAlgn="base"/>
            <a:r>
              <a:rPr lang="vi-VN" b="1" dirty="0"/>
              <a:t>Tốc độ xử lý:</a:t>
            </a:r>
            <a:r>
              <a:rPr lang="vi-VN" dirty="0"/>
              <a:t> Xét về khía cạnh tốc độ thì đây là ưu điểm của ổ cứng SSD. Nếu cùng xử lý một tác vụ SSD chỉ mất vài giây thì HDD lại mất hơn 1 phút. Điều này thấy rằng SSD phù hợp cho nhu cầu người dùng chơi game hay thiết kế đồ họa chuyên nghiệp</a:t>
            </a:r>
          </a:p>
          <a:p>
            <a:pPr fontAlgn="base"/>
            <a:r>
              <a:rPr lang="vi-VN" b="1" dirty="0"/>
              <a:t>Tiếng ồn:</a:t>
            </a:r>
            <a:r>
              <a:rPr lang="vi-VN" dirty="0"/>
              <a:t> HDD khi chạy sẽ khá rung hay gây ra tiếng ồn mặc dù đã được khắc phục qua nhiều thế hệ HDD mới. So với SSD vẫn còn kém cạnh vì hoạt động cực kỳ mượt và yên lặng.</a:t>
            </a:r>
          </a:p>
          <a:p>
            <a:pPr fontAlgn="base"/>
            <a:r>
              <a:rPr lang="vi-VN" b="1" dirty="0"/>
              <a:t>Giá:</a:t>
            </a:r>
            <a:r>
              <a:rPr lang="vi-VN" dirty="0"/>
              <a:t> Vì có nhiều ưu điểm nổi trội hơn nê SSD giá thành đắt hơn rất nhiều so với HDD.</a:t>
            </a:r>
          </a:p>
          <a:p>
            <a:pPr fontAlgn="base"/>
            <a:r>
              <a:rPr lang="vi-VN" b="1" dirty="0"/>
              <a:t>Hiệu suất và sự thông dụng:</a:t>
            </a:r>
            <a:r>
              <a:rPr lang="vi-VN" dirty="0"/>
              <a:t> Hoạt động của SSD ổn định hơn so với HDD. Độ bền của SSD cũng nổi trội hơn HDD nhưng HDD vẫn vẫn được sử dụng thông dụng hơn vì giá rẻ và dung lượng lớn.</a:t>
            </a:r>
          </a:p>
          <a:p>
            <a:endParaRPr lang="vi-VN" dirty="0"/>
          </a:p>
        </p:txBody>
      </p:sp>
      <p:pic>
        <p:nvPicPr>
          <p:cNvPr id="4" name="Picture 3"/>
          <p:cNvPicPr>
            <a:picLocks noChangeAspect="1"/>
          </p:cNvPicPr>
          <p:nvPr/>
        </p:nvPicPr>
        <p:blipFill>
          <a:blip r:embed="rId2"/>
          <a:stretch>
            <a:fillRect/>
          </a:stretch>
        </p:blipFill>
        <p:spPr>
          <a:xfrm>
            <a:off x="5798127" y="1271587"/>
            <a:ext cx="6199909" cy="4473431"/>
          </a:xfrm>
          <a:prstGeom prst="rect">
            <a:avLst/>
          </a:prstGeom>
        </p:spPr>
      </p:pic>
    </p:spTree>
    <p:extLst>
      <p:ext uri="{BB962C8B-B14F-4D97-AF65-F5344CB8AC3E}">
        <p14:creationId xmlns:p14="http://schemas.microsoft.com/office/powerpoint/2010/main" val="3233013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down)">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7164" y="766618"/>
            <a:ext cx="5791200" cy="5043055"/>
          </a:xfrm>
        </p:spPr>
        <p:txBody>
          <a:bodyPr>
            <a:normAutofit fontScale="85000" lnSpcReduction="10000"/>
          </a:bodyPr>
          <a:lstStyle/>
          <a:p>
            <a:pPr fontAlgn="base"/>
            <a:r>
              <a:rPr lang="vi-VN" b="1" dirty="0"/>
              <a:t>Hình thức:</a:t>
            </a:r>
            <a:r>
              <a:rPr lang="vi-VN" dirty="0"/>
              <a:t> SSD được đánh giá cao về hình thức cũng như sự linh hoạt trong thiết kế hơn nhiều so với HDD (bắt buộc là đĩa từ và phải có một trục xoay).</a:t>
            </a:r>
          </a:p>
          <a:p>
            <a:pPr fontAlgn="base"/>
            <a:r>
              <a:rPr lang="vi-VN" b="1" dirty="0"/>
              <a:t>Độ bền:</a:t>
            </a:r>
            <a:r>
              <a:rPr lang="vi-VN" dirty="0"/>
              <a:t> Vì cấu tạo vật lý của HDD, các đĩa từ phải chạy liên tục khi máy tính đọc và ghi dữ liệu theo đó SSD bền hơn hẳn với HDD.</a:t>
            </a:r>
          </a:p>
          <a:p>
            <a:pPr fontAlgn="base"/>
            <a:r>
              <a:rPr lang="vi-VN" b="1" dirty="0"/>
              <a:t>Sự phân mảnh dữ liệu:</a:t>
            </a:r>
            <a:r>
              <a:rPr lang="vi-VN" dirty="0"/>
              <a:t> Dữ liệu lớn và tập trung sẽ dễ lưu và truy cập hơn trên HDD, nếu dữ liệu nhỏ lẻ sẽ dễ bị phân mảnh và mất thời gian hơn, điều này không xuất hiện trên SSD do cấu trúc các chip nhớ rời và dữ liệu được phân vùng trên đó</a:t>
            </a:r>
            <a:r>
              <a:rPr lang="vi-VN" dirty="0" smtClean="0"/>
              <a:t>.</a:t>
            </a:r>
          </a:p>
          <a:p>
            <a:r>
              <a:rPr lang="vi-VN" b="1" dirty="0"/>
              <a:t>Điện năng tiêu thụ giữa SSD và </a:t>
            </a:r>
            <a:r>
              <a:rPr lang="vi-VN" b="1" dirty="0" smtClean="0"/>
              <a:t>HDD: </a:t>
            </a:r>
            <a:r>
              <a:rPr lang="vi-VN" dirty="0" smtClean="0"/>
              <a:t>Vì </a:t>
            </a:r>
            <a:r>
              <a:rPr lang="vi-VN" dirty="0"/>
              <a:t>không cần thêm điện năng để quay các mặt đĩa nên ổ cứng SSD ngốn rất ít điện năng, đem so sánh với HDD thì SSD tiêu thụ điện năng thấp hơn 4 lần</a:t>
            </a:r>
          </a:p>
          <a:p>
            <a:pPr fontAlgn="base"/>
            <a:endParaRPr lang="vi-VN" dirty="0"/>
          </a:p>
        </p:txBody>
      </p:sp>
      <p:pic>
        <p:nvPicPr>
          <p:cNvPr id="4" name="Picture 3"/>
          <p:cNvPicPr>
            <a:picLocks noChangeAspect="1"/>
          </p:cNvPicPr>
          <p:nvPr/>
        </p:nvPicPr>
        <p:blipFill>
          <a:blip r:embed="rId2"/>
          <a:stretch>
            <a:fillRect/>
          </a:stretch>
        </p:blipFill>
        <p:spPr>
          <a:xfrm>
            <a:off x="6493164" y="766618"/>
            <a:ext cx="5366327" cy="4350327"/>
          </a:xfrm>
          <a:prstGeom prst="rect">
            <a:avLst/>
          </a:prstGeom>
        </p:spPr>
      </p:pic>
    </p:spTree>
    <p:extLst>
      <p:ext uri="{BB962C8B-B14F-4D97-AF65-F5344CB8AC3E}">
        <p14:creationId xmlns:p14="http://schemas.microsoft.com/office/powerpoint/2010/main" val="2007056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solidFill>
                  <a:srgbClr val="FF0000"/>
                </a:solidFill>
              </a:rPr>
              <a:t>VỀ SỰ PHỔ BIẾN CỦA SSD VÀ HDD</a:t>
            </a:r>
          </a:p>
        </p:txBody>
      </p:sp>
      <p:sp>
        <p:nvSpPr>
          <p:cNvPr id="3" name="Content Placeholder 2"/>
          <p:cNvSpPr>
            <a:spLocks noGrp="1"/>
          </p:cNvSpPr>
          <p:nvPr>
            <p:ph idx="1"/>
          </p:nvPr>
        </p:nvSpPr>
        <p:spPr>
          <a:xfrm>
            <a:off x="838200" y="1825625"/>
            <a:ext cx="5396345" cy="4351338"/>
          </a:xfrm>
        </p:spPr>
        <p:txBody>
          <a:bodyPr>
            <a:normAutofit fontScale="92500" lnSpcReduction="20000"/>
          </a:bodyPr>
          <a:lstStyle/>
          <a:p>
            <a:r>
              <a:rPr lang="vi-VN" dirty="0"/>
              <a:t>Xét về sự phổ biến của hai loại ổ cứng thì ổ cứng HDD có số lượng phong phú hơn so với SSD. Danh sách một loạt các sản phẩm như Western Digital, Toshiba, Seagate, Samsung, và Hitachi đã cho chúng ta thấy rõ điều này. Đối với máy tính để bàn và máy Mac, ổ cứng HDD bên trong sẽ không thể tháo ra hoàn toàn, ít nhất là trong vài năm tới. Bạn cũng sẽ thấy nhiều sự lựa chọn hơn với ổ cứng HDD từ các nhà sản xuất khác nhau cho cùng một khả năng lưu trữ. Mặc dù các dòng ổ cứng SSD vẫn đang trên đường phát triển về số lượng, song ổ cứng vẫn chiếm đa số cho các thiết bị lưu trữ trong máy tính cá nhân.</a:t>
            </a:r>
          </a:p>
        </p:txBody>
      </p:sp>
      <p:pic>
        <p:nvPicPr>
          <p:cNvPr id="4" name="Picture 3"/>
          <p:cNvPicPr>
            <a:picLocks noChangeAspect="1"/>
          </p:cNvPicPr>
          <p:nvPr/>
        </p:nvPicPr>
        <p:blipFill>
          <a:blip r:embed="rId2"/>
          <a:stretch>
            <a:fillRect/>
          </a:stretch>
        </p:blipFill>
        <p:spPr>
          <a:xfrm>
            <a:off x="6096000" y="1690688"/>
            <a:ext cx="5966691" cy="3971203"/>
          </a:xfrm>
          <a:prstGeom prst="rect">
            <a:avLst/>
          </a:prstGeom>
        </p:spPr>
      </p:pic>
    </p:spTree>
    <p:extLst>
      <p:ext uri="{BB962C8B-B14F-4D97-AF65-F5344CB8AC3E}">
        <p14:creationId xmlns:p14="http://schemas.microsoft.com/office/powerpoint/2010/main" val="3514510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solidFill>
                  <a:srgbClr val="FF0000"/>
                </a:solidFill>
              </a:rPr>
              <a:t>Khi</a:t>
            </a:r>
            <a:r>
              <a:rPr lang="en-US" dirty="0">
                <a:solidFill>
                  <a:srgbClr val="FF0000"/>
                </a:solidFill>
              </a:rPr>
              <a:t> </a:t>
            </a:r>
            <a:r>
              <a:rPr lang="en-US" dirty="0" err="1">
                <a:solidFill>
                  <a:srgbClr val="FF0000"/>
                </a:solidFill>
              </a:rPr>
              <a:t>nào</a:t>
            </a:r>
            <a:r>
              <a:rPr lang="en-US" dirty="0">
                <a:solidFill>
                  <a:srgbClr val="FF0000"/>
                </a:solidFill>
              </a:rPr>
              <a:t> </a:t>
            </a:r>
            <a:r>
              <a:rPr lang="en-US" dirty="0" err="1">
                <a:solidFill>
                  <a:srgbClr val="FF0000"/>
                </a:solidFill>
              </a:rPr>
              <a:t>nên</a:t>
            </a:r>
            <a:r>
              <a:rPr lang="en-US" dirty="0">
                <a:solidFill>
                  <a:srgbClr val="FF0000"/>
                </a:solidFill>
              </a:rPr>
              <a:t> </a:t>
            </a:r>
            <a:r>
              <a:rPr lang="en-US" dirty="0" err="1">
                <a:solidFill>
                  <a:srgbClr val="FF0000"/>
                </a:solidFill>
              </a:rPr>
              <a:t>chọn</a:t>
            </a:r>
            <a:r>
              <a:rPr lang="en-US" dirty="0">
                <a:solidFill>
                  <a:srgbClr val="FF0000"/>
                </a:solidFill>
              </a:rPr>
              <a:t> </a:t>
            </a:r>
            <a:r>
              <a:rPr lang="en-US" dirty="0" err="1">
                <a:solidFill>
                  <a:srgbClr val="FF0000"/>
                </a:solidFill>
              </a:rPr>
              <a:t>ssd</a:t>
            </a:r>
            <a:endParaRPr lang="vi-VN" dirty="0">
              <a:solidFill>
                <a:srgbClr val="FF0000"/>
              </a:solidFill>
            </a:endParaRPr>
          </a:p>
        </p:txBody>
      </p:sp>
      <p:sp>
        <p:nvSpPr>
          <p:cNvPr id="3" name="Content Placeholder 2"/>
          <p:cNvSpPr>
            <a:spLocks noGrp="1"/>
          </p:cNvSpPr>
          <p:nvPr>
            <p:ph idx="1"/>
          </p:nvPr>
        </p:nvSpPr>
        <p:spPr>
          <a:xfrm>
            <a:off x="628073" y="2096063"/>
            <a:ext cx="4821382" cy="3861392"/>
          </a:xfrm>
        </p:spPr>
        <p:txBody>
          <a:bodyPr>
            <a:normAutofit fontScale="77500" lnSpcReduction="20000"/>
          </a:bodyPr>
          <a:lstStyle/>
          <a:p>
            <a:r>
              <a:rPr lang="vi-VN" dirty="0">
                <a:effectLst/>
              </a:rPr>
              <a:t>Người hay phải di chuyển trong khi làm việc. Rõ ràng việc đảm bảo cho sự an toàn dữ liệu trong tình trạng rung lắc là một việc quan trọng.</a:t>
            </a:r>
          </a:p>
          <a:p>
            <a:r>
              <a:rPr lang="vi-VN" dirty="0">
                <a:effectLst/>
              </a:rPr>
              <a:t>Người cần tốc độ xử lý dữ liệu công việc cao, làm trong lĩnh vực đồ hoạ hoặc kỹ sư. Để tối ưu nhất, bạn có thể sử dụng ổ cứng SSD để xử lý và HDD để lưu trữ. Như vậy vừa có không gian lưu trữ vừa đảm bảo được tốc độ tiến trình làm việc.</a:t>
            </a:r>
          </a:p>
          <a:p>
            <a:r>
              <a:rPr lang="vi-VN" dirty="0">
                <a:effectLst/>
              </a:rPr>
              <a:t>Người yêu âm thanh. Những ai thích thưởng thức âm nhạc thì nên sử dụng SSD, đơn giản vì nó không phát ra tạp âm nào trong quá trình hoạt động.</a:t>
            </a:r>
          </a:p>
          <a:p>
            <a:endParaRPr lang="vi-VN" dirty="0"/>
          </a:p>
        </p:txBody>
      </p:sp>
      <p:pic>
        <p:nvPicPr>
          <p:cNvPr id="4" name="Picture 3"/>
          <p:cNvPicPr>
            <a:picLocks noChangeAspect="1"/>
          </p:cNvPicPr>
          <p:nvPr/>
        </p:nvPicPr>
        <p:blipFill>
          <a:blip r:embed="rId2"/>
          <a:stretch>
            <a:fillRect/>
          </a:stretch>
        </p:blipFill>
        <p:spPr>
          <a:xfrm>
            <a:off x="5671127" y="2096064"/>
            <a:ext cx="5698837" cy="3214845"/>
          </a:xfrm>
          <a:prstGeom prst="rect">
            <a:avLst/>
          </a:prstGeom>
        </p:spPr>
      </p:pic>
    </p:spTree>
    <p:extLst>
      <p:ext uri="{BB962C8B-B14F-4D97-AF65-F5344CB8AC3E}">
        <p14:creationId xmlns:p14="http://schemas.microsoft.com/office/powerpoint/2010/main" val="4045961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randombar(horizont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110</TotalTime>
  <Words>737</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Narrow</vt:lpstr>
      <vt:lpstr>Arial Rounded MT Bold</vt:lpstr>
      <vt:lpstr>Bookman Old Style</vt:lpstr>
      <vt:lpstr>Rockwell</vt:lpstr>
      <vt:lpstr>Times New Roman</vt:lpstr>
      <vt:lpstr>Damask</vt:lpstr>
      <vt:lpstr>BÀI THUYẾT TRÌNH                                   SO SÁNH HHD VÀ SSD</vt:lpstr>
      <vt:lpstr>NỘI DUNG CHÍNH</vt:lpstr>
      <vt:lpstr>KHÁI NIỆM VỀ Ổ CỨNG</vt:lpstr>
      <vt:lpstr>NGUYÊN LÍ HOẠT ĐỘNG CỦA SSD VÀ HDD</vt:lpstr>
      <vt:lpstr>PowerPoint Presentation</vt:lpstr>
      <vt:lpstr>ƯU NHƯỢC ĐIỂM 2 Ổ CỨNG SSD VÀ HDD</vt:lpstr>
      <vt:lpstr>PowerPoint Presentation</vt:lpstr>
      <vt:lpstr>VỀ SỰ PHỔ BIẾN CỦA SSD VÀ HDD</vt:lpstr>
      <vt:lpstr>Khi nào nên chọn ssd</vt:lpstr>
      <vt:lpstr>Khi nào nên chọn hdd</vt:lpstr>
      <vt:lpstr>KẾT LUẬN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 SÁNH HHD VÀ SSD</dc:title>
  <dc:creator>LENOVO</dc:creator>
  <cp:lastModifiedBy>LENOVO</cp:lastModifiedBy>
  <cp:revision>14</cp:revision>
  <dcterms:created xsi:type="dcterms:W3CDTF">2021-11-05T08:08:59Z</dcterms:created>
  <dcterms:modified xsi:type="dcterms:W3CDTF">2021-11-05T11:57:18Z</dcterms:modified>
</cp:coreProperties>
</file>