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65" r:id="rId2"/>
    <p:sldId id="266" r:id="rId3"/>
    <p:sldId id="258" r:id="rId4"/>
    <p:sldId id="257" r:id="rId5"/>
    <p:sldId id="259" r:id="rId6"/>
    <p:sldId id="260" r:id="rId7"/>
    <p:sldId id="261" r:id="rId8"/>
    <p:sldId id="262" r:id="rId9"/>
    <p:sldId id="263" r:id="rId10"/>
    <p:sldId id="264" r:id="rId11"/>
    <p:sldId id="267" r:id="rId1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461" autoAdjust="0"/>
  </p:normalViewPr>
  <p:slideViewPr>
    <p:cSldViewPr snapToGrid="0">
      <p:cViewPr varScale="1">
        <p:scale>
          <a:sx n="57" d="100"/>
          <a:sy n="57" d="100"/>
        </p:scale>
        <p:origin x="101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8517C-D2BA-4C8C-A982-29C795843A02}" type="datetimeFigureOut">
              <a:rPr lang="vi-VN" smtClean="0"/>
              <a:t>10/11/2021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C3F49-63CE-4636-8988-5F5EEB75A165}" type="slidenum">
              <a:rPr lang="vi-VN" smtClean="0"/>
              <a:t>‹#›</a:t>
            </a:fld>
            <a:endParaRPr lang="vi-VN"/>
          </a:p>
        </p:txBody>
      </p:sp>
    </p:spTree>
    <p:extLst>
      <p:ext uri="{BB962C8B-B14F-4D97-AF65-F5344CB8AC3E}">
        <p14:creationId xmlns:p14="http://schemas.microsoft.com/office/powerpoint/2010/main" val="294418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vi.wikipedia.org/wiki/RAR"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en.wikipedia.org/wiki/ZIP_(file_forma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Winrar có thể giúp bạn trong việc sao lưu dữ liệu, giảm kích cỡ các file, nén và giải nén các file ở dạng </a:t>
            </a:r>
            <a:r>
              <a:rPr lang="vi-VN" dirty="0" smtClean="0">
                <a:hlinkClick r:id="rId3"/>
              </a:rPr>
              <a:t>RAR</a:t>
            </a:r>
            <a:r>
              <a:rPr lang="vi-VN" dirty="0" smtClean="0"/>
              <a:t> và </a:t>
            </a:r>
            <a:r>
              <a:rPr lang="vi-VN" dirty="0" smtClean="0">
                <a:hlinkClick r:id="rId4" tooltip="ZIP"/>
              </a:rPr>
              <a:t>ZIP</a:t>
            </a:r>
            <a:r>
              <a:rPr lang="vi-VN" dirty="0" smtClean="0"/>
              <a:t>.  Nó biến những tập tin có kích thước lớn thành những tập tin có kích thước nhỏ hơn, và hoàn toàn có thể giải nén để trở về tập tin gốc mà không làm thay đổi bất kỳ dữ liệu nhỏ nào trong đó. WinRAR có thể được sử dụng miễn phí, nhưng thỉnh thoảng bạn sẽ nhìn thấy các yêu cầu thu phí của ứng dụng.</a:t>
            </a:r>
            <a:r>
              <a:rPr lang="en-US" dirty="0" smtClean="0"/>
              <a:t>YEVGENY</a:t>
            </a:r>
            <a:r>
              <a:rPr lang="vi-VN" dirty="0" smtClean="0"/>
              <a:t>  </a:t>
            </a:r>
          </a:p>
          <a:p>
            <a:endParaRPr lang="vi-VN" dirty="0"/>
          </a:p>
        </p:txBody>
      </p:sp>
      <p:sp>
        <p:nvSpPr>
          <p:cNvPr id="4" name="Slide Number Placeholder 3"/>
          <p:cNvSpPr>
            <a:spLocks noGrp="1"/>
          </p:cNvSpPr>
          <p:nvPr>
            <p:ph type="sldNum" sz="quarter" idx="10"/>
          </p:nvPr>
        </p:nvSpPr>
        <p:spPr/>
        <p:txBody>
          <a:bodyPr/>
          <a:lstStyle/>
          <a:p>
            <a:fld id="{9AFC3F49-63CE-4636-8988-5F5EEB75A165}" type="slidenum">
              <a:rPr lang="vi-VN" smtClean="0"/>
              <a:t>4</a:t>
            </a:fld>
            <a:endParaRPr lang="vi-VN"/>
          </a:p>
        </p:txBody>
      </p:sp>
    </p:spTree>
    <p:extLst>
      <p:ext uri="{BB962C8B-B14F-4D97-AF65-F5344CB8AC3E}">
        <p14:creationId xmlns:p14="http://schemas.microsoft.com/office/powerpoint/2010/main" val="191138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dirty="0" smtClean="0">
                <a:solidFill>
                  <a:schemeClr val="bg1"/>
                </a:solidFill>
              </a:rPr>
              <a:t>(1)Winrar là một phần mềm giúp giảm dung lượng dữ liệu rất nổi tiếng. Nó được xem là </a:t>
            </a:r>
            <a:r>
              <a:rPr lang="vi-VN" sz="1200" b="1" dirty="0" smtClean="0">
                <a:solidFill>
                  <a:schemeClr val="bg1"/>
                </a:solidFill>
              </a:rPr>
              <a:t>cách nén file trên win 10</a:t>
            </a:r>
            <a:r>
              <a:rPr lang="vi-VN" sz="1200" dirty="0" smtClean="0">
                <a:solidFill>
                  <a:schemeClr val="bg1"/>
                </a:solidFill>
              </a:rPr>
              <a:t> phổ biến. Không những thế, các phiên bản win thấp hơn vẫn sử dụng phần mềm này khi có nhu cầu giảm kích thước của tập tin.</a:t>
            </a:r>
          </a:p>
          <a:p>
            <a:r>
              <a:rPr lang="vi-VN" sz="1200" dirty="0" smtClean="0">
                <a:solidFill>
                  <a:schemeClr val="bg1"/>
                </a:solidFill>
              </a:rPr>
              <a:t>Để nén file bằng phần mềm Winrar, bạn phải tải ứng dụng này về máy tính</a:t>
            </a:r>
          </a:p>
          <a:p>
            <a:r>
              <a:rPr lang="vi-VN" sz="1200" dirty="0" smtClean="0">
                <a:solidFill>
                  <a:schemeClr val="bg1"/>
                </a:solidFill>
              </a:rPr>
              <a:t>(cuối) Ngoài ra, Winrar còn cung cấp các tính năng sau để đáp ứng các yêu cầu sử dụng: </a:t>
            </a:r>
          </a:p>
          <a:p>
            <a:r>
              <a:rPr lang="vi-VN" sz="1200" dirty="0" smtClean="0">
                <a:solidFill>
                  <a:schemeClr val="bg1"/>
                </a:solidFill>
              </a:rPr>
              <a:t>- Compress and email: Là </a:t>
            </a:r>
            <a:r>
              <a:rPr lang="vi-VN" sz="1200" b="1" dirty="0" smtClean="0">
                <a:solidFill>
                  <a:schemeClr val="bg1"/>
                </a:solidFill>
              </a:rPr>
              <a:t>cách nén tệp tin</a:t>
            </a:r>
            <a:r>
              <a:rPr lang="vi-VN" sz="1200" dirty="0" smtClean="0">
                <a:solidFill>
                  <a:schemeClr val="bg1"/>
                </a:solidFill>
              </a:rPr>
              <a:t> thành file rar, zip rồi gửi email có đính kèm file này. </a:t>
            </a:r>
          </a:p>
          <a:p>
            <a:r>
              <a:rPr lang="vi-VN" sz="1200" dirty="0" smtClean="0">
                <a:solidFill>
                  <a:schemeClr val="bg1"/>
                </a:solidFill>
              </a:rPr>
              <a:t>- Compress to "tên tập tin. rar" and email: Đây cũng là một </a:t>
            </a:r>
            <a:r>
              <a:rPr lang="vi-VN" sz="1200" b="1" dirty="0" smtClean="0">
                <a:solidFill>
                  <a:schemeClr val="bg1"/>
                </a:solidFill>
              </a:rPr>
              <a:t>cách nén file để gửi mail</a:t>
            </a:r>
            <a:r>
              <a:rPr lang="vi-VN" sz="1200" dirty="0" smtClean="0">
                <a:solidFill>
                  <a:schemeClr val="bg1"/>
                </a:solidFill>
              </a:rPr>
              <a:t>, thông qua việc phần mềm tạo file nén ở dạng thư mục rồi gửi email có đính kèm nó.</a:t>
            </a:r>
          </a:p>
          <a:p>
            <a:endParaRPr lang="vi-VN" dirty="0"/>
          </a:p>
        </p:txBody>
      </p:sp>
      <p:sp>
        <p:nvSpPr>
          <p:cNvPr id="4" name="Slide Number Placeholder 3"/>
          <p:cNvSpPr>
            <a:spLocks noGrp="1"/>
          </p:cNvSpPr>
          <p:nvPr>
            <p:ph type="sldNum" sz="quarter" idx="10"/>
          </p:nvPr>
        </p:nvSpPr>
        <p:spPr/>
        <p:txBody>
          <a:bodyPr/>
          <a:lstStyle/>
          <a:p>
            <a:fld id="{9AFC3F49-63CE-4636-8988-5F5EEB75A165}" type="slidenum">
              <a:rPr lang="vi-VN" smtClean="0"/>
              <a:t>5</a:t>
            </a:fld>
            <a:endParaRPr lang="vi-VN"/>
          </a:p>
        </p:txBody>
      </p:sp>
    </p:spTree>
    <p:extLst>
      <p:ext uri="{BB962C8B-B14F-4D97-AF65-F5344CB8AC3E}">
        <p14:creationId xmlns:p14="http://schemas.microsoft.com/office/powerpoint/2010/main" val="714230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dirty="0" smtClean="0">
                <a:solidFill>
                  <a:schemeClr val="bg1">
                    <a:lumMod val="95000"/>
                    <a:lumOff val="5000"/>
                  </a:schemeClr>
                </a:solidFill>
              </a:rPr>
              <a:t>Bạn cũng có thể áp dụng 3 phương pháp trên làm </a:t>
            </a:r>
            <a:r>
              <a:rPr lang="vi-VN" sz="1200" b="1" dirty="0" smtClean="0">
                <a:solidFill>
                  <a:schemeClr val="bg1">
                    <a:lumMod val="95000"/>
                    <a:lumOff val="5000"/>
                  </a:schemeClr>
                </a:solidFill>
              </a:rPr>
              <a:t>cách giải nén file rar trên win 10 </a:t>
            </a:r>
            <a:r>
              <a:rPr lang="vi-VN" sz="1200" dirty="0" smtClean="0">
                <a:solidFill>
                  <a:schemeClr val="bg1">
                    <a:lumMod val="95000"/>
                    <a:lumOff val="5000"/>
                  </a:schemeClr>
                </a:solidFill>
              </a:rPr>
              <a:t>và</a:t>
            </a:r>
            <a:r>
              <a:rPr lang="vi-VN" sz="1200" b="1" dirty="0" smtClean="0">
                <a:solidFill>
                  <a:schemeClr val="bg1">
                    <a:lumMod val="95000"/>
                    <a:lumOff val="5000"/>
                  </a:schemeClr>
                </a:solidFill>
              </a:rPr>
              <a:t> cách giải nén file zip trên win 10</a:t>
            </a:r>
            <a:r>
              <a:rPr lang="vi-VN" sz="1200" dirty="0" smtClean="0">
                <a:solidFill>
                  <a:schemeClr val="bg1">
                    <a:lumMod val="95000"/>
                    <a:lumOff val="5000"/>
                  </a:schemeClr>
                </a:solidFill>
              </a:rPr>
              <a:t>.</a:t>
            </a:r>
          </a:p>
          <a:p>
            <a:r>
              <a:rPr lang="vi-VN" sz="900" dirty="0" smtClean="0">
                <a:solidFill>
                  <a:schemeClr val="bg1">
                    <a:lumMod val="95000"/>
                    <a:lumOff val="5000"/>
                  </a:schemeClr>
                </a:solidFill>
              </a:rPr>
              <a:t/>
            </a:r>
            <a:br>
              <a:rPr lang="vi-VN" sz="900" dirty="0" smtClean="0">
                <a:solidFill>
                  <a:schemeClr val="bg1">
                    <a:lumMod val="95000"/>
                    <a:lumOff val="5000"/>
                  </a:schemeClr>
                </a:solidFill>
              </a:rPr>
            </a:br>
            <a:endParaRPr lang="vi-VN" sz="900" dirty="0" smtClean="0">
              <a:solidFill>
                <a:schemeClr val="bg1">
                  <a:lumMod val="95000"/>
                  <a:lumOff val="5000"/>
                </a:schemeClr>
              </a:solidFill>
            </a:endParaRPr>
          </a:p>
          <a:p>
            <a:endParaRPr lang="vi-VN" dirty="0"/>
          </a:p>
        </p:txBody>
      </p:sp>
      <p:sp>
        <p:nvSpPr>
          <p:cNvPr id="4" name="Slide Number Placeholder 3"/>
          <p:cNvSpPr>
            <a:spLocks noGrp="1"/>
          </p:cNvSpPr>
          <p:nvPr>
            <p:ph type="sldNum" sz="quarter" idx="10"/>
          </p:nvPr>
        </p:nvSpPr>
        <p:spPr/>
        <p:txBody>
          <a:bodyPr/>
          <a:lstStyle/>
          <a:p>
            <a:fld id="{9AFC3F49-63CE-4636-8988-5F5EEB75A165}" type="slidenum">
              <a:rPr lang="vi-VN" smtClean="0"/>
              <a:t>10</a:t>
            </a:fld>
            <a:endParaRPr lang="vi-VN"/>
          </a:p>
        </p:txBody>
      </p:sp>
    </p:spTree>
    <p:extLst>
      <p:ext uri="{BB962C8B-B14F-4D97-AF65-F5344CB8AC3E}">
        <p14:creationId xmlns:p14="http://schemas.microsoft.com/office/powerpoint/2010/main" val="30629490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848B5E-7860-4F8B-8EE3-49C676544A83}" type="datetimeFigureOut">
              <a:rPr lang="vi-VN" smtClean="0"/>
              <a:t>10/11/2021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a:xfrm>
            <a:off x="9255346" y="2750337"/>
            <a:ext cx="1171888" cy="1356442"/>
          </a:xfrm>
        </p:spPr>
        <p:txBody>
          <a:bodyPr/>
          <a:lstStyle/>
          <a:p>
            <a:fld id="{122328CB-D218-426B-BB78-F01E39885670}" type="slidenum">
              <a:rPr lang="vi-VN" smtClean="0"/>
              <a:t>‹#›</a:t>
            </a:fld>
            <a:endParaRPr lang="vi-VN"/>
          </a:p>
        </p:txBody>
      </p:sp>
    </p:spTree>
    <p:extLst>
      <p:ext uri="{BB962C8B-B14F-4D97-AF65-F5344CB8AC3E}">
        <p14:creationId xmlns:p14="http://schemas.microsoft.com/office/powerpoint/2010/main" val="234634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848B5E-7860-4F8B-8EE3-49C676544A83}" type="datetimeFigureOut">
              <a:rPr lang="vi-VN" smtClean="0"/>
              <a:t>10/11/2021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a:xfrm>
            <a:off x="10729455" y="4711309"/>
            <a:ext cx="1154151" cy="1090789"/>
          </a:xfrm>
        </p:spPr>
        <p:txBody>
          <a:bodyPr/>
          <a:lstStyle/>
          <a:p>
            <a:fld id="{122328CB-D218-426B-BB78-F01E39885670}" type="slidenum">
              <a:rPr lang="vi-VN" smtClean="0"/>
              <a:t>‹#›</a:t>
            </a:fld>
            <a:endParaRPr lang="vi-VN"/>
          </a:p>
        </p:txBody>
      </p:sp>
    </p:spTree>
    <p:extLst>
      <p:ext uri="{BB962C8B-B14F-4D97-AF65-F5344CB8AC3E}">
        <p14:creationId xmlns:p14="http://schemas.microsoft.com/office/powerpoint/2010/main" val="313116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848B5E-7860-4F8B-8EE3-49C676544A83}" type="datetimeFigureOut">
              <a:rPr lang="vi-VN" smtClean="0"/>
              <a:t>10/11/2021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a:xfrm>
            <a:off x="10729455" y="4711615"/>
            <a:ext cx="1154151" cy="1090789"/>
          </a:xfrm>
        </p:spPr>
        <p:txBody>
          <a:bodyPr/>
          <a:lstStyle/>
          <a:p>
            <a:fld id="{122328CB-D218-426B-BB78-F01E39885670}" type="slidenum">
              <a:rPr lang="vi-VN" smtClean="0"/>
              <a:t>‹#›</a:t>
            </a:fld>
            <a:endParaRPr lang="vi-VN"/>
          </a:p>
        </p:txBody>
      </p:sp>
    </p:spTree>
    <p:extLst>
      <p:ext uri="{BB962C8B-B14F-4D97-AF65-F5344CB8AC3E}">
        <p14:creationId xmlns:p14="http://schemas.microsoft.com/office/powerpoint/2010/main" val="2303155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848B5E-7860-4F8B-8EE3-49C676544A83}" type="datetimeFigureOut">
              <a:rPr lang="vi-VN" smtClean="0"/>
              <a:t>10/11/2021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a:xfrm>
            <a:off x="10729455" y="4709925"/>
            <a:ext cx="1154151" cy="1090789"/>
          </a:xfrm>
        </p:spPr>
        <p:txBody>
          <a:bodyPr/>
          <a:lstStyle/>
          <a:p>
            <a:fld id="{122328CB-D218-426B-BB78-F01E39885670}" type="slidenum">
              <a:rPr lang="vi-VN" smtClean="0"/>
              <a:t>‹#›</a:t>
            </a:fld>
            <a:endParaRPr lang="vi-V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21298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848B5E-7860-4F8B-8EE3-49C676544A83}" type="datetimeFigureOut">
              <a:rPr lang="vi-VN" smtClean="0"/>
              <a:t>10/11/2021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a:xfrm>
            <a:off x="10729455" y="4709925"/>
            <a:ext cx="1154151" cy="1090789"/>
          </a:xfrm>
        </p:spPr>
        <p:txBody>
          <a:bodyPr/>
          <a:lstStyle/>
          <a:p>
            <a:fld id="{122328CB-D218-426B-BB78-F01E39885670}" type="slidenum">
              <a:rPr lang="vi-VN" smtClean="0"/>
              <a:t>‹#›</a:t>
            </a:fld>
            <a:endParaRPr lang="vi-VN"/>
          </a:p>
        </p:txBody>
      </p:sp>
    </p:spTree>
    <p:extLst>
      <p:ext uri="{BB962C8B-B14F-4D97-AF65-F5344CB8AC3E}">
        <p14:creationId xmlns:p14="http://schemas.microsoft.com/office/powerpoint/2010/main" val="2163869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9848B5E-7860-4F8B-8EE3-49C676544A83}" type="datetimeFigureOut">
              <a:rPr lang="vi-VN" smtClean="0"/>
              <a:t>10/11/2021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22328CB-D218-426B-BB78-F01E39885670}" type="slidenum">
              <a:rPr lang="vi-VN" smtClean="0"/>
              <a:t>‹#›</a:t>
            </a:fld>
            <a:endParaRPr lang="vi-VN"/>
          </a:p>
        </p:txBody>
      </p:sp>
    </p:spTree>
    <p:extLst>
      <p:ext uri="{BB962C8B-B14F-4D97-AF65-F5344CB8AC3E}">
        <p14:creationId xmlns:p14="http://schemas.microsoft.com/office/powerpoint/2010/main" val="3602662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9848B5E-7860-4F8B-8EE3-49C676544A83}" type="datetimeFigureOut">
              <a:rPr lang="vi-VN" smtClean="0"/>
              <a:t>10/11/2021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22328CB-D218-426B-BB78-F01E39885670}" type="slidenum">
              <a:rPr lang="vi-VN" smtClean="0"/>
              <a:t>‹#›</a:t>
            </a:fld>
            <a:endParaRPr lang="vi-VN"/>
          </a:p>
        </p:txBody>
      </p:sp>
    </p:spTree>
    <p:extLst>
      <p:ext uri="{BB962C8B-B14F-4D97-AF65-F5344CB8AC3E}">
        <p14:creationId xmlns:p14="http://schemas.microsoft.com/office/powerpoint/2010/main" val="4113773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48B5E-7860-4F8B-8EE3-49C676544A83}" type="datetimeFigureOut">
              <a:rPr lang="vi-VN" smtClean="0"/>
              <a:t>10/11/2021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22328CB-D218-426B-BB78-F01E39885670}" type="slidenum">
              <a:rPr lang="vi-VN" smtClean="0"/>
              <a:t>‹#›</a:t>
            </a:fld>
            <a:endParaRPr lang="vi-VN"/>
          </a:p>
        </p:txBody>
      </p:sp>
    </p:spTree>
    <p:extLst>
      <p:ext uri="{BB962C8B-B14F-4D97-AF65-F5344CB8AC3E}">
        <p14:creationId xmlns:p14="http://schemas.microsoft.com/office/powerpoint/2010/main" val="223972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9848B5E-7860-4F8B-8EE3-49C676544A83}" type="datetimeFigureOut">
              <a:rPr lang="vi-VN" smtClean="0"/>
              <a:t>10/11/2021</a:t>
            </a:fld>
            <a:endParaRPr lang="vi-VN"/>
          </a:p>
        </p:txBody>
      </p:sp>
      <p:sp>
        <p:nvSpPr>
          <p:cNvPr id="5" name="Footer Placeholder 4"/>
          <p:cNvSpPr>
            <a:spLocks noGrp="1"/>
          </p:cNvSpPr>
          <p:nvPr>
            <p:ph type="ftr" sz="quarter" idx="11"/>
          </p:nvPr>
        </p:nvSpPr>
        <p:spPr>
          <a:xfrm>
            <a:off x="680321" y="5936188"/>
            <a:ext cx="6126805" cy="365125"/>
          </a:xfrm>
        </p:spPr>
        <p:txBody>
          <a:bodyPr/>
          <a:lstStyle/>
          <a:p>
            <a:endParaRPr lang="vi-V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22328CB-D218-426B-BB78-F01E39885670}" type="slidenum">
              <a:rPr lang="vi-VN" smtClean="0"/>
              <a:t>‹#›</a:t>
            </a:fld>
            <a:endParaRPr lang="vi-VN"/>
          </a:p>
        </p:txBody>
      </p:sp>
    </p:spTree>
    <p:extLst>
      <p:ext uri="{BB962C8B-B14F-4D97-AF65-F5344CB8AC3E}">
        <p14:creationId xmlns:p14="http://schemas.microsoft.com/office/powerpoint/2010/main" val="131045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48B5E-7860-4F8B-8EE3-49C676544A83}" type="datetimeFigureOut">
              <a:rPr lang="vi-VN" smtClean="0"/>
              <a:t>10/11/2021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22328CB-D218-426B-BB78-F01E39885670}" type="slidenum">
              <a:rPr lang="vi-VN" smtClean="0"/>
              <a:t>‹#›</a:t>
            </a:fld>
            <a:endParaRPr lang="vi-VN"/>
          </a:p>
        </p:txBody>
      </p:sp>
    </p:spTree>
    <p:extLst>
      <p:ext uri="{BB962C8B-B14F-4D97-AF65-F5344CB8AC3E}">
        <p14:creationId xmlns:p14="http://schemas.microsoft.com/office/powerpoint/2010/main" val="234044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848B5E-7860-4F8B-8EE3-49C676544A83}" type="datetimeFigureOut">
              <a:rPr lang="vi-VN" smtClean="0"/>
              <a:t>10/11/2021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a:xfrm>
            <a:off x="10729455" y="2869895"/>
            <a:ext cx="1154151" cy="1090789"/>
          </a:xfrm>
        </p:spPr>
        <p:txBody>
          <a:bodyPr/>
          <a:lstStyle/>
          <a:p>
            <a:fld id="{122328CB-D218-426B-BB78-F01E39885670}" type="slidenum">
              <a:rPr lang="vi-VN" smtClean="0"/>
              <a:t>‹#›</a:t>
            </a:fld>
            <a:endParaRPr lang="vi-VN"/>
          </a:p>
        </p:txBody>
      </p:sp>
    </p:spTree>
    <p:extLst>
      <p:ext uri="{BB962C8B-B14F-4D97-AF65-F5344CB8AC3E}">
        <p14:creationId xmlns:p14="http://schemas.microsoft.com/office/powerpoint/2010/main" val="95689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848B5E-7860-4F8B-8EE3-49C676544A83}" type="datetimeFigureOut">
              <a:rPr lang="vi-VN" smtClean="0"/>
              <a:t>10/11/2021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22328CB-D218-426B-BB78-F01E39885670}" type="slidenum">
              <a:rPr lang="vi-VN" smtClean="0"/>
              <a:t>‹#›</a:t>
            </a:fld>
            <a:endParaRPr lang="vi-VN"/>
          </a:p>
        </p:txBody>
      </p:sp>
    </p:spTree>
    <p:extLst>
      <p:ext uri="{BB962C8B-B14F-4D97-AF65-F5344CB8AC3E}">
        <p14:creationId xmlns:p14="http://schemas.microsoft.com/office/powerpoint/2010/main" val="303952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848B5E-7860-4F8B-8EE3-49C676544A83}" type="datetimeFigureOut">
              <a:rPr lang="vi-VN" smtClean="0"/>
              <a:t>10/11/2021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22328CB-D218-426B-BB78-F01E39885670}" type="slidenum">
              <a:rPr lang="vi-VN" smtClean="0"/>
              <a:t>‹#›</a:t>
            </a:fld>
            <a:endParaRPr lang="vi-VN"/>
          </a:p>
        </p:txBody>
      </p:sp>
    </p:spTree>
    <p:extLst>
      <p:ext uri="{BB962C8B-B14F-4D97-AF65-F5344CB8AC3E}">
        <p14:creationId xmlns:p14="http://schemas.microsoft.com/office/powerpoint/2010/main" val="150137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848B5E-7860-4F8B-8EE3-49C676544A83}" type="datetimeFigureOut">
              <a:rPr lang="vi-VN" smtClean="0"/>
              <a:t>10/11/2021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22328CB-D218-426B-BB78-F01E39885670}" type="slidenum">
              <a:rPr lang="vi-VN" smtClean="0"/>
              <a:t>‹#›</a:t>
            </a:fld>
            <a:endParaRPr lang="vi-VN"/>
          </a:p>
        </p:txBody>
      </p:sp>
    </p:spTree>
    <p:extLst>
      <p:ext uri="{BB962C8B-B14F-4D97-AF65-F5344CB8AC3E}">
        <p14:creationId xmlns:p14="http://schemas.microsoft.com/office/powerpoint/2010/main" val="277473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9848B5E-7860-4F8B-8EE3-49C676544A83}" type="datetimeFigureOut">
              <a:rPr lang="vi-VN" smtClean="0"/>
              <a:t>10/11/2021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22328CB-D218-426B-BB78-F01E39885670}" type="slidenum">
              <a:rPr lang="vi-VN" smtClean="0"/>
              <a:t>‹#›</a:t>
            </a:fld>
            <a:endParaRPr lang="vi-VN"/>
          </a:p>
        </p:txBody>
      </p:sp>
    </p:spTree>
    <p:extLst>
      <p:ext uri="{BB962C8B-B14F-4D97-AF65-F5344CB8AC3E}">
        <p14:creationId xmlns:p14="http://schemas.microsoft.com/office/powerpoint/2010/main" val="330242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848B5E-7860-4F8B-8EE3-49C676544A83}" type="datetimeFigureOut">
              <a:rPr lang="vi-VN" smtClean="0"/>
              <a:t>10/11/2021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22328CB-D218-426B-BB78-F01E39885670}" type="slidenum">
              <a:rPr lang="vi-VN" smtClean="0"/>
              <a:t>‹#›</a:t>
            </a:fld>
            <a:endParaRPr lang="vi-VN"/>
          </a:p>
        </p:txBody>
      </p:sp>
    </p:spTree>
    <p:extLst>
      <p:ext uri="{BB962C8B-B14F-4D97-AF65-F5344CB8AC3E}">
        <p14:creationId xmlns:p14="http://schemas.microsoft.com/office/powerpoint/2010/main" val="382428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848B5E-7860-4F8B-8EE3-49C676544A83}" type="datetimeFigureOut">
              <a:rPr lang="vi-VN" smtClean="0"/>
              <a:t>10/11/2021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22328CB-D218-426B-BB78-F01E39885670}" type="slidenum">
              <a:rPr lang="vi-VN" smtClean="0"/>
              <a:t>‹#›</a:t>
            </a:fld>
            <a:endParaRPr lang="vi-VN"/>
          </a:p>
        </p:txBody>
      </p:sp>
    </p:spTree>
    <p:extLst>
      <p:ext uri="{BB962C8B-B14F-4D97-AF65-F5344CB8AC3E}">
        <p14:creationId xmlns:p14="http://schemas.microsoft.com/office/powerpoint/2010/main" val="66527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9848B5E-7860-4F8B-8EE3-49C676544A83}" type="datetimeFigureOut">
              <a:rPr lang="vi-VN" smtClean="0"/>
              <a:t>10/11/2021</a:t>
            </a:fld>
            <a:endParaRPr lang="vi-V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22328CB-D218-426B-BB78-F01E39885670}" type="slidenum">
              <a:rPr lang="vi-VN" smtClean="0"/>
              <a:t>‹#›</a:t>
            </a:fld>
            <a:endParaRPr lang="vi-VN"/>
          </a:p>
        </p:txBody>
      </p:sp>
    </p:spTree>
    <p:extLst>
      <p:ext uri="{BB962C8B-B14F-4D97-AF65-F5344CB8AC3E}">
        <p14:creationId xmlns:p14="http://schemas.microsoft.com/office/powerpoint/2010/main" val="423113740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1762" y="2915993"/>
            <a:ext cx="4639824" cy="2438327"/>
          </a:xfrm>
        </p:spPr>
        <p:txBody>
          <a:bodyPr/>
          <a:lstStyle/>
          <a:p>
            <a:r>
              <a:rPr lang="vi-VN" dirty="0"/>
              <a:t>Sinh viên: Đào Minh Ngọc</a:t>
            </a:r>
          </a:p>
          <a:p>
            <a:r>
              <a:rPr lang="vi-VN" dirty="0"/>
              <a:t>Mã sinh viên: PH20534</a:t>
            </a:r>
          </a:p>
          <a:p>
            <a:r>
              <a:rPr lang="vi-VN" dirty="0"/>
              <a:t>Chuyên nghành lập trình web</a:t>
            </a:r>
          </a:p>
          <a:p>
            <a:r>
              <a:rPr lang="vi-VN" dirty="0"/>
              <a:t>Giáo viên giảng dạy: Phạm Tùng </a:t>
            </a:r>
            <a:r>
              <a:rPr lang="vi-VN" dirty="0" smtClean="0"/>
              <a:t>Dương</a:t>
            </a:r>
            <a:endParaRPr lang="vi-VN" dirty="0"/>
          </a:p>
        </p:txBody>
      </p:sp>
      <p:pic>
        <p:nvPicPr>
          <p:cNvPr id="4" name="Picture 3"/>
          <p:cNvPicPr>
            <a:picLocks noChangeAspect="1"/>
          </p:cNvPicPr>
          <p:nvPr/>
        </p:nvPicPr>
        <p:blipFill>
          <a:blip r:embed="rId2"/>
          <a:stretch>
            <a:fillRect/>
          </a:stretch>
        </p:blipFill>
        <p:spPr>
          <a:xfrm>
            <a:off x="5897217" y="2670112"/>
            <a:ext cx="5737306" cy="3306617"/>
          </a:xfrm>
          <a:prstGeom prst="rect">
            <a:avLst/>
          </a:prstGeom>
        </p:spPr>
      </p:pic>
      <p:sp>
        <p:nvSpPr>
          <p:cNvPr id="5" name="Rectangle 4"/>
          <p:cNvSpPr/>
          <p:nvPr/>
        </p:nvSpPr>
        <p:spPr>
          <a:xfrm>
            <a:off x="0" y="0"/>
            <a:ext cx="10501745" cy="2253674"/>
          </a:xfrm>
          <a:prstGeom prst="rect">
            <a:avLst/>
          </a:prstGeom>
          <a:solidFill>
            <a:schemeClr val="bg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b="1" dirty="0">
                <a:solidFill>
                  <a:schemeClr val="accent1"/>
                </a:solidFill>
                <a:effectLst>
                  <a:outerShdw blurRad="38100" dist="38100" dir="2700000" algn="tl">
                    <a:srgbClr val="000000">
                      <a:alpha val="43137"/>
                    </a:srgbClr>
                  </a:outerShdw>
                </a:effectLst>
                <a:latin typeface="+mj-lt"/>
              </a:rPr>
              <a:t>BÀI THUYẾT TRÌNH                   </a:t>
            </a:r>
            <a:r>
              <a:rPr lang="vi-VN" sz="3600" b="1" dirty="0" smtClean="0">
                <a:solidFill>
                  <a:schemeClr val="accent1"/>
                </a:solidFill>
                <a:effectLst>
                  <a:outerShdw blurRad="38100" dist="38100" dir="2700000" algn="tl">
                    <a:srgbClr val="000000">
                      <a:alpha val="43137"/>
                    </a:srgbClr>
                  </a:outerShdw>
                </a:effectLst>
                <a:latin typeface="+mj-lt"/>
              </a:rPr>
              <a:t>                              SỬ </a:t>
            </a:r>
            <a:r>
              <a:rPr lang="vi-VN" sz="3600" b="1" dirty="0">
                <a:solidFill>
                  <a:schemeClr val="accent1"/>
                </a:solidFill>
                <a:effectLst>
                  <a:outerShdw blurRad="38100" dist="38100" dir="2700000" algn="tl">
                    <a:srgbClr val="000000">
                      <a:alpha val="43137"/>
                    </a:srgbClr>
                  </a:outerShdw>
                </a:effectLst>
                <a:latin typeface="+mj-lt"/>
              </a:rPr>
              <a:t>DỤNG PHẦN MỀM WINRAR ĐỂ CHIA THƯ MỤC, TỆP TIN (FILE) THÀNH NHIỀU PHẦN &lt;=16MB</a:t>
            </a:r>
            <a:endParaRPr lang="vi-VN" sz="3600" b="1" dirty="0">
              <a:solidFill>
                <a:schemeClr val="accent1"/>
              </a:solidFill>
              <a:latin typeface="+mj-lt"/>
            </a:endParaRPr>
          </a:p>
        </p:txBody>
      </p:sp>
      <p:sp>
        <p:nvSpPr>
          <p:cNvPr id="6" name="Rectangle 5"/>
          <p:cNvSpPr/>
          <p:nvPr/>
        </p:nvSpPr>
        <p:spPr>
          <a:xfrm>
            <a:off x="10584873" y="1"/>
            <a:ext cx="1607127" cy="2253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 name="Picture 1"/>
          <p:cNvPicPr>
            <a:picLocks noChangeAspect="1"/>
          </p:cNvPicPr>
          <p:nvPr/>
        </p:nvPicPr>
        <p:blipFill>
          <a:blip r:embed="rId3"/>
          <a:stretch>
            <a:fillRect/>
          </a:stretch>
        </p:blipFill>
        <p:spPr>
          <a:xfrm>
            <a:off x="10639445" y="145048"/>
            <a:ext cx="1497981" cy="1963578"/>
          </a:xfrm>
          <a:prstGeom prst="rect">
            <a:avLst/>
          </a:prstGeom>
        </p:spPr>
      </p:pic>
    </p:spTree>
    <p:extLst>
      <p:ext uri="{BB962C8B-B14F-4D97-AF65-F5344CB8AC3E}">
        <p14:creationId xmlns:p14="http://schemas.microsoft.com/office/powerpoint/2010/main" val="332793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lumMod val="85000"/>
              </a:schemeClr>
            </a:gs>
            <a:gs pos="100000">
              <a:schemeClr val="bg2">
                <a:lumMod val="60000"/>
                <a:lumOff val="40000"/>
              </a:schemeClr>
            </a:gs>
          </a:gsLst>
          <a:lin ang="252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639" y="2185641"/>
            <a:ext cx="4188151" cy="4081344"/>
          </a:xfrm>
        </p:spPr>
        <p:txBody>
          <a:bodyPr>
            <a:noAutofit/>
          </a:bodyPr>
          <a:lstStyle/>
          <a:p>
            <a:pPr marL="0" indent="0">
              <a:buNone/>
            </a:pPr>
            <a:r>
              <a:rPr lang="vi-VN" sz="1600" b="1" dirty="0" smtClean="0">
                <a:solidFill>
                  <a:schemeClr val="bg1">
                    <a:lumMod val="95000"/>
                    <a:lumOff val="5000"/>
                  </a:schemeClr>
                </a:solidFill>
              </a:rPr>
              <a:t>Có </a:t>
            </a:r>
            <a:r>
              <a:rPr lang="vi-VN" sz="1600" b="1" dirty="0">
                <a:solidFill>
                  <a:schemeClr val="bg1">
                    <a:lumMod val="95000"/>
                    <a:lumOff val="5000"/>
                  </a:schemeClr>
                </a:solidFill>
              </a:rPr>
              <a:t>3 cách giải nén file như sau:</a:t>
            </a:r>
            <a:r>
              <a:rPr lang="vi-VN" sz="1600" dirty="0">
                <a:solidFill>
                  <a:schemeClr val="bg1">
                    <a:lumMod val="95000"/>
                    <a:lumOff val="5000"/>
                  </a:schemeClr>
                </a:solidFill>
              </a:rPr>
              <a:t> </a:t>
            </a:r>
          </a:p>
          <a:p>
            <a:r>
              <a:rPr lang="vi-VN" sz="1600" dirty="0">
                <a:solidFill>
                  <a:schemeClr val="bg1">
                    <a:lumMod val="95000"/>
                    <a:lumOff val="5000"/>
                  </a:schemeClr>
                </a:solidFill>
              </a:rPr>
              <a:t>Cách 1: Click phải chuột vào thư mục cần giải nén, chọn Extract files, rồi chọn vị trí cần đặt file đã giải nén.</a:t>
            </a:r>
          </a:p>
          <a:p>
            <a:r>
              <a:rPr lang="vi-VN" sz="1600" dirty="0">
                <a:solidFill>
                  <a:schemeClr val="bg1">
                    <a:lumMod val="95000"/>
                    <a:lumOff val="5000"/>
                  </a:schemeClr>
                </a:solidFill>
              </a:rPr>
              <a:t>Cách 2: Click phải chuột vào thư mục cần giải nén, chọn Extract here để tập tin sau khi giải nén sẽ ở ngay vị trí hiện tại của thư mục nén.</a:t>
            </a:r>
          </a:p>
          <a:p>
            <a:r>
              <a:rPr lang="vi-VN" sz="1600" dirty="0">
                <a:solidFill>
                  <a:schemeClr val="bg1">
                    <a:lumMod val="95000"/>
                    <a:lumOff val="5000"/>
                  </a:schemeClr>
                </a:solidFill>
              </a:rPr>
              <a:t>Cách 3: Click phải chuột vào thư mục cần giải nén, chọn Extract files to + tên thư mục để tạo một thư mục mới, đồng thời, các file đã được giải nén sẽ nằm trong thư mục mới này. </a:t>
            </a:r>
          </a:p>
        </p:txBody>
      </p:sp>
      <p:pic>
        <p:nvPicPr>
          <p:cNvPr id="4" name="Picture 3"/>
          <p:cNvPicPr>
            <a:picLocks noChangeAspect="1"/>
          </p:cNvPicPr>
          <p:nvPr/>
        </p:nvPicPr>
        <p:blipFill>
          <a:blip r:embed="rId3"/>
          <a:stretch>
            <a:fillRect/>
          </a:stretch>
        </p:blipFill>
        <p:spPr>
          <a:xfrm>
            <a:off x="4650508" y="2368203"/>
            <a:ext cx="6579177" cy="3602181"/>
          </a:xfrm>
          <a:prstGeom prst="rect">
            <a:avLst/>
          </a:prstGeom>
        </p:spPr>
      </p:pic>
      <p:sp>
        <p:nvSpPr>
          <p:cNvPr id="5" name="Rectangle 4"/>
          <p:cNvSpPr/>
          <p:nvPr/>
        </p:nvSpPr>
        <p:spPr>
          <a:xfrm>
            <a:off x="2368665" y="1081669"/>
            <a:ext cx="5698274" cy="461665"/>
          </a:xfrm>
          <a:prstGeom prst="rect">
            <a:avLst/>
          </a:prstGeom>
        </p:spPr>
        <p:txBody>
          <a:bodyPr wrap="square">
            <a:spAutoFit/>
          </a:bodyPr>
          <a:lstStyle/>
          <a:p>
            <a:pPr algn="ctr"/>
            <a:r>
              <a:rPr lang="vi-VN" sz="2400" b="1" dirty="0">
                <a:solidFill>
                  <a:schemeClr val="accent5">
                    <a:lumMod val="75000"/>
                  </a:schemeClr>
                </a:solidFill>
              </a:rPr>
              <a:t>Cách giải nén file ZIP, Rar</a:t>
            </a:r>
          </a:p>
        </p:txBody>
      </p:sp>
    </p:spTree>
    <p:extLst>
      <p:ext uri="{BB962C8B-B14F-4D97-AF65-F5344CB8AC3E}">
        <p14:creationId xmlns:p14="http://schemas.microsoft.com/office/powerpoint/2010/main" val="371680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additive="base">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87000">
              <a:schemeClr val="tx1">
                <a:lumMod val="75000"/>
              </a:schemeClr>
            </a:gs>
            <a:gs pos="10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Rounded Rectangle 1"/>
          <p:cNvSpPr/>
          <p:nvPr/>
        </p:nvSpPr>
        <p:spPr>
          <a:xfrm>
            <a:off x="2709746" y="2609385"/>
            <a:ext cx="7092176" cy="15946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5400" dirty="0" smtClean="0"/>
              <a:t>Thank For Listening</a:t>
            </a:r>
            <a:endParaRPr lang="vi-VN" sz="5400" dirty="0"/>
          </a:p>
        </p:txBody>
      </p:sp>
      <p:pic>
        <p:nvPicPr>
          <p:cNvPr id="4" name="Picture 3"/>
          <p:cNvPicPr>
            <a:picLocks noChangeAspect="1"/>
          </p:cNvPicPr>
          <p:nvPr/>
        </p:nvPicPr>
        <p:blipFill>
          <a:blip r:embed="rId2"/>
          <a:stretch>
            <a:fillRect/>
          </a:stretch>
        </p:blipFill>
        <p:spPr>
          <a:xfrm>
            <a:off x="9801922" y="501224"/>
            <a:ext cx="2390078" cy="1706717"/>
          </a:xfrm>
          <a:prstGeom prst="rect">
            <a:avLst/>
          </a:prstGeom>
        </p:spPr>
      </p:pic>
    </p:spTree>
    <p:extLst>
      <p:ext uri="{BB962C8B-B14F-4D97-AF65-F5344CB8AC3E}">
        <p14:creationId xmlns:p14="http://schemas.microsoft.com/office/powerpoint/2010/main" val="299335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80000">
              <a:srgbClr val="002060"/>
            </a:gs>
            <a:gs pos="23000">
              <a:schemeClr val="bg2">
                <a:lumMod val="60000"/>
                <a:lumOff val="40000"/>
              </a:schemeClr>
            </a:gs>
            <a:gs pos="100000">
              <a:schemeClr val="accent4">
                <a:lumMod val="50000"/>
              </a:schemeClr>
            </a:gs>
          </a:gsLst>
          <a:lin ang="2520000" scaled="0"/>
        </a:gradFill>
        <a:effectLst/>
      </p:bgPr>
    </p:bg>
    <p:spTree>
      <p:nvGrpSpPr>
        <p:cNvPr id="1" name=""/>
        <p:cNvGrpSpPr/>
        <p:nvPr/>
      </p:nvGrpSpPr>
      <p:grpSpPr>
        <a:xfrm>
          <a:off x="0" y="0"/>
          <a:ext cx="0" cy="0"/>
          <a:chOff x="0" y="0"/>
          <a:chExt cx="0" cy="0"/>
        </a:xfrm>
      </p:grpSpPr>
      <p:sp>
        <p:nvSpPr>
          <p:cNvPr id="2" name="5-Point Star 1"/>
          <p:cNvSpPr/>
          <p:nvPr/>
        </p:nvSpPr>
        <p:spPr>
          <a:xfrm>
            <a:off x="4861932" y="2252546"/>
            <a:ext cx="2297151" cy="175074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t>Các mục chính</a:t>
            </a:r>
            <a:endParaRPr lang="vi-VN" b="1" dirty="0"/>
          </a:p>
        </p:txBody>
      </p:sp>
      <p:sp>
        <p:nvSpPr>
          <p:cNvPr id="3" name="Hexagon 2"/>
          <p:cNvSpPr/>
          <p:nvPr/>
        </p:nvSpPr>
        <p:spPr>
          <a:xfrm>
            <a:off x="7582829" y="1059366"/>
            <a:ext cx="1839951" cy="1382751"/>
          </a:xfrm>
          <a:prstGeom prst="hexago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bg1"/>
                </a:solidFill>
              </a:rPr>
              <a:t>Các bước sử dụng WINRAR</a:t>
            </a:r>
            <a:endParaRPr lang="vi-VN" dirty="0">
              <a:solidFill>
                <a:schemeClr val="bg1"/>
              </a:solidFill>
            </a:endParaRPr>
          </a:p>
        </p:txBody>
      </p:sp>
      <p:sp>
        <p:nvSpPr>
          <p:cNvPr id="4" name="Hexagon 3"/>
          <p:cNvSpPr/>
          <p:nvPr/>
        </p:nvSpPr>
        <p:spPr>
          <a:xfrm>
            <a:off x="2520176" y="1148576"/>
            <a:ext cx="1750742" cy="1293541"/>
          </a:xfrm>
          <a:prstGeom prst="hexag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bg1"/>
                </a:solidFill>
              </a:rPr>
              <a:t>WINRAR là gì?</a:t>
            </a:r>
          </a:p>
        </p:txBody>
      </p:sp>
      <p:sp>
        <p:nvSpPr>
          <p:cNvPr id="5" name="Hexagon 4"/>
          <p:cNvSpPr/>
          <p:nvPr/>
        </p:nvSpPr>
        <p:spPr>
          <a:xfrm>
            <a:off x="5093319" y="4694663"/>
            <a:ext cx="1834376" cy="1538869"/>
          </a:xfrm>
          <a:prstGeom prst="hexag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bg1"/>
                </a:solidFill>
              </a:rPr>
              <a:t>Cách giải nén file ZIP, Rar</a:t>
            </a:r>
          </a:p>
          <a:p>
            <a:pPr algn="ctr"/>
            <a:endParaRPr lang="vi-VN" dirty="0"/>
          </a:p>
        </p:txBody>
      </p:sp>
      <p:cxnSp>
        <p:nvCxnSpPr>
          <p:cNvPr id="22" name="Elbow Connector 21"/>
          <p:cNvCxnSpPr>
            <a:stCxn id="2" idx="1"/>
          </p:cNvCxnSpPr>
          <p:nvPr/>
        </p:nvCxnSpPr>
        <p:spPr>
          <a:xfrm rot="10800000">
            <a:off x="4033258" y="2252546"/>
            <a:ext cx="828677" cy="6687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 idx="4"/>
          </p:cNvCxnSpPr>
          <p:nvPr/>
        </p:nvCxnSpPr>
        <p:spPr>
          <a:xfrm flipV="1">
            <a:off x="7159081" y="2252546"/>
            <a:ext cx="680226" cy="66872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5400000">
            <a:off x="5480825" y="4164980"/>
            <a:ext cx="1059365" cy="12700"/>
          </a:xfrm>
          <a:prstGeom prst="curvedConnector3">
            <a:avLst>
              <a:gd name="adj1" fmla="val 5105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0537902" y="613317"/>
            <a:ext cx="1654098" cy="1416205"/>
          </a:xfrm>
          <a:prstGeom prst="rect">
            <a:avLst/>
          </a:prstGeom>
          <a:solidFill>
            <a:schemeClr val="tx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Sun 38"/>
          <p:cNvSpPr/>
          <p:nvPr/>
        </p:nvSpPr>
        <p:spPr>
          <a:xfrm>
            <a:off x="0" y="0"/>
            <a:ext cx="1817649" cy="1795346"/>
          </a:xfrm>
          <a:prstGeom prst="su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1" name="Picture 40"/>
          <p:cNvPicPr>
            <a:picLocks noChangeAspect="1"/>
          </p:cNvPicPr>
          <p:nvPr/>
        </p:nvPicPr>
        <p:blipFill>
          <a:blip r:embed="rId2"/>
          <a:stretch>
            <a:fillRect/>
          </a:stretch>
        </p:blipFill>
        <p:spPr>
          <a:xfrm>
            <a:off x="10359483" y="446049"/>
            <a:ext cx="1832517" cy="1683834"/>
          </a:xfrm>
          <a:prstGeom prst="rect">
            <a:avLst/>
          </a:prstGeom>
        </p:spPr>
      </p:pic>
    </p:spTree>
    <p:extLst>
      <p:ext uri="{BB962C8B-B14F-4D97-AF65-F5344CB8AC3E}">
        <p14:creationId xmlns:p14="http://schemas.microsoft.com/office/powerpoint/2010/main" val="413347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12192000" cy="6858000"/>
          </a:xfrm>
          <a:prstGeom prst="rect">
            <a:avLst/>
          </a:prstGeom>
        </p:spPr>
      </p:pic>
      <p:pic>
        <p:nvPicPr>
          <p:cNvPr id="3" name="Picture 2"/>
          <p:cNvPicPr>
            <a:picLocks noChangeAspect="1"/>
          </p:cNvPicPr>
          <p:nvPr/>
        </p:nvPicPr>
        <p:blipFill>
          <a:blip r:embed="rId3"/>
          <a:stretch>
            <a:fillRect/>
          </a:stretch>
        </p:blipFill>
        <p:spPr>
          <a:xfrm>
            <a:off x="8889623" y="265912"/>
            <a:ext cx="2874913" cy="3904644"/>
          </a:xfrm>
          <a:prstGeom prst="rect">
            <a:avLst/>
          </a:prstGeom>
        </p:spPr>
      </p:pic>
      <p:pic>
        <p:nvPicPr>
          <p:cNvPr id="4" name="Picture 3"/>
          <p:cNvPicPr>
            <a:picLocks noChangeAspect="1"/>
          </p:cNvPicPr>
          <p:nvPr/>
        </p:nvPicPr>
        <p:blipFill>
          <a:blip r:embed="rId4"/>
          <a:stretch>
            <a:fillRect/>
          </a:stretch>
        </p:blipFill>
        <p:spPr>
          <a:xfrm>
            <a:off x="629580" y="1310501"/>
            <a:ext cx="2324100" cy="2681636"/>
          </a:xfrm>
          <a:prstGeom prst="rect">
            <a:avLst/>
          </a:prstGeom>
        </p:spPr>
      </p:pic>
    </p:spTree>
    <p:extLst>
      <p:ext uri="{BB962C8B-B14F-4D97-AF65-F5344CB8AC3E}">
        <p14:creationId xmlns:p14="http://schemas.microsoft.com/office/powerpoint/2010/main" val="3794483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D79A82"/>
            </a:gs>
            <a:gs pos="0">
              <a:schemeClr val="tx1">
                <a:lumMod val="85000"/>
              </a:schemeClr>
            </a:gs>
            <a:gs pos="99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69774" y="2252870"/>
            <a:ext cx="8560904" cy="4412973"/>
          </a:xfrm>
          <a:prstGeom prst="rect">
            <a:avLst/>
          </a:prstGeom>
        </p:spPr>
      </p:pic>
      <p:sp>
        <p:nvSpPr>
          <p:cNvPr id="5" name="Rectangle 4"/>
          <p:cNvSpPr/>
          <p:nvPr/>
        </p:nvSpPr>
        <p:spPr>
          <a:xfrm>
            <a:off x="0" y="145774"/>
            <a:ext cx="10455965" cy="1828800"/>
          </a:xfrm>
          <a:prstGeom prst="rect">
            <a:avLst/>
          </a:prstGeom>
          <a:solidFill>
            <a:schemeClr val="tx2"/>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solidFill>
                  <a:schemeClr val="bg1"/>
                </a:solidFill>
              </a:rPr>
              <a:t>WinRAR là một ứng dụng nén và giải nén tệp tin (làm giảm số bit của tệp tin) được sử dụng phổ biến trong mọi máy tính. WinRAR do kỹ sư phần mềm  Yevgeny Roshal  phát triển nên. Phiên bản đầu tiên được ra mắt vào mùa thu năm 1993. Yevgeny Roshal</a:t>
            </a:r>
            <a:endParaRPr lang="vi-VN" dirty="0"/>
          </a:p>
        </p:txBody>
      </p:sp>
      <p:sp>
        <p:nvSpPr>
          <p:cNvPr id="7" name="Rectangle 6"/>
          <p:cNvSpPr/>
          <p:nvPr/>
        </p:nvSpPr>
        <p:spPr>
          <a:xfrm>
            <a:off x="10575236" y="238539"/>
            <a:ext cx="1616764" cy="1736035"/>
          </a:xfrm>
          <a:prstGeom prst="rect">
            <a:avLst/>
          </a:prstGeom>
          <a:solidFill>
            <a:schemeClr val="bg2">
              <a:lumMod val="40000"/>
              <a:lumOff val="6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9" name="Straight Connector 8"/>
          <p:cNvCxnSpPr/>
          <p:nvPr/>
        </p:nvCxnSpPr>
        <p:spPr>
          <a:xfrm>
            <a:off x="12192000" y="556591"/>
            <a:ext cx="0" cy="178904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stretch>
            <a:fillRect/>
          </a:stretch>
        </p:blipFill>
        <p:spPr>
          <a:xfrm>
            <a:off x="10629177" y="238539"/>
            <a:ext cx="1508882" cy="1719055"/>
          </a:xfrm>
          <a:prstGeom prst="rect">
            <a:avLst/>
          </a:prstGeom>
        </p:spPr>
      </p:pic>
    </p:spTree>
    <p:extLst>
      <p:ext uri="{BB962C8B-B14F-4D97-AF65-F5344CB8AC3E}">
        <p14:creationId xmlns:p14="http://schemas.microsoft.com/office/powerpoint/2010/main" val="142395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lumMod val="85000"/>
              </a:schemeClr>
            </a:gs>
            <a:gs pos="10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79782" y="612648"/>
            <a:ext cx="7278254" cy="1188720"/>
          </a:xfrm>
        </p:spPr>
        <p:txBody>
          <a:bodyPr>
            <a:normAutofit/>
          </a:bodyPr>
          <a:lstStyle/>
          <a:p>
            <a:r>
              <a:rPr lang="vi-VN" b="1" dirty="0">
                <a:solidFill>
                  <a:schemeClr val="accent5">
                    <a:lumMod val="60000"/>
                    <a:lumOff val="40000"/>
                  </a:schemeClr>
                </a:solidFill>
              </a:rPr>
              <a:t>Cách nén file zip bằng </a:t>
            </a:r>
            <a:r>
              <a:rPr lang="vi-VN" b="1" dirty="0" smtClean="0">
                <a:solidFill>
                  <a:schemeClr val="accent5">
                    <a:lumMod val="60000"/>
                    <a:lumOff val="40000"/>
                  </a:schemeClr>
                </a:solidFill>
              </a:rPr>
              <a:t>Winrar</a:t>
            </a:r>
            <a:endParaRPr lang="vi-VN" dirty="0">
              <a:solidFill>
                <a:schemeClr val="accent5">
                  <a:lumMod val="60000"/>
                  <a:lumOff val="40000"/>
                </a:schemeClr>
              </a:solidFill>
            </a:endParaRPr>
          </a:p>
        </p:txBody>
      </p:sp>
      <p:sp>
        <p:nvSpPr>
          <p:cNvPr id="11" name="Content Placeholder 10"/>
          <p:cNvSpPr>
            <a:spLocks noGrp="1"/>
          </p:cNvSpPr>
          <p:nvPr>
            <p:ph idx="1"/>
          </p:nvPr>
        </p:nvSpPr>
        <p:spPr>
          <a:xfrm>
            <a:off x="314036" y="2505457"/>
            <a:ext cx="3823855" cy="2990178"/>
          </a:xfrm>
        </p:spPr>
        <p:txBody>
          <a:bodyPr>
            <a:noAutofit/>
          </a:bodyPr>
          <a:lstStyle/>
          <a:p>
            <a:r>
              <a:rPr lang="vi-VN" sz="1800" dirty="0" smtClean="0">
                <a:solidFill>
                  <a:schemeClr val="bg1"/>
                </a:solidFill>
              </a:rPr>
              <a:t>Bước </a:t>
            </a:r>
            <a:r>
              <a:rPr lang="vi-VN" sz="1800" dirty="0">
                <a:solidFill>
                  <a:schemeClr val="bg1"/>
                </a:solidFill>
              </a:rPr>
              <a:t>1: Bạn click phải chuột vào file cần nến rồi nhấn chọn Add to Archive để tiến hành nén dung lượng của file.</a:t>
            </a:r>
          </a:p>
          <a:p>
            <a:r>
              <a:rPr lang="vi-VN" sz="1800" dirty="0">
                <a:solidFill>
                  <a:schemeClr val="bg1"/>
                </a:solidFill>
              </a:rPr>
              <a:t>Hoặc bạn cũng có thể chọn mục Add to "tên tập tin. rar" để thực hiện nén trực tiếp file thành file có đuôi RAR.</a:t>
            </a:r>
          </a:p>
          <a:p>
            <a:endParaRPr lang="vi-VN" sz="1100" dirty="0"/>
          </a:p>
          <a:p>
            <a:endParaRPr lang="vi-VN" sz="1100" dirty="0"/>
          </a:p>
        </p:txBody>
      </p:sp>
      <p:cxnSp>
        <p:nvCxnSpPr>
          <p:cNvPr id="7" name="Straight Connector 6"/>
          <p:cNvCxnSpPr/>
          <p:nvPr/>
        </p:nvCxnSpPr>
        <p:spPr>
          <a:xfrm>
            <a:off x="2992582" y="2153412"/>
            <a:ext cx="7666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992582" y="2153412"/>
            <a:ext cx="0" cy="484631"/>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4784436" y="2244436"/>
            <a:ext cx="6883977" cy="3713019"/>
          </a:xfrm>
          <a:prstGeom prst="rect">
            <a:avLst/>
          </a:prstGeom>
        </p:spPr>
      </p:pic>
    </p:spTree>
    <p:extLst>
      <p:ext uri="{BB962C8B-B14F-4D97-AF65-F5344CB8AC3E}">
        <p14:creationId xmlns:p14="http://schemas.microsoft.com/office/powerpoint/2010/main" val="26472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wipe(down)">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wipe(down)">
                                      <p:cBhvr>
                                        <p:cTn id="20" dur="500"/>
                                        <p:tgtEl>
                                          <p:spTgt spid="11">
                                            <p:txEl>
                                              <p:pRg st="1" end="1"/>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par>
                                <p:cTn id="27" presetID="2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lumMod val="60000"/>
                <a:lumOff val="40000"/>
              </a:schemeClr>
            </a:gs>
            <a:gs pos="0">
              <a:schemeClr val="tx2"/>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371" y="748145"/>
            <a:ext cx="9836727" cy="1358070"/>
          </a:xfrm>
        </p:spPr>
        <p:txBody>
          <a:bodyPr>
            <a:noAutofit/>
          </a:bodyPr>
          <a:lstStyle/>
          <a:p>
            <a:pPr marL="0" indent="0">
              <a:buNone/>
            </a:pPr>
            <a:r>
              <a:rPr lang="vi-VN" b="1" dirty="0">
                <a:solidFill>
                  <a:schemeClr val="accent5">
                    <a:lumMod val="60000"/>
                    <a:lumOff val="40000"/>
                  </a:schemeClr>
                </a:solidFill>
              </a:rPr>
              <a:t>Bước 2</a:t>
            </a:r>
            <a:r>
              <a:rPr lang="vi-VN" dirty="0"/>
              <a:t>: Trong phần Archive format, tab General, bạn tùy ý chọn định dạng của file nén là Rar hay Zip.</a:t>
            </a:r>
          </a:p>
          <a:p>
            <a:endParaRPr lang="vi-VN" dirty="0"/>
          </a:p>
        </p:txBody>
      </p:sp>
      <p:pic>
        <p:nvPicPr>
          <p:cNvPr id="4" name="Picture 3"/>
          <p:cNvPicPr>
            <a:picLocks noChangeAspect="1"/>
          </p:cNvPicPr>
          <p:nvPr/>
        </p:nvPicPr>
        <p:blipFill>
          <a:blip r:embed="rId2"/>
          <a:stretch>
            <a:fillRect/>
          </a:stretch>
        </p:blipFill>
        <p:spPr>
          <a:xfrm>
            <a:off x="1311564" y="2106215"/>
            <a:ext cx="9615054" cy="4604928"/>
          </a:xfrm>
          <a:prstGeom prst="rect">
            <a:avLst/>
          </a:prstGeom>
        </p:spPr>
      </p:pic>
    </p:spTree>
    <p:extLst>
      <p:ext uri="{BB962C8B-B14F-4D97-AF65-F5344CB8AC3E}">
        <p14:creationId xmlns:p14="http://schemas.microsoft.com/office/powerpoint/2010/main" val="397490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lumMod val="85000"/>
              </a:schemeClr>
            </a:gs>
            <a:gs pos="10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436" y="766618"/>
            <a:ext cx="10002982" cy="1071418"/>
          </a:xfrm>
        </p:spPr>
        <p:txBody>
          <a:bodyPr/>
          <a:lstStyle/>
          <a:p>
            <a:pPr marL="0" indent="0">
              <a:buNone/>
            </a:pPr>
            <a:r>
              <a:rPr lang="vi-VN" b="1" dirty="0" smtClean="0">
                <a:solidFill>
                  <a:schemeClr val="accent5">
                    <a:lumMod val="60000"/>
                    <a:lumOff val="40000"/>
                  </a:schemeClr>
                </a:solidFill>
                <a:effectLst>
                  <a:outerShdw blurRad="38100" dist="38100" dir="2700000" algn="tl">
                    <a:srgbClr val="000000">
                      <a:alpha val="43137"/>
                    </a:srgbClr>
                  </a:outerShdw>
                </a:effectLst>
              </a:rPr>
              <a:t>Bước </a:t>
            </a:r>
            <a:r>
              <a:rPr lang="vi-VN" b="1" dirty="0">
                <a:solidFill>
                  <a:schemeClr val="accent5">
                    <a:lumMod val="60000"/>
                    <a:lumOff val="40000"/>
                  </a:schemeClr>
                </a:solidFill>
                <a:effectLst>
                  <a:outerShdw blurRad="38100" dist="38100" dir="2700000" algn="tl">
                    <a:srgbClr val="000000">
                      <a:alpha val="43137"/>
                    </a:srgbClr>
                  </a:outerShdw>
                </a:effectLst>
              </a:rPr>
              <a:t>3</a:t>
            </a:r>
            <a:r>
              <a:rPr lang="vi-VN" dirty="0"/>
              <a:t>: Trong trường hợp, bạn muốn đặt mật khẩu để giải nén file thì chọn mục Set password.</a:t>
            </a:r>
          </a:p>
          <a:p>
            <a:endParaRPr lang="vi-VN" dirty="0"/>
          </a:p>
        </p:txBody>
      </p:sp>
      <p:pic>
        <p:nvPicPr>
          <p:cNvPr id="4" name="Picture 3"/>
          <p:cNvPicPr>
            <a:picLocks noChangeAspect="1"/>
          </p:cNvPicPr>
          <p:nvPr/>
        </p:nvPicPr>
        <p:blipFill>
          <a:blip r:embed="rId2"/>
          <a:stretch>
            <a:fillRect/>
          </a:stretch>
        </p:blipFill>
        <p:spPr>
          <a:xfrm>
            <a:off x="951344" y="2050472"/>
            <a:ext cx="10381673" cy="4807528"/>
          </a:xfrm>
          <a:prstGeom prst="rect">
            <a:avLst/>
          </a:prstGeom>
        </p:spPr>
      </p:pic>
    </p:spTree>
    <p:extLst>
      <p:ext uri="{BB962C8B-B14F-4D97-AF65-F5344CB8AC3E}">
        <p14:creationId xmlns:p14="http://schemas.microsoft.com/office/powerpoint/2010/main" val="351019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2">
                <a:tint val="96000"/>
                <a:shade val="100000"/>
                <a:hueMod val="270000"/>
                <a:satMod val="200000"/>
                <a:lumMod val="128000"/>
              </a:schemeClr>
            </a:gs>
            <a:gs pos="0">
              <a:schemeClr val="tx1">
                <a:lumMod val="85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6240" y="934720"/>
            <a:ext cx="6705600" cy="979979"/>
          </a:xfrm>
        </p:spPr>
        <p:txBody>
          <a:bodyPr>
            <a:normAutofit/>
          </a:bodyPr>
          <a:lstStyle/>
          <a:p>
            <a:pPr marL="0" indent="0">
              <a:buNone/>
            </a:pPr>
            <a:r>
              <a:rPr lang="vi-VN" dirty="0">
                <a:solidFill>
                  <a:schemeClr val="accent5">
                    <a:lumMod val="60000"/>
                    <a:lumOff val="40000"/>
                  </a:schemeClr>
                </a:solidFill>
              </a:rPr>
              <a:t>Bước 4</a:t>
            </a:r>
            <a:r>
              <a:rPr lang="vi-VN" dirty="0"/>
              <a:t>: Bạn điền thông tin mật khẩu tùy ý. </a:t>
            </a:r>
            <a:br>
              <a:rPr lang="vi-VN" dirty="0"/>
            </a:br>
            <a:endParaRPr lang="vi-VN" dirty="0"/>
          </a:p>
        </p:txBody>
      </p:sp>
      <p:pic>
        <p:nvPicPr>
          <p:cNvPr id="4" name="Picture 3"/>
          <p:cNvPicPr>
            <a:picLocks noChangeAspect="1"/>
          </p:cNvPicPr>
          <p:nvPr/>
        </p:nvPicPr>
        <p:blipFill>
          <a:blip r:embed="rId2"/>
          <a:stretch>
            <a:fillRect/>
          </a:stretch>
        </p:blipFill>
        <p:spPr>
          <a:xfrm>
            <a:off x="1043709" y="2087418"/>
            <a:ext cx="9587346" cy="4590473"/>
          </a:xfrm>
          <a:prstGeom prst="rect">
            <a:avLst/>
          </a:prstGeom>
        </p:spPr>
      </p:pic>
    </p:spTree>
    <p:extLst>
      <p:ext uri="{BB962C8B-B14F-4D97-AF65-F5344CB8AC3E}">
        <p14:creationId xmlns:p14="http://schemas.microsoft.com/office/powerpoint/2010/main" val="354357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lumMod val="85000"/>
              </a:schemeClr>
            </a:gs>
            <a:gs pos="10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120" y="997019"/>
            <a:ext cx="9743440" cy="1335163"/>
          </a:xfrm>
        </p:spPr>
        <p:txBody>
          <a:bodyPr/>
          <a:lstStyle/>
          <a:p>
            <a:pPr marL="0" indent="0">
              <a:buNone/>
            </a:pPr>
            <a:r>
              <a:rPr lang="vi-VN" dirty="0">
                <a:solidFill>
                  <a:schemeClr val="accent5">
                    <a:lumMod val="60000"/>
                    <a:lumOff val="40000"/>
                  </a:schemeClr>
                </a:solidFill>
              </a:rPr>
              <a:t>Bước 5</a:t>
            </a:r>
            <a:r>
              <a:rPr lang="vi-VN" dirty="0"/>
              <a:t>: Sau khi hoàn tất cài đặt mật khẩu, bạn click OK để hoàn tất.</a:t>
            </a:r>
          </a:p>
        </p:txBody>
      </p:sp>
      <p:pic>
        <p:nvPicPr>
          <p:cNvPr id="4" name="Picture 3"/>
          <p:cNvPicPr>
            <a:picLocks noChangeAspect="1"/>
          </p:cNvPicPr>
          <p:nvPr/>
        </p:nvPicPr>
        <p:blipFill>
          <a:blip r:embed="rId2"/>
          <a:stretch>
            <a:fillRect/>
          </a:stretch>
        </p:blipFill>
        <p:spPr>
          <a:xfrm>
            <a:off x="1249680" y="2113279"/>
            <a:ext cx="9611361" cy="4602481"/>
          </a:xfrm>
          <a:prstGeom prst="rect">
            <a:avLst/>
          </a:prstGeom>
        </p:spPr>
      </p:pic>
    </p:spTree>
    <p:extLst>
      <p:ext uri="{BB962C8B-B14F-4D97-AF65-F5344CB8AC3E}">
        <p14:creationId xmlns:p14="http://schemas.microsoft.com/office/powerpoint/2010/main" val="45470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143</TotalTime>
  <Words>313</Words>
  <Application>Microsoft Office PowerPoint</Application>
  <PresentationFormat>Widescreen</PresentationFormat>
  <Paragraphs>34</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Berlin</vt:lpstr>
      <vt:lpstr>PowerPoint Presentation</vt:lpstr>
      <vt:lpstr>PowerPoint Presentation</vt:lpstr>
      <vt:lpstr>PowerPoint Presentation</vt:lpstr>
      <vt:lpstr>PowerPoint Presentation</vt:lpstr>
      <vt:lpstr>Cách nén file zip bằng Winrar</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SỬ DỤNG PHẦN MỀM WINRAR ĐỂ CHIA THƯ MỤC, TỆP TIN (FILE) THÀNH NHIỀU PHẦN &lt;=16MB</dc:title>
  <dc:creator>LENOVO</dc:creator>
  <cp:lastModifiedBy>LENOVO</cp:lastModifiedBy>
  <cp:revision>16</cp:revision>
  <dcterms:created xsi:type="dcterms:W3CDTF">2021-11-09T08:45:16Z</dcterms:created>
  <dcterms:modified xsi:type="dcterms:W3CDTF">2021-11-10T13:02:50Z</dcterms:modified>
</cp:coreProperties>
</file>