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2"/>
  </p:notesMasterIdLst>
  <p:sldIdLst>
    <p:sldId id="541" r:id="rId2"/>
    <p:sldId id="637" r:id="rId3"/>
    <p:sldId id="562" r:id="rId4"/>
    <p:sldId id="638" r:id="rId5"/>
    <p:sldId id="639" r:id="rId6"/>
    <p:sldId id="640" r:id="rId7"/>
    <p:sldId id="641" r:id="rId8"/>
    <p:sldId id="642" r:id="rId9"/>
    <p:sldId id="644" r:id="rId10"/>
    <p:sldId id="646" r:id="rId11"/>
    <p:sldId id="643" r:id="rId12"/>
    <p:sldId id="694" r:id="rId13"/>
    <p:sldId id="695" r:id="rId14"/>
    <p:sldId id="696" r:id="rId15"/>
    <p:sldId id="697" r:id="rId16"/>
    <p:sldId id="698" r:id="rId17"/>
    <p:sldId id="664" r:id="rId18"/>
    <p:sldId id="651" r:id="rId19"/>
    <p:sldId id="650" r:id="rId20"/>
    <p:sldId id="681" r:id="rId21"/>
    <p:sldId id="699" r:id="rId22"/>
    <p:sldId id="678" r:id="rId23"/>
    <p:sldId id="679" r:id="rId24"/>
    <p:sldId id="671" r:id="rId25"/>
    <p:sldId id="674" r:id="rId26"/>
    <p:sldId id="675" r:id="rId27"/>
    <p:sldId id="676" r:id="rId28"/>
    <p:sldId id="677" r:id="rId29"/>
    <p:sldId id="700" r:id="rId30"/>
    <p:sldId id="672" r:id="rId31"/>
    <p:sldId id="683" r:id="rId32"/>
    <p:sldId id="687" r:id="rId33"/>
    <p:sldId id="688" r:id="rId34"/>
    <p:sldId id="689" r:id="rId35"/>
    <p:sldId id="690" r:id="rId36"/>
    <p:sldId id="691" r:id="rId37"/>
    <p:sldId id="692" r:id="rId38"/>
    <p:sldId id="693" r:id="rId39"/>
    <p:sldId id="668" r:id="rId40"/>
    <p:sldId id="62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0000FF"/>
    <a:srgbClr val="FF3300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4021" autoAdjust="0"/>
  </p:normalViewPr>
  <p:slideViewPr>
    <p:cSldViewPr>
      <p:cViewPr>
        <p:scale>
          <a:sx n="78" d="100"/>
          <a:sy n="78" d="100"/>
        </p:scale>
        <p:origin x="-11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81000" y="2133600"/>
            <a:ext cx="3276600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30040" y="4284596"/>
            <a:ext cx="4575048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62000" y="2743200"/>
            <a:ext cx="25146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2: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90800"/>
            <a:ext cx="232895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616852"/>
              </p:ext>
            </p:extLst>
          </p:nvPr>
        </p:nvGraphicFramePr>
        <p:xfrm>
          <a:off x="457200" y="1143000"/>
          <a:ext cx="8229602" cy="403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601"/>
                <a:gridCol w="1765328"/>
                <a:gridCol w="2315086"/>
                <a:gridCol w="2777587"/>
              </a:tblGrid>
              <a:tr h="5048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Tên cột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Kiểu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Ràng buộc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Ghi chú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48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ma_kh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VARCHAR(20)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PK, NOT 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Mã đăng nhập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48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mat_khau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VARCHAR(50)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Mật khẩu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48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ho_ten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VARCHAR(50)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Họ và tên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48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kich_hoat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BIT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Trạng thái kích hoạt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48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hinh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VARCHAR(50)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Tên hình ảnh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48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email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VARCHAR(50)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Địa chỉ email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48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vai_tro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BIT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Vai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trò</a:t>
                      </a:r>
                      <a:r>
                        <a:rPr lang="en-US" sz="2000" dirty="0">
                          <a:effectLst/>
                        </a:rPr>
                        <a:t>, true </a:t>
                      </a:r>
                      <a:r>
                        <a:rPr lang="en-US" sz="2000" dirty="0" err="1">
                          <a:effectLst/>
                        </a:rPr>
                        <a:t>là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nhân</a:t>
                      </a:r>
                      <a:r>
                        <a:rPr lang="en-US" sz="2000" dirty="0">
                          <a:effectLst/>
                        </a:rPr>
                        <a:t> viên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31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Bình </a:t>
            </a:r>
            <a:r>
              <a:rPr lang="en-US" dirty="0" err="1" smtClean="0"/>
              <a:t>luận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160458"/>
              </p:ext>
            </p:extLst>
          </p:nvPr>
        </p:nvGraphicFramePr>
        <p:xfrm>
          <a:off x="533400" y="1143000"/>
          <a:ext cx="8077203" cy="2647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7748"/>
                <a:gridCol w="1575454"/>
                <a:gridCol w="2286000"/>
                <a:gridCol w="3048001"/>
              </a:tblGrid>
              <a:tr h="4413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Tên cột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Kiểu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Ràng buộc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Ghi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chú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13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ma_bl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INT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PK, NOT NULL, Tự tăng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Mã bình luận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13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noi_dung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VARCHAR(255)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Nội dung bình luận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13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ma_hh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INT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FK, NOT NULL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Mã hàng hóa được bình luận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13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ma_kh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VARCHAR(20)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FK, NOT NULL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Mã người bình luận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13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ngay_bl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DATE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Thời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gian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bình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luận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5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385646"/>
              </p:ext>
            </p:extLst>
          </p:nvPr>
        </p:nvGraphicFramePr>
        <p:xfrm>
          <a:off x="457200" y="990600"/>
          <a:ext cx="8229600" cy="29443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0800"/>
                <a:gridCol w="563880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Hành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động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Câu lệnh SQL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Thêm mới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INSERT INTO loai(ten_loai) VALUES (?)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Cập nhật theo mã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UPDATE </a:t>
                      </a:r>
                      <a:r>
                        <a:rPr lang="en-US" sz="2000" dirty="0" err="1">
                          <a:effectLst/>
                        </a:rPr>
                        <a:t>loai</a:t>
                      </a:r>
                      <a:r>
                        <a:rPr lang="en-US" sz="2000" dirty="0">
                          <a:effectLst/>
                        </a:rPr>
                        <a:t> SET </a:t>
                      </a:r>
                      <a:r>
                        <a:rPr lang="en-US" sz="2000" dirty="0" err="1">
                          <a:effectLst/>
                        </a:rPr>
                        <a:t>ten_loai</a:t>
                      </a:r>
                      <a:r>
                        <a:rPr lang="en-US" sz="2000" dirty="0">
                          <a:effectLst/>
                        </a:rPr>
                        <a:t>=? WHERE </a:t>
                      </a:r>
                      <a:r>
                        <a:rPr lang="en-US" sz="2000" dirty="0" err="1">
                          <a:effectLst/>
                        </a:rPr>
                        <a:t>ma_loai</a:t>
                      </a:r>
                      <a:r>
                        <a:rPr lang="en-US" sz="2000" dirty="0">
                          <a:effectLst/>
                        </a:rPr>
                        <a:t>=?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Xóa theo mã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DELETE FROM loai WHERE ma_loai=?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Truy vấn tất cả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SELECT * FROM loai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Truy vấn theo mã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SELECT * FROM loai WHERE  ma_loai=?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Đếm số lượng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SELECT count(*) FROM </a:t>
                      </a:r>
                      <a:r>
                        <a:rPr lang="en-US" sz="2000" dirty="0" err="1">
                          <a:effectLst/>
                        </a:rPr>
                        <a:t>loai</a:t>
                      </a:r>
                      <a:r>
                        <a:rPr lang="en-US" sz="2000" dirty="0">
                          <a:effectLst/>
                        </a:rPr>
                        <a:t> WHERE </a:t>
                      </a:r>
                      <a:r>
                        <a:rPr lang="en-US" sz="2000" dirty="0" err="1">
                          <a:effectLst/>
                        </a:rPr>
                        <a:t>ma_loai</a:t>
                      </a:r>
                      <a:r>
                        <a:rPr lang="en-US" sz="2000" dirty="0">
                          <a:effectLst/>
                        </a:rPr>
                        <a:t>=?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20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218737"/>
              </p:ext>
            </p:extLst>
          </p:nvPr>
        </p:nvGraphicFramePr>
        <p:xfrm>
          <a:off x="457200" y="1066800"/>
          <a:ext cx="8229600" cy="55625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318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Hành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động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Câu lệnh SQL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88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Thêm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mới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INSERT INTO </a:t>
                      </a:r>
                      <a:r>
                        <a:rPr lang="en-US" sz="1400" dirty="0" err="1">
                          <a:effectLst/>
                        </a:rPr>
                        <a:t>hang_hoa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ten_hh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don_gia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giam_gia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hinh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ma_loai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dac_biet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so_luot_xem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ngay_nhap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mo_ta</a:t>
                      </a:r>
                      <a:r>
                        <a:rPr lang="en-US" sz="1400" dirty="0">
                          <a:effectLst/>
                        </a:rPr>
                        <a:t>) VALUES (?,?,?,?,?,?,?,?,?)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88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Cập nhật theo mã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UPDATE </a:t>
                      </a:r>
                      <a:r>
                        <a:rPr lang="en-US" sz="1400" dirty="0" err="1">
                          <a:effectLst/>
                        </a:rPr>
                        <a:t>hang_hoa</a:t>
                      </a:r>
                      <a:r>
                        <a:rPr lang="en-US" sz="1400" dirty="0">
                          <a:effectLst/>
                        </a:rPr>
                        <a:t> SET </a:t>
                      </a:r>
                      <a:r>
                        <a:rPr lang="en-US" sz="1400" dirty="0" err="1">
                          <a:effectLst/>
                        </a:rPr>
                        <a:t>ten_hh</a:t>
                      </a:r>
                      <a:r>
                        <a:rPr lang="en-US" sz="1400" dirty="0">
                          <a:effectLst/>
                        </a:rPr>
                        <a:t>=?, </a:t>
                      </a:r>
                      <a:r>
                        <a:rPr lang="en-US" sz="1400" dirty="0" err="1">
                          <a:effectLst/>
                        </a:rPr>
                        <a:t>don_gia</a:t>
                      </a:r>
                      <a:r>
                        <a:rPr lang="en-US" sz="1400" dirty="0">
                          <a:effectLst/>
                        </a:rPr>
                        <a:t>=?, </a:t>
                      </a:r>
                      <a:r>
                        <a:rPr lang="en-US" sz="1400" dirty="0" err="1">
                          <a:effectLst/>
                        </a:rPr>
                        <a:t>giam_gia</a:t>
                      </a:r>
                      <a:r>
                        <a:rPr lang="en-US" sz="1400" dirty="0">
                          <a:effectLst/>
                        </a:rPr>
                        <a:t>=?, </a:t>
                      </a:r>
                      <a:r>
                        <a:rPr lang="en-US" sz="1400" dirty="0" err="1">
                          <a:effectLst/>
                        </a:rPr>
                        <a:t>hinh</a:t>
                      </a:r>
                      <a:r>
                        <a:rPr lang="en-US" sz="1400" dirty="0">
                          <a:effectLst/>
                        </a:rPr>
                        <a:t>=?, </a:t>
                      </a:r>
                      <a:r>
                        <a:rPr lang="en-US" sz="1400" dirty="0" err="1">
                          <a:effectLst/>
                        </a:rPr>
                        <a:t>ma_loai</a:t>
                      </a:r>
                      <a:r>
                        <a:rPr lang="en-US" sz="1400" dirty="0">
                          <a:effectLst/>
                        </a:rPr>
                        <a:t>=?, </a:t>
                      </a:r>
                      <a:r>
                        <a:rPr lang="en-US" sz="1400" dirty="0" err="1">
                          <a:effectLst/>
                        </a:rPr>
                        <a:t>dac_biet</a:t>
                      </a:r>
                      <a:r>
                        <a:rPr lang="en-US" sz="1400" dirty="0">
                          <a:effectLst/>
                        </a:rPr>
                        <a:t>=?, </a:t>
                      </a:r>
                      <a:r>
                        <a:rPr lang="en-US" sz="1400" dirty="0" err="1">
                          <a:effectLst/>
                        </a:rPr>
                        <a:t>so_luot_xem</a:t>
                      </a:r>
                      <a:r>
                        <a:rPr lang="en-US" sz="1400" dirty="0">
                          <a:effectLst/>
                        </a:rPr>
                        <a:t>=?, </a:t>
                      </a:r>
                      <a:r>
                        <a:rPr lang="en-US" sz="1400" dirty="0" err="1">
                          <a:effectLst/>
                        </a:rPr>
                        <a:t>ngay_nhap</a:t>
                      </a:r>
                      <a:r>
                        <a:rPr lang="en-US" sz="1400" dirty="0">
                          <a:effectLst/>
                        </a:rPr>
                        <a:t>=?, </a:t>
                      </a:r>
                      <a:r>
                        <a:rPr lang="en-US" sz="1400" dirty="0" err="1">
                          <a:effectLst/>
                        </a:rPr>
                        <a:t>mo_ta</a:t>
                      </a:r>
                      <a:r>
                        <a:rPr lang="en-US" sz="1400" dirty="0">
                          <a:effectLst/>
                        </a:rPr>
                        <a:t>=? WHERE  </a:t>
                      </a:r>
                      <a:r>
                        <a:rPr lang="en-US" sz="1400" dirty="0" err="1">
                          <a:effectLst/>
                        </a:rPr>
                        <a:t>ma_hh</a:t>
                      </a:r>
                      <a:r>
                        <a:rPr lang="en-US" sz="1400" dirty="0">
                          <a:effectLst/>
                        </a:rPr>
                        <a:t>=?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8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Xóa theo mã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DELETE FROM </a:t>
                      </a:r>
                      <a:r>
                        <a:rPr lang="en-US" sz="1400" dirty="0" err="1">
                          <a:effectLst/>
                        </a:rPr>
                        <a:t>hang_hoa</a:t>
                      </a:r>
                      <a:r>
                        <a:rPr lang="en-US" sz="1400" dirty="0">
                          <a:effectLst/>
                        </a:rPr>
                        <a:t> WHERE </a:t>
                      </a:r>
                      <a:r>
                        <a:rPr lang="en-US" sz="1400" dirty="0" err="1">
                          <a:effectLst/>
                        </a:rPr>
                        <a:t>ma_hh</a:t>
                      </a:r>
                      <a:r>
                        <a:rPr lang="en-US" sz="1400" dirty="0">
                          <a:effectLst/>
                        </a:rPr>
                        <a:t>=?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8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Truy vấn tất cả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SELECT * FROM </a:t>
                      </a:r>
                      <a:r>
                        <a:rPr lang="en-US" sz="1400" dirty="0" err="1">
                          <a:effectLst/>
                        </a:rPr>
                        <a:t>hang_hoa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8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Truy vấn theo mã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SELECT * FROM </a:t>
                      </a:r>
                      <a:r>
                        <a:rPr lang="en-US" sz="1400" dirty="0" err="1">
                          <a:effectLst/>
                        </a:rPr>
                        <a:t>hang_hoa</a:t>
                      </a:r>
                      <a:r>
                        <a:rPr lang="en-US" sz="1400" dirty="0">
                          <a:effectLst/>
                        </a:rPr>
                        <a:t> WHERE </a:t>
                      </a:r>
                      <a:r>
                        <a:rPr lang="en-US" sz="1400" dirty="0" err="1">
                          <a:effectLst/>
                        </a:rPr>
                        <a:t>ma_hh</a:t>
                      </a:r>
                      <a:r>
                        <a:rPr lang="en-US" sz="1400" dirty="0">
                          <a:effectLst/>
                        </a:rPr>
                        <a:t>=?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8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Đếm số bản ghi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SELECT count(*) FROM </a:t>
                      </a:r>
                      <a:r>
                        <a:rPr lang="en-US" sz="1400" dirty="0" err="1">
                          <a:effectLst/>
                        </a:rPr>
                        <a:t>hang_hoa</a:t>
                      </a:r>
                      <a:r>
                        <a:rPr lang="en-US" sz="1400" dirty="0">
                          <a:effectLst/>
                        </a:rPr>
                        <a:t> WHERE </a:t>
                      </a:r>
                      <a:r>
                        <a:rPr lang="en-US" sz="1400" dirty="0" err="1">
                          <a:effectLst/>
                        </a:rPr>
                        <a:t>ma_hh</a:t>
                      </a:r>
                      <a:r>
                        <a:rPr lang="en-US" sz="1400" dirty="0">
                          <a:effectLst/>
                        </a:rPr>
                        <a:t>=?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8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Phân trang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SELECT * FROM </a:t>
                      </a:r>
                      <a:r>
                        <a:rPr lang="en-US" sz="1400" dirty="0" err="1">
                          <a:effectLst/>
                        </a:rPr>
                        <a:t>hang_hoa</a:t>
                      </a:r>
                      <a:r>
                        <a:rPr lang="en-US" sz="1400" dirty="0">
                          <a:effectLst/>
                        </a:rPr>
                        <a:t> ORDER BY </a:t>
                      </a:r>
                      <a:r>
                        <a:rPr lang="en-US" sz="1400" dirty="0" err="1">
                          <a:effectLst/>
                        </a:rPr>
                        <a:t>ma_hh</a:t>
                      </a:r>
                      <a:r>
                        <a:rPr lang="en-US" sz="1400" dirty="0">
                          <a:effectLst/>
                        </a:rPr>
                        <a:t> LIMIT 0, 10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8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Tăng số lượt xem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UPDATE </a:t>
                      </a:r>
                      <a:r>
                        <a:rPr lang="en-US" sz="1400" dirty="0" err="1">
                          <a:effectLst/>
                        </a:rPr>
                        <a:t>hang_hoa</a:t>
                      </a:r>
                      <a:r>
                        <a:rPr lang="en-US" sz="1400" dirty="0">
                          <a:effectLst/>
                        </a:rPr>
                        <a:t> SET </a:t>
                      </a:r>
                      <a:r>
                        <a:rPr lang="en-US" sz="1400" dirty="0" err="1">
                          <a:effectLst/>
                        </a:rPr>
                        <a:t>so_luot_xem</a:t>
                      </a:r>
                      <a:r>
                        <a:rPr lang="en-US" sz="1400" dirty="0">
                          <a:effectLst/>
                        </a:rPr>
                        <a:t> = </a:t>
                      </a:r>
                      <a:r>
                        <a:rPr lang="en-US" sz="1400" dirty="0" err="1">
                          <a:effectLst/>
                        </a:rPr>
                        <a:t>so_luot_xem</a:t>
                      </a:r>
                      <a:r>
                        <a:rPr lang="en-US" sz="1400" dirty="0">
                          <a:effectLst/>
                        </a:rPr>
                        <a:t> + 1 WHERE </a:t>
                      </a:r>
                      <a:r>
                        <a:rPr lang="en-US" sz="1400" dirty="0" err="1">
                          <a:effectLst/>
                        </a:rPr>
                        <a:t>ma_hh</a:t>
                      </a:r>
                      <a:r>
                        <a:rPr lang="en-US" sz="1400" dirty="0">
                          <a:effectLst/>
                        </a:rPr>
                        <a:t>=?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328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TOP 10 mặt hàng yêu thích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SELECT * FROM </a:t>
                      </a:r>
                      <a:r>
                        <a:rPr lang="en-US" sz="1400" dirty="0" err="1">
                          <a:effectLst/>
                        </a:rPr>
                        <a:t>hang_hoa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24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WHERE </a:t>
                      </a:r>
                      <a:r>
                        <a:rPr lang="en-US" sz="1400" dirty="0" err="1">
                          <a:effectLst/>
                        </a:rPr>
                        <a:t>so_luot_xem</a:t>
                      </a:r>
                      <a:r>
                        <a:rPr lang="en-US" sz="1400" dirty="0">
                          <a:effectLst/>
                        </a:rPr>
                        <a:t> &gt; 0 </a:t>
                      </a:r>
                      <a:endParaRPr lang="en-US" sz="24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ORDER BY </a:t>
                      </a:r>
                      <a:r>
                        <a:rPr lang="en-US" sz="1400" dirty="0" err="1">
                          <a:effectLst/>
                        </a:rPr>
                        <a:t>so_luot_xem</a:t>
                      </a:r>
                      <a:r>
                        <a:rPr lang="en-US" sz="1400" dirty="0">
                          <a:effectLst/>
                        </a:rPr>
                        <a:t> DESC LIMIT 0, 10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8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Tìm kiếm hàng đặc biệt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SELECT * FROM </a:t>
                      </a:r>
                      <a:r>
                        <a:rPr lang="en-US" sz="1400" dirty="0" err="1">
                          <a:effectLst/>
                        </a:rPr>
                        <a:t>hang_hoa</a:t>
                      </a:r>
                      <a:r>
                        <a:rPr lang="en-US" sz="1400" dirty="0">
                          <a:effectLst/>
                        </a:rPr>
                        <a:t> WHERE </a:t>
                      </a:r>
                      <a:r>
                        <a:rPr lang="en-US" sz="1400" dirty="0" err="1">
                          <a:effectLst/>
                        </a:rPr>
                        <a:t>dac_biet</a:t>
                      </a:r>
                      <a:r>
                        <a:rPr lang="en-US" sz="1400" dirty="0">
                          <a:effectLst/>
                        </a:rPr>
                        <a:t>=1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36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Tìm kiếm hàng theo loại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SELECT * FROM </a:t>
                      </a:r>
                      <a:r>
                        <a:rPr lang="en-US" sz="1400" dirty="0" err="1">
                          <a:effectLst/>
                        </a:rPr>
                        <a:t>hang_hoa</a:t>
                      </a:r>
                      <a:r>
                        <a:rPr lang="en-US" sz="1400" dirty="0">
                          <a:effectLst/>
                        </a:rPr>
                        <a:t> WHERE </a:t>
                      </a:r>
                      <a:r>
                        <a:rPr lang="en-US" sz="1400" dirty="0" err="1">
                          <a:effectLst/>
                        </a:rPr>
                        <a:t>ma_loai</a:t>
                      </a:r>
                      <a:r>
                        <a:rPr lang="en-US" sz="1400" dirty="0">
                          <a:effectLst/>
                        </a:rPr>
                        <a:t>=?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328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Tìm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kiếm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hàng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theo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tên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SELECT * FROM </a:t>
                      </a:r>
                      <a:r>
                        <a:rPr lang="en-US" sz="1400" dirty="0" err="1">
                          <a:effectLst/>
                        </a:rPr>
                        <a:t>hang_hoa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2400" dirty="0">
                        <a:effectLst/>
                      </a:endParaRPr>
                    </a:p>
                    <a:p>
                      <a:pPr marL="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JOIN </a:t>
                      </a:r>
                      <a:r>
                        <a:rPr lang="en-US" sz="1400" dirty="0" err="1">
                          <a:effectLst/>
                        </a:rPr>
                        <a:t>loai</a:t>
                      </a:r>
                      <a:r>
                        <a:rPr lang="en-US" sz="1400" dirty="0">
                          <a:effectLst/>
                        </a:rPr>
                        <a:t> lo ON </a:t>
                      </a:r>
                      <a:r>
                        <a:rPr lang="en-US" sz="1400" dirty="0" err="1">
                          <a:effectLst/>
                        </a:rPr>
                        <a:t>lo.ma_loai</a:t>
                      </a:r>
                      <a:r>
                        <a:rPr lang="en-US" sz="1400" dirty="0">
                          <a:effectLst/>
                        </a:rPr>
                        <a:t>=</a:t>
                      </a:r>
                      <a:r>
                        <a:rPr lang="en-US" sz="1400" dirty="0" err="1">
                          <a:effectLst/>
                        </a:rPr>
                        <a:t>hh.ma_loai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24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WHERE </a:t>
                      </a:r>
                      <a:r>
                        <a:rPr lang="en-US" sz="1400" dirty="0" err="1">
                          <a:effectLst/>
                        </a:rPr>
                        <a:t>ten_hh</a:t>
                      </a:r>
                      <a:r>
                        <a:rPr lang="en-US" sz="1400" dirty="0">
                          <a:effectLst/>
                        </a:rPr>
                        <a:t> LIKE ? OR </a:t>
                      </a:r>
                      <a:r>
                        <a:rPr lang="en-US" sz="1400" dirty="0" err="1">
                          <a:effectLst/>
                        </a:rPr>
                        <a:t>ten_loai</a:t>
                      </a:r>
                      <a:r>
                        <a:rPr lang="en-US" sz="1400" dirty="0">
                          <a:effectLst/>
                        </a:rPr>
                        <a:t> LIKE ?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61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203539"/>
              </p:ext>
            </p:extLst>
          </p:nvPr>
        </p:nvGraphicFramePr>
        <p:xfrm>
          <a:off x="457200" y="914400"/>
          <a:ext cx="8229600" cy="518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1200"/>
                <a:gridCol w="6248400"/>
              </a:tblGrid>
              <a:tr h="4318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Hành động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Câu lệnh SQL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636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Thêm mới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INSERT INTO khach_hang(ma_kh, mat_khau, ho_ten, email, hinh, kich_hoat, vai_tro) VALUES (?, ?, ?, ?, ?, ?, ?)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636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Cập nhật theo mã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UPDATE khach_hang SET mat_khau=?, ho_ten=?, email=?, hinh=?, kich_hoat=?, vai_tro=? WHERE  ma_kh=?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18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Xóa theo mã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DELETE FROM khach_hang WHERE ma_kh=?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18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Truy vấn tất cả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SELECT * FROM khach_hang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18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Truy vấn theo mã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SELECT * FROM </a:t>
                      </a:r>
                      <a:r>
                        <a:rPr lang="en-US" sz="2000" dirty="0" err="1">
                          <a:effectLst/>
                        </a:rPr>
                        <a:t>khach_hang</a:t>
                      </a:r>
                      <a:r>
                        <a:rPr lang="en-US" sz="2000" dirty="0">
                          <a:effectLst/>
                        </a:rPr>
                        <a:t> WHERE </a:t>
                      </a:r>
                      <a:r>
                        <a:rPr lang="en-US" sz="2000" dirty="0" err="1">
                          <a:effectLst/>
                        </a:rPr>
                        <a:t>ma_kh</a:t>
                      </a:r>
                      <a:r>
                        <a:rPr lang="en-US" sz="2000" dirty="0">
                          <a:effectLst/>
                        </a:rPr>
                        <a:t>=?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18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Đếm số bản ghi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SELECT count(*) FROM khach_hang WHERE ma_kh=?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18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Đổi mật khẩu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UPDATE khach_hang SET mat_khau=? WHERE ma_kh=?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636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Tìm khách hàng theo vai trò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SELECT * FROM </a:t>
                      </a:r>
                      <a:r>
                        <a:rPr lang="en-US" sz="2000" dirty="0" err="1">
                          <a:effectLst/>
                        </a:rPr>
                        <a:t>khach_hang</a:t>
                      </a:r>
                      <a:r>
                        <a:rPr lang="en-US" sz="2000" dirty="0">
                          <a:effectLst/>
                        </a:rPr>
                        <a:t> WHERE </a:t>
                      </a:r>
                      <a:r>
                        <a:rPr lang="en-US" sz="2000" dirty="0" err="1">
                          <a:effectLst/>
                        </a:rPr>
                        <a:t>vai_tro</a:t>
                      </a:r>
                      <a:r>
                        <a:rPr lang="en-US" sz="2000" dirty="0">
                          <a:effectLst/>
                        </a:rPr>
                        <a:t>=?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40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988576"/>
              </p:ext>
            </p:extLst>
          </p:nvPr>
        </p:nvGraphicFramePr>
        <p:xfrm>
          <a:off x="457200" y="990600"/>
          <a:ext cx="8229600" cy="5500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686"/>
                <a:gridCol w="6552914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Hành động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Câu lệnh SQL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Thêm mới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INSERT INTO binh_luan(ma_kh, ma_hh, noi_dung, ngay_bl) VALUES (?, ?, ?, ?)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Cập nhật theo mã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UPDATE binh_luan SET ma_kh=?, ma_hh=?, noi_dung=?, ngay_bl=? WHERE ma_bl=?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Xóa theo mã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DELETE FROM binh_luan WHERE ma_bl=?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Truy vấn tất cả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SELECT * FROM binh_luan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Truy vấn theo mã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SELECT * FROM binh_luan WHERE ma_bl=?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Đếm số bản ghi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SELECT count(*) FROM binh_luan WHERE ma_bl=?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Tìm bình luận theo hàng hóa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SELECT b.*, </a:t>
                      </a:r>
                      <a:r>
                        <a:rPr lang="en-US" sz="1600" dirty="0" err="1">
                          <a:effectLst/>
                        </a:rPr>
                        <a:t>h.ten_hh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28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FROM </a:t>
                      </a:r>
                      <a:r>
                        <a:rPr lang="en-US" sz="1600" dirty="0" err="1">
                          <a:effectLst/>
                        </a:rPr>
                        <a:t>binh_luan</a:t>
                      </a:r>
                      <a:r>
                        <a:rPr lang="en-US" sz="1600" dirty="0">
                          <a:effectLst/>
                        </a:rPr>
                        <a:t> b </a:t>
                      </a:r>
                      <a:endParaRPr lang="en-US" sz="2800" dirty="0">
                        <a:effectLst/>
                      </a:endParaRPr>
                    </a:p>
                    <a:p>
                      <a:pPr marL="4572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JOIN </a:t>
                      </a:r>
                      <a:r>
                        <a:rPr lang="en-US" sz="1600" dirty="0" err="1">
                          <a:effectLst/>
                        </a:rPr>
                        <a:t>hang_hoa</a:t>
                      </a:r>
                      <a:r>
                        <a:rPr lang="en-US" sz="1600" dirty="0">
                          <a:effectLst/>
                        </a:rPr>
                        <a:t> h ON </a:t>
                      </a:r>
                      <a:r>
                        <a:rPr lang="en-US" sz="1600" dirty="0" err="1">
                          <a:effectLst/>
                        </a:rPr>
                        <a:t>h.ma_hh</a:t>
                      </a:r>
                      <a:r>
                        <a:rPr lang="en-US" sz="1600" dirty="0">
                          <a:effectLst/>
                        </a:rPr>
                        <a:t>=</a:t>
                      </a:r>
                      <a:r>
                        <a:rPr lang="en-US" sz="1600" dirty="0" err="1">
                          <a:effectLst/>
                        </a:rPr>
                        <a:t>b.ma_hh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28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WHERE </a:t>
                      </a:r>
                      <a:r>
                        <a:rPr lang="en-US" sz="1600" dirty="0" err="1">
                          <a:effectLst/>
                        </a:rPr>
                        <a:t>b.ma_hh</a:t>
                      </a:r>
                      <a:r>
                        <a:rPr lang="en-US" sz="1600" dirty="0">
                          <a:effectLst/>
                        </a:rPr>
                        <a:t>=? </a:t>
                      </a:r>
                      <a:endParaRPr lang="en-US" sz="28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ORDER BY </a:t>
                      </a:r>
                      <a:r>
                        <a:rPr lang="en-US" sz="1600" dirty="0" err="1">
                          <a:effectLst/>
                        </a:rPr>
                        <a:t>ngay_bl</a:t>
                      </a:r>
                      <a:r>
                        <a:rPr lang="en-US" sz="1600" dirty="0">
                          <a:effectLst/>
                        </a:rPr>
                        <a:t> DESC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8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–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410830"/>
              </p:ext>
            </p:extLst>
          </p:nvPr>
        </p:nvGraphicFramePr>
        <p:xfrm>
          <a:off x="533400" y="990600"/>
          <a:ext cx="8153400" cy="5297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1162"/>
                <a:gridCol w="6492238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Hành động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Câu lệnh SQL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Thống kê hàng hóa theo loại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SELECT </a:t>
                      </a:r>
                      <a:r>
                        <a:rPr lang="en-US" sz="2000" dirty="0" err="1">
                          <a:effectLst/>
                        </a:rPr>
                        <a:t>lo.ma_loai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lo.ten_loai</a:t>
                      </a:r>
                      <a:r>
                        <a:rPr lang="en-US" sz="2000" dirty="0">
                          <a:effectLst/>
                        </a:rPr>
                        <a:t>,</a:t>
                      </a:r>
                      <a:endParaRPr lang="en-US" sz="3600" dirty="0">
                        <a:effectLst/>
                      </a:endParaRPr>
                    </a:p>
                    <a:p>
                      <a:pPr marL="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COUNT(*) </a:t>
                      </a:r>
                      <a:r>
                        <a:rPr lang="en-US" sz="2000" dirty="0" err="1">
                          <a:effectLst/>
                        </a:rPr>
                        <a:t>so_luong</a:t>
                      </a:r>
                      <a:r>
                        <a:rPr lang="en-US" sz="2000" dirty="0">
                          <a:effectLst/>
                        </a:rPr>
                        <a:t>,</a:t>
                      </a:r>
                      <a:endParaRPr lang="en-US" sz="3600" dirty="0">
                        <a:effectLst/>
                      </a:endParaRPr>
                    </a:p>
                    <a:p>
                      <a:pPr marL="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MIN(</a:t>
                      </a:r>
                      <a:r>
                        <a:rPr lang="en-US" sz="2000" dirty="0" err="1">
                          <a:effectLst/>
                        </a:rPr>
                        <a:t>hh.don_gia</a:t>
                      </a:r>
                      <a:r>
                        <a:rPr lang="en-US" sz="2000" dirty="0">
                          <a:effectLst/>
                        </a:rPr>
                        <a:t>) </a:t>
                      </a:r>
                      <a:r>
                        <a:rPr lang="en-US" sz="2000" dirty="0" err="1">
                          <a:effectLst/>
                        </a:rPr>
                        <a:t>gia_min</a:t>
                      </a:r>
                      <a:r>
                        <a:rPr lang="en-US" sz="2000" dirty="0">
                          <a:effectLst/>
                        </a:rPr>
                        <a:t>,</a:t>
                      </a:r>
                      <a:endParaRPr lang="en-US" sz="3600" dirty="0">
                        <a:effectLst/>
                      </a:endParaRPr>
                    </a:p>
                    <a:p>
                      <a:pPr marL="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MAX(</a:t>
                      </a:r>
                      <a:r>
                        <a:rPr lang="en-US" sz="2000" dirty="0" err="1">
                          <a:effectLst/>
                        </a:rPr>
                        <a:t>hh.don_gia</a:t>
                      </a:r>
                      <a:r>
                        <a:rPr lang="en-US" sz="2000" dirty="0">
                          <a:effectLst/>
                        </a:rPr>
                        <a:t>) </a:t>
                      </a:r>
                      <a:r>
                        <a:rPr lang="en-US" sz="2000" dirty="0" err="1">
                          <a:effectLst/>
                        </a:rPr>
                        <a:t>gia_max</a:t>
                      </a:r>
                      <a:r>
                        <a:rPr lang="en-US" sz="2000" dirty="0">
                          <a:effectLst/>
                        </a:rPr>
                        <a:t>,</a:t>
                      </a:r>
                      <a:endParaRPr lang="en-US" sz="3600" dirty="0">
                        <a:effectLst/>
                      </a:endParaRPr>
                    </a:p>
                    <a:p>
                      <a:pPr marL="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AVG(</a:t>
                      </a:r>
                      <a:r>
                        <a:rPr lang="en-US" sz="2000" dirty="0" err="1">
                          <a:effectLst/>
                        </a:rPr>
                        <a:t>hh.don_gia</a:t>
                      </a:r>
                      <a:r>
                        <a:rPr lang="en-US" sz="2000" dirty="0">
                          <a:effectLst/>
                        </a:rPr>
                        <a:t>) </a:t>
                      </a:r>
                      <a:r>
                        <a:rPr lang="en-US" sz="2000" dirty="0" err="1">
                          <a:effectLst/>
                        </a:rPr>
                        <a:t>gia_avg</a:t>
                      </a:r>
                      <a:endParaRPr lang="en-US" sz="36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FROM </a:t>
                      </a:r>
                      <a:r>
                        <a:rPr lang="en-US" sz="2000" dirty="0" err="1">
                          <a:effectLst/>
                        </a:rPr>
                        <a:t>hang_hoa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endParaRPr lang="en-US" sz="3600" dirty="0">
                        <a:effectLst/>
                      </a:endParaRPr>
                    </a:p>
                    <a:p>
                      <a:pPr marL="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JOIN </a:t>
                      </a:r>
                      <a:r>
                        <a:rPr lang="en-US" sz="2000" dirty="0" err="1">
                          <a:effectLst/>
                        </a:rPr>
                        <a:t>loai</a:t>
                      </a:r>
                      <a:r>
                        <a:rPr lang="en-US" sz="2000" dirty="0">
                          <a:effectLst/>
                        </a:rPr>
                        <a:t> lo ON </a:t>
                      </a:r>
                      <a:r>
                        <a:rPr lang="en-US" sz="2000" dirty="0" err="1">
                          <a:effectLst/>
                        </a:rPr>
                        <a:t>lo.ma_loai</a:t>
                      </a:r>
                      <a:r>
                        <a:rPr lang="en-US" sz="2000" dirty="0">
                          <a:effectLst/>
                        </a:rPr>
                        <a:t>=</a:t>
                      </a:r>
                      <a:r>
                        <a:rPr lang="en-US" sz="2000" dirty="0" err="1">
                          <a:effectLst/>
                        </a:rPr>
                        <a:t>hh.ma_loai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endParaRPr lang="en-US" sz="36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GROUP BY </a:t>
                      </a:r>
                      <a:r>
                        <a:rPr lang="en-US" sz="2000" dirty="0" err="1">
                          <a:effectLst/>
                        </a:rPr>
                        <a:t>lo.ma_loai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lo.ten_loai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Thống kê bình luận theo hàng hóa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SELECT </a:t>
                      </a:r>
                      <a:r>
                        <a:rPr lang="en-US" sz="2000" dirty="0" err="1">
                          <a:effectLst/>
                        </a:rPr>
                        <a:t>hh.ma_hh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hh.ten_hh</a:t>
                      </a:r>
                      <a:r>
                        <a:rPr lang="en-US" sz="2000" dirty="0">
                          <a:effectLst/>
                        </a:rPr>
                        <a:t>,</a:t>
                      </a:r>
                      <a:endParaRPr lang="en-US" sz="3600" dirty="0">
                        <a:effectLst/>
                      </a:endParaRPr>
                    </a:p>
                    <a:p>
                      <a:pPr marL="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COUNT(*) </a:t>
                      </a:r>
                      <a:r>
                        <a:rPr lang="en-US" sz="2000" dirty="0" err="1">
                          <a:effectLst/>
                        </a:rPr>
                        <a:t>so_luong</a:t>
                      </a:r>
                      <a:r>
                        <a:rPr lang="en-US" sz="2000" dirty="0">
                          <a:effectLst/>
                        </a:rPr>
                        <a:t>,</a:t>
                      </a:r>
                      <a:endParaRPr lang="en-US" sz="3600" dirty="0">
                        <a:effectLst/>
                      </a:endParaRPr>
                    </a:p>
                    <a:p>
                      <a:pPr marL="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MIN(</a:t>
                      </a:r>
                      <a:r>
                        <a:rPr lang="en-US" sz="2000" dirty="0" err="1">
                          <a:effectLst/>
                        </a:rPr>
                        <a:t>bl.ngay_bl</a:t>
                      </a:r>
                      <a:r>
                        <a:rPr lang="en-US" sz="2000" dirty="0">
                          <a:effectLst/>
                        </a:rPr>
                        <a:t>) </a:t>
                      </a:r>
                      <a:r>
                        <a:rPr lang="en-US" sz="2000" dirty="0" err="1">
                          <a:effectLst/>
                        </a:rPr>
                        <a:t>cu_nhat</a:t>
                      </a:r>
                      <a:r>
                        <a:rPr lang="en-US" sz="2000" dirty="0">
                          <a:effectLst/>
                        </a:rPr>
                        <a:t>,</a:t>
                      </a:r>
                      <a:endParaRPr lang="en-US" sz="3600" dirty="0">
                        <a:effectLst/>
                      </a:endParaRPr>
                    </a:p>
                    <a:p>
                      <a:pPr marL="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MAX(</a:t>
                      </a:r>
                      <a:r>
                        <a:rPr lang="en-US" sz="2000" dirty="0" err="1">
                          <a:effectLst/>
                        </a:rPr>
                        <a:t>bl.ngay_bl</a:t>
                      </a:r>
                      <a:r>
                        <a:rPr lang="en-US" sz="2000" dirty="0">
                          <a:effectLst/>
                        </a:rPr>
                        <a:t>) </a:t>
                      </a:r>
                      <a:r>
                        <a:rPr lang="en-US" sz="2000" dirty="0" err="1">
                          <a:effectLst/>
                        </a:rPr>
                        <a:t>moi_nhat</a:t>
                      </a:r>
                      <a:endParaRPr lang="en-US" sz="36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FROM </a:t>
                      </a:r>
                      <a:r>
                        <a:rPr lang="en-US" sz="2000" dirty="0" err="1">
                          <a:effectLst/>
                        </a:rPr>
                        <a:t>binh_luan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bl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endParaRPr lang="en-US" sz="3600" dirty="0">
                        <a:effectLst/>
                      </a:endParaRPr>
                    </a:p>
                    <a:p>
                      <a:pPr marL="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JOIN </a:t>
                      </a:r>
                      <a:r>
                        <a:rPr lang="en-US" sz="2000" dirty="0" err="1">
                          <a:effectLst/>
                        </a:rPr>
                        <a:t>hang_hoa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hh</a:t>
                      </a:r>
                      <a:r>
                        <a:rPr lang="en-US" sz="2000" dirty="0">
                          <a:effectLst/>
                        </a:rPr>
                        <a:t> ON </a:t>
                      </a:r>
                      <a:r>
                        <a:rPr lang="en-US" sz="2000" dirty="0" err="1">
                          <a:effectLst/>
                        </a:rPr>
                        <a:t>hh.ma_hh</a:t>
                      </a:r>
                      <a:r>
                        <a:rPr lang="en-US" sz="2000" dirty="0">
                          <a:effectLst/>
                        </a:rPr>
                        <a:t>=</a:t>
                      </a:r>
                      <a:r>
                        <a:rPr lang="en-US" sz="2000" dirty="0" err="1">
                          <a:effectLst/>
                        </a:rPr>
                        <a:t>bl.ma_hh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endParaRPr lang="en-US" sz="36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GROUP BY </a:t>
                      </a:r>
                      <a:r>
                        <a:rPr lang="en-US" sz="2000" dirty="0" err="1">
                          <a:effectLst/>
                        </a:rPr>
                        <a:t>hh.ma_hh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hh.ten_hh</a:t>
                      </a:r>
                      <a:endParaRPr lang="en-US" sz="3600" dirty="0">
                        <a:effectLst/>
                      </a:endParaRPr>
                    </a:p>
                    <a:p>
                      <a:pPr marL="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HAVING </a:t>
                      </a:r>
                      <a:r>
                        <a:rPr lang="en-US" sz="2000" dirty="0" err="1">
                          <a:effectLst/>
                        </a:rPr>
                        <a:t>so_luong</a:t>
                      </a:r>
                      <a:r>
                        <a:rPr lang="en-US" sz="2000" dirty="0">
                          <a:effectLst/>
                        </a:rPr>
                        <a:t> &gt; 0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54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2: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90800"/>
            <a:ext cx="232895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6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Sitemap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8153400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82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</a:t>
            </a:r>
            <a:r>
              <a:rPr lang="en-US" dirty="0" err="1" smtClean="0"/>
              <a:t>xshop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chia </a:t>
            </a:r>
            <a:r>
              <a:rPr lang="en-US" dirty="0" err="1" smtClean="0"/>
              <a:t>làm</a:t>
            </a:r>
            <a:r>
              <a:rPr lang="en-US" dirty="0" smtClean="0"/>
              <a:t> 2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 smtClean="0"/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web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HTML </a:t>
            </a:r>
            <a:r>
              <a:rPr lang="en-US" dirty="0" err="1" smtClean="0"/>
              <a:t>và</a:t>
            </a:r>
            <a:r>
              <a:rPr lang="en-US" dirty="0" smtClean="0"/>
              <a:t> CSS</a:t>
            </a:r>
          </a:p>
          <a:p>
            <a:pPr lvl="1"/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lvl="1"/>
            <a:r>
              <a:rPr lang="en-US" dirty="0" smtClean="0"/>
              <a:t>Tham </a:t>
            </a:r>
            <a:r>
              <a:rPr lang="en-US" dirty="0" err="1" smtClean="0"/>
              <a:t>khảo</a:t>
            </a:r>
            <a:r>
              <a:rPr lang="en-US" dirty="0" smtClean="0"/>
              <a:t> bootstrap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framework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CSS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framework </a:t>
            </a:r>
            <a:r>
              <a:rPr lang="en-US" dirty="0" err="1" smtClean="0"/>
              <a:t>nào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0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391400" cy="5257800"/>
          </a:xfrm>
        </p:spPr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viên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smtClean="0"/>
              <a:t>CSDL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212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Grid System</a:t>
            </a:r>
          </a:p>
          <a:p>
            <a:pPr lvl="1"/>
            <a:r>
              <a:rPr lang="en-US" dirty="0" smtClean="0"/>
              <a:t>.row, col-x-n</a:t>
            </a:r>
          </a:p>
          <a:p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.form-group, form-control, checkbox-inline, radio-inline, </a:t>
            </a:r>
            <a:r>
              <a:rPr lang="en-US" dirty="0" err="1" smtClean="0"/>
              <a:t>btn</a:t>
            </a:r>
            <a:endParaRPr lang="en-US" dirty="0" smtClean="0"/>
          </a:p>
          <a:p>
            <a:r>
              <a:rPr lang="en-US" dirty="0" err="1" smtClean="0"/>
              <a:t>Bảng</a:t>
            </a:r>
            <a:endParaRPr lang="en-US" dirty="0" smtClean="0"/>
          </a:p>
          <a:p>
            <a:pPr lvl="1"/>
            <a:r>
              <a:rPr lang="en-US" dirty="0" smtClean="0"/>
              <a:t>.table</a:t>
            </a:r>
          </a:p>
          <a:p>
            <a:r>
              <a:rPr lang="en-US" dirty="0" smtClean="0"/>
              <a:t>Panel</a:t>
            </a:r>
          </a:p>
          <a:p>
            <a:pPr lvl="1"/>
            <a:r>
              <a:rPr lang="en-US" dirty="0" smtClean="0"/>
              <a:t>.panel</a:t>
            </a:r>
          </a:p>
          <a:p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  <a:p>
            <a:pPr lvl="1"/>
            <a:r>
              <a:rPr lang="en-US" dirty="0" smtClean="0"/>
              <a:t>.pager</a:t>
            </a:r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endParaRPr lang="en-US" dirty="0" smtClean="0"/>
          </a:p>
          <a:p>
            <a:pPr lvl="1"/>
            <a:r>
              <a:rPr lang="en-US" dirty="0" smtClean="0"/>
              <a:t>.alert</a:t>
            </a:r>
          </a:p>
          <a:p>
            <a:r>
              <a:rPr lang="en-US" dirty="0" smtClean="0"/>
              <a:t>Slideshow</a:t>
            </a:r>
          </a:p>
          <a:p>
            <a:pPr lvl="1"/>
            <a:r>
              <a:rPr lang="en-US" dirty="0" smtClean="0"/>
              <a:t>.carousel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0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1320" y="2967335"/>
            <a:ext cx="526137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Thiết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kế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giao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diện</a:t>
            </a: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cho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phần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quản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trị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7718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Site – 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305800" cy="32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73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Site – Trang </a:t>
            </a:r>
            <a:r>
              <a:rPr lang="en-US" dirty="0" err="1" smtClean="0"/>
              <a:t>chủ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305800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27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Site – </a:t>
            </a:r>
            <a:r>
              <a:rPr lang="en-US" dirty="0" err="1" smtClean="0"/>
              <a:t>Loại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59436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28825"/>
            <a:ext cx="5943600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026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Site –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5934075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429000"/>
            <a:ext cx="5943600" cy="2990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780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Site –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914401"/>
            <a:ext cx="6324599" cy="320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52850"/>
            <a:ext cx="5943600" cy="2876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34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Site – Bình </a:t>
            </a:r>
            <a:r>
              <a:rPr lang="en-US" dirty="0" err="1" smtClean="0"/>
              <a:t>luận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6961905" cy="29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4114800"/>
            <a:ext cx="5934075" cy="2409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597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Site –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6916115" cy="44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20" y="2590800"/>
            <a:ext cx="5943600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828800" y="6096000"/>
            <a:ext cx="21339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Google Chart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3962718" y="6096000"/>
            <a:ext cx="304482" cy="261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3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7977" y="2967335"/>
            <a:ext cx="626806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Thiết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kế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giao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diện</a:t>
            </a: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cho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phần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khách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hàng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300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010400" cy="5257800"/>
          </a:xfrm>
        </p:spPr>
        <p:txBody>
          <a:bodyPr/>
          <a:lstStyle/>
          <a:p>
            <a:pPr>
              <a:buFont typeface="Wingdings" pitchFamily="2" charset="2"/>
              <a:buChar char="&amp;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ERD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smtClean="0"/>
              <a:t>CSDL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smtClean="0"/>
              <a:t>MySQL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website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Site - 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90600"/>
            <a:ext cx="4536235" cy="52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20750"/>
            <a:ext cx="2828925" cy="38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00200"/>
            <a:ext cx="2828925" cy="44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768600"/>
            <a:ext cx="2819400" cy="395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509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Site – Trang </a:t>
            </a:r>
            <a:r>
              <a:rPr lang="en-US" dirty="0" err="1" smtClean="0"/>
              <a:t>chủ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38" y="1752843"/>
            <a:ext cx="7009524" cy="3885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208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smtClean="0"/>
              <a:t>Site – 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305800" cy="579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877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Site -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305800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395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3648"/>
            <a:ext cx="5934075" cy="4514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03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5943600" cy="2647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516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7" y="1995487"/>
            <a:ext cx="5943600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792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5943600" cy="280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667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5943600" cy="3362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025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ERD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/>
              <a:t>chức</a:t>
            </a:r>
            <a:r>
              <a:rPr lang="en-US" dirty="0"/>
              <a:t> website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3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ở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2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7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524000"/>
          </a:xfrm>
        </p:spPr>
        <p:txBody>
          <a:bodyPr/>
          <a:lstStyle/>
          <a:p>
            <a:r>
              <a:rPr lang="en-US" dirty="0" err="1" smtClean="0"/>
              <a:t>Phác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ERD level 1,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599"/>
            <a:ext cx="7620000" cy="1828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297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990600"/>
          </a:xfrm>
        </p:spPr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ERD Level 2,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smtClean="0"/>
              <a:t>MySQL.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620000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6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 smtClean="0"/>
              <a:t>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– Bình </a:t>
            </a:r>
            <a:r>
              <a:rPr lang="en-US" dirty="0" err="1"/>
              <a:t>luận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Update: </a:t>
            </a:r>
            <a:r>
              <a:rPr lang="en-US" dirty="0" smtClean="0"/>
              <a:t>cascade</a:t>
            </a:r>
          </a:p>
          <a:p>
            <a:pPr lvl="1"/>
            <a:r>
              <a:rPr lang="en-US" dirty="0" smtClean="0"/>
              <a:t>Delete</a:t>
            </a:r>
            <a:r>
              <a:rPr lang="en-US" dirty="0"/>
              <a:t>: No Action</a:t>
            </a:r>
          </a:p>
          <a:p>
            <a:pPr lvl="0"/>
            <a:r>
              <a:rPr lang="en-US" dirty="0" err="1"/>
              <a:t>Loại</a:t>
            </a:r>
            <a:r>
              <a:rPr lang="en-US" dirty="0"/>
              <a:t> –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pPr lvl="1"/>
            <a:r>
              <a:rPr lang="en-US" dirty="0"/>
              <a:t>Delete: Cascade</a:t>
            </a:r>
          </a:p>
          <a:p>
            <a:pPr lvl="0"/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– Bình </a:t>
            </a:r>
            <a:r>
              <a:rPr lang="en-US" dirty="0" err="1"/>
              <a:t>luận</a:t>
            </a:r>
            <a:endParaRPr lang="en-US" dirty="0"/>
          </a:p>
          <a:p>
            <a:pPr lvl="1"/>
            <a:r>
              <a:rPr lang="en-US" dirty="0"/>
              <a:t>Delete: No Action</a:t>
            </a:r>
          </a:p>
        </p:txBody>
      </p:sp>
    </p:spTree>
    <p:extLst>
      <p:ext uri="{BB962C8B-B14F-4D97-AF65-F5344CB8AC3E}">
        <p14:creationId xmlns:p14="http://schemas.microsoft.com/office/powerpoint/2010/main" val="84803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Loại hàng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551198"/>
              </p:ext>
            </p:extLst>
          </p:nvPr>
        </p:nvGraphicFramePr>
        <p:xfrm>
          <a:off x="457200" y="1066800"/>
          <a:ext cx="8077199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199"/>
                <a:gridCol w="1981200"/>
                <a:gridCol w="3048000"/>
                <a:gridCol w="1828800"/>
              </a:tblGrid>
              <a:tr h="5842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Tên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cột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Kiểu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Ràng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buộc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Ghi chú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842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ma_loai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INT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PK, NOT NULL, Tự tăng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Mã loại hàng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842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ten_loai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VARCHAR(50)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Tên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loại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hàng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39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224726"/>
              </p:ext>
            </p:extLst>
          </p:nvPr>
        </p:nvGraphicFramePr>
        <p:xfrm>
          <a:off x="457200" y="1059055"/>
          <a:ext cx="8229601" cy="46163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0200"/>
                <a:gridCol w="1828800"/>
                <a:gridCol w="2514600"/>
                <a:gridCol w="2286001"/>
              </a:tblGrid>
              <a:tr h="4175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Tên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cột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Kiểu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Ràng buộc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Ghi chú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5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ma_hh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INT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PK, NOT NULL, Tự tăng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Mã hàng hóa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5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ten_hh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VARCHAR(50)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Tên hàng hóa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5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don_gia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FLOAT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Đơn giá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5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giam_gia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FLOAT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Mức giảm giá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5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hinh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VARCHAR(50)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Hình ảnh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5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ngay_nhap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DATE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Ngày nhập hàng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5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mo_ta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VARCHAR(2000)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Mô tả hàng hóa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5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dac_biet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BIT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Trạng thái đặc biệt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05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so_luot_xem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INT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DEFAULT 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Số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lượt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xem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5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ma_loai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INT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FK, NOT NULL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Mã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loại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07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9365</TotalTime>
  <Words>1300</Words>
  <Application>Microsoft Office PowerPoint</Application>
  <PresentationFormat>On-screen Show (4:3)</PresentationFormat>
  <Paragraphs>306</Paragraphs>
  <Slides>40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Custom Design</vt:lpstr>
      <vt:lpstr>Sample Project</vt:lpstr>
      <vt:lpstr>Mục tiêu</vt:lpstr>
      <vt:lpstr>Nội dung</vt:lpstr>
      <vt:lpstr>Giới thiệu</vt:lpstr>
      <vt:lpstr>Thiết kế dữ liệu</vt:lpstr>
      <vt:lpstr>Thiết kế dữ liệu</vt:lpstr>
      <vt:lpstr>Yêu cầu ràng buộc quan hệ</vt:lpstr>
      <vt:lpstr>Loại hàng</vt:lpstr>
      <vt:lpstr>Hàng hóa</vt:lpstr>
      <vt:lpstr>Khách hàng</vt:lpstr>
      <vt:lpstr>Bình luận</vt:lpstr>
      <vt:lpstr>SQL làm việc với loại hàng</vt:lpstr>
      <vt:lpstr>SQL làm việc với hàng hóa</vt:lpstr>
      <vt:lpstr>SQL làm việc với khách hàng</vt:lpstr>
      <vt:lpstr>SQL làm việc với bình luận</vt:lpstr>
      <vt:lpstr>SQL tổng hợp – thống kê</vt:lpstr>
      <vt:lpstr>Sample Project</vt:lpstr>
      <vt:lpstr>Sitemap</vt:lpstr>
      <vt:lpstr>Giới thiệu giao diện</vt:lpstr>
      <vt:lpstr>Giới thiệu bootstrap</vt:lpstr>
      <vt:lpstr>PowerPoint Presentation</vt:lpstr>
      <vt:lpstr>Admin Site – Layout</vt:lpstr>
      <vt:lpstr>Admin Site – Trang chủ</vt:lpstr>
      <vt:lpstr>Admin Site – Loại</vt:lpstr>
      <vt:lpstr>Admin Site – Hàng hóa</vt:lpstr>
      <vt:lpstr>Admin Site – Khách hàng</vt:lpstr>
      <vt:lpstr>Admin Site – Bình luận</vt:lpstr>
      <vt:lpstr>Admin Site – Thống kê</vt:lpstr>
      <vt:lpstr>PowerPoint Presentation</vt:lpstr>
      <vt:lpstr>User Site - Layout</vt:lpstr>
      <vt:lpstr>User Site – Trang chủ</vt:lpstr>
      <vt:lpstr>User Site – Liệt kê hàng hóa</vt:lpstr>
      <vt:lpstr>User Site - chi tiết hàng hóa</vt:lpstr>
      <vt:lpstr>Quản lý tài khoản</vt:lpstr>
      <vt:lpstr>Quản lý tài khoản</vt:lpstr>
      <vt:lpstr>Quản lý tài khoản</vt:lpstr>
      <vt:lpstr>Quản lý tài khoản</vt:lpstr>
      <vt:lpstr>Quản lý tài khoản</vt:lpstr>
      <vt:lpstr>Tổng kết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1457</cp:revision>
  <dcterms:created xsi:type="dcterms:W3CDTF">2013-04-23T08:05:33Z</dcterms:created>
  <dcterms:modified xsi:type="dcterms:W3CDTF">2018-04-30T09:35:23Z</dcterms:modified>
</cp:coreProperties>
</file>