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637" r:id="rId3"/>
    <p:sldId id="562" r:id="rId4"/>
    <p:sldId id="674" r:id="rId5"/>
    <p:sldId id="683" r:id="rId6"/>
    <p:sldId id="685" r:id="rId7"/>
    <p:sldId id="682" r:id="rId8"/>
    <p:sldId id="684" r:id="rId9"/>
    <p:sldId id="686" r:id="rId10"/>
    <p:sldId id="687" r:id="rId11"/>
    <p:sldId id="690" r:id="rId12"/>
    <p:sldId id="688" r:id="rId13"/>
    <p:sldId id="691" r:id="rId14"/>
    <p:sldId id="692" r:id="rId15"/>
    <p:sldId id="689" r:id="rId16"/>
    <p:sldId id="693" r:id="rId17"/>
    <p:sldId id="681" r:id="rId18"/>
    <p:sldId id="665" r:id="rId19"/>
    <p:sldId id="670" r:id="rId20"/>
    <p:sldId id="694" r:id="rId21"/>
    <p:sldId id="666" r:id="rId22"/>
    <p:sldId id="695" r:id="rId23"/>
    <p:sldId id="671" r:id="rId24"/>
    <p:sldId id="696" r:id="rId25"/>
    <p:sldId id="667" r:id="rId26"/>
    <p:sldId id="672" r:id="rId27"/>
    <p:sldId id="668" r:id="rId28"/>
    <p:sldId id="673" r:id="rId29"/>
    <p:sldId id="676" r:id="rId30"/>
    <p:sldId id="486" r:id="rId31"/>
    <p:sldId id="62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9F9F9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021" autoAdjust="0"/>
  </p:normalViewPr>
  <p:slideViewPr>
    <p:cSldViewPr>
      <p:cViewPr>
        <p:scale>
          <a:sx n="78" d="100"/>
          <a:sy n="78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khuyên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toàn</a:t>
            </a:r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script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,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script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kịp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Xét</a:t>
            </a:r>
            <a:r>
              <a:rPr lang="en-US" dirty="0" smtClean="0"/>
              <a:t> case study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Họ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endParaRPr lang="en-US" sz="2400" dirty="0" smtClean="0"/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trống</a:t>
            </a:r>
            <a:endParaRPr lang="en-US" sz="2000" dirty="0" smtClean="0"/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vượt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20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endParaRPr lang="en-US" sz="2000" dirty="0" smtClean="0"/>
          </a:p>
          <a:p>
            <a:r>
              <a:rPr lang="en-US" sz="2400" dirty="0" smtClean="0"/>
              <a:t>Email</a:t>
            </a:r>
          </a:p>
          <a:p>
            <a:pPr lvl="1"/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trống</a:t>
            </a:r>
            <a:endParaRPr lang="en-US" sz="2000" dirty="0" smtClean="0"/>
          </a:p>
          <a:p>
            <a:pPr lvl="1"/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đúng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email</a:t>
            </a:r>
          </a:p>
          <a:p>
            <a:r>
              <a:rPr lang="en-US" sz="2400" dirty="0" err="1" smtClean="0"/>
              <a:t>Điểm</a:t>
            </a:r>
            <a:endParaRPr lang="en-US" sz="2400" dirty="0" smtClean="0"/>
          </a:p>
          <a:p>
            <a:pPr lvl="1"/>
            <a:r>
              <a:rPr lang="en-US" sz="2000" dirty="0" err="1" smtClean="0"/>
              <a:t>Phải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0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10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3752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7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&lt;form method="post"&gt;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smtClean="0"/>
              <a:t>div&gt;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&lt;label&gt;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&lt;/label&gt;</a:t>
            </a:r>
          </a:p>
          <a:p>
            <a:pPr marL="0" indent="0">
              <a:buNone/>
            </a:pPr>
            <a:r>
              <a:rPr lang="en-US" dirty="0"/>
              <a:t>        &lt;input name="</a:t>
            </a:r>
            <a:r>
              <a:rPr lang="en-US" dirty="0" err="1">
                <a:solidFill>
                  <a:srgbClr val="0000FF"/>
                </a:solidFill>
              </a:rPr>
              <a:t>ho_ten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class="form-group"&gt;</a:t>
            </a:r>
          </a:p>
          <a:p>
            <a:pPr marL="0" indent="0">
              <a:buNone/>
            </a:pPr>
            <a:r>
              <a:rPr lang="en-US" dirty="0"/>
              <a:t>        &lt;label&gt;Email&lt;/label&gt;</a:t>
            </a:r>
          </a:p>
          <a:p>
            <a:pPr marL="0" indent="0">
              <a:buNone/>
            </a:pPr>
            <a:r>
              <a:rPr lang="en-US" dirty="0"/>
              <a:t>        &lt;input name="</a:t>
            </a:r>
            <a:r>
              <a:rPr lang="en-US" dirty="0">
                <a:solidFill>
                  <a:srgbClr val="0000FF"/>
                </a:solidFill>
              </a:rPr>
              <a:t>email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class="form-group"&gt;</a:t>
            </a:r>
          </a:p>
          <a:p>
            <a:pPr marL="0" indent="0">
              <a:buNone/>
            </a:pPr>
            <a:r>
              <a:rPr lang="en-US" dirty="0"/>
              <a:t>        &lt;label&gt;</a:t>
            </a:r>
            <a:r>
              <a:rPr lang="en-US" dirty="0" err="1"/>
              <a:t>Điểm</a:t>
            </a:r>
            <a:r>
              <a:rPr lang="en-US" dirty="0"/>
              <a:t>&lt;/label&gt;</a:t>
            </a:r>
          </a:p>
          <a:p>
            <a:pPr marL="0" indent="0">
              <a:buNone/>
            </a:pPr>
            <a:r>
              <a:rPr lang="en-US" dirty="0"/>
              <a:t>        &lt;input name="</a:t>
            </a:r>
            <a:r>
              <a:rPr lang="en-US" dirty="0">
                <a:solidFill>
                  <a:srgbClr val="0000FF"/>
                </a:solidFill>
              </a:rPr>
              <a:t>diem</a:t>
            </a:r>
            <a:r>
              <a:rPr lang="en-US" dirty="0" smtClean="0"/>
              <a:t>"&gt;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    &lt;div class="form-group"&gt;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smtClean="0"/>
              <a:t>button name=“</a:t>
            </a:r>
            <a:r>
              <a:rPr lang="en-US" dirty="0" err="1" smtClean="0">
                <a:solidFill>
                  <a:srgbClr val="0000FF"/>
                </a:solidFill>
              </a:rPr>
              <a:t>btn_validate</a:t>
            </a:r>
            <a:r>
              <a:rPr lang="en-US" dirty="0" smtClean="0"/>
              <a:t>”&gt;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&lt;/button&gt;</a:t>
            </a:r>
          </a:p>
          <a:p>
            <a:pPr marL="0" indent="0">
              <a:buNone/>
            </a:pPr>
            <a:r>
              <a:rPr lang="en-US" dirty="0"/>
              <a:t>    &lt;/div&gt;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2956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7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JavaScript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jquery.validate</a:t>
            </a:r>
            <a:r>
              <a:rPr lang="en-US" dirty="0" smtClean="0"/>
              <a:t> plugin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 smtClean="0"/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download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jquery.validate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0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 smtClean="0"/>
              <a:t>&lt;script src="content/js/jquery.min.js" type="text/javascript"&gt;&lt;/script&gt;</a:t>
            </a:r>
          </a:p>
          <a:p>
            <a:pPr marL="0" indent="0">
              <a:buNone/>
            </a:pPr>
            <a:r>
              <a:rPr lang="vi-VN" dirty="0" smtClean="0"/>
              <a:t>&lt;script src="content/js/</a:t>
            </a:r>
            <a:r>
              <a:rPr lang="vi-VN" b="1" dirty="0" smtClean="0">
                <a:solidFill>
                  <a:srgbClr val="0000FF"/>
                </a:solidFill>
              </a:rPr>
              <a:t>jquery.validate.min.js</a:t>
            </a:r>
            <a:r>
              <a:rPr lang="vi-VN" dirty="0" smtClean="0"/>
              <a:t>" type="text/javascript"&gt;&lt;/script&gt;</a:t>
            </a:r>
          </a:p>
          <a:p>
            <a:pPr marL="0" indent="0">
              <a:buNone/>
            </a:pPr>
            <a:r>
              <a:rPr lang="vi-VN" dirty="0" smtClean="0"/>
              <a:t>&lt;</a:t>
            </a:r>
            <a:r>
              <a:rPr lang="vi-VN" dirty="0"/>
              <a:t>script&gt;</a:t>
            </a:r>
          </a:p>
          <a:p>
            <a:pPr marL="0" indent="0">
              <a:buNone/>
            </a:pPr>
            <a:r>
              <a:rPr lang="vi-VN" dirty="0"/>
              <a:t>$(function (){</a:t>
            </a:r>
          </a:p>
          <a:p>
            <a:pPr marL="0" indent="0">
              <a:buNone/>
            </a:pPr>
            <a:r>
              <a:rPr lang="vi-VN" dirty="0"/>
              <a:t>    $("form").</a:t>
            </a:r>
            <a:r>
              <a:rPr lang="vi-VN" b="1" dirty="0">
                <a:solidFill>
                  <a:srgbClr val="0000FF"/>
                </a:solidFill>
              </a:rPr>
              <a:t>validate</a:t>
            </a:r>
            <a:r>
              <a:rPr lang="vi-VN" dirty="0"/>
              <a:t>({</a:t>
            </a:r>
          </a:p>
          <a:p>
            <a:pPr marL="0" indent="0">
              <a:buNone/>
            </a:pPr>
            <a:r>
              <a:rPr lang="vi-VN" dirty="0"/>
              <a:t>        </a:t>
            </a:r>
            <a:r>
              <a:rPr lang="vi-VN" sz="2700" b="1" dirty="0">
                <a:solidFill>
                  <a:srgbClr val="0000FF"/>
                </a:solidFill>
              </a:rPr>
              <a:t>rules</a:t>
            </a:r>
            <a:r>
              <a:rPr lang="vi-VN" dirty="0"/>
              <a:t>:{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dirty="0">
                <a:solidFill>
                  <a:srgbClr val="0000FF"/>
                </a:solidFill>
              </a:rPr>
              <a:t>ho_ten</a:t>
            </a:r>
            <a:r>
              <a:rPr lang="vi-VN" dirty="0"/>
              <a:t>:{</a:t>
            </a:r>
            <a:r>
              <a:rPr lang="vi-VN" b="1" dirty="0">
                <a:solidFill>
                  <a:srgbClr val="FF0000"/>
                </a:solidFill>
              </a:rPr>
              <a:t>required</a:t>
            </a:r>
            <a:r>
              <a:rPr lang="vi-VN" dirty="0"/>
              <a:t>:true, </a:t>
            </a:r>
            <a:r>
              <a:rPr lang="vi-VN" sz="2700" b="1" dirty="0">
                <a:solidFill>
                  <a:srgbClr val="FF0000"/>
                </a:solidFill>
              </a:rPr>
              <a:t>maxlength</a:t>
            </a:r>
            <a:r>
              <a:rPr lang="vi-VN" dirty="0"/>
              <a:t>:20},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sz="2700" dirty="0">
                <a:solidFill>
                  <a:srgbClr val="0000FF"/>
                </a:solidFill>
              </a:rPr>
              <a:t>email</a:t>
            </a:r>
            <a:r>
              <a:rPr lang="vi-VN" dirty="0"/>
              <a:t>:{</a:t>
            </a:r>
            <a:r>
              <a:rPr lang="vi-VN" sz="2700" b="1" dirty="0">
                <a:solidFill>
                  <a:srgbClr val="FF0000"/>
                </a:solidFill>
              </a:rPr>
              <a:t>required</a:t>
            </a:r>
            <a:r>
              <a:rPr lang="vi-VN" dirty="0"/>
              <a:t>:true, </a:t>
            </a:r>
            <a:r>
              <a:rPr lang="vi-VN" sz="2700" b="1" dirty="0">
                <a:solidFill>
                  <a:srgbClr val="FF0000"/>
                </a:solidFill>
              </a:rPr>
              <a:t>email</a:t>
            </a:r>
            <a:r>
              <a:rPr lang="vi-VN" dirty="0"/>
              <a:t>:true},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sz="2700" dirty="0">
                <a:solidFill>
                  <a:srgbClr val="0000FF"/>
                </a:solidFill>
              </a:rPr>
              <a:t>diem</a:t>
            </a:r>
            <a:r>
              <a:rPr lang="vi-VN" dirty="0"/>
              <a:t>:{</a:t>
            </a:r>
            <a:r>
              <a:rPr lang="vi-VN" sz="2700" b="1" dirty="0">
                <a:solidFill>
                  <a:srgbClr val="FF0000"/>
                </a:solidFill>
              </a:rPr>
              <a:t>range</a:t>
            </a:r>
            <a:r>
              <a:rPr lang="vi-VN" dirty="0"/>
              <a:t>:[0,10]}</a:t>
            </a:r>
          </a:p>
          <a:p>
            <a:pPr marL="0" indent="0">
              <a:buNone/>
            </a:pPr>
            <a:r>
              <a:rPr lang="vi-VN" dirty="0"/>
              <a:t>        },</a:t>
            </a:r>
          </a:p>
          <a:p>
            <a:pPr marL="0" indent="0">
              <a:buNone/>
            </a:pPr>
            <a:r>
              <a:rPr lang="vi-VN" dirty="0"/>
              <a:t>        </a:t>
            </a:r>
            <a:r>
              <a:rPr lang="vi-VN" sz="2700" b="1" dirty="0">
                <a:solidFill>
                  <a:srgbClr val="0000FF"/>
                </a:solidFill>
              </a:rPr>
              <a:t>messages</a:t>
            </a:r>
            <a:r>
              <a:rPr lang="vi-VN" dirty="0"/>
              <a:t>:{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sz="2700" dirty="0">
                <a:solidFill>
                  <a:srgbClr val="0000FF"/>
                </a:solidFill>
              </a:rPr>
              <a:t>ho_ten</a:t>
            </a:r>
            <a:r>
              <a:rPr lang="vi-VN" dirty="0"/>
              <a:t>:{</a:t>
            </a:r>
          </a:p>
          <a:p>
            <a:pPr marL="0" indent="0">
              <a:buNone/>
            </a:pPr>
            <a:r>
              <a:rPr lang="vi-VN" dirty="0"/>
              <a:t>                </a:t>
            </a:r>
            <a:r>
              <a:rPr lang="vi-VN" b="1" dirty="0">
                <a:solidFill>
                  <a:srgbClr val="FF0000"/>
                </a:solidFill>
              </a:rPr>
              <a:t>required</a:t>
            </a:r>
            <a:r>
              <a:rPr lang="vi-VN" dirty="0"/>
              <a:t>:'Không để trống họ và tên', </a:t>
            </a:r>
          </a:p>
          <a:p>
            <a:pPr marL="0" indent="0">
              <a:buNone/>
            </a:pPr>
            <a:r>
              <a:rPr lang="vi-VN" dirty="0"/>
              <a:t>                </a:t>
            </a:r>
            <a:r>
              <a:rPr lang="vi-VN" sz="2700" b="1" dirty="0">
                <a:solidFill>
                  <a:srgbClr val="FF0000"/>
                </a:solidFill>
              </a:rPr>
              <a:t>maxlength</a:t>
            </a:r>
            <a:r>
              <a:rPr lang="vi-VN" dirty="0"/>
              <a:t>:'Họ tên không vượt quá 20 ký tự'</a:t>
            </a:r>
          </a:p>
          <a:p>
            <a:pPr marL="0" indent="0">
              <a:buNone/>
            </a:pPr>
            <a:r>
              <a:rPr lang="vi-VN" dirty="0"/>
              <a:t>            },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sz="2700" dirty="0">
                <a:solidFill>
                  <a:srgbClr val="0000FF"/>
                </a:solidFill>
              </a:rPr>
              <a:t>email</a:t>
            </a:r>
            <a:r>
              <a:rPr lang="vi-VN" dirty="0"/>
              <a:t>:{</a:t>
            </a:r>
          </a:p>
          <a:p>
            <a:pPr marL="0" indent="0">
              <a:buNone/>
            </a:pPr>
            <a:r>
              <a:rPr lang="vi-VN" dirty="0"/>
              <a:t>                </a:t>
            </a:r>
            <a:r>
              <a:rPr lang="vi-VN" sz="2700" b="1" dirty="0">
                <a:solidFill>
                  <a:srgbClr val="FF0000"/>
                </a:solidFill>
              </a:rPr>
              <a:t>required</a:t>
            </a:r>
            <a:r>
              <a:rPr lang="vi-VN" dirty="0"/>
              <a:t>:'Không để trống email', </a:t>
            </a:r>
          </a:p>
          <a:p>
            <a:pPr marL="0" indent="0">
              <a:buNone/>
            </a:pPr>
            <a:r>
              <a:rPr lang="vi-VN" dirty="0"/>
              <a:t>                </a:t>
            </a:r>
            <a:r>
              <a:rPr lang="vi-VN" sz="2700" b="1" dirty="0">
                <a:solidFill>
                  <a:srgbClr val="FF0000"/>
                </a:solidFill>
              </a:rPr>
              <a:t>email</a:t>
            </a:r>
            <a:r>
              <a:rPr lang="vi-VN" dirty="0"/>
              <a:t>:'Phải đúng định dạng email'</a:t>
            </a:r>
          </a:p>
          <a:p>
            <a:pPr marL="0" indent="0">
              <a:buNone/>
            </a:pPr>
            <a:r>
              <a:rPr lang="vi-VN" dirty="0"/>
              <a:t>            },</a:t>
            </a:r>
          </a:p>
          <a:p>
            <a:pPr marL="0" indent="0">
              <a:buNone/>
            </a:pPr>
            <a:r>
              <a:rPr lang="vi-VN" dirty="0"/>
              <a:t>            </a:t>
            </a:r>
            <a:r>
              <a:rPr lang="vi-VN" sz="2700" dirty="0">
                <a:solidFill>
                  <a:srgbClr val="0000FF"/>
                </a:solidFill>
              </a:rPr>
              <a:t>diem</a:t>
            </a:r>
            <a:r>
              <a:rPr lang="vi-VN" dirty="0"/>
              <a:t>:{</a:t>
            </a:r>
          </a:p>
          <a:p>
            <a:pPr marL="0" indent="0">
              <a:buNone/>
            </a:pPr>
            <a:r>
              <a:rPr lang="vi-VN" dirty="0"/>
              <a:t>                </a:t>
            </a:r>
            <a:r>
              <a:rPr lang="vi-VN" sz="2700" b="1" dirty="0">
                <a:solidFill>
                  <a:srgbClr val="FF0000"/>
                </a:solidFill>
              </a:rPr>
              <a:t>range</a:t>
            </a:r>
            <a:r>
              <a:rPr lang="vi-VN" dirty="0"/>
              <a:t>:'Điểm phải từ 0 đến 10'</a:t>
            </a:r>
          </a:p>
          <a:p>
            <a:pPr marL="0" indent="0">
              <a:buNone/>
            </a:pPr>
            <a:r>
              <a:rPr lang="vi-VN" dirty="0"/>
              <a:t>            }</a:t>
            </a:r>
          </a:p>
          <a:p>
            <a:pPr marL="0" indent="0">
              <a:buNone/>
            </a:pPr>
            <a:r>
              <a:rPr lang="vi-VN" dirty="0"/>
              <a:t>        }</a:t>
            </a:r>
          </a:p>
          <a:p>
            <a:pPr marL="0" indent="0">
              <a:buNone/>
            </a:pPr>
            <a:r>
              <a:rPr lang="vi-VN" dirty="0"/>
              <a:t>    });</a:t>
            </a:r>
          </a:p>
          <a:p>
            <a:pPr marL="0" indent="0">
              <a:buNone/>
            </a:pPr>
            <a:r>
              <a:rPr lang="vi-VN" dirty="0"/>
              <a:t>});</a:t>
            </a:r>
          </a:p>
          <a:p>
            <a:pPr marL="0" indent="0">
              <a:buNone/>
            </a:pPr>
            <a:r>
              <a:rPr lang="vi-VN" dirty="0"/>
              <a:t>&lt;/script&gt;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5105400" y="2819400"/>
            <a:ext cx="3581400" cy="1447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&lt;head&gt;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vi-VN" sz="1300" dirty="0"/>
              <a:t>&lt;?php</a:t>
            </a:r>
          </a:p>
          <a:p>
            <a:pPr marL="0" indent="0">
              <a:buNone/>
            </a:pPr>
            <a:r>
              <a:rPr lang="vi-VN" sz="1300" dirty="0"/>
              <a:t>    global $ho_ten_error, $email_error, $diem_error;</a:t>
            </a:r>
          </a:p>
          <a:p>
            <a:pPr marL="0" indent="0">
              <a:buNone/>
            </a:pPr>
            <a:r>
              <a:rPr lang="vi-VN" sz="1300" dirty="0"/>
              <a:t>    if(isset($_REQUEST['btn_validate'])){</a:t>
            </a:r>
          </a:p>
          <a:p>
            <a:pPr marL="0" indent="0">
              <a:buNone/>
            </a:pPr>
            <a:r>
              <a:rPr lang="vi-VN" sz="1300" dirty="0"/>
              <a:t>        extract($_REQUEST);</a:t>
            </a:r>
          </a:p>
          <a:p>
            <a:pPr marL="0" indent="0">
              <a:buNone/>
            </a:pPr>
            <a:r>
              <a:rPr lang="vi-VN" sz="1300" dirty="0"/>
              <a:t>        if(</a:t>
            </a:r>
            <a:r>
              <a:rPr lang="vi-VN" sz="1300" b="1" dirty="0">
                <a:solidFill>
                  <a:srgbClr val="FF0000"/>
                </a:solidFill>
              </a:rPr>
              <a:t>strlen($ho_ten) == 0</a:t>
            </a:r>
            <a:r>
              <a:rPr lang="vi-VN" sz="1300" dirty="0"/>
              <a:t>){</a:t>
            </a:r>
          </a:p>
          <a:p>
            <a:pPr marL="0" indent="0">
              <a:buNone/>
            </a:pPr>
            <a:r>
              <a:rPr lang="vi-VN" sz="1300" dirty="0"/>
              <a:t>            $ho_ten_error = "Không để trống họ và tên!";</a:t>
            </a:r>
          </a:p>
          <a:p>
            <a:pPr marL="0" indent="0">
              <a:buNone/>
            </a:pPr>
            <a:r>
              <a:rPr lang="vi-VN" sz="1300" dirty="0"/>
              <a:t>        }</a:t>
            </a:r>
          </a:p>
          <a:p>
            <a:pPr marL="0" indent="0">
              <a:buNone/>
            </a:pPr>
            <a:r>
              <a:rPr lang="vi-VN" sz="1300" dirty="0"/>
              <a:t>        else if(</a:t>
            </a:r>
            <a:r>
              <a:rPr lang="vi-VN" sz="1300" b="1" dirty="0">
                <a:solidFill>
                  <a:srgbClr val="FF0000"/>
                </a:solidFill>
              </a:rPr>
              <a:t>strlen($ho_ten) &gt; 20</a:t>
            </a:r>
            <a:r>
              <a:rPr lang="vi-VN" sz="1300" dirty="0"/>
              <a:t>){</a:t>
            </a:r>
          </a:p>
          <a:p>
            <a:pPr marL="0" indent="0">
              <a:buNone/>
            </a:pPr>
            <a:r>
              <a:rPr lang="vi-VN" sz="1300" dirty="0"/>
              <a:t>            $ho_ten_error = "Họ và tên không vượt quá 20 ký tự!";</a:t>
            </a:r>
          </a:p>
          <a:p>
            <a:pPr marL="0" indent="0">
              <a:buNone/>
            </a:pPr>
            <a:r>
              <a:rPr lang="vi-VN" sz="1300" dirty="0"/>
              <a:t>        }</a:t>
            </a:r>
          </a:p>
          <a:p>
            <a:pPr marL="0" indent="0">
              <a:buNone/>
            </a:pPr>
            <a:r>
              <a:rPr lang="vi-VN" sz="1300" dirty="0"/>
              <a:t>        </a:t>
            </a:r>
          </a:p>
          <a:p>
            <a:pPr marL="0" indent="0">
              <a:buNone/>
            </a:pPr>
            <a:r>
              <a:rPr lang="vi-VN" sz="1300" dirty="0"/>
              <a:t>        if(</a:t>
            </a:r>
            <a:r>
              <a:rPr lang="vi-VN" sz="1300" b="1" dirty="0">
                <a:solidFill>
                  <a:srgbClr val="FF0000"/>
                </a:solidFill>
              </a:rPr>
              <a:t>strlen($email) == 0</a:t>
            </a:r>
            <a:r>
              <a:rPr lang="vi-VN" sz="1300" dirty="0"/>
              <a:t>){</a:t>
            </a:r>
          </a:p>
          <a:p>
            <a:pPr marL="0" indent="0">
              <a:buNone/>
            </a:pPr>
            <a:r>
              <a:rPr lang="vi-VN" sz="1300" dirty="0"/>
              <a:t>            $email_error = "Không để trống email!";</a:t>
            </a:r>
          </a:p>
          <a:p>
            <a:pPr marL="0" indent="0">
              <a:buNone/>
            </a:pPr>
            <a:r>
              <a:rPr lang="vi-VN" sz="1300" dirty="0"/>
              <a:t>        }</a:t>
            </a:r>
          </a:p>
          <a:p>
            <a:pPr marL="0" indent="0">
              <a:buNone/>
            </a:pPr>
            <a:r>
              <a:rPr lang="vi-VN" sz="1300" dirty="0"/>
              <a:t>        else if (</a:t>
            </a:r>
            <a:r>
              <a:rPr lang="vi-VN" sz="1300" b="1" dirty="0">
                <a:solidFill>
                  <a:srgbClr val="FF0000"/>
                </a:solidFill>
              </a:rPr>
              <a:t>!filter_var($email, FILTER_VALIDATE_EMAIL)</a:t>
            </a:r>
            <a:r>
              <a:rPr lang="vi-VN" sz="1300" dirty="0"/>
              <a:t>) {</a:t>
            </a:r>
          </a:p>
          <a:p>
            <a:pPr marL="0" indent="0">
              <a:buNone/>
            </a:pPr>
            <a:r>
              <a:rPr lang="vi-VN" sz="1300" dirty="0"/>
              <a:t>            $email_error = "Không đúng định dạng email!"; </a:t>
            </a:r>
          </a:p>
          <a:p>
            <a:pPr marL="0" indent="0">
              <a:buNone/>
            </a:pPr>
            <a:r>
              <a:rPr lang="vi-VN" sz="1300" dirty="0"/>
              <a:t>        }</a:t>
            </a:r>
          </a:p>
          <a:p>
            <a:pPr marL="0" indent="0">
              <a:buNone/>
            </a:pPr>
            <a:r>
              <a:rPr lang="vi-VN" sz="1300" dirty="0"/>
              <a:t>        </a:t>
            </a:r>
          </a:p>
          <a:p>
            <a:pPr marL="0" indent="0">
              <a:buNone/>
            </a:pPr>
            <a:r>
              <a:rPr lang="vi-VN" sz="1300" dirty="0"/>
              <a:t>        if(</a:t>
            </a:r>
            <a:r>
              <a:rPr lang="vi-VN" sz="1300" b="1" dirty="0">
                <a:solidFill>
                  <a:srgbClr val="FF0000"/>
                </a:solidFill>
              </a:rPr>
              <a:t>strlen($diem) &gt; 0 &amp;&amp; ($diem &lt; 0 || $diem &gt; 10)</a:t>
            </a:r>
            <a:r>
              <a:rPr lang="vi-VN" sz="1300" dirty="0"/>
              <a:t>){</a:t>
            </a:r>
          </a:p>
          <a:p>
            <a:pPr marL="0" indent="0">
              <a:buNone/>
            </a:pPr>
            <a:r>
              <a:rPr lang="vi-VN" sz="1300" dirty="0"/>
              <a:t>            $diem_error = "Điểm phải từ 0 đến 10!";</a:t>
            </a:r>
          </a:p>
          <a:p>
            <a:pPr marL="0" indent="0">
              <a:buNone/>
            </a:pPr>
            <a:r>
              <a:rPr lang="vi-VN" sz="1300" dirty="0"/>
              <a:t>        }</a:t>
            </a:r>
          </a:p>
          <a:p>
            <a:pPr marL="0" indent="0">
              <a:buNone/>
            </a:pPr>
            <a:r>
              <a:rPr lang="vi-VN" sz="1300" dirty="0"/>
              <a:t>    }</a:t>
            </a:r>
          </a:p>
          <a:p>
            <a:pPr marL="0" indent="0">
              <a:buNone/>
            </a:pPr>
            <a:r>
              <a:rPr lang="vi-VN" sz="1300" dirty="0"/>
              <a:t>?&gt;</a:t>
            </a:r>
            <a:endParaRPr lang="en-US" sz="1300" dirty="0"/>
          </a:p>
        </p:txBody>
      </p:sp>
      <p:sp>
        <p:nvSpPr>
          <p:cNvPr id="4" name="Flowchart: Document 3"/>
          <p:cNvSpPr/>
          <p:nvPr/>
        </p:nvSpPr>
        <p:spPr>
          <a:xfrm>
            <a:off x="5334000" y="1905000"/>
            <a:ext cx="3429000" cy="3657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HIỂN THỊ THÔNG BÁO LỖI:</a:t>
            </a:r>
          </a:p>
          <a:p>
            <a:endParaRPr lang="en-US" dirty="0" smtClean="0"/>
          </a:p>
          <a:p>
            <a:r>
              <a:rPr lang="en-US" dirty="0"/>
              <a:t>&lt;input name="</a:t>
            </a:r>
            <a:r>
              <a:rPr lang="en-US" dirty="0" err="1"/>
              <a:t>ho_ten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&lt;?=$</a:t>
            </a:r>
            <a:r>
              <a:rPr lang="en-US" b="1" dirty="0" err="1">
                <a:solidFill>
                  <a:srgbClr val="0000FF"/>
                </a:solidFill>
              </a:rPr>
              <a:t>ho_ten_error</a:t>
            </a:r>
            <a:r>
              <a:rPr lang="en-US" b="1" dirty="0" smtClean="0">
                <a:solidFill>
                  <a:srgbClr val="0000FF"/>
                </a:solidFill>
              </a:rPr>
              <a:t>?&gt;</a:t>
            </a:r>
          </a:p>
          <a:p>
            <a:endParaRPr lang="en-US" dirty="0" smtClean="0"/>
          </a:p>
          <a:p>
            <a:r>
              <a:rPr lang="en-US" dirty="0"/>
              <a:t>&lt;input name="email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&lt;?=$</a:t>
            </a:r>
            <a:r>
              <a:rPr lang="en-US" b="1" dirty="0" err="1">
                <a:solidFill>
                  <a:srgbClr val="0000FF"/>
                </a:solidFill>
              </a:rPr>
              <a:t>email_error</a:t>
            </a:r>
            <a:r>
              <a:rPr lang="en-US" b="1" dirty="0" smtClean="0">
                <a:solidFill>
                  <a:srgbClr val="0000FF"/>
                </a:solidFill>
              </a:rPr>
              <a:t>?&gt;</a:t>
            </a:r>
          </a:p>
          <a:p>
            <a:endParaRPr lang="en-US" dirty="0" smtClean="0"/>
          </a:p>
          <a:p>
            <a:r>
              <a:rPr lang="en-US" dirty="0"/>
              <a:t>&lt;input name="diem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&lt;?=$</a:t>
            </a:r>
            <a:r>
              <a:rPr lang="en-US" b="1" dirty="0" err="1">
                <a:solidFill>
                  <a:srgbClr val="0000FF"/>
                </a:solidFill>
              </a:rPr>
              <a:t>diem_error</a:t>
            </a:r>
            <a:r>
              <a:rPr lang="en-US" b="1" dirty="0">
                <a:solidFill>
                  <a:srgbClr val="0000FF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0500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form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Chèn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client </a:t>
            </a:r>
            <a:r>
              <a:rPr lang="en-US" dirty="0" err="1" smtClean="0"/>
              <a:t>vào</a:t>
            </a:r>
            <a:r>
              <a:rPr lang="en-US" dirty="0" smtClean="0"/>
              <a:t> &lt;head&gt;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7: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smtClean="0"/>
              <a:t> 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232895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73036"/>
              </p:ext>
            </p:extLst>
          </p:nvPr>
        </p:nvGraphicFramePr>
        <p:xfrm>
          <a:off x="609600" y="3581400"/>
          <a:ext cx="8229600" cy="1162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078"/>
                <a:gridCol w="3184855"/>
                <a:gridCol w="2776667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Thuộc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Thêm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mới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Cập nhật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loại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tên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66800"/>
            <a:ext cx="5943600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63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6942857" cy="3962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vững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335883"/>
              </p:ext>
            </p:extLst>
          </p:nvPr>
        </p:nvGraphicFramePr>
        <p:xfrm>
          <a:off x="380999" y="1066800"/>
          <a:ext cx="8382002" cy="4630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1"/>
                <a:gridCol w="2764064"/>
                <a:gridCol w="1982585"/>
                <a:gridCol w="1958952"/>
              </a:tblGrid>
              <a:tr h="5164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Thuộc tính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Thêm mới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Cập nhật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Xóa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328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Mã khách hàng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Không để trống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Không xóa chính mình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164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Mật khẩu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Ít nhất 3 ký tự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823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Họ và tên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Không để trống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Chỉ chứa alphabet và ký tự trắng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823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Email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Không để trống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Đúng định dạng email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485900"/>
            <a:ext cx="593407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6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140464"/>
              </p:ext>
            </p:extLst>
          </p:nvPr>
        </p:nvGraphicFramePr>
        <p:xfrm>
          <a:off x="533399" y="1143001"/>
          <a:ext cx="8077201" cy="4851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0159"/>
                <a:gridCol w="2508521"/>
                <a:gridCol w="2508521"/>
              </a:tblGrid>
              <a:tr h="6144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Thuộc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Thêm mới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Cập nhật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14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Tên hàng hóa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Không để trống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38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Đơn giá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Không để trống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Phải là số dương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038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Giảm giá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Không để trống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Phải là số từ 0 đến 1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44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Ngày nhập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Trước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ngày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tại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171575"/>
            <a:ext cx="5934075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8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152390"/>
              </p:ext>
            </p:extLst>
          </p:nvPr>
        </p:nvGraphicFramePr>
        <p:xfrm>
          <a:off x="457200" y="1066799"/>
          <a:ext cx="8229600" cy="4021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7898"/>
                <a:gridCol w="5111702"/>
              </a:tblGrid>
              <a:tr h="704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Thuộc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Kiểm lỗi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47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đăng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</a:rPr>
                        <a:t>Không</a:t>
                      </a:r>
                      <a:r>
                        <a:rPr lang="en-US" sz="2000" dirty="0" smtClean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 smtClean="0">
                          <a:effectLst/>
                        </a:rPr>
                        <a:t>trống</a:t>
                      </a:r>
                      <a:endParaRPr lang="en-US" sz="20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Không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được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trùng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47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Họ và tên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7906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Đúng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dạng</a:t>
                      </a:r>
                      <a:r>
                        <a:rPr lang="en-US" sz="2000" dirty="0">
                          <a:effectLst/>
                        </a:rPr>
                        <a:t> email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7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943600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0628"/>
              </p:ext>
            </p:extLst>
          </p:nvPr>
        </p:nvGraphicFramePr>
        <p:xfrm>
          <a:off x="1531620" y="4191000"/>
          <a:ext cx="6080760" cy="6598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780"/>
                <a:gridCol w="37769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Thuộc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Kiểm lỗi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đăng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3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 smtClean="0"/>
              <a:t>quên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84" y="1066800"/>
            <a:ext cx="5943600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28635"/>
              </p:ext>
            </p:extLst>
          </p:nvPr>
        </p:nvGraphicFramePr>
        <p:xfrm>
          <a:off x="1531620" y="3401409"/>
          <a:ext cx="6080760" cy="1492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780"/>
                <a:gridCol w="37769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Thuộc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Kiểm lỗi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đăng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Không để trống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Email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Đúng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dạng</a:t>
                      </a:r>
                      <a:r>
                        <a:rPr lang="en-US" sz="2000" dirty="0">
                          <a:effectLst/>
                        </a:rPr>
                        <a:t> email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form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66800"/>
            <a:ext cx="5943600" cy="2809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121328"/>
              </p:ext>
            </p:extLst>
          </p:nvPr>
        </p:nvGraphicFramePr>
        <p:xfrm>
          <a:off x="1531620" y="4038600"/>
          <a:ext cx="6080760" cy="1402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980"/>
                <a:gridCol w="319278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Thuộc tính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Kiểm lỗi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Tên đăng nhập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để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trống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cũ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Phải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chính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xác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Xác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nhận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mới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Phải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giống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mật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khẩu</a:t>
                      </a:r>
                      <a:r>
                        <a:rPr lang="en-US" sz="20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mới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0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5943600" cy="3362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7570"/>
              </p:ext>
            </p:extLst>
          </p:nvPr>
        </p:nvGraphicFramePr>
        <p:xfrm>
          <a:off x="1399032" y="4724400"/>
          <a:ext cx="6096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68"/>
                <a:gridCol w="4447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Thuộc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Họ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trống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trống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đúng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dạng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check_login</a:t>
            </a:r>
            <a:r>
              <a:rPr lang="en-US" dirty="0" smtClean="0"/>
              <a:t>()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controller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.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global.php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1"/>
            <a:r>
              <a:rPr lang="en-US" dirty="0" smtClean="0"/>
              <a:t>Admin/</a:t>
            </a:r>
            <a:r>
              <a:rPr lang="en-US" dirty="0" err="1" smtClean="0"/>
              <a:t>loai</a:t>
            </a:r>
            <a:r>
              <a:rPr lang="en-US" dirty="0" smtClean="0"/>
              <a:t>-hang/</a:t>
            </a:r>
            <a:r>
              <a:rPr lang="en-US" dirty="0" err="1" smtClean="0"/>
              <a:t>index.php</a:t>
            </a:r>
            <a:endParaRPr lang="en-US" dirty="0" smtClean="0"/>
          </a:p>
          <a:p>
            <a:pPr lvl="1"/>
            <a:r>
              <a:rPr lang="en-US" dirty="0" smtClean="0"/>
              <a:t>Admin/hang-</a:t>
            </a:r>
            <a:r>
              <a:rPr lang="en-US" dirty="0" err="1" smtClean="0"/>
              <a:t>hoa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  <a:p>
            <a:pPr lvl="1"/>
            <a:r>
              <a:rPr lang="en-US" dirty="0" smtClean="0"/>
              <a:t>Admin/</a:t>
            </a:r>
            <a:r>
              <a:rPr lang="en-US" dirty="0" err="1" smtClean="0"/>
              <a:t>khach</a:t>
            </a:r>
            <a:r>
              <a:rPr lang="en-US" dirty="0" smtClean="0"/>
              <a:t>-hang/</a:t>
            </a:r>
            <a:r>
              <a:rPr lang="en-US" dirty="0" err="1" smtClean="0"/>
              <a:t>index.php</a:t>
            </a:r>
            <a:endParaRPr lang="en-US" dirty="0"/>
          </a:p>
          <a:p>
            <a:pPr lvl="1"/>
            <a:r>
              <a:rPr lang="en-US" dirty="0" smtClean="0"/>
              <a:t>Admin/</a:t>
            </a:r>
            <a:r>
              <a:rPr lang="en-US" dirty="0" err="1" smtClean="0"/>
              <a:t>binh-luan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/>
          </a:p>
          <a:p>
            <a:pPr lvl="1"/>
            <a:r>
              <a:rPr lang="en-US" dirty="0" smtClean="0"/>
              <a:t>Admin/thong-</a:t>
            </a:r>
            <a:r>
              <a:rPr lang="en-US" dirty="0" err="1" smtClean="0"/>
              <a:t>ke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endParaRPr lang="en-US" dirty="0" smtClean="0"/>
          </a:p>
          <a:p>
            <a:pPr lvl="1"/>
            <a:r>
              <a:rPr lang="en-US" dirty="0" smtClean="0"/>
              <a:t>Site/tai-</a:t>
            </a:r>
            <a:r>
              <a:rPr lang="en-US" dirty="0" err="1" smtClean="0"/>
              <a:t>khoan</a:t>
            </a:r>
            <a:r>
              <a:rPr lang="en-US" dirty="0" smtClean="0"/>
              <a:t>/</a:t>
            </a:r>
            <a:r>
              <a:rPr lang="en-US" dirty="0" err="1" smtClean="0"/>
              <a:t>doi-mk.php</a:t>
            </a:r>
            <a:endParaRPr lang="en-US" dirty="0" smtClean="0"/>
          </a:p>
          <a:p>
            <a:pPr lvl="1"/>
            <a:r>
              <a:rPr lang="en-US" dirty="0" smtClean="0"/>
              <a:t>Site/tai-</a:t>
            </a:r>
            <a:r>
              <a:rPr lang="en-US" dirty="0" err="1" smtClean="0"/>
              <a:t>khoan</a:t>
            </a:r>
            <a:r>
              <a:rPr lang="en-US" dirty="0" smtClean="0"/>
              <a:t>/cap-</a:t>
            </a:r>
            <a:r>
              <a:rPr lang="en-US" dirty="0" err="1" smtClean="0"/>
              <a:t>nhat</a:t>
            </a:r>
            <a:r>
              <a:rPr lang="en-US" dirty="0" smtClean="0"/>
              <a:t>-</a:t>
            </a:r>
            <a:r>
              <a:rPr lang="en-US" dirty="0" err="1" smtClean="0"/>
              <a:t>tk.php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client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server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</a:t>
            </a:r>
            <a:r>
              <a:rPr lang="en-US" dirty="0" err="1"/>
              <a:t>phía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smtClean="0"/>
              <a:t>website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 smtClean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Vaidation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(email,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955908"/>
            <a:ext cx="6400800" cy="547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233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với</a:t>
            </a:r>
            <a:r>
              <a:rPr lang="en-US" dirty="0" smtClean="0"/>
              <a:t> JavaScript</a:t>
            </a:r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php</a:t>
            </a:r>
            <a:endParaRPr lang="en-US" dirty="0" smtClean="0"/>
          </a:p>
          <a:p>
            <a:pPr lvl="1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phía</a:t>
            </a:r>
            <a:r>
              <a:rPr lang="en-US" dirty="0" smtClean="0"/>
              <a:t> client </a:t>
            </a:r>
            <a:r>
              <a:rPr lang="en-US" dirty="0" err="1" smtClean="0"/>
              <a:t>và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557337"/>
            <a:ext cx="8288136" cy="3852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2406" y="5105400"/>
            <a:ext cx="2840201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Client 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(JavaScript)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9375" y="5124450"/>
            <a:ext cx="2056782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Server </a:t>
            </a:r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(PHP)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3961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JavaScript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client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 smtClean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,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script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(</a:t>
            </a:r>
            <a:r>
              <a:rPr lang="en-US" dirty="0" err="1" smtClean="0"/>
              <a:t>jquery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script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0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PHP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endParaRPr lang="en-US" dirty="0" smtClean="0"/>
          </a:p>
          <a:p>
            <a:r>
              <a:rPr lang="en-US" dirty="0" err="1" smtClean="0"/>
              <a:t>Nhược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phải</a:t>
            </a:r>
            <a:r>
              <a:rPr lang="en-US" dirty="0" smtClean="0"/>
              <a:t> submit </a:t>
            </a:r>
            <a:r>
              <a:rPr lang="en-US" dirty="0" err="1" smtClean="0"/>
              <a:t>lên</a:t>
            </a:r>
            <a:r>
              <a:rPr lang="en-US" dirty="0" smtClean="0"/>
              <a:t> server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)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lắm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9668</TotalTime>
  <Words>1300</Words>
  <Application>Microsoft Office PowerPoint</Application>
  <PresentationFormat>On-screen Show (4:3)</PresentationFormat>
  <Paragraphs>258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Custom Design</vt:lpstr>
      <vt:lpstr>Sample Project</vt:lpstr>
      <vt:lpstr>Mục tiêu</vt:lpstr>
      <vt:lpstr>Nội dung</vt:lpstr>
      <vt:lpstr>Giới thiệu validation</vt:lpstr>
      <vt:lpstr>Giới thiệu kiểm lỗi</vt:lpstr>
      <vt:lpstr>Cài đặt mã kiểm lỗi</vt:lpstr>
      <vt:lpstr>Mô hình kiểm lỗi</vt:lpstr>
      <vt:lpstr>Kiểm lỗi phía client</vt:lpstr>
      <vt:lpstr>Kiểm lỗi phía server</vt:lpstr>
      <vt:lpstr>Lời khuyên</vt:lpstr>
      <vt:lpstr>Xét case study kiểm lỗi form như sau</vt:lpstr>
      <vt:lpstr>Form cần kiểm lỗi</vt:lpstr>
      <vt:lpstr>Kiểm lỗi phía client</vt:lpstr>
      <vt:lpstr>Mã kiểm lỗi phía client</vt:lpstr>
      <vt:lpstr>Kiểm lỗi phía server</vt:lpstr>
      <vt:lpstr>Kiểm lỗi cả 2 phía</vt:lpstr>
      <vt:lpstr>Sample Project</vt:lpstr>
      <vt:lpstr>Kiểm lỗi form quản lý loại hàng</vt:lpstr>
      <vt:lpstr>Kiểm lỗi form quản lý khách hàng</vt:lpstr>
      <vt:lpstr>Kiểm lỗi form quản lý khách hàng</vt:lpstr>
      <vt:lpstr>Kiểm lỗi form quản lý hàng hóa</vt:lpstr>
      <vt:lpstr>Kiểm lỗi form quản lý hàng hóa</vt:lpstr>
      <vt:lpstr>Kiểm lỗi form đăng ký</vt:lpstr>
      <vt:lpstr>Kiểm lỗi form đăng ký</vt:lpstr>
      <vt:lpstr>Kiểm lỗi form đăng nhập</vt:lpstr>
      <vt:lpstr>Kiểm lỗi form quên mật khẩu</vt:lpstr>
      <vt:lpstr>Kiểm lỗi form đổi mật khẩu</vt:lpstr>
      <vt:lpstr>Kiểm lỗi form cập nhật tài khoản</vt:lpstr>
      <vt:lpstr>Kiểm lỗi về đăng nhập và vai trò</vt:lpstr>
      <vt:lpstr>Tổng kết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1468</cp:revision>
  <dcterms:created xsi:type="dcterms:W3CDTF">2013-04-23T08:05:33Z</dcterms:created>
  <dcterms:modified xsi:type="dcterms:W3CDTF">2018-05-02T08:55:02Z</dcterms:modified>
</cp:coreProperties>
</file>