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Roboto"/>
      <p:regular r:id="rId49"/>
      <p:bold r:id="rId50"/>
      <p:italic r:id="rId51"/>
      <p:boldItalic r:id="rId52"/>
    </p:embeddedFont>
    <p:embeddedFont>
      <p:font typeface="Exo Medium"/>
      <p:regular r:id="rId53"/>
      <p:bold r:id="rId54"/>
      <p:italic r:id="rId55"/>
      <p:boldItalic r:id="rId56"/>
    </p:embeddedFont>
    <p:embeddedFont>
      <p:font typeface="Exo Black"/>
      <p:bold r:id="rId57"/>
      <p:boldItalic r:id="rId58"/>
    </p:embeddedFont>
    <p:embeddedFont>
      <p:font typeface="Exo"/>
      <p:regular r:id="rId59"/>
      <p:bold r:id="rId60"/>
      <p:italic r:id="rId61"/>
      <p:boldItalic r:id="rId62"/>
    </p:embeddedFont>
    <p:embeddedFont>
      <p:font typeface="Exo Ligh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67" roundtripDataSignature="AMtx7mhWspN7IXCrjg7eh2iOJolevy5c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63197-D3DA-4005-913D-9B9595B9A7EE}">
  <a:tblStyle styleId="{9E363197-D3DA-4005-913D-9B9595B9A7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BDDE967-17D8-4F40-BF6E-4A27A9176B1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CC4530-9761-4D68-9F87-3894FBBAEEC9}"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xo-boldItalic.fntdata"/><Relationship Id="rId61" Type="http://schemas.openxmlformats.org/officeDocument/2006/relationships/font" Target="fonts/Exo-italic.fntdata"/><Relationship Id="rId20" Type="http://schemas.openxmlformats.org/officeDocument/2006/relationships/slide" Target="slides/slide14.xml"/><Relationship Id="rId64" Type="http://schemas.openxmlformats.org/officeDocument/2006/relationships/font" Target="fonts/ExoLight-bold.fntdata"/><Relationship Id="rId63" Type="http://schemas.openxmlformats.org/officeDocument/2006/relationships/font" Target="fonts/ExoLight-regular.fntdata"/><Relationship Id="rId22" Type="http://schemas.openxmlformats.org/officeDocument/2006/relationships/slide" Target="slides/slide16.xml"/><Relationship Id="rId66" Type="http://schemas.openxmlformats.org/officeDocument/2006/relationships/font" Target="fonts/ExoLight-boldItalic.fntdata"/><Relationship Id="rId21" Type="http://schemas.openxmlformats.org/officeDocument/2006/relationships/slide" Target="slides/slide15.xml"/><Relationship Id="rId65" Type="http://schemas.openxmlformats.org/officeDocument/2006/relationships/font" Target="fonts/ExoLight-italic.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Ex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ExoMedium-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ExoMedium-italic.fntdata"/><Relationship Id="rId10" Type="http://schemas.openxmlformats.org/officeDocument/2006/relationships/slide" Target="slides/slide4.xml"/><Relationship Id="rId54" Type="http://schemas.openxmlformats.org/officeDocument/2006/relationships/font" Target="fonts/ExoMedium-bold.fntdata"/><Relationship Id="rId13" Type="http://schemas.openxmlformats.org/officeDocument/2006/relationships/slide" Target="slides/slide7.xml"/><Relationship Id="rId57" Type="http://schemas.openxmlformats.org/officeDocument/2006/relationships/font" Target="fonts/ExoBlack-bold.fntdata"/><Relationship Id="rId12" Type="http://schemas.openxmlformats.org/officeDocument/2006/relationships/slide" Target="slides/slide6.xml"/><Relationship Id="rId56" Type="http://schemas.openxmlformats.org/officeDocument/2006/relationships/font" Target="fonts/ExoMedium-boldItalic.fntdata"/><Relationship Id="rId15" Type="http://schemas.openxmlformats.org/officeDocument/2006/relationships/slide" Target="slides/slide9.xml"/><Relationship Id="rId59" Type="http://schemas.openxmlformats.org/officeDocument/2006/relationships/font" Target="fonts/Exo-regular.fntdata"/><Relationship Id="rId14" Type="http://schemas.openxmlformats.org/officeDocument/2006/relationships/slide" Target="slides/slide8.xml"/><Relationship Id="rId58" Type="http://schemas.openxmlformats.org/officeDocument/2006/relationships/font" Target="fonts/ExoBlack-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22c100fa8b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g222c100fa8b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a0854cc649_9_13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1a0854cc649_9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ba5890710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g22ba5890710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22c100fa8b_0_5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222c100fa8b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2ba5890710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22ba5890710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1435c19b8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21435c19b89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21435c19b89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1435c19b89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577" name="Google Shape;577;g21435c19b8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ba5890710_0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g22ba5890710_0_3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g22ba5890710_0_3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22c100fa8b_0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g222c100fa8b_0_5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g222c100fa8b_0_5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1435c19b8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21435c19b8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g21435c19b8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eeab159d8_2_4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66" name="Google Shape;166;g20eeab159d8_2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2ddd994a8e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2ddd994a8e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2ddd994a8e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bd29e8cc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g22bd29e8cc3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g22bd29e8cc3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2bd29e8c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22bd29e8cc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g22bd29e8cc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d08389d5d9_0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g1d08389d5d9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2ddd994a8e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2ddd994a8e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22ddd994a8e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2bd29e8cc3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g22bd29e8cc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2bd29e8cc3_0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g22bd29e8cc3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2bd29e8cc3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g22bd29e8cc3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2bc65b3317_0_8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g22bc65b3317_0_8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5" name="Google Shape;745;g22bc65b3317_0_8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2bc65b3317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g22bc65b3317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Starcount là một công ty tư vấn về dữ liệu và phân tích tập trung vào việc khám phá và trích xuất thông tin chi tiết dựa trên dữ liệu rất nổi tiếng.</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2bc65b331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g22bc65b33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2bc65b3317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g22bc65b3317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2bc65b3317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g22bc65b3317_0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6" name="Google Shape;826;g22bc65b3317_0_2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2bc65b3317_0_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9" name="Google Shape;849;g22bc65b3317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2bc65b3317_0_3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9" name="Google Shape;869;g22bc65b3317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2bc65b3317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22bc65b3317_0_4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g22bc65b3317_0_4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2bc65b3317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1" name="Google Shape;901;g22bc65b3317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2bc65b3317_0_4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1" name="Google Shape;911;g22bc65b3317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2bc65b3317_0_5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3" name="Google Shape;933;g22bc65b3317_0_5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2bc65b3317_0_6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8" name="Google Shape;948;g22bc65b3317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0854cc649_9_7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a0854cc649_9_7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3ddb4b6a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3" name="Google Shape;963;g23ddb4b6a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8" name="Google Shape;978;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8" name="Google Shape;100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ba589071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2ba58907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0854cc649_9_18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a0854cc649_9_18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2ba5890710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g22ba589071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22c100fa8b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222c100fa8b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22c100fa8b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g222c100fa8b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42" name="Google Shape;42;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9019"/>
              </a:srgbClr>
            </a:outerShdw>
          </a:effectLst>
        </p:spPr>
      </p:sp>
      <p:sp>
        <p:nvSpPr>
          <p:cNvPr id="59" name="Google Shape;59;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9019"/>
              </a:srgbClr>
            </a:outerShdw>
          </a:effectLst>
        </p:spPr>
      </p:sp>
      <p:sp>
        <p:nvSpPr>
          <p:cNvPr id="60" name="Google Shape;60;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78"/>
          <p:cNvSpPr/>
          <p:nvPr>
            <p:ph idx="2" type="pic"/>
          </p:nvPr>
        </p:nvSpPr>
        <p:spPr>
          <a:xfrm>
            <a:off x="6096000" y="1075673"/>
            <a:ext cx="4721100" cy="4735500"/>
          </a:xfrm>
          <a:prstGeom prst="rect">
            <a:avLst/>
          </a:prstGeom>
          <a:noFill/>
          <a:ln>
            <a:noFill/>
          </a:ln>
        </p:spPr>
      </p:sp>
      <p:sp>
        <p:nvSpPr>
          <p:cNvPr id="73" name="Google Shape;73;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8"/>
          <p:cNvSpPr/>
          <p:nvPr>
            <p:ph idx="2" type="pic"/>
          </p:nvPr>
        </p:nvSpPr>
        <p:spPr>
          <a:xfrm>
            <a:off x="5183188" y="987425"/>
            <a:ext cx="6172200" cy="4873625"/>
          </a:xfrm>
          <a:prstGeom prst="rect">
            <a:avLst/>
          </a:prstGeom>
          <a:noFill/>
          <a:ln>
            <a:noFill/>
          </a:ln>
        </p:spPr>
      </p:sp>
      <p:sp>
        <p:nvSpPr>
          <p:cNvPr id="119" name="Google Shape;119;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76"/>
          <p:cNvSpPr/>
          <p:nvPr>
            <p:ph idx="2" type="pic"/>
          </p:nvPr>
        </p:nvSpPr>
        <p:spPr>
          <a:xfrm>
            <a:off x="4806952" y="1588"/>
            <a:ext cx="7386637" cy="6858000"/>
          </a:xfrm>
          <a:prstGeom prst="rect">
            <a:avLst/>
          </a:prstGeom>
          <a:noFill/>
          <a:ln>
            <a:noFill/>
          </a:ln>
        </p:spPr>
      </p:sp>
      <p:sp>
        <p:nvSpPr>
          <p:cNvPr id="24" name="Google Shape;24;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1a0854cc649_9_276"/>
          <p:cNvSpPr/>
          <p:nvPr>
            <p:ph idx="2" type="pic"/>
          </p:nvPr>
        </p:nvSpPr>
        <p:spPr>
          <a:xfrm>
            <a:off x="996950" y="1710767"/>
            <a:ext cx="2349600" cy="2399100"/>
          </a:xfrm>
          <a:prstGeom prst="ellipse">
            <a:avLst/>
          </a:prstGeom>
          <a:solidFill>
            <a:schemeClr val="lt1"/>
          </a:solidFill>
          <a:ln>
            <a:noFill/>
          </a:ln>
        </p:spPr>
      </p:sp>
      <p:sp>
        <p:nvSpPr>
          <p:cNvPr id="140" name="Google Shape;140;g1a0854cc649_9_276"/>
          <p:cNvSpPr/>
          <p:nvPr>
            <p:ph idx="3" type="pic"/>
          </p:nvPr>
        </p:nvSpPr>
        <p:spPr>
          <a:xfrm>
            <a:off x="4883150" y="1710767"/>
            <a:ext cx="2349600" cy="2399100"/>
          </a:xfrm>
          <a:prstGeom prst="ellipse">
            <a:avLst/>
          </a:prstGeom>
          <a:solidFill>
            <a:schemeClr val="lt1"/>
          </a:solidFill>
          <a:ln>
            <a:noFill/>
          </a:ln>
        </p:spPr>
      </p:sp>
      <p:sp>
        <p:nvSpPr>
          <p:cNvPr id="141" name="Google Shape;141;g1a0854cc649_9_276"/>
          <p:cNvSpPr/>
          <p:nvPr>
            <p:ph idx="4" type="pic"/>
          </p:nvPr>
        </p:nvSpPr>
        <p:spPr>
          <a:xfrm>
            <a:off x="8769350" y="1710767"/>
            <a:ext cx="2349600" cy="2399100"/>
          </a:xfrm>
          <a:prstGeom prst="ellipse">
            <a:avLst/>
          </a:prstGeom>
          <a:solidFill>
            <a:schemeClr val="lt1"/>
          </a:solidFill>
          <a:ln>
            <a:noFill/>
          </a:ln>
        </p:spPr>
      </p:sp>
      <p:pic>
        <p:nvPicPr>
          <p:cNvPr id="142" name="Google Shape;142;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1a0854cc649_9_1046"/>
          <p:cNvSpPr/>
          <p:nvPr>
            <p:ph idx="2" type="pic"/>
          </p:nvPr>
        </p:nvSpPr>
        <p:spPr>
          <a:xfrm>
            <a:off x="914400" y="1782093"/>
            <a:ext cx="2209800" cy="2256600"/>
          </a:xfrm>
          <a:prstGeom prst="ellipse">
            <a:avLst/>
          </a:prstGeom>
          <a:solidFill>
            <a:schemeClr val="lt1"/>
          </a:solidFill>
          <a:ln>
            <a:noFill/>
          </a:ln>
        </p:spPr>
      </p:sp>
      <p:sp>
        <p:nvSpPr>
          <p:cNvPr id="29" name="Google Shape;29;g1a0854cc649_9_1046"/>
          <p:cNvSpPr/>
          <p:nvPr>
            <p:ph idx="3" type="pic"/>
          </p:nvPr>
        </p:nvSpPr>
        <p:spPr>
          <a:xfrm>
            <a:off x="3657600" y="1782093"/>
            <a:ext cx="2209800" cy="2256600"/>
          </a:xfrm>
          <a:prstGeom prst="ellipse">
            <a:avLst/>
          </a:prstGeom>
          <a:solidFill>
            <a:schemeClr val="lt1"/>
          </a:solidFill>
          <a:ln>
            <a:noFill/>
          </a:ln>
        </p:spPr>
      </p:sp>
      <p:sp>
        <p:nvSpPr>
          <p:cNvPr id="30" name="Google Shape;30;g1a0854cc649_9_1046"/>
          <p:cNvSpPr/>
          <p:nvPr>
            <p:ph idx="4" type="pic"/>
          </p:nvPr>
        </p:nvSpPr>
        <p:spPr>
          <a:xfrm>
            <a:off x="6400800" y="1782093"/>
            <a:ext cx="2209800" cy="2256600"/>
          </a:xfrm>
          <a:prstGeom prst="ellipse">
            <a:avLst/>
          </a:prstGeom>
          <a:solidFill>
            <a:schemeClr val="lt1"/>
          </a:solidFill>
          <a:ln>
            <a:noFill/>
          </a:ln>
        </p:spPr>
      </p:sp>
      <p:sp>
        <p:nvSpPr>
          <p:cNvPr id="31" name="Google Shape;31;g1a0854cc649_9_1046"/>
          <p:cNvSpPr/>
          <p:nvPr>
            <p:ph idx="5" type="pic"/>
          </p:nvPr>
        </p:nvSpPr>
        <p:spPr>
          <a:xfrm>
            <a:off x="9144000" y="1782093"/>
            <a:ext cx="2209800" cy="2256600"/>
          </a:xfrm>
          <a:prstGeom prst="ellipse">
            <a:avLst/>
          </a:prstGeom>
          <a:solidFill>
            <a:schemeClr val="lt1"/>
          </a:solidFill>
          <a:ln>
            <a:noFill/>
          </a:ln>
        </p:spPr>
      </p:sp>
      <p:sp>
        <p:nvSpPr>
          <p:cNvPr id="32" name="Google Shape;32;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9.jp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4.jpg"/><Relationship Id="rId4" Type="http://schemas.openxmlformats.org/officeDocument/2006/relationships/image" Target="../media/image7.png"/><Relationship Id="rId5"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4.jpg"/><Relationship Id="rId4" Type="http://schemas.openxmlformats.org/officeDocument/2006/relationships/image" Target="../media/image7.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53.png"/><Relationship Id="rId5"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4.jpg"/><Relationship Id="rId4" Type="http://schemas.openxmlformats.org/officeDocument/2006/relationships/image" Target="../media/image7.png"/><Relationship Id="rId5"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9.png"/><Relationship Id="rId5" Type="http://schemas.openxmlformats.org/officeDocument/2006/relationships/image" Target="../media/image45.png"/><Relationship Id="rId6"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6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2.png"/><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8.png"/><Relationship Id="rId4" Type="http://schemas.openxmlformats.org/officeDocument/2006/relationships/image" Target="../media/image65.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160" name="Google Shape;160;p1"/>
          <p:cNvSpPr txBox="1"/>
          <p:nvPr>
            <p:ph idx="4294967295" type="title"/>
          </p:nvPr>
        </p:nvSpPr>
        <p:spPr>
          <a:xfrm>
            <a:off x="2168100" y="2509100"/>
            <a:ext cx="78558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X-DATA DATA FOR EVERYONE</a:t>
            </a:r>
            <a:endParaRPr sz="4200">
              <a:solidFill>
                <a:schemeClr val="lt1"/>
              </a:solidFill>
              <a:latin typeface="Exo Black"/>
              <a:ea typeface="Exo Black"/>
              <a:cs typeface="Exo Black"/>
              <a:sym typeface="Exo Black"/>
            </a:endParaRPr>
          </a:p>
        </p:txBody>
      </p:sp>
      <p:sp>
        <p:nvSpPr>
          <p:cNvPr id="161" name="Google Shape;161;p1"/>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1: DỮ LIỆU LÀ GÌ? TỔNG QUAN VỀ DỮ LIỆU</a:t>
            </a:r>
            <a:endParaRPr/>
          </a:p>
        </p:txBody>
      </p:sp>
      <p:pic>
        <p:nvPicPr>
          <p:cNvPr id="162" name="Google Shape;162;p1"/>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163" name="Google Shape;163;p1"/>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g222c100fa8b_0_518"/>
          <p:cNvPicPr preferRelativeResize="0"/>
          <p:nvPr/>
        </p:nvPicPr>
        <p:blipFill rotWithShape="1">
          <a:blip r:embed="rId3">
            <a:alphaModFix/>
          </a:blip>
          <a:srcRect b="52075" l="0" r="65618" t="0"/>
          <a:stretch/>
        </p:blipFill>
        <p:spPr>
          <a:xfrm flipH="1">
            <a:off x="-1" y="0"/>
            <a:ext cx="2880651" cy="1734550"/>
          </a:xfrm>
          <a:prstGeom prst="rect">
            <a:avLst/>
          </a:prstGeom>
          <a:noFill/>
          <a:ln>
            <a:noFill/>
          </a:ln>
        </p:spPr>
      </p:pic>
      <p:sp>
        <p:nvSpPr>
          <p:cNvPr id="498" name="Google Shape;498;g222c100fa8b_0_51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99" name="Google Shape;499;g222c100fa8b_0_518"/>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CƠ SỞ DỮ LIỆU </a:t>
            </a:r>
            <a:r>
              <a:rPr b="1" lang="en-US" sz="3800">
                <a:solidFill>
                  <a:schemeClr val="dk1"/>
                </a:solidFill>
                <a:latin typeface="Exo"/>
                <a:ea typeface="Exo"/>
                <a:cs typeface="Exo"/>
                <a:sym typeface="Exo"/>
              </a:rPr>
              <a:t>- DATABASE</a:t>
            </a:r>
            <a:endParaRPr b="1" sz="3800">
              <a:solidFill>
                <a:schemeClr val="dk1"/>
              </a:solidFill>
              <a:latin typeface="Exo"/>
              <a:ea typeface="Exo"/>
              <a:cs typeface="Exo"/>
              <a:sym typeface="Exo"/>
            </a:endParaRPr>
          </a:p>
        </p:txBody>
      </p:sp>
      <p:sp>
        <p:nvSpPr>
          <p:cNvPr id="500" name="Google Shape;500;g222c100fa8b_0_518"/>
          <p:cNvSpPr txBox="1"/>
          <p:nvPr/>
        </p:nvSpPr>
        <p:spPr>
          <a:xfrm>
            <a:off x="637350" y="1366450"/>
            <a:ext cx="109173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   Cơ sở dữ liệu là </a:t>
            </a:r>
            <a:r>
              <a:rPr lang="en-US" sz="1700">
                <a:latin typeface="Exo"/>
                <a:ea typeface="Exo"/>
                <a:cs typeface="Exo"/>
                <a:sym typeface="Exo"/>
              </a:rPr>
              <a:t>nơi lưu trữ dữ liệu và cho phép có thể thao tác trên đó, có nhiều dạng CSDL, thực tế các file Google Sheet, … cũng có thể được coi là 1 dạng cơ sở dữ liệu.</a:t>
            </a:r>
            <a:endParaRPr sz="1700">
              <a:latin typeface="Exo"/>
              <a:ea typeface="Exo"/>
              <a:cs typeface="Exo"/>
              <a:sym typeface="Exo"/>
            </a:endParaRPr>
          </a:p>
          <a:p>
            <a:pPr indent="0" lvl="0" marL="0" rtl="0" algn="l">
              <a:spcBef>
                <a:spcPts val="0"/>
              </a:spcBef>
              <a:spcAft>
                <a:spcPts val="0"/>
              </a:spcAft>
              <a:buNone/>
            </a:pPr>
            <a:r>
              <a:t/>
            </a:r>
            <a:endParaRPr sz="1700">
              <a:latin typeface="Exo"/>
              <a:ea typeface="Exo"/>
              <a:cs typeface="Exo"/>
              <a:sym typeface="Exo"/>
            </a:endParaRPr>
          </a:p>
          <a:p>
            <a:pPr indent="0" lvl="0" marL="0" rtl="0" algn="l">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   Ví dụ về CSDL với Google Sheet : </a:t>
            </a:r>
            <a:endParaRPr b="1" sz="1700">
              <a:latin typeface="Exo"/>
              <a:ea typeface="Exo"/>
              <a:cs typeface="Exo"/>
              <a:sym typeface="Exo"/>
            </a:endParaRPr>
          </a:p>
          <a:p>
            <a:pPr indent="0" lvl="0" marL="457200" rtl="0" algn="l">
              <a:spcBef>
                <a:spcPts val="0"/>
              </a:spcBef>
              <a:spcAft>
                <a:spcPts val="0"/>
              </a:spcAft>
              <a:buNone/>
            </a:pPr>
            <a:r>
              <a:rPr lang="en-US" sz="1700">
                <a:latin typeface="Exo"/>
                <a:ea typeface="Exo"/>
                <a:cs typeface="Exo"/>
                <a:sym typeface="Exo"/>
              </a:rPr>
              <a:t> </a:t>
            </a:r>
            <a:r>
              <a:rPr lang="en-US" sz="1700">
                <a:latin typeface="Exo"/>
                <a:ea typeface="Exo"/>
                <a:cs typeface="Exo"/>
                <a:sym typeface="Exo"/>
              </a:rPr>
              <a:t>Các file chứa thông tin của học sinh như: Điểm, kết quả đăng ký môn học, thông tin cá nhân học sinh,…</a:t>
            </a:r>
            <a:endParaRPr sz="1700">
              <a:latin typeface="Exo"/>
              <a:ea typeface="Exo"/>
              <a:cs typeface="Exo"/>
              <a:sym typeface="Exo"/>
            </a:endParaRPr>
          </a:p>
          <a:p>
            <a:pPr indent="0" lvl="0" marL="457200" rtl="0" algn="l">
              <a:spcBef>
                <a:spcPts val="0"/>
              </a:spcBef>
              <a:spcAft>
                <a:spcPts val="0"/>
              </a:spcAft>
              <a:buNone/>
            </a:pPr>
            <a:r>
              <a:rPr lang="en-US" sz="1700">
                <a:latin typeface="Exo"/>
                <a:ea typeface="Exo"/>
                <a:cs typeface="Exo"/>
                <a:sym typeface="Exo"/>
              </a:rPr>
              <a:t> Các file chứa thông tin về nhân viên như: Thông tin cá nhân, Doanh số, Ngày làm việc, bộ phận </a:t>
            </a:r>
            <a:endParaRPr sz="1700">
              <a:latin typeface="Exo"/>
              <a:ea typeface="Exo"/>
              <a:cs typeface="Exo"/>
              <a:sym typeface="Exo"/>
            </a:endParaRPr>
          </a:p>
          <a:p>
            <a:pPr indent="0" lvl="0" marL="457200" rtl="0" algn="l">
              <a:spcBef>
                <a:spcPts val="0"/>
              </a:spcBef>
              <a:spcAft>
                <a:spcPts val="0"/>
              </a:spcAft>
              <a:buNone/>
            </a:pPr>
            <a:r>
              <a:rPr lang="en-US" sz="1700">
                <a:latin typeface="Exo"/>
                <a:ea typeface="Exo"/>
                <a:cs typeface="Exo"/>
                <a:sym typeface="Exo"/>
              </a:rPr>
              <a:t> làm việc,…</a:t>
            </a:r>
            <a:endParaRPr sz="1700">
              <a:latin typeface="Exo"/>
              <a:ea typeface="Exo"/>
              <a:cs typeface="Exo"/>
              <a:sym typeface="Exo"/>
            </a:endParaRPr>
          </a:p>
          <a:p>
            <a:pPr indent="0" lvl="0" marL="457200" rtl="0" algn="l">
              <a:spcBef>
                <a:spcPts val="0"/>
              </a:spcBef>
              <a:spcAft>
                <a:spcPts val="0"/>
              </a:spcAft>
              <a:buNone/>
            </a:pPr>
            <a:r>
              <a:t/>
            </a:r>
            <a:endParaRPr sz="1700">
              <a:latin typeface="Exo"/>
              <a:ea typeface="Exo"/>
              <a:cs typeface="Exo"/>
              <a:sym typeface="Exo"/>
            </a:endParaRPr>
          </a:p>
          <a:p>
            <a:pPr indent="0" lvl="0" marL="0" rtl="0" algn="l">
              <a:spcBef>
                <a:spcPts val="0"/>
              </a:spcBef>
              <a:spcAft>
                <a:spcPts val="0"/>
              </a:spcAft>
              <a:buNone/>
            </a:pPr>
            <a:r>
              <a:rPr b="1" lang="en-US" sz="1700">
                <a:solidFill>
                  <a:schemeClr val="dk1"/>
                </a:solidFill>
                <a:latin typeface="Exo"/>
                <a:ea typeface="Exo"/>
                <a:cs typeface="Exo"/>
                <a:sym typeface="Exo"/>
              </a:rPr>
              <a:t>    Một số ví dụ về CSDL phổ biến:</a:t>
            </a:r>
            <a:endParaRPr sz="1700">
              <a:solidFill>
                <a:schemeClr val="dk1"/>
              </a:solidFill>
              <a:latin typeface="Exo"/>
              <a:ea typeface="Exo"/>
              <a:cs typeface="Exo"/>
              <a:sym typeface="Exo"/>
            </a:endParaRPr>
          </a:p>
        </p:txBody>
      </p:sp>
      <p:pic>
        <p:nvPicPr>
          <p:cNvPr id="501" name="Google Shape;501;g222c100fa8b_0_518"/>
          <p:cNvPicPr preferRelativeResize="0"/>
          <p:nvPr/>
        </p:nvPicPr>
        <p:blipFill rotWithShape="1">
          <a:blip r:embed="rId4">
            <a:alphaModFix/>
          </a:blip>
          <a:srcRect b="0" l="0" r="0" t="0"/>
          <a:stretch/>
        </p:blipFill>
        <p:spPr>
          <a:xfrm>
            <a:off x="729708" y="1493209"/>
            <a:ext cx="88821" cy="190315"/>
          </a:xfrm>
          <a:prstGeom prst="rect">
            <a:avLst/>
          </a:prstGeom>
          <a:noFill/>
          <a:ln>
            <a:noFill/>
          </a:ln>
        </p:spPr>
      </p:pic>
      <p:pic>
        <p:nvPicPr>
          <p:cNvPr id="502" name="Google Shape;502;g222c100fa8b_0_518"/>
          <p:cNvPicPr preferRelativeResize="0"/>
          <p:nvPr/>
        </p:nvPicPr>
        <p:blipFill rotWithShape="1">
          <a:blip r:embed="rId4">
            <a:alphaModFix/>
          </a:blip>
          <a:srcRect b="0" l="0" r="0" t="0"/>
          <a:stretch/>
        </p:blipFill>
        <p:spPr>
          <a:xfrm>
            <a:off x="729708" y="2279446"/>
            <a:ext cx="88821" cy="190315"/>
          </a:xfrm>
          <a:prstGeom prst="rect">
            <a:avLst/>
          </a:prstGeom>
          <a:noFill/>
          <a:ln>
            <a:noFill/>
          </a:ln>
        </p:spPr>
      </p:pic>
      <p:sp>
        <p:nvSpPr>
          <p:cNvPr id="503" name="Google Shape;503;g222c100fa8b_0_518"/>
          <p:cNvSpPr/>
          <p:nvPr/>
        </p:nvSpPr>
        <p:spPr>
          <a:xfrm>
            <a:off x="1017275" y="2575550"/>
            <a:ext cx="88800" cy="88800"/>
          </a:xfrm>
          <a:prstGeom prst="ellipse">
            <a:avLst/>
          </a:prstGeom>
          <a:noFill/>
          <a:ln cap="flat" cmpd="sng" w="19050">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222c100fa8b_0_518"/>
          <p:cNvSpPr/>
          <p:nvPr/>
        </p:nvSpPr>
        <p:spPr>
          <a:xfrm>
            <a:off x="1017275" y="2837300"/>
            <a:ext cx="88800" cy="88800"/>
          </a:xfrm>
          <a:prstGeom prst="ellipse">
            <a:avLst/>
          </a:prstGeom>
          <a:noFill/>
          <a:ln cap="flat" cmpd="sng" w="19050">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5" name="Google Shape;505;g222c100fa8b_0_518"/>
          <p:cNvPicPr preferRelativeResize="0"/>
          <p:nvPr/>
        </p:nvPicPr>
        <p:blipFill rotWithShape="1">
          <a:blip r:embed="rId4">
            <a:alphaModFix/>
          </a:blip>
          <a:srcRect b="0" l="0" r="0" t="0"/>
          <a:stretch/>
        </p:blipFill>
        <p:spPr>
          <a:xfrm>
            <a:off x="729708" y="3569021"/>
            <a:ext cx="88821" cy="190315"/>
          </a:xfrm>
          <a:prstGeom prst="rect">
            <a:avLst/>
          </a:prstGeom>
          <a:noFill/>
          <a:ln>
            <a:noFill/>
          </a:ln>
        </p:spPr>
      </p:pic>
      <p:pic>
        <p:nvPicPr>
          <p:cNvPr id="506" name="Google Shape;506;g222c100fa8b_0_518"/>
          <p:cNvPicPr preferRelativeResize="0"/>
          <p:nvPr/>
        </p:nvPicPr>
        <p:blipFill>
          <a:blip r:embed="rId5">
            <a:alphaModFix/>
          </a:blip>
          <a:stretch>
            <a:fillRect/>
          </a:stretch>
        </p:blipFill>
        <p:spPr>
          <a:xfrm>
            <a:off x="1066125" y="4277575"/>
            <a:ext cx="1433075" cy="1433076"/>
          </a:xfrm>
          <a:prstGeom prst="rect">
            <a:avLst/>
          </a:prstGeom>
          <a:noFill/>
          <a:ln>
            <a:noFill/>
          </a:ln>
        </p:spPr>
      </p:pic>
      <p:sp>
        <p:nvSpPr>
          <p:cNvPr id="507" name="Google Shape;507;g222c100fa8b_0_518"/>
          <p:cNvSpPr txBox="1"/>
          <p:nvPr/>
        </p:nvSpPr>
        <p:spPr>
          <a:xfrm>
            <a:off x="576974" y="5875550"/>
            <a:ext cx="241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a:ea typeface="Exo"/>
                <a:cs typeface="Exo"/>
                <a:sym typeface="Exo"/>
              </a:rPr>
              <a:t>Google Sheet</a:t>
            </a:r>
            <a:endParaRPr>
              <a:latin typeface="Exo"/>
              <a:ea typeface="Exo"/>
              <a:cs typeface="Exo"/>
              <a:sym typeface="Exo"/>
            </a:endParaRPr>
          </a:p>
        </p:txBody>
      </p:sp>
      <p:pic>
        <p:nvPicPr>
          <p:cNvPr id="508" name="Google Shape;508;g222c100fa8b_0_518"/>
          <p:cNvPicPr preferRelativeResize="0"/>
          <p:nvPr/>
        </p:nvPicPr>
        <p:blipFill rotWithShape="1">
          <a:blip r:embed="rId6">
            <a:alphaModFix/>
          </a:blip>
          <a:srcRect b="17516" l="8883" r="10210" t="24112"/>
          <a:stretch/>
        </p:blipFill>
        <p:spPr>
          <a:xfrm>
            <a:off x="3358625" y="4277575"/>
            <a:ext cx="3585900" cy="1433100"/>
          </a:xfrm>
          <a:prstGeom prst="rect">
            <a:avLst/>
          </a:prstGeom>
          <a:noFill/>
          <a:ln>
            <a:noFill/>
          </a:ln>
        </p:spPr>
      </p:pic>
      <p:sp>
        <p:nvSpPr>
          <p:cNvPr id="509" name="Google Shape;509;g222c100fa8b_0_518"/>
          <p:cNvSpPr txBox="1"/>
          <p:nvPr/>
        </p:nvSpPr>
        <p:spPr>
          <a:xfrm>
            <a:off x="3153550" y="5875550"/>
            <a:ext cx="35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a:ea typeface="Exo"/>
                <a:cs typeface="Exo"/>
                <a:sym typeface="Exo"/>
              </a:rPr>
              <a:t>Microsoft SQL Server</a:t>
            </a:r>
            <a:endParaRPr>
              <a:latin typeface="Exo"/>
              <a:ea typeface="Exo"/>
              <a:cs typeface="Exo"/>
              <a:sym typeface="Exo"/>
            </a:endParaRPr>
          </a:p>
        </p:txBody>
      </p:sp>
      <p:pic>
        <p:nvPicPr>
          <p:cNvPr id="510" name="Google Shape;510;g222c100fa8b_0_518"/>
          <p:cNvPicPr preferRelativeResize="0"/>
          <p:nvPr/>
        </p:nvPicPr>
        <p:blipFill>
          <a:blip r:embed="rId7">
            <a:alphaModFix/>
          </a:blip>
          <a:stretch>
            <a:fillRect/>
          </a:stretch>
        </p:blipFill>
        <p:spPr>
          <a:xfrm>
            <a:off x="7490700" y="4441663"/>
            <a:ext cx="4124325" cy="1104900"/>
          </a:xfrm>
          <a:prstGeom prst="rect">
            <a:avLst/>
          </a:prstGeom>
          <a:noFill/>
          <a:ln>
            <a:noFill/>
          </a:ln>
        </p:spPr>
      </p:pic>
      <p:sp>
        <p:nvSpPr>
          <p:cNvPr id="511" name="Google Shape;511;g222c100fa8b_0_518"/>
          <p:cNvSpPr txBox="1"/>
          <p:nvPr/>
        </p:nvSpPr>
        <p:spPr>
          <a:xfrm>
            <a:off x="8420800" y="5875550"/>
            <a:ext cx="226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a:ea typeface="Exo"/>
                <a:cs typeface="Exo"/>
                <a:sym typeface="Exo"/>
              </a:rPr>
              <a:t>Mongo Database</a:t>
            </a:r>
            <a:endParaRPr>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a0854cc649_9_1365"/>
          <p:cNvSpPr/>
          <p:nvPr/>
        </p:nvSpPr>
        <p:spPr>
          <a:xfrm>
            <a:off x="902250" y="4189800"/>
            <a:ext cx="10387500" cy="23088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pic>
        <p:nvPicPr>
          <p:cNvPr id="517" name="Google Shape;517;g1a0854cc649_9_1365"/>
          <p:cNvPicPr preferRelativeResize="0"/>
          <p:nvPr/>
        </p:nvPicPr>
        <p:blipFill rotWithShape="1">
          <a:blip r:embed="rId3">
            <a:alphaModFix/>
          </a:blip>
          <a:srcRect b="0" l="3344" r="0" t="0"/>
          <a:stretch/>
        </p:blipFill>
        <p:spPr>
          <a:xfrm>
            <a:off x="1136025" y="4238700"/>
            <a:ext cx="5152776" cy="2211000"/>
          </a:xfrm>
          <a:prstGeom prst="rect">
            <a:avLst/>
          </a:prstGeom>
          <a:noFill/>
          <a:ln>
            <a:noFill/>
          </a:ln>
        </p:spPr>
      </p:pic>
      <p:sp>
        <p:nvSpPr>
          <p:cNvPr id="518" name="Google Shape;518;g1a0854cc649_9_1365"/>
          <p:cNvSpPr/>
          <p:nvPr/>
        </p:nvSpPr>
        <p:spPr>
          <a:xfrm>
            <a:off x="902250" y="1513500"/>
            <a:ext cx="4977300" cy="23088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19" name="Google Shape;519;g1a0854cc649_9_1365"/>
          <p:cNvSpPr txBox="1"/>
          <p:nvPr/>
        </p:nvSpPr>
        <p:spPr>
          <a:xfrm>
            <a:off x="1062700" y="1661375"/>
            <a:ext cx="5632800" cy="646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E2262D"/>
                </a:solidFill>
                <a:latin typeface="Exo"/>
                <a:ea typeface="Exo"/>
                <a:cs typeface="Exo"/>
                <a:sym typeface="Exo"/>
              </a:rPr>
              <a:t>CSDL QUAN HỆ </a:t>
            </a:r>
            <a:endParaRPr b="1" i="0" sz="18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Exo"/>
                <a:ea typeface="Exo"/>
                <a:cs typeface="Exo"/>
                <a:sym typeface="Exo"/>
              </a:rPr>
              <a:t>(RELATIONAL DATABASE)</a:t>
            </a:r>
            <a:endParaRPr b="1" i="0" sz="1800" u="none" cap="none" strike="noStrike">
              <a:solidFill>
                <a:schemeClr val="dk1"/>
              </a:solidFill>
              <a:latin typeface="Exo"/>
              <a:ea typeface="Exo"/>
              <a:cs typeface="Exo"/>
              <a:sym typeface="Exo"/>
            </a:endParaRPr>
          </a:p>
        </p:txBody>
      </p:sp>
      <p:sp>
        <p:nvSpPr>
          <p:cNvPr id="520" name="Google Shape;520;g1a0854cc649_9_1365"/>
          <p:cNvSpPr txBox="1"/>
          <p:nvPr>
            <p:ph idx="4294967295" type="sldNum"/>
          </p:nvPr>
        </p:nvSpPr>
        <p:spPr>
          <a:xfrm>
            <a:off x="11116020" y="6310409"/>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21" name="Google Shape;521;g1a0854cc649_9_1365"/>
          <p:cNvPicPr preferRelativeResize="0"/>
          <p:nvPr/>
        </p:nvPicPr>
        <p:blipFill rotWithShape="1">
          <a:blip r:embed="rId4">
            <a:alphaModFix/>
          </a:blip>
          <a:srcRect b="0" l="0" r="0" t="0"/>
          <a:stretch/>
        </p:blipFill>
        <p:spPr>
          <a:xfrm>
            <a:off x="7259813" y="1469450"/>
            <a:ext cx="3082574" cy="2308800"/>
          </a:xfrm>
          <a:prstGeom prst="rect">
            <a:avLst/>
          </a:prstGeom>
          <a:noFill/>
          <a:ln>
            <a:noFill/>
          </a:ln>
        </p:spPr>
      </p:pic>
      <p:sp>
        <p:nvSpPr>
          <p:cNvPr id="522" name="Google Shape;522;g1a0854cc649_9_1365"/>
          <p:cNvSpPr txBox="1"/>
          <p:nvPr/>
        </p:nvSpPr>
        <p:spPr>
          <a:xfrm>
            <a:off x="1155775" y="2384075"/>
            <a:ext cx="4470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b="0" i="0" lang="en-US" sz="1600" u="none" cap="none" strike="noStrike">
                <a:solidFill>
                  <a:schemeClr val="dk1"/>
                </a:solidFill>
                <a:latin typeface="Exo Light"/>
                <a:ea typeface="Exo Light"/>
                <a:cs typeface="Exo Light"/>
                <a:sym typeface="Exo Light"/>
              </a:rPr>
              <a:t>Ra đời từ năm 1969 và được sử dụng </a:t>
            </a:r>
            <a:endParaRPr b="0"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b="0" i="0" lang="en-US" sz="1600" u="none" cap="none" strike="noStrike">
                <a:solidFill>
                  <a:schemeClr val="dk1"/>
                </a:solidFill>
                <a:latin typeface="Exo Light"/>
                <a:ea typeface="Exo Light"/>
                <a:cs typeface="Exo Light"/>
                <a:sym typeface="Exo Light"/>
              </a:rPr>
              <a:t>phổ biến từ trước đến giờ.</a:t>
            </a:r>
            <a:endParaRPr b="0"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b="0" i="0" lang="en-US" sz="1600" u="none" cap="none" strike="noStrike">
                <a:solidFill>
                  <a:schemeClr val="dk1"/>
                </a:solidFill>
                <a:latin typeface="Exo Light"/>
                <a:ea typeface="Exo Light"/>
                <a:cs typeface="Exo Light"/>
                <a:sym typeface="Exo Light"/>
              </a:rPr>
              <a:t>CSDL quan hệ </a:t>
            </a:r>
            <a:r>
              <a:rPr b="1" i="0" lang="en-US" sz="1600" u="none" cap="none" strike="noStrike">
                <a:solidFill>
                  <a:schemeClr val="dk1"/>
                </a:solidFill>
                <a:latin typeface="Exo"/>
                <a:ea typeface="Exo"/>
                <a:cs typeface="Exo"/>
                <a:sym typeface="Exo"/>
              </a:rPr>
              <a:t>tổ chức dữ liệu</a:t>
            </a:r>
            <a:r>
              <a:rPr b="0" i="0" lang="en-US" sz="1600" u="none" cap="none" strike="noStrike">
                <a:solidFill>
                  <a:schemeClr val="dk1"/>
                </a:solidFill>
                <a:latin typeface="Exo Light"/>
                <a:ea typeface="Exo Light"/>
                <a:cs typeface="Exo Light"/>
                <a:sym typeface="Exo Light"/>
              </a:rPr>
              <a:t> của mình </a:t>
            </a:r>
            <a:endParaRPr b="0"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b="0" i="0" lang="en-US" sz="1600" u="none" cap="none" strike="noStrike">
                <a:solidFill>
                  <a:schemeClr val="dk1"/>
                </a:solidFill>
                <a:latin typeface="Exo Light"/>
                <a:ea typeface="Exo Light"/>
                <a:cs typeface="Exo Light"/>
                <a:sym typeface="Exo Light"/>
              </a:rPr>
              <a:t>theo các</a:t>
            </a:r>
            <a:r>
              <a:rPr i="0" lang="en-US" sz="1600" u="none" cap="none" strike="noStrike">
                <a:solidFill>
                  <a:schemeClr val="dk1"/>
                </a:solidFill>
                <a:latin typeface="Exo Light"/>
                <a:ea typeface="Exo Light"/>
                <a:cs typeface="Exo Light"/>
                <a:sym typeface="Exo Light"/>
              </a:rPr>
              <a:t> </a:t>
            </a:r>
            <a:r>
              <a:rPr i="0" lang="en-US" sz="1600" u="none" cap="none" strike="noStrike">
                <a:solidFill>
                  <a:srgbClr val="E2262D"/>
                </a:solidFill>
                <a:latin typeface="Exo"/>
                <a:ea typeface="Exo"/>
                <a:cs typeface="Exo"/>
                <a:sym typeface="Exo"/>
              </a:rPr>
              <a:t>bảng dữ liệu (Table)</a:t>
            </a:r>
            <a:r>
              <a:rPr i="0" lang="en-US" sz="1600" u="none" cap="none" strike="noStrike">
                <a:solidFill>
                  <a:schemeClr val="dk1"/>
                </a:solidFill>
                <a:latin typeface="Exo Light"/>
                <a:ea typeface="Exo Light"/>
                <a:cs typeface="Exo Light"/>
                <a:sym typeface="Exo Light"/>
              </a:rPr>
              <a:t> có </a:t>
            </a:r>
            <a:r>
              <a:rPr i="0" lang="en-US" sz="1600" u="none" cap="none" strike="noStrike">
                <a:solidFill>
                  <a:srgbClr val="E2262D"/>
                </a:solidFill>
                <a:latin typeface="Exo"/>
                <a:ea typeface="Exo"/>
                <a:cs typeface="Exo"/>
                <a:sym typeface="Exo"/>
              </a:rPr>
              <a:t>quan hệ </a:t>
            </a:r>
            <a:endParaRPr i="0"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i="0" lang="en-US" sz="1600" u="none" cap="none" strike="noStrike">
                <a:solidFill>
                  <a:schemeClr val="dk1"/>
                </a:solidFill>
                <a:latin typeface="Exo Light"/>
                <a:ea typeface="Exo Light"/>
                <a:cs typeface="Exo Light"/>
                <a:sym typeface="Exo Light"/>
              </a:rPr>
              <a:t>với nhau </a:t>
            </a:r>
            <a:r>
              <a:rPr i="0" lang="en-US" sz="1600" u="none" cap="none" strike="noStrike">
                <a:solidFill>
                  <a:srgbClr val="E2262D"/>
                </a:solidFill>
                <a:latin typeface="Exo"/>
                <a:ea typeface="Exo"/>
                <a:cs typeface="Exo"/>
                <a:sym typeface="Exo"/>
              </a:rPr>
              <a:t>(Relational)</a:t>
            </a:r>
            <a:r>
              <a:rPr i="0" lang="en-US" sz="1600" u="none" cap="none" strike="noStrike">
                <a:solidFill>
                  <a:srgbClr val="E2262D"/>
                </a:solidFill>
                <a:latin typeface="Exo Light"/>
                <a:ea typeface="Exo Light"/>
                <a:cs typeface="Exo Light"/>
                <a:sym typeface="Exo Light"/>
              </a:rPr>
              <a:t>.</a:t>
            </a:r>
            <a:endParaRPr i="0" sz="1600" u="none" cap="none" strike="noStrike">
              <a:solidFill>
                <a:schemeClr val="dk1"/>
              </a:solidFill>
              <a:latin typeface="Exo"/>
              <a:ea typeface="Exo"/>
              <a:cs typeface="Exo"/>
              <a:sym typeface="Exo"/>
            </a:endParaRPr>
          </a:p>
        </p:txBody>
      </p:sp>
      <p:sp>
        <p:nvSpPr>
          <p:cNvPr id="523" name="Google Shape;523;g1a0854cc649_9_1365"/>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CÁC LOẠI</a:t>
            </a:r>
            <a:r>
              <a:rPr b="1" lang="en-US" sz="3800">
                <a:solidFill>
                  <a:srgbClr val="E2262D"/>
                </a:solidFill>
                <a:latin typeface="Exo"/>
                <a:ea typeface="Exo"/>
                <a:cs typeface="Exo"/>
                <a:sym typeface="Exo"/>
              </a:rPr>
              <a:t> </a:t>
            </a:r>
            <a:r>
              <a:rPr b="1" lang="en-US" sz="3800">
                <a:solidFill>
                  <a:srgbClr val="E2262D"/>
                </a:solidFill>
                <a:latin typeface="Exo"/>
                <a:ea typeface="Exo"/>
                <a:cs typeface="Exo"/>
                <a:sym typeface="Exo"/>
              </a:rPr>
              <a:t>CƠ SỞ DỮ LIỆU</a:t>
            </a:r>
            <a:endParaRPr b="1" sz="3800">
              <a:solidFill>
                <a:schemeClr val="dk1"/>
              </a:solidFill>
              <a:latin typeface="Exo"/>
              <a:ea typeface="Exo"/>
              <a:cs typeface="Exo"/>
              <a:sym typeface="Exo"/>
            </a:endParaRPr>
          </a:p>
        </p:txBody>
      </p:sp>
      <p:sp>
        <p:nvSpPr>
          <p:cNvPr id="524" name="Google Shape;524;g1a0854cc649_9_1365"/>
          <p:cNvSpPr txBox="1"/>
          <p:nvPr/>
        </p:nvSpPr>
        <p:spPr>
          <a:xfrm>
            <a:off x="6701500" y="4337675"/>
            <a:ext cx="4470900" cy="646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E2262D"/>
                </a:solidFill>
                <a:latin typeface="Exo"/>
                <a:ea typeface="Exo"/>
                <a:cs typeface="Exo"/>
                <a:sym typeface="Exo"/>
              </a:rPr>
              <a:t>CSDL </a:t>
            </a:r>
            <a:r>
              <a:rPr b="1" lang="en-US" sz="1800">
                <a:solidFill>
                  <a:srgbClr val="E2262D"/>
                </a:solidFill>
                <a:latin typeface="Exo"/>
                <a:ea typeface="Exo"/>
                <a:cs typeface="Exo"/>
                <a:sym typeface="Exo"/>
              </a:rPr>
              <a:t>PHI </a:t>
            </a:r>
            <a:r>
              <a:rPr b="1" i="0" lang="en-US" sz="1800" u="none" cap="none" strike="noStrike">
                <a:solidFill>
                  <a:srgbClr val="E2262D"/>
                </a:solidFill>
                <a:latin typeface="Exo"/>
                <a:ea typeface="Exo"/>
                <a:cs typeface="Exo"/>
                <a:sym typeface="Exo"/>
              </a:rPr>
              <a:t>QUAN HỆ </a:t>
            </a:r>
            <a:endParaRPr b="1" i="0" sz="18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Exo"/>
                <a:ea typeface="Exo"/>
                <a:cs typeface="Exo"/>
                <a:sym typeface="Exo"/>
              </a:rPr>
              <a:t>(</a:t>
            </a:r>
            <a:r>
              <a:rPr b="1" lang="en-US" sz="1800">
                <a:solidFill>
                  <a:schemeClr val="dk1"/>
                </a:solidFill>
                <a:latin typeface="Exo"/>
                <a:ea typeface="Exo"/>
                <a:cs typeface="Exo"/>
                <a:sym typeface="Exo"/>
              </a:rPr>
              <a:t>NON </a:t>
            </a:r>
            <a:r>
              <a:rPr b="1" i="0" lang="en-US" sz="1800" u="none" cap="none" strike="noStrike">
                <a:solidFill>
                  <a:schemeClr val="dk1"/>
                </a:solidFill>
                <a:latin typeface="Exo"/>
                <a:ea typeface="Exo"/>
                <a:cs typeface="Exo"/>
                <a:sym typeface="Exo"/>
              </a:rPr>
              <a:t>RELATIONAL DATABASE)</a:t>
            </a:r>
            <a:endParaRPr b="1" i="0" sz="1800" u="none" cap="none" strike="noStrike">
              <a:solidFill>
                <a:schemeClr val="dk1"/>
              </a:solidFill>
              <a:latin typeface="Exo"/>
              <a:ea typeface="Exo"/>
              <a:cs typeface="Exo"/>
              <a:sym typeface="Exo"/>
            </a:endParaRPr>
          </a:p>
        </p:txBody>
      </p:sp>
      <p:sp>
        <p:nvSpPr>
          <p:cNvPr id="525" name="Google Shape;525;g1a0854cc649_9_1365"/>
          <p:cNvSpPr txBox="1"/>
          <p:nvPr/>
        </p:nvSpPr>
        <p:spPr>
          <a:xfrm>
            <a:off x="6718375" y="5060375"/>
            <a:ext cx="44709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a:t>
            </a:r>
            <a:r>
              <a:rPr lang="en-US" sz="1600">
                <a:solidFill>
                  <a:schemeClr val="dk1"/>
                </a:solidFill>
                <a:latin typeface="Exo Light"/>
                <a:ea typeface="Exo Light"/>
                <a:cs typeface="Exo Light"/>
                <a:sym typeface="Exo Light"/>
              </a:rPr>
              <a:t>Ra đời sau, nhằm giải quyết các đặc điểm  </a:t>
            </a:r>
            <a:endParaRPr sz="1600">
              <a:solidFill>
                <a:schemeClr val="dk1"/>
              </a:solidFill>
              <a:latin typeface="Exo Light"/>
              <a:ea typeface="Exo Light"/>
              <a:cs typeface="Exo Light"/>
              <a:sym typeface="Exo Light"/>
            </a:endParaRPr>
          </a:p>
          <a:p>
            <a:pPr indent="0" lvl="0" marL="0" rtl="0" algn="l">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hạn chế mà CSDL quan hệ mắc phải</a:t>
            </a:r>
            <a:endParaRPr sz="1600">
              <a:solidFill>
                <a:schemeClr val="dk1"/>
              </a:solidFill>
              <a:latin typeface="Exo Light"/>
              <a:ea typeface="Exo Light"/>
              <a:cs typeface="Exo Light"/>
              <a:sym typeface="Exo Light"/>
            </a:endParaRPr>
          </a:p>
          <a:p>
            <a:pPr indent="0" lvl="0" marL="0" rtl="0" algn="l">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CSDL phi quan hệ tổ chức dữ liệu bằng </a:t>
            </a:r>
            <a:endParaRPr sz="1600">
              <a:solidFill>
                <a:schemeClr val="dk1"/>
              </a:solidFill>
              <a:latin typeface="Exo Light"/>
              <a:ea typeface="Exo Light"/>
              <a:cs typeface="Exo Light"/>
              <a:sym typeface="Exo Light"/>
            </a:endParaRPr>
          </a:p>
          <a:p>
            <a:pPr indent="0" lvl="0" marL="0" rtl="0" algn="l">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nhiều hình thức, đa dạng tuỳ vào từng đặc   </a:t>
            </a:r>
            <a:endParaRPr sz="1600">
              <a:solidFill>
                <a:schemeClr val="dk1"/>
              </a:solidFill>
              <a:latin typeface="Exo Light"/>
              <a:ea typeface="Exo Light"/>
              <a:cs typeface="Exo Light"/>
              <a:sym typeface="Exo Light"/>
            </a:endParaRPr>
          </a:p>
          <a:p>
            <a:pPr indent="0" lvl="0" marL="0" rtl="0" algn="l">
              <a:spcBef>
                <a:spcPts val="0"/>
              </a:spcBef>
              <a:spcAft>
                <a:spcPts val="0"/>
              </a:spcAft>
              <a:buClr>
                <a:schemeClr val="dk1"/>
              </a:buClr>
              <a:buSzPts val="1600"/>
              <a:buFont typeface="Arial"/>
              <a:buNone/>
            </a:pPr>
            <a:r>
              <a:rPr lang="en-US" sz="1600">
                <a:solidFill>
                  <a:schemeClr val="dk1"/>
                </a:solidFill>
                <a:latin typeface="Exo Light"/>
                <a:ea typeface="Exo Light"/>
                <a:cs typeface="Exo Light"/>
                <a:sym typeface="Exo Light"/>
              </a:rPr>
              <a:t>  điểm dữ liệu.</a:t>
            </a:r>
            <a:endParaRPr sz="1600">
              <a:solidFill>
                <a:srgbClr val="E2262D"/>
              </a:solidFill>
              <a:latin typeface="Exo Light"/>
              <a:ea typeface="Exo Light"/>
              <a:cs typeface="Exo Light"/>
              <a:sym typeface="Exo Light"/>
            </a:endParaRPr>
          </a:p>
        </p:txBody>
      </p:sp>
      <p:pic>
        <p:nvPicPr>
          <p:cNvPr id="526" name="Google Shape;526;g1a0854cc649_9_1365"/>
          <p:cNvPicPr preferRelativeResize="0"/>
          <p:nvPr/>
        </p:nvPicPr>
        <p:blipFill rotWithShape="1">
          <a:blip r:embed="rId5">
            <a:alphaModFix/>
          </a:blip>
          <a:srcRect b="0" l="0" r="0" t="0"/>
          <a:stretch/>
        </p:blipFill>
        <p:spPr>
          <a:xfrm>
            <a:off x="1155783" y="2444184"/>
            <a:ext cx="88821" cy="190315"/>
          </a:xfrm>
          <a:prstGeom prst="rect">
            <a:avLst/>
          </a:prstGeom>
          <a:noFill/>
          <a:ln>
            <a:noFill/>
          </a:ln>
        </p:spPr>
      </p:pic>
      <p:pic>
        <p:nvPicPr>
          <p:cNvPr id="527" name="Google Shape;527;g1a0854cc649_9_1365"/>
          <p:cNvPicPr preferRelativeResize="0"/>
          <p:nvPr/>
        </p:nvPicPr>
        <p:blipFill rotWithShape="1">
          <a:blip r:embed="rId5">
            <a:alphaModFix/>
          </a:blip>
          <a:srcRect b="0" l="0" r="0" t="0"/>
          <a:stretch/>
        </p:blipFill>
        <p:spPr>
          <a:xfrm>
            <a:off x="1155783" y="2950721"/>
            <a:ext cx="88821" cy="190315"/>
          </a:xfrm>
          <a:prstGeom prst="rect">
            <a:avLst/>
          </a:prstGeom>
          <a:noFill/>
          <a:ln>
            <a:noFill/>
          </a:ln>
        </p:spPr>
      </p:pic>
      <p:pic>
        <p:nvPicPr>
          <p:cNvPr id="528" name="Google Shape;528;g1a0854cc649_9_1365"/>
          <p:cNvPicPr preferRelativeResize="0"/>
          <p:nvPr/>
        </p:nvPicPr>
        <p:blipFill rotWithShape="1">
          <a:blip r:embed="rId5">
            <a:alphaModFix/>
          </a:blip>
          <a:srcRect b="0" l="0" r="0" t="0"/>
          <a:stretch/>
        </p:blipFill>
        <p:spPr>
          <a:xfrm>
            <a:off x="6718383" y="5142146"/>
            <a:ext cx="88821" cy="190315"/>
          </a:xfrm>
          <a:prstGeom prst="rect">
            <a:avLst/>
          </a:prstGeom>
          <a:noFill/>
          <a:ln>
            <a:noFill/>
          </a:ln>
        </p:spPr>
      </p:pic>
      <p:pic>
        <p:nvPicPr>
          <p:cNvPr id="529" name="Google Shape;529;g1a0854cc649_9_1365"/>
          <p:cNvPicPr preferRelativeResize="0"/>
          <p:nvPr/>
        </p:nvPicPr>
        <p:blipFill rotWithShape="1">
          <a:blip r:embed="rId5">
            <a:alphaModFix/>
          </a:blip>
          <a:srcRect b="0" l="0" r="0" t="0"/>
          <a:stretch/>
        </p:blipFill>
        <p:spPr>
          <a:xfrm>
            <a:off x="6718383" y="5627021"/>
            <a:ext cx="88821" cy="1903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22ba5890710_0_274"/>
          <p:cNvSpPr txBox="1"/>
          <p:nvPr/>
        </p:nvSpPr>
        <p:spPr>
          <a:xfrm>
            <a:off x="3308725" y="3223300"/>
            <a:ext cx="2230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Light"/>
                <a:ea typeface="Exo Light"/>
                <a:cs typeface="Exo Light"/>
                <a:sym typeface="Exo Light"/>
              </a:rPr>
              <a:t>- </a:t>
            </a:r>
            <a:endParaRPr b="1" i="0" sz="1600" u="none" cap="none" strike="noStrike">
              <a:solidFill>
                <a:schemeClr val="dk1"/>
              </a:solidFill>
              <a:latin typeface="Exo Light"/>
              <a:ea typeface="Exo Light"/>
              <a:cs typeface="Exo Light"/>
              <a:sym typeface="Exo Light"/>
            </a:endParaRPr>
          </a:p>
        </p:txBody>
      </p:sp>
      <p:pic>
        <p:nvPicPr>
          <p:cNvPr id="535" name="Google Shape;535;g22ba5890710_0_274"/>
          <p:cNvPicPr preferRelativeResize="0"/>
          <p:nvPr/>
        </p:nvPicPr>
        <p:blipFill rotWithShape="1">
          <a:blip r:embed="rId3">
            <a:alphaModFix/>
          </a:blip>
          <a:srcRect b="52074" l="0" r="65618" t="0"/>
          <a:stretch/>
        </p:blipFill>
        <p:spPr>
          <a:xfrm flipH="1">
            <a:off x="65075" y="4820650"/>
            <a:ext cx="3834373" cy="2308800"/>
          </a:xfrm>
          <a:prstGeom prst="rect">
            <a:avLst/>
          </a:prstGeom>
          <a:noFill/>
          <a:ln>
            <a:noFill/>
          </a:ln>
        </p:spPr>
      </p:pic>
      <p:sp>
        <p:nvSpPr>
          <p:cNvPr id="536" name="Google Shape;536;g22ba5890710_0_27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37" name="Google Shape;537;g22ba5890710_0_274"/>
          <p:cNvPicPr preferRelativeResize="0"/>
          <p:nvPr/>
        </p:nvPicPr>
        <p:blipFill rotWithShape="1">
          <a:blip r:embed="rId4">
            <a:alphaModFix/>
          </a:blip>
          <a:srcRect b="0" l="0" r="0" t="0"/>
          <a:stretch/>
        </p:blipFill>
        <p:spPr>
          <a:xfrm>
            <a:off x="6567183" y="1522342"/>
            <a:ext cx="5087236" cy="4916787"/>
          </a:xfrm>
          <a:prstGeom prst="rect">
            <a:avLst/>
          </a:prstGeom>
          <a:noFill/>
          <a:ln>
            <a:noFill/>
          </a:ln>
        </p:spPr>
      </p:pic>
      <p:sp>
        <p:nvSpPr>
          <p:cNvPr id="538" name="Google Shape;538;g22ba5890710_0_274"/>
          <p:cNvSpPr txBox="1"/>
          <p:nvPr/>
        </p:nvSpPr>
        <p:spPr>
          <a:xfrm>
            <a:off x="352616" y="1648658"/>
            <a:ext cx="57948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 </a:t>
            </a:r>
            <a:r>
              <a:rPr b="1" i="0" lang="en-US" sz="1800" u="none" cap="none" strike="noStrike">
                <a:solidFill>
                  <a:srgbClr val="000000"/>
                </a:solidFill>
                <a:latin typeface="Exo"/>
                <a:ea typeface="Exo"/>
                <a:cs typeface="Exo"/>
                <a:sym typeface="Exo"/>
              </a:rPr>
              <a:t>Hệ quản trị CSDL</a:t>
            </a:r>
            <a:r>
              <a:rPr b="0" i="0" lang="en-US" sz="1800" u="none" cap="none" strike="noStrike">
                <a:solidFill>
                  <a:srgbClr val="000000"/>
                </a:solidFill>
                <a:latin typeface="Exo"/>
                <a:ea typeface="Exo"/>
                <a:cs typeface="Exo"/>
                <a:sym typeface="Exo"/>
              </a:rPr>
              <a:t> hay </a:t>
            </a:r>
            <a:r>
              <a:rPr b="1" i="0" lang="en-US" sz="1800" u="none" cap="none" strike="noStrike">
                <a:solidFill>
                  <a:srgbClr val="000000"/>
                </a:solidFill>
                <a:latin typeface="Exo"/>
                <a:ea typeface="Exo"/>
                <a:cs typeface="Exo"/>
                <a:sym typeface="Exo"/>
              </a:rPr>
              <a:t>Database Management System </a:t>
            </a:r>
            <a:r>
              <a:rPr b="0" i="0" lang="en-US" sz="1800" u="none" cap="none" strike="noStrike">
                <a:solidFill>
                  <a:srgbClr val="000000"/>
                </a:solidFill>
                <a:latin typeface="Exo"/>
                <a:ea typeface="Exo"/>
                <a:cs typeface="Exo"/>
                <a:sym typeface="Exo"/>
              </a:rPr>
              <a:t>(gọi tắt là </a:t>
            </a:r>
            <a:r>
              <a:rPr b="1" i="0" lang="en-US" sz="1800" u="none" cap="none" strike="noStrike">
                <a:solidFill>
                  <a:srgbClr val="000000"/>
                </a:solidFill>
                <a:latin typeface="Exo"/>
                <a:ea typeface="Exo"/>
                <a:cs typeface="Exo"/>
                <a:sym typeface="Exo"/>
              </a:rPr>
              <a:t>DBMS</a:t>
            </a:r>
            <a:r>
              <a:rPr b="0" i="0" lang="en-US" sz="1800" u="none" cap="none" strike="noStrike">
                <a:solidFill>
                  <a:srgbClr val="000000"/>
                </a:solidFill>
                <a:latin typeface="Exo"/>
                <a:ea typeface="Exo"/>
                <a:cs typeface="Exo"/>
                <a:sym typeface="Exo"/>
              </a:rPr>
              <a:t>): Là phần mềm được thiết kế để có thể xác định, tiến hành các thao tác, truy xuất và quản lý dữ liệu trong </a:t>
            </a:r>
            <a:r>
              <a:rPr b="0" i="0" lang="en-US" sz="1800" u="sng" cap="none" strike="noStrike">
                <a:solidFill>
                  <a:schemeClr val="hlink"/>
                </a:solidFill>
                <a:latin typeface="Exo"/>
                <a:ea typeface="Exo"/>
                <a:cs typeface="Exo"/>
                <a:sym typeface="Exo"/>
                <a:hlinkClick/>
              </a:rPr>
              <a:t>Cơ sở dữ liệu</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 Với mỗi loại CSDL,  thì sẽ có các hệ quản trị CSDL tương ứng.</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 </a:t>
            </a:r>
            <a:r>
              <a:rPr b="1" i="0" lang="en-US" sz="1800" u="none" cap="none" strike="noStrike">
                <a:solidFill>
                  <a:srgbClr val="000000"/>
                </a:solidFill>
                <a:latin typeface="Exo"/>
                <a:ea typeface="Exo"/>
                <a:cs typeface="Exo"/>
                <a:sym typeface="Exo"/>
              </a:rPr>
              <a:t>Hệ quản trị CSDL quan hệ</a:t>
            </a:r>
            <a:r>
              <a:rPr b="0" i="0" lang="en-US" sz="1800" u="none" cap="none" strike="noStrike">
                <a:solidFill>
                  <a:srgbClr val="000000"/>
                </a:solidFill>
                <a:latin typeface="Exo"/>
                <a:ea typeface="Exo"/>
                <a:cs typeface="Exo"/>
                <a:sym typeface="Exo"/>
              </a:rPr>
              <a:t> hay </a:t>
            </a:r>
            <a:r>
              <a:rPr b="1" i="0" lang="en-US" sz="1800" u="none" cap="none" strike="noStrike">
                <a:solidFill>
                  <a:srgbClr val="000000"/>
                </a:solidFill>
                <a:latin typeface="Exo"/>
                <a:ea typeface="Exo"/>
                <a:cs typeface="Exo"/>
                <a:sym typeface="Exo"/>
              </a:rPr>
              <a:t>Relational Database Management System (RDBMS)</a:t>
            </a:r>
            <a:r>
              <a:rPr b="0" i="0" lang="en-US" sz="1800" u="none" cap="none" strike="noStrike">
                <a:solidFill>
                  <a:srgbClr val="000000"/>
                </a:solidFill>
                <a:latin typeface="Exo"/>
                <a:ea typeface="Exo"/>
                <a:cs typeface="Exo"/>
                <a:sym typeface="Exo"/>
              </a:rPr>
              <a:t>, là hệ thống quản lý CSDL quan hệ.</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000000"/>
                </a:solidFill>
                <a:latin typeface="Exo"/>
                <a:ea typeface="Exo"/>
                <a:cs typeface="Exo"/>
                <a:sym typeface="Exo"/>
              </a:rPr>
              <a:t>- Dữ liệu trong </a:t>
            </a:r>
            <a:r>
              <a:rPr b="1" i="0" lang="en-US" sz="1800" u="none" cap="none" strike="noStrike">
                <a:solidFill>
                  <a:srgbClr val="000000"/>
                </a:solidFill>
                <a:latin typeface="Exo"/>
                <a:ea typeface="Exo"/>
                <a:cs typeface="Exo"/>
                <a:sym typeface="Exo"/>
              </a:rPr>
              <a:t>RDBMS </a:t>
            </a:r>
            <a:r>
              <a:rPr b="0" i="0" lang="en-US" sz="1800" u="none" cap="none" strike="noStrike">
                <a:solidFill>
                  <a:srgbClr val="000000"/>
                </a:solidFill>
                <a:latin typeface="Exo"/>
                <a:ea typeface="Exo"/>
                <a:cs typeface="Exo"/>
                <a:sym typeface="Exo"/>
              </a:rPr>
              <a:t>được </a:t>
            </a:r>
            <a:r>
              <a:rPr b="1" i="0" lang="en-US" sz="1800" u="none" cap="none" strike="noStrike">
                <a:solidFill>
                  <a:srgbClr val="000000"/>
                </a:solidFill>
                <a:latin typeface="Exo"/>
                <a:ea typeface="Exo"/>
                <a:cs typeface="Exo"/>
                <a:sym typeface="Exo"/>
              </a:rPr>
              <a:t>lưu trữ</a:t>
            </a:r>
            <a:r>
              <a:rPr b="0" i="0" lang="en-US" sz="1800" u="none" cap="none" strike="noStrike">
                <a:solidFill>
                  <a:srgbClr val="000000"/>
                </a:solidFill>
                <a:latin typeface="Exo"/>
                <a:ea typeface="Exo"/>
                <a:cs typeface="Exo"/>
                <a:sym typeface="Exo"/>
              </a:rPr>
              <a:t> trong các </a:t>
            </a:r>
            <a:r>
              <a:rPr b="1" i="0" lang="en-US" sz="1800" u="none" cap="none" strike="noStrike">
                <a:solidFill>
                  <a:srgbClr val="000000"/>
                </a:solidFill>
                <a:latin typeface="Exo"/>
                <a:ea typeface="Exo"/>
                <a:cs typeface="Exo"/>
                <a:sym typeface="Exo"/>
              </a:rPr>
              <a:t>đối tượng cơ sở dữ liệu</a:t>
            </a:r>
            <a:r>
              <a:rPr b="0" i="0" lang="en-US" sz="1800" u="none" cap="none" strike="noStrike">
                <a:solidFill>
                  <a:srgbClr val="000000"/>
                </a:solidFill>
                <a:latin typeface="Exo"/>
                <a:ea typeface="Exo"/>
                <a:cs typeface="Exo"/>
                <a:sym typeface="Exo"/>
              </a:rPr>
              <a:t> được gọi là </a:t>
            </a:r>
            <a:r>
              <a:rPr b="1" i="0" lang="en-US" sz="1800" u="none" cap="none" strike="noStrike">
                <a:solidFill>
                  <a:srgbClr val="000000"/>
                </a:solidFill>
                <a:latin typeface="Exo"/>
                <a:ea typeface="Exo"/>
                <a:cs typeface="Exo"/>
                <a:sym typeface="Exo"/>
              </a:rPr>
              <a:t>bảng (Table)</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000000"/>
                </a:solidFill>
                <a:latin typeface="Exo"/>
                <a:ea typeface="Exo"/>
                <a:cs typeface="Exo"/>
                <a:sym typeface="Exo"/>
              </a:rPr>
              <a:t>Một </a:t>
            </a:r>
            <a:r>
              <a:rPr b="1" i="0" lang="en-US" sz="1800" u="none" cap="none" strike="noStrike">
                <a:solidFill>
                  <a:srgbClr val="000000"/>
                </a:solidFill>
                <a:latin typeface="Exo"/>
                <a:ea typeface="Exo"/>
                <a:cs typeface="Exo"/>
                <a:sym typeface="Exo"/>
              </a:rPr>
              <a:t>bảng</a:t>
            </a:r>
            <a:r>
              <a:rPr b="0" i="0" lang="en-US" sz="1800" u="none" cap="none" strike="noStrike">
                <a:solidFill>
                  <a:srgbClr val="000000"/>
                </a:solidFill>
                <a:latin typeface="Exo"/>
                <a:ea typeface="Exo"/>
                <a:cs typeface="Exo"/>
                <a:sym typeface="Exo"/>
              </a:rPr>
              <a:t> là </a:t>
            </a:r>
            <a:r>
              <a:rPr b="1" i="0" lang="en-US" sz="1800" u="none" cap="none" strike="noStrike">
                <a:solidFill>
                  <a:srgbClr val="000000"/>
                </a:solidFill>
                <a:latin typeface="Exo"/>
                <a:ea typeface="Exo"/>
                <a:cs typeface="Exo"/>
                <a:sym typeface="Exo"/>
              </a:rPr>
              <a:t>tập hợp dữ liệu</a:t>
            </a:r>
            <a:r>
              <a:rPr b="0" i="0" lang="en-US" sz="1800" u="none" cap="none" strike="noStrike">
                <a:solidFill>
                  <a:srgbClr val="000000"/>
                </a:solidFill>
                <a:latin typeface="Exo"/>
                <a:ea typeface="Exo"/>
                <a:cs typeface="Exo"/>
                <a:sym typeface="Exo"/>
              </a:rPr>
              <a:t> của </a:t>
            </a:r>
            <a:r>
              <a:rPr b="1" i="0" lang="en-US" sz="1800" u="none" cap="none" strike="noStrike">
                <a:solidFill>
                  <a:srgbClr val="000000"/>
                </a:solidFill>
                <a:latin typeface="Exo"/>
                <a:ea typeface="Exo"/>
                <a:cs typeface="Exo"/>
                <a:sym typeface="Exo"/>
              </a:rPr>
              <a:t>hàng</a:t>
            </a:r>
            <a:r>
              <a:rPr b="0" i="0" lang="en-US" sz="1800" u="none" cap="none" strike="noStrike">
                <a:solidFill>
                  <a:srgbClr val="000000"/>
                </a:solidFill>
                <a:latin typeface="Exo"/>
                <a:ea typeface="Exo"/>
                <a:cs typeface="Exo"/>
                <a:sym typeface="Exo"/>
              </a:rPr>
              <a:t> và </a:t>
            </a:r>
            <a:r>
              <a:rPr b="1" i="0" lang="en-US" sz="1800" u="none" cap="none" strike="noStrike">
                <a:solidFill>
                  <a:srgbClr val="000000"/>
                </a:solidFill>
                <a:latin typeface="Exo"/>
                <a:ea typeface="Exo"/>
                <a:cs typeface="Exo"/>
                <a:sym typeface="Exo"/>
              </a:rPr>
              <a:t>cột</a:t>
            </a:r>
            <a:r>
              <a:rPr b="0" i="0" lang="en-US" sz="1800" u="none" cap="none" strike="noStrike">
                <a:solidFill>
                  <a:srgbClr val="000000"/>
                </a:solidFill>
                <a:latin typeface="Exo"/>
                <a:ea typeface="Exo"/>
                <a:cs typeface="Exo"/>
                <a:sym typeface="Exo"/>
              </a:rPr>
              <a:t> có </a:t>
            </a:r>
            <a:r>
              <a:rPr b="1" i="0" lang="en-US" sz="1800" u="none" cap="none" strike="noStrike">
                <a:solidFill>
                  <a:srgbClr val="000000"/>
                </a:solidFill>
                <a:latin typeface="Exo"/>
                <a:ea typeface="Exo"/>
                <a:cs typeface="Exo"/>
                <a:sym typeface="Exo"/>
              </a:rPr>
              <a:t>liên quan</a:t>
            </a:r>
            <a:r>
              <a:rPr b="0" i="0" lang="en-US" sz="1800" u="none" cap="none" strike="noStrike">
                <a:solidFill>
                  <a:srgbClr val="000000"/>
                </a:solidFill>
                <a:latin typeface="Exo"/>
                <a:ea typeface="Exo"/>
                <a:cs typeface="Exo"/>
                <a:sym typeface="Exo"/>
              </a:rPr>
              <a:t> đến nhau.</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Exo"/>
              <a:ea typeface="Exo"/>
              <a:cs typeface="Exo"/>
              <a:sym typeface="Exo"/>
            </a:endParaRPr>
          </a:p>
        </p:txBody>
      </p:sp>
      <p:sp>
        <p:nvSpPr>
          <p:cNvPr id="539" name="Google Shape;539;g22ba5890710_0_274"/>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HỆ QUẢN TRỊ </a:t>
            </a:r>
            <a:r>
              <a:rPr b="1" lang="en-US" sz="3800">
                <a:solidFill>
                  <a:srgbClr val="E2262D"/>
                </a:solidFill>
                <a:latin typeface="Exo"/>
                <a:ea typeface="Exo"/>
                <a:cs typeface="Exo"/>
                <a:sym typeface="Exo"/>
              </a:rPr>
              <a:t>CƠ SỞ DỮ LIỆU</a:t>
            </a:r>
            <a:endParaRPr b="1" sz="3800">
              <a:solidFill>
                <a:srgbClr val="E2262D"/>
              </a:solidFill>
              <a:latin typeface="Exo"/>
              <a:ea typeface="Exo"/>
              <a:cs typeface="Exo"/>
              <a:sym typeface="Ex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22c100fa8b_0_57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5" name="Google Shape;545;g222c100fa8b_0_572"/>
          <p:cNvPicPr preferRelativeResize="0"/>
          <p:nvPr/>
        </p:nvPicPr>
        <p:blipFill rotWithShape="1">
          <a:blip r:embed="rId3">
            <a:alphaModFix/>
          </a:blip>
          <a:srcRect b="0" l="0" r="0" t="0"/>
          <a:stretch/>
        </p:blipFill>
        <p:spPr>
          <a:xfrm>
            <a:off x="6567183" y="1522342"/>
            <a:ext cx="5087236" cy="4916787"/>
          </a:xfrm>
          <a:prstGeom prst="rect">
            <a:avLst/>
          </a:prstGeom>
          <a:noFill/>
          <a:ln>
            <a:noFill/>
          </a:ln>
        </p:spPr>
      </p:pic>
      <p:sp>
        <p:nvSpPr>
          <p:cNvPr id="546" name="Google Shape;546;g222c100fa8b_0_572"/>
          <p:cNvSpPr txBox="1"/>
          <p:nvPr/>
        </p:nvSpPr>
        <p:spPr>
          <a:xfrm>
            <a:off x="1503000" y="460225"/>
            <a:ext cx="91860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HỆ QUẢN TRỊ </a:t>
            </a:r>
            <a:r>
              <a:rPr b="1" lang="en-US" sz="3800">
                <a:solidFill>
                  <a:srgbClr val="E2262D"/>
                </a:solidFill>
                <a:latin typeface="Exo"/>
                <a:ea typeface="Exo"/>
                <a:cs typeface="Exo"/>
                <a:sym typeface="Exo"/>
              </a:rPr>
              <a:t>CƠ SỞ DỮ LIỆU </a:t>
            </a:r>
            <a:r>
              <a:rPr b="1" lang="en-US" sz="3800">
                <a:solidFill>
                  <a:schemeClr val="dk1"/>
                </a:solidFill>
                <a:latin typeface="Exo"/>
                <a:ea typeface="Exo"/>
                <a:cs typeface="Exo"/>
                <a:sym typeface="Exo"/>
              </a:rPr>
              <a:t>QUAN HỆ</a:t>
            </a:r>
            <a:r>
              <a:rPr b="1" lang="en-US" sz="3800">
                <a:solidFill>
                  <a:srgbClr val="E2262D"/>
                </a:solidFill>
                <a:latin typeface="Exo"/>
                <a:ea typeface="Exo"/>
                <a:cs typeface="Exo"/>
                <a:sym typeface="Exo"/>
              </a:rPr>
              <a:t> </a:t>
            </a:r>
            <a:endParaRPr b="1" sz="3800">
              <a:solidFill>
                <a:srgbClr val="E2262D"/>
              </a:solidFill>
              <a:latin typeface="Exo"/>
              <a:ea typeface="Exo"/>
              <a:cs typeface="Exo"/>
              <a:sym typeface="Exo"/>
            </a:endParaRPr>
          </a:p>
        </p:txBody>
      </p:sp>
      <p:sp>
        <p:nvSpPr>
          <p:cNvPr id="547" name="Google Shape;547;g222c100fa8b_0_572"/>
          <p:cNvSpPr txBox="1"/>
          <p:nvPr/>
        </p:nvSpPr>
        <p:spPr>
          <a:xfrm>
            <a:off x="3308725" y="3223300"/>
            <a:ext cx="2230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Light"/>
                <a:ea typeface="Exo Light"/>
                <a:cs typeface="Exo Light"/>
                <a:sym typeface="Exo Light"/>
              </a:rPr>
              <a:t>- </a:t>
            </a:r>
            <a:endParaRPr b="1" i="0" sz="1600" u="none" cap="none" strike="noStrike">
              <a:solidFill>
                <a:schemeClr val="dk1"/>
              </a:solidFill>
              <a:latin typeface="Exo Light"/>
              <a:ea typeface="Exo Light"/>
              <a:cs typeface="Exo Light"/>
              <a:sym typeface="Exo Light"/>
            </a:endParaRPr>
          </a:p>
        </p:txBody>
      </p:sp>
      <p:pic>
        <p:nvPicPr>
          <p:cNvPr id="548" name="Google Shape;548;g222c100fa8b_0_572"/>
          <p:cNvPicPr preferRelativeResize="0"/>
          <p:nvPr/>
        </p:nvPicPr>
        <p:blipFill rotWithShape="1">
          <a:blip r:embed="rId4">
            <a:alphaModFix/>
          </a:blip>
          <a:srcRect b="52075" l="0" r="65618" t="0"/>
          <a:stretch/>
        </p:blipFill>
        <p:spPr>
          <a:xfrm flipH="1">
            <a:off x="65075" y="4820650"/>
            <a:ext cx="3834373" cy="2308800"/>
          </a:xfrm>
          <a:prstGeom prst="rect">
            <a:avLst/>
          </a:prstGeom>
          <a:noFill/>
          <a:ln>
            <a:noFill/>
          </a:ln>
        </p:spPr>
      </p:pic>
      <p:sp>
        <p:nvSpPr>
          <p:cNvPr id="549" name="Google Shape;549;g222c100fa8b_0_572"/>
          <p:cNvSpPr txBox="1"/>
          <p:nvPr/>
        </p:nvSpPr>
        <p:spPr>
          <a:xfrm>
            <a:off x="397741" y="2257758"/>
            <a:ext cx="57948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350" u="none" cap="none" strike="noStrike">
                <a:solidFill>
                  <a:srgbClr val="221F20"/>
                </a:solidFill>
                <a:highlight>
                  <a:srgbClr val="FFFFFF"/>
                </a:highlight>
                <a:latin typeface="Roboto"/>
                <a:ea typeface="Roboto"/>
                <a:cs typeface="Roboto"/>
                <a:sym typeface="Roboto"/>
              </a:rPr>
              <a:t>- </a:t>
            </a:r>
            <a:r>
              <a:rPr b="1" i="0" lang="en-US" sz="1800" u="none" cap="none" strike="noStrike">
                <a:solidFill>
                  <a:srgbClr val="000000"/>
                </a:solidFill>
                <a:latin typeface="Exo"/>
                <a:ea typeface="Exo"/>
                <a:cs typeface="Exo"/>
                <a:sym typeface="Exo"/>
              </a:rPr>
              <a:t>Truy vấn cơ sở dữ liệu (Query): </a:t>
            </a:r>
            <a:r>
              <a:rPr b="0" i="0" lang="en-US" sz="1800" u="none" cap="none" strike="noStrike">
                <a:solidFill>
                  <a:srgbClr val="000000"/>
                </a:solidFill>
                <a:latin typeface="Exo"/>
                <a:ea typeface="Exo"/>
                <a:cs typeface="Exo"/>
                <a:sym typeface="Exo"/>
              </a:rPr>
              <a:t>Là thao tác tạo 1 “bộ lọc” để </a:t>
            </a:r>
            <a:r>
              <a:rPr b="1" i="0" lang="en-US" sz="1800" u="none" cap="none" strike="noStrike">
                <a:solidFill>
                  <a:srgbClr val="000000"/>
                </a:solidFill>
                <a:latin typeface="Exo"/>
                <a:ea typeface="Exo"/>
                <a:cs typeface="Exo"/>
                <a:sym typeface="Exo"/>
              </a:rPr>
              <a:t>lấy dữ liệu </a:t>
            </a:r>
            <a:r>
              <a:rPr b="0" i="0" lang="en-US" sz="1800" u="none" cap="none" strike="noStrike">
                <a:solidFill>
                  <a:srgbClr val="000000"/>
                </a:solidFill>
                <a:latin typeface="Exo"/>
                <a:ea typeface="Exo"/>
                <a:cs typeface="Exo"/>
                <a:sym typeface="Exo"/>
              </a:rPr>
              <a:t>từ nhiều bảng trong một hệ cơ sở dữ liệu quan hệ.</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Exo"/>
                <a:ea typeface="Exo"/>
                <a:cs typeface="Exo"/>
                <a:sym typeface="Exo"/>
              </a:rPr>
              <a:t>- </a:t>
            </a:r>
            <a:r>
              <a:rPr b="1" i="0" lang="en-US" sz="1800" u="none" cap="none" strike="noStrike">
                <a:solidFill>
                  <a:schemeClr val="dk1"/>
                </a:solidFill>
                <a:latin typeface="Exo"/>
                <a:ea typeface="Exo"/>
                <a:cs typeface="Exo"/>
                <a:sym typeface="Exo"/>
              </a:rPr>
              <a:t>RDBMS</a:t>
            </a:r>
            <a:r>
              <a:rPr b="0" i="0" lang="en-US" sz="1800" u="none" cap="none" strike="noStrike">
                <a:solidFill>
                  <a:schemeClr val="dk1"/>
                </a:solidFill>
                <a:latin typeface="Exo"/>
                <a:ea typeface="Exo"/>
                <a:cs typeface="Exo"/>
                <a:sym typeface="Exo"/>
              </a:rPr>
              <a:t> cho phép người dùng có thể </a:t>
            </a:r>
            <a:r>
              <a:rPr b="1" i="0" lang="en-US" sz="1800" u="none" cap="none" strike="noStrike">
                <a:solidFill>
                  <a:schemeClr val="dk1"/>
                </a:solidFill>
                <a:latin typeface="Exo"/>
                <a:ea typeface="Exo"/>
                <a:cs typeface="Exo"/>
                <a:sym typeface="Exo"/>
              </a:rPr>
              <a:t>thao tác, xử lý các thao tác truy vấn dữ liệu</a:t>
            </a:r>
            <a:r>
              <a:rPr b="0" i="0" lang="en-US" sz="1800" u="none" cap="none" strike="noStrike">
                <a:solidFill>
                  <a:schemeClr val="dk1"/>
                </a:solidFill>
                <a:latin typeface="Exo"/>
                <a:ea typeface="Exo"/>
                <a:cs typeface="Exo"/>
                <a:sym typeface="Exo"/>
              </a:rPr>
              <a:t> trên cơ sở dữ liệu quan hệ thông qua 1 ngôn ngữ gọi là </a:t>
            </a:r>
            <a:r>
              <a:rPr b="1" i="0" lang="en-US" sz="1800" u="none" cap="none" strike="noStrike">
                <a:solidFill>
                  <a:schemeClr val="dk1"/>
                </a:solidFill>
                <a:latin typeface="Exo"/>
                <a:ea typeface="Exo"/>
                <a:cs typeface="Exo"/>
                <a:sym typeface="Exo"/>
              </a:rPr>
              <a:t>SQL</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 </a:t>
            </a:r>
            <a:r>
              <a:rPr b="1" i="0" lang="en-US" sz="1800" u="none" cap="none" strike="noStrike">
                <a:solidFill>
                  <a:srgbClr val="000000"/>
                </a:solidFill>
                <a:latin typeface="Exo"/>
                <a:ea typeface="Exo"/>
                <a:cs typeface="Exo"/>
                <a:sym typeface="Exo"/>
              </a:rPr>
              <a:t>Structured Query Language (SQL): </a:t>
            </a:r>
            <a:r>
              <a:rPr b="0" i="0" lang="en-US" sz="1800" u="none" cap="none" strike="noStrike">
                <a:solidFill>
                  <a:srgbClr val="000000"/>
                </a:solidFill>
                <a:latin typeface="Exo"/>
                <a:ea typeface="Exo"/>
                <a:cs typeface="Exo"/>
                <a:sym typeface="Exo"/>
              </a:rPr>
              <a:t>Là </a:t>
            </a:r>
            <a:r>
              <a:rPr b="1" i="0" lang="en-US" sz="1800" u="none" cap="none" strike="noStrike">
                <a:solidFill>
                  <a:srgbClr val="000000"/>
                </a:solidFill>
                <a:latin typeface="Exo"/>
                <a:ea typeface="Exo"/>
                <a:cs typeface="Exo"/>
                <a:sym typeface="Exo"/>
              </a:rPr>
              <a:t>ngôn ngữ </a:t>
            </a:r>
            <a:r>
              <a:rPr b="0" i="0" lang="en-US" sz="1800" u="none" cap="none" strike="noStrike">
                <a:solidFill>
                  <a:srgbClr val="000000"/>
                </a:solidFill>
                <a:latin typeface="Exo"/>
                <a:ea typeface="Exo"/>
                <a:cs typeface="Exo"/>
                <a:sym typeface="Exo"/>
              </a:rPr>
              <a:t>trong </a:t>
            </a:r>
            <a:r>
              <a:rPr b="1" i="0" lang="en-US" sz="1800" u="none" cap="none" strike="noStrike">
                <a:solidFill>
                  <a:srgbClr val="000000"/>
                </a:solidFill>
                <a:latin typeface="Exo"/>
                <a:ea typeface="Exo"/>
                <a:cs typeface="Exo"/>
                <a:sym typeface="Exo"/>
              </a:rPr>
              <a:t>hệ quản trị CSDL (DBMS)</a:t>
            </a:r>
            <a:r>
              <a:rPr b="0" i="0" lang="en-US" sz="1800" u="none" cap="none" strike="noStrike">
                <a:solidFill>
                  <a:srgbClr val="000000"/>
                </a:solidFill>
                <a:latin typeface="Exo"/>
                <a:ea typeface="Exo"/>
                <a:cs typeface="Exo"/>
                <a:sym typeface="Exo"/>
              </a:rPr>
              <a:t> cho phép thực hiện các câu lệnh </a:t>
            </a:r>
            <a:r>
              <a:rPr b="1" i="0" lang="en-US" sz="1800" u="none" cap="none" strike="noStrike">
                <a:solidFill>
                  <a:srgbClr val="000000"/>
                </a:solidFill>
                <a:latin typeface="Exo"/>
                <a:ea typeface="Exo"/>
                <a:cs typeface="Exo"/>
                <a:sym typeface="Exo"/>
              </a:rPr>
              <a:t>Truy vấn cơ sở dữ liệu</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 </a:t>
            </a:r>
            <a:r>
              <a:rPr b="0" i="0" lang="en-US" sz="1800" u="none" cap="none" strike="noStrike">
                <a:solidFill>
                  <a:srgbClr val="000000"/>
                </a:solidFill>
                <a:latin typeface="Exo"/>
                <a:ea typeface="Exo"/>
                <a:cs typeface="Exo"/>
                <a:sym typeface="Exo"/>
              </a:rPr>
              <a:t>Có nhiều RDBMS như: Oracle, MySQL, </a:t>
            </a:r>
            <a:r>
              <a:rPr b="1" i="0" lang="en-US" sz="1800" u="none" cap="none" strike="noStrike">
                <a:solidFill>
                  <a:srgbClr val="000000"/>
                </a:solidFill>
                <a:latin typeface="Exo"/>
                <a:ea typeface="Exo"/>
                <a:cs typeface="Exo"/>
                <a:sym typeface="Exo"/>
              </a:rPr>
              <a:t>SQL Server, …</a:t>
            </a:r>
            <a:endParaRPr b="1" i="0" sz="1800" u="none" cap="none" strike="noStrike">
              <a:solidFill>
                <a:srgbClr val="000000"/>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g22ba5890710_0_312"/>
          <p:cNvPicPr preferRelativeResize="0"/>
          <p:nvPr/>
        </p:nvPicPr>
        <p:blipFill rotWithShape="1">
          <a:blip r:embed="rId3">
            <a:alphaModFix/>
          </a:blip>
          <a:srcRect b="0" l="0" r="0" t="0"/>
          <a:stretch/>
        </p:blipFill>
        <p:spPr>
          <a:xfrm>
            <a:off x="6074509" y="1793346"/>
            <a:ext cx="5908380" cy="4119526"/>
          </a:xfrm>
          <a:prstGeom prst="rect">
            <a:avLst/>
          </a:prstGeom>
          <a:noFill/>
          <a:ln>
            <a:noFill/>
          </a:ln>
        </p:spPr>
      </p:pic>
      <p:sp>
        <p:nvSpPr>
          <p:cNvPr id="555" name="Google Shape;555;g22ba5890710_0_312"/>
          <p:cNvSpPr txBox="1"/>
          <p:nvPr/>
        </p:nvSpPr>
        <p:spPr>
          <a:xfrm>
            <a:off x="3308725" y="3223300"/>
            <a:ext cx="2230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Light"/>
                <a:ea typeface="Exo Light"/>
                <a:cs typeface="Exo Light"/>
                <a:sym typeface="Exo Light"/>
              </a:rPr>
              <a:t>- </a:t>
            </a:r>
            <a:endParaRPr b="1" i="0" sz="1600" u="none" cap="none" strike="noStrike">
              <a:solidFill>
                <a:schemeClr val="dk1"/>
              </a:solidFill>
              <a:latin typeface="Exo Light"/>
              <a:ea typeface="Exo Light"/>
              <a:cs typeface="Exo Light"/>
              <a:sym typeface="Exo Light"/>
            </a:endParaRPr>
          </a:p>
        </p:txBody>
      </p:sp>
      <p:pic>
        <p:nvPicPr>
          <p:cNvPr id="556" name="Google Shape;556;g22ba5890710_0_312"/>
          <p:cNvPicPr preferRelativeResize="0"/>
          <p:nvPr/>
        </p:nvPicPr>
        <p:blipFill rotWithShape="1">
          <a:blip r:embed="rId4">
            <a:alphaModFix/>
          </a:blip>
          <a:srcRect b="52074" l="0" r="65618" t="0"/>
          <a:stretch/>
        </p:blipFill>
        <p:spPr>
          <a:xfrm flipH="1">
            <a:off x="65075" y="4820650"/>
            <a:ext cx="3834373" cy="2308800"/>
          </a:xfrm>
          <a:prstGeom prst="rect">
            <a:avLst/>
          </a:prstGeom>
          <a:noFill/>
          <a:ln>
            <a:noFill/>
          </a:ln>
        </p:spPr>
      </p:pic>
      <p:sp>
        <p:nvSpPr>
          <p:cNvPr id="557" name="Google Shape;557;g22ba5890710_0_31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58" name="Google Shape;558;g22ba5890710_0_312"/>
          <p:cNvSpPr txBox="1"/>
          <p:nvPr/>
        </p:nvSpPr>
        <p:spPr>
          <a:xfrm>
            <a:off x="194716" y="1793358"/>
            <a:ext cx="57948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350" u="none" cap="none" strike="noStrike">
                <a:solidFill>
                  <a:srgbClr val="221F20"/>
                </a:solidFill>
                <a:highlight>
                  <a:srgbClr val="FFFFFF"/>
                </a:highlight>
                <a:latin typeface="Exo"/>
                <a:ea typeface="Exo"/>
                <a:cs typeface="Exo"/>
                <a:sym typeface="Exo"/>
              </a:rPr>
              <a:t>- </a:t>
            </a:r>
            <a:r>
              <a:rPr b="1" i="0" lang="en-US" sz="1800" u="none" cap="none" strike="noStrike">
                <a:solidFill>
                  <a:schemeClr val="dk1"/>
                </a:solidFill>
                <a:latin typeface="Exo"/>
                <a:ea typeface="Exo"/>
                <a:cs typeface="Exo"/>
                <a:sym typeface="Exo"/>
              </a:rPr>
              <a:t>Schema</a:t>
            </a:r>
            <a:r>
              <a:rPr b="0" i="0" lang="en-US" sz="1800" u="none" cap="none" strike="noStrike">
                <a:solidFill>
                  <a:schemeClr val="dk1"/>
                </a:solidFill>
                <a:latin typeface="Exo"/>
                <a:ea typeface="Exo"/>
                <a:cs typeface="Exo"/>
                <a:sym typeface="Exo"/>
              </a:rPr>
              <a:t> trong </a:t>
            </a:r>
            <a:r>
              <a:rPr b="1" i="0" lang="en-US" sz="1800" u="none" cap="none" strike="noStrike">
                <a:solidFill>
                  <a:schemeClr val="dk1"/>
                </a:solidFill>
                <a:latin typeface="Exo"/>
                <a:ea typeface="Exo"/>
                <a:cs typeface="Exo"/>
                <a:sym typeface="Exo"/>
              </a:rPr>
              <a:t>SQL Server</a:t>
            </a:r>
            <a:r>
              <a:rPr b="0" i="0" lang="en-US" sz="1800" u="none" cap="none" strike="noStrike">
                <a:solidFill>
                  <a:schemeClr val="dk1"/>
                </a:solidFill>
                <a:latin typeface="Exo"/>
                <a:ea typeface="Exo"/>
                <a:cs typeface="Exo"/>
                <a:sym typeface="Exo"/>
              </a:rPr>
              <a:t>, là một </a:t>
            </a:r>
            <a:r>
              <a:rPr b="1" i="0" lang="en-US" sz="1800" u="none" cap="none" strike="noStrike">
                <a:solidFill>
                  <a:schemeClr val="dk1"/>
                </a:solidFill>
                <a:latin typeface="Exo"/>
                <a:ea typeface="Exo"/>
                <a:cs typeface="Exo"/>
                <a:sym typeface="Exo"/>
              </a:rPr>
              <a:t>danh sách</a:t>
            </a:r>
            <a:r>
              <a:rPr b="0" i="0" lang="en-US" sz="1800" u="none" cap="none" strike="noStrike">
                <a:solidFill>
                  <a:schemeClr val="dk1"/>
                </a:solidFill>
                <a:latin typeface="Exo"/>
                <a:ea typeface="Exo"/>
                <a:cs typeface="Exo"/>
                <a:sym typeface="Exo"/>
              </a:rPr>
              <a:t> các </a:t>
            </a:r>
            <a:r>
              <a:rPr b="1" i="0" lang="en-US" sz="1800" u="none" cap="none" strike="noStrike">
                <a:solidFill>
                  <a:schemeClr val="dk1"/>
                </a:solidFill>
                <a:latin typeface="Exo"/>
                <a:ea typeface="Exo"/>
                <a:cs typeface="Exo"/>
                <a:sym typeface="Exo"/>
              </a:rPr>
              <a:t>bảng dữ liệu (Table) </a:t>
            </a:r>
            <a:r>
              <a:rPr b="0" i="0" lang="en-US" sz="1800" u="none" cap="none" strike="noStrike">
                <a:solidFill>
                  <a:schemeClr val="dk1"/>
                </a:solidFill>
                <a:latin typeface="Exo"/>
                <a:ea typeface="Exo"/>
                <a:cs typeface="Exo"/>
                <a:sym typeface="Exo"/>
              </a:rPr>
              <a:t>theo một cấu trúc logic.</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a:ea typeface="Exo"/>
                <a:cs typeface="Exo"/>
                <a:sym typeface="Exo"/>
              </a:rPr>
              <a:t>Ví dụ: </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a:ea typeface="Exo"/>
                <a:cs typeface="Exo"/>
                <a:sym typeface="Exo"/>
              </a:rPr>
              <a:t>- Schema </a:t>
            </a:r>
            <a:r>
              <a:rPr b="1" i="0" lang="en-US" sz="1800" u="none" cap="none" strike="noStrike">
                <a:solidFill>
                  <a:schemeClr val="dk1"/>
                </a:solidFill>
                <a:latin typeface="Exo"/>
                <a:ea typeface="Exo"/>
                <a:cs typeface="Exo"/>
                <a:sym typeface="Exo"/>
              </a:rPr>
              <a:t>HumanResources</a:t>
            </a:r>
            <a:r>
              <a:rPr b="0" i="0" lang="en-US" sz="1800" u="none" cap="none" strike="noStrike">
                <a:solidFill>
                  <a:schemeClr val="dk1"/>
                </a:solidFill>
                <a:latin typeface="Exo"/>
                <a:ea typeface="Exo"/>
                <a:cs typeface="Exo"/>
                <a:sym typeface="Exo"/>
              </a:rPr>
              <a:t> bao gồm các </a:t>
            </a:r>
            <a:r>
              <a:rPr b="1" i="0" lang="en-US" sz="1800" u="none" cap="none" strike="noStrike">
                <a:solidFill>
                  <a:schemeClr val="dk1"/>
                </a:solidFill>
                <a:latin typeface="Exo"/>
                <a:ea typeface="Exo"/>
                <a:cs typeface="Exo"/>
                <a:sym typeface="Exo"/>
              </a:rPr>
              <a:t>bảng dữ liệu</a:t>
            </a:r>
            <a:r>
              <a:rPr b="0" i="0" lang="en-US" sz="1800" u="none" cap="none" strike="noStrike">
                <a:solidFill>
                  <a:schemeClr val="dk1"/>
                </a:solidFill>
                <a:latin typeface="Exo"/>
                <a:ea typeface="Exo"/>
                <a:cs typeface="Exo"/>
                <a:sym typeface="Exo"/>
              </a:rPr>
              <a:t> liên quan đến </a:t>
            </a:r>
            <a:r>
              <a:rPr b="1" i="0" lang="en-US" sz="1800" u="none" cap="none" strike="noStrike">
                <a:solidFill>
                  <a:schemeClr val="dk1"/>
                </a:solidFill>
                <a:latin typeface="Exo"/>
                <a:ea typeface="Exo"/>
                <a:cs typeface="Exo"/>
                <a:sym typeface="Exo"/>
              </a:rPr>
              <a:t>nhân sự </a:t>
            </a:r>
            <a:r>
              <a:rPr b="0" i="0" lang="en-US" sz="1800" u="none" cap="none" strike="noStrike">
                <a:solidFill>
                  <a:schemeClr val="dk1"/>
                </a:solidFill>
                <a:latin typeface="Exo"/>
                <a:ea typeface="Exo"/>
                <a:cs typeface="Exo"/>
                <a:sym typeface="Exo"/>
              </a:rPr>
              <a:t>của công ty.</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a:ea typeface="Exo"/>
                <a:cs typeface="Exo"/>
                <a:sym typeface="Exo"/>
              </a:rPr>
              <a:t>- Schema </a:t>
            </a:r>
            <a:r>
              <a:rPr b="1" i="0" lang="en-US" sz="1800" u="none" cap="none" strike="noStrike">
                <a:solidFill>
                  <a:schemeClr val="dk1"/>
                </a:solidFill>
                <a:latin typeface="Exo"/>
                <a:ea typeface="Exo"/>
                <a:cs typeface="Exo"/>
                <a:sym typeface="Exo"/>
              </a:rPr>
              <a:t>Person</a:t>
            </a:r>
            <a:r>
              <a:rPr b="0" i="0" lang="en-US" sz="1800" u="none" cap="none" strike="noStrike">
                <a:solidFill>
                  <a:schemeClr val="dk1"/>
                </a:solidFill>
                <a:latin typeface="Exo"/>
                <a:ea typeface="Exo"/>
                <a:cs typeface="Exo"/>
                <a:sym typeface="Exo"/>
              </a:rPr>
              <a:t> bao gồm các </a:t>
            </a:r>
            <a:r>
              <a:rPr b="1" i="0" lang="en-US" sz="1800" u="none" cap="none" strike="noStrike">
                <a:solidFill>
                  <a:schemeClr val="dk1"/>
                </a:solidFill>
                <a:latin typeface="Exo"/>
                <a:ea typeface="Exo"/>
                <a:cs typeface="Exo"/>
                <a:sym typeface="Exo"/>
              </a:rPr>
              <a:t>bảng dữ liệu</a:t>
            </a:r>
            <a:r>
              <a:rPr b="0" i="0" lang="en-US" sz="1800" u="none" cap="none" strike="noStrike">
                <a:solidFill>
                  <a:schemeClr val="dk1"/>
                </a:solidFill>
                <a:latin typeface="Exo"/>
                <a:ea typeface="Exo"/>
                <a:cs typeface="Exo"/>
                <a:sym typeface="Exo"/>
              </a:rPr>
              <a:t> liên quan đến </a:t>
            </a:r>
            <a:r>
              <a:rPr b="1" i="0" lang="en-US" sz="1800" u="none" cap="none" strike="noStrike">
                <a:solidFill>
                  <a:schemeClr val="dk1"/>
                </a:solidFill>
                <a:latin typeface="Exo"/>
                <a:ea typeface="Exo"/>
                <a:cs typeface="Exo"/>
                <a:sym typeface="Exo"/>
              </a:rPr>
              <a:t>thông tin cá nhân của từng nhân sự </a:t>
            </a:r>
            <a:r>
              <a:rPr b="0" i="0" lang="en-US" sz="1800" u="none" cap="none" strike="noStrike">
                <a:solidFill>
                  <a:schemeClr val="dk1"/>
                </a:solidFill>
                <a:latin typeface="Exo"/>
                <a:ea typeface="Exo"/>
                <a:cs typeface="Exo"/>
                <a:sym typeface="Exo"/>
              </a:rPr>
              <a:t>trong công ty.</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a:ea typeface="Exo"/>
                <a:cs typeface="Exo"/>
                <a:sym typeface="Exo"/>
              </a:rPr>
              <a:t>- Schema </a:t>
            </a:r>
            <a:r>
              <a:rPr b="1" i="0" lang="en-US" sz="1800" u="none" cap="none" strike="noStrike">
                <a:solidFill>
                  <a:schemeClr val="dk1"/>
                </a:solidFill>
                <a:latin typeface="Exo"/>
                <a:ea typeface="Exo"/>
                <a:cs typeface="Exo"/>
                <a:sym typeface="Exo"/>
              </a:rPr>
              <a:t>dbo </a:t>
            </a:r>
            <a:r>
              <a:rPr b="0" i="0" lang="en-US" sz="1800" u="none" cap="none" strike="noStrike">
                <a:solidFill>
                  <a:schemeClr val="dk1"/>
                </a:solidFill>
                <a:latin typeface="Exo"/>
                <a:ea typeface="Exo"/>
                <a:cs typeface="Exo"/>
                <a:sym typeface="Exo"/>
              </a:rPr>
              <a:t>là schema mặc định khi tạo CSDL, viết tắt của </a:t>
            </a:r>
            <a:r>
              <a:rPr b="1" i="0" lang="en-US" sz="1800" u="none" cap="none" strike="noStrike">
                <a:solidFill>
                  <a:schemeClr val="dk1"/>
                </a:solidFill>
                <a:latin typeface="Exo"/>
                <a:ea typeface="Exo"/>
                <a:cs typeface="Exo"/>
                <a:sym typeface="Exo"/>
              </a:rPr>
              <a:t>database object.</a:t>
            </a:r>
            <a:endParaRPr b="1" i="0" sz="1800" u="none" cap="none" strike="noStrike">
              <a:solidFill>
                <a:schemeClr val="dk1"/>
              </a:solidFill>
              <a:latin typeface="Exo"/>
              <a:ea typeface="Exo"/>
              <a:cs typeface="Exo"/>
              <a:sym typeface="Exo"/>
            </a:endParaRPr>
          </a:p>
        </p:txBody>
      </p:sp>
      <p:sp>
        <p:nvSpPr>
          <p:cNvPr id="559" name="Google Shape;559;g22ba5890710_0_312"/>
          <p:cNvSpPr txBox="1"/>
          <p:nvPr/>
        </p:nvSpPr>
        <p:spPr>
          <a:xfrm>
            <a:off x="1503000" y="460225"/>
            <a:ext cx="91860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TABLE, SCHEMA TRONG RDBMS</a:t>
            </a:r>
            <a:endParaRPr b="1" sz="3800">
              <a:solidFill>
                <a:srgbClr val="E2262D"/>
              </a:solidFill>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1435c19b89_0_48"/>
          <p:cNvSpPr txBox="1"/>
          <p:nvPr/>
        </p:nvSpPr>
        <p:spPr>
          <a:xfrm>
            <a:off x="660850" y="2040200"/>
            <a:ext cx="101595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Exo"/>
                <a:ea typeface="Exo"/>
                <a:cs typeface="Exo"/>
                <a:sym typeface="Exo"/>
              </a:rPr>
              <a:t>Các công việc chính của DA:</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None/>
            </a:pPr>
            <a:r>
              <a:rPr lang="en-US" sz="1800">
                <a:solidFill>
                  <a:schemeClr val="dk1"/>
                </a:solidFill>
                <a:latin typeface="Exo"/>
                <a:ea typeface="Exo"/>
                <a:cs typeface="Exo"/>
                <a:sym typeface="Exo"/>
              </a:rPr>
              <a:t>     </a:t>
            </a:r>
            <a:r>
              <a:rPr b="0" i="0" lang="en-US" sz="1800" u="none" cap="none" strike="noStrike">
                <a:solidFill>
                  <a:schemeClr val="dk1"/>
                </a:solidFill>
                <a:latin typeface="Exo"/>
                <a:ea typeface="Exo"/>
                <a:cs typeface="Exo"/>
                <a:sym typeface="Exo"/>
              </a:rPr>
              <a:t>Xây dựng báo cáo.</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None/>
            </a:pPr>
            <a:r>
              <a:rPr lang="en-US" sz="1800">
                <a:solidFill>
                  <a:schemeClr val="dk1"/>
                </a:solidFill>
                <a:latin typeface="Exo"/>
                <a:ea typeface="Exo"/>
                <a:cs typeface="Exo"/>
                <a:sym typeface="Exo"/>
              </a:rPr>
              <a:t>     </a:t>
            </a:r>
            <a:r>
              <a:rPr b="0" i="0" lang="en-US" sz="1800" u="none" cap="none" strike="noStrike">
                <a:solidFill>
                  <a:schemeClr val="dk1"/>
                </a:solidFill>
                <a:latin typeface="Exo"/>
                <a:ea typeface="Exo"/>
                <a:cs typeface="Exo"/>
                <a:sym typeface="Exo"/>
              </a:rPr>
              <a:t>Thực hiện các phân tích chuyên sâu ứng dụng học máy, học sâu.</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None/>
            </a:pPr>
            <a:r>
              <a:rPr lang="en-US" sz="1800">
                <a:solidFill>
                  <a:schemeClr val="dk1"/>
                </a:solidFill>
                <a:latin typeface="Exo"/>
                <a:ea typeface="Exo"/>
                <a:cs typeface="Exo"/>
                <a:sym typeface="Exo"/>
              </a:rPr>
              <a:t>     </a:t>
            </a:r>
            <a:r>
              <a:rPr b="0" i="0" lang="en-US" sz="1800" u="none" cap="none" strike="noStrike">
                <a:solidFill>
                  <a:schemeClr val="dk1"/>
                </a:solidFill>
                <a:latin typeface="Exo"/>
                <a:ea typeface="Exo"/>
                <a:cs typeface="Exo"/>
                <a:sym typeface="Exo"/>
              </a:rPr>
              <a:t>Phát triển các sản phẩm thông minh dựa trên dữ liệu.</a:t>
            </a:r>
            <a:endParaRPr b="0" i="0" sz="1800" u="none" cap="none" strike="noStrike">
              <a:solidFill>
                <a:schemeClr val="dk1"/>
              </a:solidFill>
              <a:latin typeface="Exo"/>
              <a:ea typeface="Exo"/>
              <a:cs typeface="Exo"/>
              <a:sym typeface="Exo"/>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Exo"/>
                <a:ea typeface="Exo"/>
                <a:cs typeface="Exo"/>
                <a:sym typeface="Exo"/>
              </a:rPr>
              <a:t>Vậy, làm thế nào để DA lấy được dữ liệu để thực hiện các công việc trên?</a:t>
            </a:r>
            <a:endParaRPr b="1" i="0" sz="1800" u="none" cap="none" strike="noStrike">
              <a:solidFill>
                <a:srgbClr val="000000"/>
              </a:solidFill>
              <a:latin typeface="Exo"/>
              <a:ea typeface="Exo"/>
              <a:cs typeface="Exo"/>
              <a:sym typeface="Exo"/>
            </a:endParaRPr>
          </a:p>
        </p:txBody>
      </p:sp>
      <p:pic>
        <p:nvPicPr>
          <p:cNvPr id="566" name="Google Shape;566;g21435c19b89_0_48"/>
          <p:cNvPicPr preferRelativeResize="0"/>
          <p:nvPr/>
        </p:nvPicPr>
        <p:blipFill rotWithShape="1">
          <a:blip r:embed="rId3">
            <a:alphaModFix/>
          </a:blip>
          <a:srcRect b="0" l="0" r="0" t="0"/>
          <a:stretch/>
        </p:blipFill>
        <p:spPr>
          <a:xfrm>
            <a:off x="8654599" y="4194250"/>
            <a:ext cx="3377074" cy="1926710"/>
          </a:xfrm>
          <a:prstGeom prst="rect">
            <a:avLst/>
          </a:prstGeom>
          <a:noFill/>
          <a:ln>
            <a:noFill/>
          </a:ln>
        </p:spPr>
      </p:pic>
      <p:pic>
        <p:nvPicPr>
          <p:cNvPr id="567" name="Google Shape;567;g21435c19b89_0_48"/>
          <p:cNvPicPr preferRelativeResize="0"/>
          <p:nvPr/>
        </p:nvPicPr>
        <p:blipFill rotWithShape="1">
          <a:blip r:embed="rId4">
            <a:alphaModFix/>
          </a:blip>
          <a:srcRect b="0" l="0" r="0" t="0"/>
          <a:stretch/>
        </p:blipFill>
        <p:spPr>
          <a:xfrm>
            <a:off x="4243589" y="4194257"/>
            <a:ext cx="3377080" cy="1914718"/>
          </a:xfrm>
          <a:prstGeom prst="rect">
            <a:avLst/>
          </a:prstGeom>
          <a:noFill/>
          <a:ln>
            <a:noFill/>
          </a:ln>
        </p:spPr>
      </p:pic>
      <p:pic>
        <p:nvPicPr>
          <p:cNvPr id="568" name="Google Shape;568;g21435c19b89_0_48"/>
          <p:cNvPicPr preferRelativeResize="0"/>
          <p:nvPr/>
        </p:nvPicPr>
        <p:blipFill rotWithShape="1">
          <a:blip r:embed="rId5">
            <a:alphaModFix/>
          </a:blip>
          <a:srcRect b="0" l="0" r="0" t="0"/>
          <a:stretch/>
        </p:blipFill>
        <p:spPr>
          <a:xfrm>
            <a:off x="7925" y="4126675"/>
            <a:ext cx="3377076" cy="1899600"/>
          </a:xfrm>
          <a:prstGeom prst="rect">
            <a:avLst/>
          </a:prstGeom>
          <a:noFill/>
          <a:ln>
            <a:noFill/>
          </a:ln>
        </p:spPr>
      </p:pic>
      <p:sp>
        <p:nvSpPr>
          <p:cNvPr id="569" name="Google Shape;569;g21435c19b89_0_48"/>
          <p:cNvSpPr/>
          <p:nvPr/>
        </p:nvSpPr>
        <p:spPr>
          <a:xfrm>
            <a:off x="3406439" y="5008571"/>
            <a:ext cx="784800" cy="286200"/>
          </a:xfrm>
          <a:prstGeom prst="rightArrow">
            <a:avLst>
              <a:gd fmla="val 50000" name="adj1"/>
              <a:gd fmla="val 50000" name="adj2"/>
            </a:avLst>
          </a:prstGeom>
          <a:solidFill>
            <a:srgbClr val="5B9BD5"/>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70" name="Google Shape;570;g21435c19b89_0_48"/>
          <p:cNvSpPr/>
          <p:nvPr/>
        </p:nvSpPr>
        <p:spPr>
          <a:xfrm>
            <a:off x="7745225" y="5008571"/>
            <a:ext cx="784800" cy="286200"/>
          </a:xfrm>
          <a:prstGeom prst="rightArrow">
            <a:avLst>
              <a:gd fmla="val 50000" name="adj1"/>
              <a:gd fmla="val 50000" name="adj2"/>
            </a:avLst>
          </a:prstGeom>
          <a:solidFill>
            <a:srgbClr val="5B9BD5"/>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71" name="Google Shape;571;g21435c19b89_0_48"/>
          <p:cNvSpPr txBox="1"/>
          <p:nvPr/>
        </p:nvSpPr>
        <p:spPr>
          <a:xfrm>
            <a:off x="1503000" y="307825"/>
            <a:ext cx="91860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Clr>
                <a:schemeClr val="dk1"/>
              </a:buClr>
              <a:buSzPts val="3000"/>
              <a:buFont typeface="Arial"/>
              <a:buNone/>
            </a:pPr>
            <a:r>
              <a:rPr b="1" lang="en-US" sz="3800">
                <a:solidFill>
                  <a:schemeClr val="dk1"/>
                </a:solidFill>
                <a:latin typeface="Exo"/>
                <a:ea typeface="Exo"/>
                <a:cs typeface="Exo"/>
                <a:sym typeface="Exo"/>
              </a:rPr>
              <a:t>TẦM QUAN TRỌNG CỦA SQL </a:t>
            </a:r>
            <a:endParaRPr b="1" sz="3800">
              <a:solidFill>
                <a:schemeClr val="dk1"/>
              </a:solidFill>
              <a:latin typeface="Exo"/>
              <a:ea typeface="Exo"/>
              <a:cs typeface="Exo"/>
              <a:sym typeface="Exo"/>
            </a:endParaRPr>
          </a:p>
          <a:p>
            <a:pPr indent="0" lvl="0" marL="0" rtl="0" algn="ctr">
              <a:lnSpc>
                <a:spcPct val="115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VỚI VIỆC PHÂN TÍCH DỮ LIỆU</a:t>
            </a:r>
            <a:r>
              <a:rPr b="1" lang="en-US" sz="3800">
                <a:solidFill>
                  <a:srgbClr val="E2262D"/>
                </a:solidFill>
                <a:latin typeface="Exo"/>
                <a:ea typeface="Exo"/>
                <a:cs typeface="Exo"/>
                <a:sym typeface="Exo"/>
              </a:rPr>
              <a:t> </a:t>
            </a:r>
            <a:endParaRPr b="1" sz="3800">
              <a:solidFill>
                <a:srgbClr val="E2262D"/>
              </a:solidFill>
              <a:latin typeface="Exo"/>
              <a:ea typeface="Exo"/>
              <a:cs typeface="Exo"/>
              <a:sym typeface="Exo"/>
            </a:endParaRPr>
          </a:p>
        </p:txBody>
      </p:sp>
      <p:pic>
        <p:nvPicPr>
          <p:cNvPr id="572" name="Google Shape;572;g21435c19b89_0_48"/>
          <p:cNvPicPr preferRelativeResize="0"/>
          <p:nvPr/>
        </p:nvPicPr>
        <p:blipFill rotWithShape="1">
          <a:blip r:embed="rId6">
            <a:alphaModFix/>
          </a:blip>
          <a:srcRect b="0" l="0" r="0" t="0"/>
          <a:stretch/>
        </p:blipFill>
        <p:spPr>
          <a:xfrm>
            <a:off x="793795" y="2451859"/>
            <a:ext cx="88821" cy="190315"/>
          </a:xfrm>
          <a:prstGeom prst="rect">
            <a:avLst/>
          </a:prstGeom>
          <a:noFill/>
          <a:ln>
            <a:noFill/>
          </a:ln>
        </p:spPr>
      </p:pic>
      <p:pic>
        <p:nvPicPr>
          <p:cNvPr id="573" name="Google Shape;573;g21435c19b89_0_48"/>
          <p:cNvPicPr preferRelativeResize="0"/>
          <p:nvPr/>
        </p:nvPicPr>
        <p:blipFill rotWithShape="1">
          <a:blip r:embed="rId6">
            <a:alphaModFix/>
          </a:blip>
          <a:srcRect b="0" l="0" r="0" t="0"/>
          <a:stretch/>
        </p:blipFill>
        <p:spPr>
          <a:xfrm>
            <a:off x="793783" y="2720884"/>
            <a:ext cx="88821" cy="190315"/>
          </a:xfrm>
          <a:prstGeom prst="rect">
            <a:avLst/>
          </a:prstGeom>
          <a:noFill/>
          <a:ln>
            <a:noFill/>
          </a:ln>
        </p:spPr>
      </p:pic>
      <p:pic>
        <p:nvPicPr>
          <p:cNvPr id="574" name="Google Shape;574;g21435c19b89_0_48"/>
          <p:cNvPicPr preferRelativeResize="0"/>
          <p:nvPr/>
        </p:nvPicPr>
        <p:blipFill rotWithShape="1">
          <a:blip r:embed="rId6">
            <a:alphaModFix/>
          </a:blip>
          <a:srcRect b="0" l="0" r="0" t="0"/>
          <a:stretch/>
        </p:blipFill>
        <p:spPr>
          <a:xfrm>
            <a:off x="793783" y="2989909"/>
            <a:ext cx="88821" cy="1903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21435c19b89_0_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80" name="Google Shape;580;g21435c19b89_0_33"/>
          <p:cNvSpPr txBox="1"/>
          <p:nvPr/>
        </p:nvSpPr>
        <p:spPr>
          <a:xfrm>
            <a:off x="5053975" y="1665763"/>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581" name="Google Shape;581;g21435c19b89_0_3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582" name="Google Shape;582;g21435c19b89_0_33"/>
          <p:cNvSpPr/>
          <p:nvPr/>
        </p:nvSpPr>
        <p:spPr>
          <a:xfrm>
            <a:off x="5143853" y="2702031"/>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83" name="Google Shape;583;g21435c19b89_0_33"/>
          <p:cNvSpPr txBox="1"/>
          <p:nvPr/>
        </p:nvSpPr>
        <p:spPr>
          <a:xfrm>
            <a:off x="5209956" y="2693556"/>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i="0" lang="en-US" sz="2000" u="none" cap="none" strike="noStrike">
                <a:solidFill>
                  <a:srgbClr val="E2262D"/>
                </a:solidFill>
                <a:latin typeface="Exo"/>
                <a:ea typeface="Exo"/>
                <a:cs typeface="Exo"/>
                <a:sym typeface="Exo"/>
              </a:rPr>
              <a:t>1. Tổng quan về dữ liệu. Dữ liệu là gì? Ở đâu? </a:t>
            </a:r>
            <a:endParaRPr b="0" i="0" sz="2000" u="none" cap="none" strike="noStrike">
              <a:solidFill>
                <a:srgbClr val="E2262D"/>
              </a:solidFill>
              <a:latin typeface="Arial"/>
              <a:ea typeface="Arial"/>
              <a:cs typeface="Arial"/>
              <a:sym typeface="Arial"/>
            </a:endParaRPr>
          </a:p>
        </p:txBody>
      </p:sp>
      <p:sp>
        <p:nvSpPr>
          <p:cNvPr id="584" name="Google Shape;584;g21435c19b89_0_33"/>
          <p:cNvSpPr/>
          <p:nvPr/>
        </p:nvSpPr>
        <p:spPr>
          <a:xfrm>
            <a:off x="5143853" y="3671716"/>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85" name="Google Shape;585;g21435c19b89_0_33"/>
          <p:cNvSpPr txBox="1"/>
          <p:nvPr/>
        </p:nvSpPr>
        <p:spPr>
          <a:xfrm>
            <a:off x="5209956" y="3671726"/>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2. Giới thiệu về Cơ sở dữ liệu, hệ quản trị CSDL,        </a:t>
            </a:r>
            <a:endParaRPr b="1" sz="20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ngôn ngữ truy vấn dữ liệu SQL</a:t>
            </a:r>
            <a:endParaRPr b="1" i="0" sz="2000" u="none" cap="none" strike="noStrike">
              <a:solidFill>
                <a:srgbClr val="E2262D"/>
              </a:solidFill>
            </a:endParaRPr>
          </a:p>
        </p:txBody>
      </p:sp>
      <p:sp>
        <p:nvSpPr>
          <p:cNvPr id="586" name="Google Shape;586;g21435c19b89_0_33"/>
          <p:cNvSpPr/>
          <p:nvPr/>
        </p:nvSpPr>
        <p:spPr>
          <a:xfrm>
            <a:off x="5143853" y="464140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87" name="Google Shape;587;g21435c19b89_0_33"/>
          <p:cNvSpPr txBox="1"/>
          <p:nvPr/>
        </p:nvSpPr>
        <p:spPr>
          <a:xfrm>
            <a:off x="5209956" y="4641412"/>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Các câu lệnh truy vấn cơ bản trong SQL</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g22ba5890710_0_329"/>
          <p:cNvPicPr preferRelativeResize="0"/>
          <p:nvPr/>
        </p:nvPicPr>
        <p:blipFill rotWithShape="1">
          <a:blip r:embed="rId3">
            <a:alphaModFix/>
          </a:blip>
          <a:srcRect b="0" l="0" r="0" t="0"/>
          <a:stretch/>
        </p:blipFill>
        <p:spPr>
          <a:xfrm>
            <a:off x="327125" y="1010400"/>
            <a:ext cx="5294400" cy="5294400"/>
          </a:xfrm>
          <a:prstGeom prst="rect">
            <a:avLst/>
          </a:prstGeom>
          <a:noFill/>
          <a:ln>
            <a:noFill/>
          </a:ln>
        </p:spPr>
      </p:pic>
      <p:sp>
        <p:nvSpPr>
          <p:cNvPr id="594" name="Google Shape;594;g22ba5890710_0_329"/>
          <p:cNvSpPr txBox="1"/>
          <p:nvPr/>
        </p:nvSpPr>
        <p:spPr>
          <a:xfrm>
            <a:off x="6125500" y="2734325"/>
            <a:ext cx="54987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DBMS lưu trữ dữ liệu rồi, vậy sao DBMS </a:t>
            </a:r>
            <a:endParaRPr b="1" i="0" sz="22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có thể  phân biệt đâu là 2 dạng dữ liệu </a:t>
            </a:r>
            <a:endParaRPr b="1" i="0" sz="22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định lượng và đâu là dữ liệu định tính </a:t>
            </a:r>
            <a:endParaRPr b="1" i="0" sz="22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đã đề cập ở đầu bài ?</a:t>
            </a:r>
            <a:endParaRPr b="1" i="0" sz="2200" u="none" cap="none" strike="noStrike">
              <a:solidFill>
                <a:srgbClr val="000000"/>
              </a:solidFill>
              <a:latin typeface="Exo"/>
              <a:ea typeface="Exo"/>
              <a:cs typeface="Exo"/>
              <a:sym typeface="Exo"/>
            </a:endParaRPr>
          </a:p>
        </p:txBody>
      </p:sp>
      <p:grpSp>
        <p:nvGrpSpPr>
          <p:cNvPr id="595" name="Google Shape;595;g22ba5890710_0_329"/>
          <p:cNvGrpSpPr/>
          <p:nvPr/>
        </p:nvGrpSpPr>
        <p:grpSpPr>
          <a:xfrm>
            <a:off x="5398058" y="2928215"/>
            <a:ext cx="619084" cy="618513"/>
            <a:chOff x="3040984" y="3681059"/>
            <a:chExt cx="356164" cy="355815"/>
          </a:xfrm>
        </p:grpSpPr>
        <p:sp>
          <p:nvSpPr>
            <p:cNvPr id="596" name="Google Shape;596;g22ba5890710_0_32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97" name="Google Shape;597;g22ba5890710_0_32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98" name="Google Shape;598;g22ba5890710_0_32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222c100fa8b_0_598"/>
          <p:cNvSpPr txBox="1"/>
          <p:nvPr/>
        </p:nvSpPr>
        <p:spPr>
          <a:xfrm>
            <a:off x="967200" y="1350550"/>
            <a:ext cx="10257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u="none" cap="none" strike="noStrike">
                <a:solidFill>
                  <a:srgbClr val="000000"/>
                </a:solidFill>
                <a:latin typeface="Exo"/>
                <a:ea typeface="Exo"/>
                <a:cs typeface="Exo"/>
                <a:sym typeface="Exo"/>
              </a:rPr>
              <a:t>- </a:t>
            </a:r>
            <a:r>
              <a:rPr b="1" i="0" lang="en-US" u="none" cap="none" strike="noStrike">
                <a:solidFill>
                  <a:srgbClr val="000000"/>
                </a:solidFill>
                <a:latin typeface="Exo"/>
                <a:ea typeface="Exo"/>
                <a:cs typeface="Exo"/>
                <a:sym typeface="Exo"/>
              </a:rPr>
              <a:t>DBMS</a:t>
            </a:r>
            <a:r>
              <a:rPr b="0" i="0" lang="en-US" u="none" cap="none" strike="noStrike">
                <a:solidFill>
                  <a:srgbClr val="000000"/>
                </a:solidFill>
                <a:latin typeface="Exo"/>
                <a:ea typeface="Exo"/>
                <a:cs typeface="Exo"/>
                <a:sym typeface="Exo"/>
              </a:rPr>
              <a:t> không quy định dữ liệu định lượng hay định tính. Thay vào đó, DBMS sẽ quy định các </a:t>
            </a:r>
            <a:r>
              <a:rPr b="1" i="0" lang="en-US" u="none" cap="none" strike="noStrike">
                <a:solidFill>
                  <a:srgbClr val="000000"/>
                </a:solidFill>
                <a:latin typeface="Exo"/>
                <a:ea typeface="Exo"/>
                <a:cs typeface="Exo"/>
                <a:sym typeface="Exo"/>
              </a:rPr>
              <a:t>kiểu dữ liệu </a:t>
            </a:r>
            <a:r>
              <a:rPr b="0" i="0" lang="en-US" u="none" cap="none" strike="noStrike">
                <a:solidFill>
                  <a:srgbClr val="000000"/>
                </a:solidFill>
                <a:latin typeface="Exo"/>
                <a:ea typeface="Exo"/>
                <a:cs typeface="Exo"/>
                <a:sym typeface="Exo"/>
              </a:rPr>
              <a:t>để </a:t>
            </a:r>
            <a:r>
              <a:rPr b="1" i="0" lang="en-US" u="none" cap="none" strike="noStrike">
                <a:solidFill>
                  <a:srgbClr val="000000"/>
                </a:solidFill>
                <a:latin typeface="Exo"/>
                <a:ea typeface="Exo"/>
                <a:cs typeface="Exo"/>
                <a:sym typeface="Exo"/>
              </a:rPr>
              <a:t>phân biệt</a:t>
            </a:r>
            <a:r>
              <a:rPr b="0" i="0" lang="en-US" u="none" cap="none" strike="noStrike">
                <a:solidFill>
                  <a:srgbClr val="000000"/>
                </a:solidFill>
                <a:latin typeface="Exo"/>
                <a:ea typeface="Exo"/>
                <a:cs typeface="Exo"/>
                <a:sym typeface="Exo"/>
              </a:rPr>
              <a:t> </a:t>
            </a:r>
            <a:endParaRPr b="0"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u="none" cap="none" strike="noStrike">
                <a:solidFill>
                  <a:srgbClr val="000000"/>
                </a:solidFill>
                <a:latin typeface="Exo"/>
                <a:ea typeface="Exo"/>
                <a:cs typeface="Exo"/>
                <a:sym typeface="Exo"/>
              </a:rPr>
              <a:t>sự </a:t>
            </a:r>
            <a:r>
              <a:rPr b="1" i="0" lang="en-US" u="none" cap="none" strike="noStrike">
                <a:solidFill>
                  <a:srgbClr val="000000"/>
                </a:solidFill>
                <a:latin typeface="Exo"/>
                <a:ea typeface="Exo"/>
                <a:cs typeface="Exo"/>
                <a:sym typeface="Exo"/>
              </a:rPr>
              <a:t>khác nhau</a:t>
            </a:r>
            <a:r>
              <a:rPr b="0" i="0" lang="en-US" u="none" cap="none" strike="noStrike">
                <a:solidFill>
                  <a:srgbClr val="000000"/>
                </a:solidFill>
                <a:latin typeface="Exo"/>
                <a:ea typeface="Exo"/>
                <a:cs typeface="Exo"/>
                <a:sym typeface="Exo"/>
              </a:rPr>
              <a:t> giữa các dữ liệu. Thông thường, chúng ta sẽ gặp các kiểu dữ liệu chính : </a:t>
            </a:r>
            <a:endParaRPr b="0"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u="none" cap="none" strike="noStrike">
                <a:solidFill>
                  <a:srgbClr val="000000"/>
                </a:solidFill>
                <a:latin typeface="Exo"/>
                <a:ea typeface="Exo"/>
                <a:cs typeface="Exo"/>
                <a:sym typeface="Exo"/>
              </a:rPr>
              <a:t>+ Chuỗi (chữ - character)</a:t>
            </a:r>
            <a:br>
              <a:rPr b="1" i="0" lang="en-US" u="none" cap="none" strike="noStrike">
                <a:solidFill>
                  <a:srgbClr val="000000"/>
                </a:solidFill>
                <a:latin typeface="Exo"/>
                <a:ea typeface="Exo"/>
                <a:cs typeface="Exo"/>
                <a:sym typeface="Exo"/>
              </a:rPr>
            </a:br>
            <a:endParaRPr b="1"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u="none" cap="none" strike="noStrike">
                <a:solidFill>
                  <a:srgbClr val="000000"/>
                </a:solidFill>
                <a:latin typeface="Exo"/>
                <a:ea typeface="Exo"/>
                <a:cs typeface="Exo"/>
                <a:sym typeface="Exo"/>
              </a:rPr>
              <a:t>+ Số (numeric</a:t>
            </a:r>
            <a:r>
              <a:rPr b="0" i="0" lang="en-US" u="none" cap="none" strike="noStrike">
                <a:solidFill>
                  <a:srgbClr val="000000"/>
                </a:solidFill>
                <a:latin typeface="Exo"/>
                <a:ea typeface="Exo"/>
                <a:cs typeface="Exo"/>
                <a:sym typeface="Exo"/>
              </a:rPr>
              <a:t>)</a:t>
            </a:r>
            <a:endParaRPr b="0"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u="none" cap="none" strike="noStrike">
                <a:solidFill>
                  <a:srgbClr val="000000"/>
                </a:solidFill>
                <a:latin typeface="Exo"/>
                <a:ea typeface="Exo"/>
                <a:cs typeface="Exo"/>
                <a:sym typeface="Exo"/>
              </a:rPr>
              <a:t>+ Datetime. </a:t>
            </a:r>
            <a:endParaRPr b="1"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u="none" cap="none" strike="noStrike">
                <a:solidFill>
                  <a:srgbClr val="000000"/>
                </a:solidFill>
                <a:latin typeface="Exo"/>
                <a:ea typeface="Exo"/>
                <a:cs typeface="Exo"/>
                <a:sym typeface="Exo"/>
              </a:rPr>
              <a:t>Ngoài 3 kiểu dữ liệu trên, còn có nhiều kiểu dữ liệu khác nữa. </a:t>
            </a:r>
            <a:endParaRPr b="0" i="0" u="none" cap="none" strike="noStrike">
              <a:solidFill>
                <a:srgbClr val="000000"/>
              </a:solidFill>
              <a:latin typeface="Exo"/>
              <a:ea typeface="Exo"/>
              <a:cs typeface="Exo"/>
              <a:sym typeface="Exo"/>
            </a:endParaRPr>
          </a:p>
        </p:txBody>
      </p:sp>
      <p:pic>
        <p:nvPicPr>
          <p:cNvPr id="605" name="Google Shape;605;g222c100fa8b_0_598"/>
          <p:cNvPicPr preferRelativeResize="0"/>
          <p:nvPr/>
        </p:nvPicPr>
        <p:blipFill rotWithShape="1">
          <a:blip r:embed="rId3">
            <a:alphaModFix/>
          </a:blip>
          <a:srcRect b="0" l="0" r="0" t="0"/>
          <a:stretch/>
        </p:blipFill>
        <p:spPr>
          <a:xfrm>
            <a:off x="1456325" y="3690250"/>
            <a:ext cx="9279350" cy="3144025"/>
          </a:xfrm>
          <a:prstGeom prst="rect">
            <a:avLst/>
          </a:prstGeom>
          <a:noFill/>
          <a:ln>
            <a:noFill/>
          </a:ln>
        </p:spPr>
      </p:pic>
      <p:sp>
        <p:nvSpPr>
          <p:cNvPr id="606" name="Google Shape;606;g222c100fa8b_0_598"/>
          <p:cNvSpPr txBox="1"/>
          <p:nvPr/>
        </p:nvSpPr>
        <p:spPr>
          <a:xfrm>
            <a:off x="1503000" y="460225"/>
            <a:ext cx="9186000" cy="763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KIỂU DỮ LIỆU TRONG SQL SERVER </a:t>
            </a:r>
            <a:endParaRPr b="1" sz="3800">
              <a:solidFill>
                <a:schemeClr val="dk1"/>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21435c19b89_0_2"/>
          <p:cNvSpPr txBox="1"/>
          <p:nvPr/>
        </p:nvSpPr>
        <p:spPr>
          <a:xfrm>
            <a:off x="533400" y="1922775"/>
            <a:ext cx="39570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Kiểu dữ liệu </a:t>
            </a:r>
            <a:r>
              <a:rPr b="1" i="0" lang="en-US" sz="1400" u="none" cap="none" strike="noStrike">
                <a:solidFill>
                  <a:srgbClr val="000000"/>
                </a:solidFill>
                <a:latin typeface="Exo"/>
                <a:ea typeface="Exo"/>
                <a:cs typeface="Exo"/>
                <a:sym typeface="Exo"/>
              </a:rPr>
              <a:t>CHUỖI (CHỮ):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Kiểu chữ được chia làm 2 loại trong đó có 6 kiểu nhỏ hơn, bao gồm:</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0" i="0" lang="en-US" sz="1400" u="none" cap="none" strike="noStrike">
                <a:solidFill>
                  <a:srgbClr val="000000"/>
                </a:solidFill>
                <a:latin typeface="Exo"/>
                <a:ea typeface="Exo"/>
                <a:cs typeface="Exo"/>
                <a:sym typeface="Exo"/>
              </a:rPr>
              <a:t>Nhóm </a:t>
            </a:r>
            <a:r>
              <a:rPr b="1" i="0" lang="en-US" sz="1400" u="none" cap="none" strike="noStrike">
                <a:solidFill>
                  <a:srgbClr val="E2262D"/>
                </a:solidFill>
                <a:latin typeface="Exo"/>
                <a:ea typeface="Exo"/>
                <a:cs typeface="Exo"/>
                <a:sym typeface="Exo"/>
              </a:rPr>
              <a:t>CHARACTER: </a:t>
            </a:r>
            <a:r>
              <a:rPr b="0" i="0" lang="en-US" sz="1400" u="none" cap="none" strike="noStrike">
                <a:solidFill>
                  <a:schemeClr val="dk1"/>
                </a:solidFill>
                <a:latin typeface="Exo"/>
                <a:ea typeface="Exo"/>
                <a:cs typeface="Exo"/>
                <a:sym typeface="Exo"/>
              </a:rPr>
              <a:t>Dùng cho các ký tự bình thường. Gồm:</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CHAR</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VARCHAR</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TEXT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0" i="0" lang="en-US" sz="1400" u="none" cap="none" strike="noStrike">
                <a:solidFill>
                  <a:srgbClr val="000000"/>
                </a:solidFill>
                <a:latin typeface="Exo"/>
                <a:ea typeface="Exo"/>
                <a:cs typeface="Exo"/>
                <a:sym typeface="Exo"/>
              </a:rPr>
              <a:t>Nhóm</a:t>
            </a:r>
            <a:r>
              <a:rPr b="1" i="0" lang="en-US" sz="1400" u="none" cap="none" strike="noStrike">
                <a:solidFill>
                  <a:srgbClr val="000000"/>
                </a:solidFill>
                <a:latin typeface="Exo"/>
                <a:ea typeface="Exo"/>
                <a:cs typeface="Exo"/>
                <a:sym typeface="Exo"/>
              </a:rPr>
              <a:t> </a:t>
            </a:r>
            <a:r>
              <a:rPr b="1" i="0" lang="en-US" sz="1400" u="none" cap="none" strike="noStrike">
                <a:solidFill>
                  <a:srgbClr val="E2262D"/>
                </a:solidFill>
                <a:latin typeface="Exo"/>
                <a:ea typeface="Exo"/>
                <a:cs typeface="Exo"/>
                <a:sym typeface="Exo"/>
              </a:rPr>
              <a:t>UNICODE CHARACTER: </a:t>
            </a:r>
            <a:r>
              <a:rPr b="0" i="0" lang="en-US" sz="1400" u="none" cap="none" strike="noStrike">
                <a:solidFill>
                  <a:schemeClr val="dk1"/>
                </a:solidFill>
                <a:latin typeface="Exo"/>
                <a:ea typeface="Exo"/>
                <a:cs typeface="Exo"/>
                <a:sym typeface="Exo"/>
              </a:rPr>
              <a:t>Dùng cho các ký tự có sử dụng dấu (unicode).Gồm: </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NCHAR</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NVARCHAR</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NTEXT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Tuỳ vào từng trường hợp cụ thể, ta sẽ sử dụng kiểu dữ liệu tương ứng để phù hợp.</a:t>
            </a:r>
            <a:endParaRPr b="0" i="0" sz="1400" u="none" cap="none" strike="noStrike">
              <a:solidFill>
                <a:srgbClr val="000000"/>
              </a:solidFill>
              <a:latin typeface="Exo"/>
              <a:ea typeface="Exo"/>
              <a:cs typeface="Exo"/>
              <a:sym typeface="Exo"/>
            </a:endParaRPr>
          </a:p>
        </p:txBody>
      </p:sp>
      <p:graphicFrame>
        <p:nvGraphicFramePr>
          <p:cNvPr id="613" name="Google Shape;613;g21435c19b89_0_2"/>
          <p:cNvGraphicFramePr/>
          <p:nvPr/>
        </p:nvGraphicFramePr>
        <p:xfrm>
          <a:off x="5301075" y="1665088"/>
          <a:ext cx="3000000" cy="3000000"/>
        </p:xfrm>
        <a:graphic>
          <a:graphicData uri="http://schemas.openxmlformats.org/drawingml/2006/table">
            <a:tbl>
              <a:tblPr>
                <a:noFill/>
                <a:tableStyleId>{9E363197-D3DA-4005-913D-9B9595B9A7EE}</a:tableStyleId>
              </a:tblPr>
              <a:tblGrid>
                <a:gridCol w="591450"/>
                <a:gridCol w="2123950"/>
                <a:gridCol w="3636300"/>
              </a:tblGrid>
              <a:tr h="395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a:t>
                      </a:r>
                      <a:endParaRPr b="1"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Data Type/Kiểu dữ liệu</a:t>
                      </a:r>
                      <a:endParaRPr b="1"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Description/Mô tả</a:t>
                      </a:r>
                      <a:endParaRPr b="1" sz="1400" u="none" cap="none" strike="noStrike">
                        <a:latin typeface="Exo"/>
                        <a:ea typeface="Exo"/>
                        <a:cs typeface="Exo"/>
                        <a:sym typeface="Exo"/>
                      </a:endParaRPr>
                    </a:p>
                  </a:txBody>
                  <a:tcPr marT="91425" marB="91425" marR="91425" marL="91425"/>
                </a:tc>
              </a:tr>
              <a:tr h="811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1</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CHAR</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Độ dài chuỗi cố định, không thay đổi</a:t>
                      </a:r>
                      <a:endParaRPr sz="1400" u="none" cap="none" strike="noStrike">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Độ dài chuỗi luôn luôn bằng với số ký tự đã chỉ định ban đầu </a:t>
                      </a:r>
                      <a:endParaRPr sz="1400" u="none" cap="none" strike="noStrike">
                        <a:latin typeface="Exo"/>
                        <a:ea typeface="Exo"/>
                        <a:cs typeface="Exo"/>
                        <a:sym typeface="Exo"/>
                      </a:endParaRPr>
                    </a:p>
                  </a:txBody>
                  <a:tcPr marT="91425" marB="91425" marR="91425" marL="91425"/>
                </a:tc>
              </a:tr>
              <a:tr h="866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2</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VARCHAR</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Độ dài chuỗi được linh hoạt. </a:t>
                      </a:r>
                      <a:endParaRPr sz="1400" u="none" cap="none" strike="noStrike">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Độ dài chuỗi có thể linh hoạt, và luôn luôn &lt;= số ký tự đã chỉ định ban đầu</a:t>
                      </a:r>
                      <a:endParaRPr sz="1400" u="none" cap="none" strike="noStrike">
                        <a:latin typeface="Exo"/>
                        <a:ea typeface="Exo"/>
                        <a:cs typeface="Exo"/>
                        <a:sym typeface="Exo"/>
                      </a:endParaRPr>
                    </a:p>
                  </a:txBody>
                  <a:tcPr marT="91425" marB="91425" marR="91425" marL="91425"/>
                </a:tc>
              </a:tr>
            </a:tbl>
          </a:graphicData>
        </a:graphic>
      </p:graphicFrame>
      <p:sp>
        <p:nvSpPr>
          <p:cNvPr id="614" name="Google Shape;614;g21435c19b89_0_2"/>
          <p:cNvSpPr txBox="1"/>
          <p:nvPr/>
        </p:nvSpPr>
        <p:spPr>
          <a:xfrm>
            <a:off x="5218675" y="1295388"/>
            <a:ext cx="33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Phân biệt kiểu CHAR VÀ VARCHAR:</a:t>
            </a:r>
            <a:endParaRPr b="1" i="0" sz="1400" u="none" cap="none" strike="noStrike">
              <a:solidFill>
                <a:srgbClr val="000000"/>
              </a:solidFill>
              <a:latin typeface="Exo"/>
              <a:ea typeface="Exo"/>
              <a:cs typeface="Exo"/>
              <a:sym typeface="Exo"/>
            </a:endParaRPr>
          </a:p>
        </p:txBody>
      </p:sp>
      <p:graphicFrame>
        <p:nvGraphicFramePr>
          <p:cNvPr id="615" name="Google Shape;615;g21435c19b89_0_2"/>
          <p:cNvGraphicFramePr/>
          <p:nvPr/>
        </p:nvGraphicFramePr>
        <p:xfrm>
          <a:off x="5301075" y="4262468"/>
          <a:ext cx="3000000" cy="3000000"/>
        </p:xfrm>
        <a:graphic>
          <a:graphicData uri="http://schemas.openxmlformats.org/drawingml/2006/table">
            <a:tbl>
              <a:tblPr>
                <a:noFill/>
                <a:tableStyleId>{9E363197-D3DA-4005-913D-9B9595B9A7EE}</a:tableStyleId>
              </a:tblPr>
              <a:tblGrid>
                <a:gridCol w="509050"/>
                <a:gridCol w="2206350"/>
                <a:gridCol w="3636300"/>
              </a:tblGrid>
              <a:tr h="353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a:t>
                      </a:r>
                      <a:endParaRPr b="1"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Data Type/Kiểu dữ liệu</a:t>
                      </a:r>
                      <a:endParaRPr b="1"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Exo"/>
                          <a:ea typeface="Exo"/>
                          <a:cs typeface="Exo"/>
                          <a:sym typeface="Exo"/>
                        </a:rPr>
                        <a:t>Description/Mô tả</a:t>
                      </a:r>
                      <a:endParaRPr b="1" sz="1400" u="none" cap="none" strike="noStrike">
                        <a:latin typeface="Exo"/>
                        <a:ea typeface="Exo"/>
                        <a:cs typeface="Exo"/>
                        <a:sym typeface="Exo"/>
                      </a:endParaRPr>
                    </a:p>
                  </a:txBody>
                  <a:tcPr marT="91425" marB="91425" marR="91425" marL="91425"/>
                </a:tc>
              </a:tr>
              <a:tr h="923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1</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CHAR</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a:t>
                      </a:r>
                      <a:r>
                        <a:rPr lang="en-US" sz="1400" u="none" cap="none" strike="noStrike">
                          <a:solidFill>
                            <a:schemeClr val="dk1"/>
                          </a:solidFill>
                          <a:latin typeface="Exo"/>
                          <a:ea typeface="Exo"/>
                          <a:cs typeface="Exo"/>
                          <a:sym typeface="Exo"/>
                        </a:rPr>
                        <a:t>Độ dài chuỗi cố định, không thay đổi</a:t>
                      </a:r>
                      <a:endParaRPr sz="1400" u="none" cap="none" strike="noStrike">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Dữ liệu luôn là ký tự mặc định trong bộ gõ ASCII. Nếu dữ liệu ký tự dạng unicode(có dấu) sẽ bị báo lỗi</a:t>
                      </a:r>
                      <a:endParaRPr sz="1400" u="none" cap="none" strike="noStrike">
                        <a:latin typeface="Exo"/>
                        <a:ea typeface="Exo"/>
                        <a:cs typeface="Exo"/>
                        <a:sym typeface="Exo"/>
                      </a:endParaRPr>
                    </a:p>
                  </a:txBody>
                  <a:tcPr marT="91425" marB="91425" marR="91425" marL="91425"/>
                </a:tc>
              </a:tr>
              <a:tr h="923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2</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NCHAR</a:t>
                      </a:r>
                      <a:endParaRPr sz="1400" u="none" cap="none" strike="noStrike">
                        <a:latin typeface="Exo"/>
                        <a:ea typeface="Exo"/>
                        <a:cs typeface="Exo"/>
                        <a:sym typeface="Ex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a:t>
                      </a:r>
                      <a:r>
                        <a:rPr lang="en-US" sz="1400" u="none" cap="none" strike="noStrike">
                          <a:solidFill>
                            <a:schemeClr val="dk1"/>
                          </a:solidFill>
                          <a:latin typeface="Exo"/>
                          <a:ea typeface="Exo"/>
                          <a:cs typeface="Exo"/>
                          <a:sym typeface="Exo"/>
                        </a:rPr>
                        <a:t>Độ dài chuỗi cố định, không thay đổi</a:t>
                      </a:r>
                      <a:endParaRPr sz="1400" u="none" cap="none" strike="noStrike">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a:ea typeface="Exo"/>
                          <a:cs typeface="Exo"/>
                          <a:sym typeface="Exo"/>
                        </a:rPr>
                        <a:t>- Cho phép chứa dữ liệu cả ở dạng Unicode(có dấu). </a:t>
                      </a:r>
                      <a:endParaRPr sz="1400" u="none" cap="none" strike="noStrike">
                        <a:latin typeface="Exo"/>
                        <a:ea typeface="Exo"/>
                        <a:cs typeface="Exo"/>
                        <a:sym typeface="Exo"/>
                      </a:endParaRPr>
                    </a:p>
                  </a:txBody>
                  <a:tcPr marT="91425" marB="91425" marR="91425" marL="91425"/>
                </a:tc>
              </a:tr>
            </a:tbl>
          </a:graphicData>
        </a:graphic>
      </p:graphicFrame>
      <p:sp>
        <p:nvSpPr>
          <p:cNvPr id="616" name="Google Shape;616;g21435c19b89_0_2"/>
          <p:cNvSpPr txBox="1"/>
          <p:nvPr/>
        </p:nvSpPr>
        <p:spPr>
          <a:xfrm>
            <a:off x="5130575" y="3862263"/>
            <a:ext cx="33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Phân biệt kiểu CHAR VÀ NCHAR:</a:t>
            </a:r>
            <a:endParaRPr b="1" i="0" sz="1400" u="none" cap="none" strike="noStrike">
              <a:solidFill>
                <a:srgbClr val="000000"/>
              </a:solidFill>
              <a:latin typeface="Exo"/>
              <a:ea typeface="Exo"/>
              <a:cs typeface="Exo"/>
              <a:sym typeface="Exo"/>
            </a:endParaRPr>
          </a:p>
        </p:txBody>
      </p:sp>
      <p:sp>
        <p:nvSpPr>
          <p:cNvPr id="617" name="Google Shape;617;g21435c19b89_0_2"/>
          <p:cNvSpPr txBox="1"/>
          <p:nvPr/>
        </p:nvSpPr>
        <p:spPr>
          <a:xfrm>
            <a:off x="1503000" y="460225"/>
            <a:ext cx="9186000" cy="763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KIỂU DỮ LIỆU </a:t>
            </a:r>
            <a:r>
              <a:rPr b="1" lang="en-US" sz="3800">
                <a:solidFill>
                  <a:schemeClr val="dk1"/>
                </a:solidFill>
                <a:latin typeface="Exo"/>
                <a:ea typeface="Exo"/>
                <a:cs typeface="Exo"/>
                <a:sym typeface="Exo"/>
              </a:rPr>
              <a:t>CHỮ</a:t>
            </a:r>
            <a:r>
              <a:rPr b="1" lang="en-US" sz="3800">
                <a:solidFill>
                  <a:schemeClr val="dk1"/>
                </a:solidFill>
                <a:latin typeface="Exo"/>
                <a:ea typeface="Exo"/>
                <a:cs typeface="Exo"/>
                <a:sym typeface="Exo"/>
              </a:rPr>
              <a:t> TRONG SQL SERVER </a:t>
            </a:r>
            <a:endParaRPr b="1" sz="3800">
              <a:solidFill>
                <a:schemeClr val="dk1"/>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0eeab159d8_2_4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69" name="Google Shape;169;g20eeab159d8_2_440"/>
          <p:cNvSpPr txBox="1"/>
          <p:nvPr/>
        </p:nvSpPr>
        <p:spPr>
          <a:xfrm>
            <a:off x="5053975" y="1665763"/>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70" name="Google Shape;170;g20eeab159d8_2_44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grpSp>
        <p:nvGrpSpPr>
          <p:cNvPr id="171" name="Google Shape;171;g20eeab159d8_2_440"/>
          <p:cNvGrpSpPr/>
          <p:nvPr/>
        </p:nvGrpSpPr>
        <p:grpSpPr>
          <a:xfrm>
            <a:off x="5143853" y="2693556"/>
            <a:ext cx="6601303" cy="2720332"/>
            <a:chOff x="5143847" y="2624475"/>
            <a:chExt cx="6601303" cy="3126100"/>
          </a:xfrm>
        </p:grpSpPr>
        <p:sp>
          <p:nvSpPr>
            <p:cNvPr id="172" name="Google Shape;172;g20eeab159d8_2_440"/>
            <p:cNvSpPr/>
            <p:nvPr/>
          </p:nvSpPr>
          <p:spPr>
            <a:xfrm>
              <a:off x="5143847" y="2634214"/>
              <a:ext cx="6535147" cy="887602"/>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73" name="Google Shape;173;g20eeab159d8_2_440"/>
            <p:cNvSpPr txBox="1"/>
            <p:nvPr/>
          </p:nvSpPr>
          <p:spPr>
            <a:xfrm>
              <a:off x="5209950" y="26244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i="0" lang="en-US" sz="2000" u="none" cap="none" strike="noStrike">
                  <a:solidFill>
                    <a:schemeClr val="lt1"/>
                  </a:solidFill>
                  <a:latin typeface="Exo"/>
                  <a:ea typeface="Exo"/>
                  <a:cs typeface="Exo"/>
                  <a:sym typeface="Exo"/>
                </a:rPr>
                <a:t>1. Tổng quan về dữ liệu. Dữ liệu là gì? Ở đâu? </a:t>
              </a:r>
              <a:endParaRPr b="0" i="0" sz="2000" u="none" cap="none" strike="noStrike">
                <a:solidFill>
                  <a:srgbClr val="000000"/>
                </a:solidFill>
                <a:latin typeface="Arial"/>
                <a:ea typeface="Arial"/>
                <a:cs typeface="Arial"/>
                <a:sym typeface="Arial"/>
              </a:endParaRPr>
            </a:p>
          </p:txBody>
        </p:sp>
        <p:sp>
          <p:nvSpPr>
            <p:cNvPr id="174" name="Google Shape;174;g20eeab159d8_2_440"/>
            <p:cNvSpPr/>
            <p:nvPr/>
          </p:nvSpPr>
          <p:spPr>
            <a:xfrm>
              <a:off x="5143847" y="3748538"/>
              <a:ext cx="6535147" cy="887602"/>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75" name="Google Shape;175;g20eeab159d8_2_440"/>
            <p:cNvSpPr txBox="1"/>
            <p:nvPr/>
          </p:nvSpPr>
          <p:spPr>
            <a:xfrm>
              <a:off x="5209950" y="3748550"/>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000">
                  <a:solidFill>
                    <a:srgbClr val="E2262D"/>
                  </a:solidFill>
                  <a:latin typeface="Exo"/>
                  <a:ea typeface="Exo"/>
                  <a:cs typeface="Exo"/>
                  <a:sym typeface="Exo"/>
                </a:rPr>
                <a:t>2. Giới thiệu về Cơ sở dữ liệu, hệ quản trị CSDL,        </a:t>
              </a:r>
              <a:endParaRPr b="1" sz="20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ngôn ngữ truy vấn dữ liệu SQL</a:t>
              </a:r>
              <a:endParaRPr b="0" i="0" sz="2000" u="none" cap="none" strike="noStrike">
                <a:solidFill>
                  <a:srgbClr val="E2262D"/>
                </a:solidFill>
                <a:latin typeface="Arial"/>
                <a:ea typeface="Arial"/>
                <a:cs typeface="Arial"/>
                <a:sym typeface="Arial"/>
              </a:endParaRPr>
            </a:p>
          </p:txBody>
        </p:sp>
        <p:sp>
          <p:nvSpPr>
            <p:cNvPr id="176" name="Google Shape;176;g20eeab159d8_2_440"/>
            <p:cNvSpPr/>
            <p:nvPr/>
          </p:nvSpPr>
          <p:spPr>
            <a:xfrm>
              <a:off x="5143847" y="4862863"/>
              <a:ext cx="6535147" cy="887602"/>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77" name="Google Shape;177;g20eeab159d8_2_440"/>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000">
                  <a:solidFill>
                    <a:srgbClr val="E2262D"/>
                  </a:solidFill>
                  <a:latin typeface="Exo"/>
                  <a:ea typeface="Exo"/>
                  <a:cs typeface="Exo"/>
                  <a:sym typeface="Exo"/>
                </a:rPr>
                <a:t>3. Các câu lệnh truy vấn cơ bản trong SQL</a:t>
              </a:r>
              <a:endParaRPr b="0" i="0" sz="2000" u="none" cap="none" strike="noStrike">
                <a:solidFill>
                  <a:srgbClr val="E2262D"/>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22ddd994a8e_0_174"/>
          <p:cNvSpPr/>
          <p:nvPr/>
        </p:nvSpPr>
        <p:spPr>
          <a:xfrm>
            <a:off x="10244900" y="110100"/>
            <a:ext cx="1701000" cy="9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22ddd994a8e_0_174"/>
          <p:cNvSpPr txBox="1"/>
          <p:nvPr/>
        </p:nvSpPr>
        <p:spPr>
          <a:xfrm>
            <a:off x="1016163" y="1371850"/>
            <a:ext cx="103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a:ea typeface="Exo"/>
                <a:cs typeface="Exo"/>
                <a:sym typeface="Exo"/>
              </a:rPr>
              <a:t>Ví dụ về kiểu dữ liệu chuỗi: </a:t>
            </a:r>
            <a:endParaRPr>
              <a:latin typeface="Exo"/>
              <a:ea typeface="Exo"/>
              <a:cs typeface="Exo"/>
              <a:sym typeface="Exo"/>
            </a:endParaRPr>
          </a:p>
        </p:txBody>
      </p:sp>
      <p:graphicFrame>
        <p:nvGraphicFramePr>
          <p:cNvPr id="625" name="Google Shape;625;g22ddd994a8e_0_174"/>
          <p:cNvGraphicFramePr/>
          <p:nvPr/>
        </p:nvGraphicFramePr>
        <p:xfrm>
          <a:off x="6182313" y="1371840"/>
          <a:ext cx="3000000" cy="3000000"/>
        </p:xfrm>
        <a:graphic>
          <a:graphicData uri="http://schemas.openxmlformats.org/drawingml/2006/table">
            <a:tbl>
              <a:tblPr>
                <a:noFill/>
                <a:tableStyleId>{1BDDE967-17D8-4F40-BF6E-4A27A9176B16}</a:tableStyleId>
              </a:tblPr>
              <a:tblGrid>
                <a:gridCol w="1628875"/>
                <a:gridCol w="1628875"/>
                <a:gridCol w="1628875"/>
              </a:tblGrid>
              <a:tr h="420875">
                <a:tc>
                  <a:txBody>
                    <a:bodyPr/>
                    <a:lstStyle/>
                    <a:p>
                      <a:pPr indent="0" lvl="0" marL="0" rtl="0" algn="l">
                        <a:spcBef>
                          <a:spcPts val="0"/>
                        </a:spcBef>
                        <a:spcAft>
                          <a:spcPts val="0"/>
                        </a:spcAft>
                        <a:buNone/>
                      </a:pPr>
                      <a:r>
                        <a:rPr lang="en-US"/>
                        <a:t>eID</a:t>
                      </a:r>
                      <a:endParaRPr/>
                    </a:p>
                  </a:txBody>
                  <a:tcPr marT="91425" marB="91425" marR="91425" marL="91425"/>
                </a:tc>
                <a:tc>
                  <a:txBody>
                    <a:bodyPr/>
                    <a:lstStyle/>
                    <a:p>
                      <a:pPr indent="0" lvl="0" marL="0" rtl="0" algn="l">
                        <a:spcBef>
                          <a:spcPts val="0"/>
                        </a:spcBef>
                        <a:spcAft>
                          <a:spcPts val="0"/>
                        </a:spcAft>
                        <a:buNone/>
                      </a:pPr>
                      <a:r>
                        <a:rPr lang="en-US"/>
                        <a:t>eName</a:t>
                      </a:r>
                      <a:endParaRPr/>
                    </a:p>
                  </a:txBody>
                  <a:tcPr marT="91425" marB="91425" marR="91425" marL="91425"/>
                </a:tc>
                <a:tc>
                  <a:txBody>
                    <a:bodyPr/>
                    <a:lstStyle/>
                    <a:p>
                      <a:pPr indent="0" lvl="0" marL="0" rtl="0" algn="l">
                        <a:spcBef>
                          <a:spcPts val="0"/>
                        </a:spcBef>
                        <a:spcAft>
                          <a:spcPts val="0"/>
                        </a:spcAft>
                        <a:buNone/>
                      </a:pPr>
                      <a:r>
                        <a:rPr lang="en-US"/>
                        <a:t>address</a:t>
                      </a:r>
                      <a:endParaRPr/>
                    </a:p>
                  </a:txBody>
                  <a:tcPr marT="91425" marB="91425" marR="91425" marL="91425"/>
                </a:tc>
              </a:tr>
              <a:tr h="420875">
                <a:tc>
                  <a:txBody>
                    <a:bodyPr/>
                    <a:lstStyle/>
                    <a:p>
                      <a:pPr indent="0" lvl="0" marL="0" rtl="0" algn="l">
                        <a:spcBef>
                          <a:spcPts val="0"/>
                        </a:spcBef>
                        <a:spcAft>
                          <a:spcPts val="0"/>
                        </a:spcAft>
                        <a:buNone/>
                      </a:pPr>
                      <a:r>
                        <a:rPr lang="en-US"/>
                        <a:t>123</a:t>
                      </a:r>
                      <a:endParaRPr/>
                    </a:p>
                  </a:txBody>
                  <a:tcPr marT="91425" marB="91425" marR="91425" marL="91425"/>
                </a:tc>
                <a:tc>
                  <a:txBody>
                    <a:bodyPr/>
                    <a:lstStyle/>
                    <a:p>
                      <a:pPr indent="0" lvl="0" marL="0" rtl="0" algn="l">
                        <a:spcBef>
                          <a:spcPts val="0"/>
                        </a:spcBef>
                        <a:spcAft>
                          <a:spcPts val="0"/>
                        </a:spcAft>
                        <a:buNone/>
                      </a:pPr>
                      <a:r>
                        <a:rPr lang="en-US"/>
                        <a:t>Hoang</a:t>
                      </a:r>
                      <a:endParaRPr/>
                    </a:p>
                  </a:txBody>
                  <a:tcPr marT="91425" marB="91425" marR="91425" marL="91425"/>
                </a:tc>
                <a:tc>
                  <a:txBody>
                    <a:bodyPr/>
                    <a:lstStyle/>
                    <a:p>
                      <a:pPr indent="0" lvl="0" marL="0" rtl="0" algn="l">
                        <a:spcBef>
                          <a:spcPts val="0"/>
                        </a:spcBef>
                        <a:spcAft>
                          <a:spcPts val="0"/>
                        </a:spcAft>
                        <a:buNone/>
                      </a:pPr>
                      <a:r>
                        <a:rPr lang="en-US"/>
                        <a:t>Hà Nội</a:t>
                      </a:r>
                      <a:endParaRPr/>
                    </a:p>
                  </a:txBody>
                  <a:tcPr marT="91425" marB="91425" marR="91425" marL="91425"/>
                </a:tc>
              </a:tr>
              <a:tr h="430675">
                <a:tc>
                  <a:txBody>
                    <a:bodyPr/>
                    <a:lstStyle/>
                    <a:p>
                      <a:pPr indent="0" lvl="0" marL="0" rtl="0" algn="l">
                        <a:spcBef>
                          <a:spcPts val="0"/>
                        </a:spcBef>
                        <a:spcAft>
                          <a:spcPts val="0"/>
                        </a:spcAft>
                        <a:buNone/>
                      </a:pPr>
                      <a:r>
                        <a:rPr lang="en-US"/>
                        <a:t>124</a:t>
                      </a:r>
                      <a:endParaRPr/>
                    </a:p>
                  </a:txBody>
                  <a:tcPr marT="91425" marB="91425" marR="91425" marL="91425"/>
                </a:tc>
                <a:tc>
                  <a:txBody>
                    <a:bodyPr/>
                    <a:lstStyle/>
                    <a:p>
                      <a:pPr indent="0" lvl="0" marL="0" rtl="0" algn="l">
                        <a:spcBef>
                          <a:spcPts val="0"/>
                        </a:spcBef>
                        <a:spcAft>
                          <a:spcPts val="0"/>
                        </a:spcAft>
                        <a:buNone/>
                      </a:pPr>
                      <a:r>
                        <a:rPr lang="en-US"/>
                        <a:t>Minh</a:t>
                      </a:r>
                      <a:endParaRPr/>
                    </a:p>
                  </a:txBody>
                  <a:tcPr marT="91425" marB="91425" marR="91425" marL="91425"/>
                </a:tc>
                <a:tc>
                  <a:txBody>
                    <a:bodyPr/>
                    <a:lstStyle/>
                    <a:p>
                      <a:pPr indent="0" lvl="0" marL="0" rtl="0" algn="l">
                        <a:spcBef>
                          <a:spcPts val="0"/>
                        </a:spcBef>
                        <a:spcAft>
                          <a:spcPts val="0"/>
                        </a:spcAft>
                        <a:buNone/>
                      </a:pPr>
                      <a:r>
                        <a:rPr lang="en-US"/>
                        <a:t>Quảng Bình</a:t>
                      </a:r>
                      <a:endParaRPr/>
                    </a:p>
                  </a:txBody>
                  <a:tcPr marT="91425" marB="91425" marR="91425" marL="91425"/>
                </a:tc>
              </a:tr>
              <a:tr h="420875">
                <a:tc>
                  <a:txBody>
                    <a:bodyPr/>
                    <a:lstStyle/>
                    <a:p>
                      <a:pPr indent="0" lvl="0" marL="0" rtl="0" algn="l">
                        <a:spcBef>
                          <a:spcPts val="0"/>
                        </a:spcBef>
                        <a:spcAft>
                          <a:spcPts val="0"/>
                        </a:spcAft>
                        <a:buNone/>
                      </a:pPr>
                      <a:r>
                        <a:rPr lang="en-US"/>
                        <a:t>125</a:t>
                      </a:r>
                      <a:endParaRPr/>
                    </a:p>
                  </a:txBody>
                  <a:tcPr marT="91425" marB="91425" marR="91425" marL="91425"/>
                </a:tc>
                <a:tc>
                  <a:txBody>
                    <a:bodyPr/>
                    <a:lstStyle/>
                    <a:p>
                      <a:pPr indent="0" lvl="0" marL="0" rtl="0" algn="l">
                        <a:spcBef>
                          <a:spcPts val="0"/>
                        </a:spcBef>
                        <a:spcAft>
                          <a:spcPts val="0"/>
                        </a:spcAft>
                        <a:buNone/>
                      </a:pPr>
                      <a:r>
                        <a:rPr lang="en-US"/>
                        <a:t>Phuoc</a:t>
                      </a:r>
                      <a:endParaRPr/>
                    </a:p>
                  </a:txBody>
                  <a:tcPr marT="91425" marB="91425" marR="91425" marL="91425"/>
                </a:tc>
                <a:tc>
                  <a:txBody>
                    <a:bodyPr/>
                    <a:lstStyle/>
                    <a:p>
                      <a:pPr indent="0" lvl="0" marL="0" rtl="0" algn="l">
                        <a:spcBef>
                          <a:spcPts val="0"/>
                        </a:spcBef>
                        <a:spcAft>
                          <a:spcPts val="0"/>
                        </a:spcAft>
                        <a:buNone/>
                      </a:pPr>
                      <a:r>
                        <a:rPr lang="en-US"/>
                        <a:t>Nghệ An</a:t>
                      </a:r>
                      <a:endParaRPr/>
                    </a:p>
                  </a:txBody>
                  <a:tcPr marT="91425" marB="91425" marR="91425" marL="91425"/>
                </a:tc>
              </a:tr>
            </a:tbl>
          </a:graphicData>
        </a:graphic>
      </p:graphicFrame>
      <p:sp>
        <p:nvSpPr>
          <p:cNvPr id="626" name="Google Shape;626;g22ddd994a8e_0_174"/>
          <p:cNvSpPr txBox="1"/>
          <p:nvPr/>
        </p:nvSpPr>
        <p:spPr>
          <a:xfrm>
            <a:off x="1148013" y="1968175"/>
            <a:ext cx="382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a:ea typeface="Exo"/>
                <a:cs typeface="Exo"/>
                <a:sym typeface="Exo"/>
              </a:rPr>
              <a:t>Bảng dữ liệu thông tin nhân viên bên có 3 cột: </a:t>
            </a:r>
            <a:endParaRPr>
              <a:latin typeface="Exo"/>
              <a:ea typeface="Exo"/>
              <a:cs typeface="Exo"/>
              <a:sym typeface="Exo"/>
            </a:endParaRPr>
          </a:p>
          <a:p>
            <a:pPr indent="-317500" lvl="0" marL="457200" rtl="0" algn="l">
              <a:spcBef>
                <a:spcPts val="0"/>
              </a:spcBef>
              <a:spcAft>
                <a:spcPts val="0"/>
              </a:spcAft>
              <a:buSzPts val="1400"/>
              <a:buFont typeface="Exo"/>
              <a:buChar char="-"/>
            </a:pPr>
            <a:r>
              <a:rPr lang="en-US">
                <a:latin typeface="Exo"/>
                <a:ea typeface="Exo"/>
                <a:cs typeface="Exo"/>
                <a:sym typeface="Exo"/>
              </a:rPr>
              <a:t>eID: Mã nhân viên</a:t>
            </a:r>
            <a:endParaRPr>
              <a:latin typeface="Exo"/>
              <a:ea typeface="Exo"/>
              <a:cs typeface="Exo"/>
              <a:sym typeface="Exo"/>
            </a:endParaRPr>
          </a:p>
          <a:p>
            <a:pPr indent="-317500" lvl="0" marL="457200" rtl="0" algn="l">
              <a:spcBef>
                <a:spcPts val="0"/>
              </a:spcBef>
              <a:spcAft>
                <a:spcPts val="0"/>
              </a:spcAft>
              <a:buSzPts val="1400"/>
              <a:buFont typeface="Exo"/>
              <a:buChar char="-"/>
            </a:pPr>
            <a:r>
              <a:rPr lang="en-US">
                <a:latin typeface="Exo"/>
                <a:ea typeface="Exo"/>
                <a:cs typeface="Exo"/>
                <a:sym typeface="Exo"/>
              </a:rPr>
              <a:t>eName: Tên nhân viên</a:t>
            </a:r>
            <a:endParaRPr>
              <a:latin typeface="Exo"/>
              <a:ea typeface="Exo"/>
              <a:cs typeface="Exo"/>
              <a:sym typeface="Exo"/>
            </a:endParaRPr>
          </a:p>
          <a:p>
            <a:pPr indent="-317500" lvl="0" marL="457200" rtl="0" algn="l">
              <a:spcBef>
                <a:spcPts val="0"/>
              </a:spcBef>
              <a:spcAft>
                <a:spcPts val="0"/>
              </a:spcAft>
              <a:buSzPts val="1400"/>
              <a:buFont typeface="Exo"/>
              <a:buChar char="-"/>
            </a:pPr>
            <a:r>
              <a:rPr lang="en-US">
                <a:latin typeface="Exo"/>
                <a:ea typeface="Exo"/>
                <a:cs typeface="Exo"/>
                <a:sym typeface="Exo"/>
              </a:rPr>
              <a:t>address: Địa chỉ của nhân viên đó</a:t>
            </a:r>
            <a:endParaRPr>
              <a:latin typeface="Exo"/>
              <a:ea typeface="Exo"/>
              <a:cs typeface="Exo"/>
              <a:sym typeface="Exo"/>
            </a:endParaRPr>
          </a:p>
        </p:txBody>
      </p:sp>
      <p:cxnSp>
        <p:nvCxnSpPr>
          <p:cNvPr id="627" name="Google Shape;627;g22ddd994a8e_0_174"/>
          <p:cNvCxnSpPr/>
          <p:nvPr/>
        </p:nvCxnSpPr>
        <p:spPr>
          <a:xfrm rot="10800000">
            <a:off x="8326138" y="3250125"/>
            <a:ext cx="0" cy="2838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g22ddd994a8e_0_174"/>
          <p:cNvCxnSpPr/>
          <p:nvPr/>
        </p:nvCxnSpPr>
        <p:spPr>
          <a:xfrm rot="10800000">
            <a:off x="10180788" y="3250125"/>
            <a:ext cx="0" cy="283800"/>
          </a:xfrm>
          <a:prstGeom prst="straightConnector1">
            <a:avLst/>
          </a:prstGeom>
          <a:noFill/>
          <a:ln cap="flat" cmpd="sng" w="9525">
            <a:solidFill>
              <a:schemeClr val="dk2"/>
            </a:solidFill>
            <a:prstDash val="solid"/>
            <a:round/>
            <a:headEnd len="med" w="med" type="none"/>
            <a:tailEnd len="med" w="med" type="triangle"/>
          </a:ln>
        </p:spPr>
      </p:cxnSp>
      <p:sp>
        <p:nvSpPr>
          <p:cNvPr id="629" name="Google Shape;629;g22ddd994a8e_0_174"/>
          <p:cNvSpPr txBox="1"/>
          <p:nvPr/>
        </p:nvSpPr>
        <p:spPr>
          <a:xfrm>
            <a:off x="7475638" y="3621975"/>
            <a:ext cx="1701000" cy="615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a:ea typeface="Exo"/>
                <a:cs typeface="Exo"/>
                <a:sym typeface="Exo"/>
              </a:rPr>
              <a:t>Kiểu dữ liệu </a:t>
            </a:r>
            <a:r>
              <a:rPr b="1" lang="en-US">
                <a:solidFill>
                  <a:srgbClr val="E2262D"/>
                </a:solidFill>
                <a:latin typeface="Exo"/>
                <a:ea typeface="Exo"/>
                <a:cs typeface="Exo"/>
                <a:sym typeface="Exo"/>
              </a:rPr>
              <a:t>CHAR</a:t>
            </a:r>
            <a:r>
              <a:rPr lang="en-US">
                <a:latin typeface="Exo"/>
                <a:ea typeface="Exo"/>
                <a:cs typeface="Exo"/>
                <a:sym typeface="Exo"/>
              </a:rPr>
              <a:t> hoặc </a:t>
            </a:r>
            <a:r>
              <a:rPr b="1" lang="en-US">
                <a:solidFill>
                  <a:srgbClr val="E2262D"/>
                </a:solidFill>
                <a:latin typeface="Exo"/>
                <a:ea typeface="Exo"/>
                <a:cs typeface="Exo"/>
                <a:sym typeface="Exo"/>
              </a:rPr>
              <a:t>VARCHAR </a:t>
            </a:r>
            <a:endParaRPr>
              <a:solidFill>
                <a:schemeClr val="dk1"/>
              </a:solidFill>
              <a:latin typeface="Exo"/>
              <a:ea typeface="Exo"/>
              <a:cs typeface="Exo"/>
              <a:sym typeface="Exo"/>
            </a:endParaRPr>
          </a:p>
        </p:txBody>
      </p:sp>
      <p:sp>
        <p:nvSpPr>
          <p:cNvPr id="630" name="Google Shape;630;g22ddd994a8e_0_174"/>
          <p:cNvSpPr txBox="1"/>
          <p:nvPr/>
        </p:nvSpPr>
        <p:spPr>
          <a:xfrm>
            <a:off x="9440163" y="3621975"/>
            <a:ext cx="1902000" cy="615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a:ea typeface="Exo"/>
                <a:cs typeface="Exo"/>
                <a:sym typeface="Exo"/>
              </a:rPr>
              <a:t>Kiểu dữ liệu </a:t>
            </a:r>
            <a:r>
              <a:rPr b="1" lang="en-US">
                <a:solidFill>
                  <a:srgbClr val="E2262D"/>
                </a:solidFill>
                <a:latin typeface="Exo"/>
                <a:ea typeface="Exo"/>
                <a:cs typeface="Exo"/>
                <a:sym typeface="Exo"/>
              </a:rPr>
              <a:t>NCHAR</a:t>
            </a:r>
            <a:r>
              <a:rPr lang="en-US">
                <a:latin typeface="Exo"/>
                <a:ea typeface="Exo"/>
                <a:cs typeface="Exo"/>
                <a:sym typeface="Exo"/>
              </a:rPr>
              <a:t> hoặc </a:t>
            </a:r>
            <a:r>
              <a:rPr b="1" lang="en-US">
                <a:solidFill>
                  <a:srgbClr val="E2262D"/>
                </a:solidFill>
                <a:latin typeface="Exo"/>
                <a:ea typeface="Exo"/>
                <a:cs typeface="Exo"/>
                <a:sym typeface="Exo"/>
              </a:rPr>
              <a:t>NVARCHAR</a:t>
            </a:r>
            <a:endParaRPr b="1">
              <a:solidFill>
                <a:srgbClr val="E2262D"/>
              </a:solidFill>
              <a:latin typeface="Exo"/>
              <a:ea typeface="Exo"/>
              <a:cs typeface="Exo"/>
              <a:sym typeface="Exo"/>
            </a:endParaRPr>
          </a:p>
        </p:txBody>
      </p:sp>
      <p:sp>
        <p:nvSpPr>
          <p:cNvPr id="631" name="Google Shape;631;g22ddd994a8e_0_174"/>
          <p:cNvSpPr txBox="1"/>
          <p:nvPr/>
        </p:nvSpPr>
        <p:spPr>
          <a:xfrm>
            <a:off x="7475638" y="4276725"/>
            <a:ext cx="170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Exo"/>
                <a:ea typeface="Exo"/>
                <a:cs typeface="Exo"/>
                <a:sym typeface="Exo"/>
              </a:rPr>
              <a:t>Lí do: Các kí tự trong cột đều là ký tự không có dấu.</a:t>
            </a:r>
            <a:endParaRPr sz="1100">
              <a:latin typeface="Exo"/>
              <a:ea typeface="Exo"/>
              <a:cs typeface="Exo"/>
              <a:sym typeface="Exo"/>
            </a:endParaRPr>
          </a:p>
        </p:txBody>
      </p:sp>
      <p:sp>
        <p:nvSpPr>
          <p:cNvPr id="632" name="Google Shape;632;g22ddd994a8e_0_174"/>
          <p:cNvSpPr txBox="1"/>
          <p:nvPr/>
        </p:nvSpPr>
        <p:spPr>
          <a:xfrm>
            <a:off x="9440163" y="4325625"/>
            <a:ext cx="190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Exo"/>
                <a:ea typeface="Exo"/>
                <a:cs typeface="Exo"/>
                <a:sym typeface="Exo"/>
              </a:rPr>
              <a:t>Lí do: Các kí tự trong cột đều là ký tự có dấu.</a:t>
            </a:r>
            <a:endParaRPr sz="1100">
              <a:latin typeface="Exo"/>
              <a:ea typeface="Exo"/>
              <a:cs typeface="Exo"/>
              <a:sym typeface="Exo"/>
            </a:endParaRPr>
          </a:p>
        </p:txBody>
      </p:sp>
      <p:cxnSp>
        <p:nvCxnSpPr>
          <p:cNvPr id="633" name="Google Shape;633;g22ddd994a8e_0_174"/>
          <p:cNvCxnSpPr/>
          <p:nvPr/>
        </p:nvCxnSpPr>
        <p:spPr>
          <a:xfrm>
            <a:off x="1016163" y="3435975"/>
            <a:ext cx="5708100" cy="19500"/>
          </a:xfrm>
          <a:prstGeom prst="straightConnector1">
            <a:avLst/>
          </a:prstGeom>
          <a:noFill/>
          <a:ln cap="flat" cmpd="sng" w="19050">
            <a:solidFill>
              <a:srgbClr val="E31F26"/>
            </a:solidFill>
            <a:prstDash val="solid"/>
            <a:round/>
            <a:headEnd len="med" w="med" type="oval"/>
            <a:tailEnd len="med" w="med" type="oval"/>
          </a:ln>
        </p:spPr>
      </p:cxnSp>
      <p:sp>
        <p:nvSpPr>
          <p:cNvPr id="634" name="Google Shape;634;g22ddd994a8e_0_174"/>
          <p:cNvSpPr txBox="1"/>
          <p:nvPr/>
        </p:nvSpPr>
        <p:spPr>
          <a:xfrm>
            <a:off x="1089288" y="3476475"/>
            <a:ext cx="5635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latin typeface="Exo"/>
                <a:ea typeface="Exo"/>
                <a:cs typeface="Exo"/>
                <a:sym typeface="Exo"/>
              </a:rPr>
              <a:t>Phân biệt CHAR và VARCHAR : </a:t>
            </a:r>
            <a:endParaRPr b="1" sz="1300">
              <a:latin typeface="Exo"/>
              <a:ea typeface="Exo"/>
              <a:cs typeface="Exo"/>
              <a:sym typeface="Exo"/>
            </a:endParaRPr>
          </a:p>
          <a:p>
            <a:pPr indent="0" lvl="0" marL="0" rtl="0" algn="l">
              <a:spcBef>
                <a:spcPts val="0"/>
              </a:spcBef>
              <a:spcAft>
                <a:spcPts val="0"/>
              </a:spcAft>
              <a:buNone/>
            </a:pPr>
            <a:r>
              <a:rPr i="1" lang="en-US" sz="1000">
                <a:solidFill>
                  <a:srgbClr val="E31F26"/>
                </a:solidFill>
                <a:latin typeface="Exo"/>
                <a:ea typeface="Exo"/>
                <a:cs typeface="Exo"/>
                <a:sym typeface="Exo"/>
              </a:rPr>
              <a:t>(*) NCHAR và NVARCHAR cũng tương tự</a:t>
            </a:r>
            <a:endParaRPr i="1" sz="1000">
              <a:solidFill>
                <a:srgbClr val="E31F26"/>
              </a:solidFill>
              <a:latin typeface="Exo"/>
              <a:ea typeface="Exo"/>
              <a:cs typeface="Exo"/>
              <a:sym typeface="Exo"/>
            </a:endParaRPr>
          </a:p>
        </p:txBody>
      </p:sp>
      <p:sp>
        <p:nvSpPr>
          <p:cNvPr id="635" name="Google Shape;635;g22ddd994a8e_0_174"/>
          <p:cNvSpPr txBox="1"/>
          <p:nvPr/>
        </p:nvSpPr>
        <p:spPr>
          <a:xfrm>
            <a:off x="1016163" y="401677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636" name="Google Shape;636;g22ddd994a8e_0_174"/>
          <p:cNvGraphicFramePr/>
          <p:nvPr/>
        </p:nvGraphicFramePr>
        <p:xfrm>
          <a:off x="849838" y="4082475"/>
          <a:ext cx="3000000" cy="3000000"/>
        </p:xfrm>
        <a:graphic>
          <a:graphicData uri="http://schemas.openxmlformats.org/drawingml/2006/table">
            <a:tbl>
              <a:tblPr>
                <a:noFill/>
                <a:tableStyleId>{1BDDE967-17D8-4F40-BF6E-4A27A9176B16}</a:tableStyleId>
              </a:tblPr>
              <a:tblGrid>
                <a:gridCol w="941050"/>
                <a:gridCol w="2349800"/>
                <a:gridCol w="2555250"/>
              </a:tblGrid>
              <a:tr h="413925">
                <a:tc>
                  <a:txBody>
                    <a:bodyPr/>
                    <a:lstStyle/>
                    <a:p>
                      <a:pPr indent="0" lvl="0" marL="0" rtl="0" algn="l">
                        <a:spcBef>
                          <a:spcPts val="0"/>
                        </a:spcBef>
                        <a:spcAft>
                          <a:spcPts val="0"/>
                        </a:spcAft>
                        <a:buNone/>
                      </a:pPr>
                      <a:r>
                        <a:t/>
                      </a:r>
                      <a:endParaRPr>
                        <a:latin typeface="Exo"/>
                        <a:ea typeface="Exo"/>
                        <a:cs typeface="Exo"/>
                        <a:sym typeface="Exo"/>
                      </a:endParaRPr>
                    </a:p>
                  </a:txBody>
                  <a:tcPr marT="91425" marB="91425" marR="91425" marL="91425"/>
                </a:tc>
                <a:tc>
                  <a:txBody>
                    <a:bodyPr/>
                    <a:lstStyle/>
                    <a:p>
                      <a:pPr indent="0" lvl="0" marL="0" rtl="0" algn="ctr">
                        <a:spcBef>
                          <a:spcPts val="0"/>
                        </a:spcBef>
                        <a:spcAft>
                          <a:spcPts val="0"/>
                        </a:spcAft>
                        <a:buNone/>
                      </a:pPr>
                      <a:r>
                        <a:rPr b="1" lang="en-US">
                          <a:solidFill>
                            <a:schemeClr val="dk1"/>
                          </a:solidFill>
                          <a:latin typeface="Exo"/>
                          <a:ea typeface="Exo"/>
                          <a:cs typeface="Exo"/>
                          <a:sym typeface="Exo"/>
                        </a:rPr>
                        <a:t>CHAR(N) </a:t>
                      </a:r>
                      <a:endParaRPr b="1">
                        <a:latin typeface="Exo"/>
                        <a:ea typeface="Exo"/>
                        <a:cs typeface="Exo"/>
                        <a:sym typeface="Exo"/>
                      </a:endParaRPr>
                    </a:p>
                  </a:txBody>
                  <a:tcPr marT="91425" marB="91425" marR="91425" marL="91425"/>
                </a:tc>
                <a:tc>
                  <a:txBody>
                    <a:bodyPr/>
                    <a:lstStyle/>
                    <a:p>
                      <a:pPr indent="0" lvl="0" marL="0" rtl="0" algn="ctr">
                        <a:spcBef>
                          <a:spcPts val="0"/>
                        </a:spcBef>
                        <a:spcAft>
                          <a:spcPts val="0"/>
                        </a:spcAft>
                        <a:buNone/>
                      </a:pPr>
                      <a:r>
                        <a:rPr b="1" lang="en-US">
                          <a:latin typeface="Exo"/>
                          <a:ea typeface="Exo"/>
                          <a:cs typeface="Exo"/>
                          <a:sym typeface="Exo"/>
                        </a:rPr>
                        <a:t>VARCHAR(N) </a:t>
                      </a:r>
                      <a:endParaRPr b="1">
                        <a:latin typeface="Exo"/>
                        <a:ea typeface="Exo"/>
                        <a:cs typeface="Exo"/>
                        <a:sym typeface="Exo"/>
                      </a:endParaRPr>
                    </a:p>
                  </a:txBody>
                  <a:tcPr marT="91425" marB="91425" marR="91425" marL="91425"/>
                </a:tc>
              </a:tr>
              <a:tr h="396200">
                <a:tc>
                  <a:txBody>
                    <a:bodyPr/>
                    <a:lstStyle/>
                    <a:p>
                      <a:pPr indent="0" lvl="0" marL="0" rtl="0" algn="ctr">
                        <a:spcBef>
                          <a:spcPts val="0"/>
                        </a:spcBef>
                        <a:spcAft>
                          <a:spcPts val="0"/>
                        </a:spcAft>
                        <a:buNone/>
                      </a:pPr>
                      <a:r>
                        <a:rPr lang="en-US">
                          <a:latin typeface="Exo"/>
                          <a:ea typeface="Exo"/>
                          <a:cs typeface="Exo"/>
                          <a:sym typeface="Exo"/>
                        </a:rPr>
                        <a:t>Giống</a:t>
                      </a:r>
                      <a:endParaRPr>
                        <a:latin typeface="Exo"/>
                        <a:ea typeface="Exo"/>
                        <a:cs typeface="Exo"/>
                        <a:sym typeface="Exo"/>
                      </a:endParaRPr>
                    </a:p>
                  </a:txBody>
                  <a:tcPr marT="91425" marB="91425" marR="91425" marL="91425"/>
                </a:tc>
                <a:tc gridSpan="2">
                  <a:txBody>
                    <a:bodyPr/>
                    <a:lstStyle/>
                    <a:p>
                      <a:pPr indent="0" lvl="0" marL="0" rtl="0" algn="ctr">
                        <a:spcBef>
                          <a:spcPts val="0"/>
                        </a:spcBef>
                        <a:spcAft>
                          <a:spcPts val="0"/>
                        </a:spcAft>
                        <a:buNone/>
                      </a:pPr>
                      <a:r>
                        <a:rPr lang="en-US">
                          <a:latin typeface="Exo"/>
                          <a:ea typeface="Exo"/>
                          <a:cs typeface="Exo"/>
                          <a:sym typeface="Exo"/>
                        </a:rPr>
                        <a:t>Nếu độ dài chuỗi &gt; N thì sẽ báo lỗi</a:t>
                      </a:r>
                      <a:endParaRPr>
                        <a:latin typeface="Exo"/>
                        <a:ea typeface="Exo"/>
                        <a:cs typeface="Exo"/>
                        <a:sym typeface="Exo"/>
                      </a:endParaRPr>
                    </a:p>
                  </a:txBody>
                  <a:tcPr marT="91425" marB="91425" marR="91425" marL="91425"/>
                </a:tc>
                <a:tc hMerge="1"/>
              </a:tr>
              <a:tr h="1676375">
                <a:tc>
                  <a:txBody>
                    <a:bodyPr/>
                    <a:lstStyle/>
                    <a:p>
                      <a:pPr indent="0" lvl="0" marL="0" rtl="0" algn="ctr">
                        <a:spcBef>
                          <a:spcPts val="0"/>
                        </a:spcBef>
                        <a:spcAft>
                          <a:spcPts val="0"/>
                        </a:spcAft>
                        <a:buNone/>
                      </a:pPr>
                      <a:r>
                        <a:rPr lang="en-US">
                          <a:latin typeface="Exo"/>
                          <a:ea typeface="Exo"/>
                          <a:cs typeface="Exo"/>
                          <a:sym typeface="Exo"/>
                        </a:rPr>
                        <a:t>Khác</a:t>
                      </a:r>
                      <a:endParaRPr>
                        <a:latin typeface="Exo"/>
                        <a:ea typeface="Exo"/>
                        <a:cs typeface="Exo"/>
                        <a:sym typeface="Exo"/>
                      </a:endParaRPr>
                    </a:p>
                  </a:txBody>
                  <a:tcPr marT="91425" marB="91425" marR="91425" marL="91425" anchor="ctr"/>
                </a:tc>
                <a:tc>
                  <a:txBody>
                    <a:bodyPr/>
                    <a:lstStyle/>
                    <a:p>
                      <a:pPr indent="0" lvl="0" marL="0" rtl="0" algn="just">
                        <a:spcBef>
                          <a:spcPts val="0"/>
                        </a:spcBef>
                        <a:spcAft>
                          <a:spcPts val="0"/>
                        </a:spcAft>
                        <a:buNone/>
                      </a:pPr>
                      <a:r>
                        <a:rPr lang="en-US">
                          <a:latin typeface="Exo"/>
                          <a:ea typeface="Exo"/>
                          <a:cs typeface="Exo"/>
                          <a:sym typeface="Exo"/>
                        </a:rPr>
                        <a:t>Nếu độ dài chuỗi &lt; N, CHAR sẽ tự thêm khoảng trắng (dấu space) vào cuối chuỗi để đảm bảo độ dài chuỗi luôn = N.</a:t>
                      </a:r>
                      <a:endParaRPr>
                        <a:latin typeface="Exo"/>
                        <a:ea typeface="Exo"/>
                        <a:cs typeface="Exo"/>
                        <a:sym typeface="Exo"/>
                      </a:endParaRPr>
                    </a:p>
                  </a:txBody>
                  <a:tcPr marT="91425" marB="91425" marR="91425" marL="91425"/>
                </a:tc>
                <a:tc>
                  <a:txBody>
                    <a:bodyPr/>
                    <a:lstStyle/>
                    <a:p>
                      <a:pPr indent="0" lvl="0" marL="0" rtl="0" algn="just">
                        <a:spcBef>
                          <a:spcPts val="0"/>
                        </a:spcBef>
                        <a:spcAft>
                          <a:spcPts val="0"/>
                        </a:spcAft>
                        <a:buNone/>
                      </a:pPr>
                      <a:r>
                        <a:rPr lang="en-US">
                          <a:solidFill>
                            <a:schemeClr val="dk1"/>
                          </a:solidFill>
                          <a:latin typeface="Exo"/>
                          <a:ea typeface="Exo"/>
                          <a:cs typeface="Exo"/>
                          <a:sym typeface="Exo"/>
                        </a:rPr>
                        <a:t>Nếu độ dài chuỗi &lt; N, VARCHAR sẽ giữ nguyên độ dài chuỗi, không làm gì cả. Độ dài chuỗi có thể linh hoạt và luôn luôn &lt;= N</a:t>
                      </a:r>
                      <a:endParaRPr>
                        <a:latin typeface="Exo"/>
                        <a:ea typeface="Exo"/>
                        <a:cs typeface="Exo"/>
                        <a:sym typeface="Exo"/>
                      </a:endParaRPr>
                    </a:p>
                  </a:txBody>
                  <a:tcPr marT="91425" marB="91425" marR="91425" marL="91425"/>
                </a:tc>
              </a:tr>
            </a:tbl>
          </a:graphicData>
        </a:graphic>
      </p:graphicFrame>
      <p:sp>
        <p:nvSpPr>
          <p:cNvPr id="637" name="Google Shape;637;g22ddd994a8e_0_174"/>
          <p:cNvSpPr txBox="1"/>
          <p:nvPr/>
        </p:nvSpPr>
        <p:spPr>
          <a:xfrm>
            <a:off x="462300" y="460225"/>
            <a:ext cx="1126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VÍ DỤ </a:t>
            </a:r>
            <a:r>
              <a:rPr b="1" lang="en-US" sz="3800">
                <a:solidFill>
                  <a:schemeClr val="dk1"/>
                </a:solidFill>
                <a:latin typeface="Exo"/>
                <a:ea typeface="Exo"/>
                <a:cs typeface="Exo"/>
                <a:sym typeface="Exo"/>
              </a:rPr>
              <a:t>KIỂU DỮ LIỆU CHỮ TRONG SQL SERVER </a:t>
            </a:r>
            <a:endParaRPr b="1" sz="3800">
              <a:solidFill>
                <a:schemeClr val="dk1"/>
              </a:solidFill>
              <a:latin typeface="Exo"/>
              <a:ea typeface="Exo"/>
              <a:cs typeface="Exo"/>
              <a:sym typeface="Ex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22bd29e8cc3_0_21"/>
          <p:cNvSpPr txBox="1"/>
          <p:nvPr/>
        </p:nvSpPr>
        <p:spPr>
          <a:xfrm>
            <a:off x="741600" y="1491075"/>
            <a:ext cx="48867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Kiểu dữ liệu </a:t>
            </a:r>
            <a:r>
              <a:rPr b="1" i="0" lang="en-US" sz="1400" u="none" cap="none" strike="noStrike">
                <a:solidFill>
                  <a:srgbClr val="000000"/>
                </a:solidFill>
                <a:latin typeface="Exo"/>
                <a:ea typeface="Exo"/>
                <a:cs typeface="Exo"/>
                <a:sym typeface="Exo"/>
              </a:rPr>
              <a:t>SỐ (Numeric):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Kiểu số được chia làm 2 loại trong đó có nhiều kiểu nhỏ hơn, bao gồm:</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0" i="0" lang="en-US" sz="1400" u="none" cap="none" strike="noStrike">
                <a:solidFill>
                  <a:srgbClr val="000000"/>
                </a:solidFill>
                <a:latin typeface="Exo"/>
                <a:ea typeface="Exo"/>
                <a:cs typeface="Exo"/>
                <a:sym typeface="Exo"/>
              </a:rPr>
              <a:t>Nhóm </a:t>
            </a:r>
            <a:r>
              <a:rPr b="1" i="0" lang="en-US" sz="1400" u="none" cap="none" strike="noStrike">
                <a:solidFill>
                  <a:srgbClr val="E2262D"/>
                </a:solidFill>
                <a:latin typeface="Exo"/>
                <a:ea typeface="Exo"/>
                <a:cs typeface="Exo"/>
                <a:sym typeface="Exo"/>
              </a:rPr>
              <a:t>EXACT </a:t>
            </a:r>
            <a:r>
              <a:rPr b="1" i="0" lang="en-US" sz="1400" u="none" cap="none" strike="noStrike">
                <a:solidFill>
                  <a:srgbClr val="E2262D"/>
                </a:solidFill>
                <a:latin typeface="Exo"/>
                <a:ea typeface="Exo"/>
                <a:cs typeface="Exo"/>
                <a:sym typeface="Exo"/>
                <a:extLst>
                  <a:ext uri="http://customooxmlschemas.google.com/">
                    <go:slidesCustomData xmlns:go="http://customooxmlschemas.google.com/" textRoundtripDataId="0"/>
                  </a:ext>
                </a:extLst>
              </a:rPr>
              <a:t>NUMERIC</a:t>
            </a:r>
            <a:r>
              <a:rPr b="1" i="0" lang="en-US" sz="1400" u="none" cap="none" strike="noStrike">
                <a:solidFill>
                  <a:srgbClr val="E2262D"/>
                </a:solidFill>
                <a:latin typeface="Exo"/>
                <a:ea typeface="Exo"/>
                <a:cs typeface="Exo"/>
                <a:sym typeface="Exo"/>
              </a:rPr>
              <a:t> </a:t>
            </a:r>
            <a:r>
              <a:rPr b="0" i="0" lang="en-US" sz="1400" u="none" cap="none" strike="noStrike">
                <a:solidFill>
                  <a:schemeClr val="dk1"/>
                </a:solidFill>
                <a:latin typeface="Exo"/>
                <a:ea typeface="Exo"/>
                <a:cs typeface="Exo"/>
                <a:sym typeface="Exo"/>
              </a:rPr>
              <a:t>Dùng để biểu diễn cho các số nguyên. Gồm:</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numeric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int - tinyint - smallint - bigint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decimal</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money - smallmoney</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bit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0" i="0" lang="en-US" sz="1400" u="none" cap="none" strike="noStrike">
                <a:solidFill>
                  <a:srgbClr val="000000"/>
                </a:solidFill>
                <a:latin typeface="Exo"/>
                <a:ea typeface="Exo"/>
                <a:cs typeface="Exo"/>
                <a:sym typeface="Exo"/>
              </a:rPr>
              <a:t>Nhóm</a:t>
            </a:r>
            <a:r>
              <a:rPr b="1" i="0" lang="en-US" sz="1400" u="none" cap="none" strike="noStrike">
                <a:solidFill>
                  <a:srgbClr val="000000"/>
                </a:solidFill>
                <a:latin typeface="Exo"/>
                <a:ea typeface="Exo"/>
                <a:cs typeface="Exo"/>
                <a:sym typeface="Exo"/>
              </a:rPr>
              <a:t> </a:t>
            </a:r>
            <a:r>
              <a:rPr b="1" i="0" lang="en-US" sz="1400" u="none" cap="none" strike="noStrike">
                <a:solidFill>
                  <a:srgbClr val="E2262D"/>
                </a:solidFill>
                <a:latin typeface="Exo"/>
                <a:ea typeface="Exo"/>
                <a:cs typeface="Exo"/>
                <a:sym typeface="Exo"/>
              </a:rPr>
              <a:t>APPROPRIATE NUMERIC : </a:t>
            </a:r>
            <a:r>
              <a:rPr b="0" i="0" lang="en-US" sz="1400" u="none" cap="none" strike="noStrike">
                <a:solidFill>
                  <a:schemeClr val="dk1"/>
                </a:solidFill>
                <a:latin typeface="Exo"/>
                <a:ea typeface="Exo"/>
                <a:cs typeface="Exo"/>
                <a:sym typeface="Exo"/>
              </a:rPr>
              <a:t>Dùng để biểu diễn cho các số đặc biệt như số thập phân, …. Gồm: </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float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 real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Tuỳ vào từng trường hợp cụ thể, ta sẽ sử dụng kiểu dữ liệu tương ứng để phù hợp.</a:t>
            </a:r>
            <a:endParaRPr b="0" i="0" sz="1400" u="none" cap="none" strike="noStrike">
              <a:solidFill>
                <a:srgbClr val="000000"/>
              </a:solidFill>
              <a:latin typeface="Exo"/>
              <a:ea typeface="Exo"/>
              <a:cs typeface="Exo"/>
              <a:sym typeface="Exo"/>
            </a:endParaRPr>
          </a:p>
        </p:txBody>
      </p:sp>
      <p:sp>
        <p:nvSpPr>
          <p:cNvPr id="644" name="Google Shape;644;g22bd29e8cc3_0_21"/>
          <p:cNvSpPr txBox="1"/>
          <p:nvPr/>
        </p:nvSpPr>
        <p:spPr>
          <a:xfrm>
            <a:off x="6133325" y="1491075"/>
            <a:ext cx="481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Ví dụ về kiểu dữ liệu số: </a:t>
            </a:r>
            <a:endParaRPr b="0" i="0" sz="1400" u="none" cap="none" strike="noStrike">
              <a:solidFill>
                <a:srgbClr val="000000"/>
              </a:solidFill>
              <a:latin typeface="Exo"/>
              <a:ea typeface="Exo"/>
              <a:cs typeface="Exo"/>
              <a:sym typeface="Exo"/>
            </a:endParaRPr>
          </a:p>
        </p:txBody>
      </p:sp>
      <p:graphicFrame>
        <p:nvGraphicFramePr>
          <p:cNvPr id="645" name="Google Shape;645;g22bd29e8cc3_0_21"/>
          <p:cNvGraphicFramePr/>
          <p:nvPr/>
        </p:nvGraphicFramePr>
        <p:xfrm>
          <a:off x="6365550" y="3439915"/>
          <a:ext cx="3000000" cy="3000000"/>
        </p:xfrm>
        <a:graphic>
          <a:graphicData uri="http://schemas.openxmlformats.org/drawingml/2006/table">
            <a:tbl>
              <a:tblPr>
                <a:noFill/>
                <a:tableStyleId>{9E363197-D3DA-4005-913D-9B9595B9A7EE}</a:tableStyleId>
              </a:tblPr>
              <a:tblGrid>
                <a:gridCol w="1628875"/>
                <a:gridCol w="1628875"/>
                <a:gridCol w="1628875"/>
              </a:tblGrid>
              <a:tr h="420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Score</a:t>
                      </a:r>
                      <a:endParaRPr sz="1400" u="none" cap="none" strike="noStrike"/>
                    </a:p>
                  </a:txBody>
                  <a:tcPr marT="91425" marB="91425" marR="91425" marL="91425"/>
                </a:tc>
              </a:tr>
              <a:tr h="420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Hoang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5.8</a:t>
                      </a:r>
                      <a:endParaRPr sz="1400" u="none" cap="none" strike="noStrike"/>
                    </a:p>
                  </a:txBody>
                  <a:tcPr marT="91425" marB="91425" marR="91425" marL="91425"/>
                </a:tc>
              </a:tr>
              <a:tr h="420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Minh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tc>
              </a:tr>
              <a:tr h="420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Phuoc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9.0</a:t>
                      </a:r>
                      <a:endParaRPr sz="1400" u="none" cap="none" strike="noStrike"/>
                    </a:p>
                  </a:txBody>
                  <a:tcPr marT="91425" marB="91425" marR="91425" marL="91425"/>
                </a:tc>
              </a:tr>
            </a:tbl>
          </a:graphicData>
        </a:graphic>
      </p:graphicFrame>
      <p:sp>
        <p:nvSpPr>
          <p:cNvPr id="646" name="Google Shape;646;g22bd29e8cc3_0_21"/>
          <p:cNvSpPr txBox="1"/>
          <p:nvPr/>
        </p:nvSpPr>
        <p:spPr>
          <a:xfrm>
            <a:off x="6365550" y="1891275"/>
            <a:ext cx="3825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thông tin nhân viên bên có 3 cột: </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sID: Mã học viên</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sName: Tên học viên</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Score: Điểm số tổng kết của học viên</a:t>
            </a:r>
            <a:endParaRPr b="0" i="0" sz="1400" u="none" cap="none" strike="noStrike">
              <a:solidFill>
                <a:srgbClr val="000000"/>
              </a:solidFill>
              <a:latin typeface="Exo"/>
              <a:ea typeface="Exo"/>
              <a:cs typeface="Exo"/>
              <a:sym typeface="Exo"/>
            </a:endParaRPr>
          </a:p>
        </p:txBody>
      </p:sp>
      <p:cxnSp>
        <p:nvCxnSpPr>
          <p:cNvPr id="647" name="Google Shape;647;g22bd29e8cc3_0_21"/>
          <p:cNvCxnSpPr/>
          <p:nvPr/>
        </p:nvCxnSpPr>
        <p:spPr>
          <a:xfrm rot="10800000">
            <a:off x="7216050" y="5234875"/>
            <a:ext cx="0" cy="283800"/>
          </a:xfrm>
          <a:prstGeom prst="straightConnector1">
            <a:avLst/>
          </a:prstGeom>
          <a:noFill/>
          <a:ln cap="flat" cmpd="sng" w="9525">
            <a:solidFill>
              <a:schemeClr val="dk2"/>
            </a:solidFill>
            <a:prstDash val="solid"/>
            <a:round/>
            <a:headEnd len="sm" w="sm" type="none"/>
            <a:tailEnd len="med" w="med" type="triangle"/>
          </a:ln>
        </p:spPr>
      </p:cxnSp>
      <p:cxnSp>
        <p:nvCxnSpPr>
          <p:cNvPr id="648" name="Google Shape;648;g22bd29e8cc3_0_21"/>
          <p:cNvCxnSpPr/>
          <p:nvPr/>
        </p:nvCxnSpPr>
        <p:spPr>
          <a:xfrm rot="10800000">
            <a:off x="10445575" y="5234875"/>
            <a:ext cx="0" cy="283800"/>
          </a:xfrm>
          <a:prstGeom prst="straightConnector1">
            <a:avLst/>
          </a:prstGeom>
          <a:noFill/>
          <a:ln cap="flat" cmpd="sng" w="9525">
            <a:solidFill>
              <a:schemeClr val="dk2"/>
            </a:solidFill>
            <a:prstDash val="solid"/>
            <a:round/>
            <a:headEnd len="sm" w="sm" type="none"/>
            <a:tailEnd len="med" w="med" type="triangle"/>
          </a:ln>
        </p:spPr>
      </p:cxnSp>
      <p:sp>
        <p:nvSpPr>
          <p:cNvPr id="649" name="Google Shape;649;g22bd29e8cc3_0_21"/>
          <p:cNvSpPr txBox="1"/>
          <p:nvPr/>
        </p:nvSpPr>
        <p:spPr>
          <a:xfrm>
            <a:off x="6365550" y="5606725"/>
            <a:ext cx="1701000" cy="831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Kiểu dữ liệu thuộc nhóm </a:t>
            </a:r>
            <a:r>
              <a:rPr b="1" i="0" lang="en-US" sz="1400" u="none" cap="none" strike="noStrike">
                <a:solidFill>
                  <a:srgbClr val="E2262D"/>
                </a:solidFill>
                <a:latin typeface="Exo"/>
                <a:ea typeface="Exo"/>
                <a:cs typeface="Exo"/>
                <a:sym typeface="Exo"/>
              </a:rPr>
              <a:t>EXACT NUMERIC</a:t>
            </a:r>
            <a:r>
              <a:rPr b="0" i="0" lang="en-US" sz="1400" u="none" cap="none" strike="noStrike">
                <a:solidFill>
                  <a:srgbClr val="000000"/>
                </a:solidFill>
                <a:latin typeface="Exo"/>
                <a:ea typeface="Exo"/>
                <a:cs typeface="Exo"/>
                <a:sym typeface="Exo"/>
              </a:rPr>
              <a:t> </a:t>
            </a:r>
            <a:endParaRPr b="1" i="0" sz="1400" u="none" cap="none" strike="noStrike">
              <a:solidFill>
                <a:srgbClr val="E2262D"/>
              </a:solidFill>
              <a:latin typeface="Exo"/>
              <a:ea typeface="Exo"/>
              <a:cs typeface="Exo"/>
              <a:sym typeface="Exo"/>
            </a:endParaRPr>
          </a:p>
        </p:txBody>
      </p:sp>
      <p:sp>
        <p:nvSpPr>
          <p:cNvPr id="650" name="Google Shape;650;g22bd29e8cc3_0_21"/>
          <p:cNvSpPr txBox="1"/>
          <p:nvPr/>
        </p:nvSpPr>
        <p:spPr>
          <a:xfrm>
            <a:off x="9548400" y="5606725"/>
            <a:ext cx="1902000" cy="831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Exo"/>
                <a:ea typeface="Exo"/>
                <a:cs typeface="Exo"/>
                <a:sym typeface="Exo"/>
              </a:rPr>
              <a:t>Kiểu dữ liệu thuộc nhóm</a:t>
            </a:r>
            <a:r>
              <a:rPr b="0" i="0" lang="en-US" sz="1400" u="none" cap="none" strike="noStrike">
                <a:solidFill>
                  <a:srgbClr val="000000"/>
                </a:solidFill>
                <a:latin typeface="Exo"/>
                <a:ea typeface="Exo"/>
                <a:cs typeface="Exo"/>
                <a:sym typeface="Exo"/>
              </a:rPr>
              <a:t> </a:t>
            </a:r>
            <a:r>
              <a:rPr b="1" i="0" lang="en-US" sz="1400" u="none" cap="none" strike="noStrike">
                <a:solidFill>
                  <a:srgbClr val="E2262D"/>
                </a:solidFill>
                <a:latin typeface="Exo"/>
                <a:ea typeface="Exo"/>
                <a:cs typeface="Exo"/>
                <a:sym typeface="Exo"/>
              </a:rPr>
              <a:t>APPROPRIATE NUMERIC</a:t>
            </a:r>
            <a:endParaRPr b="1" i="0" sz="1400" u="none" cap="none" strike="noStrike">
              <a:solidFill>
                <a:srgbClr val="E2262D"/>
              </a:solidFill>
              <a:latin typeface="Exo"/>
              <a:ea typeface="Exo"/>
              <a:cs typeface="Exo"/>
              <a:sym typeface="Exo"/>
            </a:endParaRPr>
          </a:p>
        </p:txBody>
      </p:sp>
      <p:sp>
        <p:nvSpPr>
          <p:cNvPr id="651" name="Google Shape;651;g22bd29e8cc3_0_21"/>
          <p:cNvSpPr txBox="1"/>
          <p:nvPr/>
        </p:nvSpPr>
        <p:spPr>
          <a:xfrm>
            <a:off x="462300" y="460225"/>
            <a:ext cx="1126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KIỂU DỮ LIỆU </a:t>
            </a:r>
            <a:r>
              <a:rPr b="1" lang="en-US" sz="3800">
                <a:solidFill>
                  <a:schemeClr val="dk1"/>
                </a:solidFill>
                <a:latin typeface="Exo"/>
                <a:ea typeface="Exo"/>
                <a:cs typeface="Exo"/>
                <a:sym typeface="Exo"/>
              </a:rPr>
              <a:t>SỐ</a:t>
            </a:r>
            <a:r>
              <a:rPr b="1" lang="en-US" sz="3800">
                <a:solidFill>
                  <a:schemeClr val="dk1"/>
                </a:solidFill>
                <a:latin typeface="Exo"/>
                <a:ea typeface="Exo"/>
                <a:cs typeface="Exo"/>
                <a:sym typeface="Exo"/>
              </a:rPr>
              <a:t> TRONG SQL SERVER </a:t>
            </a:r>
            <a:endParaRPr b="1" sz="3800">
              <a:solidFill>
                <a:schemeClr val="dk1"/>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g22bd29e8cc3_0_0"/>
          <p:cNvPicPr preferRelativeResize="0"/>
          <p:nvPr/>
        </p:nvPicPr>
        <p:blipFill rotWithShape="1">
          <a:blip r:embed="rId3">
            <a:alphaModFix/>
          </a:blip>
          <a:srcRect b="0" l="0" r="0" t="0"/>
          <a:stretch/>
        </p:blipFill>
        <p:spPr>
          <a:xfrm>
            <a:off x="6574464" y="1488409"/>
            <a:ext cx="4994780" cy="4741139"/>
          </a:xfrm>
          <a:prstGeom prst="rect">
            <a:avLst/>
          </a:prstGeom>
          <a:noFill/>
          <a:ln>
            <a:noFill/>
          </a:ln>
        </p:spPr>
      </p:pic>
      <p:sp>
        <p:nvSpPr>
          <p:cNvPr id="658" name="Google Shape;658;g22bd29e8cc3_0_0"/>
          <p:cNvSpPr/>
          <p:nvPr/>
        </p:nvSpPr>
        <p:spPr>
          <a:xfrm>
            <a:off x="10244900" y="110100"/>
            <a:ext cx="1701000" cy="9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22bd29e8cc3_0_0"/>
          <p:cNvSpPr txBox="1"/>
          <p:nvPr/>
        </p:nvSpPr>
        <p:spPr>
          <a:xfrm>
            <a:off x="303691" y="1596384"/>
            <a:ext cx="58692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Data Definition Language(DDL)</a:t>
            </a:r>
            <a:r>
              <a:rPr b="0" i="0" lang="en-US" sz="1800" u="none" cap="none" strike="noStrike">
                <a:solidFill>
                  <a:srgbClr val="000000"/>
                </a:solidFill>
                <a:latin typeface="Exo"/>
                <a:ea typeface="Exo"/>
                <a:cs typeface="Exo"/>
                <a:sym typeface="Exo"/>
              </a:rPr>
              <a:t>: được sử dụng để xác định cấu trúc database hoặc schema. Ngoài ra DDL cũng được sử dụng để tác động đến dữ liệu, bảng dữ liệu trong database.</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Data Manipulation Language(DML)</a:t>
            </a:r>
            <a:r>
              <a:rPr b="0" i="0" lang="en-US" sz="1800" u="none" cap="none" strike="noStrike">
                <a:solidFill>
                  <a:srgbClr val="000000"/>
                </a:solidFill>
                <a:latin typeface="Exo"/>
                <a:ea typeface="Exo"/>
                <a:cs typeface="Exo"/>
                <a:sym typeface="Exo"/>
              </a:rPr>
              <a:t> </a:t>
            </a:r>
            <a:r>
              <a:rPr b="0" i="0" lang="en-US" sz="1800" u="none" cap="none" strike="noStrike">
                <a:solidFill>
                  <a:srgbClr val="222222"/>
                </a:solidFill>
                <a:latin typeface="Exo"/>
                <a:ea typeface="Exo"/>
                <a:cs typeface="Exo"/>
                <a:sym typeface="Exo"/>
              </a:rPr>
              <a:t>được sử dụng để truy vấn, quản lý dữ liệu trong các bảng dữ liệu thuộc database.</a:t>
            </a:r>
            <a:endParaRPr b="0" i="0" sz="1800" u="none" cap="none" strike="noStrike">
              <a:solidFill>
                <a:srgbClr val="222222"/>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Data Control Language (DCL)</a:t>
            </a:r>
            <a:r>
              <a:rPr b="0" i="0" lang="en-US" sz="1800" u="none" cap="none" strike="noStrike">
                <a:solidFill>
                  <a:srgbClr val="000000"/>
                </a:solidFill>
                <a:latin typeface="Exo"/>
                <a:ea typeface="Exo"/>
                <a:cs typeface="Exo"/>
                <a:sym typeface="Exo"/>
              </a:rPr>
              <a:t> </a:t>
            </a:r>
            <a:r>
              <a:rPr b="0" i="0" lang="en-US" sz="1800" u="none" cap="none" strike="noStrike">
                <a:solidFill>
                  <a:srgbClr val="222222"/>
                </a:solidFill>
                <a:latin typeface="Exo"/>
                <a:ea typeface="Exo"/>
                <a:cs typeface="Exo"/>
                <a:sym typeface="Exo"/>
              </a:rPr>
              <a:t>được sử dụng để cấp đặc quyền truy cập dữ liệu hạn chế.</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Transaction Control </a:t>
            </a:r>
            <a:r>
              <a:rPr b="1" lang="en-US" sz="1800">
                <a:latin typeface="Exo"/>
                <a:ea typeface="Exo"/>
                <a:cs typeface="Exo"/>
                <a:sym typeface="Exo"/>
              </a:rPr>
              <a:t>Language</a:t>
            </a:r>
            <a:r>
              <a:rPr b="1" i="0" lang="en-US" sz="1800" u="none" cap="none" strike="noStrike">
                <a:solidFill>
                  <a:srgbClr val="000000"/>
                </a:solidFill>
                <a:latin typeface="Exo"/>
                <a:ea typeface="Exo"/>
                <a:cs typeface="Exo"/>
                <a:sym typeface="Exo"/>
              </a:rPr>
              <a:t> (TC</a:t>
            </a:r>
            <a:r>
              <a:rPr b="1" lang="en-US" sz="1800">
                <a:latin typeface="Exo"/>
                <a:ea typeface="Exo"/>
                <a:cs typeface="Exo"/>
                <a:sym typeface="Exo"/>
              </a:rPr>
              <a:t>L</a:t>
            </a:r>
            <a:r>
              <a:rPr b="1" i="0" lang="en-US" sz="1800" u="none" cap="none" strike="noStrike">
                <a:solidFill>
                  <a:srgbClr val="000000"/>
                </a:solidFill>
                <a:latin typeface="Exo"/>
                <a:ea typeface="Exo"/>
                <a:cs typeface="Exo"/>
                <a:sym typeface="Exo"/>
              </a:rPr>
              <a:t>)</a:t>
            </a:r>
            <a:r>
              <a:rPr b="0" i="0" lang="en-US" sz="1800" u="none" cap="none" strike="noStrike">
                <a:solidFill>
                  <a:srgbClr val="000000"/>
                </a:solidFill>
                <a:latin typeface="Exo"/>
                <a:ea typeface="Exo"/>
                <a:cs typeface="Exo"/>
                <a:sym typeface="Exo"/>
              </a:rPr>
              <a:t> </a:t>
            </a:r>
            <a:r>
              <a:rPr b="0" i="0" lang="en-US" sz="1800" u="none" cap="none" strike="noStrike">
                <a:solidFill>
                  <a:srgbClr val="273239"/>
                </a:solidFill>
                <a:latin typeface="Exo"/>
                <a:ea typeface="Exo"/>
                <a:cs typeface="Exo"/>
                <a:sym typeface="Exo"/>
              </a:rPr>
              <a:t>được sử dụng để quản lý các hành động trong database. Nó dùng để quản lý các thay đổi được thực hiện bởi các câu lệnh DML.</a:t>
            </a:r>
            <a:endParaRPr b="0" i="0" sz="1800" u="none" cap="none" strike="noStrike">
              <a:solidFill>
                <a:srgbClr val="000000"/>
              </a:solidFill>
              <a:latin typeface="Exo"/>
              <a:ea typeface="Exo"/>
              <a:cs typeface="Exo"/>
              <a:sym typeface="Exo"/>
            </a:endParaRPr>
          </a:p>
        </p:txBody>
      </p:sp>
      <p:sp>
        <p:nvSpPr>
          <p:cNvPr id="660" name="Google Shape;660;g22bd29e8cc3_0_0"/>
          <p:cNvSpPr txBox="1"/>
          <p:nvPr/>
        </p:nvSpPr>
        <p:spPr>
          <a:xfrm>
            <a:off x="462300" y="460225"/>
            <a:ext cx="1126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CÁC NHÓM CÂU LỆNH </a:t>
            </a:r>
            <a:r>
              <a:rPr b="1" lang="en-US" sz="3800">
                <a:solidFill>
                  <a:schemeClr val="dk1"/>
                </a:solidFill>
                <a:latin typeface="Exo"/>
                <a:ea typeface="Exo"/>
                <a:cs typeface="Exo"/>
                <a:sym typeface="Exo"/>
              </a:rPr>
              <a:t>TRONG SQL SERVER </a:t>
            </a:r>
            <a:endParaRPr b="1" sz="3800">
              <a:solidFill>
                <a:schemeClr val="dk1"/>
              </a:solidFill>
              <a:latin typeface="Exo"/>
              <a:ea typeface="Exo"/>
              <a:cs typeface="Exo"/>
              <a:sym typeface="Ex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g1d08389d5d9_0_60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666" name="Google Shape;666;g1d08389d5d9_0_60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667" name="Google Shape;667;g1d08389d5d9_0_60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68" name="Google Shape;668;g1d08389d5d9_0_60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669" name="Google Shape;669;g1d08389d5d9_0_604"/>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CÂU LỆNH TRONG SQL</a:t>
            </a:r>
            <a:endParaRPr b="0" i="0" sz="5100" u="none" cap="none" strike="noStrike">
              <a:solidFill>
                <a:schemeClr val="lt1"/>
              </a:solidFill>
              <a:latin typeface="Exo Black"/>
              <a:ea typeface="Exo Black"/>
              <a:cs typeface="Exo Black"/>
              <a:sym typeface="Exo Black"/>
            </a:endParaRPr>
          </a:p>
        </p:txBody>
      </p:sp>
      <p:sp>
        <p:nvSpPr>
          <p:cNvPr id="670" name="Google Shape;670;g1d08389d5d9_0_604"/>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Nhóm DDL</a:t>
            </a:r>
            <a:endParaRPr b="0" i="0" sz="2000" u="none" cap="none" strike="noStrike">
              <a:solidFill>
                <a:schemeClr val="lt1"/>
              </a:solidFill>
              <a:latin typeface="Exo Black"/>
              <a:ea typeface="Exo Black"/>
              <a:cs typeface="Exo Black"/>
              <a:sym typeface="Exo Black"/>
            </a:endParaRPr>
          </a:p>
        </p:txBody>
      </p:sp>
      <p:pic>
        <p:nvPicPr>
          <p:cNvPr id="671" name="Google Shape;671;g1d08389d5d9_0_60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22ddd994a8e_0_20"/>
          <p:cNvSpPr txBox="1"/>
          <p:nvPr/>
        </p:nvSpPr>
        <p:spPr>
          <a:xfrm>
            <a:off x="1510351" y="438950"/>
            <a:ext cx="8447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a:t>
            </a:r>
            <a:r>
              <a:rPr b="1" lang="en-US" sz="4000">
                <a:latin typeface="Exo"/>
                <a:ea typeface="Exo"/>
                <a:cs typeface="Exo"/>
                <a:sym typeface="Exo"/>
              </a:rPr>
              <a:t>NHÓM CÂU LỆNH DDL TRONG SQL</a:t>
            </a:r>
            <a:endParaRPr b="1" i="0" sz="1400" u="none" cap="none" strike="noStrike">
              <a:solidFill>
                <a:srgbClr val="000000"/>
              </a:solidFil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678" name="Google Shape;678;g22ddd994a8e_0_20"/>
          <p:cNvSpPr txBox="1"/>
          <p:nvPr/>
        </p:nvSpPr>
        <p:spPr>
          <a:xfrm>
            <a:off x="459775" y="1517925"/>
            <a:ext cx="1082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E31F26"/>
                </a:solidFill>
                <a:latin typeface="Exo"/>
                <a:ea typeface="Exo"/>
                <a:cs typeface="Exo"/>
                <a:sym typeface="Exo"/>
              </a:rPr>
              <a:t>Data Definition Language(DDL)</a:t>
            </a:r>
            <a:r>
              <a:rPr lang="en-US" sz="1800">
                <a:solidFill>
                  <a:schemeClr val="dk1"/>
                </a:solidFill>
                <a:latin typeface="Exo"/>
                <a:ea typeface="Exo"/>
                <a:cs typeface="Exo"/>
                <a:sym typeface="Exo"/>
              </a:rPr>
              <a:t>: được sử dụng để xác định cấu trúc database hoặc schema. Ngoài ra DDL cũng được sử dụng để tác động đến dữ liệu, bảng dữ liệu trong database. </a:t>
            </a:r>
            <a:endParaRPr sz="1800">
              <a:solidFill>
                <a:schemeClr val="dk1"/>
              </a:solidFill>
              <a:latin typeface="Exo"/>
              <a:ea typeface="Exo"/>
              <a:cs typeface="Exo"/>
              <a:sym typeface="Exo"/>
            </a:endParaRPr>
          </a:p>
        </p:txBody>
      </p:sp>
      <p:pic>
        <p:nvPicPr>
          <p:cNvPr id="679" name="Google Shape;679;g22ddd994a8e_0_20"/>
          <p:cNvPicPr preferRelativeResize="0"/>
          <p:nvPr/>
        </p:nvPicPr>
        <p:blipFill>
          <a:blip r:embed="rId3">
            <a:alphaModFix/>
          </a:blip>
          <a:stretch>
            <a:fillRect/>
          </a:stretch>
        </p:blipFill>
        <p:spPr>
          <a:xfrm>
            <a:off x="4730975" y="2771225"/>
            <a:ext cx="6623826" cy="3068621"/>
          </a:xfrm>
          <a:prstGeom prst="rect">
            <a:avLst/>
          </a:prstGeom>
          <a:noFill/>
          <a:ln>
            <a:noFill/>
          </a:ln>
        </p:spPr>
      </p:pic>
      <p:sp>
        <p:nvSpPr>
          <p:cNvPr id="680" name="Google Shape;680;g22ddd994a8e_0_20"/>
          <p:cNvSpPr txBox="1"/>
          <p:nvPr/>
        </p:nvSpPr>
        <p:spPr>
          <a:xfrm>
            <a:off x="459775" y="2605725"/>
            <a:ext cx="4803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rgbClr val="E31F26"/>
                </a:solidFill>
                <a:latin typeface="Exo"/>
                <a:ea typeface="Exo"/>
                <a:cs typeface="Exo"/>
                <a:sym typeface="Exo"/>
              </a:rPr>
              <a:t>DDL</a:t>
            </a:r>
            <a:r>
              <a:rPr lang="en-US" sz="1800">
                <a:solidFill>
                  <a:schemeClr val="dk1"/>
                </a:solidFill>
                <a:latin typeface="Exo"/>
                <a:ea typeface="Exo"/>
                <a:cs typeface="Exo"/>
                <a:sym typeface="Exo"/>
              </a:rPr>
              <a:t> trong nhóm </a:t>
            </a:r>
            <a:r>
              <a:rPr b="1" lang="en-US" sz="1800">
                <a:solidFill>
                  <a:srgbClr val="E31F26"/>
                </a:solidFill>
                <a:latin typeface="Exo"/>
                <a:ea typeface="Exo"/>
                <a:cs typeface="Exo"/>
                <a:sym typeface="Exo"/>
              </a:rPr>
              <a:t>DDL</a:t>
            </a:r>
            <a:r>
              <a:rPr lang="en-US" sz="1800">
                <a:solidFill>
                  <a:schemeClr val="dk1"/>
                </a:solidFill>
                <a:latin typeface="Exo"/>
                <a:ea typeface="Exo"/>
                <a:cs typeface="Exo"/>
                <a:sym typeface="Exo"/>
              </a:rPr>
              <a:t> gồm 4 câu lệnh chính: </a:t>
            </a:r>
            <a:endParaRPr sz="1800">
              <a:solidFill>
                <a:schemeClr val="dk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Exo"/>
              <a:ea typeface="Exo"/>
              <a:cs typeface="Exo"/>
              <a:sym typeface="Exo"/>
            </a:endParaRPr>
          </a:p>
          <a:p>
            <a:pPr indent="-342900" lvl="0" marL="457200" rtl="0" algn="l">
              <a:spcBef>
                <a:spcPts val="0"/>
              </a:spcBef>
              <a:spcAft>
                <a:spcPts val="0"/>
              </a:spcAft>
              <a:buClr>
                <a:schemeClr val="dk1"/>
              </a:buClr>
              <a:buSzPts val="1800"/>
              <a:buFont typeface="Exo"/>
              <a:buChar char="-"/>
            </a:pPr>
            <a:r>
              <a:rPr lang="en-US" sz="1800">
                <a:solidFill>
                  <a:schemeClr val="dk1"/>
                </a:solidFill>
                <a:latin typeface="Exo"/>
                <a:ea typeface="Exo"/>
                <a:cs typeface="Exo"/>
                <a:sym typeface="Exo"/>
              </a:rPr>
              <a:t>CREATE</a:t>
            </a:r>
            <a:endParaRPr sz="1800">
              <a:solidFill>
                <a:schemeClr val="dk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Exo"/>
              <a:ea typeface="Exo"/>
              <a:cs typeface="Exo"/>
              <a:sym typeface="Exo"/>
            </a:endParaRPr>
          </a:p>
          <a:p>
            <a:pPr indent="-342900" lvl="0" marL="457200" rtl="0" algn="l">
              <a:spcBef>
                <a:spcPts val="0"/>
              </a:spcBef>
              <a:spcAft>
                <a:spcPts val="0"/>
              </a:spcAft>
              <a:buClr>
                <a:schemeClr val="dk1"/>
              </a:buClr>
              <a:buSzPts val="1800"/>
              <a:buFont typeface="Exo"/>
              <a:buChar char="-"/>
            </a:pPr>
            <a:r>
              <a:rPr lang="en-US" sz="1800">
                <a:solidFill>
                  <a:schemeClr val="dk1"/>
                </a:solidFill>
                <a:latin typeface="Exo"/>
                <a:ea typeface="Exo"/>
                <a:cs typeface="Exo"/>
                <a:sym typeface="Exo"/>
              </a:rPr>
              <a:t>ALTER</a:t>
            </a:r>
            <a:endParaRPr sz="1800">
              <a:solidFill>
                <a:schemeClr val="dk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Exo"/>
              <a:ea typeface="Exo"/>
              <a:cs typeface="Exo"/>
              <a:sym typeface="Exo"/>
            </a:endParaRPr>
          </a:p>
          <a:p>
            <a:pPr indent="-342900" lvl="0" marL="457200" rtl="0" algn="l">
              <a:spcBef>
                <a:spcPts val="0"/>
              </a:spcBef>
              <a:spcAft>
                <a:spcPts val="0"/>
              </a:spcAft>
              <a:buClr>
                <a:schemeClr val="dk1"/>
              </a:buClr>
              <a:buSzPts val="1800"/>
              <a:buFont typeface="Exo"/>
              <a:buChar char="-"/>
            </a:pPr>
            <a:r>
              <a:rPr lang="en-US" sz="1800">
                <a:solidFill>
                  <a:schemeClr val="dk1"/>
                </a:solidFill>
                <a:latin typeface="Exo"/>
                <a:ea typeface="Exo"/>
                <a:cs typeface="Exo"/>
                <a:sym typeface="Exo"/>
              </a:rPr>
              <a:t>DROP</a:t>
            </a:r>
            <a:endParaRPr sz="1800">
              <a:solidFill>
                <a:schemeClr val="dk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Exo"/>
              <a:ea typeface="Exo"/>
              <a:cs typeface="Exo"/>
              <a:sym typeface="Exo"/>
            </a:endParaRPr>
          </a:p>
          <a:p>
            <a:pPr indent="-342900" lvl="0" marL="457200" rtl="0" algn="l">
              <a:spcBef>
                <a:spcPts val="0"/>
              </a:spcBef>
              <a:spcAft>
                <a:spcPts val="0"/>
              </a:spcAft>
              <a:buClr>
                <a:schemeClr val="dk1"/>
              </a:buClr>
              <a:buSzPts val="1800"/>
              <a:buFont typeface="Exo"/>
              <a:buChar char="-"/>
            </a:pPr>
            <a:r>
              <a:rPr lang="en-US" sz="1800">
                <a:solidFill>
                  <a:schemeClr val="dk1"/>
                </a:solidFill>
                <a:latin typeface="Exo"/>
                <a:ea typeface="Exo"/>
                <a:cs typeface="Exo"/>
                <a:sym typeface="Exo"/>
              </a:rPr>
              <a:t>TRUNCATE</a:t>
            </a:r>
            <a:endParaRPr sz="1800">
              <a:solidFill>
                <a:schemeClr val="dk1"/>
              </a:solidFill>
              <a:latin typeface="Exo"/>
              <a:ea typeface="Exo"/>
              <a:cs typeface="Exo"/>
              <a:sym typeface="Ex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g22bd29e8cc3_0_38"/>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686" name="Google Shape;686;g22bd29e8cc3_0_38"/>
          <p:cNvSpPr txBox="1"/>
          <p:nvPr/>
        </p:nvSpPr>
        <p:spPr>
          <a:xfrm>
            <a:off x="1872301"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DDL TRONG SQL</a:t>
            </a:r>
            <a:endParaRPr b="1" i="0" sz="1400" u="none" cap="none" strike="noStrike">
              <a:solidFill>
                <a:srgbClr val="000000"/>
              </a:solidFill>
              <a:latin typeface="Arial"/>
              <a:ea typeface="Arial"/>
              <a:cs typeface="Arial"/>
              <a:sym typeface="Arial"/>
            </a:endParaRPr>
          </a:p>
        </p:txBody>
      </p:sp>
      <p:sp>
        <p:nvSpPr>
          <p:cNvPr id="687" name="Google Shape;687;g22bd29e8cc3_0_38"/>
          <p:cNvSpPr/>
          <p:nvPr/>
        </p:nvSpPr>
        <p:spPr>
          <a:xfrm>
            <a:off x="545576" y="1189165"/>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CREATE</a:t>
            </a:r>
            <a:endParaRPr b="1" i="0" sz="1800" u="none" cap="none" strike="noStrike">
              <a:solidFill>
                <a:schemeClr val="lt1"/>
              </a:solidFill>
              <a:latin typeface="Arial"/>
              <a:ea typeface="Arial"/>
              <a:cs typeface="Arial"/>
              <a:sym typeface="Arial"/>
            </a:endParaRPr>
          </a:p>
        </p:txBody>
      </p:sp>
      <p:sp>
        <p:nvSpPr>
          <p:cNvPr id="688" name="Google Shape;688;g22bd29e8cc3_0_38"/>
          <p:cNvSpPr/>
          <p:nvPr/>
        </p:nvSpPr>
        <p:spPr>
          <a:xfrm>
            <a:off x="3394145" y="118916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ALTER</a:t>
            </a:r>
            <a:endParaRPr b="1" i="0" sz="2000" u="none" cap="none" strike="noStrike">
              <a:solidFill>
                <a:schemeClr val="dk1"/>
              </a:solidFill>
              <a:latin typeface="Arial"/>
              <a:ea typeface="Arial"/>
              <a:cs typeface="Arial"/>
              <a:sym typeface="Arial"/>
            </a:endParaRPr>
          </a:p>
        </p:txBody>
      </p:sp>
      <p:sp>
        <p:nvSpPr>
          <p:cNvPr id="689" name="Google Shape;689;g22bd29e8cc3_0_38"/>
          <p:cNvSpPr/>
          <p:nvPr/>
        </p:nvSpPr>
        <p:spPr>
          <a:xfrm>
            <a:off x="6242715" y="118916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DROP</a:t>
            </a:r>
            <a:endParaRPr b="1" i="0" sz="2000" u="none" cap="none" strike="noStrike">
              <a:solidFill>
                <a:schemeClr val="dk1"/>
              </a:solidFill>
              <a:latin typeface="Arial"/>
              <a:ea typeface="Arial"/>
              <a:cs typeface="Arial"/>
              <a:sym typeface="Arial"/>
            </a:endParaRPr>
          </a:p>
        </p:txBody>
      </p:sp>
      <p:sp>
        <p:nvSpPr>
          <p:cNvPr id="690" name="Google Shape;690;g22bd29e8cc3_0_38"/>
          <p:cNvSpPr/>
          <p:nvPr/>
        </p:nvSpPr>
        <p:spPr>
          <a:xfrm>
            <a:off x="9091285" y="1189164"/>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TRUNCATE</a:t>
            </a:r>
            <a:endParaRPr b="1" i="0" sz="2000" u="none" cap="none" strike="noStrike">
              <a:solidFill>
                <a:schemeClr val="dk1"/>
              </a:solidFill>
              <a:latin typeface="Arial"/>
              <a:ea typeface="Arial"/>
              <a:cs typeface="Arial"/>
              <a:sym typeface="Arial"/>
            </a:endParaRPr>
          </a:p>
        </p:txBody>
      </p:sp>
      <p:sp>
        <p:nvSpPr>
          <p:cNvPr id="691" name="Google Shape;691;g22bd29e8cc3_0_38"/>
          <p:cNvSpPr txBox="1"/>
          <p:nvPr/>
        </p:nvSpPr>
        <p:spPr>
          <a:xfrm>
            <a:off x="598263" y="3662993"/>
            <a:ext cx="30477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CREATE TABLE</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table_name </a:t>
            </a:r>
            <a:r>
              <a:rPr b="0" i="0" lang="en-US" sz="1600" u="none" cap="none" strike="noStrike">
                <a:solidFill>
                  <a:srgbClr val="000000"/>
                </a:solidFill>
                <a:latin typeface="Exo"/>
                <a:ea typeface="Exo"/>
                <a:cs typeface="Exo"/>
                <a:sym typeface="Exo"/>
              </a:rPr>
              <a:t>(</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column1 </a:t>
            </a:r>
            <a:r>
              <a:rPr b="1" i="1" lang="en-US" sz="1600" u="none" cap="none" strike="noStrike">
                <a:solidFill>
                  <a:srgbClr val="0000FF"/>
                </a:solidFill>
                <a:latin typeface="Exo"/>
                <a:ea typeface="Exo"/>
                <a:cs typeface="Exo"/>
                <a:sym typeface="Exo"/>
              </a:rPr>
              <a:t>datatype</a:t>
            </a:r>
            <a:r>
              <a:rPr b="0" i="0" lang="en-US" sz="1600" u="none" cap="none" strike="noStrike">
                <a:solidFill>
                  <a:srgbClr val="000000"/>
                </a:solidFill>
                <a:latin typeface="Exo"/>
                <a:ea typeface="Exo"/>
                <a:cs typeface="Exo"/>
                <a:sym typeface="Exo"/>
              </a:rPr>
              <a:t>,</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column2 </a:t>
            </a:r>
            <a:r>
              <a:rPr b="1" i="1" lang="en-US" sz="1600" u="none" cap="none" strike="noStrike">
                <a:solidFill>
                  <a:srgbClr val="0000FF"/>
                </a:solidFill>
                <a:latin typeface="Exo"/>
                <a:ea typeface="Exo"/>
                <a:cs typeface="Exo"/>
                <a:sym typeface="Exo"/>
              </a:rPr>
              <a:t>datatype</a:t>
            </a:r>
            <a:r>
              <a:rPr b="0" i="0" lang="en-US" sz="1600" u="none" cap="none" strike="noStrike">
                <a:solidFill>
                  <a:srgbClr val="0070C0"/>
                </a:solidFill>
                <a:latin typeface="Exo"/>
                <a:ea typeface="Exo"/>
                <a:cs typeface="Exo"/>
                <a:sym typeface="Exo"/>
              </a:rPr>
              <a:t>,</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column3 </a:t>
            </a:r>
            <a:r>
              <a:rPr b="1" i="1" lang="en-US" sz="1600" u="none" cap="none" strike="noStrike">
                <a:solidFill>
                  <a:srgbClr val="0000FF"/>
                </a:solidFill>
                <a:latin typeface="Exo"/>
                <a:ea typeface="Exo"/>
                <a:cs typeface="Exo"/>
                <a:sym typeface="Exo"/>
              </a:rPr>
              <a:t>datatype</a:t>
            </a:r>
            <a:r>
              <a:rPr b="0" i="0" lang="en-US" sz="1600" u="none" cap="none" strike="noStrike">
                <a:solidFill>
                  <a:srgbClr val="0070C0"/>
                </a:solidFill>
                <a:latin typeface="Exo"/>
                <a:ea typeface="Exo"/>
                <a:cs typeface="Exo"/>
                <a:sym typeface="Exo"/>
              </a:rPr>
              <a:t>,</a:t>
            </a:r>
            <a:br>
              <a:rPr b="0" i="0" lang="en-US" sz="1600" u="none" cap="none" strike="noStrike">
                <a:solidFill>
                  <a:srgbClr val="000000"/>
                </a:solidFill>
                <a:latin typeface="Exo"/>
                <a:ea typeface="Exo"/>
                <a:cs typeface="Exo"/>
                <a:sym typeface="Exo"/>
              </a:rPr>
            </a:br>
            <a:r>
              <a:rPr b="0" i="0" lang="en-US" sz="1600" u="none" cap="none" strike="noStrike">
                <a:solidFill>
                  <a:srgbClr val="000000"/>
                </a:solidFill>
                <a:latin typeface="Exo"/>
                <a:ea typeface="Exo"/>
                <a:cs typeface="Exo"/>
                <a:sym typeface="Exo"/>
              </a:rPr>
              <a:t>   ....</a:t>
            </a:r>
            <a:br>
              <a:rPr b="0" i="0" lang="en-US" sz="1600" u="none" cap="none" strike="noStrike">
                <a:solidFill>
                  <a:srgbClr val="000000"/>
                </a:solidFill>
                <a:latin typeface="Exo"/>
                <a:ea typeface="Exo"/>
                <a:cs typeface="Exo"/>
                <a:sym typeface="Exo"/>
              </a:rPr>
            </a:br>
            <a:r>
              <a:rPr b="0" i="0" lang="en-US" sz="1600" u="none" cap="none" strike="noStrike">
                <a:solidFill>
                  <a:srgbClr val="000000"/>
                </a:solidFill>
                <a:latin typeface="Exo"/>
                <a:ea typeface="Exo"/>
                <a:cs typeface="Exo"/>
                <a:sym typeface="Exo"/>
              </a:rPr>
              <a:t>);</a:t>
            </a:r>
            <a:endParaRPr b="0" i="0" sz="1600" u="none" cap="none" strike="noStrike">
              <a:solidFill>
                <a:srgbClr val="000000"/>
              </a:solidFill>
              <a:latin typeface="Exo"/>
              <a:ea typeface="Exo"/>
              <a:cs typeface="Exo"/>
              <a:sym typeface="Exo"/>
            </a:endParaRPr>
          </a:p>
        </p:txBody>
      </p:sp>
      <p:sp>
        <p:nvSpPr>
          <p:cNvPr id="692" name="Google Shape;692;g22bd29e8cc3_0_38"/>
          <p:cNvSpPr txBox="1"/>
          <p:nvPr/>
        </p:nvSpPr>
        <p:spPr>
          <a:xfrm>
            <a:off x="501500" y="2097890"/>
            <a:ext cx="11067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CREATE</a:t>
            </a:r>
            <a:r>
              <a:rPr b="0" i="0" lang="en-US" sz="1800" u="none" cap="none" strike="noStrike">
                <a:solidFill>
                  <a:srgbClr val="FF0000"/>
                </a:solidFill>
                <a:latin typeface="Exo Medium"/>
                <a:ea typeface="Exo Medium"/>
                <a:cs typeface="Exo Medium"/>
                <a:sym typeface="Exo Medium"/>
              </a:rPr>
              <a:t> </a:t>
            </a:r>
            <a:r>
              <a:rPr b="0" i="0" lang="en-US" sz="1800" u="none" cap="none" strike="noStrike">
                <a:solidFill>
                  <a:srgbClr val="000000"/>
                </a:solidFill>
                <a:latin typeface="Exo Medium"/>
                <a:ea typeface="Exo Medium"/>
                <a:cs typeface="Exo Medium"/>
                <a:sym typeface="Exo Medium"/>
              </a:rPr>
              <a:t>được sử dụng để tạo </a:t>
            </a:r>
            <a:r>
              <a:rPr b="1" i="0" lang="en-US" sz="1800" u="none" cap="none" strike="noStrike">
                <a:solidFill>
                  <a:srgbClr val="000000"/>
                </a:solidFill>
                <a:latin typeface="Exo"/>
                <a:ea typeface="Exo"/>
                <a:cs typeface="Exo"/>
                <a:sym typeface="Exo"/>
              </a:rPr>
              <a:t>cơ sở dữ liệu (database)</a:t>
            </a:r>
            <a:r>
              <a:rPr b="0" i="0" lang="en-US" sz="1800" u="none" cap="none" strike="noStrike">
                <a:solidFill>
                  <a:srgbClr val="000000"/>
                </a:solidFill>
                <a:latin typeface="Exo Medium"/>
                <a:ea typeface="Exo Medium"/>
                <a:cs typeface="Exo Medium"/>
                <a:sym typeface="Exo Medium"/>
              </a:rPr>
              <a:t> trong server hoặc </a:t>
            </a:r>
            <a:r>
              <a:rPr b="1" i="0" lang="en-US" sz="1800" u="none" cap="none" strike="noStrike">
                <a:solidFill>
                  <a:srgbClr val="000000"/>
                </a:solidFill>
                <a:latin typeface="Exo"/>
                <a:ea typeface="Exo"/>
                <a:cs typeface="Exo"/>
                <a:sym typeface="Exo"/>
              </a:rPr>
              <a:t>bảng (table)</a:t>
            </a:r>
            <a:r>
              <a:rPr b="0" i="0" lang="en-US" sz="1800" u="none" cap="none" strike="noStrike">
                <a:solidFill>
                  <a:srgbClr val="000000"/>
                </a:solidFill>
                <a:latin typeface="Exo Medium"/>
                <a:ea typeface="Exo Medium"/>
                <a:cs typeface="Exo Medium"/>
                <a:sym typeface="Exo Medium"/>
              </a:rPr>
              <a:t> mới trong cơ sở dữ liệu (database)</a:t>
            </a:r>
            <a:endParaRPr b="0" i="0" sz="1800" u="none" cap="none" strike="noStrike">
              <a:solidFill>
                <a:srgbClr val="000000"/>
              </a:solidFill>
              <a:latin typeface="Exo Medium"/>
              <a:ea typeface="Exo Medium"/>
              <a:cs typeface="Exo Medium"/>
              <a:sym typeface="Exo Medium"/>
            </a:endParaRPr>
          </a:p>
        </p:txBody>
      </p:sp>
      <p:sp>
        <p:nvSpPr>
          <p:cNvPr id="693" name="Google Shape;693;g22bd29e8cc3_0_38"/>
          <p:cNvSpPr txBox="1"/>
          <p:nvPr/>
        </p:nvSpPr>
        <p:spPr>
          <a:xfrm>
            <a:off x="501488" y="2874957"/>
            <a:ext cx="6156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CREATE DATABASE</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database_name</a:t>
            </a:r>
            <a:endParaRPr b="0" i="0" sz="1600" u="none" cap="none" strike="noStrike">
              <a:solidFill>
                <a:srgbClr val="000000"/>
              </a:solidFill>
              <a:latin typeface="Exo"/>
              <a:ea typeface="Exo"/>
              <a:cs typeface="Exo"/>
              <a:sym typeface="Exo"/>
            </a:endParaRPr>
          </a:p>
        </p:txBody>
      </p:sp>
      <p:pic>
        <p:nvPicPr>
          <p:cNvPr id="694" name="Google Shape;694;g22bd29e8cc3_0_38"/>
          <p:cNvPicPr preferRelativeResize="0"/>
          <p:nvPr/>
        </p:nvPicPr>
        <p:blipFill rotWithShape="1">
          <a:blip r:embed="rId4">
            <a:alphaModFix/>
          </a:blip>
          <a:srcRect b="0" l="0" r="0" t="0"/>
          <a:stretch/>
        </p:blipFill>
        <p:spPr>
          <a:xfrm>
            <a:off x="4545182" y="2813662"/>
            <a:ext cx="3594193" cy="2565575"/>
          </a:xfrm>
          <a:prstGeom prst="rect">
            <a:avLst/>
          </a:prstGeom>
          <a:noFill/>
          <a:ln>
            <a:noFill/>
          </a:ln>
        </p:spPr>
      </p:pic>
      <p:pic>
        <p:nvPicPr>
          <p:cNvPr id="695" name="Google Shape;695;g22bd29e8cc3_0_38"/>
          <p:cNvPicPr preferRelativeResize="0"/>
          <p:nvPr/>
        </p:nvPicPr>
        <p:blipFill rotWithShape="1">
          <a:blip r:embed="rId5">
            <a:alphaModFix/>
          </a:blip>
          <a:srcRect b="0" l="0" r="0" t="0"/>
          <a:stretch/>
        </p:blipFill>
        <p:spPr>
          <a:xfrm>
            <a:off x="9234588" y="2681940"/>
            <a:ext cx="1352550" cy="285750"/>
          </a:xfrm>
          <a:prstGeom prst="rect">
            <a:avLst/>
          </a:prstGeom>
          <a:noFill/>
          <a:ln>
            <a:noFill/>
          </a:ln>
        </p:spPr>
      </p:pic>
      <p:pic>
        <p:nvPicPr>
          <p:cNvPr id="696" name="Google Shape;696;g22bd29e8cc3_0_38"/>
          <p:cNvPicPr preferRelativeResize="0"/>
          <p:nvPr/>
        </p:nvPicPr>
        <p:blipFill rotWithShape="1">
          <a:blip r:embed="rId6">
            <a:alphaModFix/>
          </a:blip>
          <a:srcRect b="0" l="0" r="0" t="0"/>
          <a:stretch/>
        </p:blipFill>
        <p:spPr>
          <a:xfrm>
            <a:off x="7903413" y="5174318"/>
            <a:ext cx="3848100" cy="1438275"/>
          </a:xfrm>
          <a:prstGeom prst="rect">
            <a:avLst/>
          </a:prstGeom>
          <a:noFill/>
          <a:ln>
            <a:noFill/>
          </a:ln>
        </p:spPr>
      </p:pic>
      <p:cxnSp>
        <p:nvCxnSpPr>
          <p:cNvPr id="697" name="Google Shape;697;g22bd29e8cc3_0_38"/>
          <p:cNvCxnSpPr/>
          <p:nvPr/>
        </p:nvCxnSpPr>
        <p:spPr>
          <a:xfrm flipH="1" rot="10800000">
            <a:off x="8007638" y="2889275"/>
            <a:ext cx="1042200" cy="11700"/>
          </a:xfrm>
          <a:prstGeom prst="straightConnector1">
            <a:avLst/>
          </a:prstGeom>
          <a:noFill/>
          <a:ln cap="flat" cmpd="sng" w="9525">
            <a:solidFill>
              <a:schemeClr val="dk2"/>
            </a:solidFill>
            <a:prstDash val="solid"/>
            <a:round/>
            <a:headEnd len="sm" w="sm" type="none"/>
            <a:tailEnd len="med" w="med" type="triangle"/>
          </a:ln>
        </p:spPr>
      </p:cxnSp>
      <p:cxnSp>
        <p:nvCxnSpPr>
          <p:cNvPr id="698" name="Google Shape;698;g22bd29e8cc3_0_38"/>
          <p:cNvCxnSpPr/>
          <p:nvPr/>
        </p:nvCxnSpPr>
        <p:spPr>
          <a:xfrm>
            <a:off x="8057713" y="3951625"/>
            <a:ext cx="1053300" cy="0"/>
          </a:xfrm>
          <a:prstGeom prst="straightConnector1">
            <a:avLst/>
          </a:prstGeom>
          <a:noFill/>
          <a:ln cap="flat" cmpd="sng" w="9525">
            <a:solidFill>
              <a:schemeClr val="dk2"/>
            </a:solidFill>
            <a:prstDash val="solid"/>
            <a:round/>
            <a:headEnd len="sm" w="sm" type="none"/>
            <a:tailEnd len="med" w="med" type="triangle"/>
          </a:ln>
        </p:spPr>
      </p:cxnSp>
      <p:cxnSp>
        <p:nvCxnSpPr>
          <p:cNvPr id="699" name="Google Shape;699;g22bd29e8cc3_0_38"/>
          <p:cNvCxnSpPr/>
          <p:nvPr/>
        </p:nvCxnSpPr>
        <p:spPr>
          <a:xfrm>
            <a:off x="10215088" y="4903413"/>
            <a:ext cx="0" cy="192600"/>
          </a:xfrm>
          <a:prstGeom prst="straightConnector1">
            <a:avLst/>
          </a:prstGeom>
          <a:noFill/>
          <a:ln cap="flat" cmpd="sng" w="9525">
            <a:solidFill>
              <a:schemeClr val="dk2"/>
            </a:solidFill>
            <a:prstDash val="solid"/>
            <a:round/>
            <a:headEnd len="sm" w="sm" type="none"/>
            <a:tailEnd len="med" w="med" type="triangle"/>
          </a:ln>
        </p:spPr>
      </p:cxnSp>
      <p:sp>
        <p:nvSpPr>
          <p:cNvPr id="700" name="Google Shape;700;g22bd29e8cc3_0_38"/>
          <p:cNvSpPr txBox="1"/>
          <p:nvPr/>
        </p:nvSpPr>
        <p:spPr>
          <a:xfrm>
            <a:off x="8008988" y="3172775"/>
            <a:ext cx="1256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Hiển thị trong server</a:t>
            </a:r>
            <a:endParaRPr b="0" i="0" sz="1400" u="none" cap="none" strike="noStrike">
              <a:solidFill>
                <a:srgbClr val="000000"/>
              </a:solidFill>
              <a:latin typeface="Exo"/>
              <a:ea typeface="Exo"/>
              <a:cs typeface="Exo"/>
              <a:sym typeface="Exo"/>
            </a:endParaRPr>
          </a:p>
        </p:txBody>
      </p:sp>
      <p:sp>
        <p:nvSpPr>
          <p:cNvPr id="701" name="Google Shape;701;g22bd29e8cc3_0_38"/>
          <p:cNvSpPr txBox="1"/>
          <p:nvPr/>
        </p:nvSpPr>
        <p:spPr>
          <a:xfrm>
            <a:off x="7852263" y="4799625"/>
            <a:ext cx="257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hiển thị khi truy vấn</a:t>
            </a:r>
            <a:endParaRPr b="0" i="0" sz="1400" u="none" cap="none" strike="noStrike">
              <a:solidFill>
                <a:srgbClr val="000000"/>
              </a:solidFill>
              <a:latin typeface="Exo"/>
              <a:ea typeface="Exo"/>
              <a:cs typeface="Exo"/>
              <a:sym typeface="Exo"/>
            </a:endParaRPr>
          </a:p>
        </p:txBody>
      </p:sp>
      <p:pic>
        <p:nvPicPr>
          <p:cNvPr id="702" name="Google Shape;702;g22bd29e8cc3_0_38"/>
          <p:cNvPicPr preferRelativeResize="0"/>
          <p:nvPr/>
        </p:nvPicPr>
        <p:blipFill rotWithShape="1">
          <a:blip r:embed="rId7">
            <a:alphaModFix/>
          </a:blip>
          <a:srcRect b="0" l="0" r="0" t="0"/>
          <a:stretch/>
        </p:blipFill>
        <p:spPr>
          <a:xfrm>
            <a:off x="9265088" y="3225224"/>
            <a:ext cx="2122500" cy="159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g22bd29e8cc3_0_135"/>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708" name="Google Shape;708;g22bd29e8cc3_0_135"/>
          <p:cNvSpPr/>
          <p:nvPr/>
        </p:nvSpPr>
        <p:spPr>
          <a:xfrm>
            <a:off x="6235190" y="120271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DROP</a:t>
            </a:r>
            <a:endParaRPr b="1" i="0" sz="2000" u="none" cap="none" strike="noStrike">
              <a:solidFill>
                <a:schemeClr val="dk1"/>
              </a:solidFill>
              <a:latin typeface="Arial"/>
              <a:ea typeface="Arial"/>
              <a:cs typeface="Arial"/>
              <a:sym typeface="Arial"/>
            </a:endParaRPr>
          </a:p>
        </p:txBody>
      </p:sp>
      <p:sp>
        <p:nvSpPr>
          <p:cNvPr id="709" name="Google Shape;709;g22bd29e8cc3_0_135"/>
          <p:cNvSpPr/>
          <p:nvPr/>
        </p:nvSpPr>
        <p:spPr>
          <a:xfrm>
            <a:off x="9083760" y="1202714"/>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TRUNCATE</a:t>
            </a:r>
            <a:endParaRPr b="1" i="0" sz="2000" u="none" cap="none" strike="noStrike">
              <a:solidFill>
                <a:schemeClr val="dk1"/>
              </a:solidFill>
              <a:latin typeface="Arial"/>
              <a:ea typeface="Arial"/>
              <a:cs typeface="Arial"/>
              <a:sym typeface="Arial"/>
            </a:endParaRPr>
          </a:p>
        </p:txBody>
      </p:sp>
      <p:sp>
        <p:nvSpPr>
          <p:cNvPr id="710" name="Google Shape;710;g22bd29e8cc3_0_135"/>
          <p:cNvSpPr/>
          <p:nvPr/>
        </p:nvSpPr>
        <p:spPr>
          <a:xfrm>
            <a:off x="3386621" y="1202712"/>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ALTER</a:t>
            </a:r>
            <a:endParaRPr b="1" i="0" sz="1800" u="none" cap="none" strike="noStrike">
              <a:solidFill>
                <a:schemeClr val="lt1"/>
              </a:solidFill>
              <a:latin typeface="Arial"/>
              <a:ea typeface="Arial"/>
              <a:cs typeface="Arial"/>
              <a:sym typeface="Arial"/>
            </a:endParaRPr>
          </a:p>
        </p:txBody>
      </p:sp>
      <p:sp>
        <p:nvSpPr>
          <p:cNvPr id="711" name="Google Shape;711;g22bd29e8cc3_0_135"/>
          <p:cNvSpPr/>
          <p:nvPr/>
        </p:nvSpPr>
        <p:spPr>
          <a:xfrm>
            <a:off x="533408" y="1202712"/>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CREATE</a:t>
            </a:r>
            <a:endParaRPr b="1" i="0" sz="2000" u="none" cap="none" strike="noStrike">
              <a:solidFill>
                <a:schemeClr val="dk1"/>
              </a:solidFill>
              <a:latin typeface="Arial"/>
              <a:ea typeface="Arial"/>
              <a:cs typeface="Arial"/>
              <a:sym typeface="Arial"/>
            </a:endParaRPr>
          </a:p>
        </p:txBody>
      </p:sp>
      <p:sp>
        <p:nvSpPr>
          <p:cNvPr id="712" name="Google Shape;712;g22bd29e8cc3_0_135"/>
          <p:cNvSpPr txBox="1"/>
          <p:nvPr/>
        </p:nvSpPr>
        <p:spPr>
          <a:xfrm>
            <a:off x="227675" y="3359866"/>
            <a:ext cx="3124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ALTER TABLE </a:t>
            </a:r>
            <a:r>
              <a:rPr b="0" i="1" lang="en-US" sz="1600" u="none" cap="none" strike="noStrike">
                <a:solidFill>
                  <a:srgbClr val="000000"/>
                </a:solidFill>
                <a:latin typeface="Exo"/>
                <a:ea typeface="Exo"/>
                <a:cs typeface="Exo"/>
                <a:sym typeface="Exo"/>
              </a:rPr>
              <a:t>table_name</a:t>
            </a:r>
            <a:br>
              <a:rPr b="0" i="0" lang="en-US" sz="1600" u="none" cap="none" strike="noStrike">
                <a:solidFill>
                  <a:srgbClr val="000000"/>
                </a:solidFill>
                <a:latin typeface="Exo"/>
                <a:ea typeface="Exo"/>
                <a:cs typeface="Exo"/>
                <a:sym typeface="Exo"/>
              </a:rPr>
            </a:br>
            <a:r>
              <a:rPr b="1" i="0" lang="en-US" sz="1600" u="none" cap="none" strike="noStrike">
                <a:solidFill>
                  <a:srgbClr val="0000FF"/>
                </a:solidFill>
                <a:latin typeface="Exo"/>
                <a:ea typeface="Exo"/>
                <a:cs typeface="Exo"/>
                <a:sym typeface="Exo"/>
              </a:rPr>
              <a:t>DROP COLUMN</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a:t>
            </a:r>
            <a:r>
              <a:rPr b="0" i="0" lang="en-US" sz="1600" u="none" cap="none" strike="noStrike">
                <a:solidFill>
                  <a:srgbClr val="000000"/>
                </a:solidFill>
                <a:latin typeface="Exo"/>
                <a:ea typeface="Exo"/>
                <a:cs typeface="Exo"/>
                <a:sym typeface="Exo"/>
              </a:rPr>
              <a:t>;</a:t>
            </a:r>
            <a:endParaRPr b="0" i="0" sz="1600" u="none" cap="none" strike="noStrike">
              <a:solidFill>
                <a:srgbClr val="000000"/>
              </a:solidFill>
              <a:latin typeface="Exo"/>
              <a:ea typeface="Exo"/>
              <a:cs typeface="Exo"/>
              <a:sym typeface="Exo"/>
            </a:endParaRPr>
          </a:p>
        </p:txBody>
      </p:sp>
      <p:sp>
        <p:nvSpPr>
          <p:cNvPr id="713" name="Google Shape;713;g22bd29e8cc3_0_135"/>
          <p:cNvSpPr txBox="1"/>
          <p:nvPr/>
        </p:nvSpPr>
        <p:spPr>
          <a:xfrm>
            <a:off x="227675" y="2678388"/>
            <a:ext cx="3124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ALTER TABLE</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table_name</a:t>
            </a:r>
            <a:br>
              <a:rPr b="0" i="0" lang="en-US" sz="1600" u="none" cap="none" strike="noStrike">
                <a:solidFill>
                  <a:srgbClr val="000000"/>
                </a:solidFill>
                <a:latin typeface="Exo"/>
                <a:ea typeface="Exo"/>
                <a:cs typeface="Exo"/>
                <a:sym typeface="Exo"/>
              </a:rPr>
            </a:br>
            <a:r>
              <a:rPr b="1" i="0" lang="en-US" sz="1600" u="none" cap="none" strike="noStrike">
                <a:solidFill>
                  <a:srgbClr val="0000FF"/>
                </a:solidFill>
                <a:latin typeface="Exo"/>
                <a:ea typeface="Exo"/>
                <a:cs typeface="Exo"/>
                <a:sym typeface="Exo"/>
              </a:rPr>
              <a:t>ADD</a:t>
            </a:r>
            <a:r>
              <a:rPr b="0" i="0" lang="en-US" sz="1600" u="none" cap="none" strike="noStrike">
                <a:solidFill>
                  <a:srgbClr val="00000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 datatype</a:t>
            </a:r>
            <a:r>
              <a:rPr b="0" i="0" lang="en-US" sz="1600" u="none" cap="none" strike="noStrike">
                <a:solidFill>
                  <a:srgbClr val="000000"/>
                </a:solidFill>
                <a:latin typeface="Exo"/>
                <a:ea typeface="Exo"/>
                <a:cs typeface="Exo"/>
                <a:sym typeface="Exo"/>
              </a:rPr>
              <a:t>;</a:t>
            </a:r>
            <a:endParaRPr b="0" i="0" sz="1600" u="none" cap="none" strike="noStrike">
              <a:solidFill>
                <a:srgbClr val="000000"/>
              </a:solidFill>
              <a:latin typeface="Exo"/>
              <a:ea typeface="Exo"/>
              <a:cs typeface="Exo"/>
              <a:sym typeface="Exo"/>
            </a:endParaRPr>
          </a:p>
        </p:txBody>
      </p:sp>
      <p:sp>
        <p:nvSpPr>
          <p:cNvPr id="714" name="Google Shape;714;g22bd29e8cc3_0_135"/>
          <p:cNvSpPr txBox="1"/>
          <p:nvPr/>
        </p:nvSpPr>
        <p:spPr>
          <a:xfrm>
            <a:off x="262775" y="4051200"/>
            <a:ext cx="3186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ALTER TABLE</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table_name</a:t>
            </a:r>
            <a:br>
              <a:rPr b="0" i="0" lang="en-US" sz="1600" u="none" cap="none" strike="noStrike">
                <a:solidFill>
                  <a:srgbClr val="000000"/>
                </a:solidFill>
                <a:latin typeface="Exo"/>
                <a:ea typeface="Exo"/>
                <a:cs typeface="Exo"/>
                <a:sym typeface="Exo"/>
              </a:rPr>
            </a:br>
            <a:r>
              <a:rPr b="1" i="0" lang="en-US" sz="1600" u="none" cap="none" strike="noStrike">
                <a:solidFill>
                  <a:srgbClr val="0000FF"/>
                </a:solidFill>
                <a:latin typeface="Exo"/>
                <a:ea typeface="Exo"/>
                <a:cs typeface="Exo"/>
                <a:sym typeface="Exo"/>
              </a:rPr>
              <a:t>ALTER COLUMN</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 datatype</a:t>
            </a:r>
            <a:r>
              <a:rPr b="0" i="0" lang="en-US" sz="1600" u="none" cap="none" strike="noStrike">
                <a:solidFill>
                  <a:srgbClr val="000000"/>
                </a:solidFill>
                <a:latin typeface="Exo"/>
                <a:ea typeface="Exo"/>
                <a:cs typeface="Exo"/>
                <a:sym typeface="Exo"/>
              </a:rPr>
              <a:t>;</a:t>
            </a:r>
            <a:endParaRPr b="0" i="0" sz="1600" u="none" cap="none" strike="noStrike">
              <a:solidFill>
                <a:srgbClr val="000000"/>
              </a:solidFill>
              <a:latin typeface="Exo"/>
              <a:ea typeface="Exo"/>
              <a:cs typeface="Exo"/>
              <a:sym typeface="Exo"/>
            </a:endParaRPr>
          </a:p>
        </p:txBody>
      </p:sp>
      <p:sp>
        <p:nvSpPr>
          <p:cNvPr id="715" name="Google Shape;715;g22bd29e8cc3_0_135"/>
          <p:cNvSpPr txBox="1"/>
          <p:nvPr/>
        </p:nvSpPr>
        <p:spPr>
          <a:xfrm>
            <a:off x="435350" y="2078103"/>
            <a:ext cx="11067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ALTER TABLE</a:t>
            </a:r>
            <a:r>
              <a:rPr b="1" i="0" lang="en-US" sz="1800" u="none" cap="none" strike="noStrike">
                <a:solidFill>
                  <a:srgbClr val="000000"/>
                </a:solidFill>
                <a:latin typeface="Exo"/>
                <a:ea typeface="Exo"/>
                <a:cs typeface="Exo"/>
                <a:sym typeface="Exo"/>
              </a:rPr>
              <a:t> được sử dụng để thêm, xóa hoặc chỉnh sửa cột trong bảng dữ liệu. </a:t>
            </a:r>
            <a:endParaRPr b="1" i="0" sz="1800" u="none" cap="none" strike="noStrike">
              <a:solidFill>
                <a:srgbClr val="000000"/>
              </a:solidFill>
              <a:latin typeface="Exo"/>
              <a:ea typeface="Exo"/>
              <a:cs typeface="Exo"/>
              <a:sym typeface="Exo"/>
            </a:endParaRPr>
          </a:p>
        </p:txBody>
      </p:sp>
      <p:sp>
        <p:nvSpPr>
          <p:cNvPr id="716" name="Google Shape;716;g22bd29e8cc3_0_135"/>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doc@mindx.edu.vn</a:t>
            </a:r>
            <a:endParaRPr b="0" i="0" sz="1400" u="none" cap="none" strike="noStrike">
              <a:solidFill>
                <a:srgbClr val="000000"/>
              </a:solidFill>
              <a:latin typeface="Exo"/>
              <a:ea typeface="Exo"/>
              <a:cs typeface="Exo"/>
              <a:sym typeface="Exo"/>
            </a:endParaRPr>
          </a:p>
        </p:txBody>
      </p:sp>
      <p:sp>
        <p:nvSpPr>
          <p:cNvPr id="717" name="Google Shape;717;g22bd29e8cc3_0_135"/>
          <p:cNvSpPr txBox="1"/>
          <p:nvPr/>
        </p:nvSpPr>
        <p:spPr>
          <a:xfrm>
            <a:off x="3898850" y="2719700"/>
            <a:ext cx="161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pic>
        <p:nvPicPr>
          <p:cNvPr id="718" name="Google Shape;718;g22bd29e8cc3_0_135"/>
          <p:cNvPicPr preferRelativeResize="0"/>
          <p:nvPr/>
        </p:nvPicPr>
        <p:blipFill rotWithShape="1">
          <a:blip r:embed="rId4">
            <a:alphaModFix/>
          </a:blip>
          <a:srcRect b="0" l="0" r="0" t="0"/>
          <a:stretch/>
        </p:blipFill>
        <p:spPr>
          <a:xfrm>
            <a:off x="3378125" y="3163163"/>
            <a:ext cx="2652175" cy="1659600"/>
          </a:xfrm>
          <a:prstGeom prst="rect">
            <a:avLst/>
          </a:prstGeom>
          <a:noFill/>
          <a:ln>
            <a:noFill/>
          </a:ln>
        </p:spPr>
      </p:pic>
      <p:pic>
        <p:nvPicPr>
          <p:cNvPr id="719" name="Google Shape;719;g22bd29e8cc3_0_135"/>
          <p:cNvPicPr preferRelativeResize="0"/>
          <p:nvPr/>
        </p:nvPicPr>
        <p:blipFill rotWithShape="1">
          <a:blip r:embed="rId5">
            <a:alphaModFix/>
          </a:blip>
          <a:srcRect b="0" l="0" r="0" t="0"/>
          <a:stretch/>
        </p:blipFill>
        <p:spPr>
          <a:xfrm>
            <a:off x="6248411" y="4183787"/>
            <a:ext cx="3054150" cy="2434600"/>
          </a:xfrm>
          <a:prstGeom prst="rect">
            <a:avLst/>
          </a:prstGeom>
          <a:noFill/>
          <a:ln>
            <a:noFill/>
          </a:ln>
        </p:spPr>
      </p:pic>
      <p:pic>
        <p:nvPicPr>
          <p:cNvPr id="720" name="Google Shape;720;g22bd29e8cc3_0_135"/>
          <p:cNvPicPr preferRelativeResize="0"/>
          <p:nvPr/>
        </p:nvPicPr>
        <p:blipFill rotWithShape="1">
          <a:blip r:embed="rId6">
            <a:alphaModFix/>
          </a:blip>
          <a:srcRect b="0" l="0" r="0" t="0"/>
          <a:stretch/>
        </p:blipFill>
        <p:spPr>
          <a:xfrm>
            <a:off x="9434124" y="3257299"/>
            <a:ext cx="2611454" cy="1592350"/>
          </a:xfrm>
          <a:prstGeom prst="rect">
            <a:avLst/>
          </a:prstGeom>
          <a:noFill/>
          <a:ln>
            <a:noFill/>
          </a:ln>
        </p:spPr>
      </p:pic>
      <p:cxnSp>
        <p:nvCxnSpPr>
          <p:cNvPr id="721" name="Google Shape;721;g22bd29e8cc3_0_135"/>
          <p:cNvCxnSpPr/>
          <p:nvPr/>
        </p:nvCxnSpPr>
        <p:spPr>
          <a:xfrm>
            <a:off x="4164675" y="4973825"/>
            <a:ext cx="0" cy="830700"/>
          </a:xfrm>
          <a:prstGeom prst="straightConnector1">
            <a:avLst/>
          </a:prstGeom>
          <a:noFill/>
          <a:ln cap="flat" cmpd="sng" w="9525">
            <a:solidFill>
              <a:schemeClr val="dk2"/>
            </a:solidFill>
            <a:prstDash val="solid"/>
            <a:round/>
            <a:headEnd len="sm" w="sm" type="none"/>
            <a:tailEnd len="sm" w="sm" type="none"/>
          </a:ln>
        </p:spPr>
      </p:cxnSp>
      <p:cxnSp>
        <p:nvCxnSpPr>
          <p:cNvPr id="722" name="Google Shape;722;g22bd29e8cc3_0_135"/>
          <p:cNvCxnSpPr/>
          <p:nvPr/>
        </p:nvCxnSpPr>
        <p:spPr>
          <a:xfrm flipH="1" rot="10800000">
            <a:off x="4174800" y="5774250"/>
            <a:ext cx="1791900" cy="20100"/>
          </a:xfrm>
          <a:prstGeom prst="straightConnector1">
            <a:avLst/>
          </a:prstGeom>
          <a:noFill/>
          <a:ln cap="flat" cmpd="sng" w="9525">
            <a:solidFill>
              <a:schemeClr val="dk2"/>
            </a:solidFill>
            <a:prstDash val="solid"/>
            <a:round/>
            <a:headEnd len="sm" w="sm" type="none"/>
            <a:tailEnd len="med" w="med" type="triangle"/>
          </a:ln>
        </p:spPr>
      </p:cxnSp>
      <p:cxnSp>
        <p:nvCxnSpPr>
          <p:cNvPr id="723" name="Google Shape;723;g22bd29e8cc3_0_135"/>
          <p:cNvCxnSpPr/>
          <p:nvPr/>
        </p:nvCxnSpPr>
        <p:spPr>
          <a:xfrm rot="10800000">
            <a:off x="10709375" y="4948475"/>
            <a:ext cx="0" cy="871200"/>
          </a:xfrm>
          <a:prstGeom prst="straightConnector1">
            <a:avLst/>
          </a:prstGeom>
          <a:noFill/>
          <a:ln cap="flat" cmpd="sng" w="9525">
            <a:solidFill>
              <a:schemeClr val="dk2"/>
            </a:solidFill>
            <a:prstDash val="solid"/>
            <a:round/>
            <a:headEnd len="sm" w="sm" type="none"/>
            <a:tailEnd len="med" w="med" type="triangle"/>
          </a:ln>
        </p:spPr>
      </p:cxnSp>
      <p:cxnSp>
        <p:nvCxnSpPr>
          <p:cNvPr id="724" name="Google Shape;724;g22bd29e8cc3_0_135"/>
          <p:cNvCxnSpPr/>
          <p:nvPr/>
        </p:nvCxnSpPr>
        <p:spPr>
          <a:xfrm flipH="1">
            <a:off x="9341850" y="5819675"/>
            <a:ext cx="1387800" cy="10200"/>
          </a:xfrm>
          <a:prstGeom prst="straightConnector1">
            <a:avLst/>
          </a:prstGeom>
          <a:noFill/>
          <a:ln cap="flat" cmpd="sng" w="9525">
            <a:solidFill>
              <a:schemeClr val="dk2"/>
            </a:solidFill>
            <a:prstDash val="solid"/>
            <a:round/>
            <a:headEnd len="sm" w="sm" type="none"/>
            <a:tailEnd len="sm" w="sm" type="none"/>
          </a:ln>
        </p:spPr>
      </p:cxnSp>
      <p:sp>
        <p:nvSpPr>
          <p:cNvPr id="725" name="Google Shape;725;g22bd29e8cc3_0_135"/>
          <p:cNvSpPr txBox="1"/>
          <p:nvPr/>
        </p:nvSpPr>
        <p:spPr>
          <a:xfrm>
            <a:off x="8104075" y="2837088"/>
            <a:ext cx="398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chạy các câu lệnh </a:t>
            </a:r>
            <a:r>
              <a:rPr b="1" i="0" lang="en-US" sz="1400" u="none" cap="none" strike="noStrike">
                <a:solidFill>
                  <a:srgbClr val="0000FF"/>
                </a:solidFill>
                <a:latin typeface="Exo"/>
                <a:ea typeface="Exo"/>
                <a:cs typeface="Exo"/>
                <a:sym typeface="Exo"/>
              </a:rPr>
              <a:t>ALTER</a:t>
            </a:r>
            <a:endParaRPr b="1" i="0" sz="1400" u="none" cap="none" strike="noStrike">
              <a:solidFill>
                <a:srgbClr val="0000FF"/>
              </a:solidFill>
              <a:latin typeface="Exo"/>
              <a:ea typeface="Exo"/>
              <a:cs typeface="Exo"/>
              <a:sym typeface="Exo"/>
            </a:endParaRPr>
          </a:p>
        </p:txBody>
      </p:sp>
      <p:sp>
        <p:nvSpPr>
          <p:cNvPr id="726" name="Google Shape;726;g22bd29e8cc3_0_135"/>
          <p:cNvSpPr txBox="1"/>
          <p:nvPr/>
        </p:nvSpPr>
        <p:spPr>
          <a:xfrm>
            <a:off x="6742500" y="3724850"/>
            <a:ext cx="19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Các câu lệnh </a:t>
            </a:r>
            <a:r>
              <a:rPr b="1" i="0" lang="en-US" sz="1400" u="none" cap="none" strike="noStrike">
                <a:solidFill>
                  <a:srgbClr val="0000FF"/>
                </a:solidFill>
                <a:latin typeface="Exo"/>
                <a:ea typeface="Exo"/>
                <a:cs typeface="Exo"/>
                <a:sym typeface="Exo"/>
              </a:rPr>
              <a:t>ALTER</a:t>
            </a:r>
            <a:endParaRPr b="1" i="0" sz="1400" u="none" cap="none" strike="noStrike">
              <a:solidFill>
                <a:srgbClr val="0000FF"/>
              </a:solidFill>
              <a:latin typeface="Exo"/>
              <a:ea typeface="Exo"/>
              <a:cs typeface="Exo"/>
              <a:sym typeface="Exo"/>
            </a:endParaRPr>
          </a:p>
        </p:txBody>
      </p:sp>
      <p:sp>
        <p:nvSpPr>
          <p:cNvPr id="727" name="Google Shape;727;g22bd29e8cc3_0_135"/>
          <p:cNvSpPr txBox="1"/>
          <p:nvPr/>
        </p:nvSpPr>
        <p:spPr>
          <a:xfrm>
            <a:off x="1872301"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DDL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g22bd29e8cc3_0_238"/>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733" name="Google Shape;733;g22bd29e8cc3_0_238"/>
          <p:cNvSpPr/>
          <p:nvPr/>
        </p:nvSpPr>
        <p:spPr>
          <a:xfrm>
            <a:off x="3521182" y="121898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ALTER</a:t>
            </a:r>
            <a:endParaRPr b="1" i="0" sz="2000" u="none" cap="none" strike="noStrike">
              <a:solidFill>
                <a:schemeClr val="dk1"/>
              </a:solidFill>
              <a:latin typeface="Arial"/>
              <a:ea typeface="Arial"/>
              <a:cs typeface="Arial"/>
              <a:sym typeface="Arial"/>
            </a:endParaRPr>
          </a:p>
        </p:txBody>
      </p:sp>
      <p:sp>
        <p:nvSpPr>
          <p:cNvPr id="734" name="Google Shape;734;g22bd29e8cc3_0_238"/>
          <p:cNvSpPr/>
          <p:nvPr/>
        </p:nvSpPr>
        <p:spPr>
          <a:xfrm>
            <a:off x="667971" y="1218987"/>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CREATE</a:t>
            </a:r>
            <a:endParaRPr b="1" i="0" sz="2000" u="none" cap="none" strike="noStrike">
              <a:solidFill>
                <a:schemeClr val="dk1"/>
              </a:solidFill>
              <a:latin typeface="Arial"/>
              <a:ea typeface="Arial"/>
              <a:cs typeface="Arial"/>
              <a:sym typeface="Arial"/>
            </a:endParaRPr>
          </a:p>
        </p:txBody>
      </p:sp>
      <p:sp>
        <p:nvSpPr>
          <p:cNvPr id="735" name="Google Shape;735;g22bd29e8cc3_0_238"/>
          <p:cNvSpPr/>
          <p:nvPr/>
        </p:nvSpPr>
        <p:spPr>
          <a:xfrm>
            <a:off x="6374396" y="1218986"/>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DROP</a:t>
            </a:r>
            <a:endParaRPr b="1" i="0" sz="1800" u="none" cap="none" strike="noStrike">
              <a:solidFill>
                <a:schemeClr val="lt1"/>
              </a:solidFill>
              <a:latin typeface="Arial"/>
              <a:ea typeface="Arial"/>
              <a:cs typeface="Arial"/>
              <a:sym typeface="Arial"/>
            </a:endParaRPr>
          </a:p>
        </p:txBody>
      </p:sp>
      <p:sp>
        <p:nvSpPr>
          <p:cNvPr id="736" name="Google Shape;736;g22bd29e8cc3_0_238"/>
          <p:cNvSpPr txBox="1"/>
          <p:nvPr/>
        </p:nvSpPr>
        <p:spPr>
          <a:xfrm>
            <a:off x="462352" y="2834513"/>
            <a:ext cx="5622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DROP TABLE</a:t>
            </a:r>
            <a:r>
              <a:rPr b="0" i="0" lang="en-US" sz="1800" u="none" cap="none" strike="noStrike">
                <a:solidFill>
                  <a:srgbClr val="FF0000"/>
                </a:solidFill>
                <a:latin typeface="Exo"/>
                <a:ea typeface="Exo"/>
                <a:cs typeface="Exo"/>
                <a:sym typeface="Exo"/>
              </a:rPr>
              <a:t> </a:t>
            </a:r>
            <a:r>
              <a:rPr b="0" i="0" lang="en-US" sz="1800" u="none" cap="none" strike="noStrike">
                <a:solidFill>
                  <a:srgbClr val="000000"/>
                </a:solidFill>
                <a:latin typeface="Exo"/>
                <a:ea typeface="Exo"/>
                <a:cs typeface="Exo"/>
                <a:sym typeface="Exo"/>
              </a:rPr>
              <a:t>được sử dụng để </a:t>
            </a:r>
            <a:r>
              <a:rPr b="1" i="0" lang="en-US" sz="1800" u="none" cap="none" strike="noStrike">
                <a:solidFill>
                  <a:srgbClr val="000000"/>
                </a:solidFill>
                <a:latin typeface="Exo"/>
                <a:ea typeface="Exo"/>
                <a:cs typeface="Exo"/>
                <a:sym typeface="Exo"/>
              </a:rPr>
              <a:t>xóa</a:t>
            </a:r>
            <a:r>
              <a:rPr b="0" i="0" lang="en-US" sz="1800" u="none" cap="none" strike="noStrike">
                <a:solidFill>
                  <a:srgbClr val="000000"/>
                </a:solidFill>
                <a:latin typeface="Exo"/>
                <a:ea typeface="Exo"/>
                <a:cs typeface="Exo"/>
                <a:sym typeface="Exo"/>
              </a:rPr>
              <a:t> </a:t>
            </a:r>
            <a:r>
              <a:rPr b="1" i="0" lang="en-US" sz="1800" u="none" cap="none" strike="noStrike">
                <a:solidFill>
                  <a:srgbClr val="000000"/>
                </a:solidFill>
                <a:latin typeface="Exo"/>
                <a:ea typeface="Exo"/>
                <a:cs typeface="Exo"/>
                <a:sym typeface="Exo"/>
              </a:rPr>
              <a:t>bảng dữ liệu</a:t>
            </a:r>
            <a:r>
              <a:rPr b="0" i="0" lang="en-US" sz="1800" u="none" cap="none" strike="noStrike">
                <a:solidFill>
                  <a:srgbClr val="000000"/>
                </a:solidFill>
                <a:latin typeface="Exo"/>
                <a:ea typeface="Exo"/>
                <a:cs typeface="Exo"/>
                <a:sym typeface="Exo"/>
              </a:rPr>
              <a:t> trong </a:t>
            </a:r>
            <a:r>
              <a:rPr b="1" i="0" lang="en-US" sz="1800" u="none" cap="none" strike="noStrike">
                <a:solidFill>
                  <a:srgbClr val="000000"/>
                </a:solidFill>
                <a:latin typeface="Exo"/>
                <a:ea typeface="Exo"/>
                <a:cs typeface="Exo"/>
                <a:sym typeface="Exo"/>
              </a:rPr>
              <a:t>cơ sở dữ liệu (database)</a:t>
            </a:r>
            <a:r>
              <a:rPr b="0" i="0" lang="en-US" sz="1800" u="none" cap="none" strike="noStrike">
                <a:solidFill>
                  <a:srgbClr val="000000"/>
                </a:solidFill>
                <a:latin typeface="Exo"/>
                <a:ea typeface="Exo"/>
                <a:cs typeface="Exo"/>
                <a:sym typeface="Exo"/>
              </a:rPr>
              <a:t>.</a:t>
            </a:r>
            <a:endParaRPr b="0" i="0" sz="1800" u="none" cap="none" strike="noStrike">
              <a:solidFill>
                <a:srgbClr val="000000"/>
              </a:solidFill>
              <a:latin typeface="Exo"/>
              <a:ea typeface="Exo"/>
              <a:cs typeface="Exo"/>
              <a:sym typeface="Exo"/>
            </a:endParaRPr>
          </a:p>
        </p:txBody>
      </p:sp>
      <p:sp>
        <p:nvSpPr>
          <p:cNvPr id="737" name="Google Shape;737;g22bd29e8cc3_0_238"/>
          <p:cNvSpPr txBox="1"/>
          <p:nvPr/>
        </p:nvSpPr>
        <p:spPr>
          <a:xfrm>
            <a:off x="422726" y="3649575"/>
            <a:ext cx="352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rgbClr val="0000FF"/>
                </a:solidFill>
                <a:latin typeface="Exo"/>
                <a:ea typeface="Exo"/>
                <a:cs typeface="Exo"/>
                <a:sym typeface="Exo"/>
              </a:rPr>
              <a:t>DROP TABLE</a:t>
            </a:r>
            <a:r>
              <a:rPr b="0" i="0" lang="en-US" sz="1800" u="none" cap="none" strike="noStrike">
                <a:solidFill>
                  <a:srgbClr val="0070C0"/>
                </a:solidFill>
                <a:latin typeface="Exo Medium"/>
                <a:ea typeface="Exo Medium"/>
                <a:cs typeface="Exo Medium"/>
                <a:sym typeface="Exo Medium"/>
              </a:rPr>
              <a:t> </a:t>
            </a:r>
            <a:r>
              <a:rPr b="0" i="1" lang="en-US" sz="1800" u="none" cap="none" strike="noStrike">
                <a:solidFill>
                  <a:srgbClr val="000000"/>
                </a:solidFill>
                <a:latin typeface="Exo Medium"/>
                <a:ea typeface="Exo Medium"/>
                <a:cs typeface="Exo Medium"/>
                <a:sym typeface="Exo Medium"/>
              </a:rPr>
              <a:t>table_name</a:t>
            </a:r>
            <a:r>
              <a:rPr b="0" i="0" lang="en-US" sz="1800" u="none" cap="none" strike="noStrike">
                <a:solidFill>
                  <a:srgbClr val="000000"/>
                </a:solidFill>
                <a:latin typeface="Exo Medium"/>
                <a:ea typeface="Exo Medium"/>
                <a:cs typeface="Exo Medium"/>
                <a:sym typeface="Exo Medium"/>
              </a:rPr>
              <a:t>;</a:t>
            </a:r>
            <a:endParaRPr b="0" i="0" sz="1800" u="none" cap="none" strike="noStrike">
              <a:solidFill>
                <a:srgbClr val="000000"/>
              </a:solidFill>
              <a:latin typeface="Exo Medium"/>
              <a:ea typeface="Exo Medium"/>
              <a:cs typeface="Exo Medium"/>
              <a:sym typeface="Exo Medium"/>
            </a:endParaRPr>
          </a:p>
        </p:txBody>
      </p:sp>
      <p:sp>
        <p:nvSpPr>
          <p:cNvPr id="738" name="Google Shape;738;g22bd29e8cc3_0_238"/>
          <p:cNvSpPr/>
          <p:nvPr/>
        </p:nvSpPr>
        <p:spPr>
          <a:xfrm>
            <a:off x="9220644" y="1218985"/>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TRUNCATE</a:t>
            </a:r>
            <a:endParaRPr b="1" i="0" sz="1800" u="none" cap="none" strike="noStrike">
              <a:solidFill>
                <a:schemeClr val="lt1"/>
              </a:solidFill>
              <a:latin typeface="Arial"/>
              <a:ea typeface="Arial"/>
              <a:cs typeface="Arial"/>
              <a:sym typeface="Arial"/>
            </a:endParaRPr>
          </a:p>
        </p:txBody>
      </p:sp>
      <p:sp>
        <p:nvSpPr>
          <p:cNvPr id="739" name="Google Shape;739;g22bd29e8cc3_0_238"/>
          <p:cNvSpPr txBox="1"/>
          <p:nvPr/>
        </p:nvSpPr>
        <p:spPr>
          <a:xfrm>
            <a:off x="6439725" y="2834525"/>
            <a:ext cx="534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TRUNCATE TABLE</a:t>
            </a:r>
            <a:r>
              <a:rPr b="0" i="0" lang="en-US" sz="1800" u="none" cap="none" strike="noStrike">
                <a:solidFill>
                  <a:srgbClr val="FF0000"/>
                </a:solidFill>
                <a:latin typeface="Exo"/>
                <a:ea typeface="Exo"/>
                <a:cs typeface="Exo"/>
                <a:sym typeface="Exo"/>
              </a:rPr>
              <a:t> </a:t>
            </a:r>
            <a:r>
              <a:rPr b="0" i="0" lang="en-US" sz="1800" u="none" cap="none" strike="noStrike">
                <a:solidFill>
                  <a:srgbClr val="000000"/>
                </a:solidFill>
                <a:latin typeface="Exo"/>
                <a:ea typeface="Exo"/>
                <a:cs typeface="Exo"/>
                <a:sym typeface="Exo"/>
              </a:rPr>
              <a:t>được sử dụng để </a:t>
            </a:r>
            <a:r>
              <a:rPr b="1" i="0" lang="en-US" sz="1800" u="none" cap="none" strike="noStrike">
                <a:solidFill>
                  <a:srgbClr val="000000"/>
                </a:solidFill>
                <a:latin typeface="Exo"/>
                <a:ea typeface="Exo"/>
                <a:cs typeface="Exo"/>
                <a:sym typeface="Exo"/>
              </a:rPr>
              <a:t>xóa toàn bộ dữ liệu</a:t>
            </a:r>
            <a:r>
              <a:rPr b="0" i="0" lang="en-US" sz="1800" u="none" cap="none" strike="noStrike">
                <a:solidFill>
                  <a:srgbClr val="000000"/>
                </a:solidFill>
                <a:latin typeface="Exo"/>
                <a:ea typeface="Exo"/>
                <a:cs typeface="Exo"/>
                <a:sym typeface="Exo"/>
              </a:rPr>
              <a:t> trong </a:t>
            </a:r>
            <a:r>
              <a:rPr b="1" i="0" lang="en-US" sz="1800" u="none" cap="none" strike="noStrike">
                <a:solidFill>
                  <a:srgbClr val="000000"/>
                </a:solidFill>
                <a:latin typeface="Exo"/>
                <a:ea typeface="Exo"/>
                <a:cs typeface="Exo"/>
                <a:sym typeface="Exo"/>
              </a:rPr>
              <a:t>bảng (table)</a:t>
            </a:r>
            <a:r>
              <a:rPr b="0" i="0" lang="en-US" sz="1800" u="none" cap="none" strike="noStrike">
                <a:solidFill>
                  <a:srgbClr val="000000"/>
                </a:solidFill>
                <a:latin typeface="Exo"/>
                <a:ea typeface="Exo"/>
                <a:cs typeface="Exo"/>
                <a:sym typeface="Exo"/>
              </a:rPr>
              <a:t>.</a:t>
            </a:r>
            <a:endParaRPr b="0" i="0" sz="1800" u="none" cap="none" strike="noStrike">
              <a:solidFill>
                <a:srgbClr val="000000"/>
              </a:solidFill>
              <a:latin typeface="Exo"/>
              <a:ea typeface="Exo"/>
              <a:cs typeface="Exo"/>
              <a:sym typeface="Exo"/>
            </a:endParaRPr>
          </a:p>
        </p:txBody>
      </p:sp>
      <p:sp>
        <p:nvSpPr>
          <p:cNvPr id="740" name="Google Shape;740;g22bd29e8cc3_0_238"/>
          <p:cNvSpPr txBox="1"/>
          <p:nvPr/>
        </p:nvSpPr>
        <p:spPr>
          <a:xfrm>
            <a:off x="6439714" y="3649575"/>
            <a:ext cx="375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Exo"/>
                <a:ea typeface="Exo"/>
                <a:cs typeface="Exo"/>
                <a:sym typeface="Exo"/>
              </a:rPr>
              <a:t>TRUNCATE TABLE</a:t>
            </a:r>
            <a:r>
              <a:rPr b="0" i="0" lang="en-US" sz="1800" u="none" cap="none" strike="noStrike">
                <a:solidFill>
                  <a:srgbClr val="0070C0"/>
                </a:solidFill>
                <a:latin typeface="Exo"/>
                <a:ea typeface="Exo"/>
                <a:cs typeface="Exo"/>
                <a:sym typeface="Exo"/>
              </a:rPr>
              <a:t> </a:t>
            </a:r>
            <a:r>
              <a:rPr b="0" i="1" lang="en-US" sz="1800" u="none" cap="none" strike="noStrike">
                <a:solidFill>
                  <a:srgbClr val="000000"/>
                </a:solidFill>
                <a:latin typeface="Exo"/>
                <a:ea typeface="Exo"/>
                <a:cs typeface="Exo"/>
                <a:sym typeface="Exo"/>
              </a:rPr>
              <a:t>table_name</a:t>
            </a:r>
            <a:r>
              <a:rPr b="0" i="0" lang="en-US" sz="1800" u="none" cap="none" strike="noStrike">
                <a:solidFill>
                  <a:srgbClr val="000000"/>
                </a:solidFill>
                <a:latin typeface="Exo"/>
                <a:ea typeface="Exo"/>
                <a:cs typeface="Exo"/>
                <a:sym typeface="Exo"/>
              </a:rPr>
              <a:t>;</a:t>
            </a:r>
            <a:endParaRPr b="0" i="0" sz="1800" u="none" cap="none" strike="noStrike">
              <a:solidFill>
                <a:srgbClr val="000000"/>
              </a:solidFill>
              <a:latin typeface="Exo"/>
              <a:ea typeface="Exo"/>
              <a:cs typeface="Exo"/>
              <a:sym typeface="Exo"/>
            </a:endParaRPr>
          </a:p>
        </p:txBody>
      </p:sp>
      <p:sp>
        <p:nvSpPr>
          <p:cNvPr id="741" name="Google Shape;741;g22bd29e8cc3_0_238"/>
          <p:cNvSpPr txBox="1"/>
          <p:nvPr/>
        </p:nvSpPr>
        <p:spPr>
          <a:xfrm>
            <a:off x="1872301"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DDL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g22bc65b3317_0_804"/>
          <p:cNvPicPr preferRelativeResize="0"/>
          <p:nvPr/>
        </p:nvPicPr>
        <p:blipFill rotWithShape="1">
          <a:blip r:embed="rId3">
            <a:alphaModFix/>
          </a:blip>
          <a:srcRect b="0" l="0" r="0" t="0"/>
          <a:stretch/>
        </p:blipFill>
        <p:spPr>
          <a:xfrm>
            <a:off x="575300" y="4109325"/>
            <a:ext cx="3074400" cy="862500"/>
          </a:xfrm>
          <a:prstGeom prst="rect">
            <a:avLst/>
          </a:prstGeom>
          <a:noFill/>
          <a:ln>
            <a:noFill/>
          </a:ln>
        </p:spPr>
      </p:pic>
      <p:sp>
        <p:nvSpPr>
          <p:cNvPr id="748" name="Google Shape;748;g22bc65b3317_0_804"/>
          <p:cNvSpPr txBox="1"/>
          <p:nvPr/>
        </p:nvSpPr>
        <p:spPr>
          <a:xfrm>
            <a:off x="625503" y="5707150"/>
            <a:ext cx="307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Kết quả: </a:t>
            </a:r>
            <a:endParaRPr b="1" i="0" sz="1400" u="none" cap="none" strike="noStrike">
              <a:solidFill>
                <a:srgbClr val="000000"/>
              </a:solidFill>
              <a:latin typeface="Exo"/>
              <a:ea typeface="Exo"/>
              <a:cs typeface="Exo"/>
              <a:sym typeface="Exo"/>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Bảng mentors đã bị xóa khỏi CSDL</a:t>
            </a:r>
            <a:endParaRPr b="1" i="0" sz="1400" u="none" cap="none" strike="noStrike">
              <a:solidFill>
                <a:srgbClr val="000000"/>
              </a:solidFill>
              <a:latin typeface="Exo"/>
              <a:ea typeface="Exo"/>
              <a:cs typeface="Exo"/>
              <a:sym typeface="Exo"/>
            </a:endParaRPr>
          </a:p>
        </p:txBody>
      </p:sp>
      <p:sp>
        <p:nvSpPr>
          <p:cNvPr id="749" name="Google Shape;749;g22bc65b3317_0_804"/>
          <p:cNvSpPr txBox="1"/>
          <p:nvPr/>
        </p:nvSpPr>
        <p:spPr>
          <a:xfrm>
            <a:off x="7984725" y="5707150"/>
            <a:ext cx="3986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Kết quả: </a:t>
            </a:r>
            <a:endParaRPr b="1" i="0" sz="1400" u="none" cap="none" strike="noStrike">
              <a:solidFill>
                <a:srgbClr val="000000"/>
              </a:solidFill>
              <a:latin typeface="Exo"/>
              <a:ea typeface="Exo"/>
              <a:cs typeface="Exo"/>
              <a:sym typeface="Exo"/>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Tất cả dữ liệu trong bảng mentors đều bị xoá</a:t>
            </a:r>
            <a:endParaRPr b="1" i="0" sz="1400" u="none" cap="none" strike="noStrike">
              <a:solidFill>
                <a:srgbClr val="000000"/>
              </a:solidFill>
              <a:latin typeface="Exo"/>
              <a:ea typeface="Exo"/>
              <a:cs typeface="Exo"/>
              <a:sym typeface="Exo"/>
            </a:endParaRPr>
          </a:p>
        </p:txBody>
      </p:sp>
      <p:pic>
        <p:nvPicPr>
          <p:cNvPr id="750" name="Google Shape;750;g22bc65b3317_0_804"/>
          <p:cNvPicPr preferRelativeResize="0"/>
          <p:nvPr/>
        </p:nvPicPr>
        <p:blipFill rotWithShape="1">
          <a:blip r:embed="rId4">
            <a:alphaModFix/>
          </a:blip>
          <a:srcRect b="0" l="0" r="0" t="0"/>
          <a:stretch/>
        </p:blipFill>
        <p:spPr>
          <a:xfrm>
            <a:off x="4045800" y="3954275"/>
            <a:ext cx="3225650" cy="1203625"/>
          </a:xfrm>
          <a:prstGeom prst="rect">
            <a:avLst/>
          </a:prstGeom>
          <a:noFill/>
          <a:ln>
            <a:noFill/>
          </a:ln>
        </p:spPr>
      </p:pic>
      <p:sp>
        <p:nvSpPr>
          <p:cNvPr id="751" name="Google Shape;751;g22bc65b3317_0_804"/>
          <p:cNvSpPr txBox="1"/>
          <p:nvPr/>
        </p:nvSpPr>
        <p:spPr>
          <a:xfrm>
            <a:off x="4505135" y="5216912"/>
            <a:ext cx="2307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752" name="Google Shape;752;g22bc65b3317_0_804"/>
          <p:cNvSpPr txBox="1"/>
          <p:nvPr/>
        </p:nvSpPr>
        <p:spPr>
          <a:xfrm>
            <a:off x="8220674" y="2820025"/>
            <a:ext cx="27222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TRUNCATE TABLE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p:txBody>
      </p:sp>
      <p:cxnSp>
        <p:nvCxnSpPr>
          <p:cNvPr id="753" name="Google Shape;753;g22bc65b3317_0_804"/>
          <p:cNvCxnSpPr>
            <a:endCxn id="752" idx="1"/>
          </p:cNvCxnSpPr>
          <p:nvPr/>
        </p:nvCxnSpPr>
        <p:spPr>
          <a:xfrm flipH="1" rot="10800000">
            <a:off x="7195874" y="3035575"/>
            <a:ext cx="1024800" cy="860100"/>
          </a:xfrm>
          <a:prstGeom prst="straightConnector1">
            <a:avLst/>
          </a:prstGeom>
          <a:noFill/>
          <a:ln cap="flat" cmpd="sng" w="9525">
            <a:solidFill>
              <a:schemeClr val="dk2"/>
            </a:solidFill>
            <a:prstDash val="solid"/>
            <a:round/>
            <a:headEnd len="sm" w="sm" type="none"/>
            <a:tailEnd len="med" w="med" type="triangle"/>
          </a:ln>
        </p:spPr>
      </p:cxnSp>
      <p:sp>
        <p:nvSpPr>
          <p:cNvPr id="754" name="Google Shape;754;g22bc65b3317_0_804"/>
          <p:cNvSpPr txBox="1"/>
          <p:nvPr/>
        </p:nvSpPr>
        <p:spPr>
          <a:xfrm>
            <a:off x="7988403" y="5124950"/>
            <a:ext cx="3479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a:t>
            </a:r>
            <a:r>
              <a:rPr b="1" i="0" lang="en-US" sz="1400" u="none" cap="none" strike="noStrike">
                <a:solidFill>
                  <a:srgbClr val="0000FF"/>
                </a:solidFill>
                <a:latin typeface="Exo"/>
                <a:ea typeface="Exo"/>
                <a:cs typeface="Exo"/>
                <a:sym typeface="Exo"/>
              </a:rPr>
              <a:t>TRUNCATE</a:t>
            </a:r>
            <a:endParaRPr b="1" i="0" sz="1400" u="none" cap="none" strike="noStrike">
              <a:solidFill>
                <a:srgbClr val="0000FF"/>
              </a:solidFill>
              <a:latin typeface="Exo"/>
              <a:ea typeface="Exo"/>
              <a:cs typeface="Exo"/>
              <a:sym typeface="Exo"/>
            </a:endParaRPr>
          </a:p>
        </p:txBody>
      </p:sp>
      <p:sp>
        <p:nvSpPr>
          <p:cNvPr id="755" name="Google Shape;755;g22bc65b3317_0_804"/>
          <p:cNvSpPr txBox="1"/>
          <p:nvPr/>
        </p:nvSpPr>
        <p:spPr>
          <a:xfrm>
            <a:off x="2529400" y="2150225"/>
            <a:ext cx="66231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PHÂN BIỆT SỰ KHÁC NHAU GIỮA </a:t>
            </a:r>
            <a:r>
              <a:rPr b="1" i="0" lang="en-US" sz="1700" u="none" cap="none" strike="noStrike">
                <a:solidFill>
                  <a:srgbClr val="0000FF"/>
                </a:solidFill>
                <a:latin typeface="Exo"/>
                <a:ea typeface="Exo"/>
                <a:cs typeface="Exo"/>
                <a:sym typeface="Exo"/>
              </a:rPr>
              <a:t>DROP</a:t>
            </a:r>
            <a:r>
              <a:rPr b="0" i="0" lang="en-US" sz="1700" u="none" cap="none" strike="noStrike">
                <a:solidFill>
                  <a:srgbClr val="000000"/>
                </a:solidFill>
                <a:latin typeface="Exo"/>
                <a:ea typeface="Exo"/>
                <a:cs typeface="Exo"/>
                <a:sym typeface="Exo"/>
              </a:rPr>
              <a:t> VÀ </a:t>
            </a:r>
            <a:r>
              <a:rPr b="1" i="0" lang="en-US" sz="1700" u="none" cap="none" strike="noStrike">
                <a:solidFill>
                  <a:srgbClr val="0000FF"/>
                </a:solidFill>
                <a:latin typeface="Exo"/>
                <a:ea typeface="Exo"/>
                <a:cs typeface="Exo"/>
                <a:sym typeface="Exo"/>
              </a:rPr>
              <a:t>TRUNCATE</a:t>
            </a:r>
            <a:endParaRPr b="1" i="0" sz="1700" u="none" cap="none" strike="noStrike">
              <a:solidFill>
                <a:srgbClr val="0000FF"/>
              </a:solidFill>
              <a:latin typeface="Exo"/>
              <a:ea typeface="Exo"/>
              <a:cs typeface="Exo"/>
              <a:sym typeface="Exo"/>
            </a:endParaRPr>
          </a:p>
        </p:txBody>
      </p:sp>
      <p:sp>
        <p:nvSpPr>
          <p:cNvPr id="756" name="Google Shape;756;g22bc65b3317_0_804"/>
          <p:cNvSpPr txBox="1"/>
          <p:nvPr/>
        </p:nvSpPr>
        <p:spPr>
          <a:xfrm>
            <a:off x="1301600" y="2778700"/>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DROP TABLE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p:txBody>
      </p:sp>
      <p:cxnSp>
        <p:nvCxnSpPr>
          <p:cNvPr id="757" name="Google Shape;757;g22bc65b3317_0_804"/>
          <p:cNvCxnSpPr>
            <a:stCxn id="752" idx="2"/>
          </p:cNvCxnSpPr>
          <p:nvPr/>
        </p:nvCxnSpPr>
        <p:spPr>
          <a:xfrm flipH="1">
            <a:off x="9553874" y="3251125"/>
            <a:ext cx="27900" cy="581700"/>
          </a:xfrm>
          <a:prstGeom prst="straightConnector1">
            <a:avLst/>
          </a:prstGeom>
          <a:noFill/>
          <a:ln cap="flat" cmpd="sng" w="9525">
            <a:solidFill>
              <a:schemeClr val="dk2"/>
            </a:solidFill>
            <a:prstDash val="solid"/>
            <a:round/>
            <a:headEnd len="sm" w="sm" type="none"/>
            <a:tailEnd len="med" w="med" type="triangle"/>
          </a:ln>
        </p:spPr>
      </p:cxnSp>
      <p:cxnSp>
        <p:nvCxnSpPr>
          <p:cNvPr id="758" name="Google Shape;758;g22bc65b3317_0_804"/>
          <p:cNvCxnSpPr>
            <a:endCxn id="747" idx="0"/>
          </p:cNvCxnSpPr>
          <p:nvPr/>
        </p:nvCxnSpPr>
        <p:spPr>
          <a:xfrm flipH="1">
            <a:off x="2112500" y="3358125"/>
            <a:ext cx="13500" cy="751200"/>
          </a:xfrm>
          <a:prstGeom prst="straightConnector1">
            <a:avLst/>
          </a:prstGeom>
          <a:noFill/>
          <a:ln cap="flat" cmpd="sng" w="9525">
            <a:solidFill>
              <a:schemeClr val="dk2"/>
            </a:solidFill>
            <a:prstDash val="solid"/>
            <a:round/>
            <a:headEnd len="sm" w="sm" type="none"/>
            <a:tailEnd len="med" w="med" type="triangle"/>
          </a:ln>
        </p:spPr>
      </p:cxnSp>
      <p:cxnSp>
        <p:nvCxnSpPr>
          <p:cNvPr id="759" name="Google Shape;759;g22bc65b3317_0_804"/>
          <p:cNvCxnSpPr>
            <a:endCxn id="756" idx="3"/>
          </p:cNvCxnSpPr>
          <p:nvPr/>
        </p:nvCxnSpPr>
        <p:spPr>
          <a:xfrm rot="10800000">
            <a:off x="3605000" y="2994250"/>
            <a:ext cx="1252800" cy="862500"/>
          </a:xfrm>
          <a:prstGeom prst="straightConnector1">
            <a:avLst/>
          </a:prstGeom>
          <a:noFill/>
          <a:ln cap="flat" cmpd="sng" w="9525">
            <a:solidFill>
              <a:schemeClr val="dk2"/>
            </a:solidFill>
            <a:prstDash val="solid"/>
            <a:round/>
            <a:headEnd len="sm" w="sm" type="none"/>
            <a:tailEnd len="med" w="med" type="triangle"/>
          </a:ln>
        </p:spPr>
      </p:cxnSp>
      <p:sp>
        <p:nvSpPr>
          <p:cNvPr id="760" name="Google Shape;760;g22bc65b3317_0_804"/>
          <p:cNvSpPr txBox="1"/>
          <p:nvPr/>
        </p:nvSpPr>
        <p:spPr>
          <a:xfrm>
            <a:off x="220578" y="5224400"/>
            <a:ext cx="3479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Server sau khi </a:t>
            </a:r>
            <a:r>
              <a:rPr b="1" i="0" lang="en-US" sz="1400" u="none" cap="none" strike="noStrike">
                <a:solidFill>
                  <a:srgbClr val="0000FF"/>
                </a:solidFill>
                <a:latin typeface="Exo"/>
                <a:ea typeface="Exo"/>
                <a:cs typeface="Exo"/>
                <a:sym typeface="Exo"/>
              </a:rPr>
              <a:t>DROP TABLE</a:t>
            </a:r>
            <a:endParaRPr b="1" i="0" sz="1400" u="none" cap="none" strike="noStrike">
              <a:solidFill>
                <a:srgbClr val="0000FF"/>
              </a:solidFill>
              <a:latin typeface="Exo"/>
              <a:ea typeface="Exo"/>
              <a:cs typeface="Exo"/>
              <a:sym typeface="Exo"/>
            </a:endParaRPr>
          </a:p>
        </p:txBody>
      </p:sp>
      <p:pic>
        <p:nvPicPr>
          <p:cNvPr id="761" name="Google Shape;761;g22bc65b3317_0_804"/>
          <p:cNvPicPr preferRelativeResize="0"/>
          <p:nvPr/>
        </p:nvPicPr>
        <p:blipFill rotWithShape="1">
          <a:blip r:embed="rId5">
            <a:alphaModFix/>
          </a:blip>
          <a:srcRect b="0" l="0" r="0" t="0"/>
          <a:stretch/>
        </p:blipFill>
        <p:spPr>
          <a:xfrm>
            <a:off x="7984725" y="3886925"/>
            <a:ext cx="3486750" cy="1292125"/>
          </a:xfrm>
          <a:prstGeom prst="rect">
            <a:avLst/>
          </a:prstGeom>
          <a:noFill/>
          <a:ln>
            <a:noFill/>
          </a:ln>
        </p:spPr>
      </p:pic>
      <p:sp>
        <p:nvSpPr>
          <p:cNvPr id="762" name="Google Shape;762;g22bc65b3317_0_804"/>
          <p:cNvSpPr/>
          <p:nvPr/>
        </p:nvSpPr>
        <p:spPr>
          <a:xfrm>
            <a:off x="3521182" y="121898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ALTER</a:t>
            </a:r>
            <a:endParaRPr b="1" i="0" sz="2000" u="none" cap="none" strike="noStrike">
              <a:solidFill>
                <a:schemeClr val="dk1"/>
              </a:solidFill>
              <a:latin typeface="Arial"/>
              <a:ea typeface="Arial"/>
              <a:cs typeface="Arial"/>
              <a:sym typeface="Arial"/>
            </a:endParaRPr>
          </a:p>
        </p:txBody>
      </p:sp>
      <p:sp>
        <p:nvSpPr>
          <p:cNvPr id="763" name="Google Shape;763;g22bc65b3317_0_804"/>
          <p:cNvSpPr/>
          <p:nvPr/>
        </p:nvSpPr>
        <p:spPr>
          <a:xfrm>
            <a:off x="667971" y="1218987"/>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CREATE</a:t>
            </a:r>
            <a:endParaRPr b="1" i="0" sz="2000" u="none" cap="none" strike="noStrike">
              <a:solidFill>
                <a:schemeClr val="dk1"/>
              </a:solidFill>
              <a:latin typeface="Arial"/>
              <a:ea typeface="Arial"/>
              <a:cs typeface="Arial"/>
              <a:sym typeface="Arial"/>
            </a:endParaRPr>
          </a:p>
        </p:txBody>
      </p:sp>
      <p:sp>
        <p:nvSpPr>
          <p:cNvPr id="764" name="Google Shape;764;g22bc65b3317_0_804"/>
          <p:cNvSpPr/>
          <p:nvPr/>
        </p:nvSpPr>
        <p:spPr>
          <a:xfrm>
            <a:off x="6374396" y="1218986"/>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DROP</a:t>
            </a:r>
            <a:endParaRPr b="1" i="0" sz="1800" u="none" cap="none" strike="noStrike">
              <a:solidFill>
                <a:schemeClr val="lt1"/>
              </a:solidFill>
              <a:latin typeface="Arial"/>
              <a:ea typeface="Arial"/>
              <a:cs typeface="Arial"/>
              <a:sym typeface="Arial"/>
            </a:endParaRPr>
          </a:p>
        </p:txBody>
      </p:sp>
      <p:sp>
        <p:nvSpPr>
          <p:cNvPr id="765" name="Google Shape;765;g22bc65b3317_0_804"/>
          <p:cNvSpPr/>
          <p:nvPr/>
        </p:nvSpPr>
        <p:spPr>
          <a:xfrm>
            <a:off x="9220644" y="1218985"/>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TRUNCATE</a:t>
            </a:r>
            <a:endParaRPr b="1" i="0" sz="1800" u="none" cap="none" strike="noStrike">
              <a:solidFill>
                <a:schemeClr val="lt1"/>
              </a:solidFill>
              <a:latin typeface="Arial"/>
              <a:ea typeface="Arial"/>
              <a:cs typeface="Arial"/>
              <a:sym typeface="Arial"/>
            </a:endParaRPr>
          </a:p>
        </p:txBody>
      </p:sp>
      <p:sp>
        <p:nvSpPr>
          <p:cNvPr id="766" name="Google Shape;766;g22bc65b3317_0_804"/>
          <p:cNvSpPr txBox="1"/>
          <p:nvPr/>
        </p:nvSpPr>
        <p:spPr>
          <a:xfrm>
            <a:off x="1872301"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DDL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g22bc65b3317_0_19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772" name="Google Shape;772;g22bc65b3317_0_19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773" name="Google Shape;773;g22bc65b3317_0_19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74" name="Google Shape;774;g22bc65b3317_0_19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775" name="Google Shape;775;g22bc65b3317_0_199"/>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CÂU LỆNH TRONG SQL</a:t>
            </a:r>
            <a:endParaRPr b="0" i="0" sz="5100" u="none" cap="none" strike="noStrike">
              <a:solidFill>
                <a:schemeClr val="lt1"/>
              </a:solidFill>
              <a:latin typeface="Exo Black"/>
              <a:ea typeface="Exo Black"/>
              <a:cs typeface="Exo Black"/>
              <a:sym typeface="Exo Black"/>
            </a:endParaRPr>
          </a:p>
        </p:txBody>
      </p:sp>
      <p:sp>
        <p:nvSpPr>
          <p:cNvPr id="776" name="Google Shape;776;g22bc65b3317_0_199"/>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Nhóm DML</a:t>
            </a:r>
            <a:endParaRPr b="0" i="0" sz="2000" u="none" cap="none" strike="noStrike">
              <a:solidFill>
                <a:schemeClr val="lt1"/>
              </a:solidFill>
              <a:latin typeface="Exo Black"/>
              <a:ea typeface="Exo Black"/>
              <a:cs typeface="Exo Black"/>
              <a:sym typeface="Exo Black"/>
            </a:endParaRPr>
          </a:p>
        </p:txBody>
      </p:sp>
      <p:pic>
        <p:nvPicPr>
          <p:cNvPr id="777" name="Google Shape;777;g22bc65b3317_0_19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
          <p:cNvPicPr preferRelativeResize="0"/>
          <p:nvPr/>
        </p:nvPicPr>
        <p:blipFill rotWithShape="1">
          <a:blip r:embed="rId3">
            <a:alphaModFix/>
          </a:blip>
          <a:srcRect b="0" l="0" r="0" t="0"/>
          <a:stretch/>
        </p:blipFill>
        <p:spPr>
          <a:xfrm>
            <a:off x="8981063" y="2519078"/>
            <a:ext cx="1447799" cy="1531671"/>
          </a:xfrm>
          <a:prstGeom prst="rect">
            <a:avLst/>
          </a:prstGeom>
          <a:noFill/>
          <a:ln>
            <a:noFill/>
          </a:ln>
        </p:spPr>
      </p:pic>
      <p:sp>
        <p:nvSpPr>
          <p:cNvPr id="183" name="Google Shape;183;p3"/>
          <p:cNvSpPr/>
          <p:nvPr/>
        </p:nvSpPr>
        <p:spPr>
          <a:xfrm>
            <a:off x="1763138" y="3387550"/>
            <a:ext cx="7647900" cy="22662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3"/>
          <p:cNvSpPr txBox="1"/>
          <p:nvPr/>
        </p:nvSpPr>
        <p:spPr>
          <a:xfrm>
            <a:off x="4964899" y="4102438"/>
            <a:ext cx="4341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400" u="none" cap="none" strike="noStrike">
                <a:solidFill>
                  <a:srgbClr val="E2262D"/>
                </a:solidFill>
                <a:latin typeface="Exo Medium"/>
                <a:ea typeface="Exo Medium"/>
                <a:cs typeface="Exo Medium"/>
                <a:sym typeface="Exo Medium"/>
              </a:rPr>
              <a:t>“</a:t>
            </a:r>
            <a:r>
              <a:rPr b="1" i="0" lang="en-US" sz="2400" u="none" cap="none" strike="noStrike">
                <a:solidFill>
                  <a:schemeClr val="dk1"/>
                </a:solidFill>
                <a:latin typeface="Exo Medium"/>
                <a:ea typeface="Exo Medium"/>
                <a:cs typeface="Exo Medium"/>
                <a:sym typeface="Exo Medium"/>
              </a:rPr>
              <a:t>Data is new oil</a:t>
            </a:r>
            <a:r>
              <a:rPr b="1" i="0" lang="en-US" sz="2400" u="none" cap="none" strike="noStrike">
                <a:solidFill>
                  <a:srgbClr val="E2262D"/>
                </a:solidFill>
                <a:latin typeface="Exo Medium"/>
                <a:ea typeface="Exo Medium"/>
                <a:cs typeface="Exo Medium"/>
                <a:sym typeface="Exo Medium"/>
              </a:rPr>
              <a:t>”</a:t>
            </a:r>
            <a:endParaRPr b="1" i="0" sz="2400" u="none" cap="none" strike="noStrike">
              <a:solidFill>
                <a:schemeClr val="dk1"/>
              </a:solidFill>
              <a:latin typeface="Calibri"/>
              <a:ea typeface="Calibri"/>
              <a:cs typeface="Calibri"/>
              <a:sym typeface="Calibri"/>
            </a:endParaRPr>
          </a:p>
        </p:txBody>
      </p:sp>
      <p:sp>
        <p:nvSpPr>
          <p:cNvPr id="185" name="Google Shape;185;p3"/>
          <p:cNvSpPr txBox="1"/>
          <p:nvPr/>
        </p:nvSpPr>
        <p:spPr>
          <a:xfrm>
            <a:off x="4964899" y="4615852"/>
            <a:ext cx="4113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Clive Humby,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Chief Data Scientist at Starcount</a:t>
            </a:r>
            <a:endParaRPr b="1" i="0" sz="1600" u="none" cap="none" strike="noStrike">
              <a:solidFill>
                <a:srgbClr val="E2262D"/>
              </a:solidFill>
              <a:latin typeface="Exo"/>
              <a:ea typeface="Exo"/>
              <a:cs typeface="Exo"/>
              <a:sym typeface="Exo"/>
            </a:endParaRPr>
          </a:p>
        </p:txBody>
      </p:sp>
      <p:sp>
        <p:nvSpPr>
          <p:cNvPr id="186" name="Google Shape;186;p3"/>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Tổng quan về </a:t>
            </a:r>
            <a:r>
              <a:rPr b="1" i="0" lang="en-US" sz="3800" u="none" cap="none" strike="noStrike">
                <a:solidFill>
                  <a:srgbClr val="E2262D"/>
                </a:solidFill>
                <a:latin typeface="Exo"/>
                <a:ea typeface="Exo"/>
                <a:cs typeface="Exo"/>
                <a:sym typeface="Exo"/>
              </a:rPr>
              <a:t>dữ liệu</a:t>
            </a:r>
            <a:endParaRPr b="1" i="0" sz="3800" u="none" cap="none" strike="noStrike">
              <a:solidFill>
                <a:srgbClr val="E2262D"/>
              </a:solidFill>
              <a:latin typeface="Exo"/>
              <a:ea typeface="Exo"/>
              <a:cs typeface="Exo"/>
              <a:sym typeface="Exo"/>
            </a:endParaRPr>
          </a:p>
        </p:txBody>
      </p:sp>
      <p:pic>
        <p:nvPicPr>
          <p:cNvPr id="187" name="Google Shape;187;p3"/>
          <p:cNvPicPr preferRelativeResize="0"/>
          <p:nvPr/>
        </p:nvPicPr>
        <p:blipFill rotWithShape="1">
          <a:blip r:embed="rId4">
            <a:alphaModFix/>
          </a:blip>
          <a:srcRect b="63550" l="0" r="65720" t="0"/>
          <a:stretch/>
        </p:blipFill>
        <p:spPr>
          <a:xfrm flipH="1">
            <a:off x="0" y="0"/>
            <a:ext cx="3505434" cy="1610175"/>
          </a:xfrm>
          <a:prstGeom prst="rect">
            <a:avLst/>
          </a:prstGeom>
          <a:noFill/>
          <a:ln>
            <a:noFill/>
          </a:ln>
        </p:spPr>
      </p:pic>
      <p:pic>
        <p:nvPicPr>
          <p:cNvPr id="188" name="Google Shape;188;p3"/>
          <p:cNvPicPr preferRelativeResize="0"/>
          <p:nvPr/>
        </p:nvPicPr>
        <p:blipFill rotWithShape="1">
          <a:blip r:embed="rId5">
            <a:alphaModFix/>
          </a:blip>
          <a:srcRect b="52074" l="0" r="65618" t="0"/>
          <a:stretch/>
        </p:blipFill>
        <p:spPr>
          <a:xfrm>
            <a:off x="8738100" y="4921950"/>
            <a:ext cx="3349251" cy="2016725"/>
          </a:xfrm>
          <a:prstGeom prst="rect">
            <a:avLst/>
          </a:prstGeom>
          <a:noFill/>
          <a:ln>
            <a:noFill/>
          </a:ln>
        </p:spPr>
      </p:pic>
      <p:pic>
        <p:nvPicPr>
          <p:cNvPr id="189" name="Google Shape;189;p3"/>
          <p:cNvPicPr preferRelativeResize="0"/>
          <p:nvPr/>
        </p:nvPicPr>
        <p:blipFill rotWithShape="1">
          <a:blip r:embed="rId6">
            <a:alphaModFix/>
          </a:blip>
          <a:srcRect b="0" l="0" r="23931" t="0"/>
          <a:stretch/>
        </p:blipFill>
        <p:spPr>
          <a:xfrm flipH="1">
            <a:off x="2287363" y="2227988"/>
            <a:ext cx="2413200" cy="2266200"/>
          </a:xfrm>
          <a:prstGeom prst="roundRect">
            <a:avLst>
              <a:gd fmla="val 16667" name="adj"/>
            </a:avLst>
          </a:prstGeom>
          <a:noFill/>
          <a:ln>
            <a:noFill/>
          </a:ln>
        </p:spPr>
      </p:pic>
      <p:grpSp>
        <p:nvGrpSpPr>
          <p:cNvPr id="190" name="Google Shape;190;p3"/>
          <p:cNvGrpSpPr/>
          <p:nvPr/>
        </p:nvGrpSpPr>
        <p:grpSpPr>
          <a:xfrm>
            <a:off x="5002965" y="2903150"/>
            <a:ext cx="622676" cy="763492"/>
            <a:chOff x="3086313" y="2877049"/>
            <a:chExt cx="320142" cy="392581"/>
          </a:xfrm>
        </p:grpSpPr>
        <p:sp>
          <p:nvSpPr>
            <p:cNvPr id="191" name="Google Shape;191;p3"/>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 name="Google Shape;192;p3"/>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3" name="Google Shape;193;p3"/>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4" name="Google Shape;194;p3"/>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5" name="Google Shape;195;p3"/>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6" name="Google Shape;196;p3"/>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7" name="Google Shape;197;p3"/>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8" name="Google Shape;198;p3"/>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9" name="Google Shape;199;p3"/>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00" name="Google Shape;200;p3"/>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01" name="Google Shape;201;p3"/>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02" name="Google Shape;202;p3"/>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id="782" name="Google Shape;782;g22bc65b3317_0_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783" name="Google Shape;783;g22bc65b3317_0_0"/>
          <p:cNvSpPr/>
          <p:nvPr/>
        </p:nvSpPr>
        <p:spPr>
          <a:xfrm>
            <a:off x="524801" y="123439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SELECT</a:t>
            </a:r>
            <a:endParaRPr b="1" i="0" sz="1800" u="none" cap="none" strike="noStrike">
              <a:solidFill>
                <a:schemeClr val="lt1"/>
              </a:solidFill>
              <a:latin typeface="Arial"/>
              <a:ea typeface="Arial"/>
              <a:cs typeface="Arial"/>
              <a:sym typeface="Arial"/>
            </a:endParaRPr>
          </a:p>
        </p:txBody>
      </p:sp>
      <p:sp>
        <p:nvSpPr>
          <p:cNvPr id="784" name="Google Shape;784;g22bc65b3317_0_0"/>
          <p:cNvSpPr/>
          <p:nvPr/>
        </p:nvSpPr>
        <p:spPr>
          <a:xfrm>
            <a:off x="3373370" y="123439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INSERT</a:t>
            </a:r>
            <a:endParaRPr b="1" i="0" sz="2000" u="none" cap="none" strike="noStrike">
              <a:solidFill>
                <a:schemeClr val="dk1"/>
              </a:solidFill>
              <a:latin typeface="Arial"/>
              <a:ea typeface="Arial"/>
              <a:cs typeface="Arial"/>
              <a:sym typeface="Arial"/>
            </a:endParaRPr>
          </a:p>
        </p:txBody>
      </p:sp>
      <p:sp>
        <p:nvSpPr>
          <p:cNvPr id="785" name="Google Shape;785;g22bc65b3317_0_0"/>
          <p:cNvSpPr/>
          <p:nvPr/>
        </p:nvSpPr>
        <p:spPr>
          <a:xfrm>
            <a:off x="6221940" y="123439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UPDATE</a:t>
            </a:r>
            <a:endParaRPr b="1" i="0" sz="2000" u="none" cap="none" strike="noStrike">
              <a:solidFill>
                <a:schemeClr val="dk1"/>
              </a:solidFill>
              <a:latin typeface="Arial"/>
              <a:ea typeface="Arial"/>
              <a:cs typeface="Arial"/>
              <a:sym typeface="Arial"/>
            </a:endParaRPr>
          </a:p>
        </p:txBody>
      </p:sp>
      <p:sp>
        <p:nvSpPr>
          <p:cNvPr id="786" name="Google Shape;786;g22bc65b3317_0_0"/>
          <p:cNvSpPr/>
          <p:nvPr/>
        </p:nvSpPr>
        <p:spPr>
          <a:xfrm>
            <a:off x="9070510" y="123438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DELETE</a:t>
            </a:r>
            <a:endParaRPr b="1" i="0" sz="2000" u="none" cap="none" strike="noStrike">
              <a:solidFill>
                <a:schemeClr val="dk1"/>
              </a:solidFill>
              <a:latin typeface="Arial"/>
              <a:ea typeface="Arial"/>
              <a:cs typeface="Arial"/>
              <a:sym typeface="Arial"/>
            </a:endParaRPr>
          </a:p>
        </p:txBody>
      </p:sp>
      <p:sp>
        <p:nvSpPr>
          <p:cNvPr id="787" name="Google Shape;787;g22bc65b3317_0_0"/>
          <p:cNvSpPr txBox="1"/>
          <p:nvPr/>
        </p:nvSpPr>
        <p:spPr>
          <a:xfrm>
            <a:off x="454118" y="2222054"/>
            <a:ext cx="6465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Câu lệnh </a:t>
            </a:r>
            <a:r>
              <a:rPr b="1" i="0" lang="en-US" sz="1800" u="none" cap="none" strike="noStrike">
                <a:solidFill>
                  <a:srgbClr val="0000FF"/>
                </a:solidFill>
                <a:latin typeface="Exo"/>
                <a:ea typeface="Exo"/>
                <a:cs typeface="Exo"/>
                <a:sym typeface="Exo"/>
              </a:rPr>
              <a:t>SELECT</a:t>
            </a:r>
            <a:r>
              <a:rPr b="0" i="0" lang="en-US" sz="1800" u="none" cap="none" strike="noStrike">
                <a:solidFill>
                  <a:srgbClr val="000000"/>
                </a:solidFill>
                <a:latin typeface="Exo"/>
                <a:ea typeface="Exo"/>
                <a:cs typeface="Exo"/>
                <a:sym typeface="Exo"/>
              </a:rPr>
              <a:t> được sử dụng để lấy dữ liệu từ database. </a:t>
            </a:r>
            <a:endParaRPr b="0" i="0" sz="1800" u="none" cap="none" strike="noStrike">
              <a:solidFill>
                <a:srgbClr val="000000"/>
              </a:solidFill>
              <a:latin typeface="Exo"/>
              <a:ea typeface="Exo"/>
              <a:cs typeface="Exo"/>
              <a:sym typeface="Exo"/>
            </a:endParaRPr>
          </a:p>
        </p:txBody>
      </p:sp>
      <p:sp>
        <p:nvSpPr>
          <p:cNvPr id="788" name="Google Shape;788;g22bc65b3317_0_0"/>
          <p:cNvSpPr txBox="1"/>
          <p:nvPr/>
        </p:nvSpPr>
        <p:spPr>
          <a:xfrm>
            <a:off x="576038" y="2709950"/>
            <a:ext cx="4934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E2262D"/>
                </a:solidFill>
                <a:latin typeface="Exo"/>
                <a:ea typeface="Exo"/>
                <a:cs typeface="Exo"/>
                <a:sym typeface="Exo"/>
              </a:rPr>
              <a:t>- Lấy dữ liệu từ các cột được chỉ định trong bảng:</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rgbClr val="000000"/>
                </a:solidFill>
                <a:latin typeface="Exo"/>
                <a:ea typeface="Exo"/>
                <a:cs typeface="Exo"/>
                <a:sym typeface="Exo"/>
              </a:rPr>
              <a:t> </a:t>
            </a:r>
            <a:r>
              <a:rPr b="0" i="1" lang="en-US" sz="1400" u="none" cap="none" strike="noStrike">
                <a:solidFill>
                  <a:srgbClr val="000000"/>
                </a:solidFill>
                <a:latin typeface="Exo"/>
                <a:ea typeface="Exo"/>
                <a:cs typeface="Exo"/>
                <a:sym typeface="Exo"/>
              </a:rPr>
              <a:t>column1</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column2, ...</a:t>
            </a:r>
            <a:br>
              <a:rPr b="0" i="0" lang="en-US" sz="1400" u="none" cap="none" strike="noStrike">
                <a:solidFill>
                  <a:srgbClr val="000000"/>
                </a:solidFill>
                <a:latin typeface="Exo"/>
                <a:ea typeface="Exo"/>
                <a:cs typeface="Exo"/>
                <a:sym typeface="Exo"/>
              </a:rPr>
            </a:br>
            <a:r>
              <a:rPr b="1" i="0" lang="en-US" sz="1400" u="none" cap="none" strike="noStrike">
                <a:solidFill>
                  <a:srgbClr val="0000FF"/>
                </a:solidFill>
                <a:latin typeface="Exo"/>
                <a:ea typeface="Exo"/>
                <a:cs typeface="Exo"/>
                <a:sym typeface="Exo"/>
              </a:rPr>
              <a:t>FROM</a:t>
            </a:r>
            <a:r>
              <a:rPr b="0" i="0" lang="en-US" sz="1400" u="none" cap="none" strike="noStrike">
                <a:solidFill>
                  <a:srgbClr val="0070C0"/>
                </a:solidFill>
                <a:latin typeface="Exo"/>
                <a:ea typeface="Exo"/>
                <a:cs typeface="Exo"/>
                <a:sym typeface="Exo"/>
              </a:rPr>
              <a:t> </a:t>
            </a:r>
            <a:r>
              <a:rPr b="0" i="1" lang="en-US" sz="1400" u="none" cap="none" strike="noStrike">
                <a:solidFill>
                  <a:srgbClr val="000000"/>
                </a:solidFill>
                <a:latin typeface="Exo"/>
                <a:ea typeface="Exo"/>
                <a:cs typeface="Exo"/>
                <a:sym typeface="Exo"/>
              </a:rPr>
              <a:t>table_name</a:t>
            </a:r>
            <a:r>
              <a:rPr b="0" i="0" lang="en-US" sz="1400" u="none" cap="none" strike="noStrike">
                <a:solidFill>
                  <a:srgbClr val="000000"/>
                </a:solidFill>
                <a:latin typeface="Exo"/>
                <a:ea typeface="Exo"/>
                <a:cs typeface="Exo"/>
                <a:sym typeface="Exo"/>
              </a:rPr>
              <a:t>;</a:t>
            </a:r>
            <a:endParaRPr b="0" i="0" sz="1400" u="none" cap="none" strike="noStrike">
              <a:solidFill>
                <a:srgbClr val="000000"/>
              </a:solidFill>
              <a:latin typeface="Exo"/>
              <a:ea typeface="Exo"/>
              <a:cs typeface="Exo"/>
              <a:sym typeface="Exo"/>
            </a:endParaRPr>
          </a:p>
        </p:txBody>
      </p:sp>
      <p:sp>
        <p:nvSpPr>
          <p:cNvPr id="789" name="Google Shape;789;g22bc65b3317_0_0"/>
          <p:cNvSpPr txBox="1"/>
          <p:nvPr/>
        </p:nvSpPr>
        <p:spPr>
          <a:xfrm>
            <a:off x="1872300"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DML TRONG SQL</a:t>
            </a:r>
            <a:endParaRPr b="1" i="0" sz="1400" u="none" cap="none" strike="noStrike">
              <a:solidFill>
                <a:srgbClr val="000000"/>
              </a:solidFill>
              <a:latin typeface="Arial"/>
              <a:ea typeface="Arial"/>
              <a:cs typeface="Arial"/>
              <a:sym typeface="Arial"/>
            </a:endParaRPr>
          </a:p>
        </p:txBody>
      </p:sp>
      <p:pic>
        <p:nvPicPr>
          <p:cNvPr id="790" name="Google Shape;790;g22bc65b3317_0_0"/>
          <p:cNvPicPr preferRelativeResize="0"/>
          <p:nvPr/>
        </p:nvPicPr>
        <p:blipFill rotWithShape="1">
          <a:blip r:embed="rId4">
            <a:alphaModFix/>
          </a:blip>
          <a:srcRect b="0" l="0" r="0" t="0"/>
          <a:stretch/>
        </p:blipFill>
        <p:spPr>
          <a:xfrm>
            <a:off x="4554513" y="3782862"/>
            <a:ext cx="2303400" cy="1602677"/>
          </a:xfrm>
          <a:prstGeom prst="rect">
            <a:avLst/>
          </a:prstGeom>
          <a:noFill/>
          <a:ln>
            <a:noFill/>
          </a:ln>
        </p:spPr>
      </p:pic>
      <p:sp>
        <p:nvSpPr>
          <p:cNvPr id="791" name="Google Shape;791;g22bc65b3317_0_0"/>
          <p:cNvSpPr txBox="1"/>
          <p:nvPr/>
        </p:nvSpPr>
        <p:spPr>
          <a:xfrm>
            <a:off x="711688" y="3831950"/>
            <a:ext cx="20448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rgbClr val="000000"/>
                </a:solidFill>
                <a:latin typeface="Exo Medium"/>
                <a:ea typeface="Exo Medium"/>
                <a:cs typeface="Exo Medium"/>
                <a:sym typeface="Exo Medium"/>
              </a:rPr>
              <a:t> id, 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mentors</a:t>
            </a:r>
            <a:endParaRPr b="0" i="0" sz="1400" u="none" cap="none" strike="noStrike">
              <a:solidFill>
                <a:srgbClr val="000000"/>
              </a:solidFill>
              <a:latin typeface="Exo Medium"/>
              <a:ea typeface="Exo Medium"/>
              <a:cs typeface="Exo Medium"/>
              <a:sym typeface="Exo Medium"/>
            </a:endParaRPr>
          </a:p>
        </p:txBody>
      </p:sp>
      <p:cxnSp>
        <p:nvCxnSpPr>
          <p:cNvPr id="792" name="Google Shape;792;g22bc65b3317_0_0"/>
          <p:cNvCxnSpPr/>
          <p:nvPr/>
        </p:nvCxnSpPr>
        <p:spPr>
          <a:xfrm rot="10800000">
            <a:off x="3002925" y="4370600"/>
            <a:ext cx="1164300" cy="0"/>
          </a:xfrm>
          <a:prstGeom prst="straightConnector1">
            <a:avLst/>
          </a:prstGeom>
          <a:noFill/>
          <a:ln cap="flat" cmpd="sng" w="9525">
            <a:solidFill>
              <a:schemeClr val="dk2"/>
            </a:solidFill>
            <a:prstDash val="solid"/>
            <a:round/>
            <a:headEnd len="sm" w="sm" type="none"/>
            <a:tailEnd len="med" w="med" type="triangle"/>
          </a:ln>
        </p:spPr>
      </p:cxnSp>
      <p:sp>
        <p:nvSpPr>
          <p:cNvPr id="793" name="Google Shape;793;g22bc65b3317_0_0"/>
          <p:cNvSpPr txBox="1"/>
          <p:nvPr/>
        </p:nvSpPr>
        <p:spPr>
          <a:xfrm>
            <a:off x="4421100" y="545437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794" name="Google Shape;794;g22bc65b3317_0_0"/>
          <p:cNvSpPr txBox="1"/>
          <p:nvPr/>
        </p:nvSpPr>
        <p:spPr>
          <a:xfrm>
            <a:off x="2891400" y="3908900"/>
            <a:ext cx="172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E2262D"/>
                </a:solidFill>
                <a:latin typeface="Exo"/>
                <a:ea typeface="Exo"/>
                <a:cs typeface="Exo"/>
                <a:sym typeface="Exo"/>
              </a:rPr>
              <a:t>Lấy dữ liệu từ các cột được chỉ định trong bảng:</a:t>
            </a:r>
            <a:endParaRPr b="0" i="0" sz="900" u="none" cap="none" strike="noStrike">
              <a:solidFill>
                <a:srgbClr val="000000"/>
              </a:solidFill>
              <a:latin typeface="Arial"/>
              <a:ea typeface="Arial"/>
              <a:cs typeface="Arial"/>
              <a:sym typeface="Arial"/>
            </a:endParaRPr>
          </a:p>
        </p:txBody>
      </p:sp>
      <p:cxnSp>
        <p:nvCxnSpPr>
          <p:cNvPr id="795" name="Google Shape;795;g22bc65b3317_0_0"/>
          <p:cNvCxnSpPr/>
          <p:nvPr/>
        </p:nvCxnSpPr>
        <p:spPr>
          <a:xfrm>
            <a:off x="1734088" y="4461525"/>
            <a:ext cx="0" cy="264900"/>
          </a:xfrm>
          <a:prstGeom prst="straightConnector1">
            <a:avLst/>
          </a:prstGeom>
          <a:noFill/>
          <a:ln cap="flat" cmpd="sng" w="9525">
            <a:solidFill>
              <a:schemeClr val="dk2"/>
            </a:solidFill>
            <a:prstDash val="solid"/>
            <a:round/>
            <a:headEnd len="sm" w="sm" type="none"/>
            <a:tailEnd len="med" w="med" type="triangle"/>
          </a:ln>
        </p:spPr>
      </p:cxnSp>
      <p:pic>
        <p:nvPicPr>
          <p:cNvPr id="796" name="Google Shape;796;g22bc65b3317_0_0"/>
          <p:cNvPicPr preferRelativeResize="0"/>
          <p:nvPr/>
        </p:nvPicPr>
        <p:blipFill rotWithShape="1">
          <a:blip r:embed="rId5">
            <a:alphaModFix/>
          </a:blip>
          <a:srcRect b="0" l="0" r="0" t="0"/>
          <a:stretch/>
        </p:blipFill>
        <p:spPr>
          <a:xfrm>
            <a:off x="768763" y="4726425"/>
            <a:ext cx="1930625" cy="1278075"/>
          </a:xfrm>
          <a:prstGeom prst="rect">
            <a:avLst/>
          </a:prstGeom>
          <a:noFill/>
          <a:ln>
            <a:noFill/>
          </a:ln>
        </p:spPr>
      </p:pic>
      <p:sp>
        <p:nvSpPr>
          <p:cNvPr id="797" name="Google Shape;797;g22bc65b3317_0_0"/>
          <p:cNvSpPr txBox="1"/>
          <p:nvPr/>
        </p:nvSpPr>
        <p:spPr>
          <a:xfrm>
            <a:off x="8398838" y="3731838"/>
            <a:ext cx="19305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chemeClr val="dk1"/>
                </a:solidFill>
                <a:latin typeface="Exo Medium"/>
                <a:ea typeface="Exo Medium"/>
                <a:cs typeface="Exo Medium"/>
                <a:sym typeface="Exo Medium"/>
              </a:rPr>
              <a:t> *</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rgbClr val="0000FF"/>
                </a:solidFill>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mentors</a:t>
            </a:r>
            <a:endParaRPr b="0" i="0" sz="1400" u="none" cap="none" strike="noStrike">
              <a:solidFill>
                <a:srgbClr val="000000"/>
              </a:solidFill>
              <a:latin typeface="Arial"/>
              <a:ea typeface="Arial"/>
              <a:cs typeface="Arial"/>
              <a:sym typeface="Arial"/>
            </a:endParaRPr>
          </a:p>
        </p:txBody>
      </p:sp>
      <p:sp>
        <p:nvSpPr>
          <p:cNvPr id="798" name="Google Shape;798;g22bc65b3317_0_0"/>
          <p:cNvSpPr txBox="1"/>
          <p:nvPr/>
        </p:nvSpPr>
        <p:spPr>
          <a:xfrm>
            <a:off x="493250" y="600450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cxnSp>
        <p:nvCxnSpPr>
          <p:cNvPr id="799" name="Google Shape;799;g22bc65b3317_0_0"/>
          <p:cNvCxnSpPr/>
          <p:nvPr/>
        </p:nvCxnSpPr>
        <p:spPr>
          <a:xfrm>
            <a:off x="7181763" y="4360250"/>
            <a:ext cx="1134900" cy="0"/>
          </a:xfrm>
          <a:prstGeom prst="straightConnector1">
            <a:avLst/>
          </a:prstGeom>
          <a:noFill/>
          <a:ln cap="flat" cmpd="sng" w="9525">
            <a:solidFill>
              <a:schemeClr val="dk2"/>
            </a:solidFill>
            <a:prstDash val="solid"/>
            <a:round/>
            <a:headEnd len="sm" w="sm" type="none"/>
            <a:tailEnd len="med" w="med" type="triangle"/>
          </a:ln>
        </p:spPr>
      </p:cxnSp>
      <p:sp>
        <p:nvSpPr>
          <p:cNvPr id="800" name="Google Shape;800;g22bc65b3317_0_0"/>
          <p:cNvSpPr txBox="1"/>
          <p:nvPr/>
        </p:nvSpPr>
        <p:spPr>
          <a:xfrm>
            <a:off x="7043088" y="3936175"/>
            <a:ext cx="1310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E2262D"/>
                </a:solidFill>
                <a:latin typeface="Exo"/>
                <a:ea typeface="Exo"/>
                <a:cs typeface="Exo"/>
                <a:sym typeface="Exo"/>
              </a:rPr>
              <a:t>Lấy toàn bộ dữ liệu trong bảng:</a:t>
            </a:r>
            <a:endParaRPr b="0" i="0" sz="900" u="none" cap="none" strike="noStrike">
              <a:solidFill>
                <a:srgbClr val="000000"/>
              </a:solidFill>
              <a:latin typeface="Arial"/>
              <a:ea typeface="Arial"/>
              <a:cs typeface="Arial"/>
              <a:sym typeface="Arial"/>
            </a:endParaRPr>
          </a:p>
        </p:txBody>
      </p:sp>
      <p:pic>
        <p:nvPicPr>
          <p:cNvPr id="801" name="Google Shape;801;g22bc65b3317_0_0"/>
          <p:cNvPicPr preferRelativeResize="0"/>
          <p:nvPr/>
        </p:nvPicPr>
        <p:blipFill rotWithShape="1">
          <a:blip r:embed="rId6">
            <a:alphaModFix/>
          </a:blip>
          <a:srcRect b="0" l="0" r="0" t="0"/>
          <a:stretch/>
        </p:blipFill>
        <p:spPr>
          <a:xfrm>
            <a:off x="8251138" y="4726425"/>
            <a:ext cx="3486750" cy="1278075"/>
          </a:xfrm>
          <a:prstGeom prst="rect">
            <a:avLst/>
          </a:prstGeom>
          <a:noFill/>
          <a:ln>
            <a:noFill/>
          </a:ln>
        </p:spPr>
      </p:pic>
      <p:sp>
        <p:nvSpPr>
          <p:cNvPr id="802" name="Google Shape;802;g22bc65b3317_0_0"/>
          <p:cNvSpPr txBox="1"/>
          <p:nvPr/>
        </p:nvSpPr>
        <p:spPr>
          <a:xfrm>
            <a:off x="8777588" y="607775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803" name="Google Shape;803;g22bc65b3317_0_0"/>
          <p:cNvSpPr txBox="1"/>
          <p:nvPr/>
        </p:nvSpPr>
        <p:spPr>
          <a:xfrm>
            <a:off x="7842938" y="2679125"/>
            <a:ext cx="2999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E2262D"/>
                </a:solidFill>
                <a:latin typeface="Exo"/>
                <a:ea typeface="Exo"/>
                <a:cs typeface="Exo"/>
                <a:sym typeface="Exo"/>
              </a:rPr>
              <a:t>- Lấy tất cả dữ liệu trong bảng:</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0070C0"/>
                </a:solidFill>
                <a:latin typeface="Exo"/>
                <a:ea typeface="Exo"/>
                <a:cs typeface="Exo"/>
                <a:sym typeface="Exo"/>
              </a:rPr>
              <a:t>SELECT</a:t>
            </a:r>
            <a:r>
              <a:rPr b="0" i="0" lang="en-US" sz="1400" u="none" cap="none" strike="noStrike">
                <a:solidFill>
                  <a:schemeClr val="dk1"/>
                </a:solidFill>
                <a:latin typeface="Exo"/>
                <a:ea typeface="Exo"/>
                <a:cs typeface="Exo"/>
                <a:sym typeface="Exo"/>
              </a:rPr>
              <a:t> * </a:t>
            </a:r>
            <a:r>
              <a:rPr b="0" i="0" lang="en-US" sz="1400" u="none" cap="none" strike="noStrike">
                <a:solidFill>
                  <a:srgbClr val="0070C0"/>
                </a:solidFill>
                <a:latin typeface="Exo"/>
                <a:ea typeface="Exo"/>
                <a:cs typeface="Exo"/>
                <a:sym typeface="Exo"/>
              </a:rPr>
              <a:t>FROM</a:t>
            </a:r>
            <a:r>
              <a:rPr b="0" i="0" lang="en-US" sz="1400" u="none" cap="none" strike="noStrike">
                <a:solidFill>
                  <a:schemeClr val="dk1"/>
                </a:solidFill>
                <a:latin typeface="Exo"/>
                <a:ea typeface="Exo"/>
                <a:cs typeface="Exo"/>
                <a:sym typeface="Exo"/>
              </a:rPr>
              <a:t> </a:t>
            </a:r>
            <a:r>
              <a:rPr b="0" i="1" lang="en-US" sz="1400" u="none" cap="none" strike="noStrike">
                <a:solidFill>
                  <a:schemeClr val="dk1"/>
                </a:solidFill>
                <a:latin typeface="Exo"/>
                <a:ea typeface="Exo"/>
                <a:cs typeface="Exo"/>
                <a:sym typeface="Exo"/>
              </a:rPr>
              <a:t>table_name</a:t>
            </a:r>
            <a:r>
              <a:rPr b="0" i="0" lang="en-US" sz="1400" u="none" cap="none" strike="noStrike">
                <a:solidFill>
                  <a:schemeClr val="dk1"/>
                </a:solidFill>
                <a:latin typeface="Exo"/>
                <a:ea typeface="Exo"/>
                <a:cs typeface="Exo"/>
                <a:sym typeface="Exo"/>
              </a:rPr>
              <a:t>;</a:t>
            </a:r>
            <a:endParaRPr b="0" i="0" sz="1400" u="none" cap="none" strike="noStrike">
              <a:solidFill>
                <a:srgbClr val="000000"/>
              </a:solidFill>
              <a:latin typeface="Calibri"/>
              <a:ea typeface="Calibri"/>
              <a:cs typeface="Calibri"/>
              <a:sym typeface="Calibri"/>
            </a:endParaRPr>
          </a:p>
        </p:txBody>
      </p:sp>
      <p:cxnSp>
        <p:nvCxnSpPr>
          <p:cNvPr id="804" name="Google Shape;804;g22bc65b3317_0_0"/>
          <p:cNvCxnSpPr/>
          <p:nvPr/>
        </p:nvCxnSpPr>
        <p:spPr>
          <a:xfrm>
            <a:off x="10646413" y="4020875"/>
            <a:ext cx="19500" cy="684900"/>
          </a:xfrm>
          <a:prstGeom prst="straightConnector1">
            <a:avLst/>
          </a:prstGeom>
          <a:noFill/>
          <a:ln cap="flat" cmpd="sng" w="9525">
            <a:solidFill>
              <a:schemeClr val="dk2"/>
            </a:solidFill>
            <a:prstDash val="solid"/>
            <a:round/>
            <a:headEnd len="sm" w="sm" type="none"/>
            <a:tailEnd len="med" w="med" type="triangle"/>
          </a:ln>
        </p:spPr>
      </p:cxnSp>
      <p:cxnSp>
        <p:nvCxnSpPr>
          <p:cNvPr id="805" name="Google Shape;805;g22bc65b3317_0_0"/>
          <p:cNvCxnSpPr>
            <a:stCxn id="797" idx="3"/>
          </p:cNvCxnSpPr>
          <p:nvPr/>
        </p:nvCxnSpPr>
        <p:spPr>
          <a:xfrm flipH="1" rot="10800000">
            <a:off x="10329338" y="4030638"/>
            <a:ext cx="356100" cy="9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g22bc65b3317_0_112"/>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811" name="Google Shape;811;g22bc65b3317_0_112"/>
          <p:cNvSpPr txBox="1"/>
          <p:nvPr/>
        </p:nvSpPr>
        <p:spPr>
          <a:xfrm>
            <a:off x="393106" y="2290554"/>
            <a:ext cx="1042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Câu lệnh </a:t>
            </a:r>
            <a:r>
              <a:rPr b="1" i="0" lang="en-US" sz="1800" u="none" cap="none" strike="noStrike">
                <a:solidFill>
                  <a:srgbClr val="0000FF"/>
                </a:solidFill>
                <a:latin typeface="Exo"/>
                <a:ea typeface="Exo"/>
                <a:cs typeface="Exo"/>
                <a:sym typeface="Exo"/>
              </a:rPr>
              <a:t>INSERT INTO</a:t>
            </a:r>
            <a:r>
              <a:rPr b="0" i="0" lang="en-US" sz="1800" u="none" cap="none" strike="noStrike">
                <a:solidFill>
                  <a:srgbClr val="000000"/>
                </a:solidFill>
                <a:latin typeface="Exo"/>
                <a:ea typeface="Exo"/>
                <a:cs typeface="Exo"/>
                <a:sym typeface="Exo"/>
              </a:rPr>
              <a:t> được sử dụng để chèn thêm các dòng dữ liệu </a:t>
            </a:r>
            <a:r>
              <a:rPr b="0" i="0" lang="en-US" sz="1800" u="none" cap="none" strike="noStrike">
                <a:solidFill>
                  <a:schemeClr val="dk1"/>
                </a:solidFill>
                <a:latin typeface="Exo"/>
                <a:ea typeface="Exo"/>
                <a:cs typeface="Exo"/>
                <a:sym typeface="Exo"/>
              </a:rPr>
              <a:t>(records) </a:t>
            </a:r>
            <a:r>
              <a:rPr b="0" i="0" lang="en-US" sz="1800" u="none" cap="none" strike="noStrike">
                <a:solidFill>
                  <a:srgbClr val="000000"/>
                </a:solidFill>
                <a:latin typeface="Exo"/>
                <a:ea typeface="Exo"/>
                <a:cs typeface="Exo"/>
                <a:sym typeface="Exo"/>
              </a:rPr>
              <a:t> vào trong một bảng.</a:t>
            </a:r>
            <a:endParaRPr b="0" i="0" sz="1800" u="none" cap="none" strike="noStrike">
              <a:solidFill>
                <a:srgbClr val="000000"/>
              </a:solidFill>
              <a:latin typeface="Exo"/>
              <a:ea typeface="Exo"/>
              <a:cs typeface="Exo"/>
              <a:sym typeface="Exo"/>
            </a:endParaRPr>
          </a:p>
        </p:txBody>
      </p:sp>
      <p:sp>
        <p:nvSpPr>
          <p:cNvPr id="812" name="Google Shape;812;g22bc65b3317_0_112"/>
          <p:cNvSpPr txBox="1"/>
          <p:nvPr/>
        </p:nvSpPr>
        <p:spPr>
          <a:xfrm>
            <a:off x="666925" y="2937049"/>
            <a:ext cx="5650800" cy="295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rgbClr val="E2262D"/>
                </a:solidFill>
                <a:latin typeface="Exo"/>
                <a:ea typeface="Exo"/>
                <a:cs typeface="Exo"/>
                <a:sym typeface="Exo"/>
              </a:rPr>
              <a:t>Syntax:</a:t>
            </a:r>
            <a:endParaRPr b="1" i="0"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t/>
            </a:r>
            <a:endParaRPr b="1" i="0" sz="1600" u="none" cap="none" strike="noStrike">
              <a:solidFill>
                <a:srgbClr val="E2262D"/>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1" i="0" lang="en-US" sz="1400" u="none" cap="none" strike="noStrike">
                <a:solidFill>
                  <a:srgbClr val="E2262D"/>
                </a:solidFill>
                <a:latin typeface="Exo"/>
                <a:ea typeface="Exo"/>
                <a:cs typeface="Exo"/>
                <a:sym typeface="Exo"/>
              </a:rPr>
              <a:t>Chèn đầy đủ dữ liệu cho toàn bộ các cột trong bảng: </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INSERT INTO</a:t>
            </a:r>
            <a:r>
              <a:rPr b="0" i="0" lang="en-US" sz="1400" u="none" cap="none" strike="noStrike">
                <a:solidFill>
                  <a:srgbClr val="0070C0"/>
                </a:solidFill>
                <a:latin typeface="Exo"/>
                <a:ea typeface="Exo"/>
                <a:cs typeface="Exo"/>
                <a:sym typeface="Exo"/>
              </a:rPr>
              <a:t> </a:t>
            </a:r>
            <a:r>
              <a:rPr b="0" i="1" lang="en-US" sz="1400" u="none" cap="none" strike="noStrike">
                <a:solidFill>
                  <a:srgbClr val="000000"/>
                </a:solidFill>
                <a:latin typeface="Exo"/>
                <a:ea typeface="Exo"/>
                <a:cs typeface="Exo"/>
                <a:sym typeface="Exo"/>
              </a:rPr>
              <a:t>table_name</a:t>
            </a:r>
            <a:br>
              <a:rPr b="0" i="0" lang="en-US" sz="1400" u="none" cap="none" strike="noStrike">
                <a:solidFill>
                  <a:srgbClr val="000000"/>
                </a:solidFill>
                <a:latin typeface="Exo"/>
                <a:ea typeface="Exo"/>
                <a:cs typeface="Exo"/>
                <a:sym typeface="Exo"/>
              </a:rPr>
            </a:br>
            <a:r>
              <a:rPr b="1" i="0" lang="en-US" sz="1400" u="none" cap="none" strike="noStrike">
                <a:solidFill>
                  <a:srgbClr val="0000FF"/>
                </a:solidFill>
                <a:latin typeface="Exo"/>
                <a:ea typeface="Exo"/>
                <a:cs typeface="Exo"/>
                <a:sym typeface="Exo"/>
              </a:rPr>
              <a:t>VALUES</a:t>
            </a:r>
            <a:r>
              <a:rPr b="0" i="0" lang="en-US" sz="1400" u="none" cap="none" strike="noStrike">
                <a:solidFill>
                  <a:srgbClr val="000000"/>
                </a:solidFill>
                <a:latin typeface="Exo"/>
                <a:ea typeface="Exo"/>
                <a:cs typeface="Exo"/>
                <a:sym typeface="Exo"/>
              </a:rPr>
              <a:t> (</a:t>
            </a:r>
            <a:r>
              <a:rPr b="0" i="1" lang="en-US" sz="1400" u="none" cap="none" strike="noStrike">
                <a:solidFill>
                  <a:srgbClr val="000000"/>
                </a:solidFill>
                <a:latin typeface="Exo"/>
                <a:ea typeface="Exo"/>
                <a:cs typeface="Exo"/>
                <a:sym typeface="Exo"/>
              </a:rPr>
              <a:t>value1</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value2</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value3</a:t>
            </a:r>
            <a:r>
              <a:rPr b="0" i="0" lang="en-US" sz="1400" u="none" cap="none" strike="noStrike">
                <a:solidFill>
                  <a:srgbClr val="000000"/>
                </a:solidFill>
                <a:latin typeface="Exo"/>
                <a:ea typeface="Exo"/>
                <a:cs typeface="Exo"/>
                <a:sym typeface="Exo"/>
              </a:rPr>
              <a:t>,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E2262D"/>
              </a:buClr>
              <a:buSzPts val="1400"/>
              <a:buFont typeface="Exo"/>
              <a:buChar char="-"/>
            </a:pPr>
            <a:r>
              <a:rPr b="1" i="0" lang="en-US" sz="1400" u="none" cap="none" strike="noStrike">
                <a:solidFill>
                  <a:srgbClr val="E2262D"/>
                </a:solidFill>
                <a:latin typeface="Exo"/>
                <a:ea typeface="Exo"/>
                <a:cs typeface="Exo"/>
                <a:sym typeface="Exo"/>
              </a:rPr>
              <a:t>Chèn dữ liệu cho các cột được chỉ định trong bảng: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INSERT INTO</a:t>
            </a:r>
            <a:r>
              <a:rPr b="0" i="0" lang="en-US" sz="1400" u="none" cap="none" strike="noStrike">
                <a:solidFill>
                  <a:srgbClr val="0070C0"/>
                </a:solidFill>
                <a:latin typeface="Exo"/>
                <a:ea typeface="Exo"/>
                <a:cs typeface="Exo"/>
                <a:sym typeface="Exo"/>
              </a:rPr>
              <a:t> </a:t>
            </a:r>
            <a:r>
              <a:rPr b="0" i="1" lang="en-US" sz="1400" u="none" cap="none" strike="noStrike">
                <a:solidFill>
                  <a:srgbClr val="000000"/>
                </a:solidFill>
                <a:latin typeface="Exo"/>
                <a:ea typeface="Exo"/>
                <a:cs typeface="Exo"/>
                <a:sym typeface="Exo"/>
              </a:rPr>
              <a:t>table_name</a:t>
            </a:r>
            <a:r>
              <a:rPr b="0" i="0" lang="en-US" sz="1400" u="none" cap="none" strike="noStrike">
                <a:solidFill>
                  <a:srgbClr val="000000"/>
                </a:solidFill>
                <a:latin typeface="Exo"/>
                <a:ea typeface="Exo"/>
                <a:cs typeface="Exo"/>
                <a:sym typeface="Exo"/>
              </a:rPr>
              <a:t> (</a:t>
            </a:r>
            <a:r>
              <a:rPr b="0" i="1" lang="en-US" sz="1400" u="none" cap="none" strike="noStrike">
                <a:solidFill>
                  <a:srgbClr val="000000"/>
                </a:solidFill>
                <a:latin typeface="Exo"/>
                <a:ea typeface="Exo"/>
                <a:cs typeface="Exo"/>
                <a:sym typeface="Exo"/>
              </a:rPr>
              <a:t>column1</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column2</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column3</a:t>
            </a:r>
            <a:r>
              <a:rPr b="0" i="0" lang="en-US" sz="1400" u="none" cap="none" strike="noStrike">
                <a:solidFill>
                  <a:srgbClr val="000000"/>
                </a:solidFill>
                <a:latin typeface="Exo"/>
                <a:ea typeface="Exo"/>
                <a:cs typeface="Exo"/>
                <a:sym typeface="Exo"/>
              </a:rPr>
              <a:t>, ...)</a:t>
            </a:r>
            <a:br>
              <a:rPr b="0" i="0" lang="en-US" sz="1400" u="none" cap="none" strike="noStrike">
                <a:solidFill>
                  <a:srgbClr val="000000"/>
                </a:solidFill>
                <a:latin typeface="Exo"/>
                <a:ea typeface="Exo"/>
                <a:cs typeface="Exo"/>
                <a:sym typeface="Exo"/>
              </a:rPr>
            </a:br>
            <a:r>
              <a:rPr b="1" i="0" lang="en-US" sz="1400" u="none" cap="none" strike="noStrike">
                <a:solidFill>
                  <a:srgbClr val="0000FF"/>
                </a:solidFill>
                <a:latin typeface="Exo"/>
                <a:ea typeface="Exo"/>
                <a:cs typeface="Exo"/>
                <a:sym typeface="Exo"/>
              </a:rPr>
              <a:t>VALUES</a:t>
            </a:r>
            <a:r>
              <a:rPr b="0" i="0" lang="en-US" sz="1400" u="none" cap="none" strike="noStrike">
                <a:solidFill>
                  <a:srgbClr val="000000"/>
                </a:solidFill>
                <a:latin typeface="Exo"/>
                <a:ea typeface="Exo"/>
                <a:cs typeface="Exo"/>
                <a:sym typeface="Exo"/>
              </a:rPr>
              <a:t> (</a:t>
            </a:r>
            <a:r>
              <a:rPr b="0" i="1" lang="en-US" sz="1400" u="none" cap="none" strike="noStrike">
                <a:solidFill>
                  <a:srgbClr val="000000"/>
                </a:solidFill>
                <a:latin typeface="Exo"/>
                <a:ea typeface="Exo"/>
                <a:cs typeface="Exo"/>
                <a:sym typeface="Exo"/>
              </a:rPr>
              <a:t>value1</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value2</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value3</a:t>
            </a:r>
            <a:r>
              <a:rPr b="0" i="0" lang="en-US" sz="1400" u="none" cap="none" strike="noStrike">
                <a:solidFill>
                  <a:srgbClr val="000000"/>
                </a:solidFill>
                <a:latin typeface="Exo"/>
                <a:ea typeface="Exo"/>
                <a:cs typeface="Exo"/>
                <a:sym typeface="Exo"/>
              </a:rPr>
              <a:t>, ...);</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a:ea typeface="Exo"/>
              <a:cs typeface="Exo"/>
              <a:sym typeface="Exo"/>
            </a:endParaRPr>
          </a:p>
        </p:txBody>
      </p:sp>
      <p:sp>
        <p:nvSpPr>
          <p:cNvPr id="813" name="Google Shape;813;g22bc65b3317_0_112"/>
          <p:cNvSpPr txBox="1"/>
          <p:nvPr/>
        </p:nvSpPr>
        <p:spPr>
          <a:xfrm>
            <a:off x="1872300"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DML TRONG SQL</a:t>
            </a:r>
            <a:endParaRPr b="1" i="0" sz="1400" u="none" cap="none" strike="noStrike">
              <a:solidFill>
                <a:srgbClr val="000000"/>
              </a:solidFill>
              <a:latin typeface="Arial"/>
              <a:ea typeface="Arial"/>
              <a:cs typeface="Arial"/>
              <a:sym typeface="Arial"/>
            </a:endParaRPr>
          </a:p>
        </p:txBody>
      </p:sp>
      <p:pic>
        <p:nvPicPr>
          <p:cNvPr id="814" name="Google Shape;814;g22bc65b3317_0_112"/>
          <p:cNvPicPr preferRelativeResize="0"/>
          <p:nvPr/>
        </p:nvPicPr>
        <p:blipFill rotWithShape="1">
          <a:blip r:embed="rId4">
            <a:alphaModFix/>
          </a:blip>
          <a:srcRect b="7050" l="19219" r="-19219" t="-7050"/>
          <a:stretch/>
        </p:blipFill>
        <p:spPr>
          <a:xfrm>
            <a:off x="6727125" y="3040529"/>
            <a:ext cx="3053014" cy="3053014"/>
          </a:xfrm>
          <a:prstGeom prst="rect">
            <a:avLst/>
          </a:prstGeom>
          <a:noFill/>
          <a:ln>
            <a:noFill/>
          </a:ln>
        </p:spPr>
      </p:pic>
      <p:graphicFrame>
        <p:nvGraphicFramePr>
          <p:cNvPr id="815" name="Google Shape;815;g22bc65b3317_0_112"/>
          <p:cNvGraphicFramePr/>
          <p:nvPr/>
        </p:nvGraphicFramePr>
        <p:xfrm>
          <a:off x="9578675" y="3087125"/>
          <a:ext cx="3000000" cy="3000000"/>
        </p:xfrm>
        <a:graphic>
          <a:graphicData uri="http://schemas.openxmlformats.org/drawingml/2006/table">
            <a:tbl>
              <a:tblPr>
                <a:noFill/>
                <a:tableStyleId>{9E363197-D3DA-4005-913D-9B9595B9A7EE}</a:tableStyleId>
              </a:tblPr>
              <a:tblGrid>
                <a:gridCol w="548125"/>
                <a:gridCol w="548125"/>
                <a:gridCol w="548125"/>
              </a:tblGrid>
              <a:tr h="266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r>
              <a:tr h="2667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Data</a:t>
                      </a:r>
                      <a:endParaRPr sz="1100" u="none" cap="none" strike="noStrike">
                        <a:latin typeface="Exo Medium"/>
                        <a:ea typeface="Exo Medium"/>
                        <a:cs typeface="Exo Medium"/>
                        <a:sym typeface="Exo Medium"/>
                      </a:endParaRPr>
                    </a:p>
                  </a:txBody>
                  <a:tcPr marT="91425" marB="91425" marR="91425" marL="91425"/>
                </a:tc>
              </a:tr>
            </a:tbl>
          </a:graphicData>
        </a:graphic>
      </p:graphicFrame>
      <p:cxnSp>
        <p:nvCxnSpPr>
          <p:cNvPr id="816" name="Google Shape;816;g22bc65b3317_0_112"/>
          <p:cNvCxnSpPr/>
          <p:nvPr/>
        </p:nvCxnSpPr>
        <p:spPr>
          <a:xfrm flipH="1">
            <a:off x="8636900" y="3859875"/>
            <a:ext cx="1066500" cy="479400"/>
          </a:xfrm>
          <a:prstGeom prst="straightConnector1">
            <a:avLst/>
          </a:prstGeom>
          <a:noFill/>
          <a:ln cap="flat" cmpd="sng" w="9525">
            <a:solidFill>
              <a:schemeClr val="dk2"/>
            </a:solidFill>
            <a:prstDash val="solid"/>
            <a:round/>
            <a:headEnd len="sm" w="sm" type="none"/>
            <a:tailEnd len="med" w="med" type="triangle"/>
          </a:ln>
        </p:spPr>
      </p:cxnSp>
      <p:sp>
        <p:nvSpPr>
          <p:cNvPr id="817" name="Google Shape;817;g22bc65b3317_0_112"/>
          <p:cNvSpPr txBox="1"/>
          <p:nvPr/>
        </p:nvSpPr>
        <p:spPr>
          <a:xfrm>
            <a:off x="9207313" y="4089375"/>
            <a:ext cx="238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INSERT INTO</a:t>
            </a:r>
            <a:r>
              <a:rPr b="1" i="0" lang="en-US" sz="1400" u="none" cap="none" strike="noStrike">
                <a:solidFill>
                  <a:srgbClr val="1155CC"/>
                </a:solidFill>
                <a:latin typeface="Exo"/>
                <a:ea typeface="Exo"/>
                <a:cs typeface="Exo"/>
                <a:sym typeface="Exo"/>
              </a:rPr>
              <a:t> </a:t>
            </a:r>
            <a:r>
              <a:rPr b="0" i="0" lang="en-US" sz="1400" u="none" cap="none" strike="noStrike">
                <a:solidFill>
                  <a:srgbClr val="000000"/>
                </a:solidFill>
                <a:latin typeface="Exo"/>
                <a:ea typeface="Exo"/>
                <a:cs typeface="Exo"/>
                <a:sym typeface="Exo"/>
              </a:rPr>
              <a:t>STATEMENTS</a:t>
            </a:r>
            <a:endParaRPr b="0" i="0" sz="1400" u="none" cap="none" strike="noStrike">
              <a:solidFill>
                <a:srgbClr val="000000"/>
              </a:solidFill>
              <a:latin typeface="Exo"/>
              <a:ea typeface="Exo"/>
              <a:cs typeface="Exo"/>
              <a:sym typeface="Exo"/>
            </a:endParaRPr>
          </a:p>
        </p:txBody>
      </p:sp>
      <p:sp>
        <p:nvSpPr>
          <p:cNvPr id="818" name="Google Shape;818;g22bc65b3317_0_112"/>
          <p:cNvSpPr txBox="1"/>
          <p:nvPr/>
        </p:nvSpPr>
        <p:spPr>
          <a:xfrm>
            <a:off x="7027250" y="5784725"/>
            <a:ext cx="156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CƠ SỞ DỮ LIỆU</a:t>
            </a:r>
            <a:endParaRPr b="0" i="0" sz="1400" u="none" cap="none" strike="noStrike">
              <a:solidFill>
                <a:srgbClr val="000000"/>
              </a:solidFill>
              <a:latin typeface="Exo Medium"/>
              <a:ea typeface="Exo Medium"/>
              <a:cs typeface="Exo Medium"/>
              <a:sym typeface="Exo Medium"/>
            </a:endParaRPr>
          </a:p>
        </p:txBody>
      </p:sp>
      <p:sp>
        <p:nvSpPr>
          <p:cNvPr id="819" name="Google Shape;819;g22bc65b3317_0_112"/>
          <p:cNvSpPr/>
          <p:nvPr/>
        </p:nvSpPr>
        <p:spPr>
          <a:xfrm>
            <a:off x="524801" y="1234390"/>
            <a:ext cx="2303400" cy="6879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Arial"/>
                <a:ea typeface="Arial"/>
                <a:cs typeface="Arial"/>
                <a:sym typeface="Arial"/>
              </a:rPr>
              <a:t>SELECT</a:t>
            </a:r>
            <a:endParaRPr b="1" i="0" sz="1800" u="none" cap="none" strike="noStrike">
              <a:solidFill>
                <a:schemeClr val="dk1"/>
              </a:solidFill>
              <a:latin typeface="Arial"/>
              <a:ea typeface="Arial"/>
              <a:cs typeface="Arial"/>
              <a:sym typeface="Arial"/>
            </a:endParaRPr>
          </a:p>
        </p:txBody>
      </p:sp>
      <p:sp>
        <p:nvSpPr>
          <p:cNvPr id="820" name="Google Shape;820;g22bc65b3317_0_112"/>
          <p:cNvSpPr/>
          <p:nvPr/>
        </p:nvSpPr>
        <p:spPr>
          <a:xfrm>
            <a:off x="3373370" y="123439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lt1"/>
                </a:solidFill>
                <a:latin typeface="Arial"/>
                <a:ea typeface="Arial"/>
                <a:cs typeface="Arial"/>
                <a:sym typeface="Arial"/>
              </a:rPr>
              <a:t>INSERT</a:t>
            </a:r>
            <a:endParaRPr b="1" i="0" sz="2000" u="none" cap="none" strike="noStrike">
              <a:solidFill>
                <a:schemeClr val="lt1"/>
              </a:solidFill>
              <a:latin typeface="Arial"/>
              <a:ea typeface="Arial"/>
              <a:cs typeface="Arial"/>
              <a:sym typeface="Arial"/>
            </a:endParaRPr>
          </a:p>
        </p:txBody>
      </p:sp>
      <p:sp>
        <p:nvSpPr>
          <p:cNvPr id="821" name="Google Shape;821;g22bc65b3317_0_112"/>
          <p:cNvSpPr/>
          <p:nvPr/>
        </p:nvSpPr>
        <p:spPr>
          <a:xfrm>
            <a:off x="6221940" y="123439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UPDATE</a:t>
            </a:r>
            <a:endParaRPr b="1" i="0" sz="2000" u="none" cap="none" strike="noStrike">
              <a:solidFill>
                <a:schemeClr val="dk1"/>
              </a:solidFill>
              <a:latin typeface="Arial"/>
              <a:ea typeface="Arial"/>
              <a:cs typeface="Arial"/>
              <a:sym typeface="Arial"/>
            </a:endParaRPr>
          </a:p>
        </p:txBody>
      </p:sp>
      <p:sp>
        <p:nvSpPr>
          <p:cNvPr id="822" name="Google Shape;822;g22bc65b3317_0_112"/>
          <p:cNvSpPr/>
          <p:nvPr/>
        </p:nvSpPr>
        <p:spPr>
          <a:xfrm>
            <a:off x="9070510" y="123438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DELETE</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g22bc65b3317_0_213"/>
          <p:cNvSpPr/>
          <p:nvPr/>
        </p:nvSpPr>
        <p:spPr>
          <a:xfrm>
            <a:off x="6163365" y="128001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UPDATE</a:t>
            </a:r>
            <a:endParaRPr b="1" i="0" sz="2000" u="none" cap="none" strike="noStrike">
              <a:solidFill>
                <a:schemeClr val="dk1"/>
              </a:solidFill>
              <a:latin typeface="Arial"/>
              <a:ea typeface="Arial"/>
              <a:cs typeface="Arial"/>
              <a:sym typeface="Arial"/>
            </a:endParaRPr>
          </a:p>
        </p:txBody>
      </p:sp>
      <p:sp>
        <p:nvSpPr>
          <p:cNvPr id="829" name="Google Shape;829;g22bc65b3317_0_213"/>
          <p:cNvSpPr/>
          <p:nvPr/>
        </p:nvSpPr>
        <p:spPr>
          <a:xfrm>
            <a:off x="9011935" y="1280014"/>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DELETE</a:t>
            </a:r>
            <a:endParaRPr b="1" i="0" sz="2000" u="none" cap="none" strike="noStrike">
              <a:solidFill>
                <a:schemeClr val="dk1"/>
              </a:solidFill>
              <a:latin typeface="Arial"/>
              <a:ea typeface="Arial"/>
              <a:cs typeface="Arial"/>
              <a:sym typeface="Arial"/>
            </a:endParaRPr>
          </a:p>
        </p:txBody>
      </p:sp>
      <p:sp>
        <p:nvSpPr>
          <p:cNvPr id="830" name="Google Shape;830;g22bc65b3317_0_213"/>
          <p:cNvSpPr/>
          <p:nvPr/>
        </p:nvSpPr>
        <p:spPr>
          <a:xfrm>
            <a:off x="3314796" y="1280012"/>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INSERT</a:t>
            </a:r>
            <a:endParaRPr b="1" i="0" sz="1800" u="none" cap="none" strike="noStrike">
              <a:solidFill>
                <a:schemeClr val="lt1"/>
              </a:solidFill>
              <a:latin typeface="Arial"/>
              <a:ea typeface="Arial"/>
              <a:cs typeface="Arial"/>
              <a:sym typeface="Arial"/>
            </a:endParaRPr>
          </a:p>
        </p:txBody>
      </p:sp>
      <p:sp>
        <p:nvSpPr>
          <p:cNvPr id="831" name="Google Shape;831;g22bc65b3317_0_213"/>
          <p:cNvSpPr/>
          <p:nvPr/>
        </p:nvSpPr>
        <p:spPr>
          <a:xfrm>
            <a:off x="461583" y="1280012"/>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SELECT</a:t>
            </a:r>
            <a:endParaRPr b="1" i="0" sz="2000" u="none" cap="none" strike="noStrike">
              <a:solidFill>
                <a:schemeClr val="dk1"/>
              </a:solidFill>
              <a:latin typeface="Arial"/>
              <a:ea typeface="Arial"/>
              <a:cs typeface="Arial"/>
              <a:sym typeface="Arial"/>
            </a:endParaRPr>
          </a:p>
        </p:txBody>
      </p:sp>
      <p:sp>
        <p:nvSpPr>
          <p:cNvPr id="832" name="Google Shape;832;g22bc65b3317_0_213"/>
          <p:cNvSpPr txBox="1"/>
          <p:nvPr/>
        </p:nvSpPr>
        <p:spPr>
          <a:xfrm>
            <a:off x="513050" y="2206475"/>
            <a:ext cx="5156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E2262D"/>
                </a:solidFill>
                <a:latin typeface="Exo"/>
                <a:ea typeface="Exo"/>
                <a:cs typeface="Exo"/>
                <a:sym typeface="Exo"/>
              </a:rPr>
              <a:t>- Chèn đầy đủ dữ liệu cho toàn bộ các cột trong bảng: </a:t>
            </a:r>
            <a:endParaRPr b="1" i="0" sz="14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INSERT INTO</a:t>
            </a:r>
            <a:r>
              <a:rPr b="0" i="0" lang="en-US" sz="1400" u="none" cap="none" strike="noStrike">
                <a:solidFill>
                  <a:srgbClr val="0070C0"/>
                </a:solidFill>
                <a:latin typeface="Exo"/>
                <a:ea typeface="Exo"/>
                <a:cs typeface="Exo"/>
                <a:sym typeface="Exo"/>
              </a:rPr>
              <a:t> </a:t>
            </a:r>
            <a:r>
              <a:rPr b="0" i="1" lang="en-US" sz="1400" u="none" cap="none" strike="noStrike">
                <a:solidFill>
                  <a:schemeClr val="dk1"/>
                </a:solidFill>
                <a:latin typeface="Exo"/>
                <a:ea typeface="Exo"/>
                <a:cs typeface="Exo"/>
                <a:sym typeface="Exo"/>
              </a:rPr>
              <a:t>table_name</a:t>
            </a:r>
            <a:br>
              <a:rPr b="0" i="0" lang="en-US" sz="1400" u="none" cap="none" strike="noStrike">
                <a:solidFill>
                  <a:schemeClr val="dk1"/>
                </a:solidFill>
                <a:latin typeface="Exo"/>
                <a:ea typeface="Exo"/>
                <a:cs typeface="Exo"/>
                <a:sym typeface="Exo"/>
              </a:rPr>
            </a:br>
            <a:r>
              <a:rPr b="1" i="0" lang="en-US" sz="1400" u="none" cap="none" strike="noStrike">
                <a:solidFill>
                  <a:srgbClr val="0000FF"/>
                </a:solidFill>
                <a:latin typeface="Exo"/>
                <a:ea typeface="Exo"/>
                <a:cs typeface="Exo"/>
                <a:sym typeface="Exo"/>
              </a:rPr>
              <a:t>VALUES</a:t>
            </a:r>
            <a:r>
              <a:rPr b="0" i="0" lang="en-US" sz="1400" u="none" cap="none" strike="noStrike">
                <a:solidFill>
                  <a:schemeClr val="dk1"/>
                </a:solidFill>
                <a:latin typeface="Exo"/>
                <a:ea typeface="Exo"/>
                <a:cs typeface="Exo"/>
                <a:sym typeface="Exo"/>
              </a:rPr>
              <a:t> (</a:t>
            </a:r>
            <a:r>
              <a:rPr b="0" i="1" lang="en-US" sz="1400" u="none" cap="none" strike="noStrike">
                <a:solidFill>
                  <a:schemeClr val="dk1"/>
                </a:solidFill>
                <a:latin typeface="Exo"/>
                <a:ea typeface="Exo"/>
                <a:cs typeface="Exo"/>
                <a:sym typeface="Exo"/>
              </a:rPr>
              <a:t>value1</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value2</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value3</a:t>
            </a:r>
            <a:r>
              <a:rPr b="0" i="0" lang="en-US" sz="1400" u="none" cap="none" strike="noStrike">
                <a:solidFill>
                  <a:schemeClr val="dk1"/>
                </a:solidFill>
                <a:latin typeface="Exo"/>
                <a:ea typeface="Exo"/>
                <a:cs typeface="Exo"/>
                <a:sym typeface="Exo"/>
              </a:rPr>
              <a:t>, ...);</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Exo"/>
              <a:ea typeface="Exo"/>
              <a:cs typeface="Exo"/>
              <a:sym typeface="Exo"/>
            </a:endParaRPr>
          </a:p>
        </p:txBody>
      </p:sp>
      <p:sp>
        <p:nvSpPr>
          <p:cNvPr id="833" name="Google Shape;833;g22bc65b3317_0_213"/>
          <p:cNvSpPr txBox="1"/>
          <p:nvPr/>
        </p:nvSpPr>
        <p:spPr>
          <a:xfrm>
            <a:off x="6554700" y="2225913"/>
            <a:ext cx="49698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E2262D"/>
              </a:buClr>
              <a:buSzPts val="1400"/>
              <a:buFont typeface="Exo"/>
              <a:buChar char="-"/>
            </a:pPr>
            <a:r>
              <a:rPr b="1" i="0" lang="en-US" sz="1400" u="none" cap="none" strike="noStrike">
                <a:solidFill>
                  <a:srgbClr val="E2262D"/>
                </a:solidFill>
                <a:latin typeface="Exo"/>
                <a:ea typeface="Exo"/>
                <a:cs typeface="Exo"/>
                <a:sym typeface="Exo"/>
              </a:rPr>
              <a:t>Chèn dữ liệu cho các cột được chỉ định trong bảng: </a:t>
            </a:r>
            <a:endParaRPr b="1" i="0" sz="14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INSERT INTO</a:t>
            </a:r>
            <a:r>
              <a:rPr b="0" i="0" lang="en-US" sz="1400" u="none" cap="none" strike="noStrike">
                <a:solidFill>
                  <a:srgbClr val="0070C0"/>
                </a:solidFill>
                <a:latin typeface="Exo"/>
                <a:ea typeface="Exo"/>
                <a:cs typeface="Exo"/>
                <a:sym typeface="Exo"/>
              </a:rPr>
              <a:t> </a:t>
            </a:r>
            <a:r>
              <a:rPr b="0" i="1" lang="en-US" sz="1400" u="none" cap="none" strike="noStrike">
                <a:solidFill>
                  <a:schemeClr val="dk1"/>
                </a:solidFill>
                <a:latin typeface="Exo"/>
                <a:ea typeface="Exo"/>
                <a:cs typeface="Exo"/>
                <a:sym typeface="Exo"/>
              </a:rPr>
              <a:t>table_name</a:t>
            </a:r>
            <a:r>
              <a:rPr b="0" i="0" lang="en-US" sz="1400" u="none" cap="none" strike="noStrike">
                <a:solidFill>
                  <a:schemeClr val="dk1"/>
                </a:solidFill>
                <a:latin typeface="Exo"/>
                <a:ea typeface="Exo"/>
                <a:cs typeface="Exo"/>
                <a:sym typeface="Exo"/>
              </a:rPr>
              <a:t> (</a:t>
            </a:r>
            <a:r>
              <a:rPr b="0" i="1" lang="en-US" sz="1400" u="none" cap="none" strike="noStrike">
                <a:solidFill>
                  <a:schemeClr val="dk1"/>
                </a:solidFill>
                <a:latin typeface="Exo"/>
                <a:ea typeface="Exo"/>
                <a:cs typeface="Exo"/>
                <a:sym typeface="Exo"/>
              </a:rPr>
              <a:t>column1</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column2</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column3</a:t>
            </a:r>
            <a:r>
              <a:rPr b="0" i="0" lang="en-US" sz="1400" u="none" cap="none" strike="noStrike">
                <a:solidFill>
                  <a:schemeClr val="dk1"/>
                </a:solidFill>
                <a:latin typeface="Exo"/>
                <a:ea typeface="Exo"/>
                <a:cs typeface="Exo"/>
                <a:sym typeface="Exo"/>
              </a:rPr>
              <a:t>, ...)</a:t>
            </a:r>
            <a:br>
              <a:rPr b="0" i="0" lang="en-US" sz="1400" u="none" cap="none" strike="noStrike">
                <a:solidFill>
                  <a:schemeClr val="dk1"/>
                </a:solidFill>
                <a:latin typeface="Exo"/>
                <a:ea typeface="Exo"/>
                <a:cs typeface="Exo"/>
                <a:sym typeface="Exo"/>
              </a:rPr>
            </a:br>
            <a:r>
              <a:rPr b="1" i="0" lang="en-US" sz="1400" u="none" cap="none" strike="noStrike">
                <a:solidFill>
                  <a:srgbClr val="0000FF"/>
                </a:solidFill>
                <a:latin typeface="Exo"/>
                <a:ea typeface="Exo"/>
                <a:cs typeface="Exo"/>
                <a:sym typeface="Exo"/>
              </a:rPr>
              <a:t>VALUES</a:t>
            </a:r>
            <a:r>
              <a:rPr b="0" i="0" lang="en-US" sz="1400" u="none" cap="none" strike="noStrike">
                <a:solidFill>
                  <a:srgbClr val="0000FF"/>
                </a:solidFill>
                <a:latin typeface="Exo"/>
                <a:ea typeface="Exo"/>
                <a:cs typeface="Exo"/>
                <a:sym typeface="Exo"/>
              </a:rPr>
              <a:t> </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value1</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value2</a:t>
            </a:r>
            <a:r>
              <a:rPr b="0" i="0" lang="en-US" sz="1400" u="none" cap="none" strike="noStrike">
                <a:solidFill>
                  <a:schemeClr val="dk1"/>
                </a:solidFill>
                <a:latin typeface="Exo"/>
                <a:ea typeface="Exo"/>
                <a:cs typeface="Exo"/>
                <a:sym typeface="Exo"/>
              </a:rPr>
              <a:t>,</a:t>
            </a:r>
            <a:r>
              <a:rPr b="0" i="1" lang="en-US" sz="1400" u="none" cap="none" strike="noStrike">
                <a:solidFill>
                  <a:schemeClr val="dk1"/>
                </a:solidFill>
                <a:latin typeface="Exo"/>
                <a:ea typeface="Exo"/>
                <a:cs typeface="Exo"/>
                <a:sym typeface="Exo"/>
              </a:rPr>
              <a:t> value3</a:t>
            </a:r>
            <a:r>
              <a:rPr b="0" i="0" lang="en-US" sz="1400" u="none" cap="none" strike="noStrike">
                <a:solidFill>
                  <a:schemeClr val="dk1"/>
                </a:solidFill>
                <a:latin typeface="Exo"/>
                <a:ea typeface="Exo"/>
                <a:cs typeface="Exo"/>
                <a:sym typeface="Exo"/>
              </a:rPr>
              <a:t>, ...);</a:t>
            </a:r>
            <a:endParaRPr b="0" i="0" sz="14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Exo"/>
              <a:ea typeface="Exo"/>
              <a:cs typeface="Exo"/>
              <a:sym typeface="Exo"/>
            </a:endParaRPr>
          </a:p>
        </p:txBody>
      </p:sp>
      <p:pic>
        <p:nvPicPr>
          <p:cNvPr id="834" name="Google Shape;834;g22bc65b3317_0_213"/>
          <p:cNvPicPr preferRelativeResize="0"/>
          <p:nvPr/>
        </p:nvPicPr>
        <p:blipFill rotWithShape="1">
          <a:blip r:embed="rId3">
            <a:alphaModFix/>
          </a:blip>
          <a:srcRect b="0" l="0" r="0" t="0"/>
          <a:stretch/>
        </p:blipFill>
        <p:spPr>
          <a:xfrm>
            <a:off x="4183350" y="3468563"/>
            <a:ext cx="3486750" cy="1278075"/>
          </a:xfrm>
          <a:prstGeom prst="rect">
            <a:avLst/>
          </a:prstGeom>
          <a:noFill/>
          <a:ln>
            <a:noFill/>
          </a:ln>
        </p:spPr>
      </p:pic>
      <p:sp>
        <p:nvSpPr>
          <p:cNvPr id="835" name="Google Shape;835;g22bc65b3317_0_213"/>
          <p:cNvSpPr txBox="1"/>
          <p:nvPr/>
        </p:nvSpPr>
        <p:spPr>
          <a:xfrm>
            <a:off x="5007600" y="482552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836" name="Google Shape;836;g22bc65b3317_0_213"/>
          <p:cNvSpPr txBox="1"/>
          <p:nvPr/>
        </p:nvSpPr>
        <p:spPr>
          <a:xfrm>
            <a:off x="513050" y="3501875"/>
            <a:ext cx="2874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000FF"/>
                </a:solidFill>
                <a:latin typeface="Exo"/>
                <a:ea typeface="Exo"/>
                <a:cs typeface="Exo"/>
                <a:sym typeface="Exo"/>
              </a:rPr>
              <a:t>INSERT INTO </a:t>
            </a:r>
            <a:r>
              <a:rPr b="0" i="0" lang="en-US" sz="1400" u="none" cap="none" strike="noStrike">
                <a:solidFill>
                  <a:srgbClr val="000000"/>
                </a:solidFill>
                <a:latin typeface="Exo Medium"/>
                <a:ea typeface="Exo Medium"/>
                <a:cs typeface="Exo Medium"/>
                <a:sym typeface="Exo Medium"/>
              </a:rPr>
              <a:t>mentors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VALUES</a:t>
            </a:r>
            <a:r>
              <a:rPr b="0" i="0" lang="en-US" sz="1400" u="none" cap="none" strike="noStrike">
                <a:solidFill>
                  <a:srgbClr val="000000"/>
                </a:solidFill>
                <a:latin typeface="Exo Medium"/>
                <a:ea typeface="Exo Medium"/>
                <a:cs typeface="Exo Medium"/>
                <a:sym typeface="Exo Medium"/>
              </a:rPr>
              <a:t> (5, 'Khoa', 'D4E4X', 891);</a:t>
            </a:r>
            <a:endParaRPr b="0" i="0" sz="1400" u="none" cap="none" strike="noStrike">
              <a:solidFill>
                <a:srgbClr val="000000"/>
              </a:solidFill>
              <a:latin typeface="Exo Medium"/>
              <a:ea typeface="Exo Medium"/>
              <a:cs typeface="Exo Medium"/>
              <a:sym typeface="Exo Medium"/>
            </a:endParaRPr>
          </a:p>
        </p:txBody>
      </p:sp>
      <p:pic>
        <p:nvPicPr>
          <p:cNvPr id="837" name="Google Shape;837;g22bc65b3317_0_213"/>
          <p:cNvPicPr preferRelativeResize="0"/>
          <p:nvPr/>
        </p:nvPicPr>
        <p:blipFill rotWithShape="1">
          <a:blip r:embed="rId4">
            <a:alphaModFix/>
          </a:blip>
          <a:srcRect b="0" l="0" r="0" t="0"/>
          <a:stretch/>
        </p:blipFill>
        <p:spPr>
          <a:xfrm>
            <a:off x="328800" y="4570700"/>
            <a:ext cx="3486749" cy="1554350"/>
          </a:xfrm>
          <a:prstGeom prst="rect">
            <a:avLst/>
          </a:prstGeom>
          <a:noFill/>
          <a:ln>
            <a:noFill/>
          </a:ln>
        </p:spPr>
      </p:pic>
      <p:sp>
        <p:nvSpPr>
          <p:cNvPr id="838" name="Google Shape;838;g22bc65b3317_0_213"/>
          <p:cNvSpPr txBox="1"/>
          <p:nvPr/>
        </p:nvSpPr>
        <p:spPr>
          <a:xfrm>
            <a:off x="8229825" y="3531700"/>
            <a:ext cx="37155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000FF"/>
                </a:solidFill>
                <a:latin typeface="Exo"/>
                <a:ea typeface="Exo"/>
                <a:cs typeface="Exo"/>
                <a:sym typeface="Exo"/>
              </a:rPr>
              <a:t>INSERT INTO</a:t>
            </a:r>
            <a:r>
              <a:rPr b="0" i="0" lang="en-US" sz="1400" u="none" cap="none" strike="noStrike">
                <a:solidFill>
                  <a:srgbClr val="000000"/>
                </a:solidFill>
                <a:latin typeface="Exo"/>
                <a:ea typeface="Exo"/>
                <a:cs typeface="Exo"/>
                <a:sym typeface="Exo"/>
              </a:rPr>
              <a:t> mentors (id, mname, idclass)</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VALUES</a:t>
            </a:r>
            <a:r>
              <a:rPr b="0" i="0" lang="en-US" sz="1400" u="none" cap="none" strike="noStrike">
                <a:solidFill>
                  <a:srgbClr val="000000"/>
                </a:solidFill>
                <a:latin typeface="Exo"/>
                <a:ea typeface="Exo"/>
                <a:cs typeface="Exo"/>
                <a:sym typeface="Exo"/>
              </a:rPr>
              <a:t> (5, 'Khoa', 'D4E4X')</a:t>
            </a:r>
            <a:endParaRPr b="0" i="0" sz="1400" u="none" cap="none" strike="noStrike">
              <a:solidFill>
                <a:srgbClr val="000000"/>
              </a:solidFill>
              <a:latin typeface="Exo"/>
              <a:ea typeface="Exo"/>
              <a:cs typeface="Exo"/>
              <a:sym typeface="Exo"/>
            </a:endParaRPr>
          </a:p>
        </p:txBody>
      </p:sp>
      <p:pic>
        <p:nvPicPr>
          <p:cNvPr id="839" name="Google Shape;839;g22bc65b3317_0_213"/>
          <p:cNvPicPr preferRelativeResize="0"/>
          <p:nvPr/>
        </p:nvPicPr>
        <p:blipFill rotWithShape="1">
          <a:blip r:embed="rId5">
            <a:alphaModFix/>
          </a:blip>
          <a:srcRect b="0" l="0" r="0" t="0"/>
          <a:stretch/>
        </p:blipFill>
        <p:spPr>
          <a:xfrm>
            <a:off x="8190100" y="4600525"/>
            <a:ext cx="3486750" cy="1554350"/>
          </a:xfrm>
          <a:prstGeom prst="rect">
            <a:avLst/>
          </a:prstGeom>
          <a:noFill/>
          <a:ln>
            <a:noFill/>
          </a:ln>
        </p:spPr>
      </p:pic>
      <p:sp>
        <p:nvSpPr>
          <p:cNvPr id="840" name="Google Shape;840;g22bc65b3317_0_213"/>
          <p:cNvSpPr txBox="1"/>
          <p:nvPr/>
        </p:nvSpPr>
        <p:spPr>
          <a:xfrm>
            <a:off x="923925" y="6182475"/>
            <a:ext cx="237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Bảng dữ liệu sau khi insert</a:t>
            </a:r>
            <a:endParaRPr b="1" i="0" sz="1400" u="none" cap="none" strike="noStrike">
              <a:solidFill>
                <a:srgbClr val="000000"/>
              </a:solidFill>
              <a:latin typeface="Exo"/>
              <a:ea typeface="Exo"/>
              <a:cs typeface="Exo"/>
              <a:sym typeface="Exo"/>
            </a:endParaRPr>
          </a:p>
        </p:txBody>
      </p:sp>
      <p:sp>
        <p:nvSpPr>
          <p:cNvPr id="841" name="Google Shape;841;g22bc65b3317_0_213"/>
          <p:cNvSpPr txBox="1"/>
          <p:nvPr/>
        </p:nvSpPr>
        <p:spPr>
          <a:xfrm>
            <a:off x="8898975" y="6212300"/>
            <a:ext cx="237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Bảng dữ liệu sau khi insert</a:t>
            </a:r>
            <a:endParaRPr b="1" i="0" sz="1400" u="none" cap="none" strike="noStrike">
              <a:solidFill>
                <a:srgbClr val="000000"/>
              </a:solidFill>
              <a:latin typeface="Exo"/>
              <a:ea typeface="Exo"/>
              <a:cs typeface="Exo"/>
              <a:sym typeface="Exo"/>
            </a:endParaRPr>
          </a:p>
        </p:txBody>
      </p:sp>
      <p:cxnSp>
        <p:nvCxnSpPr>
          <p:cNvPr id="842" name="Google Shape;842;g22bc65b3317_0_213"/>
          <p:cNvCxnSpPr/>
          <p:nvPr/>
        </p:nvCxnSpPr>
        <p:spPr>
          <a:xfrm rot="10800000">
            <a:off x="3481050" y="3839500"/>
            <a:ext cx="518400" cy="0"/>
          </a:xfrm>
          <a:prstGeom prst="straightConnector1">
            <a:avLst/>
          </a:prstGeom>
          <a:noFill/>
          <a:ln cap="flat" cmpd="sng" w="9525">
            <a:solidFill>
              <a:schemeClr val="dk2"/>
            </a:solidFill>
            <a:prstDash val="solid"/>
            <a:round/>
            <a:headEnd len="sm" w="sm" type="none"/>
            <a:tailEnd len="med" w="med" type="triangle"/>
          </a:ln>
        </p:spPr>
      </p:cxnSp>
      <p:cxnSp>
        <p:nvCxnSpPr>
          <p:cNvPr id="843" name="Google Shape;843;g22bc65b3317_0_213"/>
          <p:cNvCxnSpPr/>
          <p:nvPr/>
        </p:nvCxnSpPr>
        <p:spPr>
          <a:xfrm>
            <a:off x="7767825" y="3903500"/>
            <a:ext cx="293400" cy="9900"/>
          </a:xfrm>
          <a:prstGeom prst="straightConnector1">
            <a:avLst/>
          </a:prstGeom>
          <a:noFill/>
          <a:ln cap="flat" cmpd="sng" w="9525">
            <a:solidFill>
              <a:schemeClr val="dk2"/>
            </a:solidFill>
            <a:prstDash val="solid"/>
            <a:round/>
            <a:headEnd len="sm" w="sm" type="none"/>
            <a:tailEnd len="med" w="med" type="triangle"/>
          </a:ln>
        </p:spPr>
      </p:cxnSp>
      <p:cxnSp>
        <p:nvCxnSpPr>
          <p:cNvPr id="844" name="Google Shape;844;g22bc65b3317_0_213"/>
          <p:cNvCxnSpPr/>
          <p:nvPr/>
        </p:nvCxnSpPr>
        <p:spPr>
          <a:xfrm>
            <a:off x="1950200" y="4117475"/>
            <a:ext cx="6300" cy="275100"/>
          </a:xfrm>
          <a:prstGeom prst="straightConnector1">
            <a:avLst/>
          </a:prstGeom>
          <a:noFill/>
          <a:ln cap="flat" cmpd="sng" w="9525">
            <a:solidFill>
              <a:schemeClr val="dk2"/>
            </a:solidFill>
            <a:prstDash val="solid"/>
            <a:round/>
            <a:headEnd len="sm" w="sm" type="none"/>
            <a:tailEnd len="med" w="med" type="triangle"/>
          </a:ln>
        </p:spPr>
      </p:cxnSp>
      <p:cxnSp>
        <p:nvCxnSpPr>
          <p:cNvPr id="845" name="Google Shape;845;g22bc65b3317_0_213"/>
          <p:cNvCxnSpPr>
            <a:stCxn id="838" idx="2"/>
          </p:cNvCxnSpPr>
          <p:nvPr/>
        </p:nvCxnSpPr>
        <p:spPr>
          <a:xfrm>
            <a:off x="10087575" y="4147300"/>
            <a:ext cx="0" cy="294300"/>
          </a:xfrm>
          <a:prstGeom prst="straightConnector1">
            <a:avLst/>
          </a:prstGeom>
          <a:noFill/>
          <a:ln cap="flat" cmpd="sng" w="9525">
            <a:solidFill>
              <a:schemeClr val="dk2"/>
            </a:solidFill>
            <a:prstDash val="solid"/>
            <a:round/>
            <a:headEnd len="sm" w="sm" type="none"/>
            <a:tailEnd len="med" w="med" type="triangle"/>
          </a:ln>
        </p:spPr>
      </p:cxnSp>
      <p:sp>
        <p:nvSpPr>
          <p:cNvPr id="846" name="Google Shape;846;g22bc65b3317_0_213"/>
          <p:cNvSpPr txBox="1"/>
          <p:nvPr/>
        </p:nvSpPr>
        <p:spPr>
          <a:xfrm>
            <a:off x="1872300"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a:t>
            </a:r>
            <a:r>
              <a:rPr b="1" lang="en-US" sz="4000">
                <a:solidFill>
                  <a:schemeClr val="dk1"/>
                </a:solidFill>
                <a:latin typeface="Exo"/>
                <a:ea typeface="Exo"/>
                <a:cs typeface="Exo"/>
                <a:sym typeface="Exo"/>
              </a:rPr>
              <a:t>VÍ DỤ INSERT INTO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pic>
        <p:nvPicPr>
          <p:cNvPr id="851" name="Google Shape;851;g22bc65b3317_0_27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852" name="Google Shape;852;g22bc65b3317_0_277"/>
          <p:cNvSpPr/>
          <p:nvPr/>
        </p:nvSpPr>
        <p:spPr>
          <a:xfrm>
            <a:off x="3386620" y="1302347"/>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INSERT</a:t>
            </a:r>
            <a:endParaRPr b="1" i="0" sz="2000" u="none" cap="none" strike="noStrike">
              <a:solidFill>
                <a:schemeClr val="dk1"/>
              </a:solidFill>
              <a:latin typeface="Arial"/>
              <a:ea typeface="Arial"/>
              <a:cs typeface="Arial"/>
              <a:sym typeface="Arial"/>
            </a:endParaRPr>
          </a:p>
        </p:txBody>
      </p:sp>
      <p:sp>
        <p:nvSpPr>
          <p:cNvPr id="853" name="Google Shape;853;g22bc65b3317_0_277"/>
          <p:cNvSpPr/>
          <p:nvPr/>
        </p:nvSpPr>
        <p:spPr>
          <a:xfrm>
            <a:off x="9093045" y="1295045"/>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DELETE</a:t>
            </a:r>
            <a:endParaRPr b="1" i="0" sz="2000" u="none" cap="none" strike="noStrike">
              <a:solidFill>
                <a:schemeClr val="dk1"/>
              </a:solidFill>
              <a:latin typeface="Arial"/>
              <a:ea typeface="Arial"/>
              <a:cs typeface="Arial"/>
              <a:sym typeface="Arial"/>
            </a:endParaRPr>
          </a:p>
        </p:txBody>
      </p:sp>
      <p:sp>
        <p:nvSpPr>
          <p:cNvPr id="854" name="Google Shape;854;g22bc65b3317_0_277"/>
          <p:cNvSpPr/>
          <p:nvPr/>
        </p:nvSpPr>
        <p:spPr>
          <a:xfrm>
            <a:off x="533408" y="130235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SELECT</a:t>
            </a:r>
            <a:endParaRPr b="1" i="0" sz="2000" u="none" cap="none" strike="noStrike">
              <a:solidFill>
                <a:schemeClr val="dk1"/>
              </a:solidFill>
              <a:latin typeface="Arial"/>
              <a:ea typeface="Arial"/>
              <a:cs typeface="Arial"/>
              <a:sym typeface="Arial"/>
            </a:endParaRPr>
          </a:p>
        </p:txBody>
      </p:sp>
      <p:sp>
        <p:nvSpPr>
          <p:cNvPr id="855" name="Google Shape;855;g22bc65b3317_0_277"/>
          <p:cNvSpPr/>
          <p:nvPr/>
        </p:nvSpPr>
        <p:spPr>
          <a:xfrm>
            <a:off x="6239833" y="1302349"/>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UPDATE</a:t>
            </a:r>
            <a:endParaRPr b="1" i="0" sz="1800" u="none" cap="none" strike="noStrike">
              <a:solidFill>
                <a:schemeClr val="lt1"/>
              </a:solidFill>
              <a:latin typeface="Arial"/>
              <a:ea typeface="Arial"/>
              <a:cs typeface="Arial"/>
              <a:sym typeface="Arial"/>
            </a:endParaRPr>
          </a:p>
        </p:txBody>
      </p:sp>
      <p:sp>
        <p:nvSpPr>
          <p:cNvPr id="856" name="Google Shape;856;g22bc65b3317_0_277"/>
          <p:cNvSpPr txBox="1"/>
          <p:nvPr/>
        </p:nvSpPr>
        <p:spPr>
          <a:xfrm>
            <a:off x="533399" y="2270975"/>
            <a:ext cx="109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Câu lệnh </a:t>
            </a:r>
            <a:r>
              <a:rPr b="1" i="0" lang="en-US" sz="1800" u="none" cap="none" strike="noStrike">
                <a:solidFill>
                  <a:srgbClr val="0000FF"/>
                </a:solidFill>
                <a:latin typeface="Exo"/>
                <a:ea typeface="Exo"/>
                <a:cs typeface="Exo"/>
                <a:sym typeface="Exo"/>
              </a:rPr>
              <a:t>UPDATE</a:t>
            </a:r>
            <a:r>
              <a:rPr b="0" i="0" lang="en-US" sz="1800" u="none" cap="none" strike="noStrike">
                <a:solidFill>
                  <a:srgbClr val="000000"/>
                </a:solidFill>
                <a:latin typeface="Exo"/>
                <a:ea typeface="Exo"/>
                <a:cs typeface="Exo"/>
                <a:sym typeface="Exo"/>
              </a:rPr>
              <a:t> được sử dụng để chỉnh sửa 1 hoặc nhiều dòng (records) đã tồn tại trong bảng.</a:t>
            </a:r>
            <a:endParaRPr b="0" i="0" sz="1800" u="none" cap="none" strike="noStrike">
              <a:solidFill>
                <a:srgbClr val="000000"/>
              </a:solidFill>
              <a:latin typeface="Exo"/>
              <a:ea typeface="Exo"/>
              <a:cs typeface="Exo"/>
              <a:sym typeface="Exo"/>
            </a:endParaRPr>
          </a:p>
        </p:txBody>
      </p:sp>
      <p:sp>
        <p:nvSpPr>
          <p:cNvPr id="857" name="Google Shape;857;g22bc65b3317_0_277"/>
          <p:cNvSpPr txBox="1"/>
          <p:nvPr/>
        </p:nvSpPr>
        <p:spPr>
          <a:xfrm>
            <a:off x="670356" y="2740215"/>
            <a:ext cx="4458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UPDATE</a:t>
            </a:r>
            <a:r>
              <a:rPr b="0" i="0" lang="en-US" sz="1400" u="none" cap="none" strike="noStrike">
                <a:solidFill>
                  <a:srgbClr val="0000FF"/>
                </a:solidFill>
                <a:latin typeface="Exo"/>
                <a:ea typeface="Exo"/>
                <a:cs typeface="Exo"/>
                <a:sym typeface="Exo"/>
              </a:rPr>
              <a:t> </a:t>
            </a:r>
            <a:r>
              <a:rPr b="0" i="1" lang="en-US" sz="1400" u="none" cap="none" strike="noStrike">
                <a:solidFill>
                  <a:srgbClr val="000000"/>
                </a:solidFill>
                <a:latin typeface="Exo"/>
                <a:ea typeface="Exo"/>
                <a:cs typeface="Exo"/>
                <a:sym typeface="Exo"/>
              </a:rPr>
              <a:t>table_name</a:t>
            </a:r>
            <a:br>
              <a:rPr b="0" i="0" lang="en-US" sz="1400" u="none" cap="none" strike="noStrike">
                <a:solidFill>
                  <a:srgbClr val="000000"/>
                </a:solidFill>
                <a:latin typeface="Exo"/>
                <a:ea typeface="Exo"/>
                <a:cs typeface="Exo"/>
                <a:sym typeface="Exo"/>
              </a:rPr>
            </a:br>
            <a:r>
              <a:rPr b="1" i="0" lang="en-US" sz="1400" u="none" cap="none" strike="noStrike">
                <a:solidFill>
                  <a:srgbClr val="0000FF"/>
                </a:solidFill>
                <a:latin typeface="Exo"/>
                <a:ea typeface="Exo"/>
                <a:cs typeface="Exo"/>
                <a:sym typeface="Exo"/>
              </a:rPr>
              <a:t>SET</a:t>
            </a:r>
            <a:r>
              <a:rPr b="1" i="0" lang="en-US" sz="1400" u="none" cap="none" strike="noStrike">
                <a:solidFill>
                  <a:srgbClr val="000000"/>
                </a:solidFill>
                <a:latin typeface="Exo"/>
                <a:ea typeface="Exo"/>
                <a:cs typeface="Exo"/>
                <a:sym typeface="Exo"/>
              </a:rPr>
              <a:t> </a:t>
            </a:r>
            <a:r>
              <a:rPr b="0" i="1" lang="en-US" sz="1400" u="none" cap="none" strike="noStrike">
                <a:solidFill>
                  <a:srgbClr val="000000"/>
                </a:solidFill>
                <a:latin typeface="Exo"/>
                <a:ea typeface="Exo"/>
                <a:cs typeface="Exo"/>
                <a:sym typeface="Exo"/>
              </a:rPr>
              <a:t>column1 </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value1</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column2 </a:t>
            </a:r>
            <a:r>
              <a:rPr b="0" i="0" lang="en-US" sz="1400" u="none" cap="none" strike="noStrike">
                <a:solidFill>
                  <a:srgbClr val="000000"/>
                </a:solidFill>
                <a:latin typeface="Exo"/>
                <a:ea typeface="Exo"/>
                <a:cs typeface="Exo"/>
                <a:sym typeface="Exo"/>
              </a:rPr>
              <a:t>=</a:t>
            </a:r>
            <a:r>
              <a:rPr b="0" i="1" lang="en-US" sz="1400" u="none" cap="none" strike="noStrike">
                <a:solidFill>
                  <a:srgbClr val="000000"/>
                </a:solidFill>
                <a:latin typeface="Exo"/>
                <a:ea typeface="Exo"/>
                <a:cs typeface="Exo"/>
                <a:sym typeface="Exo"/>
              </a:rPr>
              <a:t> value2</a:t>
            </a:r>
            <a:r>
              <a:rPr b="0" i="0" lang="en-US" sz="1400" u="none" cap="none" strike="noStrike">
                <a:solidFill>
                  <a:srgbClr val="000000"/>
                </a:solidFill>
                <a:latin typeface="Exo"/>
                <a:ea typeface="Exo"/>
                <a:cs typeface="Exo"/>
                <a:sym typeface="Exo"/>
              </a:rPr>
              <a:t>, ...</a:t>
            </a:r>
            <a:br>
              <a:rPr b="0" i="0" lang="en-US" sz="1400" u="none" cap="none" strike="noStrike">
                <a:solidFill>
                  <a:srgbClr val="000000"/>
                </a:solidFill>
                <a:latin typeface="Exo"/>
                <a:ea typeface="Exo"/>
                <a:cs typeface="Exo"/>
                <a:sym typeface="Exo"/>
              </a:rPr>
            </a:br>
            <a:endParaRPr b="0" i="0" sz="1400" u="none" cap="none" strike="noStrike">
              <a:solidFill>
                <a:srgbClr val="000000"/>
              </a:solidFill>
              <a:latin typeface="Exo"/>
              <a:ea typeface="Exo"/>
              <a:cs typeface="Exo"/>
              <a:sym typeface="Exo"/>
            </a:endParaRPr>
          </a:p>
        </p:txBody>
      </p:sp>
      <p:sp>
        <p:nvSpPr>
          <p:cNvPr id="858" name="Google Shape;858;g22bc65b3317_0_277"/>
          <p:cNvSpPr txBox="1"/>
          <p:nvPr/>
        </p:nvSpPr>
        <p:spPr>
          <a:xfrm>
            <a:off x="2248825" y="3422875"/>
            <a:ext cx="78978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a:t>
            </a:r>
            <a:endParaRPr b="0" i="0"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Cập nhật</a:t>
            </a:r>
            <a:r>
              <a:rPr b="0" i="0" lang="en-US" sz="1700" u="none" cap="none" strike="noStrike">
                <a:solidFill>
                  <a:srgbClr val="000000"/>
                </a:solidFill>
                <a:latin typeface="Exo"/>
                <a:ea typeface="Exo"/>
                <a:cs typeface="Exo"/>
                <a:sym typeface="Exo"/>
              </a:rPr>
              <a:t> giá trị trong cột </a:t>
            </a:r>
            <a:r>
              <a:rPr b="1" i="0" lang="en-US" sz="1700" u="none" cap="none" strike="noStrike">
                <a:solidFill>
                  <a:srgbClr val="000000"/>
                </a:solidFill>
                <a:latin typeface="Exo"/>
                <a:ea typeface="Exo"/>
                <a:cs typeface="Exo"/>
                <a:sym typeface="Exo"/>
              </a:rPr>
              <a:t>idclass</a:t>
            </a:r>
            <a:r>
              <a:rPr b="0" i="0" lang="en-US" sz="1700" u="none" cap="none" strike="noStrike">
                <a:solidFill>
                  <a:srgbClr val="000000"/>
                </a:solidFill>
                <a:latin typeface="Exo"/>
                <a:ea typeface="Exo"/>
                <a:cs typeface="Exo"/>
                <a:sym typeface="Exo"/>
              </a:rPr>
              <a:t> trong bảng dữ liệu từ </a:t>
            </a:r>
            <a:r>
              <a:rPr b="1" i="0" lang="en-US" sz="1700" u="none" cap="none" strike="noStrike">
                <a:solidFill>
                  <a:srgbClr val="E2262D"/>
                </a:solidFill>
                <a:latin typeface="Exo"/>
                <a:ea typeface="Exo"/>
                <a:cs typeface="Exo"/>
                <a:sym typeface="Exo"/>
              </a:rPr>
              <a:t>D4E4X</a:t>
            </a:r>
            <a:r>
              <a:rPr b="0" i="0" lang="en-US" sz="1700" u="none" cap="none" strike="noStrike">
                <a:solidFill>
                  <a:srgbClr val="000000"/>
                </a:solidFill>
                <a:latin typeface="Exo"/>
                <a:ea typeface="Exo"/>
                <a:cs typeface="Exo"/>
                <a:sym typeface="Exo"/>
              </a:rPr>
              <a:t> sang </a:t>
            </a:r>
            <a:r>
              <a:rPr b="1" i="0" lang="en-US" sz="1700" u="none" cap="none" strike="noStrike">
                <a:solidFill>
                  <a:srgbClr val="E2262D"/>
                </a:solidFill>
                <a:latin typeface="Exo"/>
                <a:ea typeface="Exo"/>
                <a:cs typeface="Exo"/>
                <a:sym typeface="Exo"/>
              </a:rPr>
              <a:t>D4E5X</a:t>
            </a:r>
            <a:endParaRPr b="1" i="0" sz="1700" u="none" cap="none" strike="noStrike">
              <a:solidFill>
                <a:srgbClr val="E2262D"/>
              </a:solidFill>
              <a:latin typeface="Exo"/>
              <a:ea typeface="Exo"/>
              <a:cs typeface="Exo"/>
              <a:sym typeface="Exo"/>
            </a:endParaRPr>
          </a:p>
        </p:txBody>
      </p:sp>
      <p:pic>
        <p:nvPicPr>
          <p:cNvPr id="859" name="Google Shape;859;g22bc65b3317_0_277"/>
          <p:cNvPicPr preferRelativeResize="0"/>
          <p:nvPr/>
        </p:nvPicPr>
        <p:blipFill rotWithShape="1">
          <a:blip r:embed="rId4">
            <a:alphaModFix/>
          </a:blip>
          <a:srcRect b="0" l="0" r="0" t="0"/>
          <a:stretch/>
        </p:blipFill>
        <p:spPr>
          <a:xfrm>
            <a:off x="670350" y="4495788"/>
            <a:ext cx="3486750" cy="1278075"/>
          </a:xfrm>
          <a:prstGeom prst="rect">
            <a:avLst/>
          </a:prstGeom>
          <a:noFill/>
          <a:ln>
            <a:noFill/>
          </a:ln>
        </p:spPr>
      </p:pic>
      <p:sp>
        <p:nvSpPr>
          <p:cNvPr id="860" name="Google Shape;860;g22bc65b3317_0_277"/>
          <p:cNvSpPr txBox="1"/>
          <p:nvPr/>
        </p:nvSpPr>
        <p:spPr>
          <a:xfrm>
            <a:off x="1494600" y="585275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861" name="Google Shape;861;g22bc65b3317_0_277"/>
          <p:cNvSpPr txBox="1"/>
          <p:nvPr/>
        </p:nvSpPr>
        <p:spPr>
          <a:xfrm>
            <a:off x="4895438" y="4796275"/>
            <a:ext cx="2185500" cy="677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UPDATE</a:t>
            </a:r>
            <a:r>
              <a:rPr b="0" i="0" lang="en-US" sz="1600" u="none" cap="none" strike="noStrike">
                <a:solidFill>
                  <a:srgbClr val="0000FF"/>
                </a:solidFill>
                <a:latin typeface="Exo"/>
                <a:ea typeface="Exo"/>
                <a:cs typeface="Exo"/>
                <a:sym typeface="Exo"/>
              </a:rPr>
              <a:t>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SET</a:t>
            </a:r>
            <a:r>
              <a:rPr b="0" i="0" lang="en-US" sz="1600" u="none" cap="none" strike="noStrike">
                <a:solidFill>
                  <a:srgbClr val="000000"/>
                </a:solidFill>
                <a:latin typeface="Exo"/>
                <a:ea typeface="Exo"/>
                <a:cs typeface="Exo"/>
                <a:sym typeface="Exo"/>
              </a:rPr>
              <a:t> idclass = 'D4E5X'</a:t>
            </a:r>
            <a:endParaRPr b="0" i="0" sz="1600" u="none" cap="none" strike="noStrike">
              <a:solidFill>
                <a:srgbClr val="000000"/>
              </a:solidFill>
              <a:latin typeface="Exo"/>
              <a:ea typeface="Exo"/>
              <a:cs typeface="Exo"/>
              <a:sym typeface="Exo"/>
            </a:endParaRPr>
          </a:p>
        </p:txBody>
      </p:sp>
      <p:pic>
        <p:nvPicPr>
          <p:cNvPr id="862" name="Google Shape;862;g22bc65b3317_0_277"/>
          <p:cNvPicPr preferRelativeResize="0"/>
          <p:nvPr/>
        </p:nvPicPr>
        <p:blipFill rotWithShape="1">
          <a:blip r:embed="rId5">
            <a:alphaModFix/>
          </a:blip>
          <a:srcRect b="0" l="0" r="0" t="0"/>
          <a:stretch/>
        </p:blipFill>
        <p:spPr>
          <a:xfrm>
            <a:off x="7909700" y="4452250"/>
            <a:ext cx="3486750" cy="1278050"/>
          </a:xfrm>
          <a:prstGeom prst="rect">
            <a:avLst/>
          </a:prstGeom>
          <a:noFill/>
          <a:ln>
            <a:noFill/>
          </a:ln>
        </p:spPr>
      </p:pic>
      <p:cxnSp>
        <p:nvCxnSpPr>
          <p:cNvPr id="863" name="Google Shape;863;g22bc65b3317_0_277"/>
          <p:cNvCxnSpPr/>
          <p:nvPr/>
        </p:nvCxnSpPr>
        <p:spPr>
          <a:xfrm flipH="1" rot="10800000">
            <a:off x="4235713" y="5134075"/>
            <a:ext cx="581100" cy="1500"/>
          </a:xfrm>
          <a:prstGeom prst="straightConnector1">
            <a:avLst/>
          </a:prstGeom>
          <a:noFill/>
          <a:ln cap="flat" cmpd="sng" w="9525">
            <a:solidFill>
              <a:schemeClr val="dk2"/>
            </a:solidFill>
            <a:prstDash val="solid"/>
            <a:round/>
            <a:headEnd len="sm" w="sm" type="none"/>
            <a:tailEnd len="med" w="med" type="triangle"/>
          </a:ln>
        </p:spPr>
      </p:cxnSp>
      <p:cxnSp>
        <p:nvCxnSpPr>
          <p:cNvPr id="864" name="Google Shape;864;g22bc65b3317_0_277"/>
          <p:cNvCxnSpPr/>
          <p:nvPr/>
        </p:nvCxnSpPr>
        <p:spPr>
          <a:xfrm>
            <a:off x="7215100" y="5134825"/>
            <a:ext cx="604200" cy="0"/>
          </a:xfrm>
          <a:prstGeom prst="straightConnector1">
            <a:avLst/>
          </a:prstGeom>
          <a:noFill/>
          <a:ln cap="flat" cmpd="sng" w="9525">
            <a:solidFill>
              <a:schemeClr val="dk2"/>
            </a:solidFill>
            <a:prstDash val="solid"/>
            <a:round/>
            <a:headEnd len="sm" w="sm" type="none"/>
            <a:tailEnd len="med" w="med" type="triangle"/>
          </a:ln>
        </p:spPr>
      </p:cxnSp>
      <p:sp>
        <p:nvSpPr>
          <p:cNvPr id="865" name="Google Shape;865;g22bc65b3317_0_277"/>
          <p:cNvSpPr txBox="1"/>
          <p:nvPr/>
        </p:nvSpPr>
        <p:spPr>
          <a:xfrm>
            <a:off x="8876750" y="5852750"/>
            <a:ext cx="1966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a:t>
            </a:r>
            <a:r>
              <a:rPr b="1" i="0" lang="en-US" sz="1400" u="none" cap="none" strike="noStrike">
                <a:solidFill>
                  <a:srgbClr val="0000FF"/>
                </a:solidFill>
                <a:latin typeface="Exo"/>
                <a:ea typeface="Exo"/>
                <a:cs typeface="Exo"/>
                <a:sym typeface="Exo"/>
              </a:rPr>
              <a:t>UPDATE</a:t>
            </a:r>
            <a:endParaRPr b="1" i="0" sz="1400" u="none" cap="none" strike="noStrike">
              <a:solidFill>
                <a:srgbClr val="0000FF"/>
              </a:solidFill>
              <a:latin typeface="Exo"/>
              <a:ea typeface="Exo"/>
              <a:cs typeface="Exo"/>
              <a:sym typeface="Exo"/>
            </a:endParaRPr>
          </a:p>
        </p:txBody>
      </p:sp>
      <p:sp>
        <p:nvSpPr>
          <p:cNvPr id="866" name="Google Shape;866;g22bc65b3317_0_277"/>
          <p:cNvSpPr txBox="1"/>
          <p:nvPr/>
        </p:nvSpPr>
        <p:spPr>
          <a:xfrm>
            <a:off x="1872300"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DML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pic>
        <p:nvPicPr>
          <p:cNvPr id="871" name="Google Shape;871;g22bc65b3317_0_375"/>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872" name="Google Shape;872;g22bc65b3317_0_375"/>
          <p:cNvSpPr/>
          <p:nvPr/>
        </p:nvSpPr>
        <p:spPr>
          <a:xfrm>
            <a:off x="6221940" y="124009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UPDATE</a:t>
            </a:r>
            <a:endParaRPr b="1" i="0" sz="2000" u="none" cap="none" strike="noStrike">
              <a:solidFill>
                <a:schemeClr val="dk1"/>
              </a:solidFill>
              <a:latin typeface="Arial"/>
              <a:ea typeface="Arial"/>
              <a:cs typeface="Arial"/>
              <a:sym typeface="Arial"/>
            </a:endParaRPr>
          </a:p>
        </p:txBody>
      </p:sp>
      <p:sp>
        <p:nvSpPr>
          <p:cNvPr id="873" name="Google Shape;873;g22bc65b3317_0_375"/>
          <p:cNvSpPr/>
          <p:nvPr/>
        </p:nvSpPr>
        <p:spPr>
          <a:xfrm>
            <a:off x="3371049" y="1240086"/>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INSERT</a:t>
            </a:r>
            <a:endParaRPr b="1" i="0" sz="2000" u="none" cap="none" strike="noStrike">
              <a:solidFill>
                <a:schemeClr val="dk1"/>
              </a:solidFill>
              <a:latin typeface="Arial"/>
              <a:ea typeface="Arial"/>
              <a:cs typeface="Arial"/>
              <a:sym typeface="Arial"/>
            </a:endParaRPr>
          </a:p>
        </p:txBody>
      </p:sp>
      <p:sp>
        <p:nvSpPr>
          <p:cNvPr id="874" name="Google Shape;874;g22bc65b3317_0_375"/>
          <p:cNvSpPr/>
          <p:nvPr/>
        </p:nvSpPr>
        <p:spPr>
          <a:xfrm>
            <a:off x="520158" y="1240087"/>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SELECT</a:t>
            </a:r>
            <a:endParaRPr b="1" i="0" sz="2000" u="none" cap="none" strike="noStrike">
              <a:solidFill>
                <a:schemeClr val="dk1"/>
              </a:solidFill>
              <a:latin typeface="Arial"/>
              <a:ea typeface="Arial"/>
              <a:cs typeface="Arial"/>
              <a:sym typeface="Arial"/>
            </a:endParaRPr>
          </a:p>
        </p:txBody>
      </p:sp>
      <p:sp>
        <p:nvSpPr>
          <p:cNvPr id="875" name="Google Shape;875;g22bc65b3317_0_375"/>
          <p:cNvSpPr/>
          <p:nvPr/>
        </p:nvSpPr>
        <p:spPr>
          <a:xfrm>
            <a:off x="9072831" y="1240085"/>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DELETE</a:t>
            </a:r>
            <a:endParaRPr b="1" i="0" sz="1800" u="none" cap="none" strike="noStrike">
              <a:solidFill>
                <a:schemeClr val="lt1"/>
              </a:solidFill>
              <a:latin typeface="Arial"/>
              <a:ea typeface="Arial"/>
              <a:cs typeface="Arial"/>
              <a:sym typeface="Arial"/>
            </a:endParaRPr>
          </a:p>
        </p:txBody>
      </p:sp>
      <p:sp>
        <p:nvSpPr>
          <p:cNvPr id="876" name="Google Shape;876;g22bc65b3317_0_375"/>
          <p:cNvSpPr txBox="1"/>
          <p:nvPr/>
        </p:nvSpPr>
        <p:spPr>
          <a:xfrm>
            <a:off x="944706" y="2234454"/>
            <a:ext cx="1060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Câu lệnh </a:t>
            </a:r>
            <a:r>
              <a:rPr b="1" i="0" lang="en-US" sz="1800" u="none" cap="none" strike="noStrike">
                <a:solidFill>
                  <a:srgbClr val="0000FF"/>
                </a:solidFill>
                <a:latin typeface="Exo"/>
                <a:ea typeface="Exo"/>
                <a:cs typeface="Exo"/>
                <a:sym typeface="Exo"/>
              </a:rPr>
              <a:t>DELETE</a:t>
            </a:r>
            <a:r>
              <a:rPr b="0" i="0" lang="en-US" sz="1800" u="none" cap="none" strike="noStrike">
                <a:solidFill>
                  <a:srgbClr val="000000"/>
                </a:solidFill>
                <a:latin typeface="Exo"/>
                <a:ea typeface="Exo"/>
                <a:cs typeface="Exo"/>
                <a:sym typeface="Exo"/>
              </a:rPr>
              <a:t> được sử dụng để xóa các dòng (records) dữ liệu đã tồn tại trong bảng.</a:t>
            </a:r>
            <a:endParaRPr b="0" i="0" sz="1800" u="none" cap="none" strike="noStrike">
              <a:solidFill>
                <a:srgbClr val="000000"/>
              </a:solidFill>
              <a:latin typeface="Exo"/>
              <a:ea typeface="Exo"/>
              <a:cs typeface="Exo"/>
              <a:sym typeface="Exo"/>
            </a:endParaRPr>
          </a:p>
        </p:txBody>
      </p:sp>
      <p:sp>
        <p:nvSpPr>
          <p:cNvPr id="877" name="Google Shape;877;g22bc65b3317_0_375"/>
          <p:cNvSpPr txBox="1"/>
          <p:nvPr/>
        </p:nvSpPr>
        <p:spPr>
          <a:xfrm>
            <a:off x="944708" y="2773296"/>
            <a:ext cx="2470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E2262D"/>
                </a:solidFill>
                <a:latin typeface="Exo"/>
                <a:ea typeface="Exo"/>
                <a:cs typeface="Exo"/>
                <a:sym typeface="Exo"/>
              </a:rPr>
              <a:t>SYNTAX:</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DELETE FROM</a:t>
            </a:r>
            <a:r>
              <a:rPr b="0" i="0" lang="en-US" sz="1400" u="none" cap="none" strike="noStrike">
                <a:solidFill>
                  <a:srgbClr val="0070C0"/>
                </a:solidFill>
                <a:latin typeface="Exo"/>
                <a:ea typeface="Exo"/>
                <a:cs typeface="Exo"/>
                <a:sym typeface="Exo"/>
              </a:rPr>
              <a:t> </a:t>
            </a:r>
            <a:r>
              <a:rPr b="0" i="1" lang="en-US" sz="1400" u="none" cap="none" strike="noStrike">
                <a:solidFill>
                  <a:srgbClr val="000000"/>
                </a:solidFill>
                <a:latin typeface="Exo"/>
                <a:ea typeface="Exo"/>
                <a:cs typeface="Exo"/>
                <a:sym typeface="Exo"/>
              </a:rPr>
              <a:t>table_name </a:t>
            </a:r>
            <a:endParaRPr b="0" i="0" sz="1400" u="none" cap="none" strike="noStrike">
              <a:solidFill>
                <a:srgbClr val="000000"/>
              </a:solidFill>
              <a:latin typeface="Exo"/>
              <a:ea typeface="Exo"/>
              <a:cs typeface="Exo"/>
              <a:sym typeface="Exo"/>
            </a:endParaRPr>
          </a:p>
        </p:txBody>
      </p:sp>
      <p:sp>
        <p:nvSpPr>
          <p:cNvPr id="878" name="Google Shape;878;g22bc65b3317_0_375"/>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879" name="Google Shape;879;g22bc65b3317_0_375"/>
          <p:cNvSpPr txBox="1"/>
          <p:nvPr/>
        </p:nvSpPr>
        <p:spPr>
          <a:xfrm>
            <a:off x="3948375" y="3512200"/>
            <a:ext cx="41325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a:t>
            </a:r>
            <a:endParaRPr b="0" i="0"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Xoá</a:t>
            </a:r>
            <a:r>
              <a:rPr b="0" i="0" lang="en-US" sz="1700" u="none" cap="none" strike="noStrike">
                <a:solidFill>
                  <a:srgbClr val="000000"/>
                </a:solidFill>
                <a:latin typeface="Exo"/>
                <a:ea typeface="Exo"/>
                <a:cs typeface="Exo"/>
                <a:sym typeface="Exo"/>
              </a:rPr>
              <a:t> các dữ liệu trong bảng </a:t>
            </a:r>
            <a:r>
              <a:rPr b="1" i="0" lang="en-US" sz="1700" u="none" cap="none" strike="noStrike">
                <a:solidFill>
                  <a:srgbClr val="000000"/>
                </a:solidFill>
                <a:latin typeface="Exo"/>
                <a:ea typeface="Exo"/>
                <a:cs typeface="Exo"/>
                <a:sym typeface="Exo"/>
              </a:rPr>
              <a:t>mentors</a:t>
            </a:r>
            <a:endParaRPr b="1" i="0" sz="1700" u="none" cap="none" strike="noStrike">
              <a:solidFill>
                <a:srgbClr val="E2262D"/>
              </a:solidFill>
              <a:latin typeface="Exo"/>
              <a:ea typeface="Exo"/>
              <a:cs typeface="Exo"/>
              <a:sym typeface="Exo"/>
            </a:endParaRPr>
          </a:p>
        </p:txBody>
      </p:sp>
      <p:pic>
        <p:nvPicPr>
          <p:cNvPr id="880" name="Google Shape;880;g22bc65b3317_0_375"/>
          <p:cNvPicPr preferRelativeResize="0"/>
          <p:nvPr/>
        </p:nvPicPr>
        <p:blipFill rotWithShape="1">
          <a:blip r:embed="rId4">
            <a:alphaModFix/>
          </a:blip>
          <a:srcRect b="0" l="0" r="0" t="0"/>
          <a:stretch/>
        </p:blipFill>
        <p:spPr>
          <a:xfrm>
            <a:off x="670350" y="4495788"/>
            <a:ext cx="3486750" cy="1278075"/>
          </a:xfrm>
          <a:prstGeom prst="rect">
            <a:avLst/>
          </a:prstGeom>
          <a:noFill/>
          <a:ln>
            <a:noFill/>
          </a:ln>
        </p:spPr>
      </p:pic>
      <p:sp>
        <p:nvSpPr>
          <p:cNvPr id="881" name="Google Shape;881;g22bc65b3317_0_375"/>
          <p:cNvSpPr txBox="1"/>
          <p:nvPr/>
        </p:nvSpPr>
        <p:spPr>
          <a:xfrm>
            <a:off x="1494600" y="585275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882" name="Google Shape;882;g22bc65b3317_0_375"/>
          <p:cNvSpPr txBox="1"/>
          <p:nvPr/>
        </p:nvSpPr>
        <p:spPr>
          <a:xfrm>
            <a:off x="4787625" y="4875725"/>
            <a:ext cx="24705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DELETE FROM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p:txBody>
      </p:sp>
      <p:cxnSp>
        <p:nvCxnSpPr>
          <p:cNvPr id="883" name="Google Shape;883;g22bc65b3317_0_375"/>
          <p:cNvCxnSpPr/>
          <p:nvPr/>
        </p:nvCxnSpPr>
        <p:spPr>
          <a:xfrm flipH="1" rot="10800000">
            <a:off x="4182313" y="5128650"/>
            <a:ext cx="581100" cy="1500"/>
          </a:xfrm>
          <a:prstGeom prst="straightConnector1">
            <a:avLst/>
          </a:prstGeom>
          <a:noFill/>
          <a:ln cap="flat" cmpd="sng" w="9525">
            <a:solidFill>
              <a:schemeClr val="dk2"/>
            </a:solidFill>
            <a:prstDash val="solid"/>
            <a:round/>
            <a:headEnd len="sm" w="sm" type="none"/>
            <a:tailEnd len="med" w="med" type="triangle"/>
          </a:ln>
        </p:spPr>
      </p:cxnSp>
      <p:cxnSp>
        <p:nvCxnSpPr>
          <p:cNvPr id="884" name="Google Shape;884;g22bc65b3317_0_375"/>
          <p:cNvCxnSpPr/>
          <p:nvPr/>
        </p:nvCxnSpPr>
        <p:spPr>
          <a:xfrm>
            <a:off x="7282325" y="5129400"/>
            <a:ext cx="604200" cy="0"/>
          </a:xfrm>
          <a:prstGeom prst="straightConnector1">
            <a:avLst/>
          </a:prstGeom>
          <a:noFill/>
          <a:ln cap="flat" cmpd="sng" w="9525">
            <a:solidFill>
              <a:schemeClr val="dk2"/>
            </a:solidFill>
            <a:prstDash val="solid"/>
            <a:round/>
            <a:headEnd len="sm" w="sm" type="none"/>
            <a:tailEnd len="med" w="med" type="triangle"/>
          </a:ln>
        </p:spPr>
      </p:cxnSp>
      <p:sp>
        <p:nvSpPr>
          <p:cNvPr id="885" name="Google Shape;885;g22bc65b3317_0_375"/>
          <p:cNvSpPr txBox="1"/>
          <p:nvPr/>
        </p:nvSpPr>
        <p:spPr>
          <a:xfrm>
            <a:off x="8876750" y="5852750"/>
            <a:ext cx="1966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a:t>
            </a:r>
            <a:r>
              <a:rPr b="1" i="0" lang="en-US" sz="1400" u="none" cap="none" strike="noStrike">
                <a:solidFill>
                  <a:srgbClr val="0000FF"/>
                </a:solidFill>
                <a:latin typeface="Exo"/>
                <a:ea typeface="Exo"/>
                <a:cs typeface="Exo"/>
                <a:sym typeface="Exo"/>
              </a:rPr>
              <a:t>DELETE</a:t>
            </a:r>
            <a:endParaRPr b="1" i="0" sz="1400" u="none" cap="none" strike="noStrike">
              <a:solidFill>
                <a:srgbClr val="0000FF"/>
              </a:solidFill>
              <a:latin typeface="Exo"/>
              <a:ea typeface="Exo"/>
              <a:cs typeface="Exo"/>
              <a:sym typeface="Exo"/>
            </a:endParaRPr>
          </a:p>
        </p:txBody>
      </p:sp>
      <p:pic>
        <p:nvPicPr>
          <p:cNvPr id="886" name="Google Shape;886;g22bc65b3317_0_375"/>
          <p:cNvPicPr preferRelativeResize="0"/>
          <p:nvPr/>
        </p:nvPicPr>
        <p:blipFill rotWithShape="1">
          <a:blip r:embed="rId5">
            <a:alphaModFix/>
          </a:blip>
          <a:srcRect b="0" l="0" r="0" t="0"/>
          <a:stretch/>
        </p:blipFill>
        <p:spPr>
          <a:xfrm>
            <a:off x="7992825" y="4495800"/>
            <a:ext cx="3486750" cy="1278050"/>
          </a:xfrm>
          <a:prstGeom prst="rect">
            <a:avLst/>
          </a:prstGeom>
          <a:noFill/>
          <a:ln>
            <a:noFill/>
          </a:ln>
        </p:spPr>
      </p:pic>
      <p:sp>
        <p:nvSpPr>
          <p:cNvPr id="887" name="Google Shape;887;g22bc65b3317_0_375"/>
          <p:cNvSpPr txBox="1"/>
          <p:nvPr/>
        </p:nvSpPr>
        <p:spPr>
          <a:xfrm>
            <a:off x="1872300" y="43895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CÁC CÂU LỆNH DML TRONG SQL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pic>
        <p:nvPicPr>
          <p:cNvPr id="893" name="Google Shape;893;g22bc65b3317_0_471"/>
          <p:cNvPicPr preferRelativeResize="0"/>
          <p:nvPr/>
        </p:nvPicPr>
        <p:blipFill rotWithShape="1">
          <a:blip r:embed="rId3">
            <a:alphaModFix/>
          </a:blip>
          <a:srcRect b="0" l="0" r="0" t="0"/>
          <a:stretch/>
        </p:blipFill>
        <p:spPr>
          <a:xfrm>
            <a:off x="209725" y="1295400"/>
            <a:ext cx="4934699" cy="4934699"/>
          </a:xfrm>
          <a:prstGeom prst="rect">
            <a:avLst/>
          </a:prstGeom>
          <a:noFill/>
          <a:ln>
            <a:noFill/>
          </a:ln>
        </p:spPr>
      </p:pic>
      <p:sp>
        <p:nvSpPr>
          <p:cNvPr id="894" name="Google Shape;894;g22bc65b3317_0_471"/>
          <p:cNvSpPr txBox="1"/>
          <p:nvPr/>
        </p:nvSpPr>
        <p:spPr>
          <a:xfrm>
            <a:off x="5351850" y="2631125"/>
            <a:ext cx="63390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LÀM THẾ NÀO ĐỂ LẤY CÁC DỮ LIỆU, CẬP NHẬT</a:t>
            </a:r>
            <a:endParaRPr b="1" i="0" sz="22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HOẶC XOÁ DỰA TRÊN 1 ĐIỀU KIỆN MÀ MÌNH MONG MUỐN ?</a:t>
            </a:r>
            <a:endParaRPr b="1" i="0" sz="2200" u="none" cap="none" strike="noStrike">
              <a:solidFill>
                <a:srgbClr val="000000"/>
              </a:solidFill>
              <a:latin typeface="Exo"/>
              <a:ea typeface="Exo"/>
              <a:cs typeface="Exo"/>
              <a:sym typeface="Exo"/>
            </a:endParaRPr>
          </a:p>
        </p:txBody>
      </p:sp>
      <p:grpSp>
        <p:nvGrpSpPr>
          <p:cNvPr id="895" name="Google Shape;895;g22bc65b3317_0_471"/>
          <p:cNvGrpSpPr/>
          <p:nvPr/>
        </p:nvGrpSpPr>
        <p:grpSpPr>
          <a:xfrm>
            <a:off x="4837822" y="2706756"/>
            <a:ext cx="474874" cy="474408"/>
            <a:chOff x="3040984" y="3681059"/>
            <a:chExt cx="356164" cy="355815"/>
          </a:xfrm>
        </p:grpSpPr>
        <p:sp>
          <p:nvSpPr>
            <p:cNvPr id="896" name="Google Shape;896;g22bc65b3317_0_471"/>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97" name="Google Shape;897;g22bc65b3317_0_471"/>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98" name="Google Shape;898;g22bc65b3317_0_471"/>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id="903" name="Google Shape;903;g22bc65b3317_0_86"/>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904" name="Google Shape;904;g22bc65b3317_0_86"/>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905" name="Google Shape;905;g22bc65b3317_0_86"/>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06" name="Google Shape;906;g22bc65b3317_0_86"/>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907" name="Google Shape;907;g22bc65b3317_0_86"/>
          <p:cNvSpPr txBox="1"/>
          <p:nvPr/>
        </p:nvSpPr>
        <p:spPr>
          <a:xfrm>
            <a:off x="-596775" y="2897800"/>
            <a:ext cx="1090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CÂU LỆNH WHERE TRONG SQL</a:t>
            </a:r>
            <a:endParaRPr b="0" i="0" sz="4800" u="none" cap="none" strike="noStrike">
              <a:solidFill>
                <a:schemeClr val="lt1"/>
              </a:solidFill>
              <a:latin typeface="Exo Black"/>
              <a:ea typeface="Exo Black"/>
              <a:cs typeface="Exo Black"/>
              <a:sym typeface="Exo Black"/>
            </a:endParaRPr>
          </a:p>
        </p:txBody>
      </p:sp>
      <p:pic>
        <p:nvPicPr>
          <p:cNvPr id="908" name="Google Shape;908;g22bc65b3317_0_86"/>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g22bc65b3317_0_47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914" name="Google Shape;914;g22bc65b3317_0_477"/>
          <p:cNvSpPr txBox="1"/>
          <p:nvPr/>
        </p:nvSpPr>
        <p:spPr>
          <a:xfrm>
            <a:off x="372401" y="1295403"/>
            <a:ext cx="11619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Câu lệnh </a:t>
            </a:r>
            <a:r>
              <a:rPr b="1" i="0" lang="en-US" sz="1800" u="none" cap="none" strike="noStrike">
                <a:solidFill>
                  <a:srgbClr val="0000FF"/>
                </a:solidFill>
                <a:latin typeface="Exo"/>
                <a:ea typeface="Exo"/>
                <a:cs typeface="Exo"/>
                <a:sym typeface="Exo"/>
              </a:rPr>
              <a:t>WHERE</a:t>
            </a:r>
            <a:r>
              <a:rPr b="0" i="0" lang="en-US" sz="1800" u="none" cap="none" strike="noStrike">
                <a:solidFill>
                  <a:srgbClr val="0000FF"/>
                </a:solidFill>
                <a:latin typeface="Exo Medium"/>
                <a:ea typeface="Exo Medium"/>
                <a:cs typeface="Exo Medium"/>
                <a:sym typeface="Exo Medium"/>
              </a:rPr>
              <a:t> </a:t>
            </a:r>
            <a:r>
              <a:rPr b="0" i="0" lang="en-US" sz="1800" u="none" cap="none" strike="noStrike">
                <a:solidFill>
                  <a:srgbClr val="000000"/>
                </a:solidFill>
                <a:latin typeface="Exo Medium"/>
                <a:ea typeface="Exo Medium"/>
                <a:cs typeface="Exo Medium"/>
                <a:sym typeface="Exo Medium"/>
              </a:rPr>
              <a:t>được sử dụng để lọc dữ liệu trong bảng. Ngoài việc sử dụng với câu lệnh select, nó còn được sử dụng để kết hợp với các câu lệnh khác như </a:t>
            </a:r>
            <a:r>
              <a:rPr b="1" i="0" lang="en-US" sz="1800" u="none" cap="none" strike="noStrike">
                <a:solidFill>
                  <a:srgbClr val="0000FF"/>
                </a:solidFill>
                <a:latin typeface="Exo"/>
                <a:ea typeface="Exo"/>
                <a:cs typeface="Exo"/>
                <a:sym typeface="Exo"/>
              </a:rPr>
              <a:t>UPDATE, DELETE.</a:t>
            </a:r>
            <a:endParaRPr b="1" i="0" sz="1800" u="none" cap="none" strike="noStrike">
              <a:solidFill>
                <a:srgbClr val="0000FF"/>
              </a:solidFill>
              <a:latin typeface="Exo"/>
              <a:ea typeface="Exo"/>
              <a:cs typeface="Exo"/>
              <a:sym typeface="Exo"/>
            </a:endParaRPr>
          </a:p>
        </p:txBody>
      </p:sp>
      <p:sp>
        <p:nvSpPr>
          <p:cNvPr id="915" name="Google Shape;915;g22bc65b3317_0_477"/>
          <p:cNvSpPr txBox="1"/>
          <p:nvPr/>
        </p:nvSpPr>
        <p:spPr>
          <a:xfrm>
            <a:off x="1451650" y="45720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CÂU LỆNH WHERE TRONG SQL</a:t>
            </a:r>
            <a:endParaRPr b="1" i="0" sz="1400" u="none" cap="none" strike="noStrike">
              <a:solidFill>
                <a:srgbClr val="000000"/>
              </a:solidFill>
              <a:latin typeface="Arial"/>
              <a:ea typeface="Arial"/>
              <a:cs typeface="Arial"/>
              <a:sym typeface="Arial"/>
            </a:endParaRPr>
          </a:p>
        </p:txBody>
      </p:sp>
      <p:pic>
        <p:nvPicPr>
          <p:cNvPr id="916" name="Google Shape;916;g22bc65b3317_0_477"/>
          <p:cNvPicPr preferRelativeResize="0"/>
          <p:nvPr/>
        </p:nvPicPr>
        <p:blipFill rotWithShape="1">
          <a:blip r:embed="rId4">
            <a:alphaModFix/>
          </a:blip>
          <a:srcRect b="0" l="0" r="0" t="0"/>
          <a:stretch/>
        </p:blipFill>
        <p:spPr>
          <a:xfrm>
            <a:off x="5048088" y="3258337"/>
            <a:ext cx="2303400" cy="1602677"/>
          </a:xfrm>
          <a:prstGeom prst="rect">
            <a:avLst/>
          </a:prstGeom>
          <a:noFill/>
          <a:ln>
            <a:noFill/>
          </a:ln>
        </p:spPr>
      </p:pic>
      <p:sp>
        <p:nvSpPr>
          <p:cNvPr id="917" name="Google Shape;917;g22bc65b3317_0_477"/>
          <p:cNvSpPr txBox="1"/>
          <p:nvPr/>
        </p:nvSpPr>
        <p:spPr>
          <a:xfrm>
            <a:off x="4337475" y="495287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918" name="Google Shape;918;g22bc65b3317_0_477"/>
          <p:cNvSpPr txBox="1"/>
          <p:nvPr/>
        </p:nvSpPr>
        <p:spPr>
          <a:xfrm>
            <a:off x="8797438" y="3305875"/>
            <a:ext cx="19305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chemeClr val="dk1"/>
                </a:solidFill>
                <a:latin typeface="Exo Medium"/>
                <a:ea typeface="Exo Medium"/>
                <a:cs typeface="Exo Medium"/>
                <a:sym typeface="Exo Medium"/>
              </a:rPr>
              <a:t> *</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chemeClr val="dk1"/>
                </a:solidFill>
                <a:latin typeface="Exo Medium"/>
                <a:ea typeface="Exo Medium"/>
                <a:cs typeface="Exo Medium"/>
                <a:sym typeface="Exo Medium"/>
              </a:rPr>
              <a:t> mindx_D4E40</a:t>
            </a:r>
            <a:endParaRPr b="0" i="0" sz="1400" u="none" cap="none" strike="noStrike">
              <a:solidFill>
                <a:srgbClr val="000000"/>
              </a:solidFill>
              <a:latin typeface="Arial"/>
              <a:ea typeface="Arial"/>
              <a:cs typeface="Arial"/>
              <a:sym typeface="Arial"/>
            </a:endParaRPr>
          </a:p>
        </p:txBody>
      </p:sp>
      <p:cxnSp>
        <p:nvCxnSpPr>
          <p:cNvPr id="919" name="Google Shape;919;g22bc65b3317_0_477"/>
          <p:cNvCxnSpPr/>
          <p:nvPr/>
        </p:nvCxnSpPr>
        <p:spPr>
          <a:xfrm>
            <a:off x="7557938" y="3806900"/>
            <a:ext cx="1134900" cy="0"/>
          </a:xfrm>
          <a:prstGeom prst="straightConnector1">
            <a:avLst/>
          </a:prstGeom>
          <a:noFill/>
          <a:ln cap="flat" cmpd="sng" w="9525">
            <a:solidFill>
              <a:schemeClr val="dk2"/>
            </a:solidFill>
            <a:prstDash val="solid"/>
            <a:round/>
            <a:headEnd len="sm" w="sm" type="none"/>
            <a:tailEnd len="med" w="med" type="triangle"/>
          </a:ln>
        </p:spPr>
      </p:cxnSp>
      <p:sp>
        <p:nvSpPr>
          <p:cNvPr id="920" name="Google Shape;920;g22bc65b3317_0_477"/>
          <p:cNvSpPr txBox="1"/>
          <p:nvPr/>
        </p:nvSpPr>
        <p:spPr>
          <a:xfrm>
            <a:off x="7419263" y="3382825"/>
            <a:ext cx="1310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E2262D"/>
                </a:solidFill>
                <a:latin typeface="Exo"/>
                <a:ea typeface="Exo"/>
                <a:cs typeface="Exo"/>
                <a:sym typeface="Exo"/>
              </a:rPr>
              <a:t>Lấy toàn bộ dữ liệu trong bảng:</a:t>
            </a:r>
            <a:endParaRPr b="0" i="0" sz="900" u="none" cap="none" strike="noStrike">
              <a:solidFill>
                <a:srgbClr val="000000"/>
              </a:solidFill>
              <a:latin typeface="Arial"/>
              <a:ea typeface="Arial"/>
              <a:cs typeface="Arial"/>
              <a:sym typeface="Arial"/>
            </a:endParaRPr>
          </a:p>
        </p:txBody>
      </p:sp>
      <p:pic>
        <p:nvPicPr>
          <p:cNvPr id="921" name="Google Shape;921;g22bc65b3317_0_477"/>
          <p:cNvPicPr preferRelativeResize="0"/>
          <p:nvPr/>
        </p:nvPicPr>
        <p:blipFill rotWithShape="1">
          <a:blip r:embed="rId5">
            <a:alphaModFix/>
          </a:blip>
          <a:srcRect b="0" l="0" r="0" t="0"/>
          <a:stretch/>
        </p:blipFill>
        <p:spPr>
          <a:xfrm>
            <a:off x="8281913" y="4392775"/>
            <a:ext cx="3486750" cy="1278075"/>
          </a:xfrm>
          <a:prstGeom prst="rect">
            <a:avLst/>
          </a:prstGeom>
          <a:noFill/>
          <a:ln>
            <a:noFill/>
          </a:ln>
        </p:spPr>
      </p:pic>
      <p:sp>
        <p:nvSpPr>
          <p:cNvPr id="922" name="Google Shape;922;g22bc65b3317_0_477"/>
          <p:cNvSpPr txBox="1"/>
          <p:nvPr/>
        </p:nvSpPr>
        <p:spPr>
          <a:xfrm>
            <a:off x="8915988" y="576580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cxnSp>
        <p:nvCxnSpPr>
          <p:cNvPr id="923" name="Google Shape;923;g22bc65b3317_0_477"/>
          <p:cNvCxnSpPr/>
          <p:nvPr/>
        </p:nvCxnSpPr>
        <p:spPr>
          <a:xfrm>
            <a:off x="9795850" y="4016425"/>
            <a:ext cx="11100" cy="281400"/>
          </a:xfrm>
          <a:prstGeom prst="straightConnector1">
            <a:avLst/>
          </a:prstGeom>
          <a:noFill/>
          <a:ln cap="flat" cmpd="sng" w="9525">
            <a:solidFill>
              <a:schemeClr val="dk2"/>
            </a:solidFill>
            <a:prstDash val="solid"/>
            <a:round/>
            <a:headEnd len="sm" w="sm" type="none"/>
            <a:tailEnd len="med" w="med" type="triangle"/>
          </a:ln>
        </p:spPr>
      </p:cxnSp>
      <p:sp>
        <p:nvSpPr>
          <p:cNvPr id="924" name="Google Shape;924;g22bc65b3317_0_477"/>
          <p:cNvSpPr txBox="1"/>
          <p:nvPr/>
        </p:nvSpPr>
        <p:spPr>
          <a:xfrm>
            <a:off x="2294250" y="2113200"/>
            <a:ext cx="75573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kết hợp </a:t>
            </a:r>
            <a:r>
              <a:rPr b="1" i="0" lang="en-US" sz="1700" u="none" cap="none" strike="noStrike">
                <a:solidFill>
                  <a:srgbClr val="0000FF"/>
                </a:solidFill>
                <a:latin typeface="Exo"/>
                <a:ea typeface="Exo"/>
                <a:cs typeface="Exo"/>
                <a:sym typeface="Exo"/>
              </a:rPr>
              <a:t>WHERE</a:t>
            </a:r>
            <a:r>
              <a:rPr b="0" i="0" lang="en-US" sz="1700" u="none" cap="none" strike="noStrike">
                <a:solidFill>
                  <a:srgbClr val="000000"/>
                </a:solidFill>
                <a:latin typeface="Exo"/>
                <a:ea typeface="Exo"/>
                <a:cs typeface="Exo"/>
                <a:sym typeface="Exo"/>
              </a:rPr>
              <a:t> và </a:t>
            </a:r>
            <a:r>
              <a:rPr b="1" i="0" lang="en-US" sz="1700" u="none" cap="none" strike="noStrike">
                <a:solidFill>
                  <a:srgbClr val="0000FF"/>
                </a:solidFill>
                <a:latin typeface="Exo"/>
                <a:ea typeface="Exo"/>
                <a:cs typeface="Exo"/>
                <a:sym typeface="Exo"/>
              </a:rPr>
              <a:t>SELECT:</a:t>
            </a:r>
            <a:r>
              <a:rPr b="0" i="0" lang="en-US" sz="1700" u="none" cap="none" strike="noStrike">
                <a:solidFill>
                  <a:srgbClr val="000000"/>
                </a:solidFill>
                <a:latin typeface="Exo"/>
                <a:ea typeface="Exo"/>
                <a:cs typeface="Exo"/>
                <a:sym typeface="Exo"/>
              </a:rPr>
              <a:t> </a:t>
            </a:r>
            <a:endParaRPr b="0" i="0"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LẤY</a:t>
            </a:r>
            <a:r>
              <a:rPr b="0" i="0" lang="en-US" sz="1700" u="none" cap="none" strike="noStrike">
                <a:solidFill>
                  <a:srgbClr val="000000"/>
                </a:solidFill>
                <a:latin typeface="Exo"/>
                <a:ea typeface="Exo"/>
                <a:cs typeface="Exo"/>
                <a:sym typeface="Exo"/>
              </a:rPr>
              <a:t> các dữ liệu trong bảng </a:t>
            </a:r>
            <a:r>
              <a:rPr b="1" i="0" lang="en-US" sz="1700" u="none" cap="none" strike="noStrike">
                <a:solidFill>
                  <a:srgbClr val="000000"/>
                </a:solidFill>
                <a:latin typeface="Exo"/>
                <a:ea typeface="Exo"/>
                <a:cs typeface="Exo"/>
                <a:sym typeface="Exo"/>
              </a:rPr>
              <a:t>mentors </a:t>
            </a:r>
            <a:r>
              <a:rPr b="0" i="0" lang="en-US" sz="1700" u="none" cap="none" strike="noStrike">
                <a:solidFill>
                  <a:srgbClr val="000000"/>
                </a:solidFill>
                <a:latin typeface="Exo"/>
                <a:ea typeface="Exo"/>
                <a:cs typeface="Exo"/>
                <a:sym typeface="Exo"/>
              </a:rPr>
              <a:t>với </a:t>
            </a:r>
            <a:r>
              <a:rPr b="1" i="0" lang="en-US" sz="1700" u="none" cap="none" strike="noStrike">
                <a:solidFill>
                  <a:srgbClr val="E2262D"/>
                </a:solidFill>
                <a:latin typeface="Exo"/>
                <a:ea typeface="Exo"/>
                <a:cs typeface="Exo"/>
                <a:sym typeface="Exo"/>
              </a:rPr>
              <a:t>điều kiện</a:t>
            </a:r>
            <a:r>
              <a:rPr b="0" i="0" lang="en-US" sz="1700" u="none" cap="none" strike="noStrike">
                <a:solidFill>
                  <a:srgbClr val="000000"/>
                </a:solidFill>
                <a:latin typeface="Exo"/>
                <a:ea typeface="Exo"/>
                <a:cs typeface="Exo"/>
                <a:sym typeface="Exo"/>
              </a:rPr>
              <a:t> </a:t>
            </a:r>
            <a:r>
              <a:rPr b="1" i="0" lang="en-US" sz="1700" u="none" cap="none" strike="noStrike">
                <a:solidFill>
                  <a:schemeClr val="dk1"/>
                </a:solidFill>
                <a:latin typeface="Exo"/>
                <a:ea typeface="Exo"/>
                <a:cs typeface="Exo"/>
                <a:sym typeface="Exo"/>
              </a:rPr>
              <a:t>mname</a:t>
            </a:r>
            <a:r>
              <a:rPr b="0" i="0" lang="en-US" sz="1700" u="none" cap="none" strike="noStrike">
                <a:solidFill>
                  <a:srgbClr val="000000"/>
                </a:solidFill>
                <a:latin typeface="Exo"/>
                <a:ea typeface="Exo"/>
                <a:cs typeface="Exo"/>
                <a:sym typeface="Exo"/>
              </a:rPr>
              <a:t> là Minh.</a:t>
            </a:r>
            <a:endParaRPr b="0" i="0" sz="1700" u="none" cap="none" strike="noStrike">
              <a:solidFill>
                <a:srgbClr val="E2262D"/>
              </a:solidFill>
              <a:latin typeface="Exo"/>
              <a:ea typeface="Exo"/>
              <a:cs typeface="Exo"/>
              <a:sym typeface="Exo"/>
            </a:endParaRPr>
          </a:p>
        </p:txBody>
      </p:sp>
      <p:sp>
        <p:nvSpPr>
          <p:cNvPr id="925" name="Google Shape;925;g22bc65b3317_0_477"/>
          <p:cNvSpPr txBox="1"/>
          <p:nvPr/>
        </p:nvSpPr>
        <p:spPr>
          <a:xfrm>
            <a:off x="772328" y="3258325"/>
            <a:ext cx="24615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mindx_D4E40</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WHERE </a:t>
            </a:r>
            <a:r>
              <a:rPr b="0" i="0" lang="en-US" sz="1400" u="none" cap="none" strike="noStrike">
                <a:solidFill>
                  <a:schemeClr val="dk1"/>
                </a:solidFill>
                <a:latin typeface="Exo Medium"/>
                <a:ea typeface="Exo Medium"/>
                <a:cs typeface="Exo Medium"/>
                <a:sym typeface="Exo Medium"/>
              </a:rPr>
              <a:t>mname = ‘Minh’</a:t>
            </a:r>
            <a:endParaRPr b="0" i="0" sz="1400" u="none" cap="none" strike="noStrike">
              <a:solidFill>
                <a:schemeClr val="dk1"/>
              </a:solidFill>
              <a:latin typeface="Exo Medium"/>
              <a:ea typeface="Exo Medium"/>
              <a:cs typeface="Exo Medium"/>
              <a:sym typeface="Exo Medium"/>
            </a:endParaRPr>
          </a:p>
        </p:txBody>
      </p:sp>
      <p:cxnSp>
        <p:nvCxnSpPr>
          <p:cNvPr id="926" name="Google Shape;926;g22bc65b3317_0_477"/>
          <p:cNvCxnSpPr/>
          <p:nvPr/>
        </p:nvCxnSpPr>
        <p:spPr>
          <a:xfrm rot="10800000">
            <a:off x="3392225" y="3767575"/>
            <a:ext cx="1164300" cy="0"/>
          </a:xfrm>
          <a:prstGeom prst="straightConnector1">
            <a:avLst/>
          </a:prstGeom>
          <a:noFill/>
          <a:ln cap="flat" cmpd="sng" w="9525">
            <a:solidFill>
              <a:schemeClr val="dk2"/>
            </a:solidFill>
            <a:prstDash val="solid"/>
            <a:round/>
            <a:headEnd len="sm" w="sm" type="none"/>
            <a:tailEnd len="med" w="med" type="triangle"/>
          </a:ln>
        </p:spPr>
      </p:cxnSp>
      <p:sp>
        <p:nvSpPr>
          <p:cNvPr id="927" name="Google Shape;927;g22bc65b3317_0_477"/>
          <p:cNvSpPr txBox="1"/>
          <p:nvPr/>
        </p:nvSpPr>
        <p:spPr>
          <a:xfrm>
            <a:off x="3280700" y="3305875"/>
            <a:ext cx="172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E2262D"/>
                </a:solidFill>
                <a:latin typeface="Exo"/>
                <a:ea typeface="Exo"/>
                <a:cs typeface="Exo"/>
                <a:sym typeface="Exo"/>
              </a:rPr>
              <a:t>Lấy các dữ liệu thỏa mãn điều kiện cụ thể trong bảng:</a:t>
            </a:r>
            <a:endParaRPr b="0" i="0" sz="900" u="none" cap="none" strike="noStrike">
              <a:solidFill>
                <a:srgbClr val="000000"/>
              </a:solidFill>
              <a:latin typeface="Arial"/>
              <a:ea typeface="Arial"/>
              <a:cs typeface="Arial"/>
              <a:sym typeface="Arial"/>
            </a:endParaRPr>
          </a:p>
        </p:txBody>
      </p:sp>
      <p:cxnSp>
        <p:nvCxnSpPr>
          <p:cNvPr id="928" name="Google Shape;928;g22bc65b3317_0_477"/>
          <p:cNvCxnSpPr/>
          <p:nvPr/>
        </p:nvCxnSpPr>
        <p:spPr>
          <a:xfrm>
            <a:off x="1794688" y="4238225"/>
            <a:ext cx="0" cy="264900"/>
          </a:xfrm>
          <a:prstGeom prst="straightConnector1">
            <a:avLst/>
          </a:prstGeom>
          <a:noFill/>
          <a:ln cap="flat" cmpd="sng" w="9525">
            <a:solidFill>
              <a:schemeClr val="dk2"/>
            </a:solidFill>
            <a:prstDash val="solid"/>
            <a:round/>
            <a:headEnd len="sm" w="sm" type="none"/>
            <a:tailEnd len="med" w="med" type="triangle"/>
          </a:ln>
        </p:spPr>
      </p:cxnSp>
      <p:sp>
        <p:nvSpPr>
          <p:cNvPr id="929" name="Google Shape;929;g22bc65b3317_0_477"/>
          <p:cNvSpPr txBox="1"/>
          <p:nvPr/>
        </p:nvSpPr>
        <p:spPr>
          <a:xfrm>
            <a:off x="722225" y="547977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pic>
        <p:nvPicPr>
          <p:cNvPr id="930" name="Google Shape;930;g22bc65b3317_0_477"/>
          <p:cNvPicPr preferRelativeResize="0"/>
          <p:nvPr/>
        </p:nvPicPr>
        <p:blipFill rotWithShape="1">
          <a:blip r:embed="rId6">
            <a:alphaModFix/>
          </a:blip>
          <a:srcRect b="0" l="0" r="0" t="0"/>
          <a:stretch/>
        </p:blipFill>
        <p:spPr>
          <a:xfrm>
            <a:off x="377125" y="4544700"/>
            <a:ext cx="3486750" cy="70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g22bc65b3317_0_576"/>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936" name="Google Shape;936;g22bc65b3317_0_576"/>
          <p:cNvSpPr txBox="1"/>
          <p:nvPr/>
        </p:nvSpPr>
        <p:spPr>
          <a:xfrm>
            <a:off x="372401" y="1295403"/>
            <a:ext cx="11619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Câu lệnh </a:t>
            </a:r>
            <a:r>
              <a:rPr b="1" i="0" lang="en-US" sz="1800" u="none" cap="none" strike="noStrike">
                <a:solidFill>
                  <a:srgbClr val="0000FF"/>
                </a:solidFill>
                <a:latin typeface="Exo"/>
                <a:ea typeface="Exo"/>
                <a:cs typeface="Exo"/>
                <a:sym typeface="Exo"/>
              </a:rPr>
              <a:t>WHERE</a:t>
            </a:r>
            <a:r>
              <a:rPr b="0" i="0" lang="en-US" sz="1800" u="none" cap="none" strike="noStrike">
                <a:solidFill>
                  <a:srgbClr val="000000"/>
                </a:solidFill>
                <a:latin typeface="Exo Medium"/>
                <a:ea typeface="Exo Medium"/>
                <a:cs typeface="Exo Medium"/>
                <a:sym typeface="Exo Medium"/>
              </a:rPr>
              <a:t> được sử dụng để lọc dữ liệu trong bảng. Ngoài việc sử dụng với câu lệnh select, nó còn được sử dụng để kết hợp với các câu lệnh khác như </a:t>
            </a:r>
            <a:r>
              <a:rPr b="1" i="0" lang="en-US" sz="1800" u="none" cap="none" strike="noStrike">
                <a:solidFill>
                  <a:srgbClr val="0000FF"/>
                </a:solidFill>
                <a:latin typeface="Exo"/>
                <a:ea typeface="Exo"/>
                <a:cs typeface="Exo"/>
                <a:sym typeface="Exo"/>
              </a:rPr>
              <a:t>UPDATE, DELETE.</a:t>
            </a:r>
            <a:endParaRPr b="1" i="0" sz="1800" u="none" cap="none" strike="noStrike">
              <a:solidFill>
                <a:srgbClr val="0000FF"/>
              </a:solidFill>
              <a:latin typeface="Exo"/>
              <a:ea typeface="Exo"/>
              <a:cs typeface="Exo"/>
              <a:sym typeface="Exo"/>
            </a:endParaRPr>
          </a:p>
        </p:txBody>
      </p:sp>
      <p:sp>
        <p:nvSpPr>
          <p:cNvPr id="937" name="Google Shape;937;g22bc65b3317_0_576"/>
          <p:cNvSpPr txBox="1"/>
          <p:nvPr/>
        </p:nvSpPr>
        <p:spPr>
          <a:xfrm>
            <a:off x="1451650" y="45720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CÂU LỆNH WHERE TRONG SQL</a:t>
            </a:r>
            <a:endParaRPr b="1" i="0" sz="1400" u="none" cap="none" strike="noStrike">
              <a:solidFill>
                <a:srgbClr val="000000"/>
              </a:solidFill>
              <a:latin typeface="Arial"/>
              <a:ea typeface="Arial"/>
              <a:cs typeface="Arial"/>
              <a:sym typeface="Arial"/>
            </a:endParaRPr>
          </a:p>
        </p:txBody>
      </p:sp>
      <p:sp>
        <p:nvSpPr>
          <p:cNvPr id="938" name="Google Shape;938;g22bc65b3317_0_576"/>
          <p:cNvSpPr txBox="1"/>
          <p:nvPr/>
        </p:nvSpPr>
        <p:spPr>
          <a:xfrm>
            <a:off x="2294250" y="2113200"/>
            <a:ext cx="77727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kết hợp </a:t>
            </a:r>
            <a:r>
              <a:rPr b="1" i="0" lang="en-US" sz="1700" u="none" cap="none" strike="noStrike">
                <a:solidFill>
                  <a:srgbClr val="0000FF"/>
                </a:solidFill>
                <a:latin typeface="Exo"/>
                <a:ea typeface="Exo"/>
                <a:cs typeface="Exo"/>
                <a:sym typeface="Exo"/>
              </a:rPr>
              <a:t>WHERE</a:t>
            </a:r>
            <a:r>
              <a:rPr b="0" i="0" lang="en-US" sz="1700" u="none" cap="none" strike="noStrike">
                <a:solidFill>
                  <a:srgbClr val="000000"/>
                </a:solidFill>
                <a:latin typeface="Exo"/>
                <a:ea typeface="Exo"/>
                <a:cs typeface="Exo"/>
                <a:sym typeface="Exo"/>
              </a:rPr>
              <a:t> và </a:t>
            </a:r>
            <a:r>
              <a:rPr b="1" i="0" lang="en-US" sz="1700" u="none" cap="none" strike="noStrike">
                <a:solidFill>
                  <a:srgbClr val="0000FF"/>
                </a:solidFill>
                <a:latin typeface="Exo"/>
                <a:ea typeface="Exo"/>
                <a:cs typeface="Exo"/>
                <a:sym typeface="Exo"/>
              </a:rPr>
              <a:t>UPDATE</a:t>
            </a:r>
            <a:r>
              <a:rPr b="0" i="0" lang="en-US" sz="1700" u="none" cap="none" strike="noStrike">
                <a:solidFill>
                  <a:srgbClr val="000000"/>
                </a:solidFill>
                <a:latin typeface="Exo"/>
                <a:ea typeface="Exo"/>
                <a:cs typeface="Exo"/>
                <a:sym typeface="Exo"/>
              </a:rPr>
              <a:t> </a:t>
            </a:r>
            <a:endParaRPr b="0" i="0"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CẬP NHẬT</a:t>
            </a:r>
            <a:r>
              <a:rPr b="0" i="0" lang="en-US" sz="1700" u="none" cap="none" strike="noStrike">
                <a:solidFill>
                  <a:srgbClr val="000000"/>
                </a:solidFill>
                <a:latin typeface="Exo"/>
                <a:ea typeface="Exo"/>
                <a:cs typeface="Exo"/>
                <a:sym typeface="Exo"/>
              </a:rPr>
              <a:t> các dữ liệu trong bảng </a:t>
            </a:r>
            <a:r>
              <a:rPr b="1" i="0" lang="en-US" sz="1700" u="none" cap="none" strike="noStrike">
                <a:solidFill>
                  <a:srgbClr val="000000"/>
                </a:solidFill>
                <a:latin typeface="Exo"/>
                <a:ea typeface="Exo"/>
                <a:cs typeface="Exo"/>
                <a:sym typeface="Exo"/>
              </a:rPr>
              <a:t>mentors </a:t>
            </a:r>
            <a:r>
              <a:rPr b="1" i="0" lang="en-US" sz="1700" u="none" cap="none" strike="noStrike">
                <a:solidFill>
                  <a:srgbClr val="E2262D"/>
                </a:solidFill>
                <a:latin typeface="Exo"/>
                <a:ea typeface="Exo"/>
                <a:cs typeface="Exo"/>
                <a:sym typeface="Exo"/>
              </a:rPr>
              <a:t>có</a:t>
            </a:r>
            <a:r>
              <a:rPr b="0" i="0" lang="en-US" sz="1700" u="none" cap="none" strike="noStrike">
                <a:solidFill>
                  <a:srgbClr val="000000"/>
                </a:solidFill>
                <a:latin typeface="Exo"/>
                <a:ea typeface="Exo"/>
                <a:cs typeface="Exo"/>
                <a:sym typeface="Exo"/>
              </a:rPr>
              <a:t> </a:t>
            </a:r>
            <a:r>
              <a:rPr b="1" i="0" lang="en-US" sz="1700" u="none" cap="none" strike="noStrike">
                <a:solidFill>
                  <a:schemeClr val="dk1"/>
                </a:solidFill>
                <a:latin typeface="Exo"/>
                <a:ea typeface="Exo"/>
                <a:cs typeface="Exo"/>
                <a:sym typeface="Exo"/>
              </a:rPr>
              <a:t>mname</a:t>
            </a:r>
            <a:r>
              <a:rPr b="0" i="0" lang="en-US" sz="1700" u="none" cap="none" strike="noStrike">
                <a:solidFill>
                  <a:srgbClr val="000000"/>
                </a:solidFill>
                <a:latin typeface="Exo"/>
                <a:ea typeface="Exo"/>
                <a:cs typeface="Exo"/>
                <a:sym typeface="Exo"/>
              </a:rPr>
              <a:t> là Minh </a:t>
            </a:r>
            <a:r>
              <a:rPr b="1" i="0" lang="en-US" sz="1700" u="none" cap="none" strike="noStrike">
                <a:solidFill>
                  <a:srgbClr val="E2262D"/>
                </a:solidFill>
                <a:latin typeface="Exo"/>
                <a:ea typeface="Exo"/>
                <a:cs typeface="Exo"/>
                <a:sym typeface="Exo"/>
              </a:rPr>
              <a:t>thành </a:t>
            </a:r>
            <a:r>
              <a:rPr b="0" i="0" lang="en-US" sz="1700" u="none" cap="none" strike="noStrike">
                <a:solidFill>
                  <a:schemeClr val="dk1"/>
                </a:solidFill>
                <a:latin typeface="Exo"/>
                <a:ea typeface="Exo"/>
                <a:cs typeface="Exo"/>
                <a:sym typeface="Exo"/>
              </a:rPr>
              <a:t>Phước</a:t>
            </a:r>
            <a:endParaRPr b="0" i="0" sz="1700" u="none" cap="none" strike="noStrike">
              <a:solidFill>
                <a:schemeClr val="dk1"/>
              </a:solidFill>
              <a:latin typeface="Exo"/>
              <a:ea typeface="Exo"/>
              <a:cs typeface="Exo"/>
              <a:sym typeface="Exo"/>
            </a:endParaRPr>
          </a:p>
        </p:txBody>
      </p:sp>
      <p:pic>
        <p:nvPicPr>
          <p:cNvPr id="939" name="Google Shape;939;g22bc65b3317_0_576"/>
          <p:cNvPicPr preferRelativeResize="0"/>
          <p:nvPr/>
        </p:nvPicPr>
        <p:blipFill rotWithShape="1">
          <a:blip r:embed="rId4">
            <a:alphaModFix/>
          </a:blip>
          <a:srcRect b="0" l="0" r="0" t="0"/>
          <a:stretch/>
        </p:blipFill>
        <p:spPr>
          <a:xfrm>
            <a:off x="621450" y="3380513"/>
            <a:ext cx="3486750" cy="1278075"/>
          </a:xfrm>
          <a:prstGeom prst="rect">
            <a:avLst/>
          </a:prstGeom>
          <a:noFill/>
          <a:ln>
            <a:noFill/>
          </a:ln>
        </p:spPr>
      </p:pic>
      <p:sp>
        <p:nvSpPr>
          <p:cNvPr id="940" name="Google Shape;940;g22bc65b3317_0_576"/>
          <p:cNvSpPr txBox="1"/>
          <p:nvPr/>
        </p:nvSpPr>
        <p:spPr>
          <a:xfrm>
            <a:off x="1445700" y="473747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941" name="Google Shape;941;g22bc65b3317_0_576"/>
          <p:cNvSpPr txBox="1"/>
          <p:nvPr/>
        </p:nvSpPr>
        <p:spPr>
          <a:xfrm>
            <a:off x="4658702" y="3514300"/>
            <a:ext cx="2539800" cy="923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UPDATE</a:t>
            </a:r>
            <a:r>
              <a:rPr b="0" i="0" lang="en-US" sz="1600" u="none" cap="none" strike="noStrike">
                <a:solidFill>
                  <a:srgbClr val="0000FF"/>
                </a:solidFill>
                <a:latin typeface="Exo"/>
                <a:ea typeface="Exo"/>
                <a:cs typeface="Exo"/>
                <a:sym typeface="Exo"/>
              </a:rPr>
              <a:t>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SET</a:t>
            </a:r>
            <a:r>
              <a:rPr b="0" i="0" lang="en-US" sz="1600" u="none" cap="none" strike="noStrike">
                <a:solidFill>
                  <a:srgbClr val="000000"/>
                </a:solidFill>
                <a:latin typeface="Exo"/>
                <a:ea typeface="Exo"/>
                <a:cs typeface="Exo"/>
                <a:sym typeface="Exo"/>
              </a:rPr>
              <a:t> mname = N'Phước'</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WHERE </a:t>
            </a:r>
            <a:r>
              <a:rPr b="0" i="0" lang="en-US" sz="1600" u="none" cap="none" strike="noStrike">
                <a:solidFill>
                  <a:schemeClr val="dk1"/>
                </a:solidFill>
                <a:latin typeface="Exo"/>
                <a:ea typeface="Exo"/>
                <a:cs typeface="Exo"/>
                <a:sym typeface="Exo"/>
              </a:rPr>
              <a:t>mname = ‘Minh’</a:t>
            </a:r>
            <a:endParaRPr b="0" i="0" sz="1600" u="none" cap="none" strike="noStrike">
              <a:solidFill>
                <a:schemeClr val="dk1"/>
              </a:solidFill>
              <a:latin typeface="Exo"/>
              <a:ea typeface="Exo"/>
              <a:cs typeface="Exo"/>
              <a:sym typeface="Exo"/>
            </a:endParaRPr>
          </a:p>
        </p:txBody>
      </p:sp>
      <p:cxnSp>
        <p:nvCxnSpPr>
          <p:cNvPr id="942" name="Google Shape;942;g22bc65b3317_0_576"/>
          <p:cNvCxnSpPr/>
          <p:nvPr/>
        </p:nvCxnSpPr>
        <p:spPr>
          <a:xfrm>
            <a:off x="4186813" y="4020300"/>
            <a:ext cx="284100" cy="0"/>
          </a:xfrm>
          <a:prstGeom prst="straightConnector1">
            <a:avLst/>
          </a:prstGeom>
          <a:noFill/>
          <a:ln cap="flat" cmpd="sng" w="9525">
            <a:solidFill>
              <a:schemeClr val="dk2"/>
            </a:solidFill>
            <a:prstDash val="solid"/>
            <a:round/>
            <a:headEnd len="sm" w="sm" type="none"/>
            <a:tailEnd len="med" w="med" type="triangle"/>
          </a:ln>
        </p:spPr>
      </p:cxnSp>
      <p:cxnSp>
        <p:nvCxnSpPr>
          <p:cNvPr id="943" name="Google Shape;943;g22bc65b3317_0_576"/>
          <p:cNvCxnSpPr/>
          <p:nvPr/>
        </p:nvCxnSpPr>
        <p:spPr>
          <a:xfrm flipH="1" rot="10800000">
            <a:off x="7386300" y="4019675"/>
            <a:ext cx="384000" cy="1200"/>
          </a:xfrm>
          <a:prstGeom prst="straightConnector1">
            <a:avLst/>
          </a:prstGeom>
          <a:noFill/>
          <a:ln cap="flat" cmpd="sng" w="9525">
            <a:solidFill>
              <a:schemeClr val="dk2"/>
            </a:solidFill>
            <a:prstDash val="solid"/>
            <a:round/>
            <a:headEnd len="sm" w="sm" type="none"/>
            <a:tailEnd len="med" w="med" type="triangle"/>
          </a:ln>
        </p:spPr>
      </p:cxnSp>
      <p:sp>
        <p:nvSpPr>
          <p:cNvPr id="944" name="Google Shape;944;g22bc65b3317_0_576"/>
          <p:cNvSpPr txBox="1"/>
          <p:nvPr/>
        </p:nvSpPr>
        <p:spPr>
          <a:xfrm>
            <a:off x="8827850" y="4737475"/>
            <a:ext cx="1966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a:t>
            </a:r>
            <a:r>
              <a:rPr b="1" i="0" lang="en-US" sz="1400" u="none" cap="none" strike="noStrike">
                <a:solidFill>
                  <a:srgbClr val="0000FF"/>
                </a:solidFill>
                <a:latin typeface="Exo"/>
                <a:ea typeface="Exo"/>
                <a:cs typeface="Exo"/>
                <a:sym typeface="Exo"/>
              </a:rPr>
              <a:t>UPDATE</a:t>
            </a:r>
            <a:endParaRPr b="1" i="0" sz="1400" u="none" cap="none" strike="noStrike">
              <a:solidFill>
                <a:srgbClr val="0000FF"/>
              </a:solidFill>
              <a:latin typeface="Exo"/>
              <a:ea typeface="Exo"/>
              <a:cs typeface="Exo"/>
              <a:sym typeface="Exo"/>
            </a:endParaRPr>
          </a:p>
        </p:txBody>
      </p:sp>
      <p:pic>
        <p:nvPicPr>
          <p:cNvPr id="945" name="Google Shape;945;g22bc65b3317_0_576"/>
          <p:cNvPicPr preferRelativeResize="0"/>
          <p:nvPr/>
        </p:nvPicPr>
        <p:blipFill rotWithShape="1">
          <a:blip r:embed="rId5">
            <a:alphaModFix/>
          </a:blip>
          <a:srcRect b="0" l="0" r="0" t="0"/>
          <a:stretch/>
        </p:blipFill>
        <p:spPr>
          <a:xfrm>
            <a:off x="7958100" y="3336975"/>
            <a:ext cx="3486750" cy="1278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pic>
        <p:nvPicPr>
          <p:cNvPr id="950" name="Google Shape;950;g22bc65b3317_0_605"/>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951" name="Google Shape;951;g22bc65b3317_0_605"/>
          <p:cNvSpPr txBox="1"/>
          <p:nvPr/>
        </p:nvSpPr>
        <p:spPr>
          <a:xfrm>
            <a:off x="372401" y="1295403"/>
            <a:ext cx="11619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Câu lệnh </a:t>
            </a:r>
            <a:r>
              <a:rPr b="1" i="0" lang="en-US" sz="1800" u="none" cap="none" strike="noStrike">
                <a:solidFill>
                  <a:srgbClr val="0000FF"/>
                </a:solidFill>
                <a:latin typeface="Exo"/>
                <a:ea typeface="Exo"/>
                <a:cs typeface="Exo"/>
                <a:sym typeface="Exo"/>
              </a:rPr>
              <a:t>WHERE</a:t>
            </a:r>
            <a:r>
              <a:rPr b="0" i="0" lang="en-US" sz="1800" u="none" cap="none" strike="noStrike">
                <a:solidFill>
                  <a:srgbClr val="000000"/>
                </a:solidFill>
                <a:latin typeface="Exo Medium"/>
                <a:ea typeface="Exo Medium"/>
                <a:cs typeface="Exo Medium"/>
                <a:sym typeface="Exo Medium"/>
              </a:rPr>
              <a:t> được sử dụng để lọc dữ liệu trong bảng. Ngoài việc sử dụng với câu lệnh select, nó còn được sử dụng để kết hợp với các câu lệnh khác như </a:t>
            </a:r>
            <a:r>
              <a:rPr b="1" i="0" lang="en-US" sz="1800" u="none" cap="none" strike="noStrike">
                <a:solidFill>
                  <a:srgbClr val="0000FF"/>
                </a:solidFill>
                <a:latin typeface="Exo"/>
                <a:ea typeface="Exo"/>
                <a:cs typeface="Exo"/>
                <a:sym typeface="Exo"/>
              </a:rPr>
              <a:t>UPDATE, DELETE.</a:t>
            </a:r>
            <a:endParaRPr b="1" i="0" sz="1800" u="none" cap="none" strike="noStrike">
              <a:solidFill>
                <a:srgbClr val="0000FF"/>
              </a:solidFill>
              <a:latin typeface="Exo"/>
              <a:ea typeface="Exo"/>
              <a:cs typeface="Exo"/>
              <a:sym typeface="Exo"/>
            </a:endParaRPr>
          </a:p>
        </p:txBody>
      </p:sp>
      <p:sp>
        <p:nvSpPr>
          <p:cNvPr id="952" name="Google Shape;952;g22bc65b3317_0_605"/>
          <p:cNvSpPr txBox="1"/>
          <p:nvPr/>
        </p:nvSpPr>
        <p:spPr>
          <a:xfrm>
            <a:off x="1451650" y="45720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CÂU LỆNH WHERE TRONG SQL</a:t>
            </a:r>
            <a:endParaRPr b="1" i="0" sz="1400" u="none" cap="none" strike="noStrike">
              <a:solidFill>
                <a:srgbClr val="000000"/>
              </a:solidFill>
              <a:latin typeface="Arial"/>
              <a:ea typeface="Arial"/>
              <a:cs typeface="Arial"/>
              <a:sym typeface="Arial"/>
            </a:endParaRPr>
          </a:p>
        </p:txBody>
      </p:sp>
      <p:sp>
        <p:nvSpPr>
          <p:cNvPr id="953" name="Google Shape;953;g22bc65b3317_0_605"/>
          <p:cNvSpPr txBox="1"/>
          <p:nvPr/>
        </p:nvSpPr>
        <p:spPr>
          <a:xfrm>
            <a:off x="2294250" y="2113200"/>
            <a:ext cx="77727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kết hợp </a:t>
            </a:r>
            <a:r>
              <a:rPr b="1" i="0" lang="en-US" sz="1700" u="none" cap="none" strike="noStrike">
                <a:solidFill>
                  <a:srgbClr val="0000FF"/>
                </a:solidFill>
                <a:latin typeface="Exo"/>
                <a:ea typeface="Exo"/>
                <a:cs typeface="Exo"/>
                <a:sym typeface="Exo"/>
              </a:rPr>
              <a:t>WHERE</a:t>
            </a:r>
            <a:r>
              <a:rPr b="0" i="0" lang="en-US" sz="1700" u="none" cap="none" strike="noStrike">
                <a:solidFill>
                  <a:srgbClr val="000000"/>
                </a:solidFill>
                <a:latin typeface="Exo"/>
                <a:ea typeface="Exo"/>
                <a:cs typeface="Exo"/>
                <a:sym typeface="Exo"/>
              </a:rPr>
              <a:t> và </a:t>
            </a:r>
            <a:r>
              <a:rPr b="1" i="0" lang="en-US" sz="1700" u="none" cap="none" strike="noStrike">
                <a:solidFill>
                  <a:srgbClr val="0000FF"/>
                </a:solidFill>
                <a:latin typeface="Exo"/>
                <a:ea typeface="Exo"/>
                <a:cs typeface="Exo"/>
                <a:sym typeface="Exo"/>
              </a:rPr>
              <a:t>DELETE:</a:t>
            </a:r>
            <a:endParaRPr b="0" i="0"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Xóa</a:t>
            </a:r>
            <a:r>
              <a:rPr b="0" i="0" lang="en-US" sz="1700" u="none" cap="none" strike="noStrike">
                <a:solidFill>
                  <a:srgbClr val="000000"/>
                </a:solidFill>
                <a:latin typeface="Exo"/>
                <a:ea typeface="Exo"/>
                <a:cs typeface="Exo"/>
                <a:sym typeface="Exo"/>
              </a:rPr>
              <a:t> các dữ liệu trong bảng </a:t>
            </a:r>
            <a:r>
              <a:rPr b="1" i="0" lang="en-US" sz="1700" u="none" cap="none" strike="noStrike">
                <a:solidFill>
                  <a:srgbClr val="000000"/>
                </a:solidFill>
                <a:latin typeface="Exo"/>
                <a:ea typeface="Exo"/>
                <a:cs typeface="Exo"/>
                <a:sym typeface="Exo"/>
              </a:rPr>
              <a:t>mentors </a:t>
            </a:r>
            <a:r>
              <a:rPr b="1" i="0" lang="en-US" sz="1700" u="none" cap="none" strike="noStrike">
                <a:solidFill>
                  <a:srgbClr val="E2262D"/>
                </a:solidFill>
                <a:latin typeface="Exo"/>
                <a:ea typeface="Exo"/>
                <a:cs typeface="Exo"/>
                <a:sym typeface="Exo"/>
              </a:rPr>
              <a:t>có</a:t>
            </a:r>
            <a:r>
              <a:rPr b="0" i="0" lang="en-US" sz="1700" u="none" cap="none" strike="noStrike">
                <a:solidFill>
                  <a:srgbClr val="000000"/>
                </a:solidFill>
                <a:latin typeface="Exo"/>
                <a:ea typeface="Exo"/>
                <a:cs typeface="Exo"/>
                <a:sym typeface="Exo"/>
              </a:rPr>
              <a:t> </a:t>
            </a:r>
            <a:r>
              <a:rPr b="1" i="0" lang="en-US" sz="1700" u="none" cap="none" strike="noStrike">
                <a:solidFill>
                  <a:schemeClr val="dk1"/>
                </a:solidFill>
                <a:latin typeface="Exo"/>
                <a:ea typeface="Exo"/>
                <a:cs typeface="Exo"/>
                <a:sym typeface="Exo"/>
              </a:rPr>
              <a:t>mname</a:t>
            </a:r>
            <a:r>
              <a:rPr b="0" i="0" lang="en-US" sz="1700" u="none" cap="none" strike="noStrike">
                <a:solidFill>
                  <a:srgbClr val="000000"/>
                </a:solidFill>
                <a:latin typeface="Exo"/>
                <a:ea typeface="Exo"/>
                <a:cs typeface="Exo"/>
                <a:sym typeface="Exo"/>
              </a:rPr>
              <a:t> là Minh </a:t>
            </a:r>
            <a:endParaRPr b="0" i="0" sz="1700" u="none" cap="none" strike="noStrike">
              <a:solidFill>
                <a:schemeClr val="dk1"/>
              </a:solidFill>
              <a:latin typeface="Exo"/>
              <a:ea typeface="Exo"/>
              <a:cs typeface="Exo"/>
              <a:sym typeface="Exo"/>
            </a:endParaRPr>
          </a:p>
        </p:txBody>
      </p:sp>
      <p:pic>
        <p:nvPicPr>
          <p:cNvPr id="954" name="Google Shape;954;g22bc65b3317_0_605"/>
          <p:cNvPicPr preferRelativeResize="0"/>
          <p:nvPr/>
        </p:nvPicPr>
        <p:blipFill rotWithShape="1">
          <a:blip r:embed="rId4">
            <a:alphaModFix/>
          </a:blip>
          <a:srcRect b="0" l="0" r="0" t="0"/>
          <a:stretch/>
        </p:blipFill>
        <p:spPr>
          <a:xfrm>
            <a:off x="623175" y="3302263"/>
            <a:ext cx="3486750" cy="1278075"/>
          </a:xfrm>
          <a:prstGeom prst="rect">
            <a:avLst/>
          </a:prstGeom>
          <a:noFill/>
          <a:ln>
            <a:noFill/>
          </a:ln>
        </p:spPr>
      </p:pic>
      <p:sp>
        <p:nvSpPr>
          <p:cNvPr id="955" name="Google Shape;955;g22bc65b3317_0_605"/>
          <p:cNvSpPr txBox="1"/>
          <p:nvPr/>
        </p:nvSpPr>
        <p:spPr>
          <a:xfrm>
            <a:off x="1447425" y="4659225"/>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956" name="Google Shape;956;g22bc65b3317_0_605"/>
          <p:cNvSpPr txBox="1"/>
          <p:nvPr/>
        </p:nvSpPr>
        <p:spPr>
          <a:xfrm>
            <a:off x="4740450" y="3682200"/>
            <a:ext cx="2470500" cy="677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DELETE FROM </a:t>
            </a:r>
            <a:r>
              <a:rPr b="0" i="0" lang="en-US" sz="1600" u="none" cap="none" strike="noStrike">
                <a:solidFill>
                  <a:srgbClr val="000000"/>
                </a:solidFill>
                <a:latin typeface="Exo"/>
                <a:ea typeface="Exo"/>
                <a:cs typeface="Exo"/>
                <a:sym typeface="Exo"/>
              </a:rPr>
              <a:t>mentors</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WHERE </a:t>
            </a:r>
            <a:r>
              <a:rPr b="0" i="0" lang="en-US" sz="1600" u="none" cap="none" strike="noStrike">
                <a:solidFill>
                  <a:schemeClr val="dk1"/>
                </a:solidFill>
                <a:latin typeface="Exo"/>
                <a:ea typeface="Exo"/>
                <a:cs typeface="Exo"/>
                <a:sym typeface="Exo"/>
              </a:rPr>
              <a:t>mname = ‘Minh’</a:t>
            </a:r>
            <a:endParaRPr b="0" i="0" sz="1600" u="none" cap="none" strike="noStrike">
              <a:solidFill>
                <a:schemeClr val="dk1"/>
              </a:solidFill>
              <a:latin typeface="Exo"/>
              <a:ea typeface="Exo"/>
              <a:cs typeface="Exo"/>
              <a:sym typeface="Exo"/>
            </a:endParaRPr>
          </a:p>
        </p:txBody>
      </p:sp>
      <p:cxnSp>
        <p:nvCxnSpPr>
          <p:cNvPr id="957" name="Google Shape;957;g22bc65b3317_0_605"/>
          <p:cNvCxnSpPr/>
          <p:nvPr/>
        </p:nvCxnSpPr>
        <p:spPr>
          <a:xfrm flipH="1" rot="10800000">
            <a:off x="4135138" y="3935125"/>
            <a:ext cx="581100" cy="1500"/>
          </a:xfrm>
          <a:prstGeom prst="straightConnector1">
            <a:avLst/>
          </a:prstGeom>
          <a:noFill/>
          <a:ln cap="flat" cmpd="sng" w="9525">
            <a:solidFill>
              <a:schemeClr val="dk2"/>
            </a:solidFill>
            <a:prstDash val="solid"/>
            <a:round/>
            <a:headEnd len="sm" w="sm" type="none"/>
            <a:tailEnd len="med" w="med" type="triangle"/>
          </a:ln>
        </p:spPr>
      </p:cxnSp>
      <p:cxnSp>
        <p:nvCxnSpPr>
          <p:cNvPr id="958" name="Google Shape;958;g22bc65b3317_0_605"/>
          <p:cNvCxnSpPr/>
          <p:nvPr/>
        </p:nvCxnSpPr>
        <p:spPr>
          <a:xfrm>
            <a:off x="7235150" y="3935875"/>
            <a:ext cx="604200" cy="0"/>
          </a:xfrm>
          <a:prstGeom prst="straightConnector1">
            <a:avLst/>
          </a:prstGeom>
          <a:noFill/>
          <a:ln cap="flat" cmpd="sng" w="9525">
            <a:solidFill>
              <a:schemeClr val="dk2"/>
            </a:solidFill>
            <a:prstDash val="solid"/>
            <a:round/>
            <a:headEnd len="sm" w="sm" type="none"/>
            <a:tailEnd len="med" w="med" type="triangle"/>
          </a:ln>
        </p:spPr>
      </p:cxnSp>
      <p:sp>
        <p:nvSpPr>
          <p:cNvPr id="959" name="Google Shape;959;g22bc65b3317_0_605"/>
          <p:cNvSpPr txBox="1"/>
          <p:nvPr/>
        </p:nvSpPr>
        <p:spPr>
          <a:xfrm>
            <a:off x="8829575" y="4659225"/>
            <a:ext cx="1966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sau khi </a:t>
            </a:r>
            <a:r>
              <a:rPr b="1" i="0" lang="en-US" sz="1400" u="none" cap="none" strike="noStrike">
                <a:solidFill>
                  <a:srgbClr val="0000FF"/>
                </a:solidFill>
                <a:latin typeface="Exo"/>
                <a:ea typeface="Exo"/>
                <a:cs typeface="Exo"/>
                <a:sym typeface="Exo"/>
              </a:rPr>
              <a:t>DELETE</a:t>
            </a:r>
            <a:endParaRPr b="1" i="0" sz="1400" u="none" cap="none" strike="noStrike">
              <a:solidFill>
                <a:srgbClr val="0000FF"/>
              </a:solidFill>
              <a:latin typeface="Exo"/>
              <a:ea typeface="Exo"/>
              <a:cs typeface="Exo"/>
              <a:sym typeface="Exo"/>
            </a:endParaRPr>
          </a:p>
        </p:txBody>
      </p:sp>
      <p:pic>
        <p:nvPicPr>
          <p:cNvPr id="960" name="Google Shape;960;g22bc65b3317_0_605"/>
          <p:cNvPicPr preferRelativeResize="0"/>
          <p:nvPr/>
        </p:nvPicPr>
        <p:blipFill rotWithShape="1">
          <a:blip r:embed="rId5">
            <a:alphaModFix/>
          </a:blip>
          <a:srcRect b="0" l="0" r="0" t="0"/>
          <a:stretch/>
        </p:blipFill>
        <p:spPr>
          <a:xfrm>
            <a:off x="8056838" y="3302275"/>
            <a:ext cx="3511975" cy="127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a0854cc649_9_788"/>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Dữ liệu</a:t>
            </a:r>
            <a:r>
              <a:rPr b="1" lang="en-US" sz="3800">
                <a:solidFill>
                  <a:schemeClr val="dk1"/>
                </a:solidFill>
                <a:latin typeface="Exo"/>
                <a:ea typeface="Exo"/>
                <a:cs typeface="Exo"/>
                <a:sym typeface="Exo"/>
              </a:rPr>
              <a:t> là gì ?</a:t>
            </a:r>
            <a:endParaRPr b="1" i="0" sz="3800" u="none" cap="none" strike="noStrike">
              <a:solidFill>
                <a:schemeClr val="dk1"/>
              </a:solidFill>
              <a:latin typeface="Exo"/>
              <a:ea typeface="Exo"/>
              <a:cs typeface="Exo"/>
              <a:sym typeface="Exo"/>
            </a:endParaRPr>
          </a:p>
        </p:txBody>
      </p:sp>
      <p:sp>
        <p:nvSpPr>
          <p:cNvPr id="208" name="Google Shape;208;g1a0854cc649_9_78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09" name="Google Shape;209;g1a0854cc649_9_788"/>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210" name="Google Shape;210;g1a0854cc649_9_788"/>
          <p:cNvPicPr preferRelativeResize="0"/>
          <p:nvPr/>
        </p:nvPicPr>
        <p:blipFill rotWithShape="1">
          <a:blip r:embed="rId4">
            <a:alphaModFix/>
          </a:blip>
          <a:srcRect b="0" l="0" r="0" t="0"/>
          <a:stretch/>
        </p:blipFill>
        <p:spPr>
          <a:xfrm>
            <a:off x="5453075" y="1784799"/>
            <a:ext cx="6156226" cy="4221300"/>
          </a:xfrm>
          <a:prstGeom prst="rect">
            <a:avLst/>
          </a:prstGeom>
          <a:noFill/>
          <a:ln>
            <a:noFill/>
          </a:ln>
        </p:spPr>
      </p:pic>
      <p:sp>
        <p:nvSpPr>
          <p:cNvPr id="211" name="Google Shape;211;g1a0854cc649_9_788"/>
          <p:cNvSpPr txBox="1"/>
          <p:nvPr/>
        </p:nvSpPr>
        <p:spPr>
          <a:xfrm>
            <a:off x="735075" y="1709800"/>
            <a:ext cx="46125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sz="1700">
                <a:latin typeface="Exo Medium"/>
                <a:ea typeface="Exo Medium"/>
                <a:cs typeface="Exo Medium"/>
                <a:sym typeface="Exo Medium"/>
              </a:rPr>
              <a:t> </a:t>
            </a:r>
            <a:r>
              <a:rPr b="0" i="0" lang="en-US" sz="1700" u="none" cap="none" strike="noStrike">
                <a:solidFill>
                  <a:srgbClr val="000000"/>
                </a:solidFill>
                <a:latin typeface="Exo Medium"/>
                <a:ea typeface="Exo Medium"/>
                <a:cs typeface="Exo Medium"/>
                <a:sym typeface="Exo Medium"/>
              </a:rPr>
              <a:t> Dữ liệu (Data) là các đơn vị thông tin.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lang="en-US" sz="1700">
                <a:latin typeface="Exo Medium"/>
                <a:ea typeface="Exo Medium"/>
                <a:cs typeface="Exo Medium"/>
                <a:sym typeface="Exo Medium"/>
              </a:rPr>
              <a:t> </a:t>
            </a:r>
            <a:r>
              <a:rPr b="0" i="0" lang="en-US" sz="1700" u="none" cap="none" strike="noStrike">
                <a:solidFill>
                  <a:srgbClr val="000000"/>
                </a:solidFill>
                <a:latin typeface="Exo Medium"/>
                <a:ea typeface="Exo Medium"/>
                <a:cs typeface="Exo Medium"/>
                <a:sym typeface="Exo Medium"/>
              </a:rPr>
              <a:t> Dữ liệu có thể được thu thập về bất kỳ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chủ đề nào và bất kỳ vấn đề nào, tức là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có thể làm từ việc nghiên cứu cho tới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việc phục vụ cho kinh doanh.</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lang="en-US" sz="1700">
                <a:latin typeface="Exo"/>
                <a:ea typeface="Exo"/>
                <a:cs typeface="Exo"/>
                <a:sym typeface="Exo"/>
              </a:rPr>
              <a:t> </a:t>
            </a:r>
            <a:r>
              <a:rPr b="1" i="0" lang="en-US" sz="1700" u="none" cap="none" strike="noStrike">
                <a:solidFill>
                  <a:srgbClr val="E2262D"/>
                </a:solidFill>
                <a:latin typeface="Exo"/>
                <a:ea typeface="Exo"/>
                <a:cs typeface="Exo"/>
                <a:sym typeface="Exo"/>
              </a:rPr>
              <a:t> Dữ liệu được chia làm 2 kiểu chính: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700" u="none" cap="none" strike="noStrike">
              <a:solidFill>
                <a:srgbClr val="000000"/>
              </a:solidFill>
              <a:latin typeface="Exo"/>
              <a:ea typeface="Exo"/>
              <a:cs typeface="Exo"/>
              <a:sym typeface="Exo"/>
            </a:endParaRPr>
          </a:p>
          <a:p>
            <a:pPr indent="-336550" lvl="0" marL="457200" marR="0" rtl="0" algn="l">
              <a:lnSpc>
                <a:spcPct val="100000"/>
              </a:lnSpc>
              <a:spcBef>
                <a:spcPts val="0"/>
              </a:spcBef>
              <a:spcAft>
                <a:spcPts val="0"/>
              </a:spcAft>
              <a:buClr>
                <a:srgbClr val="000000"/>
              </a:buClr>
              <a:buSzPts val="1700"/>
              <a:buFont typeface="Exo"/>
              <a:buChar char="+"/>
            </a:pPr>
            <a:r>
              <a:rPr b="1" i="1" lang="en-US" sz="1700" u="none" cap="none" strike="noStrike">
                <a:solidFill>
                  <a:srgbClr val="000000"/>
                </a:solidFill>
                <a:latin typeface="Exo"/>
                <a:ea typeface="Exo"/>
                <a:cs typeface="Exo"/>
                <a:sym typeface="Exo"/>
              </a:rPr>
              <a:t>Dữ liệu định tính (Qualitative Data): </a:t>
            </a:r>
            <a:endParaRPr b="1" i="1"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None/>
            </a:pPr>
            <a:r>
              <a:rPr b="0" i="0" lang="en-US" sz="1700" u="none" cap="none" strike="noStrike">
                <a:solidFill>
                  <a:srgbClr val="000000"/>
                </a:solidFill>
                <a:latin typeface="Exo Medium"/>
                <a:ea typeface="Exo Medium"/>
                <a:cs typeface="Exo Medium"/>
                <a:sym typeface="Exo Medium"/>
              </a:rPr>
              <a:t>Là các thông số thường dùng để xác định</a:t>
            </a:r>
            <a:r>
              <a:rPr b="1" i="0" lang="en-US" sz="1700" u="none" cap="none" strike="noStrike">
                <a:solidFill>
                  <a:srgbClr val="000000"/>
                </a:solidFill>
                <a:latin typeface="Exo"/>
                <a:ea typeface="Exo"/>
                <a:cs typeface="Exo"/>
                <a:sym typeface="Exo"/>
              </a:rPr>
              <a:t> ‘tính chất’ </a:t>
            </a:r>
            <a:r>
              <a:rPr b="0" i="0" lang="en-US" sz="1700" u="none" cap="none" strike="noStrike">
                <a:solidFill>
                  <a:srgbClr val="000000"/>
                </a:solidFill>
                <a:latin typeface="Exo Medium"/>
                <a:ea typeface="Exo Medium"/>
                <a:cs typeface="Exo Medium"/>
                <a:sym typeface="Exo Medium"/>
              </a:rPr>
              <a:t>của đối tượng.</a:t>
            </a:r>
            <a:endParaRPr b="0" i="0" sz="17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a:buChar char="+"/>
            </a:pPr>
            <a:r>
              <a:rPr b="1" i="1" lang="en-US" sz="1700" u="none" cap="none" strike="noStrike">
                <a:solidFill>
                  <a:srgbClr val="000000"/>
                </a:solidFill>
                <a:latin typeface="Exo"/>
                <a:ea typeface="Exo"/>
                <a:cs typeface="Exo"/>
                <a:sym typeface="Exo"/>
              </a:rPr>
              <a:t>Dữ liệu định lượng (Quantitative Data)</a:t>
            </a:r>
            <a:r>
              <a:rPr b="1" i="1" lang="en-US" sz="1700" u="none" cap="none" strike="noStrike">
                <a:solidFill>
                  <a:srgbClr val="000000"/>
                </a:solidFill>
                <a:latin typeface="Exo"/>
                <a:ea typeface="Exo"/>
                <a:cs typeface="Exo"/>
                <a:sym typeface="Exo"/>
              </a:rPr>
              <a:t>: </a:t>
            </a:r>
            <a:endParaRPr b="1" i="1" sz="17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None/>
            </a:pPr>
            <a:r>
              <a:rPr b="0" i="0" lang="en-US" sz="1700" u="none" cap="none" strike="noStrike">
                <a:solidFill>
                  <a:srgbClr val="000000"/>
                </a:solidFill>
                <a:latin typeface="Exo Medium"/>
                <a:ea typeface="Exo Medium"/>
                <a:cs typeface="Exo Medium"/>
                <a:sym typeface="Exo Medium"/>
              </a:rPr>
              <a:t>Là các thông số thường dùng để xác định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None/>
            </a:pPr>
            <a:r>
              <a:rPr b="1" i="0" lang="en-US" sz="1700" u="none" cap="none" strike="noStrike">
                <a:solidFill>
                  <a:srgbClr val="000000"/>
                </a:solidFill>
                <a:latin typeface="Exo"/>
                <a:ea typeface="Exo"/>
                <a:cs typeface="Exo"/>
                <a:sym typeface="Exo"/>
              </a:rPr>
              <a:t>‘số lượng’ </a:t>
            </a:r>
            <a:r>
              <a:rPr b="0" i="0" lang="en-US" sz="1700" u="none" cap="none" strike="noStrike">
                <a:solidFill>
                  <a:srgbClr val="000000"/>
                </a:solidFill>
                <a:latin typeface="Exo Medium"/>
                <a:ea typeface="Exo Medium"/>
                <a:cs typeface="Exo Medium"/>
                <a:sym typeface="Exo Medium"/>
              </a:rPr>
              <a:t>của đối tượng.</a:t>
            </a:r>
            <a:endParaRPr b="0" i="0" sz="1700" u="none" cap="none" strike="noStrike">
              <a:solidFill>
                <a:srgbClr val="000000"/>
              </a:solidFill>
              <a:latin typeface="Exo Medium"/>
              <a:ea typeface="Exo Medium"/>
              <a:cs typeface="Exo Medium"/>
              <a:sym typeface="Exo Medium"/>
            </a:endParaRPr>
          </a:p>
        </p:txBody>
      </p:sp>
      <p:pic>
        <p:nvPicPr>
          <p:cNvPr id="212" name="Google Shape;212;g1a0854cc649_9_788"/>
          <p:cNvPicPr preferRelativeResize="0"/>
          <p:nvPr/>
        </p:nvPicPr>
        <p:blipFill rotWithShape="1">
          <a:blip r:embed="rId5">
            <a:alphaModFix/>
          </a:blip>
          <a:srcRect b="0" l="0" r="0" t="0"/>
          <a:stretch/>
        </p:blipFill>
        <p:spPr>
          <a:xfrm>
            <a:off x="735083" y="1839334"/>
            <a:ext cx="88821" cy="190315"/>
          </a:xfrm>
          <a:prstGeom prst="rect">
            <a:avLst/>
          </a:prstGeom>
          <a:noFill/>
          <a:ln>
            <a:noFill/>
          </a:ln>
        </p:spPr>
      </p:pic>
      <p:pic>
        <p:nvPicPr>
          <p:cNvPr id="213" name="Google Shape;213;g1a0854cc649_9_788"/>
          <p:cNvPicPr preferRelativeResize="0"/>
          <p:nvPr/>
        </p:nvPicPr>
        <p:blipFill rotWithShape="1">
          <a:blip r:embed="rId5">
            <a:alphaModFix/>
          </a:blip>
          <a:srcRect b="0" l="0" r="0" t="0"/>
          <a:stretch/>
        </p:blipFill>
        <p:spPr>
          <a:xfrm>
            <a:off x="735083" y="2327059"/>
            <a:ext cx="88821" cy="190315"/>
          </a:xfrm>
          <a:prstGeom prst="rect">
            <a:avLst/>
          </a:prstGeom>
          <a:noFill/>
          <a:ln>
            <a:noFill/>
          </a:ln>
        </p:spPr>
      </p:pic>
      <p:pic>
        <p:nvPicPr>
          <p:cNvPr id="214" name="Google Shape;214;g1a0854cc649_9_788"/>
          <p:cNvPicPr preferRelativeResize="0"/>
          <p:nvPr/>
        </p:nvPicPr>
        <p:blipFill rotWithShape="1">
          <a:blip r:embed="rId5">
            <a:alphaModFix/>
          </a:blip>
          <a:srcRect b="0" l="0" r="0" t="0"/>
          <a:stretch/>
        </p:blipFill>
        <p:spPr>
          <a:xfrm>
            <a:off x="735083" y="3649421"/>
            <a:ext cx="88821" cy="19031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g23ddb4b6a4e_0_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966" name="Google Shape;966;g23ddb4b6a4e_0_0"/>
          <p:cNvSpPr txBox="1"/>
          <p:nvPr/>
        </p:nvSpPr>
        <p:spPr>
          <a:xfrm>
            <a:off x="372401" y="1295403"/>
            <a:ext cx="11619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Toán tử so sánh như &lt;, &gt;, =, != có thể được sử dụng kết hợp với c</a:t>
            </a:r>
            <a:r>
              <a:rPr b="0" i="0" lang="en-US" sz="1800" u="none" cap="none" strike="noStrike">
                <a:solidFill>
                  <a:srgbClr val="000000"/>
                </a:solidFill>
                <a:latin typeface="Exo Medium"/>
                <a:ea typeface="Exo Medium"/>
                <a:cs typeface="Exo Medium"/>
                <a:sym typeface="Exo Medium"/>
              </a:rPr>
              <a:t>âu lệnh </a:t>
            </a:r>
            <a:r>
              <a:rPr b="1" i="0" lang="en-US" sz="1800" u="none" cap="none" strike="noStrike">
                <a:solidFill>
                  <a:srgbClr val="0000FF"/>
                </a:solidFill>
                <a:latin typeface="Exo"/>
                <a:ea typeface="Exo"/>
                <a:cs typeface="Exo"/>
                <a:sym typeface="Exo"/>
              </a:rPr>
              <a:t>WHERE</a:t>
            </a:r>
            <a:r>
              <a:rPr b="0" i="0" lang="en-US" sz="1800" u="none" cap="none" strike="noStrike">
                <a:solidFill>
                  <a:srgbClr val="000000"/>
                </a:solidFill>
                <a:latin typeface="Exo Medium"/>
                <a:ea typeface="Exo Medium"/>
                <a:cs typeface="Exo Medium"/>
                <a:sym typeface="Exo Medium"/>
              </a:rPr>
              <a:t> được sử dụng để lọc dữ liệu trong bảng</a:t>
            </a:r>
            <a:r>
              <a:rPr lang="en-US" sz="1800">
                <a:latin typeface="Exo Medium"/>
                <a:ea typeface="Exo Medium"/>
                <a:cs typeface="Exo Medium"/>
                <a:sym typeface="Exo Medium"/>
              </a:rPr>
              <a:t> theo 1 điều kiện nhất định</a:t>
            </a:r>
            <a:endParaRPr b="1" i="0" sz="1800" u="none" cap="none" strike="noStrike">
              <a:solidFill>
                <a:srgbClr val="0000FF"/>
              </a:solidFill>
              <a:latin typeface="Exo"/>
              <a:ea typeface="Exo"/>
              <a:cs typeface="Exo"/>
              <a:sym typeface="Exo"/>
            </a:endParaRPr>
          </a:p>
        </p:txBody>
      </p:sp>
      <p:sp>
        <p:nvSpPr>
          <p:cNvPr id="967" name="Google Shape;967;g23ddb4b6a4e_0_0"/>
          <p:cNvSpPr txBox="1"/>
          <p:nvPr/>
        </p:nvSpPr>
        <p:spPr>
          <a:xfrm>
            <a:off x="1451650" y="457200"/>
            <a:ext cx="8447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a:t>
            </a:r>
            <a:r>
              <a:rPr b="1" lang="en-US" sz="4000">
                <a:latin typeface="Exo"/>
                <a:ea typeface="Exo"/>
                <a:cs typeface="Exo"/>
                <a:sym typeface="Exo"/>
              </a:rPr>
              <a:t>TOÁN TỬ SO SÁNH </a:t>
            </a:r>
            <a:r>
              <a:rPr b="1" i="0" lang="en-US" sz="4000" u="none" cap="none" strike="noStrike">
                <a:solidFill>
                  <a:srgbClr val="000000"/>
                </a:solidFill>
                <a:latin typeface="Exo"/>
                <a:ea typeface="Exo"/>
                <a:cs typeface="Exo"/>
                <a:sym typeface="Exo"/>
              </a:rPr>
              <a:t>TRONG SQL</a:t>
            </a:r>
            <a:endParaRPr b="1" i="0" sz="1400" u="none" cap="none" strike="noStrike">
              <a:solidFill>
                <a:srgbClr val="000000"/>
              </a:solidFill>
              <a:latin typeface="Arial"/>
              <a:ea typeface="Arial"/>
              <a:cs typeface="Arial"/>
              <a:sym typeface="Arial"/>
            </a:endParaRPr>
          </a:p>
        </p:txBody>
      </p:sp>
      <p:sp>
        <p:nvSpPr>
          <p:cNvPr id="968" name="Google Shape;968;g23ddb4b6a4e_0_0"/>
          <p:cNvSpPr txBox="1"/>
          <p:nvPr/>
        </p:nvSpPr>
        <p:spPr>
          <a:xfrm>
            <a:off x="2294250" y="2113200"/>
            <a:ext cx="7772700" cy="708000"/>
          </a:xfrm>
          <a:prstGeom prst="rect">
            <a:avLst/>
          </a:prstGeom>
          <a:no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Ví dụ kết hợp </a:t>
            </a:r>
            <a:r>
              <a:rPr b="1" i="0" lang="en-US" sz="1700" u="none" cap="none" strike="noStrike">
                <a:solidFill>
                  <a:srgbClr val="0000FF"/>
                </a:solidFill>
                <a:latin typeface="Exo"/>
                <a:ea typeface="Exo"/>
                <a:cs typeface="Exo"/>
                <a:sym typeface="Exo"/>
              </a:rPr>
              <a:t>WHERE</a:t>
            </a:r>
            <a:r>
              <a:rPr b="0" i="0" lang="en-US" sz="1700" u="none" cap="none" strike="noStrike">
                <a:solidFill>
                  <a:srgbClr val="000000"/>
                </a:solidFill>
                <a:latin typeface="Exo"/>
                <a:ea typeface="Exo"/>
                <a:cs typeface="Exo"/>
                <a:sym typeface="Exo"/>
              </a:rPr>
              <a:t> và </a:t>
            </a:r>
            <a:r>
              <a:rPr b="1" lang="en-US" sz="1700">
                <a:solidFill>
                  <a:schemeClr val="dk1"/>
                </a:solidFill>
                <a:latin typeface="Exo"/>
                <a:ea typeface="Exo"/>
                <a:cs typeface="Exo"/>
                <a:sym typeface="Exo"/>
              </a:rPr>
              <a:t>toán tử so sánh:</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a:ea typeface="Exo"/>
                <a:cs typeface="Exo"/>
                <a:sym typeface="Exo"/>
              </a:rPr>
              <a:t>- </a:t>
            </a:r>
            <a:r>
              <a:rPr b="1" lang="en-US" sz="1700">
                <a:solidFill>
                  <a:srgbClr val="E2262D"/>
                </a:solidFill>
                <a:latin typeface="Exo"/>
                <a:ea typeface="Exo"/>
                <a:cs typeface="Exo"/>
                <a:sym typeface="Exo"/>
              </a:rPr>
              <a:t>Tìm ra các đơn hàng mua sản phẩm nhiều hơn 4</a:t>
            </a:r>
            <a:endParaRPr b="0" i="0" sz="1700" u="none" cap="none" strike="noStrike">
              <a:solidFill>
                <a:schemeClr val="dk1"/>
              </a:solidFill>
              <a:latin typeface="Exo"/>
              <a:ea typeface="Exo"/>
              <a:cs typeface="Exo"/>
              <a:sym typeface="Exo"/>
            </a:endParaRPr>
          </a:p>
        </p:txBody>
      </p:sp>
      <p:sp>
        <p:nvSpPr>
          <p:cNvPr id="969" name="Google Shape;969;g23ddb4b6a4e_0_0"/>
          <p:cNvSpPr txBox="1"/>
          <p:nvPr/>
        </p:nvSpPr>
        <p:spPr>
          <a:xfrm>
            <a:off x="1451650" y="493315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gốc</a:t>
            </a:r>
            <a:endParaRPr b="0" i="0" sz="1400" u="none" cap="none" strike="noStrike">
              <a:solidFill>
                <a:srgbClr val="000000"/>
              </a:solidFill>
              <a:latin typeface="Exo"/>
              <a:ea typeface="Exo"/>
              <a:cs typeface="Exo"/>
              <a:sym typeface="Exo"/>
            </a:endParaRPr>
          </a:p>
        </p:txBody>
      </p:sp>
      <p:sp>
        <p:nvSpPr>
          <p:cNvPr id="970" name="Google Shape;970;g23ddb4b6a4e_0_0"/>
          <p:cNvSpPr txBox="1"/>
          <p:nvPr/>
        </p:nvSpPr>
        <p:spPr>
          <a:xfrm>
            <a:off x="4740450" y="3682200"/>
            <a:ext cx="2470500" cy="923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0000FF"/>
                </a:solidFill>
                <a:latin typeface="Exo"/>
                <a:ea typeface="Exo"/>
                <a:cs typeface="Exo"/>
                <a:sym typeface="Exo"/>
              </a:rPr>
              <a:t>SELECT </a:t>
            </a:r>
            <a:r>
              <a:rPr b="1" lang="en-US" sz="1600">
                <a:solidFill>
                  <a:schemeClr val="dk1"/>
                </a:solidFill>
              </a:rPr>
              <a:t>*</a:t>
            </a:r>
            <a:endParaRPr b="1" sz="16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FROM </a:t>
            </a:r>
            <a:r>
              <a:rPr lang="en-US" sz="1600">
                <a:latin typeface="Exo"/>
                <a:ea typeface="Exo"/>
                <a:cs typeface="Exo"/>
                <a:sym typeface="Exo"/>
              </a:rPr>
              <a:t>Sales</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WHERE </a:t>
            </a:r>
            <a:r>
              <a:rPr lang="en-US" sz="1600">
                <a:solidFill>
                  <a:schemeClr val="dk1"/>
                </a:solidFill>
                <a:latin typeface="Exo"/>
                <a:ea typeface="Exo"/>
                <a:cs typeface="Exo"/>
                <a:sym typeface="Exo"/>
              </a:rPr>
              <a:t>QTY &gt; 4</a:t>
            </a:r>
            <a:endParaRPr b="0" i="0" sz="1600" u="none" cap="none" strike="noStrike">
              <a:solidFill>
                <a:schemeClr val="dk1"/>
              </a:solidFill>
              <a:latin typeface="Exo"/>
              <a:ea typeface="Exo"/>
              <a:cs typeface="Exo"/>
              <a:sym typeface="Exo"/>
            </a:endParaRPr>
          </a:p>
        </p:txBody>
      </p:sp>
      <p:cxnSp>
        <p:nvCxnSpPr>
          <p:cNvPr id="971" name="Google Shape;971;g23ddb4b6a4e_0_0"/>
          <p:cNvCxnSpPr/>
          <p:nvPr/>
        </p:nvCxnSpPr>
        <p:spPr>
          <a:xfrm flipH="1" rot="10800000">
            <a:off x="4135138" y="3935125"/>
            <a:ext cx="581100" cy="1500"/>
          </a:xfrm>
          <a:prstGeom prst="straightConnector1">
            <a:avLst/>
          </a:prstGeom>
          <a:noFill/>
          <a:ln cap="flat" cmpd="sng" w="9525">
            <a:solidFill>
              <a:schemeClr val="dk2"/>
            </a:solidFill>
            <a:prstDash val="solid"/>
            <a:round/>
            <a:headEnd len="sm" w="sm" type="none"/>
            <a:tailEnd len="med" w="med" type="triangle"/>
          </a:ln>
        </p:spPr>
      </p:cxnSp>
      <p:cxnSp>
        <p:nvCxnSpPr>
          <p:cNvPr id="972" name="Google Shape;972;g23ddb4b6a4e_0_0"/>
          <p:cNvCxnSpPr/>
          <p:nvPr/>
        </p:nvCxnSpPr>
        <p:spPr>
          <a:xfrm>
            <a:off x="7235150" y="3935875"/>
            <a:ext cx="604200" cy="0"/>
          </a:xfrm>
          <a:prstGeom prst="straightConnector1">
            <a:avLst/>
          </a:prstGeom>
          <a:noFill/>
          <a:ln cap="flat" cmpd="sng" w="9525">
            <a:solidFill>
              <a:schemeClr val="dk2"/>
            </a:solidFill>
            <a:prstDash val="solid"/>
            <a:round/>
            <a:headEnd len="sm" w="sm" type="none"/>
            <a:tailEnd len="med" w="med" type="triangle"/>
          </a:ln>
        </p:spPr>
      </p:cxnSp>
      <p:sp>
        <p:nvSpPr>
          <p:cNvPr id="973" name="Google Shape;973;g23ddb4b6a4e_0_0"/>
          <p:cNvSpPr txBox="1"/>
          <p:nvPr/>
        </p:nvSpPr>
        <p:spPr>
          <a:xfrm>
            <a:off x="9083950" y="4605600"/>
            <a:ext cx="196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1" i="0" sz="1400" u="none" cap="none" strike="noStrike">
              <a:solidFill>
                <a:srgbClr val="0000FF"/>
              </a:solidFill>
              <a:latin typeface="Exo"/>
              <a:ea typeface="Exo"/>
              <a:cs typeface="Exo"/>
              <a:sym typeface="Exo"/>
            </a:endParaRPr>
          </a:p>
        </p:txBody>
      </p:sp>
      <p:graphicFrame>
        <p:nvGraphicFramePr>
          <p:cNvPr id="974" name="Google Shape;974;g23ddb4b6a4e_0_0"/>
          <p:cNvGraphicFramePr/>
          <p:nvPr/>
        </p:nvGraphicFramePr>
        <p:xfrm>
          <a:off x="533400" y="3309375"/>
          <a:ext cx="3000000" cy="3000000"/>
        </p:xfrm>
        <a:graphic>
          <a:graphicData uri="http://schemas.openxmlformats.org/drawingml/2006/table">
            <a:tbl>
              <a:tblPr>
                <a:noFill/>
                <a:tableStyleId>{67CC4530-9761-4D68-9F87-3894FBBAEEC9}</a:tableStyleId>
              </a:tblPr>
              <a:tblGrid>
                <a:gridCol w="871175"/>
                <a:gridCol w="871175"/>
                <a:gridCol w="845800"/>
                <a:gridCol w="845800"/>
              </a:tblGrid>
              <a:tr h="193875">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a:t>
                      </a:r>
                      <a:r>
                        <a:rPr b="1" lang="en-US" sz="1000">
                          <a:solidFill>
                            <a:srgbClr val="FFFFFF"/>
                          </a:solidFill>
                          <a:latin typeface="Exo"/>
                          <a:ea typeface="Exo"/>
                          <a:cs typeface="Exo"/>
                          <a:sym typeface="Exo"/>
                        </a:rPr>
                        <a:t>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QTY</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411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Coca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700">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Trứng</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1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Sữa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1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Bentagen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1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75" name="Google Shape;975;g23ddb4b6a4e_0_0"/>
          <p:cNvGraphicFramePr/>
          <p:nvPr/>
        </p:nvGraphicFramePr>
        <p:xfrm>
          <a:off x="8340775" y="3518538"/>
          <a:ext cx="3000000" cy="3000000"/>
        </p:xfrm>
        <a:graphic>
          <a:graphicData uri="http://schemas.openxmlformats.org/drawingml/2006/table">
            <a:tbl>
              <a:tblPr>
                <a:noFill/>
                <a:tableStyleId>{67CC4530-9761-4D68-9F87-3894FBBAEEC9}</a:tableStyleId>
              </a:tblPr>
              <a:tblGrid>
                <a:gridCol w="828975"/>
                <a:gridCol w="828975"/>
                <a:gridCol w="804825"/>
                <a:gridCol w="804825"/>
              </a:tblGrid>
              <a:tr h="23935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a:t>
                      </a:r>
                      <a:r>
                        <a:rPr b="1" lang="en-US" sz="1000">
                          <a:solidFill>
                            <a:srgbClr val="FFFFFF"/>
                          </a:solidFill>
                          <a:latin typeface="Exo"/>
                          <a:ea typeface="Exo"/>
                          <a:cs typeface="Exo"/>
                          <a:sym typeface="Exo"/>
                        </a:rPr>
                        <a:t>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QTY</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9765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Coca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650">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Sữa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g22bc65b3317_0_690"/>
          <p:cNvPicPr preferRelativeResize="0"/>
          <p:nvPr/>
        </p:nvPicPr>
        <p:blipFill rotWithShape="1">
          <a:blip r:embed="rId3">
            <a:alphaModFix/>
          </a:blip>
          <a:srcRect b="0" l="0" r="66243" t="32092"/>
          <a:stretch/>
        </p:blipFill>
        <p:spPr>
          <a:xfrm flipH="1">
            <a:off x="-3" y="0"/>
            <a:ext cx="4966795" cy="4365839"/>
          </a:xfrm>
          <a:prstGeom prst="rect">
            <a:avLst/>
          </a:prstGeom>
          <a:noFill/>
          <a:ln>
            <a:noFill/>
          </a:ln>
        </p:spPr>
      </p:pic>
      <p:grpSp>
        <p:nvGrpSpPr>
          <p:cNvPr id="981" name="Google Shape;981;g22bc65b3317_0_690"/>
          <p:cNvGrpSpPr/>
          <p:nvPr/>
        </p:nvGrpSpPr>
        <p:grpSpPr>
          <a:xfrm>
            <a:off x="892830" y="1828800"/>
            <a:ext cx="1897716" cy="4418010"/>
            <a:chOff x="832954" y="1676400"/>
            <a:chExt cx="1897716" cy="4418010"/>
          </a:xfrm>
        </p:grpSpPr>
        <p:pic>
          <p:nvPicPr>
            <p:cNvPr id="982" name="Google Shape;982;g22bc65b3317_0_690"/>
            <p:cNvPicPr preferRelativeResize="0"/>
            <p:nvPr/>
          </p:nvPicPr>
          <p:blipFill rotWithShape="1">
            <a:blip r:embed="rId4">
              <a:alphaModFix/>
            </a:blip>
            <a:srcRect b="0" l="0" r="0" t="0"/>
            <a:stretch/>
          </p:blipFill>
          <p:spPr>
            <a:xfrm>
              <a:off x="832954" y="1676400"/>
              <a:ext cx="1861449" cy="4418010"/>
            </a:xfrm>
            <a:prstGeom prst="rect">
              <a:avLst/>
            </a:prstGeom>
            <a:noFill/>
            <a:ln>
              <a:noFill/>
            </a:ln>
          </p:spPr>
        </p:pic>
        <p:sp>
          <p:nvSpPr>
            <p:cNvPr id="983" name="Google Shape;983;g22bc65b3317_0_690"/>
            <p:cNvSpPr txBox="1"/>
            <p:nvPr/>
          </p:nvSpPr>
          <p:spPr>
            <a:xfrm>
              <a:off x="965470" y="2181552"/>
              <a:ext cx="1765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Dữ liệu là gì?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Thu thập dữ liệu như thế nào?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984" name="Google Shape;984;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985" name="Google Shape;985;g22bc65b3317_0_690"/>
          <p:cNvGrpSpPr/>
          <p:nvPr/>
        </p:nvGrpSpPr>
        <p:grpSpPr>
          <a:xfrm>
            <a:off x="3707327" y="1828800"/>
            <a:ext cx="1861449" cy="4418010"/>
            <a:chOff x="3647451" y="1676400"/>
            <a:chExt cx="1861449" cy="4418010"/>
          </a:xfrm>
        </p:grpSpPr>
        <p:pic>
          <p:nvPicPr>
            <p:cNvPr id="986" name="Google Shape;986;g22bc65b3317_0_690"/>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987" name="Google Shape;987;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988" name="Google Shape;988;g22bc65b3317_0_690"/>
          <p:cNvGrpSpPr/>
          <p:nvPr/>
        </p:nvGrpSpPr>
        <p:grpSpPr>
          <a:xfrm>
            <a:off x="6485539" y="1828800"/>
            <a:ext cx="1861449" cy="4418010"/>
            <a:chOff x="6425663" y="1676400"/>
            <a:chExt cx="1861449" cy="4418010"/>
          </a:xfrm>
        </p:grpSpPr>
        <p:pic>
          <p:nvPicPr>
            <p:cNvPr id="989" name="Google Shape;989;g22bc65b3317_0_690"/>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990" name="Google Shape;990;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991" name="Google Shape;991;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992" name="Google Shape;992;g22bc65b3317_0_690"/>
          <p:cNvGrpSpPr/>
          <p:nvPr/>
        </p:nvGrpSpPr>
        <p:grpSpPr>
          <a:xfrm>
            <a:off x="9263751" y="1828800"/>
            <a:ext cx="1861449" cy="4418010"/>
            <a:chOff x="9203875" y="1676400"/>
            <a:chExt cx="1861449" cy="4418010"/>
          </a:xfrm>
        </p:grpSpPr>
        <p:pic>
          <p:nvPicPr>
            <p:cNvPr id="993" name="Google Shape;993;g22bc65b3317_0_690"/>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994" name="Google Shape;994;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995" name="Google Shape;995;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996" name="Google Shape;996;g22bc65b3317_0_690"/>
          <p:cNvSpPr txBox="1"/>
          <p:nvPr/>
        </p:nvSpPr>
        <p:spPr>
          <a:xfrm>
            <a:off x="233261" y="5260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997" name="Google Shape;997;g22bc65b3317_0_690"/>
          <p:cNvGrpSpPr/>
          <p:nvPr/>
        </p:nvGrpSpPr>
        <p:grpSpPr>
          <a:xfrm>
            <a:off x="-10654" y="1180213"/>
            <a:ext cx="3126184" cy="302418"/>
            <a:chOff x="4201421" y="1172047"/>
            <a:chExt cx="2809043" cy="252900"/>
          </a:xfrm>
        </p:grpSpPr>
        <p:cxnSp>
          <p:nvCxnSpPr>
            <p:cNvPr id="998" name="Google Shape;998;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999" name="Google Shape;999;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0" name="Google Shape;1000;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01" name="Google Shape;1001;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1002" name="Google Shape;1002;g22bc65b3317_0_690"/>
          <p:cNvSpPr txBox="1"/>
          <p:nvPr/>
        </p:nvSpPr>
        <p:spPr>
          <a:xfrm>
            <a:off x="3761759" y="2304801"/>
            <a:ext cx="17652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Database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Relational Database</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Schema là gì?</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SQL là gì?</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Tầm quan trọng của SQL đối với Data Analyst</a:t>
            </a:r>
            <a:endParaRPr b="1" i="0" sz="1800" u="none" cap="none" strike="noStrike">
              <a:solidFill>
                <a:schemeClr val="lt1"/>
              </a:solidFill>
              <a:latin typeface="Exo"/>
              <a:ea typeface="Exo"/>
              <a:cs typeface="Exo"/>
              <a:sym typeface="Exo"/>
            </a:endParaRPr>
          </a:p>
        </p:txBody>
      </p:sp>
      <p:sp>
        <p:nvSpPr>
          <p:cNvPr id="1003" name="Google Shape;1003;g22bc65b3317_0_690"/>
          <p:cNvSpPr txBox="1"/>
          <p:nvPr/>
        </p:nvSpPr>
        <p:spPr>
          <a:xfrm>
            <a:off x="6533669" y="2304801"/>
            <a:ext cx="1765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Nhóm các câu lệnh DDL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Create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Alter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Truncate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Drop</a:t>
            </a:r>
            <a:endParaRPr b="0" i="0" sz="1400" u="none" cap="none" strike="noStrike">
              <a:solidFill>
                <a:srgbClr val="000000"/>
              </a:solidFill>
              <a:latin typeface="Arial"/>
              <a:ea typeface="Arial"/>
              <a:cs typeface="Arial"/>
              <a:sym typeface="Arial"/>
            </a:endParaRPr>
          </a:p>
        </p:txBody>
      </p:sp>
      <p:sp>
        <p:nvSpPr>
          <p:cNvPr id="1004" name="Google Shape;1004;g22bc65b3317_0_690"/>
          <p:cNvSpPr txBox="1"/>
          <p:nvPr/>
        </p:nvSpPr>
        <p:spPr>
          <a:xfrm>
            <a:off x="9360000" y="2304800"/>
            <a:ext cx="17652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Nhóm các câu lệnh DML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Select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Insert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Update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Delete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1005" name="Google Shape;1005;g22bc65b3317_0_690"/>
          <p:cNvSpPr txBox="1"/>
          <p:nvPr/>
        </p:nvSpPr>
        <p:spPr>
          <a:xfrm>
            <a:off x="9400725" y="4544725"/>
            <a:ext cx="1765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Câu lệnh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1011" name="Google Shape;1011;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1012" name="Google Shape;1012;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1013" name="Google Shape;1013;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1014" name="Google Shape;1014;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2ba5890710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20" name="Google Shape;220;g22ba5890710_0_0"/>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221" name="Google Shape;221;g22ba5890710_0_0"/>
          <p:cNvSpPr txBox="1"/>
          <p:nvPr/>
        </p:nvSpPr>
        <p:spPr>
          <a:xfrm>
            <a:off x="6971525" y="1610175"/>
            <a:ext cx="498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pic>
        <p:nvPicPr>
          <p:cNvPr id="222" name="Google Shape;222;g22ba5890710_0_0"/>
          <p:cNvPicPr preferRelativeResize="0"/>
          <p:nvPr/>
        </p:nvPicPr>
        <p:blipFill rotWithShape="1">
          <a:blip r:embed="rId4">
            <a:alphaModFix/>
          </a:blip>
          <a:srcRect b="0" l="0" r="0" t="0"/>
          <a:stretch/>
        </p:blipFill>
        <p:spPr>
          <a:xfrm>
            <a:off x="3499346" y="1700237"/>
            <a:ext cx="8438431" cy="4305750"/>
          </a:xfrm>
          <a:prstGeom prst="rect">
            <a:avLst/>
          </a:prstGeom>
          <a:noFill/>
          <a:ln>
            <a:noFill/>
          </a:ln>
        </p:spPr>
      </p:pic>
      <p:sp>
        <p:nvSpPr>
          <p:cNvPr id="223" name="Google Shape;223;g22ba5890710_0_0"/>
          <p:cNvSpPr txBox="1"/>
          <p:nvPr/>
        </p:nvSpPr>
        <p:spPr>
          <a:xfrm>
            <a:off x="406625" y="2190800"/>
            <a:ext cx="29721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1700">
                <a:solidFill>
                  <a:srgbClr val="E11F26"/>
                </a:solidFill>
                <a:latin typeface="Exo"/>
                <a:ea typeface="Exo"/>
                <a:cs typeface="Exo"/>
                <a:sym typeface="Exo"/>
              </a:rPr>
              <a:t>   </a:t>
            </a:r>
            <a:r>
              <a:rPr b="1" i="0" lang="en-US" sz="1700" u="none" cap="none" strike="noStrike">
                <a:solidFill>
                  <a:srgbClr val="E11F26"/>
                </a:solidFill>
                <a:latin typeface="Exo"/>
                <a:ea typeface="Exo"/>
                <a:cs typeface="Exo"/>
                <a:sym typeface="Exo"/>
              </a:rPr>
              <a:t>Dữ liệu về con người:</a:t>
            </a:r>
            <a:endParaRPr b="1" i="0" sz="1700" u="none" cap="none" strike="noStrike">
              <a:solidFill>
                <a:srgbClr val="E11F26"/>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1" lang="en-US" sz="1700" u="none" cap="none" strike="noStrike">
                <a:solidFill>
                  <a:srgbClr val="000000"/>
                </a:solidFill>
                <a:latin typeface="Exo Medium"/>
                <a:ea typeface="Exo Medium"/>
                <a:cs typeface="Exo Medium"/>
                <a:sym typeface="Exo Medium"/>
              </a:rPr>
              <a:t>+</a:t>
            </a:r>
            <a:r>
              <a:rPr b="1" i="1" lang="en-US" sz="1700" u="none" cap="none" strike="noStrike">
                <a:solidFill>
                  <a:srgbClr val="000000"/>
                </a:solidFill>
                <a:latin typeface="Exo"/>
                <a:ea typeface="Exo"/>
                <a:cs typeface="Exo"/>
                <a:sym typeface="Exo"/>
              </a:rPr>
              <a:t> Dữ liệu định tính:</a:t>
            </a:r>
            <a:r>
              <a:rPr b="0" i="1" lang="en-US" sz="1700" u="none" cap="none" strike="noStrike">
                <a:solidFill>
                  <a:srgbClr val="000000"/>
                </a:solidFill>
                <a:latin typeface="Exo Medium"/>
                <a:ea typeface="Exo Medium"/>
                <a:cs typeface="Exo Medium"/>
                <a:sym typeface="Exo Medium"/>
              </a:rPr>
              <a:t> </a:t>
            </a:r>
            <a:r>
              <a:rPr b="0" i="0" lang="en-US" sz="1700" u="none" cap="none" strike="noStrike">
                <a:solidFill>
                  <a:srgbClr val="000000"/>
                </a:solidFill>
                <a:latin typeface="Exo Medium"/>
                <a:ea typeface="Exo Medium"/>
                <a:cs typeface="Exo Medium"/>
                <a:sym typeface="Exo Medium"/>
              </a:rPr>
              <a:t>dùng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để xác định về các đặc điểm mang tính mô tả về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con người như giới tính,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quốc tịch,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1" lang="en-US" sz="1700" u="none" cap="none" strike="noStrike">
                <a:solidFill>
                  <a:srgbClr val="000000"/>
                </a:solidFill>
                <a:latin typeface="Exo Medium"/>
                <a:ea typeface="Exo Medium"/>
                <a:cs typeface="Exo Medium"/>
                <a:sym typeface="Exo Medium"/>
              </a:rPr>
              <a:t>+ </a:t>
            </a:r>
            <a:r>
              <a:rPr b="1" i="1" lang="en-US" sz="1700" u="none" cap="none" strike="noStrike">
                <a:solidFill>
                  <a:srgbClr val="000000"/>
                </a:solidFill>
                <a:latin typeface="Exo"/>
                <a:ea typeface="Exo"/>
                <a:cs typeface="Exo"/>
                <a:sym typeface="Exo"/>
              </a:rPr>
              <a:t>Dữ liệu định lượng:</a:t>
            </a:r>
            <a:r>
              <a:rPr b="0" i="1" lang="en-US" sz="1700" u="none" cap="none" strike="noStrike">
                <a:solidFill>
                  <a:srgbClr val="000000"/>
                </a:solidFill>
                <a:latin typeface="Exo Medium"/>
                <a:ea typeface="Exo Medium"/>
                <a:cs typeface="Exo Medium"/>
                <a:sym typeface="Exo Medium"/>
              </a:rPr>
              <a:t> </a:t>
            </a:r>
            <a:r>
              <a:rPr b="0" i="0" lang="en-US" sz="1700" u="none" cap="none" strike="noStrike">
                <a:solidFill>
                  <a:srgbClr val="000000"/>
                </a:solidFill>
                <a:latin typeface="Exo Medium"/>
                <a:ea typeface="Exo Medium"/>
                <a:cs typeface="Exo Medium"/>
                <a:sym typeface="Exo Medium"/>
              </a:rPr>
              <a:t>dùng để xác định các thông số của người như</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chiều cao, cân nặng, …</a:t>
            </a:r>
            <a:endParaRPr b="0" i="0" sz="1700" u="none" cap="none" strike="noStrike">
              <a:solidFill>
                <a:srgbClr val="000000"/>
              </a:solidFill>
              <a:latin typeface="Exo Medium"/>
              <a:ea typeface="Exo Medium"/>
              <a:cs typeface="Exo Medium"/>
              <a:sym typeface="Exo Medium"/>
            </a:endParaRPr>
          </a:p>
        </p:txBody>
      </p:sp>
      <p:sp>
        <p:nvSpPr>
          <p:cNvPr id="224" name="Google Shape;224;g22ba5890710_0_0"/>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Ví dụ</a:t>
            </a:r>
            <a:r>
              <a:rPr b="1" lang="en-US" sz="3800">
                <a:solidFill>
                  <a:schemeClr val="dk1"/>
                </a:solidFill>
                <a:latin typeface="Exo"/>
                <a:ea typeface="Exo"/>
                <a:cs typeface="Exo"/>
                <a:sym typeface="Exo"/>
              </a:rPr>
              <a:t> kiểu dữ liệu trong thực tế</a:t>
            </a:r>
            <a:endParaRPr b="1" sz="3800">
              <a:solidFill>
                <a:schemeClr val="dk1"/>
              </a:solidFill>
              <a:latin typeface="Exo"/>
              <a:ea typeface="Exo"/>
              <a:cs typeface="Exo"/>
              <a:sym typeface="Exo"/>
            </a:endParaRPr>
          </a:p>
        </p:txBody>
      </p:sp>
      <p:pic>
        <p:nvPicPr>
          <p:cNvPr id="225" name="Google Shape;225;g22ba5890710_0_0"/>
          <p:cNvPicPr preferRelativeResize="0"/>
          <p:nvPr/>
        </p:nvPicPr>
        <p:blipFill rotWithShape="1">
          <a:blip r:embed="rId5">
            <a:alphaModFix/>
          </a:blip>
          <a:srcRect b="0" l="0" r="0" t="0"/>
          <a:stretch/>
        </p:blipFill>
        <p:spPr>
          <a:xfrm>
            <a:off x="491658" y="2320434"/>
            <a:ext cx="88821" cy="1903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a0854cc649_9_1892"/>
          <p:cNvSpPr txBox="1"/>
          <p:nvPr/>
        </p:nvSpPr>
        <p:spPr>
          <a:xfrm>
            <a:off x="608475" y="1869000"/>
            <a:ext cx="62556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none" cap="none" strike="noStrike">
                <a:solidFill>
                  <a:srgbClr val="E11F26"/>
                </a:solidFill>
                <a:latin typeface="Exo"/>
                <a:ea typeface="Exo"/>
                <a:cs typeface="Exo"/>
                <a:sym typeface="Exo"/>
              </a:rPr>
              <a:t>Dữ liệu có nhiều cách để thu thập như: </a:t>
            </a:r>
            <a:endParaRPr b="1" i="0" sz="1700" u="none" cap="none" strike="noStrike">
              <a:solidFill>
                <a:srgbClr val="E11F26"/>
              </a:solidFill>
              <a:latin typeface="Exo"/>
              <a:ea typeface="Exo"/>
              <a:cs typeface="Exo"/>
              <a:sym typeface="Exo"/>
            </a:endParaRPr>
          </a:p>
          <a:p>
            <a:pPr indent="0" lvl="0" marL="0" marR="0" rtl="0" algn="l">
              <a:lnSpc>
                <a:spcPct val="100000"/>
              </a:lnSpc>
              <a:spcBef>
                <a:spcPts val="0"/>
              </a:spcBef>
              <a:spcAft>
                <a:spcPts val="0"/>
              </a:spcAft>
              <a:buNone/>
            </a:pPr>
            <a:r>
              <a:rPr i="0" lang="en-US" sz="1700" u="none" cap="none" strike="noStrike">
                <a:solidFill>
                  <a:schemeClr val="dk1"/>
                </a:solidFill>
                <a:latin typeface="Exo"/>
                <a:ea typeface="Exo"/>
                <a:cs typeface="Exo"/>
                <a:sym typeface="Exo"/>
              </a:rPr>
              <a:t>thực hiện các nghiên cứu, làm khảo sát hay thậm chí  </a:t>
            </a:r>
            <a:endParaRPr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None/>
            </a:pPr>
            <a:r>
              <a:rPr i="0" lang="en-US" sz="1700" u="none" cap="none" strike="noStrike">
                <a:solidFill>
                  <a:schemeClr val="dk1"/>
                </a:solidFill>
                <a:latin typeface="Exo"/>
                <a:ea typeface="Exo"/>
                <a:cs typeface="Exo"/>
                <a:sym typeface="Exo"/>
              </a:rPr>
              <a:t>trong quá trình vận hành công ty cũng sẽ có dữ liệu. </a:t>
            </a:r>
            <a:endParaRPr i="0" sz="1700" u="none" cap="none" strike="noStrike">
              <a:solidFill>
                <a:srgbClr val="000000"/>
              </a:solidFill>
              <a:latin typeface="Exo"/>
              <a:ea typeface="Exo"/>
              <a:cs typeface="Exo"/>
              <a:sym typeface="Exo"/>
            </a:endParaRPr>
          </a:p>
        </p:txBody>
      </p:sp>
      <p:sp>
        <p:nvSpPr>
          <p:cNvPr id="231" name="Google Shape;231;g1a0854cc649_9_1892"/>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g1a0854cc649_9_1892"/>
          <p:cNvPicPr preferRelativeResize="0"/>
          <p:nvPr/>
        </p:nvPicPr>
        <p:blipFill rotWithShape="1">
          <a:blip r:embed="rId3">
            <a:alphaModFix/>
          </a:blip>
          <a:srcRect b="0" l="0" r="0" t="0"/>
          <a:stretch/>
        </p:blipFill>
        <p:spPr>
          <a:xfrm>
            <a:off x="6942200" y="1376125"/>
            <a:ext cx="4661275" cy="4939300"/>
          </a:xfrm>
          <a:prstGeom prst="rect">
            <a:avLst/>
          </a:prstGeom>
          <a:noFill/>
          <a:ln>
            <a:noFill/>
          </a:ln>
        </p:spPr>
      </p:pic>
      <p:grpSp>
        <p:nvGrpSpPr>
          <p:cNvPr id="233" name="Google Shape;233;g1a0854cc649_9_1892"/>
          <p:cNvGrpSpPr/>
          <p:nvPr/>
        </p:nvGrpSpPr>
        <p:grpSpPr>
          <a:xfrm>
            <a:off x="608463" y="612629"/>
            <a:ext cx="764257" cy="763508"/>
            <a:chOff x="3040984" y="3681059"/>
            <a:chExt cx="356164" cy="355815"/>
          </a:xfrm>
        </p:grpSpPr>
        <p:sp>
          <p:nvSpPr>
            <p:cNvPr id="234" name="Google Shape;234;g1a0854cc649_9_1892"/>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35" name="Google Shape;235;g1a0854cc649_9_1892"/>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36" name="Google Shape;236;g1a0854cc649_9_1892"/>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237" name="Google Shape;237;g1a0854cc649_9_1892"/>
          <p:cNvSpPr txBox="1"/>
          <p:nvPr/>
        </p:nvSpPr>
        <p:spPr>
          <a:xfrm>
            <a:off x="1561200" y="612625"/>
            <a:ext cx="10139400" cy="7635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Trong các công ty, thu thập dữ liệu </a:t>
            </a:r>
            <a:endParaRPr b="1" sz="3400">
              <a:solidFill>
                <a:schemeClr val="dk1"/>
              </a:solidFill>
              <a:latin typeface="Exo"/>
              <a:ea typeface="Exo"/>
              <a:cs typeface="Exo"/>
              <a:sym typeface="Exo"/>
            </a:endParaRPr>
          </a:p>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như thế nào?</a:t>
            </a:r>
            <a:endParaRPr b="1" sz="3800">
              <a:solidFill>
                <a:schemeClr val="dk1"/>
              </a:solidFill>
              <a:latin typeface="Exo"/>
              <a:ea typeface="Exo"/>
              <a:cs typeface="Exo"/>
              <a:sym typeface="Exo"/>
            </a:endParaRPr>
          </a:p>
        </p:txBody>
      </p:sp>
      <p:grpSp>
        <p:nvGrpSpPr>
          <p:cNvPr id="238" name="Google Shape;238;g1a0854cc649_9_1892"/>
          <p:cNvGrpSpPr/>
          <p:nvPr/>
        </p:nvGrpSpPr>
        <p:grpSpPr>
          <a:xfrm>
            <a:off x="499950" y="3062436"/>
            <a:ext cx="5443649" cy="3424603"/>
            <a:chOff x="-1819" y="3209641"/>
            <a:chExt cx="6103430" cy="3703875"/>
          </a:xfrm>
        </p:grpSpPr>
        <p:sp>
          <p:nvSpPr>
            <p:cNvPr id="239" name="Google Shape;239;g1a0854cc649_9_1892"/>
            <p:cNvSpPr/>
            <p:nvPr/>
          </p:nvSpPr>
          <p:spPr>
            <a:xfrm>
              <a:off x="2353982" y="5284890"/>
              <a:ext cx="3735273" cy="1545524"/>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g1a0854cc649_9_1892"/>
            <p:cNvSpPr/>
            <p:nvPr/>
          </p:nvSpPr>
          <p:spPr>
            <a:xfrm>
              <a:off x="2340769" y="5273897"/>
              <a:ext cx="3760842" cy="156753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1" name="Google Shape;241;g1a0854cc649_9_1892"/>
            <p:cNvSpPr/>
            <p:nvPr/>
          </p:nvSpPr>
          <p:spPr>
            <a:xfrm>
              <a:off x="2353982" y="5284890"/>
              <a:ext cx="734277" cy="1617612"/>
            </a:xfrm>
            <a:custGeom>
              <a:rect b="b" l="l" r="r" t="t"/>
              <a:pathLst>
                <a:path extrusionOk="0" h="73578" w="33399">
                  <a:moveTo>
                    <a:pt x="0" y="1"/>
                  </a:moveTo>
                  <a:lnTo>
                    <a:pt x="0" y="4686"/>
                  </a:lnTo>
                  <a:lnTo>
                    <a:pt x="23614" y="67529"/>
                  </a:lnTo>
                  <a:lnTo>
                    <a:pt x="33399" y="73577"/>
                  </a:lnTo>
                  <a:lnTo>
                    <a:pt x="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g1a0854cc649_9_1892"/>
            <p:cNvSpPr/>
            <p:nvPr/>
          </p:nvSpPr>
          <p:spPr>
            <a:xfrm>
              <a:off x="2343055" y="5273919"/>
              <a:ext cx="758614" cy="1639597"/>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g1a0854cc649_9_1892"/>
            <p:cNvSpPr/>
            <p:nvPr/>
          </p:nvSpPr>
          <p:spPr>
            <a:xfrm>
              <a:off x="2667601" y="5348647"/>
              <a:ext cx="1354232" cy="1035362"/>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g1a0854cc649_9_1892"/>
            <p:cNvSpPr/>
            <p:nvPr/>
          </p:nvSpPr>
          <p:spPr>
            <a:xfrm>
              <a:off x="2654388" y="5337698"/>
              <a:ext cx="1381142" cy="1057237"/>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g1a0854cc649_9_1892"/>
            <p:cNvSpPr/>
            <p:nvPr/>
          </p:nvSpPr>
          <p:spPr>
            <a:xfrm>
              <a:off x="3158310" y="6182765"/>
              <a:ext cx="863527" cy="225764"/>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g1a0854cc649_9_1892"/>
            <p:cNvSpPr/>
            <p:nvPr/>
          </p:nvSpPr>
          <p:spPr>
            <a:xfrm>
              <a:off x="3147208" y="6171751"/>
              <a:ext cx="887139" cy="247793"/>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g1a0854cc649_9_1892"/>
            <p:cNvSpPr/>
            <p:nvPr/>
          </p:nvSpPr>
          <p:spPr>
            <a:xfrm>
              <a:off x="3283538" y="5625045"/>
              <a:ext cx="129074" cy="77453"/>
            </a:xfrm>
            <a:custGeom>
              <a:rect b="b" l="l" r="r" t="t"/>
              <a:pathLst>
                <a:path extrusionOk="0" h="3523" w="5871">
                  <a:moveTo>
                    <a:pt x="4111" y="0"/>
                  </a:moveTo>
                  <a:lnTo>
                    <a:pt x="1" y="1084"/>
                  </a:lnTo>
                  <a:lnTo>
                    <a:pt x="1651" y="3523"/>
                  </a:lnTo>
                  <a:lnTo>
                    <a:pt x="5870" y="2382"/>
                  </a:lnTo>
                  <a:lnTo>
                    <a:pt x="4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8" name="Google Shape;248;g1a0854cc649_9_1892"/>
            <p:cNvSpPr/>
            <p:nvPr/>
          </p:nvSpPr>
          <p:spPr>
            <a:xfrm>
              <a:off x="3484769" y="5917887"/>
              <a:ext cx="149168" cy="89325"/>
            </a:xfrm>
            <a:custGeom>
              <a:rect b="b" l="l" r="r" t="t"/>
              <a:pathLst>
                <a:path extrusionOk="0" h="4063" w="6785">
                  <a:moveTo>
                    <a:pt x="4782" y="0"/>
                  </a:moveTo>
                  <a:lnTo>
                    <a:pt x="1" y="1293"/>
                  </a:lnTo>
                  <a:lnTo>
                    <a:pt x="1869" y="4063"/>
                  </a:lnTo>
                  <a:lnTo>
                    <a:pt x="6785" y="2717"/>
                  </a:lnTo>
                  <a:lnTo>
                    <a:pt x="47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9" name="Google Shape;249;g1a0854cc649_9_1892"/>
            <p:cNvSpPr/>
            <p:nvPr/>
          </p:nvSpPr>
          <p:spPr>
            <a:xfrm>
              <a:off x="3207909" y="5517625"/>
              <a:ext cx="114234" cy="59272"/>
            </a:xfrm>
            <a:custGeom>
              <a:rect b="b" l="l" r="r" t="t"/>
              <a:pathLst>
                <a:path extrusionOk="0" h="2696" w="5196">
                  <a:moveTo>
                    <a:pt x="3950" y="0"/>
                  </a:moveTo>
                  <a:lnTo>
                    <a:pt x="1" y="876"/>
                  </a:lnTo>
                  <a:lnTo>
                    <a:pt x="1229" y="2696"/>
                  </a:lnTo>
                  <a:lnTo>
                    <a:pt x="5195" y="1686"/>
                  </a:lnTo>
                  <a:lnTo>
                    <a:pt x="39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g1a0854cc649_9_1892"/>
            <p:cNvSpPr/>
            <p:nvPr/>
          </p:nvSpPr>
          <p:spPr>
            <a:xfrm>
              <a:off x="3375634" y="5758385"/>
              <a:ext cx="151653" cy="100449"/>
            </a:xfrm>
            <a:custGeom>
              <a:rect b="b" l="l" r="r" t="t"/>
              <a:pathLst>
                <a:path extrusionOk="0" h="4569" w="6898">
                  <a:moveTo>
                    <a:pt x="4394" y="1"/>
                  </a:moveTo>
                  <a:lnTo>
                    <a:pt x="1" y="1211"/>
                  </a:lnTo>
                  <a:lnTo>
                    <a:pt x="2269" y="4569"/>
                  </a:lnTo>
                  <a:lnTo>
                    <a:pt x="6898" y="3389"/>
                  </a:lnTo>
                  <a:lnTo>
                    <a:pt x="43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g1a0854cc649_9_1892"/>
            <p:cNvSpPr/>
            <p:nvPr/>
          </p:nvSpPr>
          <p:spPr>
            <a:xfrm>
              <a:off x="3552065" y="5819570"/>
              <a:ext cx="132526" cy="81476"/>
            </a:xfrm>
            <a:custGeom>
              <a:rect b="b" l="l" r="r" t="t"/>
              <a:pathLst>
                <a:path extrusionOk="0" h="3706" w="6028">
                  <a:moveTo>
                    <a:pt x="3968" y="0"/>
                  </a:moveTo>
                  <a:lnTo>
                    <a:pt x="1" y="1010"/>
                  </a:lnTo>
                  <a:lnTo>
                    <a:pt x="1986" y="3706"/>
                  </a:lnTo>
                  <a:lnTo>
                    <a:pt x="6027" y="2613"/>
                  </a:lnTo>
                  <a:lnTo>
                    <a:pt x="39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g1a0854cc649_9_1892"/>
            <p:cNvSpPr/>
            <p:nvPr/>
          </p:nvSpPr>
          <p:spPr>
            <a:xfrm>
              <a:off x="3434313" y="5845710"/>
              <a:ext cx="146200" cy="87786"/>
            </a:xfrm>
            <a:custGeom>
              <a:rect b="b" l="l" r="r" t="t"/>
              <a:pathLst>
                <a:path extrusionOk="0" h="3993" w="6650">
                  <a:moveTo>
                    <a:pt x="4656" y="0"/>
                  </a:moveTo>
                  <a:lnTo>
                    <a:pt x="1" y="1184"/>
                  </a:lnTo>
                  <a:lnTo>
                    <a:pt x="1895" y="3993"/>
                  </a:lnTo>
                  <a:lnTo>
                    <a:pt x="6650" y="2704"/>
                  </a:lnTo>
                  <a:lnTo>
                    <a:pt x="46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g1a0854cc649_9_1892"/>
            <p:cNvSpPr/>
            <p:nvPr/>
          </p:nvSpPr>
          <p:spPr>
            <a:xfrm>
              <a:off x="3109305" y="5540314"/>
              <a:ext cx="110497" cy="61778"/>
            </a:xfrm>
            <a:custGeom>
              <a:rect b="b" l="l" r="r" t="t"/>
              <a:pathLst>
                <a:path extrusionOk="0" h="2810" w="5026">
                  <a:moveTo>
                    <a:pt x="3780" y="0"/>
                  </a:moveTo>
                  <a:lnTo>
                    <a:pt x="1" y="832"/>
                  </a:lnTo>
                  <a:lnTo>
                    <a:pt x="1224" y="2809"/>
                  </a:lnTo>
                  <a:lnTo>
                    <a:pt x="5026" y="1838"/>
                  </a:lnTo>
                  <a:lnTo>
                    <a:pt x="3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4" name="Google Shape;254;g1a0854cc649_9_1892"/>
            <p:cNvSpPr/>
            <p:nvPr/>
          </p:nvSpPr>
          <p:spPr>
            <a:xfrm>
              <a:off x="3328542" y="5690143"/>
              <a:ext cx="134416" cy="82048"/>
            </a:xfrm>
            <a:custGeom>
              <a:rect b="b" l="l" r="r" t="t"/>
              <a:pathLst>
                <a:path extrusionOk="0" h="3732" w="6114">
                  <a:moveTo>
                    <a:pt x="4250" y="0"/>
                  </a:moveTo>
                  <a:lnTo>
                    <a:pt x="0" y="1150"/>
                  </a:lnTo>
                  <a:lnTo>
                    <a:pt x="1746" y="3732"/>
                  </a:lnTo>
                  <a:lnTo>
                    <a:pt x="6114" y="2526"/>
                  </a:lnTo>
                  <a:lnTo>
                    <a:pt x="4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g1a0854cc649_9_1892"/>
            <p:cNvSpPr/>
            <p:nvPr/>
          </p:nvSpPr>
          <p:spPr>
            <a:xfrm>
              <a:off x="3243723" y="5567509"/>
              <a:ext cx="120830" cy="68461"/>
            </a:xfrm>
            <a:custGeom>
              <a:rect b="b" l="l" r="r" t="t"/>
              <a:pathLst>
                <a:path extrusionOk="0" h="3114" w="5496">
                  <a:moveTo>
                    <a:pt x="3993" y="0"/>
                  </a:moveTo>
                  <a:lnTo>
                    <a:pt x="0" y="1015"/>
                  </a:lnTo>
                  <a:lnTo>
                    <a:pt x="1415" y="3114"/>
                  </a:lnTo>
                  <a:lnTo>
                    <a:pt x="5495" y="2034"/>
                  </a:lnTo>
                  <a:lnTo>
                    <a:pt x="39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g1a0854cc649_9_1892"/>
            <p:cNvSpPr/>
            <p:nvPr/>
          </p:nvSpPr>
          <p:spPr>
            <a:xfrm>
              <a:off x="2928939" y="5644655"/>
              <a:ext cx="126392" cy="75277"/>
            </a:xfrm>
            <a:custGeom>
              <a:rect b="b" l="l" r="r" t="t"/>
              <a:pathLst>
                <a:path extrusionOk="0" h="3424" w="5749">
                  <a:moveTo>
                    <a:pt x="4512" y="1"/>
                  </a:moveTo>
                  <a:lnTo>
                    <a:pt x="1" y="1150"/>
                  </a:lnTo>
                  <a:lnTo>
                    <a:pt x="1259" y="3423"/>
                  </a:lnTo>
                  <a:lnTo>
                    <a:pt x="5749" y="2239"/>
                  </a:lnTo>
                  <a:lnTo>
                    <a:pt x="45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g1a0854cc649_9_1892"/>
            <p:cNvSpPr/>
            <p:nvPr/>
          </p:nvSpPr>
          <p:spPr>
            <a:xfrm>
              <a:off x="2882220" y="5737147"/>
              <a:ext cx="98735" cy="75365"/>
            </a:xfrm>
            <a:custGeom>
              <a:rect b="b" l="l" r="r" t="t"/>
              <a:pathLst>
                <a:path extrusionOk="0" h="3428" w="4491">
                  <a:moveTo>
                    <a:pt x="3053" y="0"/>
                  </a:moveTo>
                  <a:lnTo>
                    <a:pt x="1" y="806"/>
                  </a:lnTo>
                  <a:lnTo>
                    <a:pt x="1390" y="3427"/>
                  </a:lnTo>
                  <a:lnTo>
                    <a:pt x="4490" y="2591"/>
                  </a:lnTo>
                  <a:lnTo>
                    <a:pt x="30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g1a0854cc649_9_1892"/>
            <p:cNvSpPr/>
            <p:nvPr/>
          </p:nvSpPr>
          <p:spPr>
            <a:xfrm>
              <a:off x="3079823" y="5494365"/>
              <a:ext cx="103791" cy="51049"/>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9" name="Google Shape;259;g1a0854cc649_9_1892"/>
            <p:cNvSpPr/>
            <p:nvPr/>
          </p:nvSpPr>
          <p:spPr>
            <a:xfrm>
              <a:off x="2893631" y="5584064"/>
              <a:ext cx="127139" cy="72594"/>
            </a:xfrm>
            <a:custGeom>
              <a:rect b="b" l="l" r="r" t="t"/>
              <a:pathLst>
                <a:path extrusionOk="0" h="3302" w="5783">
                  <a:moveTo>
                    <a:pt x="4590" y="0"/>
                  </a:moveTo>
                  <a:lnTo>
                    <a:pt x="0" y="1011"/>
                  </a:lnTo>
                  <a:lnTo>
                    <a:pt x="1272" y="3301"/>
                  </a:lnTo>
                  <a:lnTo>
                    <a:pt x="5783" y="2152"/>
                  </a:lnTo>
                  <a:lnTo>
                    <a:pt x="4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g1a0854cc649_9_1892"/>
            <p:cNvSpPr/>
            <p:nvPr/>
          </p:nvSpPr>
          <p:spPr>
            <a:xfrm>
              <a:off x="2981989" y="5514173"/>
              <a:ext cx="103879" cy="53160"/>
            </a:xfrm>
            <a:custGeom>
              <a:rect b="b" l="l" r="r" t="t"/>
              <a:pathLst>
                <a:path extrusionOk="0" h="2418" w="4725">
                  <a:moveTo>
                    <a:pt x="3754" y="1"/>
                  </a:moveTo>
                  <a:lnTo>
                    <a:pt x="0" y="767"/>
                  </a:lnTo>
                  <a:lnTo>
                    <a:pt x="915" y="2417"/>
                  </a:lnTo>
                  <a:lnTo>
                    <a:pt x="4725" y="1573"/>
                  </a:lnTo>
                  <a:lnTo>
                    <a:pt x="37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g1a0854cc649_9_1892"/>
            <p:cNvSpPr/>
            <p:nvPr/>
          </p:nvSpPr>
          <p:spPr>
            <a:xfrm>
              <a:off x="2813099" y="5609633"/>
              <a:ext cx="93656" cy="67494"/>
            </a:xfrm>
            <a:custGeom>
              <a:rect b="b" l="l" r="r" t="t"/>
              <a:pathLst>
                <a:path extrusionOk="0" h="3070" w="4260">
                  <a:moveTo>
                    <a:pt x="2984" y="0"/>
                  </a:moveTo>
                  <a:lnTo>
                    <a:pt x="1" y="662"/>
                  </a:lnTo>
                  <a:lnTo>
                    <a:pt x="1272" y="3070"/>
                  </a:lnTo>
                  <a:lnTo>
                    <a:pt x="4260" y="2308"/>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g1a0854cc649_9_1892"/>
            <p:cNvSpPr/>
            <p:nvPr/>
          </p:nvSpPr>
          <p:spPr>
            <a:xfrm>
              <a:off x="2865182" y="5534180"/>
              <a:ext cx="121885" cy="58722"/>
            </a:xfrm>
            <a:custGeom>
              <a:rect b="b" l="l" r="r" t="t"/>
              <a:pathLst>
                <a:path extrusionOk="0" h="2671" w="5544">
                  <a:moveTo>
                    <a:pt x="4625" y="1"/>
                  </a:moveTo>
                  <a:lnTo>
                    <a:pt x="1" y="946"/>
                  </a:lnTo>
                  <a:lnTo>
                    <a:pt x="959" y="2670"/>
                  </a:lnTo>
                  <a:lnTo>
                    <a:pt x="5544" y="1655"/>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g1a0854cc649_9_1892"/>
            <p:cNvSpPr/>
            <p:nvPr/>
          </p:nvSpPr>
          <p:spPr>
            <a:xfrm>
              <a:off x="3181879" y="5652790"/>
              <a:ext cx="122940" cy="77871"/>
            </a:xfrm>
            <a:custGeom>
              <a:rect b="b" l="l" r="r" t="t"/>
              <a:pathLst>
                <a:path extrusionOk="0" h="3542" w="5592">
                  <a:moveTo>
                    <a:pt x="3941" y="1"/>
                  </a:moveTo>
                  <a:lnTo>
                    <a:pt x="0" y="1042"/>
                  </a:lnTo>
                  <a:lnTo>
                    <a:pt x="1546" y="3541"/>
                  </a:lnTo>
                  <a:lnTo>
                    <a:pt x="5591" y="2444"/>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g1a0854cc649_9_1892"/>
            <p:cNvSpPr/>
            <p:nvPr/>
          </p:nvSpPr>
          <p:spPr>
            <a:xfrm>
              <a:off x="3267929" y="5789120"/>
              <a:ext cx="142485" cy="98339"/>
            </a:xfrm>
            <a:custGeom>
              <a:rect b="b" l="l" r="r" t="t"/>
              <a:pathLst>
                <a:path extrusionOk="0" h="4473" w="6481">
                  <a:moveTo>
                    <a:pt x="4220" y="1"/>
                  </a:moveTo>
                  <a:lnTo>
                    <a:pt x="1" y="1163"/>
                  </a:lnTo>
                  <a:lnTo>
                    <a:pt x="2052" y="4473"/>
                  </a:lnTo>
                  <a:lnTo>
                    <a:pt x="6480" y="3345"/>
                  </a:lnTo>
                  <a:lnTo>
                    <a:pt x="4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g1a0854cc649_9_1892"/>
            <p:cNvSpPr/>
            <p:nvPr/>
          </p:nvSpPr>
          <p:spPr>
            <a:xfrm>
              <a:off x="3009449" y="5562035"/>
              <a:ext cx="111750" cy="65603"/>
            </a:xfrm>
            <a:custGeom>
              <a:rect b="b" l="l" r="r" t="t"/>
              <a:pathLst>
                <a:path extrusionOk="0" h="2984" w="5083">
                  <a:moveTo>
                    <a:pt x="3850" y="1"/>
                  </a:moveTo>
                  <a:lnTo>
                    <a:pt x="1" y="850"/>
                  </a:lnTo>
                  <a:lnTo>
                    <a:pt x="1185" y="2984"/>
                  </a:lnTo>
                  <a:lnTo>
                    <a:pt x="5082" y="1991"/>
                  </a:lnTo>
                  <a:lnTo>
                    <a:pt x="38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g1a0854cc649_9_1892"/>
            <p:cNvSpPr/>
            <p:nvPr/>
          </p:nvSpPr>
          <p:spPr>
            <a:xfrm>
              <a:off x="2959015" y="5880645"/>
              <a:ext cx="108276" cy="87610"/>
            </a:xfrm>
            <a:custGeom>
              <a:rect b="b" l="l" r="r" t="t"/>
              <a:pathLst>
                <a:path extrusionOk="0" h="3985" w="4925">
                  <a:moveTo>
                    <a:pt x="3179" y="0"/>
                  </a:moveTo>
                  <a:lnTo>
                    <a:pt x="0" y="876"/>
                  </a:lnTo>
                  <a:lnTo>
                    <a:pt x="1650" y="3985"/>
                  </a:lnTo>
                  <a:lnTo>
                    <a:pt x="4925" y="3153"/>
                  </a:lnTo>
                  <a:lnTo>
                    <a:pt x="31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g1a0854cc649_9_1892"/>
            <p:cNvSpPr/>
            <p:nvPr/>
          </p:nvSpPr>
          <p:spPr>
            <a:xfrm>
              <a:off x="3223892" y="5719427"/>
              <a:ext cx="128107" cy="82246"/>
            </a:xfrm>
            <a:custGeom>
              <a:rect b="b" l="l" r="r" t="t"/>
              <a:pathLst>
                <a:path extrusionOk="0" h="3741" w="5827">
                  <a:moveTo>
                    <a:pt x="4077" y="1"/>
                  </a:moveTo>
                  <a:lnTo>
                    <a:pt x="1" y="1102"/>
                  </a:lnTo>
                  <a:lnTo>
                    <a:pt x="1638" y="3741"/>
                  </a:lnTo>
                  <a:lnTo>
                    <a:pt x="5827" y="2587"/>
                  </a:lnTo>
                  <a:lnTo>
                    <a:pt x="40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g1a0854cc649_9_1892"/>
            <p:cNvSpPr/>
            <p:nvPr/>
          </p:nvSpPr>
          <p:spPr>
            <a:xfrm>
              <a:off x="3042866" y="5618911"/>
              <a:ext cx="116059" cy="71143"/>
            </a:xfrm>
            <a:custGeom>
              <a:rect b="b" l="l" r="r" t="t"/>
              <a:pathLst>
                <a:path extrusionOk="0" h="3236" w="5279">
                  <a:moveTo>
                    <a:pt x="3933" y="0"/>
                  </a:moveTo>
                  <a:lnTo>
                    <a:pt x="1" y="1002"/>
                  </a:lnTo>
                  <a:lnTo>
                    <a:pt x="1237" y="3236"/>
                  </a:lnTo>
                  <a:lnTo>
                    <a:pt x="5278" y="2169"/>
                  </a:lnTo>
                  <a:lnTo>
                    <a:pt x="39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g1a0854cc649_9_1892"/>
            <p:cNvSpPr/>
            <p:nvPr/>
          </p:nvSpPr>
          <p:spPr>
            <a:xfrm>
              <a:off x="3222375" y="6173971"/>
              <a:ext cx="134526" cy="88951"/>
            </a:xfrm>
            <a:custGeom>
              <a:rect b="b" l="l" r="r" t="t"/>
              <a:pathLst>
                <a:path extrusionOk="0" h="4046" w="6119">
                  <a:moveTo>
                    <a:pt x="4498" y="0"/>
                  </a:moveTo>
                  <a:lnTo>
                    <a:pt x="0" y="1145"/>
                  </a:lnTo>
                  <a:lnTo>
                    <a:pt x="1607" y="4046"/>
                  </a:lnTo>
                  <a:lnTo>
                    <a:pt x="6118" y="2926"/>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g1a0854cc649_9_1892"/>
            <p:cNvSpPr/>
            <p:nvPr/>
          </p:nvSpPr>
          <p:spPr>
            <a:xfrm>
              <a:off x="3123948" y="5398927"/>
              <a:ext cx="128876" cy="79080"/>
            </a:xfrm>
            <a:custGeom>
              <a:rect b="b" l="l" r="r" t="t"/>
              <a:pathLst>
                <a:path extrusionOk="0" h="3597" w="5862">
                  <a:moveTo>
                    <a:pt x="3789" y="0"/>
                  </a:moveTo>
                  <a:lnTo>
                    <a:pt x="1" y="627"/>
                  </a:lnTo>
                  <a:lnTo>
                    <a:pt x="2008" y="3597"/>
                  </a:lnTo>
                  <a:lnTo>
                    <a:pt x="5862" y="2809"/>
                  </a:lnTo>
                  <a:lnTo>
                    <a:pt x="378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g1a0854cc649_9_1892"/>
            <p:cNvSpPr/>
            <p:nvPr/>
          </p:nvSpPr>
          <p:spPr>
            <a:xfrm>
              <a:off x="2814638" y="5446591"/>
              <a:ext cx="144771" cy="94887"/>
            </a:xfrm>
            <a:custGeom>
              <a:rect b="b" l="l" r="r" t="t"/>
              <a:pathLst>
                <a:path extrusionOk="0" h="4316" w="6585">
                  <a:moveTo>
                    <a:pt x="4721" y="1"/>
                  </a:moveTo>
                  <a:lnTo>
                    <a:pt x="1" y="780"/>
                  </a:lnTo>
                  <a:lnTo>
                    <a:pt x="1960" y="4316"/>
                  </a:lnTo>
                  <a:lnTo>
                    <a:pt x="6585" y="3371"/>
                  </a:lnTo>
                  <a:lnTo>
                    <a:pt x="47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g1a0854cc649_9_1892"/>
            <p:cNvSpPr/>
            <p:nvPr/>
          </p:nvSpPr>
          <p:spPr>
            <a:xfrm>
              <a:off x="2963983" y="5707181"/>
              <a:ext cx="129931" cy="83015"/>
            </a:xfrm>
            <a:custGeom>
              <a:rect b="b" l="l" r="r" t="t"/>
              <a:pathLst>
                <a:path extrusionOk="0" h="3776" w="5910">
                  <a:moveTo>
                    <a:pt x="4490" y="0"/>
                  </a:moveTo>
                  <a:lnTo>
                    <a:pt x="1" y="1185"/>
                  </a:lnTo>
                  <a:lnTo>
                    <a:pt x="1437" y="3775"/>
                  </a:lnTo>
                  <a:lnTo>
                    <a:pt x="5909" y="2565"/>
                  </a:lnTo>
                  <a:lnTo>
                    <a:pt x="44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3" name="Google Shape;273;g1a0854cc649_9_1892"/>
            <p:cNvSpPr/>
            <p:nvPr/>
          </p:nvSpPr>
          <p:spPr>
            <a:xfrm>
              <a:off x="3203226" y="5904389"/>
              <a:ext cx="142749" cy="92887"/>
            </a:xfrm>
            <a:custGeom>
              <a:rect b="b" l="l" r="r" t="t"/>
              <a:pathLst>
                <a:path extrusionOk="0" h="4225" w="6493">
                  <a:moveTo>
                    <a:pt x="4681" y="0"/>
                  </a:moveTo>
                  <a:lnTo>
                    <a:pt x="0" y="1189"/>
                  </a:lnTo>
                  <a:lnTo>
                    <a:pt x="1681" y="4224"/>
                  </a:lnTo>
                  <a:lnTo>
                    <a:pt x="6493" y="2922"/>
                  </a:lnTo>
                  <a:lnTo>
                    <a:pt x="46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4" name="Google Shape;274;g1a0854cc649_9_1892"/>
            <p:cNvSpPr/>
            <p:nvPr/>
          </p:nvSpPr>
          <p:spPr>
            <a:xfrm>
              <a:off x="3156112" y="5818800"/>
              <a:ext cx="142001" cy="98427"/>
            </a:xfrm>
            <a:custGeom>
              <a:rect b="b" l="l" r="r" t="t"/>
              <a:pathLst>
                <a:path extrusionOk="0" h="4477" w="6459">
                  <a:moveTo>
                    <a:pt x="4416" y="0"/>
                  </a:moveTo>
                  <a:lnTo>
                    <a:pt x="1" y="1215"/>
                  </a:lnTo>
                  <a:lnTo>
                    <a:pt x="1808" y="4477"/>
                  </a:lnTo>
                  <a:lnTo>
                    <a:pt x="6458" y="3297"/>
                  </a:lnTo>
                  <a:lnTo>
                    <a:pt x="4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g1a0854cc649_9_1892"/>
            <p:cNvSpPr/>
            <p:nvPr/>
          </p:nvSpPr>
          <p:spPr>
            <a:xfrm>
              <a:off x="3321155" y="5875566"/>
              <a:ext cx="139891" cy="89061"/>
            </a:xfrm>
            <a:custGeom>
              <a:rect b="b" l="l" r="r" t="t"/>
              <a:pathLst>
                <a:path extrusionOk="0" h="4051" w="6363">
                  <a:moveTo>
                    <a:pt x="4455" y="1"/>
                  </a:moveTo>
                  <a:lnTo>
                    <a:pt x="1" y="1137"/>
                  </a:lnTo>
                  <a:lnTo>
                    <a:pt x="1804" y="4050"/>
                  </a:lnTo>
                  <a:lnTo>
                    <a:pt x="6363" y="2818"/>
                  </a:lnTo>
                  <a:lnTo>
                    <a:pt x="4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g1a0854cc649_9_1892"/>
            <p:cNvSpPr/>
            <p:nvPr/>
          </p:nvSpPr>
          <p:spPr>
            <a:xfrm>
              <a:off x="3077339" y="5679612"/>
              <a:ext cx="123710" cy="80047"/>
            </a:xfrm>
            <a:custGeom>
              <a:rect b="b" l="l" r="r" t="t"/>
              <a:pathLst>
                <a:path extrusionOk="0" h="3641" w="5627">
                  <a:moveTo>
                    <a:pt x="4076" y="0"/>
                  </a:moveTo>
                  <a:lnTo>
                    <a:pt x="0" y="1076"/>
                  </a:lnTo>
                  <a:lnTo>
                    <a:pt x="1420" y="3640"/>
                  </a:lnTo>
                  <a:lnTo>
                    <a:pt x="5626" y="2504"/>
                  </a:lnTo>
                  <a:lnTo>
                    <a:pt x="40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g1a0854cc649_9_1892"/>
            <p:cNvSpPr/>
            <p:nvPr/>
          </p:nvSpPr>
          <p:spPr>
            <a:xfrm>
              <a:off x="3144350" y="5593738"/>
              <a:ext cx="115465" cy="68945"/>
            </a:xfrm>
            <a:custGeom>
              <a:rect b="b" l="l" r="r" t="t"/>
              <a:pathLst>
                <a:path extrusionOk="0" h="3136" w="5252">
                  <a:moveTo>
                    <a:pt x="3828" y="0"/>
                  </a:moveTo>
                  <a:lnTo>
                    <a:pt x="0" y="971"/>
                  </a:lnTo>
                  <a:lnTo>
                    <a:pt x="1337" y="3135"/>
                  </a:lnTo>
                  <a:lnTo>
                    <a:pt x="5252" y="2099"/>
                  </a:lnTo>
                  <a:lnTo>
                    <a:pt x="38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g1a0854cc649_9_1892"/>
            <p:cNvSpPr/>
            <p:nvPr/>
          </p:nvSpPr>
          <p:spPr>
            <a:xfrm>
              <a:off x="3115901" y="5747678"/>
              <a:ext cx="129184" cy="84642"/>
            </a:xfrm>
            <a:custGeom>
              <a:rect b="b" l="l" r="r" t="t"/>
              <a:pathLst>
                <a:path extrusionOk="0" h="3850" w="5876">
                  <a:moveTo>
                    <a:pt x="4242" y="0"/>
                  </a:moveTo>
                  <a:lnTo>
                    <a:pt x="1" y="1145"/>
                  </a:lnTo>
                  <a:lnTo>
                    <a:pt x="1499" y="3849"/>
                  </a:lnTo>
                  <a:lnTo>
                    <a:pt x="5875" y="2643"/>
                  </a:lnTo>
                  <a:lnTo>
                    <a:pt x="42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g1a0854cc649_9_1892"/>
            <p:cNvSpPr/>
            <p:nvPr/>
          </p:nvSpPr>
          <p:spPr>
            <a:xfrm>
              <a:off x="3368929" y="5950426"/>
              <a:ext cx="141891" cy="89259"/>
            </a:xfrm>
            <a:custGeom>
              <a:rect b="b" l="l" r="r" t="t"/>
              <a:pathLst>
                <a:path extrusionOk="0" h="4060" w="6454">
                  <a:moveTo>
                    <a:pt x="4586" y="1"/>
                  </a:moveTo>
                  <a:lnTo>
                    <a:pt x="1" y="1242"/>
                  </a:lnTo>
                  <a:lnTo>
                    <a:pt x="1747" y="4059"/>
                  </a:lnTo>
                  <a:lnTo>
                    <a:pt x="6454" y="2770"/>
                  </a:lnTo>
                  <a:lnTo>
                    <a:pt x="45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g1a0854cc649_9_1892"/>
            <p:cNvSpPr/>
            <p:nvPr/>
          </p:nvSpPr>
          <p:spPr>
            <a:xfrm>
              <a:off x="3289958" y="6056702"/>
              <a:ext cx="154423" cy="100252"/>
            </a:xfrm>
            <a:custGeom>
              <a:rect b="b" l="l" r="r" t="t"/>
              <a:pathLst>
                <a:path extrusionOk="0" h="4560" w="7024">
                  <a:moveTo>
                    <a:pt x="5034" y="0"/>
                  </a:moveTo>
                  <a:lnTo>
                    <a:pt x="0" y="1380"/>
                  </a:lnTo>
                  <a:lnTo>
                    <a:pt x="1760" y="4559"/>
                  </a:lnTo>
                  <a:lnTo>
                    <a:pt x="7024" y="3214"/>
                  </a:lnTo>
                  <a:lnTo>
                    <a:pt x="503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g1a0854cc649_9_1892"/>
            <p:cNvSpPr/>
            <p:nvPr/>
          </p:nvSpPr>
          <p:spPr>
            <a:xfrm>
              <a:off x="3002369" y="5963265"/>
              <a:ext cx="110299" cy="88380"/>
            </a:xfrm>
            <a:custGeom>
              <a:rect b="b" l="l" r="r" t="t"/>
              <a:pathLst>
                <a:path extrusionOk="0" h="4020" w="5017">
                  <a:moveTo>
                    <a:pt x="3288" y="0"/>
                  </a:moveTo>
                  <a:lnTo>
                    <a:pt x="1" y="836"/>
                  </a:lnTo>
                  <a:lnTo>
                    <a:pt x="1686" y="4019"/>
                  </a:lnTo>
                  <a:lnTo>
                    <a:pt x="5017" y="311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g1a0854cc649_9_1892"/>
            <p:cNvSpPr/>
            <p:nvPr/>
          </p:nvSpPr>
          <p:spPr>
            <a:xfrm>
              <a:off x="2919859" y="5807302"/>
              <a:ext cx="101681" cy="79300"/>
            </a:xfrm>
            <a:custGeom>
              <a:rect b="b" l="l" r="r" t="t"/>
              <a:pathLst>
                <a:path extrusionOk="0" h="3607" w="4625">
                  <a:moveTo>
                    <a:pt x="3114" y="1"/>
                  </a:moveTo>
                  <a:lnTo>
                    <a:pt x="0" y="846"/>
                  </a:lnTo>
                  <a:lnTo>
                    <a:pt x="1463" y="3606"/>
                  </a:lnTo>
                  <a:lnTo>
                    <a:pt x="4625" y="2731"/>
                  </a:lnTo>
                  <a:lnTo>
                    <a:pt x="31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g1a0854cc649_9_1892"/>
            <p:cNvSpPr/>
            <p:nvPr/>
          </p:nvSpPr>
          <p:spPr>
            <a:xfrm>
              <a:off x="3177284" y="6090955"/>
              <a:ext cx="136615" cy="94909"/>
            </a:xfrm>
            <a:custGeom>
              <a:rect b="b" l="l" r="r" t="t"/>
              <a:pathLst>
                <a:path extrusionOk="0" h="4317" w="6214">
                  <a:moveTo>
                    <a:pt x="4459" y="1"/>
                  </a:moveTo>
                  <a:lnTo>
                    <a:pt x="0" y="1225"/>
                  </a:lnTo>
                  <a:lnTo>
                    <a:pt x="1716" y="4316"/>
                  </a:lnTo>
                  <a:lnTo>
                    <a:pt x="6214" y="3171"/>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g1a0854cc649_9_1892"/>
            <p:cNvSpPr/>
            <p:nvPr/>
          </p:nvSpPr>
          <p:spPr>
            <a:xfrm>
              <a:off x="3002941" y="5776765"/>
              <a:ext cx="131272" cy="86577"/>
            </a:xfrm>
            <a:custGeom>
              <a:rect b="b" l="l" r="r" t="t"/>
              <a:pathLst>
                <a:path extrusionOk="0" h="3938" w="5971">
                  <a:moveTo>
                    <a:pt x="4473" y="1"/>
                  </a:moveTo>
                  <a:lnTo>
                    <a:pt x="1" y="1211"/>
                  </a:lnTo>
                  <a:lnTo>
                    <a:pt x="1512" y="3937"/>
                  </a:lnTo>
                  <a:lnTo>
                    <a:pt x="5971" y="2709"/>
                  </a:lnTo>
                  <a:lnTo>
                    <a:pt x="4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g1a0854cc649_9_1892"/>
            <p:cNvSpPr/>
            <p:nvPr/>
          </p:nvSpPr>
          <p:spPr>
            <a:xfrm>
              <a:off x="3176998" y="5473787"/>
              <a:ext cx="108188" cy="49994"/>
            </a:xfrm>
            <a:custGeom>
              <a:rect b="b" l="l" r="r" t="t"/>
              <a:pathLst>
                <a:path extrusionOk="0" h="2274" w="4921">
                  <a:moveTo>
                    <a:pt x="3884" y="0"/>
                  </a:moveTo>
                  <a:lnTo>
                    <a:pt x="0" y="793"/>
                  </a:lnTo>
                  <a:lnTo>
                    <a:pt x="1002" y="2273"/>
                  </a:lnTo>
                  <a:lnTo>
                    <a:pt x="4921" y="1407"/>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g1a0854cc649_9_1892"/>
            <p:cNvSpPr/>
            <p:nvPr/>
          </p:nvSpPr>
          <p:spPr>
            <a:xfrm>
              <a:off x="2785068" y="5558034"/>
              <a:ext cx="86181" cy="52654"/>
            </a:xfrm>
            <a:custGeom>
              <a:rect b="b" l="l" r="r" t="t"/>
              <a:pathLst>
                <a:path extrusionOk="0" h="2395" w="3920">
                  <a:moveTo>
                    <a:pt x="2957" y="0"/>
                  </a:moveTo>
                  <a:lnTo>
                    <a:pt x="0" y="605"/>
                  </a:lnTo>
                  <a:lnTo>
                    <a:pt x="949" y="2395"/>
                  </a:lnTo>
                  <a:lnTo>
                    <a:pt x="3919" y="1737"/>
                  </a:lnTo>
                  <a:lnTo>
                    <a:pt x="29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g1a0854cc649_9_1892"/>
            <p:cNvSpPr/>
            <p:nvPr/>
          </p:nvSpPr>
          <p:spPr>
            <a:xfrm>
              <a:off x="3028598" y="5415284"/>
              <a:ext cx="123907" cy="82444"/>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g1a0854cc649_9_1892"/>
            <p:cNvSpPr/>
            <p:nvPr/>
          </p:nvSpPr>
          <p:spPr>
            <a:xfrm>
              <a:off x="2933820" y="5430981"/>
              <a:ext cx="122369" cy="86665"/>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g1a0854cc649_9_1892"/>
            <p:cNvSpPr/>
            <p:nvPr/>
          </p:nvSpPr>
          <p:spPr>
            <a:xfrm>
              <a:off x="2848143" y="5673676"/>
              <a:ext cx="93832" cy="67802"/>
            </a:xfrm>
            <a:custGeom>
              <a:rect b="b" l="l" r="r" t="t"/>
              <a:pathLst>
                <a:path extrusionOk="0" h="3084" w="4268">
                  <a:moveTo>
                    <a:pt x="3005" y="0"/>
                  </a:moveTo>
                  <a:lnTo>
                    <a:pt x="1" y="767"/>
                  </a:lnTo>
                  <a:lnTo>
                    <a:pt x="1229" y="3083"/>
                  </a:lnTo>
                  <a:lnTo>
                    <a:pt x="4268" y="2282"/>
                  </a:lnTo>
                  <a:lnTo>
                    <a:pt x="30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g1a0854cc649_9_1892"/>
            <p:cNvSpPr/>
            <p:nvPr/>
          </p:nvSpPr>
          <p:spPr>
            <a:xfrm>
              <a:off x="3223518" y="5384373"/>
              <a:ext cx="118257" cy="73144"/>
            </a:xfrm>
            <a:custGeom>
              <a:rect b="b" l="l" r="r" t="t"/>
              <a:pathLst>
                <a:path extrusionOk="0" h="3327" w="5379">
                  <a:moveTo>
                    <a:pt x="3288" y="0"/>
                  </a:moveTo>
                  <a:lnTo>
                    <a:pt x="0" y="540"/>
                  </a:lnTo>
                  <a:lnTo>
                    <a:pt x="2056" y="3327"/>
                  </a:lnTo>
                  <a:lnTo>
                    <a:pt x="5378" y="264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g1a0854cc649_9_1892"/>
            <p:cNvSpPr/>
            <p:nvPr/>
          </p:nvSpPr>
          <p:spPr>
            <a:xfrm>
              <a:off x="2735095" y="5466312"/>
              <a:ext cx="107529" cy="91436"/>
            </a:xfrm>
            <a:custGeom>
              <a:rect b="b" l="l" r="r" t="t"/>
              <a:pathLst>
                <a:path extrusionOk="0" h="4159" w="4891">
                  <a:moveTo>
                    <a:pt x="2918" y="1"/>
                  </a:moveTo>
                  <a:lnTo>
                    <a:pt x="0" y="479"/>
                  </a:lnTo>
                  <a:lnTo>
                    <a:pt x="1947" y="4159"/>
                  </a:lnTo>
                  <a:lnTo>
                    <a:pt x="4890" y="3558"/>
                  </a:lnTo>
                  <a:lnTo>
                    <a:pt x="29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g1a0854cc649_9_1892"/>
            <p:cNvSpPr/>
            <p:nvPr/>
          </p:nvSpPr>
          <p:spPr>
            <a:xfrm>
              <a:off x="3129993" y="6202970"/>
              <a:ext cx="112871" cy="83213"/>
            </a:xfrm>
            <a:custGeom>
              <a:rect b="b" l="l" r="r" t="t"/>
              <a:pathLst>
                <a:path extrusionOk="0" h="3785" w="5134">
                  <a:moveTo>
                    <a:pt x="3532" y="1"/>
                  </a:moveTo>
                  <a:lnTo>
                    <a:pt x="0" y="898"/>
                  </a:lnTo>
                  <a:lnTo>
                    <a:pt x="1524" y="3785"/>
                  </a:lnTo>
                  <a:lnTo>
                    <a:pt x="5134" y="2892"/>
                  </a:lnTo>
                  <a:lnTo>
                    <a:pt x="35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g1a0854cc649_9_1892"/>
            <p:cNvSpPr/>
            <p:nvPr/>
          </p:nvSpPr>
          <p:spPr>
            <a:xfrm>
              <a:off x="3467444" y="6108763"/>
              <a:ext cx="152906" cy="92403"/>
            </a:xfrm>
            <a:custGeom>
              <a:rect b="b" l="l" r="r" t="t"/>
              <a:pathLst>
                <a:path extrusionOk="0" h="4203" w="6955">
                  <a:moveTo>
                    <a:pt x="4973" y="1"/>
                  </a:moveTo>
                  <a:lnTo>
                    <a:pt x="0" y="1268"/>
                  </a:lnTo>
                  <a:lnTo>
                    <a:pt x="1816" y="4203"/>
                  </a:lnTo>
                  <a:lnTo>
                    <a:pt x="6954" y="2931"/>
                  </a:lnTo>
                  <a:lnTo>
                    <a:pt x="497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g1a0854cc649_9_1892"/>
            <p:cNvSpPr/>
            <p:nvPr/>
          </p:nvSpPr>
          <p:spPr>
            <a:xfrm>
              <a:off x="3335995" y="6140466"/>
              <a:ext cx="156357" cy="94206"/>
            </a:xfrm>
            <a:custGeom>
              <a:rect b="b" l="l" r="r" t="t"/>
              <a:pathLst>
                <a:path extrusionOk="0" h="4285" w="7112">
                  <a:moveTo>
                    <a:pt x="5300" y="0"/>
                  </a:moveTo>
                  <a:lnTo>
                    <a:pt x="1" y="1354"/>
                  </a:lnTo>
                  <a:lnTo>
                    <a:pt x="1625" y="4285"/>
                  </a:lnTo>
                  <a:lnTo>
                    <a:pt x="7112" y="2931"/>
                  </a:lnTo>
                  <a:lnTo>
                    <a:pt x="53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g1a0854cc649_9_1892"/>
            <p:cNvSpPr/>
            <p:nvPr/>
          </p:nvSpPr>
          <p:spPr>
            <a:xfrm>
              <a:off x="3591990" y="6075741"/>
              <a:ext cx="161898" cy="93744"/>
            </a:xfrm>
            <a:custGeom>
              <a:rect b="b" l="l" r="r" t="t"/>
              <a:pathLst>
                <a:path extrusionOk="0" h="4264" w="7364">
                  <a:moveTo>
                    <a:pt x="5200" y="1"/>
                  </a:moveTo>
                  <a:lnTo>
                    <a:pt x="1" y="1329"/>
                  </a:lnTo>
                  <a:lnTo>
                    <a:pt x="1982" y="4264"/>
                  </a:lnTo>
                  <a:lnTo>
                    <a:pt x="7364" y="2931"/>
                  </a:lnTo>
                  <a:lnTo>
                    <a:pt x="520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g1a0854cc649_9_1892"/>
            <p:cNvSpPr/>
            <p:nvPr/>
          </p:nvSpPr>
          <p:spPr>
            <a:xfrm>
              <a:off x="3721703" y="6047116"/>
              <a:ext cx="147937" cy="89347"/>
            </a:xfrm>
            <a:custGeom>
              <a:rect b="b" l="l" r="r" t="t"/>
              <a:pathLst>
                <a:path extrusionOk="0" h="4064" w="6729">
                  <a:moveTo>
                    <a:pt x="4416" y="1"/>
                  </a:moveTo>
                  <a:lnTo>
                    <a:pt x="1" y="1124"/>
                  </a:lnTo>
                  <a:lnTo>
                    <a:pt x="2165" y="4063"/>
                  </a:lnTo>
                  <a:lnTo>
                    <a:pt x="6728" y="2931"/>
                  </a:lnTo>
                  <a:lnTo>
                    <a:pt x="441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g1a0854cc649_9_1892"/>
            <p:cNvSpPr/>
            <p:nvPr/>
          </p:nvSpPr>
          <p:spPr>
            <a:xfrm>
              <a:off x="3087474" y="6121888"/>
              <a:ext cx="112805" cy="87522"/>
            </a:xfrm>
            <a:custGeom>
              <a:rect b="b" l="l" r="r" t="t"/>
              <a:pathLst>
                <a:path extrusionOk="0" h="3981" w="5131">
                  <a:moveTo>
                    <a:pt x="3419" y="0"/>
                  </a:moveTo>
                  <a:lnTo>
                    <a:pt x="1" y="937"/>
                  </a:lnTo>
                  <a:lnTo>
                    <a:pt x="1612" y="3980"/>
                  </a:lnTo>
                  <a:lnTo>
                    <a:pt x="5130" y="3083"/>
                  </a:lnTo>
                  <a:lnTo>
                    <a:pt x="34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g1a0854cc649_9_1892"/>
            <p:cNvSpPr/>
            <p:nvPr/>
          </p:nvSpPr>
          <p:spPr>
            <a:xfrm>
              <a:off x="3247548" y="5981733"/>
              <a:ext cx="144947" cy="92029"/>
            </a:xfrm>
            <a:custGeom>
              <a:rect b="b" l="l" r="r" t="t"/>
              <a:pathLst>
                <a:path extrusionOk="0" h="4186" w="6593">
                  <a:moveTo>
                    <a:pt x="4847" y="1"/>
                  </a:moveTo>
                  <a:lnTo>
                    <a:pt x="0" y="1311"/>
                  </a:lnTo>
                  <a:lnTo>
                    <a:pt x="1594" y="4185"/>
                  </a:lnTo>
                  <a:lnTo>
                    <a:pt x="6593" y="2818"/>
                  </a:lnTo>
                  <a:lnTo>
                    <a:pt x="48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g1a0854cc649_9_1892"/>
            <p:cNvSpPr/>
            <p:nvPr/>
          </p:nvSpPr>
          <p:spPr>
            <a:xfrm>
              <a:off x="3415361" y="6024142"/>
              <a:ext cx="152708" cy="99394"/>
            </a:xfrm>
            <a:custGeom>
              <a:rect b="b" l="l" r="r" t="t"/>
              <a:pathLst>
                <a:path extrusionOk="0" h="4521" w="6946">
                  <a:moveTo>
                    <a:pt x="4738" y="1"/>
                  </a:moveTo>
                  <a:lnTo>
                    <a:pt x="1" y="1298"/>
                  </a:lnTo>
                  <a:lnTo>
                    <a:pt x="1999" y="4520"/>
                  </a:lnTo>
                  <a:lnTo>
                    <a:pt x="6946" y="3262"/>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g1a0854cc649_9_1892"/>
            <p:cNvSpPr/>
            <p:nvPr/>
          </p:nvSpPr>
          <p:spPr>
            <a:xfrm>
              <a:off x="3134676" y="6014468"/>
              <a:ext cx="133273" cy="90117"/>
            </a:xfrm>
            <a:custGeom>
              <a:rect b="b" l="l" r="r" t="t"/>
              <a:pathLst>
                <a:path extrusionOk="0" h="4099" w="6062">
                  <a:moveTo>
                    <a:pt x="4468" y="1"/>
                  </a:moveTo>
                  <a:lnTo>
                    <a:pt x="0" y="1211"/>
                  </a:lnTo>
                  <a:lnTo>
                    <a:pt x="1603" y="4098"/>
                  </a:lnTo>
                  <a:lnTo>
                    <a:pt x="6062" y="2879"/>
                  </a:lnTo>
                  <a:lnTo>
                    <a:pt x="44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g1a0854cc649_9_1892"/>
            <p:cNvSpPr/>
            <p:nvPr/>
          </p:nvSpPr>
          <p:spPr>
            <a:xfrm>
              <a:off x="3046406" y="6045006"/>
              <a:ext cx="108870" cy="84093"/>
            </a:xfrm>
            <a:custGeom>
              <a:rect b="b" l="l" r="r" t="t"/>
              <a:pathLst>
                <a:path extrusionOk="0" h="3825" w="4952">
                  <a:moveTo>
                    <a:pt x="3349" y="1"/>
                  </a:moveTo>
                  <a:lnTo>
                    <a:pt x="1" y="907"/>
                  </a:lnTo>
                  <a:lnTo>
                    <a:pt x="1546" y="3824"/>
                  </a:lnTo>
                  <a:lnTo>
                    <a:pt x="4952" y="2892"/>
                  </a:lnTo>
                  <a:lnTo>
                    <a:pt x="33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g1a0854cc649_9_1892"/>
            <p:cNvSpPr/>
            <p:nvPr/>
          </p:nvSpPr>
          <p:spPr>
            <a:xfrm>
              <a:off x="3043548" y="5849536"/>
              <a:ext cx="137582" cy="96712"/>
            </a:xfrm>
            <a:custGeom>
              <a:rect b="b" l="l" r="r" t="t"/>
              <a:pathLst>
                <a:path extrusionOk="0" h="4399" w="6258">
                  <a:moveTo>
                    <a:pt x="4459" y="0"/>
                  </a:moveTo>
                  <a:lnTo>
                    <a:pt x="0" y="1232"/>
                  </a:lnTo>
                  <a:lnTo>
                    <a:pt x="1755" y="4398"/>
                  </a:lnTo>
                  <a:lnTo>
                    <a:pt x="6257" y="3249"/>
                  </a:lnTo>
                  <a:lnTo>
                    <a:pt x="44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g1a0854cc649_9_1892"/>
            <p:cNvSpPr/>
            <p:nvPr/>
          </p:nvSpPr>
          <p:spPr>
            <a:xfrm>
              <a:off x="3534543" y="5990263"/>
              <a:ext cx="162381" cy="101681"/>
            </a:xfrm>
            <a:custGeom>
              <a:rect b="b" l="l" r="r" t="t"/>
              <a:pathLst>
                <a:path extrusionOk="0" h="4625" w="7386">
                  <a:moveTo>
                    <a:pt x="4947" y="0"/>
                  </a:moveTo>
                  <a:lnTo>
                    <a:pt x="1" y="1354"/>
                  </a:lnTo>
                  <a:lnTo>
                    <a:pt x="2213" y="4625"/>
                  </a:lnTo>
                  <a:lnTo>
                    <a:pt x="7386" y="3310"/>
                  </a:lnTo>
                  <a:lnTo>
                    <a:pt x="49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g1a0854cc649_9_1892"/>
            <p:cNvSpPr/>
            <p:nvPr/>
          </p:nvSpPr>
          <p:spPr>
            <a:xfrm>
              <a:off x="3089497" y="5934244"/>
              <a:ext cx="136043" cy="93568"/>
            </a:xfrm>
            <a:custGeom>
              <a:rect b="b" l="l" r="r" t="t"/>
              <a:pathLst>
                <a:path extrusionOk="0" h="4256" w="6188">
                  <a:moveTo>
                    <a:pt x="4503" y="1"/>
                  </a:moveTo>
                  <a:lnTo>
                    <a:pt x="0" y="1150"/>
                  </a:lnTo>
                  <a:lnTo>
                    <a:pt x="1720" y="4255"/>
                  </a:lnTo>
                  <a:lnTo>
                    <a:pt x="6188" y="3049"/>
                  </a:lnTo>
                  <a:lnTo>
                    <a:pt x="45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5" name="Google Shape;305;g1a0854cc649_9_1892"/>
            <p:cNvSpPr/>
            <p:nvPr/>
          </p:nvSpPr>
          <p:spPr>
            <a:xfrm>
              <a:off x="3487451" y="5731497"/>
              <a:ext cx="141803" cy="97569"/>
            </a:xfrm>
            <a:custGeom>
              <a:rect b="b" l="l" r="r" t="t"/>
              <a:pathLst>
                <a:path extrusionOk="0" h="4438" w="6450">
                  <a:moveTo>
                    <a:pt x="3741" y="0"/>
                  </a:moveTo>
                  <a:lnTo>
                    <a:pt x="0" y="1032"/>
                  </a:lnTo>
                  <a:lnTo>
                    <a:pt x="2509" y="4437"/>
                  </a:lnTo>
                  <a:lnTo>
                    <a:pt x="6449" y="3431"/>
                  </a:lnTo>
                  <a:lnTo>
                    <a:pt x="37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g1a0854cc649_9_1892"/>
            <p:cNvSpPr/>
            <p:nvPr/>
          </p:nvSpPr>
          <p:spPr>
            <a:xfrm>
              <a:off x="3346921" y="5544425"/>
              <a:ext cx="109529" cy="63778"/>
            </a:xfrm>
            <a:custGeom>
              <a:rect b="b" l="l" r="r" t="t"/>
              <a:pathLst>
                <a:path extrusionOk="0" h="2901" w="4982">
                  <a:moveTo>
                    <a:pt x="3418" y="1"/>
                  </a:moveTo>
                  <a:lnTo>
                    <a:pt x="0" y="872"/>
                  </a:lnTo>
                  <a:lnTo>
                    <a:pt x="1498" y="2901"/>
                  </a:lnTo>
                  <a:lnTo>
                    <a:pt x="4982" y="1982"/>
                  </a:lnTo>
                  <a:lnTo>
                    <a:pt x="34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g1a0854cc649_9_1892"/>
            <p:cNvSpPr/>
            <p:nvPr/>
          </p:nvSpPr>
          <p:spPr>
            <a:xfrm>
              <a:off x="3310448" y="5497619"/>
              <a:ext cx="101681" cy="53160"/>
            </a:xfrm>
            <a:custGeom>
              <a:rect b="b" l="l" r="r" t="t"/>
              <a:pathLst>
                <a:path extrusionOk="0" h="2418" w="4625">
                  <a:moveTo>
                    <a:pt x="3401" y="0"/>
                  </a:moveTo>
                  <a:lnTo>
                    <a:pt x="0" y="754"/>
                  </a:lnTo>
                  <a:lnTo>
                    <a:pt x="1232" y="2417"/>
                  </a:lnTo>
                  <a:lnTo>
                    <a:pt x="4625" y="1555"/>
                  </a:lnTo>
                  <a:lnTo>
                    <a:pt x="3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g1a0854cc649_9_1892"/>
            <p:cNvSpPr/>
            <p:nvPr/>
          </p:nvSpPr>
          <p:spPr>
            <a:xfrm>
              <a:off x="3658518" y="5960869"/>
              <a:ext cx="150224" cy="98229"/>
            </a:xfrm>
            <a:custGeom>
              <a:rect b="b" l="l" r="r" t="t"/>
              <a:pathLst>
                <a:path extrusionOk="0" h="4468" w="6833">
                  <a:moveTo>
                    <a:pt x="4194" y="0"/>
                  </a:moveTo>
                  <a:lnTo>
                    <a:pt x="1" y="1150"/>
                  </a:lnTo>
                  <a:lnTo>
                    <a:pt x="2444" y="4468"/>
                  </a:lnTo>
                  <a:lnTo>
                    <a:pt x="6833" y="3349"/>
                  </a:lnTo>
                  <a:lnTo>
                    <a:pt x="41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g1a0854cc649_9_1892"/>
            <p:cNvSpPr/>
            <p:nvPr/>
          </p:nvSpPr>
          <p:spPr>
            <a:xfrm>
              <a:off x="3389221" y="5600531"/>
              <a:ext cx="117774" cy="72770"/>
            </a:xfrm>
            <a:custGeom>
              <a:rect b="b" l="l" r="r" t="t"/>
              <a:pathLst>
                <a:path extrusionOk="0" h="3310" w="5357">
                  <a:moveTo>
                    <a:pt x="3511" y="0"/>
                  </a:moveTo>
                  <a:lnTo>
                    <a:pt x="1" y="928"/>
                  </a:lnTo>
                  <a:lnTo>
                    <a:pt x="1756" y="3310"/>
                  </a:lnTo>
                  <a:lnTo>
                    <a:pt x="5357" y="2339"/>
                  </a:lnTo>
                  <a:lnTo>
                    <a:pt x="35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g1a0854cc649_9_1892"/>
            <p:cNvSpPr/>
            <p:nvPr/>
          </p:nvSpPr>
          <p:spPr>
            <a:xfrm>
              <a:off x="3605115" y="5889549"/>
              <a:ext cx="135757" cy="83873"/>
            </a:xfrm>
            <a:custGeom>
              <a:rect b="b" l="l" r="r" t="t"/>
              <a:pathLst>
                <a:path extrusionOk="0" h="3815" w="6175">
                  <a:moveTo>
                    <a:pt x="4063" y="0"/>
                  </a:moveTo>
                  <a:lnTo>
                    <a:pt x="0" y="1102"/>
                  </a:lnTo>
                  <a:lnTo>
                    <a:pt x="2003" y="3815"/>
                  </a:lnTo>
                  <a:lnTo>
                    <a:pt x="6175" y="2674"/>
                  </a:lnTo>
                  <a:lnTo>
                    <a:pt x="40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g1a0854cc649_9_1892"/>
            <p:cNvSpPr/>
            <p:nvPr/>
          </p:nvSpPr>
          <p:spPr>
            <a:xfrm>
              <a:off x="3278284" y="5455495"/>
              <a:ext cx="96800" cy="45685"/>
            </a:xfrm>
            <a:custGeom>
              <a:rect b="b" l="l" r="r" t="t"/>
              <a:pathLst>
                <a:path extrusionOk="0" h="2078" w="4403">
                  <a:moveTo>
                    <a:pt x="3349" y="0"/>
                  </a:moveTo>
                  <a:lnTo>
                    <a:pt x="0" y="684"/>
                  </a:lnTo>
                  <a:lnTo>
                    <a:pt x="1032" y="2078"/>
                  </a:lnTo>
                  <a:lnTo>
                    <a:pt x="4402" y="1333"/>
                  </a:lnTo>
                  <a:lnTo>
                    <a:pt x="33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g1a0854cc649_9_1892"/>
            <p:cNvSpPr/>
            <p:nvPr/>
          </p:nvSpPr>
          <p:spPr>
            <a:xfrm>
              <a:off x="3437193" y="5664486"/>
              <a:ext cx="122654" cy="76991"/>
            </a:xfrm>
            <a:custGeom>
              <a:rect b="b" l="l" r="r" t="t"/>
              <a:pathLst>
                <a:path extrusionOk="0" h="3502" w="5579">
                  <a:moveTo>
                    <a:pt x="3623" y="0"/>
                  </a:moveTo>
                  <a:lnTo>
                    <a:pt x="0" y="980"/>
                  </a:lnTo>
                  <a:lnTo>
                    <a:pt x="1860" y="3501"/>
                  </a:lnTo>
                  <a:lnTo>
                    <a:pt x="5578" y="2478"/>
                  </a:lnTo>
                  <a:lnTo>
                    <a:pt x="36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g1a0854cc649_9_1892"/>
            <p:cNvSpPr/>
            <p:nvPr/>
          </p:nvSpPr>
          <p:spPr>
            <a:xfrm>
              <a:off x="3864827" y="5441908"/>
              <a:ext cx="623143" cy="495608"/>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g1a0854cc649_9_1892"/>
            <p:cNvSpPr/>
            <p:nvPr/>
          </p:nvSpPr>
          <p:spPr>
            <a:xfrm>
              <a:off x="3850844" y="5430915"/>
              <a:ext cx="637037" cy="517615"/>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g1a0854cc649_9_1892"/>
            <p:cNvSpPr/>
            <p:nvPr/>
          </p:nvSpPr>
          <p:spPr>
            <a:xfrm>
              <a:off x="4125219" y="5441908"/>
              <a:ext cx="362093" cy="449659"/>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g1a0854cc649_9_1892"/>
            <p:cNvSpPr/>
            <p:nvPr/>
          </p:nvSpPr>
          <p:spPr>
            <a:xfrm>
              <a:off x="4112973" y="5430915"/>
              <a:ext cx="374712" cy="471666"/>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g1a0854cc649_9_1892"/>
            <p:cNvSpPr/>
            <p:nvPr/>
          </p:nvSpPr>
          <p:spPr>
            <a:xfrm>
              <a:off x="3683317" y="3749158"/>
              <a:ext cx="1069548" cy="2247219"/>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8" name="Google Shape;318;g1a0854cc649_9_1892"/>
            <p:cNvSpPr/>
            <p:nvPr/>
          </p:nvSpPr>
          <p:spPr>
            <a:xfrm>
              <a:off x="3672302" y="3738121"/>
              <a:ext cx="1091555" cy="2269182"/>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g1a0854cc649_9_1892"/>
            <p:cNvSpPr/>
            <p:nvPr/>
          </p:nvSpPr>
          <p:spPr>
            <a:xfrm>
              <a:off x="3756835" y="3822786"/>
              <a:ext cx="897889" cy="1736881"/>
            </a:xfrm>
            <a:custGeom>
              <a:rect b="b" l="l" r="r" t="t"/>
              <a:pathLst>
                <a:path extrusionOk="0" h="79003" w="40841">
                  <a:moveTo>
                    <a:pt x="1" y="0"/>
                  </a:moveTo>
                  <a:lnTo>
                    <a:pt x="1" y="53786"/>
                  </a:lnTo>
                  <a:lnTo>
                    <a:pt x="40841" y="79002"/>
                  </a:lnTo>
                  <a:lnTo>
                    <a:pt x="40841" y="3571"/>
                  </a:lnTo>
                  <a:lnTo>
                    <a:pt x="1"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g1a0854cc649_9_1892"/>
            <p:cNvSpPr/>
            <p:nvPr/>
          </p:nvSpPr>
          <p:spPr>
            <a:xfrm>
              <a:off x="3745843" y="3811728"/>
              <a:ext cx="919896" cy="1758932"/>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g1a0854cc649_9_1892"/>
            <p:cNvSpPr/>
            <p:nvPr/>
          </p:nvSpPr>
          <p:spPr>
            <a:xfrm>
              <a:off x="4752852" y="3827667"/>
              <a:ext cx="107990" cy="2169194"/>
            </a:xfrm>
            <a:custGeom>
              <a:rect b="b" l="l" r="r" t="t"/>
              <a:pathLst>
                <a:path extrusionOk="0" h="98667" w="4912">
                  <a:moveTo>
                    <a:pt x="0" y="0"/>
                  </a:moveTo>
                  <a:lnTo>
                    <a:pt x="0" y="98667"/>
                  </a:lnTo>
                  <a:lnTo>
                    <a:pt x="4912" y="98667"/>
                  </a:lnTo>
                  <a:lnTo>
                    <a:pt x="491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g1a0854cc649_9_1892"/>
            <p:cNvSpPr/>
            <p:nvPr/>
          </p:nvSpPr>
          <p:spPr>
            <a:xfrm>
              <a:off x="4741926" y="3816653"/>
              <a:ext cx="129931" cy="2191223"/>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g1a0854cc649_9_1892"/>
            <p:cNvSpPr/>
            <p:nvPr/>
          </p:nvSpPr>
          <p:spPr>
            <a:xfrm>
              <a:off x="3815712" y="3896393"/>
              <a:ext cx="755646" cy="1481767"/>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g1a0854cc649_9_1892"/>
            <p:cNvSpPr/>
            <p:nvPr/>
          </p:nvSpPr>
          <p:spPr>
            <a:xfrm>
              <a:off x="3804719" y="3885312"/>
              <a:ext cx="777631" cy="1503840"/>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g1a0854cc649_9_1892"/>
            <p:cNvSpPr/>
            <p:nvPr/>
          </p:nvSpPr>
          <p:spPr>
            <a:xfrm>
              <a:off x="3864827" y="4023907"/>
              <a:ext cx="662386" cy="1251144"/>
            </a:xfrm>
            <a:custGeom>
              <a:rect b="b" l="l" r="r" t="t"/>
              <a:pathLst>
                <a:path extrusionOk="0" h="56909" w="30129">
                  <a:moveTo>
                    <a:pt x="1" y="1"/>
                  </a:moveTo>
                  <a:lnTo>
                    <a:pt x="1" y="40841"/>
                  </a:lnTo>
                  <a:lnTo>
                    <a:pt x="30129" y="56908"/>
                  </a:lnTo>
                  <a:lnTo>
                    <a:pt x="30129" y="5357"/>
                  </a:lnTo>
                  <a:lnTo>
                    <a:pt x="1"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g1a0854cc649_9_1892"/>
            <p:cNvSpPr/>
            <p:nvPr/>
          </p:nvSpPr>
          <p:spPr>
            <a:xfrm>
              <a:off x="3853812" y="4013002"/>
              <a:ext cx="684415" cy="1273063"/>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g1a0854cc649_9_1892"/>
            <p:cNvSpPr/>
            <p:nvPr/>
          </p:nvSpPr>
          <p:spPr>
            <a:xfrm>
              <a:off x="3961517" y="4426962"/>
              <a:ext cx="424970" cy="480196"/>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g1a0854cc649_9_1892"/>
            <p:cNvSpPr/>
            <p:nvPr/>
          </p:nvSpPr>
          <p:spPr>
            <a:xfrm>
              <a:off x="3970048" y="4317080"/>
              <a:ext cx="395092" cy="131053"/>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g1a0854cc649_9_1892"/>
            <p:cNvSpPr/>
            <p:nvPr/>
          </p:nvSpPr>
          <p:spPr>
            <a:xfrm>
              <a:off x="3955384" y="4214035"/>
              <a:ext cx="504820" cy="156247"/>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g1a0854cc649_9_1892"/>
            <p:cNvSpPr/>
            <p:nvPr/>
          </p:nvSpPr>
          <p:spPr>
            <a:xfrm>
              <a:off x="3891165" y="6536617"/>
              <a:ext cx="692857" cy="224137"/>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g1a0854cc649_9_1892"/>
            <p:cNvSpPr/>
            <p:nvPr/>
          </p:nvSpPr>
          <p:spPr>
            <a:xfrm>
              <a:off x="3921790" y="6525624"/>
              <a:ext cx="649459" cy="246122"/>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g1a0854cc649_9_1892"/>
            <p:cNvSpPr/>
            <p:nvPr/>
          </p:nvSpPr>
          <p:spPr>
            <a:xfrm>
              <a:off x="4057725" y="6658547"/>
              <a:ext cx="496487" cy="102186"/>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g1a0854cc649_9_1892"/>
            <p:cNvSpPr/>
            <p:nvPr/>
          </p:nvSpPr>
          <p:spPr>
            <a:xfrm>
              <a:off x="4043368" y="6647532"/>
              <a:ext cx="522430" cy="124215"/>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g1a0854cc649_9_1892"/>
            <p:cNvSpPr/>
            <p:nvPr/>
          </p:nvSpPr>
          <p:spPr>
            <a:xfrm>
              <a:off x="3451549" y="3947025"/>
              <a:ext cx="203559" cy="118257"/>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g1a0854cc649_9_1892"/>
            <p:cNvSpPr/>
            <p:nvPr/>
          </p:nvSpPr>
          <p:spPr>
            <a:xfrm>
              <a:off x="3353143" y="3895843"/>
              <a:ext cx="83213" cy="5571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g1a0854cc649_9_1892"/>
            <p:cNvSpPr/>
            <p:nvPr/>
          </p:nvSpPr>
          <p:spPr>
            <a:xfrm>
              <a:off x="3490507" y="4396138"/>
              <a:ext cx="88292" cy="35989"/>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g1a0854cc649_9_1892"/>
            <p:cNvSpPr/>
            <p:nvPr/>
          </p:nvSpPr>
          <p:spPr>
            <a:xfrm>
              <a:off x="3267269" y="4370328"/>
              <a:ext cx="187642" cy="47444"/>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8" name="Google Shape;338;g1a0854cc649_9_1892"/>
            <p:cNvSpPr/>
            <p:nvPr/>
          </p:nvSpPr>
          <p:spPr>
            <a:xfrm>
              <a:off x="3332565" y="4812890"/>
              <a:ext cx="225456" cy="83169"/>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g1a0854cc649_9_1892"/>
            <p:cNvSpPr/>
            <p:nvPr/>
          </p:nvSpPr>
          <p:spPr>
            <a:xfrm>
              <a:off x="527782" y="3647960"/>
              <a:ext cx="1174834" cy="3125190"/>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g1a0854cc649_9_1892"/>
            <p:cNvSpPr/>
            <p:nvPr/>
          </p:nvSpPr>
          <p:spPr>
            <a:xfrm>
              <a:off x="513140" y="3633318"/>
              <a:ext cx="1204118" cy="3154474"/>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g1a0854cc649_9_1892"/>
            <p:cNvSpPr/>
            <p:nvPr/>
          </p:nvSpPr>
          <p:spPr>
            <a:xfrm>
              <a:off x="581580" y="3735945"/>
              <a:ext cx="1055852" cy="782160"/>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g1a0854cc649_9_1892"/>
            <p:cNvSpPr/>
            <p:nvPr/>
          </p:nvSpPr>
          <p:spPr>
            <a:xfrm>
              <a:off x="904191" y="4058578"/>
              <a:ext cx="410614" cy="136901"/>
            </a:xfrm>
            <a:custGeom>
              <a:rect b="b" l="l" r="r" t="t"/>
              <a:pathLst>
                <a:path extrusionOk="0" h="6227"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g1a0854cc649_9_1892"/>
            <p:cNvSpPr/>
            <p:nvPr/>
          </p:nvSpPr>
          <p:spPr>
            <a:xfrm>
              <a:off x="581580" y="4614187"/>
              <a:ext cx="1055852" cy="782160"/>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g1a0854cc649_9_1892"/>
            <p:cNvSpPr/>
            <p:nvPr/>
          </p:nvSpPr>
          <p:spPr>
            <a:xfrm>
              <a:off x="904191" y="4936820"/>
              <a:ext cx="410614" cy="136923"/>
            </a:xfrm>
            <a:custGeom>
              <a:rect b="b" l="l" r="r" t="t"/>
              <a:pathLst>
                <a:path extrusionOk="0" h="6228"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g1a0854cc649_9_1892"/>
            <p:cNvSpPr/>
            <p:nvPr/>
          </p:nvSpPr>
          <p:spPr>
            <a:xfrm>
              <a:off x="581580" y="5492452"/>
              <a:ext cx="1055852" cy="782138"/>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g1a0854cc649_9_1892"/>
            <p:cNvSpPr/>
            <p:nvPr/>
          </p:nvSpPr>
          <p:spPr>
            <a:xfrm>
              <a:off x="904191" y="5815063"/>
              <a:ext cx="410614" cy="136923"/>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g1a0854cc649_9_1892"/>
            <p:cNvSpPr/>
            <p:nvPr/>
          </p:nvSpPr>
          <p:spPr>
            <a:xfrm>
              <a:off x="1220601" y="6315270"/>
              <a:ext cx="1743389" cy="510272"/>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g1a0854cc649_9_1892"/>
            <p:cNvSpPr/>
            <p:nvPr/>
          </p:nvSpPr>
          <p:spPr>
            <a:xfrm>
              <a:off x="1205278" y="6304211"/>
              <a:ext cx="1772123" cy="532345"/>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g1a0854cc649_9_1892"/>
            <p:cNvSpPr/>
            <p:nvPr/>
          </p:nvSpPr>
          <p:spPr>
            <a:xfrm>
              <a:off x="1741189" y="3520270"/>
              <a:ext cx="1396179" cy="1549019"/>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g1a0854cc649_9_1892"/>
            <p:cNvSpPr/>
            <p:nvPr/>
          </p:nvSpPr>
          <p:spPr>
            <a:xfrm>
              <a:off x="1741189" y="3544586"/>
              <a:ext cx="1203085" cy="126433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1" name="Google Shape;351;g1a0854cc649_9_1892"/>
            <p:cNvSpPr/>
            <p:nvPr/>
          </p:nvSpPr>
          <p:spPr>
            <a:xfrm>
              <a:off x="1729690" y="3507404"/>
              <a:ext cx="1410514" cy="1571136"/>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g1a0854cc649_9_1892"/>
            <p:cNvSpPr/>
            <p:nvPr/>
          </p:nvSpPr>
          <p:spPr>
            <a:xfrm>
              <a:off x="2112057" y="3285754"/>
              <a:ext cx="112211" cy="142924"/>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g1a0854cc649_9_1892"/>
            <p:cNvSpPr/>
            <p:nvPr/>
          </p:nvSpPr>
          <p:spPr>
            <a:xfrm>
              <a:off x="2102098" y="3274827"/>
              <a:ext cx="132899" cy="164844"/>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g1a0854cc649_9_1892"/>
            <p:cNvSpPr/>
            <p:nvPr/>
          </p:nvSpPr>
          <p:spPr>
            <a:xfrm>
              <a:off x="2180607" y="3244114"/>
              <a:ext cx="127821" cy="156643"/>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5" name="Google Shape;355;g1a0854cc649_9_1892"/>
            <p:cNvSpPr/>
            <p:nvPr/>
          </p:nvSpPr>
          <p:spPr>
            <a:xfrm>
              <a:off x="2179640" y="3233143"/>
              <a:ext cx="139231" cy="178672"/>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6" name="Google Shape;356;g1a0854cc649_9_1892"/>
            <p:cNvSpPr/>
            <p:nvPr/>
          </p:nvSpPr>
          <p:spPr>
            <a:xfrm>
              <a:off x="2255379" y="3221096"/>
              <a:ext cx="165239" cy="172912"/>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7" name="Google Shape;357;g1a0854cc649_9_1892"/>
            <p:cNvSpPr/>
            <p:nvPr/>
          </p:nvSpPr>
          <p:spPr>
            <a:xfrm>
              <a:off x="2253070" y="3210081"/>
              <a:ext cx="178958" cy="194941"/>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8" name="Google Shape;358;g1a0854cc649_9_1892"/>
            <p:cNvSpPr/>
            <p:nvPr/>
          </p:nvSpPr>
          <p:spPr>
            <a:xfrm>
              <a:off x="2330238" y="3220700"/>
              <a:ext cx="180761" cy="175418"/>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9" name="Google Shape;359;g1a0854cc649_9_1892"/>
            <p:cNvSpPr/>
            <p:nvPr/>
          </p:nvSpPr>
          <p:spPr>
            <a:xfrm>
              <a:off x="2320081" y="3209641"/>
              <a:ext cx="201932" cy="197381"/>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0" name="Google Shape;360;g1a0854cc649_9_1892"/>
            <p:cNvSpPr/>
            <p:nvPr/>
          </p:nvSpPr>
          <p:spPr>
            <a:xfrm>
              <a:off x="2778934" y="4205812"/>
              <a:ext cx="218201" cy="56238"/>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1" name="Google Shape;361;g1a0854cc649_9_1892"/>
            <p:cNvSpPr/>
            <p:nvPr/>
          </p:nvSpPr>
          <p:spPr>
            <a:xfrm>
              <a:off x="2766204" y="4194666"/>
              <a:ext cx="242407" cy="78355"/>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2" name="Google Shape;362;g1a0854cc649_9_1892"/>
            <p:cNvSpPr/>
            <p:nvPr/>
          </p:nvSpPr>
          <p:spPr>
            <a:xfrm>
              <a:off x="835949" y="4405218"/>
              <a:ext cx="1086763" cy="2431409"/>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3" name="Google Shape;363;g1a0854cc649_9_1892"/>
            <p:cNvSpPr/>
            <p:nvPr/>
          </p:nvSpPr>
          <p:spPr>
            <a:xfrm>
              <a:off x="835949" y="4405306"/>
              <a:ext cx="1086763" cy="2431321"/>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4" name="Google Shape;364;g1a0854cc649_9_1892"/>
            <p:cNvSpPr/>
            <p:nvPr/>
          </p:nvSpPr>
          <p:spPr>
            <a:xfrm>
              <a:off x="824648" y="4394226"/>
              <a:ext cx="1109253" cy="2453416"/>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5" name="Google Shape;365;g1a0854cc649_9_1892"/>
            <p:cNvSpPr/>
            <p:nvPr/>
          </p:nvSpPr>
          <p:spPr>
            <a:xfrm>
              <a:off x="1619897" y="4463127"/>
              <a:ext cx="356817" cy="754965"/>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g1a0854cc649_9_1892"/>
            <p:cNvSpPr/>
            <p:nvPr/>
          </p:nvSpPr>
          <p:spPr>
            <a:xfrm>
              <a:off x="1605628" y="4452047"/>
              <a:ext cx="362665" cy="777060"/>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g1a0854cc649_9_1892"/>
            <p:cNvSpPr/>
            <p:nvPr/>
          </p:nvSpPr>
          <p:spPr>
            <a:xfrm>
              <a:off x="1827349" y="5184857"/>
              <a:ext cx="141034" cy="1393673"/>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8" name="Google Shape;368;g1a0854cc649_9_1892"/>
            <p:cNvSpPr/>
            <p:nvPr/>
          </p:nvSpPr>
          <p:spPr>
            <a:xfrm>
              <a:off x="1816246" y="5173909"/>
              <a:ext cx="163239" cy="1415636"/>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9" name="Google Shape;369;g1a0854cc649_9_1892"/>
            <p:cNvSpPr/>
            <p:nvPr/>
          </p:nvSpPr>
          <p:spPr>
            <a:xfrm>
              <a:off x="1594724" y="3352083"/>
              <a:ext cx="1050201" cy="13803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g1a0854cc649_9_1892"/>
            <p:cNvSpPr/>
            <p:nvPr/>
          </p:nvSpPr>
          <p:spPr>
            <a:xfrm>
              <a:off x="1594724" y="3352105"/>
              <a:ext cx="1019181" cy="1380328"/>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g1a0854cc649_9_1892"/>
            <p:cNvSpPr/>
            <p:nvPr/>
          </p:nvSpPr>
          <p:spPr>
            <a:xfrm>
              <a:off x="2385377" y="3755973"/>
              <a:ext cx="144288" cy="107023"/>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g1a0854cc649_9_1892"/>
            <p:cNvSpPr/>
            <p:nvPr/>
          </p:nvSpPr>
          <p:spPr>
            <a:xfrm>
              <a:off x="2445594" y="3916026"/>
              <a:ext cx="31131" cy="93458"/>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g1a0854cc649_9_1892"/>
            <p:cNvSpPr/>
            <p:nvPr/>
          </p:nvSpPr>
          <p:spPr>
            <a:xfrm>
              <a:off x="1633110" y="3341047"/>
              <a:ext cx="1023578" cy="1402401"/>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g1a0854cc649_9_1892"/>
            <p:cNvSpPr/>
            <p:nvPr/>
          </p:nvSpPr>
          <p:spPr>
            <a:xfrm>
              <a:off x="1594724" y="3352083"/>
              <a:ext cx="1047124" cy="807025"/>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5" name="Google Shape;375;g1a0854cc649_9_1892"/>
            <p:cNvSpPr/>
            <p:nvPr/>
          </p:nvSpPr>
          <p:spPr>
            <a:xfrm>
              <a:off x="1633110" y="3341047"/>
              <a:ext cx="1008562" cy="829054"/>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g1a0854cc649_9_1892"/>
            <p:cNvSpPr/>
            <p:nvPr/>
          </p:nvSpPr>
          <p:spPr>
            <a:xfrm>
              <a:off x="1693217" y="3448796"/>
              <a:ext cx="875399" cy="384144"/>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g1a0854cc649_9_1892"/>
            <p:cNvSpPr/>
            <p:nvPr/>
          </p:nvSpPr>
          <p:spPr>
            <a:xfrm>
              <a:off x="1783884" y="3768967"/>
              <a:ext cx="378933" cy="16757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g1a0854cc649_9_1892"/>
            <p:cNvSpPr/>
            <p:nvPr/>
          </p:nvSpPr>
          <p:spPr>
            <a:xfrm>
              <a:off x="1859755" y="3959380"/>
              <a:ext cx="211825" cy="332259"/>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g1a0854cc649_9_1892"/>
            <p:cNvSpPr/>
            <p:nvPr/>
          </p:nvSpPr>
          <p:spPr>
            <a:xfrm>
              <a:off x="1859755" y="3959380"/>
              <a:ext cx="211825" cy="332259"/>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g1a0854cc649_9_1892"/>
            <p:cNvSpPr/>
            <p:nvPr/>
          </p:nvSpPr>
          <p:spPr>
            <a:xfrm>
              <a:off x="1862679" y="3948432"/>
              <a:ext cx="220202" cy="354178"/>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g1a0854cc649_9_1892"/>
            <p:cNvSpPr/>
            <p:nvPr/>
          </p:nvSpPr>
          <p:spPr>
            <a:xfrm>
              <a:off x="1862679" y="3948432"/>
              <a:ext cx="220202" cy="354178"/>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2" name="Google Shape;382;g1a0854cc649_9_1892"/>
            <p:cNvSpPr/>
            <p:nvPr/>
          </p:nvSpPr>
          <p:spPr>
            <a:xfrm>
              <a:off x="1554227" y="4293116"/>
              <a:ext cx="476855" cy="65750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3" name="Google Shape;383;g1a0854cc649_9_1892"/>
            <p:cNvSpPr/>
            <p:nvPr/>
          </p:nvSpPr>
          <p:spPr>
            <a:xfrm>
              <a:off x="1554227" y="4293116"/>
              <a:ext cx="251794" cy="237438"/>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4" name="Google Shape;384;g1a0854cc649_9_1892"/>
            <p:cNvSpPr/>
            <p:nvPr/>
          </p:nvSpPr>
          <p:spPr>
            <a:xfrm>
              <a:off x="1554227" y="4293116"/>
              <a:ext cx="251794" cy="237438"/>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5" name="Google Shape;385;g1a0854cc649_9_1892"/>
            <p:cNvSpPr/>
            <p:nvPr/>
          </p:nvSpPr>
          <p:spPr>
            <a:xfrm>
              <a:off x="1541959" y="4282145"/>
              <a:ext cx="500796" cy="679490"/>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6" name="Google Shape;386;g1a0854cc649_9_1892"/>
            <p:cNvSpPr/>
            <p:nvPr/>
          </p:nvSpPr>
          <p:spPr>
            <a:xfrm>
              <a:off x="2520256" y="4945922"/>
              <a:ext cx="828966" cy="628002"/>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7" name="Google Shape;387;g1a0854cc649_9_1892"/>
            <p:cNvSpPr/>
            <p:nvPr/>
          </p:nvSpPr>
          <p:spPr>
            <a:xfrm>
              <a:off x="2508780" y="4934863"/>
              <a:ext cx="851831" cy="649987"/>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8" name="Google Shape;388;g1a0854cc649_9_1892"/>
            <p:cNvSpPr/>
            <p:nvPr/>
          </p:nvSpPr>
          <p:spPr>
            <a:xfrm>
              <a:off x="1052481" y="4778944"/>
              <a:ext cx="1551943" cy="1629330"/>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9" name="Google Shape;389;g1a0854cc649_9_1892"/>
            <p:cNvSpPr/>
            <p:nvPr/>
          </p:nvSpPr>
          <p:spPr>
            <a:xfrm>
              <a:off x="1052481" y="4778944"/>
              <a:ext cx="1379229" cy="1629242"/>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0" name="Google Shape;390;g1a0854cc649_9_1892"/>
            <p:cNvSpPr/>
            <p:nvPr/>
          </p:nvSpPr>
          <p:spPr>
            <a:xfrm>
              <a:off x="1058131" y="4767908"/>
              <a:ext cx="1558341" cy="1651227"/>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1" name="Google Shape;391;g1a0854cc649_9_1892"/>
            <p:cNvSpPr/>
            <p:nvPr/>
          </p:nvSpPr>
          <p:spPr>
            <a:xfrm>
              <a:off x="2408066" y="5509886"/>
              <a:ext cx="110101" cy="19338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2" name="Google Shape;392;g1a0854cc649_9_1892"/>
            <p:cNvSpPr/>
            <p:nvPr/>
          </p:nvSpPr>
          <p:spPr>
            <a:xfrm>
              <a:off x="13307" y="4661104"/>
              <a:ext cx="778137" cy="2174844"/>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3" name="Google Shape;393;g1a0854cc649_9_1892"/>
            <p:cNvSpPr/>
            <p:nvPr/>
          </p:nvSpPr>
          <p:spPr>
            <a:xfrm>
              <a:off x="665" y="4650133"/>
              <a:ext cx="802848" cy="2196829"/>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4" name="Google Shape;394;g1a0854cc649_9_1892"/>
            <p:cNvSpPr/>
            <p:nvPr/>
          </p:nvSpPr>
          <p:spPr>
            <a:xfrm>
              <a:off x="65016" y="4661104"/>
              <a:ext cx="778313" cy="2174844"/>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5" name="Google Shape;395;g1a0854cc649_9_1892"/>
            <p:cNvSpPr/>
            <p:nvPr/>
          </p:nvSpPr>
          <p:spPr>
            <a:xfrm>
              <a:off x="52374" y="4650133"/>
              <a:ext cx="802826" cy="2196829"/>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6" name="Google Shape;396;g1a0854cc649_9_1892"/>
            <p:cNvSpPr/>
            <p:nvPr/>
          </p:nvSpPr>
          <p:spPr>
            <a:xfrm>
              <a:off x="13307" y="4661104"/>
              <a:ext cx="482131" cy="298710"/>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7" name="Google Shape;397;g1a0854cc649_9_1892"/>
            <p:cNvSpPr/>
            <p:nvPr/>
          </p:nvSpPr>
          <p:spPr>
            <a:xfrm>
              <a:off x="-1819" y="4650089"/>
              <a:ext cx="512382" cy="320739"/>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8" name="Google Shape;398;g1a0854cc649_9_1892"/>
            <p:cNvSpPr/>
            <p:nvPr/>
          </p:nvSpPr>
          <p:spPr>
            <a:xfrm rot="10800000">
              <a:off x="2438400" y="4267319"/>
              <a:ext cx="152400" cy="45600"/>
            </a:xfrm>
            <a:prstGeom prst="arc">
              <a:avLst>
                <a:gd fmla="val 16200000"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g1a0854cc649_9_1892"/>
            <p:cNvSpPr/>
            <p:nvPr/>
          </p:nvSpPr>
          <p:spPr>
            <a:xfrm rot="-8668145">
              <a:off x="4027503" y="4601568"/>
              <a:ext cx="261936" cy="136028"/>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0" name="Google Shape;400;g1a0854cc649_9_1892"/>
            <p:cNvSpPr/>
            <p:nvPr/>
          </p:nvSpPr>
          <p:spPr>
            <a:xfrm>
              <a:off x="3292795" y="5627375"/>
              <a:ext cx="129074" cy="77453"/>
            </a:xfrm>
            <a:custGeom>
              <a:rect b="b" l="l" r="r" t="t"/>
              <a:pathLst>
                <a:path extrusionOk="0" h="3523" w="5871">
                  <a:moveTo>
                    <a:pt x="4111" y="0"/>
                  </a:moveTo>
                  <a:lnTo>
                    <a:pt x="1" y="1084"/>
                  </a:lnTo>
                  <a:lnTo>
                    <a:pt x="1651" y="3523"/>
                  </a:lnTo>
                  <a:lnTo>
                    <a:pt x="5870" y="2382"/>
                  </a:lnTo>
                  <a:lnTo>
                    <a:pt x="411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1" name="Google Shape;401;g1a0854cc649_9_1892"/>
            <p:cNvSpPr/>
            <p:nvPr/>
          </p:nvSpPr>
          <p:spPr>
            <a:xfrm>
              <a:off x="3494026" y="5920217"/>
              <a:ext cx="149168" cy="89325"/>
            </a:xfrm>
            <a:custGeom>
              <a:rect b="b" l="l" r="r" t="t"/>
              <a:pathLst>
                <a:path extrusionOk="0" h="4063" w="6785">
                  <a:moveTo>
                    <a:pt x="4782" y="0"/>
                  </a:moveTo>
                  <a:lnTo>
                    <a:pt x="1" y="1293"/>
                  </a:lnTo>
                  <a:lnTo>
                    <a:pt x="1869" y="4063"/>
                  </a:lnTo>
                  <a:lnTo>
                    <a:pt x="6785" y="2717"/>
                  </a:lnTo>
                  <a:lnTo>
                    <a:pt x="478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2" name="Google Shape;402;g1a0854cc649_9_1892"/>
            <p:cNvSpPr/>
            <p:nvPr/>
          </p:nvSpPr>
          <p:spPr>
            <a:xfrm>
              <a:off x="3217166" y="5519955"/>
              <a:ext cx="114234" cy="59272"/>
            </a:xfrm>
            <a:custGeom>
              <a:rect b="b" l="l" r="r" t="t"/>
              <a:pathLst>
                <a:path extrusionOk="0" h="2696" w="5196">
                  <a:moveTo>
                    <a:pt x="3950" y="0"/>
                  </a:moveTo>
                  <a:lnTo>
                    <a:pt x="1" y="876"/>
                  </a:lnTo>
                  <a:lnTo>
                    <a:pt x="1229" y="2696"/>
                  </a:lnTo>
                  <a:lnTo>
                    <a:pt x="5195" y="1686"/>
                  </a:lnTo>
                  <a:lnTo>
                    <a:pt x="395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3" name="Google Shape;403;g1a0854cc649_9_1892"/>
            <p:cNvSpPr/>
            <p:nvPr/>
          </p:nvSpPr>
          <p:spPr>
            <a:xfrm>
              <a:off x="3384891" y="5760715"/>
              <a:ext cx="151653" cy="100449"/>
            </a:xfrm>
            <a:custGeom>
              <a:rect b="b" l="l" r="r" t="t"/>
              <a:pathLst>
                <a:path extrusionOk="0" h="4569" w="6898">
                  <a:moveTo>
                    <a:pt x="4394" y="1"/>
                  </a:moveTo>
                  <a:lnTo>
                    <a:pt x="1" y="1211"/>
                  </a:lnTo>
                  <a:lnTo>
                    <a:pt x="2269" y="4569"/>
                  </a:lnTo>
                  <a:lnTo>
                    <a:pt x="6898" y="3389"/>
                  </a:lnTo>
                  <a:lnTo>
                    <a:pt x="439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4" name="Google Shape;404;g1a0854cc649_9_1892"/>
            <p:cNvSpPr/>
            <p:nvPr/>
          </p:nvSpPr>
          <p:spPr>
            <a:xfrm>
              <a:off x="3561322" y="5821900"/>
              <a:ext cx="132526" cy="81476"/>
            </a:xfrm>
            <a:custGeom>
              <a:rect b="b" l="l" r="r" t="t"/>
              <a:pathLst>
                <a:path extrusionOk="0" h="3706" w="6028">
                  <a:moveTo>
                    <a:pt x="3968" y="0"/>
                  </a:moveTo>
                  <a:lnTo>
                    <a:pt x="1" y="1010"/>
                  </a:lnTo>
                  <a:lnTo>
                    <a:pt x="1986" y="3706"/>
                  </a:lnTo>
                  <a:lnTo>
                    <a:pt x="6027" y="2613"/>
                  </a:lnTo>
                  <a:lnTo>
                    <a:pt x="396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5" name="Google Shape;405;g1a0854cc649_9_1892"/>
            <p:cNvSpPr/>
            <p:nvPr/>
          </p:nvSpPr>
          <p:spPr>
            <a:xfrm>
              <a:off x="3443570" y="5848040"/>
              <a:ext cx="146200" cy="87786"/>
            </a:xfrm>
            <a:custGeom>
              <a:rect b="b" l="l" r="r" t="t"/>
              <a:pathLst>
                <a:path extrusionOk="0" h="3993" w="6650">
                  <a:moveTo>
                    <a:pt x="4656" y="0"/>
                  </a:moveTo>
                  <a:lnTo>
                    <a:pt x="1" y="1184"/>
                  </a:lnTo>
                  <a:lnTo>
                    <a:pt x="1895" y="3993"/>
                  </a:lnTo>
                  <a:lnTo>
                    <a:pt x="6650" y="2704"/>
                  </a:lnTo>
                  <a:lnTo>
                    <a:pt x="465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6" name="Google Shape;406;g1a0854cc649_9_1892"/>
            <p:cNvSpPr/>
            <p:nvPr/>
          </p:nvSpPr>
          <p:spPr>
            <a:xfrm>
              <a:off x="3118562" y="5542644"/>
              <a:ext cx="110497" cy="61778"/>
            </a:xfrm>
            <a:custGeom>
              <a:rect b="b" l="l" r="r" t="t"/>
              <a:pathLst>
                <a:path extrusionOk="0" h="2810" w="5026">
                  <a:moveTo>
                    <a:pt x="3780" y="0"/>
                  </a:moveTo>
                  <a:lnTo>
                    <a:pt x="1" y="832"/>
                  </a:lnTo>
                  <a:lnTo>
                    <a:pt x="1224" y="2809"/>
                  </a:lnTo>
                  <a:lnTo>
                    <a:pt x="5026" y="1838"/>
                  </a:lnTo>
                  <a:lnTo>
                    <a:pt x="378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7" name="Google Shape;407;g1a0854cc649_9_1892"/>
            <p:cNvSpPr/>
            <p:nvPr/>
          </p:nvSpPr>
          <p:spPr>
            <a:xfrm>
              <a:off x="3337799" y="5692473"/>
              <a:ext cx="134416" cy="82048"/>
            </a:xfrm>
            <a:custGeom>
              <a:rect b="b" l="l" r="r" t="t"/>
              <a:pathLst>
                <a:path extrusionOk="0" h="3732" w="6114">
                  <a:moveTo>
                    <a:pt x="4250" y="0"/>
                  </a:moveTo>
                  <a:lnTo>
                    <a:pt x="0" y="1150"/>
                  </a:lnTo>
                  <a:lnTo>
                    <a:pt x="1746" y="3732"/>
                  </a:lnTo>
                  <a:lnTo>
                    <a:pt x="6114" y="2526"/>
                  </a:lnTo>
                  <a:lnTo>
                    <a:pt x="425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8" name="Google Shape;408;g1a0854cc649_9_1892"/>
            <p:cNvSpPr/>
            <p:nvPr/>
          </p:nvSpPr>
          <p:spPr>
            <a:xfrm>
              <a:off x="3252980" y="5569839"/>
              <a:ext cx="120830" cy="68461"/>
            </a:xfrm>
            <a:custGeom>
              <a:rect b="b" l="l" r="r" t="t"/>
              <a:pathLst>
                <a:path extrusionOk="0" h="3114" w="5496">
                  <a:moveTo>
                    <a:pt x="3993" y="0"/>
                  </a:moveTo>
                  <a:lnTo>
                    <a:pt x="0" y="1015"/>
                  </a:lnTo>
                  <a:lnTo>
                    <a:pt x="1415" y="3114"/>
                  </a:lnTo>
                  <a:lnTo>
                    <a:pt x="5495" y="2034"/>
                  </a:lnTo>
                  <a:lnTo>
                    <a:pt x="399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9" name="Google Shape;409;g1a0854cc649_9_1892"/>
            <p:cNvSpPr/>
            <p:nvPr/>
          </p:nvSpPr>
          <p:spPr>
            <a:xfrm>
              <a:off x="2938196" y="5646985"/>
              <a:ext cx="126392" cy="75277"/>
            </a:xfrm>
            <a:custGeom>
              <a:rect b="b" l="l" r="r" t="t"/>
              <a:pathLst>
                <a:path extrusionOk="0" h="3424" w="5749">
                  <a:moveTo>
                    <a:pt x="4512" y="1"/>
                  </a:moveTo>
                  <a:lnTo>
                    <a:pt x="1" y="1150"/>
                  </a:lnTo>
                  <a:lnTo>
                    <a:pt x="1259" y="3423"/>
                  </a:lnTo>
                  <a:lnTo>
                    <a:pt x="5749" y="2239"/>
                  </a:lnTo>
                  <a:lnTo>
                    <a:pt x="451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0" name="Google Shape;410;g1a0854cc649_9_1892"/>
            <p:cNvSpPr/>
            <p:nvPr/>
          </p:nvSpPr>
          <p:spPr>
            <a:xfrm>
              <a:off x="2891477" y="5739477"/>
              <a:ext cx="98735" cy="75365"/>
            </a:xfrm>
            <a:custGeom>
              <a:rect b="b" l="l" r="r" t="t"/>
              <a:pathLst>
                <a:path extrusionOk="0" h="3428" w="4491">
                  <a:moveTo>
                    <a:pt x="3053" y="0"/>
                  </a:moveTo>
                  <a:lnTo>
                    <a:pt x="1" y="806"/>
                  </a:lnTo>
                  <a:lnTo>
                    <a:pt x="1390" y="3427"/>
                  </a:lnTo>
                  <a:lnTo>
                    <a:pt x="4490" y="2591"/>
                  </a:lnTo>
                  <a:lnTo>
                    <a:pt x="305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1" name="Google Shape;411;g1a0854cc649_9_1892"/>
            <p:cNvSpPr/>
            <p:nvPr/>
          </p:nvSpPr>
          <p:spPr>
            <a:xfrm>
              <a:off x="2902888" y="5586394"/>
              <a:ext cx="127139" cy="72594"/>
            </a:xfrm>
            <a:custGeom>
              <a:rect b="b" l="l" r="r" t="t"/>
              <a:pathLst>
                <a:path extrusionOk="0" h="3302" w="5783">
                  <a:moveTo>
                    <a:pt x="4590" y="0"/>
                  </a:moveTo>
                  <a:lnTo>
                    <a:pt x="0" y="1011"/>
                  </a:lnTo>
                  <a:lnTo>
                    <a:pt x="1272" y="3301"/>
                  </a:lnTo>
                  <a:lnTo>
                    <a:pt x="5783" y="2152"/>
                  </a:lnTo>
                  <a:lnTo>
                    <a:pt x="459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2" name="Google Shape;412;g1a0854cc649_9_1892"/>
            <p:cNvSpPr/>
            <p:nvPr/>
          </p:nvSpPr>
          <p:spPr>
            <a:xfrm>
              <a:off x="2822356" y="5611963"/>
              <a:ext cx="93656" cy="67494"/>
            </a:xfrm>
            <a:custGeom>
              <a:rect b="b" l="l" r="r" t="t"/>
              <a:pathLst>
                <a:path extrusionOk="0" h="3070" w="4260">
                  <a:moveTo>
                    <a:pt x="2984" y="0"/>
                  </a:moveTo>
                  <a:lnTo>
                    <a:pt x="1" y="662"/>
                  </a:lnTo>
                  <a:lnTo>
                    <a:pt x="1272" y="3070"/>
                  </a:lnTo>
                  <a:lnTo>
                    <a:pt x="4260" y="2308"/>
                  </a:lnTo>
                  <a:lnTo>
                    <a:pt x="298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3" name="Google Shape;413;g1a0854cc649_9_1892"/>
            <p:cNvSpPr/>
            <p:nvPr/>
          </p:nvSpPr>
          <p:spPr>
            <a:xfrm>
              <a:off x="2874439" y="5536510"/>
              <a:ext cx="121885" cy="58722"/>
            </a:xfrm>
            <a:custGeom>
              <a:rect b="b" l="l" r="r" t="t"/>
              <a:pathLst>
                <a:path extrusionOk="0" h="2671" w="5544">
                  <a:moveTo>
                    <a:pt x="4625" y="1"/>
                  </a:moveTo>
                  <a:lnTo>
                    <a:pt x="1" y="946"/>
                  </a:lnTo>
                  <a:lnTo>
                    <a:pt x="959" y="2670"/>
                  </a:lnTo>
                  <a:lnTo>
                    <a:pt x="5544" y="1655"/>
                  </a:lnTo>
                  <a:lnTo>
                    <a:pt x="462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4" name="Google Shape;414;g1a0854cc649_9_1892"/>
            <p:cNvSpPr/>
            <p:nvPr/>
          </p:nvSpPr>
          <p:spPr>
            <a:xfrm>
              <a:off x="3191136" y="5655120"/>
              <a:ext cx="122940" cy="77871"/>
            </a:xfrm>
            <a:custGeom>
              <a:rect b="b" l="l" r="r" t="t"/>
              <a:pathLst>
                <a:path extrusionOk="0" h="3542" w="5592">
                  <a:moveTo>
                    <a:pt x="3941" y="1"/>
                  </a:moveTo>
                  <a:lnTo>
                    <a:pt x="0" y="1042"/>
                  </a:lnTo>
                  <a:lnTo>
                    <a:pt x="1546" y="3541"/>
                  </a:lnTo>
                  <a:lnTo>
                    <a:pt x="5591" y="2444"/>
                  </a:lnTo>
                  <a:lnTo>
                    <a:pt x="394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5" name="Google Shape;415;g1a0854cc649_9_1892"/>
            <p:cNvSpPr/>
            <p:nvPr/>
          </p:nvSpPr>
          <p:spPr>
            <a:xfrm>
              <a:off x="3277186" y="5791450"/>
              <a:ext cx="142485" cy="98339"/>
            </a:xfrm>
            <a:custGeom>
              <a:rect b="b" l="l" r="r" t="t"/>
              <a:pathLst>
                <a:path extrusionOk="0" h="4473" w="6481">
                  <a:moveTo>
                    <a:pt x="4220" y="1"/>
                  </a:moveTo>
                  <a:lnTo>
                    <a:pt x="1" y="1163"/>
                  </a:lnTo>
                  <a:lnTo>
                    <a:pt x="2052" y="4473"/>
                  </a:lnTo>
                  <a:lnTo>
                    <a:pt x="6480" y="3345"/>
                  </a:lnTo>
                  <a:lnTo>
                    <a:pt x="422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6" name="Google Shape;416;g1a0854cc649_9_1892"/>
            <p:cNvSpPr/>
            <p:nvPr/>
          </p:nvSpPr>
          <p:spPr>
            <a:xfrm>
              <a:off x="3018706" y="5564365"/>
              <a:ext cx="111750" cy="65603"/>
            </a:xfrm>
            <a:custGeom>
              <a:rect b="b" l="l" r="r" t="t"/>
              <a:pathLst>
                <a:path extrusionOk="0" h="2984" w="5083">
                  <a:moveTo>
                    <a:pt x="3850" y="1"/>
                  </a:moveTo>
                  <a:lnTo>
                    <a:pt x="1" y="850"/>
                  </a:lnTo>
                  <a:lnTo>
                    <a:pt x="1185" y="2984"/>
                  </a:lnTo>
                  <a:lnTo>
                    <a:pt x="5082" y="1991"/>
                  </a:lnTo>
                  <a:lnTo>
                    <a:pt x="385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7" name="Google Shape;417;g1a0854cc649_9_1892"/>
            <p:cNvSpPr/>
            <p:nvPr/>
          </p:nvSpPr>
          <p:spPr>
            <a:xfrm>
              <a:off x="2968272" y="5882975"/>
              <a:ext cx="108276" cy="87610"/>
            </a:xfrm>
            <a:custGeom>
              <a:rect b="b" l="l" r="r" t="t"/>
              <a:pathLst>
                <a:path extrusionOk="0" h="3985" w="4925">
                  <a:moveTo>
                    <a:pt x="3179" y="0"/>
                  </a:moveTo>
                  <a:lnTo>
                    <a:pt x="0" y="876"/>
                  </a:lnTo>
                  <a:lnTo>
                    <a:pt x="1650" y="3985"/>
                  </a:lnTo>
                  <a:lnTo>
                    <a:pt x="4925" y="3153"/>
                  </a:lnTo>
                  <a:lnTo>
                    <a:pt x="317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8" name="Google Shape;418;g1a0854cc649_9_1892"/>
            <p:cNvSpPr/>
            <p:nvPr/>
          </p:nvSpPr>
          <p:spPr>
            <a:xfrm>
              <a:off x="3233149" y="5721757"/>
              <a:ext cx="128107" cy="82246"/>
            </a:xfrm>
            <a:custGeom>
              <a:rect b="b" l="l" r="r" t="t"/>
              <a:pathLst>
                <a:path extrusionOk="0" h="3741" w="5827">
                  <a:moveTo>
                    <a:pt x="4077" y="1"/>
                  </a:moveTo>
                  <a:lnTo>
                    <a:pt x="1" y="1102"/>
                  </a:lnTo>
                  <a:lnTo>
                    <a:pt x="1638" y="3741"/>
                  </a:lnTo>
                  <a:lnTo>
                    <a:pt x="5827" y="2587"/>
                  </a:lnTo>
                  <a:lnTo>
                    <a:pt x="407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9" name="Google Shape;419;g1a0854cc649_9_1892"/>
            <p:cNvSpPr/>
            <p:nvPr/>
          </p:nvSpPr>
          <p:spPr>
            <a:xfrm>
              <a:off x="3052123" y="5621241"/>
              <a:ext cx="116059" cy="71143"/>
            </a:xfrm>
            <a:custGeom>
              <a:rect b="b" l="l" r="r" t="t"/>
              <a:pathLst>
                <a:path extrusionOk="0" h="3236" w="5279">
                  <a:moveTo>
                    <a:pt x="3933" y="0"/>
                  </a:moveTo>
                  <a:lnTo>
                    <a:pt x="1" y="1002"/>
                  </a:lnTo>
                  <a:lnTo>
                    <a:pt x="1237" y="3236"/>
                  </a:lnTo>
                  <a:lnTo>
                    <a:pt x="5278" y="2169"/>
                  </a:lnTo>
                  <a:lnTo>
                    <a:pt x="393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0" name="Google Shape;420;g1a0854cc649_9_1892"/>
            <p:cNvSpPr/>
            <p:nvPr/>
          </p:nvSpPr>
          <p:spPr>
            <a:xfrm>
              <a:off x="3231632" y="6176301"/>
              <a:ext cx="134526" cy="88951"/>
            </a:xfrm>
            <a:custGeom>
              <a:rect b="b" l="l" r="r" t="t"/>
              <a:pathLst>
                <a:path extrusionOk="0" h="4046" w="6119">
                  <a:moveTo>
                    <a:pt x="4498" y="0"/>
                  </a:moveTo>
                  <a:lnTo>
                    <a:pt x="0" y="1145"/>
                  </a:lnTo>
                  <a:lnTo>
                    <a:pt x="1607" y="4046"/>
                  </a:lnTo>
                  <a:lnTo>
                    <a:pt x="6118" y="2926"/>
                  </a:lnTo>
                  <a:lnTo>
                    <a:pt x="449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1" name="Google Shape;421;g1a0854cc649_9_1892"/>
            <p:cNvSpPr/>
            <p:nvPr/>
          </p:nvSpPr>
          <p:spPr>
            <a:xfrm>
              <a:off x="2823895" y="5448921"/>
              <a:ext cx="144771" cy="94887"/>
            </a:xfrm>
            <a:custGeom>
              <a:rect b="b" l="l" r="r" t="t"/>
              <a:pathLst>
                <a:path extrusionOk="0" h="4316" w="6585">
                  <a:moveTo>
                    <a:pt x="4721" y="1"/>
                  </a:moveTo>
                  <a:lnTo>
                    <a:pt x="1" y="780"/>
                  </a:lnTo>
                  <a:lnTo>
                    <a:pt x="1960" y="4316"/>
                  </a:lnTo>
                  <a:lnTo>
                    <a:pt x="6585" y="3371"/>
                  </a:lnTo>
                  <a:lnTo>
                    <a:pt x="472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2" name="Google Shape;422;g1a0854cc649_9_1892"/>
            <p:cNvSpPr/>
            <p:nvPr/>
          </p:nvSpPr>
          <p:spPr>
            <a:xfrm>
              <a:off x="2973240" y="5709511"/>
              <a:ext cx="129931" cy="83015"/>
            </a:xfrm>
            <a:custGeom>
              <a:rect b="b" l="l" r="r" t="t"/>
              <a:pathLst>
                <a:path extrusionOk="0" h="3776" w="5910">
                  <a:moveTo>
                    <a:pt x="4490" y="0"/>
                  </a:moveTo>
                  <a:lnTo>
                    <a:pt x="1" y="1185"/>
                  </a:lnTo>
                  <a:lnTo>
                    <a:pt x="1437" y="3775"/>
                  </a:lnTo>
                  <a:lnTo>
                    <a:pt x="5909" y="2565"/>
                  </a:lnTo>
                  <a:lnTo>
                    <a:pt x="449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g1a0854cc649_9_1892"/>
            <p:cNvSpPr/>
            <p:nvPr/>
          </p:nvSpPr>
          <p:spPr>
            <a:xfrm>
              <a:off x="3212483" y="5906719"/>
              <a:ext cx="142749" cy="92887"/>
            </a:xfrm>
            <a:custGeom>
              <a:rect b="b" l="l" r="r" t="t"/>
              <a:pathLst>
                <a:path extrusionOk="0" h="4225" w="6493">
                  <a:moveTo>
                    <a:pt x="4681" y="0"/>
                  </a:moveTo>
                  <a:lnTo>
                    <a:pt x="0" y="1189"/>
                  </a:lnTo>
                  <a:lnTo>
                    <a:pt x="1681" y="4224"/>
                  </a:lnTo>
                  <a:lnTo>
                    <a:pt x="6493" y="2922"/>
                  </a:lnTo>
                  <a:lnTo>
                    <a:pt x="468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4" name="Google Shape;424;g1a0854cc649_9_1892"/>
            <p:cNvSpPr/>
            <p:nvPr/>
          </p:nvSpPr>
          <p:spPr>
            <a:xfrm>
              <a:off x="3165369" y="5821130"/>
              <a:ext cx="142001" cy="98427"/>
            </a:xfrm>
            <a:custGeom>
              <a:rect b="b" l="l" r="r" t="t"/>
              <a:pathLst>
                <a:path extrusionOk="0" h="4477" w="6459">
                  <a:moveTo>
                    <a:pt x="4416" y="0"/>
                  </a:moveTo>
                  <a:lnTo>
                    <a:pt x="1" y="1215"/>
                  </a:lnTo>
                  <a:lnTo>
                    <a:pt x="1808" y="4477"/>
                  </a:lnTo>
                  <a:lnTo>
                    <a:pt x="6458" y="3297"/>
                  </a:lnTo>
                  <a:lnTo>
                    <a:pt x="441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5" name="Google Shape;425;g1a0854cc649_9_1892"/>
            <p:cNvSpPr/>
            <p:nvPr/>
          </p:nvSpPr>
          <p:spPr>
            <a:xfrm>
              <a:off x="3330412" y="5877896"/>
              <a:ext cx="139891" cy="89061"/>
            </a:xfrm>
            <a:custGeom>
              <a:rect b="b" l="l" r="r" t="t"/>
              <a:pathLst>
                <a:path extrusionOk="0" h="4051" w="6363">
                  <a:moveTo>
                    <a:pt x="4455" y="1"/>
                  </a:moveTo>
                  <a:lnTo>
                    <a:pt x="1" y="1137"/>
                  </a:lnTo>
                  <a:lnTo>
                    <a:pt x="1804" y="4050"/>
                  </a:lnTo>
                  <a:lnTo>
                    <a:pt x="6363" y="2818"/>
                  </a:lnTo>
                  <a:lnTo>
                    <a:pt x="445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6" name="Google Shape;426;g1a0854cc649_9_1892"/>
            <p:cNvSpPr/>
            <p:nvPr/>
          </p:nvSpPr>
          <p:spPr>
            <a:xfrm>
              <a:off x="3086596" y="5681942"/>
              <a:ext cx="123710" cy="80047"/>
            </a:xfrm>
            <a:custGeom>
              <a:rect b="b" l="l" r="r" t="t"/>
              <a:pathLst>
                <a:path extrusionOk="0" h="3641" w="5627">
                  <a:moveTo>
                    <a:pt x="4076" y="0"/>
                  </a:moveTo>
                  <a:lnTo>
                    <a:pt x="0" y="1076"/>
                  </a:lnTo>
                  <a:lnTo>
                    <a:pt x="1420" y="3640"/>
                  </a:lnTo>
                  <a:lnTo>
                    <a:pt x="5626" y="2504"/>
                  </a:lnTo>
                  <a:lnTo>
                    <a:pt x="407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7" name="Google Shape;427;g1a0854cc649_9_1892"/>
            <p:cNvSpPr/>
            <p:nvPr/>
          </p:nvSpPr>
          <p:spPr>
            <a:xfrm>
              <a:off x="3153607" y="5596068"/>
              <a:ext cx="115465" cy="68945"/>
            </a:xfrm>
            <a:custGeom>
              <a:rect b="b" l="l" r="r" t="t"/>
              <a:pathLst>
                <a:path extrusionOk="0" h="3136" w="5252">
                  <a:moveTo>
                    <a:pt x="3828" y="0"/>
                  </a:moveTo>
                  <a:lnTo>
                    <a:pt x="0" y="971"/>
                  </a:lnTo>
                  <a:lnTo>
                    <a:pt x="1337" y="3135"/>
                  </a:lnTo>
                  <a:lnTo>
                    <a:pt x="5252" y="2099"/>
                  </a:lnTo>
                  <a:lnTo>
                    <a:pt x="38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8" name="Google Shape;428;g1a0854cc649_9_1892"/>
            <p:cNvSpPr/>
            <p:nvPr/>
          </p:nvSpPr>
          <p:spPr>
            <a:xfrm>
              <a:off x="3125158" y="5750008"/>
              <a:ext cx="129184" cy="84642"/>
            </a:xfrm>
            <a:custGeom>
              <a:rect b="b" l="l" r="r" t="t"/>
              <a:pathLst>
                <a:path extrusionOk="0" h="3850" w="5876">
                  <a:moveTo>
                    <a:pt x="4242" y="0"/>
                  </a:moveTo>
                  <a:lnTo>
                    <a:pt x="1" y="1145"/>
                  </a:lnTo>
                  <a:lnTo>
                    <a:pt x="1499" y="3849"/>
                  </a:lnTo>
                  <a:lnTo>
                    <a:pt x="5875" y="2643"/>
                  </a:lnTo>
                  <a:lnTo>
                    <a:pt x="42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g1a0854cc649_9_1892"/>
            <p:cNvSpPr/>
            <p:nvPr/>
          </p:nvSpPr>
          <p:spPr>
            <a:xfrm>
              <a:off x="3378186" y="5952756"/>
              <a:ext cx="141891" cy="89259"/>
            </a:xfrm>
            <a:custGeom>
              <a:rect b="b" l="l" r="r" t="t"/>
              <a:pathLst>
                <a:path extrusionOk="0" h="4060" w="6454">
                  <a:moveTo>
                    <a:pt x="4586" y="1"/>
                  </a:moveTo>
                  <a:lnTo>
                    <a:pt x="1" y="1242"/>
                  </a:lnTo>
                  <a:lnTo>
                    <a:pt x="1747" y="4059"/>
                  </a:lnTo>
                  <a:lnTo>
                    <a:pt x="6454" y="2770"/>
                  </a:lnTo>
                  <a:lnTo>
                    <a:pt x="458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0" name="Google Shape;430;g1a0854cc649_9_1892"/>
            <p:cNvSpPr/>
            <p:nvPr/>
          </p:nvSpPr>
          <p:spPr>
            <a:xfrm>
              <a:off x="3011626" y="5965595"/>
              <a:ext cx="110299" cy="88380"/>
            </a:xfrm>
            <a:custGeom>
              <a:rect b="b" l="l" r="r" t="t"/>
              <a:pathLst>
                <a:path extrusionOk="0" h="4020" w="5017">
                  <a:moveTo>
                    <a:pt x="3288" y="0"/>
                  </a:moveTo>
                  <a:lnTo>
                    <a:pt x="1" y="836"/>
                  </a:lnTo>
                  <a:lnTo>
                    <a:pt x="1686" y="4019"/>
                  </a:lnTo>
                  <a:lnTo>
                    <a:pt x="5017" y="311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1" name="Google Shape;431;g1a0854cc649_9_1892"/>
            <p:cNvSpPr/>
            <p:nvPr/>
          </p:nvSpPr>
          <p:spPr>
            <a:xfrm>
              <a:off x="2929116" y="5809632"/>
              <a:ext cx="101681" cy="79300"/>
            </a:xfrm>
            <a:custGeom>
              <a:rect b="b" l="l" r="r" t="t"/>
              <a:pathLst>
                <a:path extrusionOk="0" h="3607" w="4625">
                  <a:moveTo>
                    <a:pt x="3114" y="1"/>
                  </a:moveTo>
                  <a:lnTo>
                    <a:pt x="0" y="846"/>
                  </a:lnTo>
                  <a:lnTo>
                    <a:pt x="1463" y="3606"/>
                  </a:lnTo>
                  <a:lnTo>
                    <a:pt x="4625" y="2731"/>
                  </a:lnTo>
                  <a:lnTo>
                    <a:pt x="311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2" name="Google Shape;432;g1a0854cc649_9_1892"/>
            <p:cNvSpPr/>
            <p:nvPr/>
          </p:nvSpPr>
          <p:spPr>
            <a:xfrm>
              <a:off x="3186541" y="6093285"/>
              <a:ext cx="136615" cy="94909"/>
            </a:xfrm>
            <a:custGeom>
              <a:rect b="b" l="l" r="r" t="t"/>
              <a:pathLst>
                <a:path extrusionOk="0" h="4317" w="6214">
                  <a:moveTo>
                    <a:pt x="4459" y="1"/>
                  </a:moveTo>
                  <a:lnTo>
                    <a:pt x="0" y="1225"/>
                  </a:lnTo>
                  <a:lnTo>
                    <a:pt x="1716" y="4316"/>
                  </a:lnTo>
                  <a:lnTo>
                    <a:pt x="6214" y="3171"/>
                  </a:lnTo>
                  <a:lnTo>
                    <a:pt x="445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g1a0854cc649_9_1892"/>
            <p:cNvSpPr/>
            <p:nvPr/>
          </p:nvSpPr>
          <p:spPr>
            <a:xfrm>
              <a:off x="3012198" y="5779095"/>
              <a:ext cx="131272" cy="86577"/>
            </a:xfrm>
            <a:custGeom>
              <a:rect b="b" l="l" r="r" t="t"/>
              <a:pathLst>
                <a:path extrusionOk="0" h="3938" w="5971">
                  <a:moveTo>
                    <a:pt x="4473" y="1"/>
                  </a:moveTo>
                  <a:lnTo>
                    <a:pt x="1" y="1211"/>
                  </a:lnTo>
                  <a:lnTo>
                    <a:pt x="1512" y="3937"/>
                  </a:lnTo>
                  <a:lnTo>
                    <a:pt x="5971" y="2709"/>
                  </a:lnTo>
                  <a:lnTo>
                    <a:pt x="447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g1a0854cc649_9_1892"/>
            <p:cNvSpPr/>
            <p:nvPr/>
          </p:nvSpPr>
          <p:spPr>
            <a:xfrm>
              <a:off x="3186255" y="5476117"/>
              <a:ext cx="108188" cy="49994"/>
            </a:xfrm>
            <a:custGeom>
              <a:rect b="b" l="l" r="r" t="t"/>
              <a:pathLst>
                <a:path extrusionOk="0" h="2274" w="4921">
                  <a:moveTo>
                    <a:pt x="3884" y="0"/>
                  </a:moveTo>
                  <a:lnTo>
                    <a:pt x="0" y="793"/>
                  </a:lnTo>
                  <a:lnTo>
                    <a:pt x="1002" y="2273"/>
                  </a:lnTo>
                  <a:lnTo>
                    <a:pt x="4921" y="1407"/>
                  </a:lnTo>
                  <a:lnTo>
                    <a:pt x="388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g1a0854cc649_9_1892"/>
            <p:cNvSpPr/>
            <p:nvPr/>
          </p:nvSpPr>
          <p:spPr>
            <a:xfrm>
              <a:off x="2794325" y="5560364"/>
              <a:ext cx="86181" cy="52654"/>
            </a:xfrm>
            <a:custGeom>
              <a:rect b="b" l="l" r="r" t="t"/>
              <a:pathLst>
                <a:path extrusionOk="0" h="2395" w="3920">
                  <a:moveTo>
                    <a:pt x="2957" y="0"/>
                  </a:moveTo>
                  <a:lnTo>
                    <a:pt x="0" y="605"/>
                  </a:lnTo>
                  <a:lnTo>
                    <a:pt x="949" y="2395"/>
                  </a:lnTo>
                  <a:lnTo>
                    <a:pt x="3919" y="1737"/>
                  </a:lnTo>
                  <a:lnTo>
                    <a:pt x="295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g1a0854cc649_9_1892"/>
            <p:cNvSpPr/>
            <p:nvPr/>
          </p:nvSpPr>
          <p:spPr>
            <a:xfrm>
              <a:off x="2857400" y="5676006"/>
              <a:ext cx="93832" cy="67802"/>
            </a:xfrm>
            <a:custGeom>
              <a:rect b="b" l="l" r="r" t="t"/>
              <a:pathLst>
                <a:path extrusionOk="0" h="3084" w="4268">
                  <a:moveTo>
                    <a:pt x="3005" y="0"/>
                  </a:moveTo>
                  <a:lnTo>
                    <a:pt x="1" y="767"/>
                  </a:lnTo>
                  <a:lnTo>
                    <a:pt x="1229" y="3083"/>
                  </a:lnTo>
                  <a:lnTo>
                    <a:pt x="4268" y="2282"/>
                  </a:lnTo>
                  <a:lnTo>
                    <a:pt x="300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7" name="Google Shape;437;g1a0854cc649_9_1892"/>
            <p:cNvSpPr/>
            <p:nvPr/>
          </p:nvSpPr>
          <p:spPr>
            <a:xfrm>
              <a:off x="2744352" y="5468642"/>
              <a:ext cx="107529" cy="91436"/>
            </a:xfrm>
            <a:custGeom>
              <a:rect b="b" l="l" r="r" t="t"/>
              <a:pathLst>
                <a:path extrusionOk="0" h="4159" w="4891">
                  <a:moveTo>
                    <a:pt x="2918" y="1"/>
                  </a:moveTo>
                  <a:lnTo>
                    <a:pt x="0" y="479"/>
                  </a:lnTo>
                  <a:lnTo>
                    <a:pt x="1947" y="4159"/>
                  </a:lnTo>
                  <a:lnTo>
                    <a:pt x="4890" y="3558"/>
                  </a:lnTo>
                  <a:lnTo>
                    <a:pt x="291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g1a0854cc649_9_1892"/>
            <p:cNvSpPr/>
            <p:nvPr/>
          </p:nvSpPr>
          <p:spPr>
            <a:xfrm>
              <a:off x="3139250" y="6205300"/>
              <a:ext cx="112871" cy="83213"/>
            </a:xfrm>
            <a:custGeom>
              <a:rect b="b" l="l" r="r" t="t"/>
              <a:pathLst>
                <a:path extrusionOk="0" h="3785" w="5134">
                  <a:moveTo>
                    <a:pt x="3532" y="1"/>
                  </a:moveTo>
                  <a:lnTo>
                    <a:pt x="0" y="898"/>
                  </a:lnTo>
                  <a:lnTo>
                    <a:pt x="1524" y="3785"/>
                  </a:lnTo>
                  <a:lnTo>
                    <a:pt x="5134" y="2892"/>
                  </a:lnTo>
                  <a:lnTo>
                    <a:pt x="353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9" name="Google Shape;439;g1a0854cc649_9_1892"/>
            <p:cNvSpPr/>
            <p:nvPr/>
          </p:nvSpPr>
          <p:spPr>
            <a:xfrm>
              <a:off x="3345252" y="6142796"/>
              <a:ext cx="156357" cy="94206"/>
            </a:xfrm>
            <a:custGeom>
              <a:rect b="b" l="l" r="r" t="t"/>
              <a:pathLst>
                <a:path extrusionOk="0" h="4285" w="7112">
                  <a:moveTo>
                    <a:pt x="5300" y="0"/>
                  </a:moveTo>
                  <a:lnTo>
                    <a:pt x="1" y="1354"/>
                  </a:lnTo>
                  <a:lnTo>
                    <a:pt x="1625" y="4285"/>
                  </a:lnTo>
                  <a:lnTo>
                    <a:pt x="7112" y="2931"/>
                  </a:lnTo>
                  <a:lnTo>
                    <a:pt x="530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g1a0854cc649_9_1892"/>
            <p:cNvSpPr/>
            <p:nvPr/>
          </p:nvSpPr>
          <p:spPr>
            <a:xfrm>
              <a:off x="3096731" y="6124218"/>
              <a:ext cx="112805" cy="87522"/>
            </a:xfrm>
            <a:custGeom>
              <a:rect b="b" l="l" r="r" t="t"/>
              <a:pathLst>
                <a:path extrusionOk="0" h="3981" w="5131">
                  <a:moveTo>
                    <a:pt x="3419" y="0"/>
                  </a:moveTo>
                  <a:lnTo>
                    <a:pt x="1" y="937"/>
                  </a:lnTo>
                  <a:lnTo>
                    <a:pt x="1612" y="3980"/>
                  </a:lnTo>
                  <a:lnTo>
                    <a:pt x="5130" y="3083"/>
                  </a:lnTo>
                  <a:lnTo>
                    <a:pt x="341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g1a0854cc649_9_1892"/>
            <p:cNvSpPr/>
            <p:nvPr/>
          </p:nvSpPr>
          <p:spPr>
            <a:xfrm>
              <a:off x="3256805" y="5984063"/>
              <a:ext cx="144947" cy="92029"/>
            </a:xfrm>
            <a:custGeom>
              <a:rect b="b" l="l" r="r" t="t"/>
              <a:pathLst>
                <a:path extrusionOk="0" h="4186" w="6593">
                  <a:moveTo>
                    <a:pt x="4847" y="1"/>
                  </a:moveTo>
                  <a:lnTo>
                    <a:pt x="0" y="1311"/>
                  </a:lnTo>
                  <a:lnTo>
                    <a:pt x="1594" y="4185"/>
                  </a:lnTo>
                  <a:lnTo>
                    <a:pt x="6593" y="2818"/>
                  </a:lnTo>
                  <a:lnTo>
                    <a:pt x="48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g1a0854cc649_9_1892"/>
            <p:cNvSpPr/>
            <p:nvPr/>
          </p:nvSpPr>
          <p:spPr>
            <a:xfrm>
              <a:off x="3424618" y="6026472"/>
              <a:ext cx="152708" cy="99394"/>
            </a:xfrm>
            <a:custGeom>
              <a:rect b="b" l="l" r="r" t="t"/>
              <a:pathLst>
                <a:path extrusionOk="0" h="4521" w="6946">
                  <a:moveTo>
                    <a:pt x="4738" y="1"/>
                  </a:moveTo>
                  <a:lnTo>
                    <a:pt x="1" y="1298"/>
                  </a:lnTo>
                  <a:lnTo>
                    <a:pt x="1999" y="4520"/>
                  </a:lnTo>
                  <a:lnTo>
                    <a:pt x="6946" y="3262"/>
                  </a:lnTo>
                  <a:lnTo>
                    <a:pt x="473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g1a0854cc649_9_1892"/>
            <p:cNvSpPr/>
            <p:nvPr/>
          </p:nvSpPr>
          <p:spPr>
            <a:xfrm>
              <a:off x="3143933" y="6016798"/>
              <a:ext cx="133273" cy="90117"/>
            </a:xfrm>
            <a:custGeom>
              <a:rect b="b" l="l" r="r" t="t"/>
              <a:pathLst>
                <a:path extrusionOk="0" h="4099" w="6062">
                  <a:moveTo>
                    <a:pt x="4468" y="1"/>
                  </a:moveTo>
                  <a:lnTo>
                    <a:pt x="0" y="1211"/>
                  </a:lnTo>
                  <a:lnTo>
                    <a:pt x="1603" y="4098"/>
                  </a:lnTo>
                  <a:lnTo>
                    <a:pt x="6062" y="2879"/>
                  </a:lnTo>
                  <a:lnTo>
                    <a:pt x="446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g1a0854cc649_9_1892"/>
            <p:cNvSpPr/>
            <p:nvPr/>
          </p:nvSpPr>
          <p:spPr>
            <a:xfrm>
              <a:off x="3055663" y="6047336"/>
              <a:ext cx="108870" cy="84093"/>
            </a:xfrm>
            <a:custGeom>
              <a:rect b="b" l="l" r="r" t="t"/>
              <a:pathLst>
                <a:path extrusionOk="0" h="3825" w="4952">
                  <a:moveTo>
                    <a:pt x="3349" y="1"/>
                  </a:moveTo>
                  <a:lnTo>
                    <a:pt x="1" y="907"/>
                  </a:lnTo>
                  <a:lnTo>
                    <a:pt x="1546" y="3824"/>
                  </a:lnTo>
                  <a:lnTo>
                    <a:pt x="4952" y="2892"/>
                  </a:lnTo>
                  <a:lnTo>
                    <a:pt x="33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g1a0854cc649_9_1892"/>
            <p:cNvSpPr/>
            <p:nvPr/>
          </p:nvSpPr>
          <p:spPr>
            <a:xfrm>
              <a:off x="3052805" y="5851866"/>
              <a:ext cx="137582" cy="96712"/>
            </a:xfrm>
            <a:custGeom>
              <a:rect b="b" l="l" r="r" t="t"/>
              <a:pathLst>
                <a:path extrusionOk="0" h="4399" w="6258">
                  <a:moveTo>
                    <a:pt x="4459" y="0"/>
                  </a:moveTo>
                  <a:lnTo>
                    <a:pt x="0" y="1232"/>
                  </a:lnTo>
                  <a:lnTo>
                    <a:pt x="1755" y="4398"/>
                  </a:lnTo>
                  <a:lnTo>
                    <a:pt x="6257" y="3249"/>
                  </a:lnTo>
                  <a:lnTo>
                    <a:pt x="445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g1a0854cc649_9_1892"/>
            <p:cNvSpPr/>
            <p:nvPr/>
          </p:nvSpPr>
          <p:spPr>
            <a:xfrm>
              <a:off x="3543800" y="5992593"/>
              <a:ext cx="162381" cy="101681"/>
            </a:xfrm>
            <a:custGeom>
              <a:rect b="b" l="l" r="r" t="t"/>
              <a:pathLst>
                <a:path extrusionOk="0" h="4625" w="7386">
                  <a:moveTo>
                    <a:pt x="4947" y="0"/>
                  </a:moveTo>
                  <a:lnTo>
                    <a:pt x="1" y="1354"/>
                  </a:lnTo>
                  <a:lnTo>
                    <a:pt x="2213" y="4625"/>
                  </a:lnTo>
                  <a:lnTo>
                    <a:pt x="7386" y="3310"/>
                  </a:lnTo>
                  <a:lnTo>
                    <a:pt x="494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g1a0854cc649_9_1892"/>
            <p:cNvSpPr/>
            <p:nvPr/>
          </p:nvSpPr>
          <p:spPr>
            <a:xfrm>
              <a:off x="3098754" y="5936574"/>
              <a:ext cx="136043" cy="93568"/>
            </a:xfrm>
            <a:custGeom>
              <a:rect b="b" l="l" r="r" t="t"/>
              <a:pathLst>
                <a:path extrusionOk="0" h="4256" w="6188">
                  <a:moveTo>
                    <a:pt x="4503" y="1"/>
                  </a:moveTo>
                  <a:lnTo>
                    <a:pt x="0" y="1150"/>
                  </a:lnTo>
                  <a:lnTo>
                    <a:pt x="1720" y="4255"/>
                  </a:lnTo>
                  <a:lnTo>
                    <a:pt x="6188" y="3049"/>
                  </a:lnTo>
                  <a:lnTo>
                    <a:pt x="450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g1a0854cc649_9_1892"/>
            <p:cNvSpPr/>
            <p:nvPr/>
          </p:nvSpPr>
          <p:spPr>
            <a:xfrm>
              <a:off x="3496708" y="5733827"/>
              <a:ext cx="141803" cy="97569"/>
            </a:xfrm>
            <a:custGeom>
              <a:rect b="b" l="l" r="r" t="t"/>
              <a:pathLst>
                <a:path extrusionOk="0" h="4438" w="6450">
                  <a:moveTo>
                    <a:pt x="3741" y="0"/>
                  </a:moveTo>
                  <a:lnTo>
                    <a:pt x="0" y="1032"/>
                  </a:lnTo>
                  <a:lnTo>
                    <a:pt x="2509" y="4437"/>
                  </a:lnTo>
                  <a:lnTo>
                    <a:pt x="6449" y="3431"/>
                  </a:lnTo>
                  <a:lnTo>
                    <a:pt x="374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g1a0854cc649_9_1892"/>
            <p:cNvSpPr/>
            <p:nvPr/>
          </p:nvSpPr>
          <p:spPr>
            <a:xfrm>
              <a:off x="3356178" y="5546755"/>
              <a:ext cx="109529" cy="63778"/>
            </a:xfrm>
            <a:custGeom>
              <a:rect b="b" l="l" r="r" t="t"/>
              <a:pathLst>
                <a:path extrusionOk="0" h="2901" w="4982">
                  <a:moveTo>
                    <a:pt x="3418" y="1"/>
                  </a:moveTo>
                  <a:lnTo>
                    <a:pt x="0" y="872"/>
                  </a:lnTo>
                  <a:lnTo>
                    <a:pt x="1498" y="2901"/>
                  </a:lnTo>
                  <a:lnTo>
                    <a:pt x="4982" y="1982"/>
                  </a:lnTo>
                  <a:lnTo>
                    <a:pt x="341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g1a0854cc649_9_1892"/>
            <p:cNvSpPr/>
            <p:nvPr/>
          </p:nvSpPr>
          <p:spPr>
            <a:xfrm>
              <a:off x="3319705" y="5499949"/>
              <a:ext cx="101681" cy="53160"/>
            </a:xfrm>
            <a:custGeom>
              <a:rect b="b" l="l" r="r" t="t"/>
              <a:pathLst>
                <a:path extrusionOk="0" h="2418" w="4625">
                  <a:moveTo>
                    <a:pt x="3401" y="0"/>
                  </a:moveTo>
                  <a:lnTo>
                    <a:pt x="0" y="754"/>
                  </a:lnTo>
                  <a:lnTo>
                    <a:pt x="1232" y="2417"/>
                  </a:lnTo>
                  <a:lnTo>
                    <a:pt x="4625" y="1555"/>
                  </a:lnTo>
                  <a:lnTo>
                    <a:pt x="340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g1a0854cc649_9_1892"/>
            <p:cNvSpPr/>
            <p:nvPr/>
          </p:nvSpPr>
          <p:spPr>
            <a:xfrm>
              <a:off x="3667775" y="5963199"/>
              <a:ext cx="150224" cy="98229"/>
            </a:xfrm>
            <a:custGeom>
              <a:rect b="b" l="l" r="r" t="t"/>
              <a:pathLst>
                <a:path extrusionOk="0" h="4468" w="6833">
                  <a:moveTo>
                    <a:pt x="4194" y="0"/>
                  </a:moveTo>
                  <a:lnTo>
                    <a:pt x="1" y="1150"/>
                  </a:lnTo>
                  <a:lnTo>
                    <a:pt x="2444" y="4468"/>
                  </a:lnTo>
                  <a:lnTo>
                    <a:pt x="6833" y="3349"/>
                  </a:lnTo>
                  <a:lnTo>
                    <a:pt x="419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g1a0854cc649_9_1892"/>
            <p:cNvSpPr/>
            <p:nvPr/>
          </p:nvSpPr>
          <p:spPr>
            <a:xfrm>
              <a:off x="3398478" y="5602861"/>
              <a:ext cx="117774" cy="72770"/>
            </a:xfrm>
            <a:custGeom>
              <a:rect b="b" l="l" r="r" t="t"/>
              <a:pathLst>
                <a:path extrusionOk="0" h="3310" w="5357">
                  <a:moveTo>
                    <a:pt x="3511" y="0"/>
                  </a:moveTo>
                  <a:lnTo>
                    <a:pt x="1" y="928"/>
                  </a:lnTo>
                  <a:lnTo>
                    <a:pt x="1756" y="3310"/>
                  </a:lnTo>
                  <a:lnTo>
                    <a:pt x="5357" y="2339"/>
                  </a:lnTo>
                  <a:lnTo>
                    <a:pt x="351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g1a0854cc649_9_1892"/>
            <p:cNvSpPr/>
            <p:nvPr/>
          </p:nvSpPr>
          <p:spPr>
            <a:xfrm>
              <a:off x="3614372" y="5891879"/>
              <a:ext cx="135757" cy="83873"/>
            </a:xfrm>
            <a:custGeom>
              <a:rect b="b" l="l" r="r" t="t"/>
              <a:pathLst>
                <a:path extrusionOk="0" h="3815" w="6175">
                  <a:moveTo>
                    <a:pt x="4063" y="0"/>
                  </a:moveTo>
                  <a:lnTo>
                    <a:pt x="0" y="1102"/>
                  </a:lnTo>
                  <a:lnTo>
                    <a:pt x="2003" y="3815"/>
                  </a:lnTo>
                  <a:lnTo>
                    <a:pt x="6175" y="2674"/>
                  </a:lnTo>
                  <a:lnTo>
                    <a:pt x="406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4" name="Google Shape;454;g1a0854cc649_9_1892"/>
            <p:cNvSpPr/>
            <p:nvPr/>
          </p:nvSpPr>
          <p:spPr>
            <a:xfrm>
              <a:off x="3287541" y="5457825"/>
              <a:ext cx="96800" cy="45685"/>
            </a:xfrm>
            <a:custGeom>
              <a:rect b="b" l="l" r="r" t="t"/>
              <a:pathLst>
                <a:path extrusionOk="0" h="2078" w="4403">
                  <a:moveTo>
                    <a:pt x="3349" y="0"/>
                  </a:moveTo>
                  <a:lnTo>
                    <a:pt x="0" y="684"/>
                  </a:lnTo>
                  <a:lnTo>
                    <a:pt x="1032" y="2078"/>
                  </a:lnTo>
                  <a:lnTo>
                    <a:pt x="4402" y="1333"/>
                  </a:lnTo>
                  <a:lnTo>
                    <a:pt x="334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g1a0854cc649_9_1892"/>
            <p:cNvSpPr/>
            <p:nvPr/>
          </p:nvSpPr>
          <p:spPr>
            <a:xfrm>
              <a:off x="3446450" y="5666816"/>
              <a:ext cx="122654" cy="76991"/>
            </a:xfrm>
            <a:custGeom>
              <a:rect b="b" l="l" r="r" t="t"/>
              <a:pathLst>
                <a:path extrusionOk="0" h="3502" w="5579">
                  <a:moveTo>
                    <a:pt x="3623" y="0"/>
                  </a:moveTo>
                  <a:lnTo>
                    <a:pt x="0" y="980"/>
                  </a:lnTo>
                  <a:lnTo>
                    <a:pt x="1860" y="3501"/>
                  </a:lnTo>
                  <a:lnTo>
                    <a:pt x="5578" y="2478"/>
                  </a:lnTo>
                  <a:lnTo>
                    <a:pt x="362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g22ba5890710_0_28"/>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
        <p:nvSpPr>
          <p:cNvPr id="461" name="Google Shape;461;g22ba5890710_0_28"/>
          <p:cNvSpPr txBox="1"/>
          <p:nvPr/>
        </p:nvSpPr>
        <p:spPr>
          <a:xfrm>
            <a:off x="5445146" y="1668912"/>
            <a:ext cx="564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22ba5890710_0_28"/>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463" name="Google Shape;463;g22ba5890710_0_28"/>
          <p:cNvPicPr preferRelativeResize="0"/>
          <p:nvPr/>
        </p:nvPicPr>
        <p:blipFill rotWithShape="1">
          <a:blip r:embed="rId4">
            <a:alphaModFix/>
          </a:blip>
          <a:srcRect b="0" l="0" r="0" t="0"/>
          <a:stretch/>
        </p:blipFill>
        <p:spPr>
          <a:xfrm>
            <a:off x="6854309" y="1592700"/>
            <a:ext cx="4846291" cy="4768601"/>
          </a:xfrm>
          <a:prstGeom prst="rect">
            <a:avLst/>
          </a:prstGeom>
          <a:noFill/>
          <a:ln>
            <a:noFill/>
          </a:ln>
        </p:spPr>
      </p:pic>
      <p:grpSp>
        <p:nvGrpSpPr>
          <p:cNvPr id="464" name="Google Shape;464;g22ba5890710_0_28"/>
          <p:cNvGrpSpPr/>
          <p:nvPr/>
        </p:nvGrpSpPr>
        <p:grpSpPr>
          <a:xfrm>
            <a:off x="608463" y="688829"/>
            <a:ext cx="764257" cy="763507"/>
            <a:chOff x="3040984" y="3681059"/>
            <a:chExt cx="356164" cy="355815"/>
          </a:xfrm>
        </p:grpSpPr>
        <p:sp>
          <p:nvSpPr>
            <p:cNvPr id="465" name="Google Shape;465;g22ba5890710_0_28"/>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66" name="Google Shape;466;g22ba5890710_0_28"/>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67" name="Google Shape;467;g22ba5890710_0_28"/>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468" name="Google Shape;468;g22ba5890710_0_28"/>
          <p:cNvSpPr txBox="1"/>
          <p:nvPr/>
        </p:nvSpPr>
        <p:spPr>
          <a:xfrm>
            <a:off x="1561200" y="688825"/>
            <a:ext cx="10139400" cy="7635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Thu thập được dữ liệu rồi, </a:t>
            </a:r>
            <a:endParaRPr b="1" sz="3400">
              <a:solidFill>
                <a:schemeClr val="dk1"/>
              </a:solidFill>
              <a:latin typeface="Exo"/>
              <a:ea typeface="Exo"/>
              <a:cs typeface="Exo"/>
              <a:sym typeface="Exo"/>
            </a:endParaRPr>
          </a:p>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vậy thì lưu trữ ở đâu?</a:t>
            </a:r>
            <a:endParaRPr b="1" sz="3400">
              <a:solidFill>
                <a:schemeClr val="dk1"/>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22c100fa8b_0_483"/>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22c100fa8b_0_483"/>
          <p:cNvSpPr txBox="1"/>
          <p:nvPr/>
        </p:nvSpPr>
        <p:spPr>
          <a:xfrm>
            <a:off x="5053975" y="1665763"/>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75" name="Google Shape;475;g222c100fa8b_0_48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76" name="Google Shape;476;g222c100fa8b_0_483"/>
          <p:cNvSpPr/>
          <p:nvPr/>
        </p:nvSpPr>
        <p:spPr>
          <a:xfrm>
            <a:off x="5143853" y="2702031"/>
            <a:ext cx="6535200" cy="772477"/>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477" name="Google Shape;477;g222c100fa8b_0_483"/>
          <p:cNvSpPr txBox="1"/>
          <p:nvPr/>
        </p:nvSpPr>
        <p:spPr>
          <a:xfrm>
            <a:off x="5209956" y="2693556"/>
            <a:ext cx="6535200" cy="7724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i="0" lang="en-US" sz="2000" u="none" cap="none" strike="noStrike">
                <a:solidFill>
                  <a:srgbClr val="E2262D"/>
                </a:solidFill>
                <a:latin typeface="Exo"/>
                <a:ea typeface="Exo"/>
                <a:cs typeface="Exo"/>
                <a:sym typeface="Exo"/>
              </a:rPr>
              <a:t>1. Tổng quan về dữ liệu. Dữ liệu là gì? Ở đâu? </a:t>
            </a:r>
            <a:endParaRPr b="0" i="0" sz="2000" u="none" cap="none" strike="noStrike">
              <a:solidFill>
                <a:srgbClr val="E2262D"/>
              </a:solidFill>
              <a:latin typeface="Arial"/>
              <a:ea typeface="Arial"/>
              <a:cs typeface="Arial"/>
              <a:sym typeface="Arial"/>
            </a:endParaRPr>
          </a:p>
        </p:txBody>
      </p:sp>
      <p:sp>
        <p:nvSpPr>
          <p:cNvPr id="478" name="Google Shape;478;g222c100fa8b_0_483"/>
          <p:cNvSpPr/>
          <p:nvPr/>
        </p:nvSpPr>
        <p:spPr>
          <a:xfrm>
            <a:off x="5143853" y="3671716"/>
            <a:ext cx="6535200" cy="772477"/>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479" name="Google Shape;479;g222c100fa8b_0_483"/>
          <p:cNvSpPr txBox="1"/>
          <p:nvPr/>
        </p:nvSpPr>
        <p:spPr>
          <a:xfrm>
            <a:off x="5209956" y="3671726"/>
            <a:ext cx="6535200" cy="7724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Giới thiệu về Cơ sở dữ liệu, hệ quản trị CSDL,        </a:t>
            </a:r>
            <a:endParaRPr b="1" sz="2000">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ngôn ngữ truy vấn dữ liệu SQL</a:t>
            </a:r>
            <a:endParaRPr b="1" i="0" sz="2000" u="none" cap="none" strike="noStrike">
              <a:solidFill>
                <a:schemeClr val="lt1"/>
              </a:solidFill>
            </a:endParaRPr>
          </a:p>
        </p:txBody>
      </p:sp>
      <p:sp>
        <p:nvSpPr>
          <p:cNvPr id="480" name="Google Shape;480;g222c100fa8b_0_483"/>
          <p:cNvSpPr/>
          <p:nvPr/>
        </p:nvSpPr>
        <p:spPr>
          <a:xfrm>
            <a:off x="5143853" y="4641401"/>
            <a:ext cx="6535200" cy="772477"/>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481" name="Google Shape;481;g222c100fa8b_0_483"/>
          <p:cNvSpPr txBox="1"/>
          <p:nvPr/>
        </p:nvSpPr>
        <p:spPr>
          <a:xfrm>
            <a:off x="5209956" y="4641412"/>
            <a:ext cx="6535200" cy="7724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000">
                <a:solidFill>
                  <a:srgbClr val="E2262D"/>
                </a:solidFill>
                <a:latin typeface="Exo"/>
                <a:ea typeface="Exo"/>
                <a:cs typeface="Exo"/>
                <a:sym typeface="Exo"/>
              </a:rPr>
              <a:t>3. Các câu lệnh truy vấn cơ bản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g222c100fa8b_0_504"/>
          <p:cNvPicPr preferRelativeResize="0"/>
          <p:nvPr/>
        </p:nvPicPr>
        <p:blipFill rotWithShape="1">
          <a:blip r:embed="rId3">
            <a:alphaModFix/>
          </a:blip>
          <a:srcRect b="0" l="0" r="0" t="0"/>
          <a:stretch/>
        </p:blipFill>
        <p:spPr>
          <a:xfrm>
            <a:off x="660700" y="992125"/>
            <a:ext cx="5697974" cy="5822951"/>
          </a:xfrm>
          <a:prstGeom prst="rect">
            <a:avLst/>
          </a:prstGeom>
          <a:noFill/>
          <a:ln>
            <a:noFill/>
          </a:ln>
        </p:spPr>
      </p:pic>
      <p:pic>
        <p:nvPicPr>
          <p:cNvPr id="487" name="Google Shape;487;g222c100fa8b_0_504"/>
          <p:cNvPicPr preferRelativeResize="0"/>
          <p:nvPr/>
        </p:nvPicPr>
        <p:blipFill rotWithShape="1">
          <a:blip r:embed="rId4">
            <a:alphaModFix/>
          </a:blip>
          <a:srcRect b="52075" l="0" r="65618" t="0"/>
          <a:stretch/>
        </p:blipFill>
        <p:spPr>
          <a:xfrm flipH="1">
            <a:off x="-1" y="0"/>
            <a:ext cx="2880651" cy="1734550"/>
          </a:xfrm>
          <a:prstGeom prst="rect">
            <a:avLst/>
          </a:prstGeom>
          <a:noFill/>
          <a:ln>
            <a:noFill/>
          </a:ln>
        </p:spPr>
      </p:pic>
      <p:sp>
        <p:nvSpPr>
          <p:cNvPr id="488" name="Google Shape;488;g222c100fa8b_0_5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89" name="Google Shape;489;g222c100fa8b_0_504"/>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CƠ SỞ DỮ LIỆU </a:t>
            </a:r>
            <a:r>
              <a:rPr b="1" lang="en-US" sz="3800">
                <a:solidFill>
                  <a:schemeClr val="dk1"/>
                </a:solidFill>
                <a:latin typeface="Exo"/>
                <a:ea typeface="Exo"/>
                <a:cs typeface="Exo"/>
                <a:sym typeface="Exo"/>
              </a:rPr>
              <a:t>- DATABASE</a:t>
            </a:r>
            <a:endParaRPr b="1" sz="3800">
              <a:solidFill>
                <a:schemeClr val="dk1"/>
              </a:solidFill>
              <a:latin typeface="Exo"/>
              <a:ea typeface="Exo"/>
              <a:cs typeface="Exo"/>
              <a:sym typeface="Exo"/>
            </a:endParaRPr>
          </a:p>
        </p:txBody>
      </p:sp>
      <p:sp>
        <p:nvSpPr>
          <p:cNvPr id="490" name="Google Shape;490;g222c100fa8b_0_504"/>
          <p:cNvSpPr txBox="1"/>
          <p:nvPr/>
        </p:nvSpPr>
        <p:spPr>
          <a:xfrm>
            <a:off x="6434875" y="2491025"/>
            <a:ext cx="47493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Cơ sở dữ liệu (Database) </a:t>
            </a:r>
            <a:r>
              <a:rPr b="0" i="0" lang="en-US" sz="1800" u="none" cap="none" strike="noStrike">
                <a:solidFill>
                  <a:srgbClr val="161513"/>
                </a:solidFill>
                <a:latin typeface="Exo"/>
                <a:ea typeface="Exo"/>
                <a:cs typeface="Exo"/>
                <a:sym typeface="Exo"/>
              </a:rPr>
              <a:t>là nơi tập hợp các dữ liệu có liên quan đến nhau, thường được lưu trữ ở các hệ thống máy tính.</a:t>
            </a:r>
            <a:endParaRPr b="0"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Thông thường, cơ sở dữ liệu được chia làm </a:t>
            </a:r>
            <a:r>
              <a:rPr b="0" i="0" lang="en-US" sz="1800" u="none" cap="none" strike="noStrike">
                <a:solidFill>
                  <a:srgbClr val="161513"/>
                </a:solidFill>
                <a:latin typeface="Exo"/>
                <a:ea typeface="Exo"/>
                <a:cs typeface="Exo"/>
                <a:sym typeface="Exo"/>
              </a:rPr>
              <a:t>2 dạng chính:</a:t>
            </a:r>
            <a:endParaRPr b="0" i="0" sz="1800" u="none" cap="none" strike="noStrike">
              <a:solidFill>
                <a:srgbClr val="161513"/>
              </a:solidFill>
              <a:latin typeface="Exo"/>
              <a:ea typeface="Exo"/>
              <a:cs typeface="Exo"/>
              <a:sym typeface="Exo"/>
            </a:endParaRPr>
          </a:p>
          <a:p>
            <a:pPr indent="0" lvl="0" marL="457200" marR="0" rtl="0" algn="l">
              <a:lnSpc>
                <a:spcPct val="115000"/>
              </a:lnSpc>
              <a:spcBef>
                <a:spcPts val="0"/>
              </a:spcBef>
              <a:spcAft>
                <a:spcPts val="0"/>
              </a:spcAft>
              <a:buNone/>
            </a:pPr>
            <a:r>
              <a:rPr b="0" i="0" lang="en-US" sz="1800" u="none" cap="none" strike="noStrike">
                <a:solidFill>
                  <a:srgbClr val="161513"/>
                </a:solidFill>
                <a:latin typeface="Exo Medium"/>
                <a:ea typeface="Exo Medium"/>
                <a:cs typeface="Exo Medium"/>
                <a:sym typeface="Exo Medium"/>
              </a:rPr>
              <a:t>CSDL quan hệ (Relational Database)</a:t>
            </a:r>
            <a:endParaRPr b="0" i="0" sz="1800" u="none" cap="none" strike="noStrike">
              <a:solidFill>
                <a:srgbClr val="161513"/>
              </a:solidFill>
              <a:latin typeface="Exo Medium"/>
              <a:ea typeface="Exo Medium"/>
              <a:cs typeface="Exo Medium"/>
              <a:sym typeface="Exo Medium"/>
            </a:endParaRPr>
          </a:p>
          <a:p>
            <a:pPr indent="0" lvl="0" marL="457200" marR="0" rtl="0" algn="l">
              <a:lnSpc>
                <a:spcPct val="115000"/>
              </a:lnSpc>
              <a:spcBef>
                <a:spcPts val="0"/>
              </a:spcBef>
              <a:spcAft>
                <a:spcPts val="0"/>
              </a:spcAft>
              <a:buNone/>
            </a:pPr>
            <a:r>
              <a:rPr b="0" i="0" lang="en-US" sz="1800" u="none" cap="none" strike="noStrike">
                <a:solidFill>
                  <a:srgbClr val="161513"/>
                </a:solidFill>
                <a:latin typeface="Exo Medium"/>
                <a:ea typeface="Exo Medium"/>
                <a:cs typeface="Exo Medium"/>
                <a:sym typeface="Exo Medium"/>
              </a:rPr>
              <a:t>CSDL phi quan hệ (Non Relational Database)</a:t>
            </a:r>
            <a:endParaRPr b="0" i="0" sz="1800" u="none" cap="none" strike="noStrike">
              <a:solidFill>
                <a:srgbClr val="161513"/>
              </a:solidFill>
              <a:latin typeface="Exo Medium"/>
              <a:ea typeface="Exo Medium"/>
              <a:cs typeface="Exo Medium"/>
              <a:sym typeface="Exo Medium"/>
            </a:endParaRPr>
          </a:p>
        </p:txBody>
      </p:sp>
      <p:pic>
        <p:nvPicPr>
          <p:cNvPr id="491" name="Google Shape;491;g222c100fa8b_0_504"/>
          <p:cNvPicPr preferRelativeResize="0"/>
          <p:nvPr/>
        </p:nvPicPr>
        <p:blipFill rotWithShape="1">
          <a:blip r:embed="rId5">
            <a:alphaModFix/>
          </a:blip>
          <a:srcRect b="0" l="0" r="0" t="0"/>
          <a:stretch/>
        </p:blipFill>
        <p:spPr>
          <a:xfrm>
            <a:off x="6697208" y="4375209"/>
            <a:ext cx="88821" cy="190315"/>
          </a:xfrm>
          <a:prstGeom prst="rect">
            <a:avLst/>
          </a:prstGeom>
          <a:noFill/>
          <a:ln>
            <a:noFill/>
          </a:ln>
        </p:spPr>
      </p:pic>
      <p:pic>
        <p:nvPicPr>
          <p:cNvPr id="492" name="Google Shape;492;g222c100fa8b_0_504"/>
          <p:cNvPicPr preferRelativeResize="0"/>
          <p:nvPr/>
        </p:nvPicPr>
        <p:blipFill rotWithShape="1">
          <a:blip r:embed="rId5">
            <a:alphaModFix/>
          </a:blip>
          <a:srcRect b="0" l="0" r="0" t="0"/>
          <a:stretch/>
        </p:blipFill>
        <p:spPr>
          <a:xfrm>
            <a:off x="6697208" y="4709834"/>
            <a:ext cx="88821" cy="1903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