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Exo Medium"/>
      <p:regular r:id="rId47"/>
      <p:bold r:id="rId48"/>
      <p:italic r:id="rId49"/>
      <p:boldItalic r:id="rId50"/>
    </p:embeddedFont>
    <p:embeddedFont>
      <p:font typeface="Exo Black"/>
      <p:bold r:id="rId51"/>
      <p:boldItalic r:id="rId52"/>
    </p:embeddedFont>
    <p:embeddedFont>
      <p:font typeface="Exo"/>
      <p:regular r:id="rId53"/>
      <p:bold r:id="rId54"/>
      <p:italic r:id="rId55"/>
      <p:boldItalic r:id="rId56"/>
    </p:embeddedFont>
    <p:embeddedFont>
      <p:font typeface="Exo SemiBold"/>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61" roundtripDataSignature="AMtx7mic9DsPUOLGoeCSEXFM1J9lKWiw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D6A2C-DBD0-4D54-A3AB-F70711EEF700}">
  <a:tblStyle styleId="{482D6A2C-DBD0-4D54-A3AB-F70711EEF7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Medium-bold.fntdata"/><Relationship Id="rId47" Type="http://schemas.openxmlformats.org/officeDocument/2006/relationships/font" Target="fonts/ExoMedium-regular.fntdata"/><Relationship Id="rId49" Type="http://schemas.openxmlformats.org/officeDocument/2006/relationships/font" Target="fonts/Ex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ExoSemiBol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Black-bold.fntdata"/><Relationship Id="rId50" Type="http://schemas.openxmlformats.org/officeDocument/2006/relationships/font" Target="fonts/ExoMedium-boldItalic.fntdata"/><Relationship Id="rId53" Type="http://schemas.openxmlformats.org/officeDocument/2006/relationships/font" Target="fonts/Exo-regular.fntdata"/><Relationship Id="rId52" Type="http://schemas.openxmlformats.org/officeDocument/2006/relationships/font" Target="fonts/ExoBlack-boldItalic.fntdata"/><Relationship Id="rId11" Type="http://schemas.openxmlformats.org/officeDocument/2006/relationships/slide" Target="slides/slide5.xml"/><Relationship Id="rId55" Type="http://schemas.openxmlformats.org/officeDocument/2006/relationships/font" Target="fonts/Exo-italic.fntdata"/><Relationship Id="rId10" Type="http://schemas.openxmlformats.org/officeDocument/2006/relationships/slide" Target="slides/slide4.xml"/><Relationship Id="rId54" Type="http://schemas.openxmlformats.org/officeDocument/2006/relationships/font" Target="fonts/Exo-bold.fntdata"/><Relationship Id="rId13" Type="http://schemas.openxmlformats.org/officeDocument/2006/relationships/slide" Target="slides/slide7.xml"/><Relationship Id="rId57" Type="http://schemas.openxmlformats.org/officeDocument/2006/relationships/font" Target="fonts/ExoSemiBold-regular.fntdata"/><Relationship Id="rId12" Type="http://schemas.openxmlformats.org/officeDocument/2006/relationships/slide" Target="slides/slide6.xml"/><Relationship Id="rId56" Type="http://schemas.openxmlformats.org/officeDocument/2006/relationships/font" Target="fonts/Exo-boldItalic.fntdata"/><Relationship Id="rId15" Type="http://schemas.openxmlformats.org/officeDocument/2006/relationships/slide" Target="slides/slide9.xml"/><Relationship Id="rId59" Type="http://schemas.openxmlformats.org/officeDocument/2006/relationships/font" Target="fonts/ExoSemiBold-italic.fntdata"/><Relationship Id="rId14" Type="http://schemas.openxmlformats.org/officeDocument/2006/relationships/slide" Target="slides/slide8.xml"/><Relationship Id="rId58" Type="http://schemas.openxmlformats.org/officeDocument/2006/relationships/font" Target="fonts/Exo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dccb6f06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3dccb6f06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1c873f79c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241c873f79c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1c873f79c_0_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41c873f79c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1c873f79c_0_3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41c873f79c_0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dccb6f06f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73" name="Google Shape;273;g23dccb6f06f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dccb6f06f_1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3dccb6f06f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dccb6f06f_1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3dccb6f06f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dccb6f06f_1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38" name="Google Shape;338;g23dccb6f06f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1c873f79c_0_3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241c873f79c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3e83cb707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23e83cb70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dccb6f06f_1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3dccb6f06f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dccb6f06f_1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3dccb6f06f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dccb6f06f_1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23dccb6f06f_1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3dccb6f06f_1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23dccb6f06f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3e83cb7075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23e83cb7075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dccb6f06f_1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g23dccb6f06f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3dccb6f06f_1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g23dccb6f06f_1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3e83cb7075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g23e83cb7075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dccb6f06f_1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23dccb6f06f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1c873f79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17" name="Google Shape;117;g241c873f79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ccb6f06f_1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538" name="Google Shape;538;g23dccb6f06f_1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3dccb6f06f_1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g23dccb6f06f_1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g23dccb6f06f_1_3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3dccb6f06f_1_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23dccb6f06f_1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3dccb6f06f_1_5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g23dccb6f06f_1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ccb6f06f_1_5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23dccb6f06f_1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3dccb6f06f_1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g23dccb6f06f_1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g23dccb6f06f_1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3dccb6f06f_1_5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g23dccb6f06f_1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ccb6f06f_1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3dccb6f06f_1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23dccb6f06f_1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1c873f79c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1c873f79c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Giá trị Unique là giá trị chỉ xuất hiện 1 lần duy nhất trong cột. Nó là duy nhất.</a:t>
            </a:r>
            <a:endParaRPr/>
          </a:p>
        </p:txBody>
      </p:sp>
      <p:sp>
        <p:nvSpPr>
          <p:cNvPr id="135" name="Google Shape;135;g241c873f79c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c873f79c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c873f79c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41c873f79c_0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1c873f79c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1c873f79c_0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41c873f79c_0_1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1c873f79c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1c873f79c_0_2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41c873f79c_0_2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1c873f79c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1c873f79c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41c873f79c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dccb6f06f_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01" name="Google Shape;201;g23dccb6f06f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 name="Shape 16"/>
        <p:cNvGrpSpPr/>
        <p:nvPr/>
      </p:nvGrpSpPr>
      <p:grpSpPr>
        <a:xfrm>
          <a:off x="0" y="0"/>
          <a:ext cx="0" cy="0"/>
          <a:chOff x="0" y="0"/>
          <a:chExt cx="0" cy="0"/>
        </a:xfrm>
      </p:grpSpPr>
      <p:sp>
        <p:nvSpPr>
          <p:cNvPr id="17" name="Google Shape;17;p92"/>
          <p:cNvSpPr/>
          <p:nvPr>
            <p:ph idx="2" type="pic"/>
          </p:nvPr>
        </p:nvSpPr>
        <p:spPr>
          <a:xfrm>
            <a:off x="4806952" y="1588"/>
            <a:ext cx="7386637" cy="6858000"/>
          </a:xfrm>
          <a:prstGeom prst="rect">
            <a:avLst/>
          </a:prstGeom>
          <a:noFill/>
          <a:ln>
            <a:noFill/>
          </a:ln>
        </p:spPr>
      </p:sp>
      <p:sp>
        <p:nvSpPr>
          <p:cNvPr id="18" name="Google Shape;18;p92"/>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8"/>
          <p:cNvSpPr/>
          <p:nvPr>
            <p:ph idx="2" type="pic"/>
          </p:nvPr>
        </p:nvSpPr>
        <p:spPr>
          <a:xfrm>
            <a:off x="5183188" y="987425"/>
            <a:ext cx="6172200" cy="4873625"/>
          </a:xfrm>
          <a:prstGeom prst="rect">
            <a:avLst/>
          </a:prstGeom>
          <a:noFill/>
          <a:ln>
            <a:noFill/>
          </a:ln>
        </p:spPr>
      </p:sp>
      <p:sp>
        <p:nvSpPr>
          <p:cNvPr id="67" name="Google Shape;67;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3" name="Shape 83"/>
        <p:cNvGrpSpPr/>
        <p:nvPr/>
      </p:nvGrpSpPr>
      <p:grpSpPr>
        <a:xfrm>
          <a:off x="0" y="0"/>
          <a:ext cx="0" cy="0"/>
          <a:chOff x="0" y="0"/>
          <a:chExt cx="0" cy="0"/>
        </a:xfrm>
      </p:grpSpPr>
      <p:sp>
        <p:nvSpPr>
          <p:cNvPr id="84" name="Google Shape;84;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85" name="Shape 85"/>
        <p:cNvGrpSpPr/>
        <p:nvPr/>
      </p:nvGrpSpPr>
      <p:grpSpPr>
        <a:xfrm>
          <a:off x="0" y="0"/>
          <a:ext cx="0" cy="0"/>
          <a:chOff x="0" y="0"/>
          <a:chExt cx="0" cy="0"/>
        </a:xfrm>
      </p:grpSpPr>
      <p:sp>
        <p:nvSpPr>
          <p:cNvPr id="86" name="Google Shape;86;g23dccb6f06f_0_3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g23dccb6f06f_0_3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88" name="Shape 88"/>
        <p:cNvGrpSpPr/>
        <p:nvPr/>
      </p:nvGrpSpPr>
      <p:grpSpPr>
        <a:xfrm>
          <a:off x="0" y="0"/>
          <a:ext cx="0" cy="0"/>
          <a:chOff x="0" y="0"/>
          <a:chExt cx="0" cy="0"/>
        </a:xfrm>
      </p:grpSpPr>
      <p:sp>
        <p:nvSpPr>
          <p:cNvPr id="89" name="Google Shape;89;g23dccb6f06f_1_465"/>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74"/>
          <p:cNvSpPr/>
          <p:nvPr>
            <p:ph idx="2" type="pic"/>
          </p:nvPr>
        </p:nvSpPr>
        <p:spPr>
          <a:xfrm>
            <a:off x="5867401" y="1176112"/>
            <a:ext cx="4189413" cy="4202113"/>
          </a:xfrm>
          <a:prstGeom prst="rect">
            <a:avLst/>
          </a:prstGeom>
          <a:noFill/>
          <a:ln>
            <a:noFill/>
          </a:ln>
        </p:spPr>
      </p:sp>
      <p:sp>
        <p:nvSpPr>
          <p:cNvPr id="29" name="Google Shape;29;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3dccb6f06f_0_6"/>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95" name="Google Shape;95;g23dccb6f06f_0_6"/>
          <p:cNvSpPr txBox="1"/>
          <p:nvPr>
            <p:ph idx="4294967295" type="title"/>
          </p:nvPr>
        </p:nvSpPr>
        <p:spPr>
          <a:xfrm>
            <a:off x="1620452" y="2199275"/>
            <a:ext cx="89511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500">
                <a:solidFill>
                  <a:schemeClr val="lt1"/>
                </a:solidFill>
                <a:latin typeface="Exo Black"/>
                <a:ea typeface="Exo Black"/>
                <a:cs typeface="Exo Black"/>
                <a:sym typeface="Exo Black"/>
              </a:rPr>
              <a:t>X-DATA DATA FOR EVERYONE</a:t>
            </a:r>
            <a:endParaRPr sz="4500">
              <a:solidFill>
                <a:schemeClr val="lt1"/>
              </a:solidFill>
              <a:latin typeface="Exo Black"/>
              <a:ea typeface="Exo Black"/>
              <a:cs typeface="Exo Black"/>
              <a:sym typeface="Exo Black"/>
            </a:endParaRPr>
          </a:p>
        </p:txBody>
      </p:sp>
      <p:sp>
        <p:nvSpPr>
          <p:cNvPr id="96" name="Google Shape;96;g23dccb6f06f_0_6"/>
          <p:cNvSpPr txBox="1"/>
          <p:nvPr>
            <p:ph idx="4294967295" type="body"/>
          </p:nvPr>
        </p:nvSpPr>
        <p:spPr>
          <a:xfrm>
            <a:off x="74550" y="3267350"/>
            <a:ext cx="12042900" cy="200610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Clr>
                <a:schemeClr val="lt1"/>
              </a:buClr>
              <a:buSzPts val="4000"/>
              <a:buNone/>
            </a:pPr>
            <a:r>
              <a:rPr b="1" lang="en-US" sz="3600">
                <a:solidFill>
                  <a:schemeClr val="lt1"/>
                </a:solidFill>
                <a:latin typeface="Exo"/>
                <a:ea typeface="Exo"/>
                <a:cs typeface="Exo"/>
                <a:sym typeface="Exo"/>
              </a:rPr>
              <a:t>Bài 2:</a:t>
            </a:r>
            <a:r>
              <a:rPr lang="en-US" sz="3600">
                <a:solidFill>
                  <a:schemeClr val="lt1"/>
                </a:solidFill>
                <a:latin typeface="Exo SemiBold"/>
                <a:ea typeface="Exo SemiBold"/>
                <a:cs typeface="Exo SemiBold"/>
                <a:sym typeface="Exo SemiBold"/>
              </a:rPr>
              <a:t> KEY TRONG SQL - </a:t>
            </a:r>
            <a:endParaRPr sz="3600">
              <a:solidFill>
                <a:schemeClr val="lt1"/>
              </a:solidFill>
              <a:latin typeface="Exo SemiBold"/>
              <a:ea typeface="Exo SemiBold"/>
              <a:cs typeface="Exo SemiBold"/>
              <a:sym typeface="Exo SemiBold"/>
            </a:endParaRPr>
          </a:p>
          <a:p>
            <a:pPr indent="0" lvl="0" marL="0" rtl="0" algn="ctr">
              <a:spcBef>
                <a:spcPts val="1000"/>
              </a:spcBef>
              <a:spcAft>
                <a:spcPts val="0"/>
              </a:spcAft>
              <a:buClr>
                <a:schemeClr val="lt1"/>
              </a:buClr>
              <a:buSzPts val="4000"/>
              <a:buNone/>
            </a:pPr>
            <a:r>
              <a:rPr lang="en-US" sz="3600">
                <a:solidFill>
                  <a:schemeClr val="lt1"/>
                </a:solidFill>
                <a:latin typeface="Exo SemiBold"/>
                <a:ea typeface="Exo SemiBold"/>
                <a:cs typeface="Exo SemiBold"/>
                <a:sym typeface="Exo SemiBold"/>
              </a:rPr>
              <a:t>MỐI QUAN HỆ GIỮA CÁC BẢNG</a:t>
            </a:r>
            <a:endParaRPr sz="3600">
              <a:solidFill>
                <a:schemeClr val="lt1"/>
              </a:solidFill>
              <a:latin typeface="Exo SemiBold"/>
              <a:ea typeface="Exo SemiBold"/>
              <a:cs typeface="Exo SemiBold"/>
              <a:sym typeface="Exo SemiBold"/>
            </a:endParaRPr>
          </a:p>
          <a:p>
            <a:pPr indent="0" lvl="0" marL="0" rtl="0" algn="ctr">
              <a:spcBef>
                <a:spcPts val="1000"/>
              </a:spcBef>
              <a:spcAft>
                <a:spcPts val="0"/>
              </a:spcAft>
              <a:buClr>
                <a:schemeClr val="dk1"/>
              </a:buClr>
              <a:buSzPts val="1100"/>
              <a:buFont typeface="Arial"/>
              <a:buNone/>
            </a:pPr>
            <a:r>
              <a:rPr lang="en-US" sz="3600">
                <a:solidFill>
                  <a:schemeClr val="lt1"/>
                </a:solidFill>
                <a:latin typeface="Exo SemiBold"/>
                <a:ea typeface="Exo SemiBold"/>
                <a:cs typeface="Exo SemiBold"/>
                <a:sym typeface="Exo SemiBold"/>
              </a:rPr>
              <a:t>CÁC TOÁN TỬ ĐIỀU KIỆN NÂNG CAO TRONG SQL</a:t>
            </a:r>
            <a:endParaRPr sz="3600">
              <a:solidFill>
                <a:schemeClr val="lt1"/>
              </a:solidFill>
              <a:latin typeface="Exo SemiBold"/>
              <a:ea typeface="Exo SemiBold"/>
              <a:cs typeface="Exo SemiBold"/>
              <a:sym typeface="Exo SemiBold"/>
            </a:endParaRPr>
          </a:p>
        </p:txBody>
      </p:sp>
      <p:pic>
        <p:nvPicPr>
          <p:cNvPr id="97" name="Google Shape;97;g23dccb6f06f_0_6"/>
          <p:cNvPicPr preferRelativeResize="0"/>
          <p:nvPr/>
        </p:nvPicPr>
        <p:blipFill rotWithShape="1">
          <a:blip r:embed="rId4">
            <a:alphaModFix/>
          </a:blip>
          <a:srcRect b="0" l="0" r="0" t="0"/>
          <a:stretch/>
        </p:blipFill>
        <p:spPr>
          <a:xfrm>
            <a:off x="5274562" y="537320"/>
            <a:ext cx="1642874" cy="730432"/>
          </a:xfrm>
          <a:prstGeom prst="rect">
            <a:avLst/>
          </a:prstGeom>
          <a:noFill/>
          <a:ln>
            <a:noFill/>
          </a:ln>
        </p:spPr>
      </p:pic>
      <p:sp>
        <p:nvSpPr>
          <p:cNvPr id="98" name="Google Shape;98;g23dccb6f06f_0_6"/>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21" name="Google Shape;221;p27"/>
          <p:cNvSpPr txBox="1"/>
          <p:nvPr/>
        </p:nvSpPr>
        <p:spPr>
          <a:xfrm>
            <a:off x="838200" y="1288450"/>
            <a:ext cx="47739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3C3C3C"/>
                </a:solidFill>
                <a:latin typeface="Exo"/>
                <a:ea typeface="Exo"/>
                <a:cs typeface="Exo"/>
                <a:sym typeface="Exo"/>
              </a:rPr>
              <a:t>Có 3 loại quan hệ trong CSDL: </a:t>
            </a:r>
            <a:endParaRPr b="1" sz="1800">
              <a:solidFill>
                <a:srgbClr val="3C3C3C"/>
              </a:solidFill>
              <a:latin typeface="Exo"/>
              <a:ea typeface="Exo"/>
              <a:cs typeface="Exo"/>
              <a:sym typeface="Exo"/>
            </a:endParaRPr>
          </a:p>
          <a:p>
            <a:pPr indent="0" lvl="0" marL="457200" marR="0" rtl="0" algn="l">
              <a:lnSpc>
                <a:spcPct val="100000"/>
              </a:lnSpc>
              <a:spcBef>
                <a:spcPts val="0"/>
              </a:spcBef>
              <a:spcAft>
                <a:spcPts val="0"/>
              </a:spcAft>
              <a:buNone/>
            </a:pPr>
            <a:r>
              <a:rPr lang="en-US" sz="1800">
                <a:solidFill>
                  <a:srgbClr val="3C3C3C"/>
                </a:solidFill>
                <a:latin typeface="Exo Medium"/>
                <a:ea typeface="Exo Medium"/>
                <a:cs typeface="Exo Medium"/>
                <a:sym typeface="Exo Medium"/>
              </a:rPr>
              <a:t>Một - Một (One - One) ( 1-1 )</a:t>
            </a:r>
            <a:endParaRPr sz="1800">
              <a:solidFill>
                <a:srgbClr val="3C3C3C"/>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lang="en-US" sz="1800">
                <a:solidFill>
                  <a:srgbClr val="3C3C3C"/>
                </a:solidFill>
                <a:latin typeface="Exo Medium"/>
                <a:ea typeface="Exo Medium"/>
                <a:cs typeface="Exo Medium"/>
                <a:sym typeface="Exo Medium"/>
              </a:rPr>
              <a:t>Một - Nhiều (One - Many) ( 1-n)</a:t>
            </a:r>
            <a:endParaRPr sz="1800">
              <a:solidFill>
                <a:srgbClr val="3C3C3C"/>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lang="en-US" sz="1800">
                <a:solidFill>
                  <a:srgbClr val="3C3C3C"/>
                </a:solidFill>
                <a:latin typeface="Exo Medium"/>
                <a:ea typeface="Exo Medium"/>
                <a:cs typeface="Exo Medium"/>
                <a:sym typeface="Exo Medium"/>
              </a:rPr>
              <a:t>Nhiều - Nhiều (Many - Many) (m-n)</a:t>
            </a:r>
            <a:endParaRPr sz="1800">
              <a:solidFill>
                <a:srgbClr val="3C3C3C"/>
              </a:solidFill>
              <a:latin typeface="Exo Medium"/>
              <a:ea typeface="Exo Medium"/>
              <a:cs typeface="Exo Medium"/>
              <a:sym typeface="Exo Medium"/>
            </a:endParaRPr>
          </a:p>
        </p:txBody>
      </p:sp>
      <p:pic>
        <p:nvPicPr>
          <p:cNvPr id="222" name="Google Shape;222;p27"/>
          <p:cNvPicPr preferRelativeResize="0"/>
          <p:nvPr/>
        </p:nvPicPr>
        <p:blipFill rotWithShape="1">
          <a:blip r:embed="rId3">
            <a:alphaModFix/>
          </a:blip>
          <a:srcRect b="0" l="1312" r="0" t="0"/>
          <a:stretch/>
        </p:blipFill>
        <p:spPr>
          <a:xfrm>
            <a:off x="6171138" y="1698925"/>
            <a:ext cx="5428775" cy="1200600"/>
          </a:xfrm>
          <a:prstGeom prst="rect">
            <a:avLst/>
          </a:prstGeom>
          <a:noFill/>
          <a:ln>
            <a:noFill/>
          </a:ln>
        </p:spPr>
      </p:pic>
      <p:pic>
        <p:nvPicPr>
          <p:cNvPr id="223" name="Google Shape;223;p27"/>
          <p:cNvPicPr preferRelativeResize="0"/>
          <p:nvPr/>
        </p:nvPicPr>
        <p:blipFill>
          <a:blip r:embed="rId4">
            <a:alphaModFix/>
          </a:blip>
          <a:stretch>
            <a:fillRect/>
          </a:stretch>
        </p:blipFill>
        <p:spPr>
          <a:xfrm>
            <a:off x="6035638" y="3339525"/>
            <a:ext cx="5699762" cy="1035612"/>
          </a:xfrm>
          <a:prstGeom prst="rect">
            <a:avLst/>
          </a:prstGeom>
          <a:noFill/>
          <a:ln>
            <a:noFill/>
          </a:ln>
        </p:spPr>
      </p:pic>
      <p:sp>
        <p:nvSpPr>
          <p:cNvPr id="224" name="Google Shape;224;p27"/>
          <p:cNvSpPr txBox="1"/>
          <p:nvPr/>
        </p:nvSpPr>
        <p:spPr>
          <a:xfrm>
            <a:off x="7155762" y="2990300"/>
            <a:ext cx="345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solidFill>
                  <a:srgbClr val="E2262D"/>
                </a:solidFill>
                <a:latin typeface="Exo"/>
                <a:ea typeface="Exo"/>
                <a:cs typeface="Exo"/>
                <a:sym typeface="Exo"/>
              </a:rPr>
              <a:t>Ví dụ về mối quan hệ 1 - n:</a:t>
            </a:r>
            <a:endParaRPr b="1" sz="1700">
              <a:solidFill>
                <a:srgbClr val="E2262D"/>
              </a:solidFill>
              <a:latin typeface="Exo"/>
              <a:ea typeface="Exo"/>
              <a:cs typeface="Exo"/>
              <a:sym typeface="Exo"/>
            </a:endParaRPr>
          </a:p>
        </p:txBody>
      </p:sp>
      <p:sp>
        <p:nvSpPr>
          <p:cNvPr id="225" name="Google Shape;225;p27"/>
          <p:cNvSpPr txBox="1"/>
          <p:nvPr/>
        </p:nvSpPr>
        <p:spPr>
          <a:xfrm>
            <a:off x="7155750" y="1280250"/>
            <a:ext cx="345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solidFill>
                  <a:srgbClr val="E2262D"/>
                </a:solidFill>
                <a:latin typeface="Exo"/>
                <a:ea typeface="Exo"/>
                <a:cs typeface="Exo"/>
                <a:sym typeface="Exo"/>
              </a:rPr>
              <a:t>Ví dụ về mối quan hệ 1 - 1:</a:t>
            </a:r>
            <a:endParaRPr b="1" sz="1700">
              <a:solidFill>
                <a:srgbClr val="E2262D"/>
              </a:solidFill>
              <a:latin typeface="Exo"/>
              <a:ea typeface="Exo"/>
              <a:cs typeface="Exo"/>
              <a:sym typeface="Exo"/>
            </a:endParaRPr>
          </a:p>
        </p:txBody>
      </p:sp>
      <p:pic>
        <p:nvPicPr>
          <p:cNvPr id="226" name="Google Shape;226;p27"/>
          <p:cNvPicPr preferRelativeResize="0"/>
          <p:nvPr/>
        </p:nvPicPr>
        <p:blipFill>
          <a:blip r:embed="rId5">
            <a:alphaModFix/>
          </a:blip>
          <a:stretch>
            <a:fillRect/>
          </a:stretch>
        </p:blipFill>
        <p:spPr>
          <a:xfrm>
            <a:off x="5908194" y="4915948"/>
            <a:ext cx="5954653" cy="1200600"/>
          </a:xfrm>
          <a:prstGeom prst="rect">
            <a:avLst/>
          </a:prstGeom>
          <a:noFill/>
          <a:ln>
            <a:noFill/>
          </a:ln>
        </p:spPr>
      </p:pic>
      <p:sp>
        <p:nvSpPr>
          <p:cNvPr id="227" name="Google Shape;227;p27"/>
          <p:cNvSpPr txBox="1"/>
          <p:nvPr/>
        </p:nvSpPr>
        <p:spPr>
          <a:xfrm>
            <a:off x="7155762" y="4681150"/>
            <a:ext cx="345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solidFill>
                  <a:srgbClr val="E2262D"/>
                </a:solidFill>
                <a:latin typeface="Exo"/>
                <a:ea typeface="Exo"/>
                <a:cs typeface="Exo"/>
                <a:sym typeface="Exo"/>
              </a:rPr>
              <a:t>Ví dụ về mối quan hệ m - n:</a:t>
            </a:r>
            <a:endParaRPr b="1" sz="1700">
              <a:solidFill>
                <a:srgbClr val="E2262D"/>
              </a:solidFill>
              <a:latin typeface="Exo"/>
              <a:ea typeface="Exo"/>
              <a:cs typeface="Exo"/>
              <a:sym typeface="Exo"/>
            </a:endParaRPr>
          </a:p>
        </p:txBody>
      </p:sp>
      <p:sp>
        <p:nvSpPr>
          <p:cNvPr id="228" name="Google Shape;228;p27"/>
          <p:cNvSpPr txBox="1"/>
          <p:nvPr/>
        </p:nvSpPr>
        <p:spPr>
          <a:xfrm>
            <a:off x="855325" y="2632863"/>
            <a:ext cx="4773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3C3C3C"/>
                </a:solidFill>
                <a:latin typeface="Exo"/>
                <a:ea typeface="Exo"/>
                <a:cs typeface="Exo"/>
                <a:sym typeface="Exo"/>
              </a:rPr>
              <a:t>Ngoài ra,</a:t>
            </a:r>
            <a:r>
              <a:rPr lang="en-US" sz="1800">
                <a:solidFill>
                  <a:srgbClr val="3C3C3C"/>
                </a:solidFill>
                <a:latin typeface="Exo Medium"/>
                <a:ea typeface="Exo Medium"/>
                <a:cs typeface="Exo Medium"/>
                <a:sym typeface="Exo Medium"/>
              </a:rPr>
              <a:t> trong SQL có một loại quan hệ nữa là: Tự tham chiếu đến chính nó (Self-referencing relationships)</a:t>
            </a:r>
            <a:endParaRPr sz="1800">
              <a:solidFill>
                <a:srgbClr val="3C3C3C"/>
              </a:solidFill>
              <a:latin typeface="Exo Medium"/>
              <a:ea typeface="Exo Medium"/>
              <a:cs typeface="Exo Medium"/>
              <a:sym typeface="Exo Medium"/>
            </a:endParaRPr>
          </a:p>
        </p:txBody>
      </p:sp>
      <p:pic>
        <p:nvPicPr>
          <p:cNvPr id="229" name="Google Shape;229;p27"/>
          <p:cNvPicPr preferRelativeResize="0"/>
          <p:nvPr/>
        </p:nvPicPr>
        <p:blipFill>
          <a:blip r:embed="rId6">
            <a:alphaModFix/>
          </a:blip>
          <a:stretch>
            <a:fillRect/>
          </a:stretch>
        </p:blipFill>
        <p:spPr>
          <a:xfrm>
            <a:off x="1213388" y="4090250"/>
            <a:ext cx="3375225" cy="2503426"/>
          </a:xfrm>
          <a:prstGeom prst="rect">
            <a:avLst/>
          </a:prstGeom>
          <a:noFill/>
          <a:ln>
            <a:noFill/>
          </a:ln>
        </p:spPr>
      </p:pic>
      <p:sp>
        <p:nvSpPr>
          <p:cNvPr id="230" name="Google Shape;230;p27"/>
          <p:cNvSpPr txBox="1"/>
          <p:nvPr/>
        </p:nvSpPr>
        <p:spPr>
          <a:xfrm>
            <a:off x="766500" y="3702688"/>
            <a:ext cx="4269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E31F26"/>
                </a:solidFill>
                <a:latin typeface="Exo"/>
                <a:ea typeface="Exo"/>
                <a:cs typeface="Exo"/>
                <a:sym typeface="Exo"/>
              </a:rPr>
              <a:t>Ví dụ về mối quan hệ self-reference:</a:t>
            </a:r>
            <a:endParaRPr b="1" sz="1800">
              <a:solidFill>
                <a:srgbClr val="E31F26"/>
              </a:solidFill>
              <a:latin typeface="Exo"/>
              <a:ea typeface="Exo"/>
              <a:cs typeface="Exo"/>
              <a:sym typeface="Exo"/>
            </a:endParaRPr>
          </a:p>
        </p:txBody>
      </p:sp>
      <p:sp>
        <p:nvSpPr>
          <p:cNvPr id="231" name="Google Shape;231;p27"/>
          <p:cNvSpPr txBox="1"/>
          <p:nvPr/>
        </p:nvSpPr>
        <p:spPr>
          <a:xfrm>
            <a:off x="627900" y="399750"/>
            <a:ext cx="98694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600"/>
              <a:buFont typeface="Arial"/>
              <a:buNone/>
            </a:pPr>
            <a:r>
              <a:rPr b="1" lang="en-US" sz="3600">
                <a:solidFill>
                  <a:schemeClr val="dk1"/>
                </a:solidFill>
                <a:latin typeface="Exo"/>
                <a:ea typeface="Exo"/>
                <a:cs typeface="Exo"/>
                <a:sym typeface="Exo"/>
              </a:rPr>
              <a:t>Quan hệ giữa các bảng trong </a:t>
            </a:r>
            <a:r>
              <a:rPr b="1" lang="en-US" sz="3600">
                <a:solidFill>
                  <a:srgbClr val="E2262D"/>
                </a:solidFill>
                <a:latin typeface="Exo"/>
                <a:ea typeface="Exo"/>
                <a:cs typeface="Exo"/>
                <a:sym typeface="Exo"/>
              </a:rPr>
              <a:t>CSDL quan hệ</a:t>
            </a:r>
            <a:endParaRPr b="1" sz="3800">
              <a:solidFill>
                <a:srgbClr val="E2262D"/>
              </a:solidFill>
              <a:latin typeface="Exo"/>
              <a:ea typeface="Exo"/>
              <a:cs typeface="Exo"/>
              <a:sym typeface="Exo"/>
            </a:endParaRPr>
          </a:p>
        </p:txBody>
      </p:sp>
      <p:pic>
        <p:nvPicPr>
          <p:cNvPr id="232" name="Google Shape;232;p27"/>
          <p:cNvPicPr preferRelativeResize="0"/>
          <p:nvPr/>
        </p:nvPicPr>
        <p:blipFill rotWithShape="1">
          <a:blip r:embed="rId7">
            <a:alphaModFix/>
          </a:blip>
          <a:srcRect b="0" l="0" r="0" t="0"/>
          <a:stretch/>
        </p:blipFill>
        <p:spPr>
          <a:xfrm>
            <a:off x="766508" y="1356459"/>
            <a:ext cx="88821" cy="190315"/>
          </a:xfrm>
          <a:prstGeom prst="rect">
            <a:avLst/>
          </a:prstGeom>
          <a:noFill/>
          <a:ln>
            <a:noFill/>
          </a:ln>
        </p:spPr>
      </p:pic>
      <p:pic>
        <p:nvPicPr>
          <p:cNvPr id="233" name="Google Shape;233;p27"/>
          <p:cNvPicPr preferRelativeResize="0"/>
          <p:nvPr/>
        </p:nvPicPr>
        <p:blipFill rotWithShape="1">
          <a:blip r:embed="rId7">
            <a:alphaModFix/>
          </a:blip>
          <a:srcRect b="0" l="0" r="0" t="0"/>
          <a:stretch/>
        </p:blipFill>
        <p:spPr>
          <a:xfrm>
            <a:off x="766508" y="2709209"/>
            <a:ext cx="88821" cy="1903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1c873f79c_0_281"/>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39" name="Google Shape;239;g241c873f79c_0_281"/>
          <p:cNvSpPr/>
          <p:nvPr/>
        </p:nvSpPr>
        <p:spPr>
          <a:xfrm>
            <a:off x="759375" y="5278050"/>
            <a:ext cx="10508400" cy="7935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g241c873f79c_0_281"/>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Exo"/>
                <a:ea typeface="Exo"/>
                <a:cs typeface="Exo"/>
                <a:sym typeface="Exo"/>
              </a:rPr>
              <a:t>Quan hệ </a:t>
            </a:r>
            <a:r>
              <a:rPr b="1" lang="en-US" sz="3600">
                <a:solidFill>
                  <a:srgbClr val="E2262D"/>
                </a:solidFill>
                <a:latin typeface="Exo"/>
                <a:ea typeface="Exo"/>
                <a:cs typeface="Exo"/>
                <a:sym typeface="Exo"/>
              </a:rPr>
              <a:t>một - một (1 – 1)</a:t>
            </a:r>
            <a:endParaRPr b="1" sz="3800">
              <a:solidFill>
                <a:srgbClr val="E2262D"/>
              </a:solidFill>
              <a:latin typeface="Exo"/>
              <a:ea typeface="Exo"/>
              <a:cs typeface="Exo"/>
              <a:sym typeface="Exo"/>
            </a:endParaRPr>
          </a:p>
        </p:txBody>
      </p:sp>
      <p:pic>
        <p:nvPicPr>
          <p:cNvPr id="241" name="Google Shape;241;g241c873f79c_0_281"/>
          <p:cNvPicPr preferRelativeResize="0"/>
          <p:nvPr/>
        </p:nvPicPr>
        <p:blipFill rotWithShape="1">
          <a:blip r:embed="rId3">
            <a:alphaModFix/>
          </a:blip>
          <a:srcRect b="0" l="0" r="0" t="0"/>
          <a:stretch/>
        </p:blipFill>
        <p:spPr>
          <a:xfrm>
            <a:off x="759375" y="2157624"/>
            <a:ext cx="6364774" cy="2701125"/>
          </a:xfrm>
          <a:prstGeom prst="rect">
            <a:avLst/>
          </a:prstGeom>
          <a:noFill/>
          <a:ln>
            <a:noFill/>
          </a:ln>
        </p:spPr>
      </p:pic>
      <p:sp>
        <p:nvSpPr>
          <p:cNvPr id="242" name="Google Shape;242;g241c873f79c_0_281"/>
          <p:cNvSpPr txBox="1"/>
          <p:nvPr/>
        </p:nvSpPr>
        <p:spPr>
          <a:xfrm>
            <a:off x="667625" y="1269950"/>
            <a:ext cx="11033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Exo Medium"/>
                <a:ea typeface="Exo Medium"/>
                <a:cs typeface="Exo Medium"/>
                <a:sym typeface="Exo Medium"/>
              </a:rPr>
              <a:t>Quan hệ một – một (1 – 1/one-to-one relationship) trong database xảy ra khi một dòng trong bảng 1 </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Exo Medium"/>
                <a:ea typeface="Exo Medium"/>
                <a:cs typeface="Exo Medium"/>
                <a:sym typeface="Exo Medium"/>
              </a:rPr>
              <a:t>chỉ tham chiếu đến 1 dòng trong bảng 2.</a:t>
            </a:r>
            <a:endParaRPr i="0" sz="1400" u="none" cap="none" strike="noStrike">
              <a:solidFill>
                <a:srgbClr val="000000"/>
              </a:solidFill>
              <a:latin typeface="Exo Medium"/>
              <a:ea typeface="Exo Medium"/>
              <a:cs typeface="Exo Medium"/>
              <a:sym typeface="Exo Medium"/>
            </a:endParaRPr>
          </a:p>
        </p:txBody>
      </p:sp>
      <p:sp>
        <p:nvSpPr>
          <p:cNvPr id="243" name="Google Shape;243;g241c873f79c_0_281"/>
          <p:cNvSpPr txBox="1"/>
          <p:nvPr/>
        </p:nvSpPr>
        <p:spPr>
          <a:xfrm>
            <a:off x="7309200" y="2169138"/>
            <a:ext cx="3958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Exo"/>
                <a:ea typeface="Exo"/>
                <a:cs typeface="Exo"/>
                <a:sym typeface="Exo"/>
              </a:rPr>
              <a:t>Ví dụ:</a:t>
            </a:r>
            <a:endParaRPr b="1" sz="1800">
              <a:solidFill>
                <a:schemeClr val="dk1"/>
              </a:solidFill>
              <a:latin typeface="Exo"/>
              <a:ea typeface="Exo"/>
              <a:cs typeface="Exo"/>
              <a:sym typeface="Exo"/>
            </a:endParaRPr>
          </a:p>
          <a:p>
            <a:pPr indent="0" lvl="0" marL="0" rtl="0" algn="l">
              <a:spcBef>
                <a:spcPts val="0"/>
              </a:spcBef>
              <a:spcAft>
                <a:spcPts val="0"/>
              </a:spcAft>
              <a:buNone/>
            </a:pPr>
            <a:r>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Bảng Customer_level là bảng chứa thông tin của khách hàng thuộc phân khúc nào</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Bảng Customer_Info là bảng chứa thông tin cá nhân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của khách hàng.</a:t>
            </a:r>
            <a:endParaRPr/>
          </a:p>
        </p:txBody>
      </p:sp>
      <p:pic>
        <p:nvPicPr>
          <p:cNvPr id="244" name="Google Shape;244;g241c873f79c_0_281"/>
          <p:cNvPicPr preferRelativeResize="0"/>
          <p:nvPr/>
        </p:nvPicPr>
        <p:blipFill rotWithShape="1">
          <a:blip r:embed="rId4">
            <a:alphaModFix/>
          </a:blip>
          <a:srcRect b="0" l="0" r="0" t="0"/>
          <a:stretch/>
        </p:blipFill>
        <p:spPr>
          <a:xfrm>
            <a:off x="7580033" y="2834359"/>
            <a:ext cx="88821" cy="190315"/>
          </a:xfrm>
          <a:prstGeom prst="rect">
            <a:avLst/>
          </a:prstGeom>
          <a:noFill/>
          <a:ln>
            <a:noFill/>
          </a:ln>
        </p:spPr>
      </p:pic>
      <p:pic>
        <p:nvPicPr>
          <p:cNvPr id="245" name="Google Shape;245;g241c873f79c_0_281"/>
          <p:cNvPicPr preferRelativeResize="0"/>
          <p:nvPr/>
        </p:nvPicPr>
        <p:blipFill rotWithShape="1">
          <a:blip r:embed="rId4">
            <a:alphaModFix/>
          </a:blip>
          <a:srcRect b="0" l="0" r="0" t="0"/>
          <a:stretch/>
        </p:blipFill>
        <p:spPr>
          <a:xfrm>
            <a:off x="7580033" y="3942584"/>
            <a:ext cx="88821" cy="190315"/>
          </a:xfrm>
          <a:prstGeom prst="rect">
            <a:avLst/>
          </a:prstGeom>
          <a:noFill/>
          <a:ln>
            <a:noFill/>
          </a:ln>
        </p:spPr>
      </p:pic>
      <p:sp>
        <p:nvSpPr>
          <p:cNvPr id="246" name="Google Shape;246;g241c873f79c_0_281"/>
          <p:cNvSpPr txBox="1"/>
          <p:nvPr/>
        </p:nvSpPr>
        <p:spPr>
          <a:xfrm>
            <a:off x="759375" y="5305338"/>
            <a:ext cx="1050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latin typeface="Exo Medium"/>
                <a:ea typeface="Exo Medium"/>
                <a:cs typeface="Exo Medium"/>
                <a:sym typeface="Exo Medium"/>
              </a:rPr>
              <a:t>Mối quan hệ </a:t>
            </a:r>
            <a:r>
              <a:rPr i="1" lang="en-US" sz="1800">
                <a:solidFill>
                  <a:srgbClr val="E31F26"/>
                </a:solidFill>
                <a:latin typeface="Exo Medium"/>
                <a:ea typeface="Exo Medium"/>
                <a:cs typeface="Exo Medium"/>
                <a:sym typeface="Exo Medium"/>
              </a:rPr>
              <a:t>1-1</a:t>
            </a:r>
            <a:r>
              <a:rPr i="1" lang="en-US" sz="1800">
                <a:solidFill>
                  <a:schemeClr val="dk1"/>
                </a:solidFill>
                <a:latin typeface="Exo Medium"/>
                <a:ea typeface="Exo Medium"/>
                <a:cs typeface="Exo Medium"/>
                <a:sym typeface="Exo Medium"/>
              </a:rPr>
              <a:t> biểu diễn mỗi một mã khách hàng trong bảng </a:t>
            </a:r>
            <a:r>
              <a:rPr i="1" lang="en-US" sz="1800">
                <a:solidFill>
                  <a:srgbClr val="E31F26"/>
                </a:solidFill>
                <a:latin typeface="Exo Medium"/>
                <a:ea typeface="Exo Medium"/>
                <a:cs typeface="Exo Medium"/>
                <a:sym typeface="Exo Medium"/>
              </a:rPr>
              <a:t>Customer_Level</a:t>
            </a:r>
            <a:r>
              <a:rPr i="1" lang="en-US" sz="1800">
                <a:solidFill>
                  <a:schemeClr val="dk1"/>
                </a:solidFill>
                <a:latin typeface="Exo Medium"/>
                <a:ea typeface="Exo Medium"/>
                <a:cs typeface="Exo Medium"/>
                <a:sym typeface="Exo Medium"/>
              </a:rPr>
              <a:t> sẽ có </a:t>
            </a:r>
            <a:r>
              <a:rPr b="1" i="1" lang="en-US" sz="1800">
                <a:solidFill>
                  <a:srgbClr val="E31F26"/>
                </a:solidFill>
                <a:highlight>
                  <a:srgbClr val="FFFF00"/>
                </a:highlight>
                <a:latin typeface="Exo"/>
                <a:ea typeface="Exo"/>
                <a:cs typeface="Exo"/>
                <a:sym typeface="Exo"/>
              </a:rPr>
              <a:t>duy nhất 1 thông tin cá nhân</a:t>
            </a:r>
            <a:r>
              <a:rPr i="1" lang="en-US" sz="1800">
                <a:solidFill>
                  <a:schemeClr val="dk1"/>
                </a:solidFill>
                <a:latin typeface="Exo Medium"/>
                <a:ea typeface="Exo Medium"/>
                <a:cs typeface="Exo Medium"/>
                <a:sym typeface="Exo Medium"/>
              </a:rPr>
              <a:t> trong bảng </a:t>
            </a:r>
            <a:r>
              <a:rPr i="1" lang="en-US" sz="1800">
                <a:solidFill>
                  <a:srgbClr val="E31F26"/>
                </a:solidFill>
                <a:latin typeface="Exo Medium"/>
                <a:ea typeface="Exo Medium"/>
                <a:cs typeface="Exo Medium"/>
                <a:sym typeface="Exo Medium"/>
              </a:rPr>
              <a:t>Customer_Info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1c873f79c_0_308"/>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52" name="Google Shape;252;g241c873f79c_0_308"/>
          <p:cNvSpPr/>
          <p:nvPr/>
        </p:nvSpPr>
        <p:spPr>
          <a:xfrm>
            <a:off x="759375" y="5278050"/>
            <a:ext cx="10508400" cy="7935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g241c873f79c_0_308"/>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Exo"/>
                <a:ea typeface="Exo"/>
                <a:cs typeface="Exo"/>
                <a:sym typeface="Exo"/>
              </a:rPr>
              <a:t>Quan hệ </a:t>
            </a:r>
            <a:r>
              <a:rPr b="1" lang="en-US" sz="3600">
                <a:solidFill>
                  <a:srgbClr val="E2262D"/>
                </a:solidFill>
                <a:latin typeface="Exo"/>
                <a:ea typeface="Exo"/>
                <a:cs typeface="Exo"/>
                <a:sym typeface="Exo"/>
              </a:rPr>
              <a:t>một - nhiều (1 – n)</a:t>
            </a:r>
            <a:endParaRPr b="1" sz="3800">
              <a:solidFill>
                <a:srgbClr val="E2262D"/>
              </a:solidFill>
              <a:latin typeface="Exo"/>
              <a:ea typeface="Exo"/>
              <a:cs typeface="Exo"/>
              <a:sym typeface="Exo"/>
            </a:endParaRPr>
          </a:p>
        </p:txBody>
      </p:sp>
      <p:pic>
        <p:nvPicPr>
          <p:cNvPr id="254" name="Google Shape;254;g241c873f79c_0_308"/>
          <p:cNvPicPr preferRelativeResize="0"/>
          <p:nvPr/>
        </p:nvPicPr>
        <p:blipFill rotWithShape="1">
          <a:blip r:embed="rId3">
            <a:alphaModFix/>
          </a:blip>
          <a:srcRect b="0" l="0" r="0" t="0"/>
          <a:stretch/>
        </p:blipFill>
        <p:spPr>
          <a:xfrm>
            <a:off x="878962" y="2157638"/>
            <a:ext cx="6125595" cy="2701125"/>
          </a:xfrm>
          <a:prstGeom prst="rect">
            <a:avLst/>
          </a:prstGeom>
          <a:noFill/>
          <a:ln>
            <a:noFill/>
          </a:ln>
        </p:spPr>
      </p:pic>
      <p:sp>
        <p:nvSpPr>
          <p:cNvPr id="255" name="Google Shape;255;g241c873f79c_0_308"/>
          <p:cNvSpPr txBox="1"/>
          <p:nvPr/>
        </p:nvSpPr>
        <p:spPr>
          <a:xfrm>
            <a:off x="667625" y="1269950"/>
            <a:ext cx="11033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dk1"/>
                </a:solidFill>
                <a:latin typeface="Exo Medium"/>
                <a:ea typeface="Exo Medium"/>
                <a:cs typeface="Exo Medium"/>
                <a:sym typeface="Exo Medium"/>
              </a:rPr>
              <a:t>Quan hệ một – nhiều (1 – n/one-to-many relationship) trong database xảy ra khi một dòng trong bảng 1 tham chiếu đến nhiều dòng trong bảng 2.</a:t>
            </a:r>
            <a:endParaRPr i="0" sz="1400" u="none" cap="none" strike="noStrike">
              <a:solidFill>
                <a:srgbClr val="000000"/>
              </a:solidFill>
              <a:latin typeface="Exo Medium"/>
              <a:ea typeface="Exo Medium"/>
              <a:cs typeface="Exo Medium"/>
              <a:sym typeface="Exo Medium"/>
            </a:endParaRPr>
          </a:p>
        </p:txBody>
      </p:sp>
      <p:sp>
        <p:nvSpPr>
          <p:cNvPr id="256" name="Google Shape;256;g241c873f79c_0_308"/>
          <p:cNvSpPr txBox="1"/>
          <p:nvPr/>
        </p:nvSpPr>
        <p:spPr>
          <a:xfrm>
            <a:off x="7309200" y="2169138"/>
            <a:ext cx="3958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Exo"/>
                <a:ea typeface="Exo"/>
                <a:cs typeface="Exo"/>
                <a:sym typeface="Exo"/>
              </a:rPr>
              <a:t>Ví dụ:</a:t>
            </a:r>
            <a:endParaRPr b="1" sz="1800">
              <a:solidFill>
                <a:schemeClr val="dk1"/>
              </a:solidFill>
              <a:latin typeface="Exo"/>
              <a:ea typeface="Exo"/>
              <a:cs typeface="Exo"/>
              <a:sym typeface="Exo"/>
            </a:endParaRPr>
          </a:p>
          <a:p>
            <a:pPr indent="0" lvl="0" marL="0" rtl="0" algn="l">
              <a:spcBef>
                <a:spcPts val="0"/>
              </a:spcBef>
              <a:spcAft>
                <a:spcPts val="0"/>
              </a:spcAft>
              <a:buNone/>
            </a:pPr>
            <a:r>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Bảng order_detail là bảng chứa thông tin chi tiết của đơn hàng mà khách hàng mua.</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Bảng Customer_Info là bảng chứa thông tin cá nhân </a:t>
            </a:r>
            <a:endParaRPr sz="1800">
              <a:solidFill>
                <a:schemeClr val="dk1"/>
              </a:solidFill>
              <a:latin typeface="Exo Medium"/>
              <a:ea typeface="Exo Medium"/>
              <a:cs typeface="Exo Medium"/>
              <a:sym typeface="Exo Medium"/>
            </a:endParaRPr>
          </a:p>
          <a:p>
            <a:pPr indent="0" lvl="0" marL="457200" rtl="0" algn="l">
              <a:spcBef>
                <a:spcPts val="0"/>
              </a:spcBef>
              <a:spcAft>
                <a:spcPts val="0"/>
              </a:spcAft>
              <a:buNone/>
            </a:pPr>
            <a:r>
              <a:rPr lang="en-US" sz="1800">
                <a:solidFill>
                  <a:schemeClr val="dk1"/>
                </a:solidFill>
                <a:latin typeface="Exo Medium"/>
                <a:ea typeface="Exo Medium"/>
                <a:cs typeface="Exo Medium"/>
                <a:sym typeface="Exo Medium"/>
              </a:rPr>
              <a:t>của khách hàng.</a:t>
            </a:r>
            <a:endParaRPr sz="1800">
              <a:solidFill>
                <a:schemeClr val="dk1"/>
              </a:solidFill>
              <a:latin typeface="Exo Medium"/>
              <a:ea typeface="Exo Medium"/>
              <a:cs typeface="Exo Medium"/>
              <a:sym typeface="Exo Medium"/>
            </a:endParaRPr>
          </a:p>
        </p:txBody>
      </p:sp>
      <p:pic>
        <p:nvPicPr>
          <p:cNvPr id="257" name="Google Shape;257;g241c873f79c_0_308"/>
          <p:cNvPicPr preferRelativeResize="0"/>
          <p:nvPr/>
        </p:nvPicPr>
        <p:blipFill rotWithShape="1">
          <a:blip r:embed="rId4">
            <a:alphaModFix/>
          </a:blip>
          <a:srcRect b="0" l="0" r="0" t="0"/>
          <a:stretch/>
        </p:blipFill>
        <p:spPr>
          <a:xfrm>
            <a:off x="7580033" y="2834359"/>
            <a:ext cx="88821" cy="190315"/>
          </a:xfrm>
          <a:prstGeom prst="rect">
            <a:avLst/>
          </a:prstGeom>
          <a:noFill/>
          <a:ln>
            <a:noFill/>
          </a:ln>
        </p:spPr>
      </p:pic>
      <p:pic>
        <p:nvPicPr>
          <p:cNvPr id="258" name="Google Shape;258;g241c873f79c_0_308"/>
          <p:cNvPicPr preferRelativeResize="0"/>
          <p:nvPr/>
        </p:nvPicPr>
        <p:blipFill rotWithShape="1">
          <a:blip r:embed="rId4">
            <a:alphaModFix/>
          </a:blip>
          <a:srcRect b="0" l="0" r="0" t="0"/>
          <a:stretch/>
        </p:blipFill>
        <p:spPr>
          <a:xfrm>
            <a:off x="7580033" y="3942584"/>
            <a:ext cx="88821" cy="190315"/>
          </a:xfrm>
          <a:prstGeom prst="rect">
            <a:avLst/>
          </a:prstGeom>
          <a:noFill/>
          <a:ln>
            <a:noFill/>
          </a:ln>
        </p:spPr>
      </p:pic>
      <p:sp>
        <p:nvSpPr>
          <p:cNvPr id="259" name="Google Shape;259;g241c873f79c_0_308"/>
          <p:cNvSpPr txBox="1"/>
          <p:nvPr/>
        </p:nvSpPr>
        <p:spPr>
          <a:xfrm>
            <a:off x="759375" y="5305338"/>
            <a:ext cx="1050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latin typeface="Exo Medium"/>
                <a:ea typeface="Exo Medium"/>
                <a:cs typeface="Exo Medium"/>
                <a:sym typeface="Exo Medium"/>
              </a:rPr>
              <a:t>Mối quan hệ </a:t>
            </a:r>
            <a:r>
              <a:rPr i="1" lang="en-US" sz="1800">
                <a:solidFill>
                  <a:srgbClr val="E31F26"/>
                </a:solidFill>
                <a:latin typeface="Exo Medium"/>
                <a:ea typeface="Exo Medium"/>
                <a:cs typeface="Exo Medium"/>
                <a:sym typeface="Exo Medium"/>
              </a:rPr>
              <a:t>1-n</a:t>
            </a:r>
            <a:r>
              <a:rPr i="1" lang="en-US" sz="1800">
                <a:solidFill>
                  <a:schemeClr val="dk1"/>
                </a:solidFill>
                <a:latin typeface="Exo Medium"/>
                <a:ea typeface="Exo Medium"/>
                <a:cs typeface="Exo Medium"/>
                <a:sym typeface="Exo Medium"/>
              </a:rPr>
              <a:t> biểu diễn một mã khách hàng trong bảng </a:t>
            </a:r>
            <a:r>
              <a:rPr i="1" lang="en-US" sz="1800">
                <a:solidFill>
                  <a:srgbClr val="E31F26"/>
                </a:solidFill>
                <a:latin typeface="Exo Medium"/>
                <a:ea typeface="Exo Medium"/>
                <a:cs typeface="Exo Medium"/>
                <a:sym typeface="Exo Medium"/>
              </a:rPr>
              <a:t>Customer_Info </a:t>
            </a:r>
            <a:r>
              <a:rPr i="1" lang="en-US" sz="1800">
                <a:solidFill>
                  <a:schemeClr val="dk1"/>
                </a:solidFill>
                <a:latin typeface="Exo Medium"/>
                <a:ea typeface="Exo Medium"/>
                <a:cs typeface="Exo Medium"/>
                <a:sym typeface="Exo Medium"/>
              </a:rPr>
              <a:t>có thể có </a:t>
            </a:r>
            <a:r>
              <a:rPr b="1" i="1" lang="en-US" sz="1800">
                <a:solidFill>
                  <a:srgbClr val="E31F26"/>
                </a:solidFill>
                <a:highlight>
                  <a:srgbClr val="FFFF00"/>
                </a:highlight>
                <a:latin typeface="Exo"/>
                <a:ea typeface="Exo"/>
                <a:cs typeface="Exo"/>
                <a:sym typeface="Exo"/>
              </a:rPr>
              <a:t>nhiều đơn hàng (mua nhiều đơn hàng)</a:t>
            </a:r>
            <a:r>
              <a:rPr i="1" lang="en-US" sz="1800">
                <a:solidFill>
                  <a:schemeClr val="dk1"/>
                </a:solidFill>
                <a:latin typeface="Exo Medium"/>
                <a:ea typeface="Exo Medium"/>
                <a:cs typeface="Exo Medium"/>
                <a:sym typeface="Exo Medium"/>
              </a:rPr>
              <a:t> trong bảng </a:t>
            </a:r>
            <a:r>
              <a:rPr i="1" lang="en-US" sz="1800">
                <a:solidFill>
                  <a:srgbClr val="E31F26"/>
                </a:solidFill>
                <a:latin typeface="Exo Medium"/>
                <a:ea typeface="Exo Medium"/>
                <a:cs typeface="Exo Medium"/>
                <a:sym typeface="Exo Medium"/>
              </a:rPr>
              <a:t>order_detail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41c873f79c_0_321"/>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65" name="Google Shape;265;g241c873f79c_0_321"/>
          <p:cNvSpPr/>
          <p:nvPr/>
        </p:nvSpPr>
        <p:spPr>
          <a:xfrm>
            <a:off x="759375" y="4713800"/>
            <a:ext cx="10508400" cy="12399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g241c873f79c_0_321"/>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Exo"/>
                <a:ea typeface="Exo"/>
                <a:cs typeface="Exo"/>
                <a:sym typeface="Exo"/>
              </a:rPr>
              <a:t>Quan hệ </a:t>
            </a:r>
            <a:r>
              <a:rPr b="1" lang="en-US" sz="3600">
                <a:solidFill>
                  <a:srgbClr val="E2262D"/>
                </a:solidFill>
                <a:latin typeface="Exo"/>
                <a:ea typeface="Exo"/>
                <a:cs typeface="Exo"/>
                <a:sym typeface="Exo"/>
              </a:rPr>
              <a:t>nhiều - nhiều (m-n)</a:t>
            </a:r>
            <a:endParaRPr b="1" sz="3600">
              <a:solidFill>
                <a:srgbClr val="E2262D"/>
              </a:solidFill>
              <a:latin typeface="Exo"/>
              <a:ea typeface="Exo"/>
              <a:cs typeface="Exo"/>
              <a:sym typeface="Exo"/>
            </a:endParaRPr>
          </a:p>
        </p:txBody>
      </p:sp>
      <p:sp>
        <p:nvSpPr>
          <p:cNvPr id="267" name="Google Shape;267;g241c873f79c_0_321"/>
          <p:cNvSpPr txBox="1"/>
          <p:nvPr/>
        </p:nvSpPr>
        <p:spPr>
          <a:xfrm>
            <a:off x="667625" y="1269950"/>
            <a:ext cx="11033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dk1"/>
                </a:solidFill>
                <a:latin typeface="Exo Medium"/>
                <a:ea typeface="Exo Medium"/>
                <a:cs typeface="Exo Medium"/>
                <a:sym typeface="Exo Medium"/>
              </a:rPr>
              <a:t>Quan hệ nhiều – nhiều(m – n/one-to-many relationship) trong database xảy ra khi nhiều dòng trong bảng 1 tham chiếu đến nhiều dòng trong bảng 2.</a:t>
            </a:r>
            <a:endParaRPr i="0" sz="1400" u="none" cap="none" strike="noStrike">
              <a:solidFill>
                <a:srgbClr val="000000"/>
              </a:solidFill>
              <a:latin typeface="Exo Medium"/>
              <a:ea typeface="Exo Medium"/>
              <a:cs typeface="Exo Medium"/>
              <a:sym typeface="Exo Medium"/>
            </a:endParaRPr>
          </a:p>
        </p:txBody>
      </p:sp>
      <p:sp>
        <p:nvSpPr>
          <p:cNvPr id="268" name="Google Shape;268;g241c873f79c_0_321"/>
          <p:cNvSpPr txBox="1"/>
          <p:nvPr/>
        </p:nvSpPr>
        <p:spPr>
          <a:xfrm>
            <a:off x="877875" y="4825850"/>
            <a:ext cx="10271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latin typeface="Exo Medium"/>
                <a:ea typeface="Exo Medium"/>
                <a:cs typeface="Exo Medium"/>
                <a:sym typeface="Exo Medium"/>
              </a:rPr>
              <a:t>Mối quan hệ </a:t>
            </a:r>
            <a:r>
              <a:rPr i="1" lang="en-US" sz="1800">
                <a:solidFill>
                  <a:srgbClr val="E31F26"/>
                </a:solidFill>
                <a:latin typeface="Exo Medium"/>
                <a:ea typeface="Exo Medium"/>
                <a:cs typeface="Exo Medium"/>
                <a:sym typeface="Exo Medium"/>
              </a:rPr>
              <a:t>m-n</a:t>
            </a:r>
            <a:r>
              <a:rPr i="1" lang="en-US" sz="1800">
                <a:solidFill>
                  <a:schemeClr val="dk1"/>
                </a:solidFill>
                <a:latin typeface="Exo Medium"/>
                <a:ea typeface="Exo Medium"/>
                <a:cs typeface="Exo Medium"/>
                <a:sym typeface="Exo Medium"/>
              </a:rPr>
              <a:t> biểu diễn một khách hàng trong bảng </a:t>
            </a:r>
            <a:r>
              <a:rPr i="1" lang="en-US" sz="1800">
                <a:solidFill>
                  <a:srgbClr val="E31F26"/>
                </a:solidFill>
                <a:latin typeface="Exo Medium"/>
                <a:ea typeface="Exo Medium"/>
                <a:cs typeface="Exo Medium"/>
                <a:sym typeface="Exo Medium"/>
              </a:rPr>
              <a:t>Customer </a:t>
            </a:r>
            <a:r>
              <a:rPr i="1" lang="en-US" sz="1800">
                <a:solidFill>
                  <a:schemeClr val="dk1"/>
                </a:solidFill>
                <a:latin typeface="Exo Medium"/>
                <a:ea typeface="Exo Medium"/>
                <a:cs typeface="Exo Medium"/>
                <a:sym typeface="Exo Medium"/>
              </a:rPr>
              <a:t>có thể </a:t>
            </a:r>
            <a:r>
              <a:rPr b="1" i="1" lang="en-US" sz="1800">
                <a:solidFill>
                  <a:srgbClr val="E31F26"/>
                </a:solidFill>
                <a:highlight>
                  <a:srgbClr val="FFFF00"/>
                </a:highlight>
                <a:latin typeface="Exo"/>
                <a:ea typeface="Exo"/>
                <a:cs typeface="Exo"/>
                <a:sym typeface="Exo"/>
              </a:rPr>
              <a:t>mua nhiều sản phẩm </a:t>
            </a:r>
            <a:endParaRPr b="1" i="1" sz="1800">
              <a:solidFill>
                <a:srgbClr val="E31F26"/>
              </a:solidFill>
              <a:highlight>
                <a:srgbClr val="FFFF00"/>
              </a:highlight>
              <a:latin typeface="Exo"/>
              <a:ea typeface="Exo"/>
              <a:cs typeface="Exo"/>
              <a:sym typeface="Exo"/>
            </a:endParaRPr>
          </a:p>
          <a:p>
            <a:pPr indent="0" lvl="0" marL="0" rtl="0" algn="l">
              <a:spcBef>
                <a:spcPts val="0"/>
              </a:spcBef>
              <a:spcAft>
                <a:spcPts val="0"/>
              </a:spcAft>
              <a:buNone/>
            </a:pPr>
            <a:r>
              <a:rPr b="1" i="1" lang="en-US" sz="1800">
                <a:solidFill>
                  <a:srgbClr val="E31F26"/>
                </a:solidFill>
                <a:highlight>
                  <a:srgbClr val="FFFF00"/>
                </a:highlight>
                <a:latin typeface="Exo"/>
                <a:ea typeface="Exo"/>
                <a:cs typeface="Exo"/>
                <a:sym typeface="Exo"/>
              </a:rPr>
              <a:t>khác nhau </a:t>
            </a:r>
            <a:r>
              <a:rPr i="1" lang="en-US" sz="1800">
                <a:solidFill>
                  <a:schemeClr val="dk1"/>
                </a:solidFill>
                <a:latin typeface="Exo Medium"/>
                <a:ea typeface="Exo Medium"/>
                <a:cs typeface="Exo Medium"/>
                <a:sym typeface="Exo Medium"/>
              </a:rPr>
              <a:t>trong bảng </a:t>
            </a:r>
            <a:r>
              <a:rPr i="1" lang="en-US" sz="1800">
                <a:solidFill>
                  <a:srgbClr val="E31F26"/>
                </a:solidFill>
                <a:latin typeface="Exo Medium"/>
                <a:ea typeface="Exo Medium"/>
                <a:cs typeface="Exo Medium"/>
                <a:sym typeface="Exo Medium"/>
              </a:rPr>
              <a:t>Product</a:t>
            </a:r>
            <a:r>
              <a:rPr i="1" lang="en-US" sz="1800">
                <a:solidFill>
                  <a:schemeClr val="dk1"/>
                </a:solidFill>
                <a:latin typeface="Exo Medium"/>
                <a:ea typeface="Exo Medium"/>
                <a:cs typeface="Exo Medium"/>
                <a:sym typeface="Exo Medium"/>
              </a:rPr>
              <a:t> và một sản phẩm trong </a:t>
            </a:r>
            <a:r>
              <a:rPr i="1" lang="en-US" sz="1800">
                <a:solidFill>
                  <a:srgbClr val="E31F26"/>
                </a:solidFill>
                <a:latin typeface="Exo Medium"/>
                <a:ea typeface="Exo Medium"/>
                <a:cs typeface="Exo Medium"/>
                <a:sym typeface="Exo Medium"/>
              </a:rPr>
              <a:t>Product </a:t>
            </a:r>
            <a:r>
              <a:rPr i="1" lang="en-US" sz="1800">
                <a:solidFill>
                  <a:schemeClr val="dk1"/>
                </a:solidFill>
                <a:latin typeface="Exo Medium"/>
                <a:ea typeface="Exo Medium"/>
                <a:cs typeface="Exo Medium"/>
                <a:sym typeface="Exo Medium"/>
              </a:rPr>
              <a:t>có thể được </a:t>
            </a:r>
            <a:r>
              <a:rPr b="1" i="1" lang="en-US" sz="1800">
                <a:solidFill>
                  <a:srgbClr val="E31F26"/>
                </a:solidFill>
                <a:highlight>
                  <a:srgbClr val="FFFF00"/>
                </a:highlight>
                <a:latin typeface="Exo"/>
                <a:ea typeface="Exo"/>
                <a:cs typeface="Exo"/>
                <a:sym typeface="Exo"/>
              </a:rPr>
              <a:t>mua bởi nhiều khách hàng khác nhau</a:t>
            </a:r>
            <a:r>
              <a:rPr i="1" lang="en-US" sz="1800">
                <a:solidFill>
                  <a:schemeClr val="dk1"/>
                </a:solidFill>
                <a:latin typeface="Exo Medium"/>
                <a:ea typeface="Exo Medium"/>
                <a:cs typeface="Exo Medium"/>
                <a:sym typeface="Exo Medium"/>
              </a:rPr>
              <a:t>.</a:t>
            </a:r>
            <a:endParaRPr/>
          </a:p>
        </p:txBody>
      </p:sp>
      <p:pic>
        <p:nvPicPr>
          <p:cNvPr id="269" name="Google Shape;269;g241c873f79c_0_321"/>
          <p:cNvPicPr preferRelativeResize="0"/>
          <p:nvPr/>
        </p:nvPicPr>
        <p:blipFill>
          <a:blip r:embed="rId3">
            <a:alphaModFix/>
          </a:blip>
          <a:stretch>
            <a:fillRect/>
          </a:stretch>
        </p:blipFill>
        <p:spPr>
          <a:xfrm>
            <a:off x="1797764" y="2668076"/>
            <a:ext cx="8596475" cy="1733250"/>
          </a:xfrm>
          <a:prstGeom prst="rect">
            <a:avLst/>
          </a:prstGeom>
          <a:noFill/>
          <a:ln>
            <a:noFill/>
          </a:ln>
        </p:spPr>
      </p:pic>
      <p:sp>
        <p:nvSpPr>
          <p:cNvPr id="270" name="Google Shape;270;g241c873f79c_0_321"/>
          <p:cNvSpPr txBox="1"/>
          <p:nvPr/>
        </p:nvSpPr>
        <p:spPr>
          <a:xfrm>
            <a:off x="4366212" y="2372875"/>
            <a:ext cx="345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700">
                <a:solidFill>
                  <a:schemeClr val="dk1"/>
                </a:solidFill>
                <a:latin typeface="Exo"/>
                <a:ea typeface="Exo"/>
                <a:cs typeface="Exo"/>
                <a:sym typeface="Exo"/>
              </a:rPr>
              <a:t>Ví dụ về mối quan hệ m - n:</a:t>
            </a:r>
            <a:endParaRPr b="1" i="1" sz="1700">
              <a:solidFill>
                <a:schemeClr val="dk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3dccb6f06f_1_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6" name="Google Shape;276;g23dccb6f06f_1_76"/>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277" name="Google Shape;277;g23dccb6f06f_1_76"/>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sp>
        <p:nvSpPr>
          <p:cNvPr id="278" name="Google Shape;278;g23dccb6f06f_1_76"/>
          <p:cNvSpPr/>
          <p:nvPr/>
        </p:nvSpPr>
        <p:spPr>
          <a:xfrm>
            <a:off x="5253053" y="1498868"/>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79" name="Google Shape;279;g23dccb6f06f_1_76"/>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Khoá trong SQL. Khoá chính - Khoá phụ</a:t>
            </a:r>
            <a:r>
              <a:rPr b="1" i="0" lang="en-US" sz="2000" u="none" cap="none" strike="noStrike">
                <a:solidFill>
                  <a:srgbClr val="E2262D"/>
                </a:solidFill>
                <a:latin typeface="Exo"/>
                <a:ea typeface="Exo"/>
                <a:cs typeface="Exo"/>
                <a:sym typeface="Exo"/>
              </a:rPr>
              <a:t> </a:t>
            </a:r>
            <a:endParaRPr b="0" i="0" sz="2000" u="none" cap="none" strike="noStrike">
              <a:solidFill>
                <a:srgbClr val="E2262D"/>
              </a:solidFill>
              <a:latin typeface="Arial"/>
              <a:ea typeface="Arial"/>
              <a:cs typeface="Arial"/>
              <a:sym typeface="Arial"/>
            </a:endParaRPr>
          </a:p>
        </p:txBody>
      </p:sp>
      <p:sp>
        <p:nvSpPr>
          <p:cNvPr id="280" name="Google Shape;280;g23dccb6f06f_1_76"/>
          <p:cNvSpPr/>
          <p:nvPr/>
        </p:nvSpPr>
        <p:spPr>
          <a:xfrm>
            <a:off x="5253053" y="2464303"/>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81" name="Google Shape;281;g23dccb6f06f_1_76"/>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2. Quan hệ giữa các bảng trong CSDL quan hệ</a:t>
            </a:r>
            <a:endParaRPr b="1" sz="2000">
              <a:solidFill>
                <a:srgbClr val="E2262D"/>
              </a:solidFill>
              <a:latin typeface="Exo"/>
              <a:ea typeface="Exo"/>
              <a:cs typeface="Exo"/>
              <a:sym typeface="Exo"/>
            </a:endParaRPr>
          </a:p>
        </p:txBody>
      </p:sp>
      <p:sp>
        <p:nvSpPr>
          <p:cNvPr id="282" name="Google Shape;282;g23dccb6f06f_1_76"/>
          <p:cNvSpPr/>
          <p:nvPr/>
        </p:nvSpPr>
        <p:spPr>
          <a:xfrm>
            <a:off x="5253103" y="343823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83" name="Google Shape;283;g23dccb6f06f_1_76"/>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lang="en-US" sz="2100">
                <a:solidFill>
                  <a:schemeClr val="lt1"/>
                </a:solidFill>
                <a:latin typeface="Exo"/>
                <a:ea typeface="Exo"/>
                <a:cs typeface="Exo"/>
                <a:sym typeface="Exo"/>
              </a:rPr>
              <a:t>3. Các câu lệnh điều chỉnh dữ liệu cơ bản trong   </a:t>
            </a:r>
            <a:endParaRPr b="1" sz="2100">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chemeClr val="lt1"/>
                </a:solidFill>
                <a:latin typeface="Exo"/>
                <a:ea typeface="Exo"/>
                <a:cs typeface="Exo"/>
                <a:sym typeface="Exo"/>
              </a:rPr>
              <a:t>   SQL</a:t>
            </a:r>
            <a:endParaRPr b="0" i="0" sz="2000" u="none" cap="none" strike="noStrike">
              <a:solidFill>
                <a:schemeClr val="lt1"/>
              </a:solidFill>
              <a:latin typeface="Arial"/>
              <a:ea typeface="Arial"/>
              <a:cs typeface="Arial"/>
              <a:sym typeface="Arial"/>
            </a:endParaRPr>
          </a:p>
        </p:txBody>
      </p:sp>
      <p:sp>
        <p:nvSpPr>
          <p:cNvPr id="284" name="Google Shape;284;g23dccb6f06f_1_76"/>
          <p:cNvSpPr/>
          <p:nvPr/>
        </p:nvSpPr>
        <p:spPr>
          <a:xfrm>
            <a:off x="5253100" y="4436499"/>
            <a:ext cx="6535200" cy="6771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85" name="Google Shape;285;g23dccb6f06f_1_76"/>
          <p:cNvSpPr txBox="1"/>
          <p:nvPr/>
        </p:nvSpPr>
        <p:spPr>
          <a:xfrm>
            <a:off x="5319200" y="4436500"/>
            <a:ext cx="6535200" cy="61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286" name="Google Shape;286;g23dccb6f06f_1_76"/>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87" name="Google Shape;287;g23dccb6f06f_1_76"/>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5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293" name="Google Shape;293;p50"/>
          <p:cNvSpPr/>
          <p:nvPr/>
        </p:nvSpPr>
        <p:spPr>
          <a:xfrm>
            <a:off x="8779637" y="135735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ORDER BY</a:t>
            </a:r>
            <a:endParaRPr i="0" sz="2000" u="none" cap="none" strike="noStrike">
              <a:solidFill>
                <a:schemeClr val="dk1"/>
              </a:solidFill>
              <a:latin typeface="Exo Medium"/>
              <a:ea typeface="Exo Medium"/>
              <a:cs typeface="Exo Medium"/>
              <a:sym typeface="Exo Medium"/>
            </a:endParaRPr>
          </a:p>
        </p:txBody>
      </p:sp>
      <p:sp>
        <p:nvSpPr>
          <p:cNvPr id="294" name="Google Shape;294;p50"/>
          <p:cNvSpPr/>
          <p:nvPr/>
        </p:nvSpPr>
        <p:spPr>
          <a:xfrm>
            <a:off x="5070234" y="1344701"/>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DISTINCT</a:t>
            </a:r>
            <a:endParaRPr i="0" sz="2000" u="none" cap="none" strike="noStrike">
              <a:solidFill>
                <a:schemeClr val="dk1"/>
              </a:solidFill>
              <a:latin typeface="Exo Medium"/>
              <a:ea typeface="Exo Medium"/>
              <a:cs typeface="Exo Medium"/>
              <a:sym typeface="Exo Medium"/>
            </a:endParaRPr>
          </a:p>
        </p:txBody>
      </p:sp>
      <p:sp>
        <p:nvSpPr>
          <p:cNvPr id="295" name="Google Shape;295;p50"/>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96" name="Google Shape;296;p50"/>
          <p:cNvSpPr/>
          <p:nvPr/>
        </p:nvSpPr>
        <p:spPr>
          <a:xfrm>
            <a:off x="1108954" y="1357359"/>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latin typeface="Exo"/>
                <a:ea typeface="Exo"/>
                <a:cs typeface="Exo"/>
                <a:sym typeface="Exo"/>
              </a:rPr>
              <a:t>TOP</a:t>
            </a:r>
            <a:endParaRPr b="1" i="0" sz="1400" u="none" cap="none" strike="noStrike">
              <a:solidFill>
                <a:srgbClr val="000000"/>
              </a:solidFill>
              <a:latin typeface="Exo"/>
              <a:ea typeface="Exo"/>
              <a:cs typeface="Exo"/>
              <a:sym typeface="Exo"/>
            </a:endParaRPr>
          </a:p>
        </p:txBody>
      </p:sp>
      <p:sp>
        <p:nvSpPr>
          <p:cNvPr id="297" name="Google Shape;297;p50"/>
          <p:cNvSpPr txBox="1"/>
          <p:nvPr/>
        </p:nvSpPr>
        <p:spPr>
          <a:xfrm>
            <a:off x="589740" y="2926099"/>
            <a:ext cx="50922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Exo Medium"/>
                <a:ea typeface="Exo Medium"/>
                <a:cs typeface="Exo Medium"/>
                <a:sym typeface="Exo Medium"/>
              </a:rPr>
              <a:t>Câu lệnh </a:t>
            </a:r>
            <a:r>
              <a:rPr b="1" lang="en-US" sz="1800">
                <a:latin typeface="Exo"/>
                <a:ea typeface="Exo"/>
                <a:cs typeface="Exo"/>
                <a:sym typeface="Exo"/>
              </a:rPr>
              <a:t>TOP</a:t>
            </a:r>
            <a:r>
              <a:rPr i="0" lang="en-US" sz="1800" u="none" cap="none" strike="noStrike">
                <a:solidFill>
                  <a:srgbClr val="000000"/>
                </a:solidFill>
                <a:latin typeface="Exo Medium"/>
                <a:ea typeface="Exo Medium"/>
                <a:cs typeface="Exo Medium"/>
                <a:sym typeface="Exo Medium"/>
              </a:rPr>
              <a:t> được sử dụng k</a:t>
            </a:r>
            <a:r>
              <a:rPr lang="en-US" sz="1800">
                <a:latin typeface="Exo Medium"/>
                <a:ea typeface="Exo Medium"/>
                <a:cs typeface="Exo Medium"/>
                <a:sym typeface="Exo Medium"/>
              </a:rPr>
              <a:t>ết hợp với câu lệnh </a:t>
            </a:r>
            <a:r>
              <a:rPr b="1" lang="en-US" sz="1800">
                <a:latin typeface="Exo"/>
                <a:ea typeface="Exo"/>
                <a:cs typeface="Exo"/>
                <a:sym typeface="Exo"/>
              </a:rPr>
              <a:t>SELECT</a:t>
            </a:r>
            <a:r>
              <a:rPr lang="en-US" sz="1800">
                <a:latin typeface="Exo Medium"/>
                <a:ea typeface="Exo Medium"/>
                <a:cs typeface="Exo Medium"/>
                <a:sym typeface="Exo Medium"/>
              </a:rPr>
              <a:t> </a:t>
            </a:r>
            <a:r>
              <a:rPr i="0" lang="en-US" sz="1800" u="none" cap="none" strike="noStrike">
                <a:solidFill>
                  <a:srgbClr val="000000"/>
                </a:solidFill>
                <a:latin typeface="Exo Medium"/>
                <a:ea typeface="Exo Medium"/>
                <a:cs typeface="Exo Medium"/>
                <a:sym typeface="Exo Medium"/>
              </a:rPr>
              <a:t>để </a:t>
            </a:r>
            <a:r>
              <a:rPr lang="en-US" sz="1800">
                <a:latin typeface="Exo Medium"/>
                <a:ea typeface="Exo Medium"/>
                <a:cs typeface="Exo Medium"/>
                <a:sym typeface="Exo Medium"/>
              </a:rPr>
              <a:t>giới hạn</a:t>
            </a:r>
            <a:r>
              <a:rPr i="0" lang="en-US" sz="1800" u="none" cap="none" strike="noStrike">
                <a:solidFill>
                  <a:srgbClr val="000000"/>
                </a:solidFill>
                <a:latin typeface="Exo Medium"/>
                <a:ea typeface="Exo Medium"/>
                <a:cs typeface="Exo Medium"/>
                <a:sym typeface="Exo Medium"/>
              </a:rPr>
              <a:t> số dòng trả về của câu truy vấn</a:t>
            </a:r>
            <a:endParaRPr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1" lang="en-US" sz="1800">
                <a:latin typeface="Exo Medium"/>
                <a:ea typeface="Exo Medium"/>
                <a:cs typeface="Exo Medium"/>
                <a:sym typeface="Exo Medium"/>
              </a:rPr>
              <a:t>Cú pháp:</a:t>
            </a:r>
            <a:endParaRPr i="1"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1"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TOP</a:t>
            </a:r>
            <a:r>
              <a:rPr i="0" lang="en-US" sz="1600" u="none" cap="none" strike="noStrike">
                <a:solidFill>
                  <a:srgbClr val="0070C0"/>
                </a:solidFill>
                <a:latin typeface="Exo Medium"/>
                <a:ea typeface="Exo Medium"/>
                <a:cs typeface="Exo Medium"/>
                <a:sym typeface="Exo Medium"/>
              </a:rPr>
              <a:t> number_r</a:t>
            </a:r>
            <a:r>
              <a:rPr lang="en-US" sz="1600">
                <a:solidFill>
                  <a:srgbClr val="0070C0"/>
                </a:solidFill>
                <a:latin typeface="Exo Medium"/>
                <a:ea typeface="Exo Medium"/>
                <a:cs typeface="Exo Medium"/>
                <a:sym typeface="Exo Medium"/>
              </a:rPr>
              <a:t>ows</a:t>
            </a:r>
            <a:r>
              <a:rPr i="0" lang="en-US" sz="1600" u="none" cap="none" strike="noStrike">
                <a:solidFill>
                  <a:srgbClr val="0070C0"/>
                </a:solidFill>
                <a:latin typeface="Exo Medium"/>
                <a:ea typeface="Exo Medium"/>
                <a:cs typeface="Exo Medium"/>
                <a:sym typeface="Exo Medium"/>
              </a:rPr>
              <a:t> </a:t>
            </a:r>
            <a:r>
              <a:rPr i="1" lang="en-US" sz="1600" u="none" cap="none" strike="noStrike">
                <a:solidFill>
                  <a:srgbClr val="000000"/>
                </a:solidFill>
                <a:latin typeface="Exo Medium"/>
                <a:ea typeface="Exo Medium"/>
                <a:cs typeface="Exo Medium"/>
                <a:sym typeface="Exo Medium"/>
              </a:rPr>
              <a:t>column_name(s) </a:t>
            </a:r>
            <a:r>
              <a:rPr lang="en-US" sz="1600">
                <a:latin typeface="Exo Medium"/>
                <a:ea typeface="Exo Medium"/>
                <a:cs typeface="Exo Medium"/>
                <a:sym typeface="Exo Medium"/>
              </a:rPr>
              <a:t>|</a:t>
            </a:r>
            <a:r>
              <a:rPr i="1" lang="en-US" sz="1600" u="none" cap="none" strike="noStrike">
                <a:solidFill>
                  <a:srgbClr val="000000"/>
                </a:solidFill>
                <a:latin typeface="Exo Medium"/>
                <a:ea typeface="Exo Medium"/>
                <a:cs typeface="Exo Medium"/>
                <a:sym typeface="Exo Medium"/>
              </a:rPr>
              <a:t> </a:t>
            </a:r>
            <a:r>
              <a:rPr i="1" lang="en-US" sz="1600"/>
              <a:t>*</a:t>
            </a:r>
            <a:br>
              <a:rPr i="0" lang="en-US" sz="1600" u="none" cap="none" strike="noStrike">
                <a:solidFill>
                  <a:srgbClr val="000000"/>
                </a:solidFill>
                <a:latin typeface="Exo Medium"/>
                <a:ea typeface="Exo Medium"/>
                <a:cs typeface="Exo Medium"/>
                <a:sym typeface="Exo Medium"/>
              </a:rPr>
            </a:br>
            <a:r>
              <a:rPr b="1" i="0" lang="en-US" sz="1600" u="none" cap="none" strike="noStrike">
                <a:solidFill>
                  <a:srgbClr val="0070C0"/>
                </a:solidFill>
                <a:latin typeface="Exo"/>
                <a:ea typeface="Exo"/>
                <a:cs typeface="Exo"/>
                <a:sym typeface="Exo"/>
              </a:rPr>
              <a:t>FROM</a:t>
            </a:r>
            <a:r>
              <a:rPr i="0" lang="en-US" sz="1600" u="none" cap="none" strike="noStrike">
                <a:solidFill>
                  <a:srgbClr val="000000"/>
                </a:solidFill>
                <a:latin typeface="Exo Medium"/>
                <a:ea typeface="Exo Medium"/>
                <a:cs typeface="Exo Medium"/>
                <a:sym typeface="Exo Medium"/>
              </a:rPr>
              <a:t> </a:t>
            </a:r>
            <a:r>
              <a:rPr i="1" lang="en-US" sz="1600" u="none" cap="none" strike="noStrike">
                <a:solidFill>
                  <a:srgbClr val="000000"/>
                </a:solidFill>
                <a:latin typeface="Exo Medium"/>
                <a:ea typeface="Exo Medium"/>
                <a:cs typeface="Exo Medium"/>
                <a:sym typeface="Exo Medium"/>
              </a:rPr>
              <a:t>table_name</a:t>
            </a:r>
            <a:endParaRPr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Exo Medium"/>
              <a:ea typeface="Exo Medium"/>
              <a:cs typeface="Exo Medium"/>
              <a:sym typeface="Exo Medium"/>
            </a:endParaRPr>
          </a:p>
        </p:txBody>
      </p:sp>
      <p:sp>
        <p:nvSpPr>
          <p:cNvPr id="298" name="Google Shape;298;p50"/>
          <p:cNvSpPr txBox="1"/>
          <p:nvPr/>
        </p:nvSpPr>
        <p:spPr>
          <a:xfrm>
            <a:off x="7825988" y="2926088"/>
            <a:ext cx="1819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a:t>
            </a:r>
            <a:endParaRPr>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SELECT TOP</a:t>
            </a:r>
            <a:r>
              <a:rPr lang="en-US">
                <a:latin typeface="Exo Medium"/>
                <a:ea typeface="Exo Medium"/>
                <a:cs typeface="Exo Medium"/>
                <a:sym typeface="Exo Medium"/>
              </a:rPr>
              <a:t> 3 </a:t>
            </a:r>
            <a:r>
              <a:rPr lang="en-US"/>
              <a:t>*</a:t>
            </a:r>
            <a:r>
              <a:rPr lang="en-US">
                <a:latin typeface="Exo Medium"/>
                <a:ea typeface="Exo Medium"/>
                <a:cs typeface="Exo Medium"/>
                <a:sym typeface="Exo Medium"/>
              </a:rPr>
              <a:t> </a:t>
            </a:r>
            <a:endParaRPr>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FROM</a:t>
            </a:r>
            <a:r>
              <a:rPr lang="en-US">
                <a:latin typeface="Exo Medium"/>
                <a:ea typeface="Exo Medium"/>
                <a:cs typeface="Exo Medium"/>
                <a:sym typeface="Exo Medium"/>
              </a:rPr>
              <a:t> Customers;</a:t>
            </a:r>
            <a:endParaRPr>
              <a:latin typeface="Exo Medium"/>
              <a:ea typeface="Exo Medium"/>
              <a:cs typeface="Exo Medium"/>
              <a:sym typeface="Exo Medium"/>
            </a:endParaRPr>
          </a:p>
        </p:txBody>
      </p:sp>
      <p:sp>
        <p:nvSpPr>
          <p:cNvPr id="299" name="Google Shape;299;p50"/>
          <p:cNvSpPr/>
          <p:nvPr/>
        </p:nvSpPr>
        <p:spPr>
          <a:xfrm rot="5400000">
            <a:off x="8471750" y="3920574"/>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300" name="Google Shape;300;p50"/>
          <p:cNvPicPr preferRelativeResize="0"/>
          <p:nvPr/>
        </p:nvPicPr>
        <p:blipFill>
          <a:blip r:embed="rId4">
            <a:alphaModFix/>
          </a:blip>
          <a:stretch>
            <a:fillRect/>
          </a:stretch>
        </p:blipFill>
        <p:spPr>
          <a:xfrm>
            <a:off x="5564750" y="4518738"/>
            <a:ext cx="6342324" cy="1036650"/>
          </a:xfrm>
          <a:prstGeom prst="rect">
            <a:avLst/>
          </a:prstGeom>
          <a:noFill/>
          <a:ln>
            <a:noFill/>
          </a:ln>
        </p:spPr>
      </p:pic>
      <p:sp>
        <p:nvSpPr>
          <p:cNvPr id="301" name="Google Shape;301;p50"/>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Các câu lệnh</a:t>
            </a:r>
            <a:r>
              <a:rPr b="1" lang="en-US" sz="3600">
                <a:solidFill>
                  <a:schemeClr val="dk1"/>
                </a:solidFill>
                <a:latin typeface="Exo"/>
                <a:ea typeface="Exo"/>
                <a:cs typeface="Exo"/>
                <a:sym typeface="Exo"/>
              </a:rPr>
              <a:t> điều chỉnh dữ liệu trong SQL</a:t>
            </a:r>
            <a:endParaRPr b="1" sz="3800">
              <a:solidFill>
                <a:schemeClr val="dk1"/>
              </a:solidFill>
              <a:latin typeface="Exo"/>
              <a:ea typeface="Exo"/>
              <a:cs typeface="Exo"/>
              <a:sym typeface="Ex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23dccb6f06f_1_9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07" name="Google Shape;307;g23dccb6f06f_1_97"/>
          <p:cNvSpPr txBox="1"/>
          <p:nvPr/>
        </p:nvSpPr>
        <p:spPr>
          <a:xfrm>
            <a:off x="195640"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08" name="Google Shape;308;g23dccb6f06f_1_97"/>
          <p:cNvSpPr txBox="1"/>
          <p:nvPr/>
        </p:nvSpPr>
        <p:spPr>
          <a:xfrm>
            <a:off x="500912" y="2262300"/>
            <a:ext cx="53949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Exo Medium"/>
                <a:ea typeface="Exo Medium"/>
                <a:cs typeface="Exo Medium"/>
                <a:sym typeface="Exo Medium"/>
              </a:rPr>
              <a:t>Câu lệnh </a:t>
            </a:r>
            <a:r>
              <a:rPr b="1" lang="en-US" sz="1800">
                <a:latin typeface="Exo"/>
                <a:ea typeface="Exo"/>
                <a:cs typeface="Exo"/>
                <a:sym typeface="Exo"/>
              </a:rPr>
              <a:t>DISTINCT</a:t>
            </a:r>
            <a:r>
              <a:rPr i="0" lang="en-US" sz="1800" u="none" cap="none" strike="noStrike">
                <a:solidFill>
                  <a:srgbClr val="000000"/>
                </a:solidFill>
                <a:latin typeface="Exo Medium"/>
                <a:ea typeface="Exo Medium"/>
                <a:cs typeface="Exo Medium"/>
                <a:sym typeface="Exo Medium"/>
              </a:rPr>
              <a:t> được sử dụng k</a:t>
            </a:r>
            <a:r>
              <a:rPr lang="en-US" sz="1800">
                <a:latin typeface="Exo Medium"/>
                <a:ea typeface="Exo Medium"/>
                <a:cs typeface="Exo Medium"/>
                <a:sym typeface="Exo Medium"/>
              </a:rPr>
              <a:t>ết hợp với câu lệnh </a:t>
            </a:r>
            <a:r>
              <a:rPr b="1" lang="en-US" sz="1800">
                <a:latin typeface="Exo"/>
                <a:ea typeface="Exo"/>
                <a:cs typeface="Exo"/>
                <a:sym typeface="Exo"/>
              </a:rPr>
              <a:t>SELECT</a:t>
            </a:r>
            <a:r>
              <a:rPr lang="en-US" sz="1800">
                <a:latin typeface="Exo Medium"/>
                <a:ea typeface="Exo Medium"/>
                <a:cs typeface="Exo Medium"/>
                <a:sym typeface="Exo Medium"/>
              </a:rPr>
              <a:t> </a:t>
            </a:r>
            <a:r>
              <a:rPr i="0" lang="en-US" sz="1800" u="none" cap="none" strike="noStrike">
                <a:solidFill>
                  <a:srgbClr val="000000"/>
                </a:solidFill>
                <a:latin typeface="Exo Medium"/>
                <a:ea typeface="Exo Medium"/>
                <a:cs typeface="Exo Medium"/>
                <a:sym typeface="Exo Medium"/>
              </a:rPr>
              <a:t>để </a:t>
            </a:r>
            <a:r>
              <a:rPr lang="en-US" sz="1800">
                <a:latin typeface="Exo Medium"/>
                <a:ea typeface="Exo Medium"/>
                <a:cs typeface="Exo Medium"/>
                <a:sym typeface="Exo Medium"/>
              </a:rPr>
              <a:t>trả về các dòng dữ liệu khác nhau.</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Trên các bảng dữ liệu đôi khi sẽ có những dữ liệu trùng nhau, và chúng ta chỉ muốn xem chúng 1 lần.</a:t>
            </a:r>
            <a:endParaRPr i="0" sz="1800" u="none" cap="none" strike="noStrike">
              <a:solidFill>
                <a:srgbClr val="000000"/>
              </a:solidFill>
              <a:latin typeface="Exo Medium"/>
              <a:ea typeface="Exo Medium"/>
              <a:cs typeface="Exo Medium"/>
              <a:sym typeface="Exo Medium"/>
            </a:endParaRPr>
          </a:p>
        </p:txBody>
      </p:sp>
      <p:sp>
        <p:nvSpPr>
          <p:cNvPr id="309" name="Google Shape;309;g23dccb6f06f_1_97"/>
          <p:cNvSpPr txBox="1"/>
          <p:nvPr/>
        </p:nvSpPr>
        <p:spPr>
          <a:xfrm>
            <a:off x="6087138" y="3711050"/>
            <a:ext cx="539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rgbClr val="E31F26"/>
                </a:solidFill>
                <a:latin typeface="Exo Medium"/>
                <a:ea typeface="Exo Medium"/>
                <a:cs typeface="Exo Medium"/>
                <a:sym typeface="Exo Medium"/>
              </a:rPr>
              <a:t>Ví dụ:</a:t>
            </a:r>
            <a:endParaRPr i="1">
              <a:solidFill>
                <a:srgbClr val="E31F26"/>
              </a:solidFill>
              <a:latin typeface="Exo Medium"/>
              <a:ea typeface="Exo Medium"/>
              <a:cs typeface="Exo Medium"/>
              <a:sym typeface="Exo Medium"/>
            </a:endParaRPr>
          </a:p>
          <a:p>
            <a:pPr indent="-317500" lvl="0" marL="457200" rtl="0" algn="l">
              <a:spcBef>
                <a:spcPts val="0"/>
              </a:spcBef>
              <a:spcAft>
                <a:spcPts val="0"/>
              </a:spcAft>
              <a:buSzPts val="1400"/>
              <a:buFont typeface="Exo Medium"/>
              <a:buChar char="-"/>
            </a:pPr>
            <a:r>
              <a:rPr lang="en-US">
                <a:latin typeface="Exo Medium"/>
                <a:ea typeface="Exo Medium"/>
                <a:cs typeface="Exo Medium"/>
                <a:sym typeface="Exo Medium"/>
              </a:rPr>
              <a:t>Bạn chỉ muốn kiểm tra xem những khách hàng nào đã từng mua hàng tại cửa hàng với việc bạn có 1 bảng dữ liệu lịch sử mua hàng như sau:</a:t>
            </a:r>
            <a:endParaRPr>
              <a:latin typeface="Exo Medium"/>
              <a:ea typeface="Exo Medium"/>
              <a:cs typeface="Exo Medium"/>
              <a:sym typeface="Exo Medium"/>
            </a:endParaRPr>
          </a:p>
        </p:txBody>
      </p:sp>
      <p:sp>
        <p:nvSpPr>
          <p:cNvPr id="310" name="Google Shape;310;g23dccb6f06f_1_97"/>
          <p:cNvSpPr/>
          <p:nvPr/>
        </p:nvSpPr>
        <p:spPr>
          <a:xfrm flipH="1">
            <a:off x="5224600" y="4723849"/>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11" name="Google Shape;311;g23dccb6f06f_1_97"/>
          <p:cNvGraphicFramePr/>
          <p:nvPr/>
        </p:nvGraphicFramePr>
        <p:xfrm>
          <a:off x="7244588" y="4757750"/>
          <a:ext cx="3000000" cy="3000000"/>
        </p:xfrm>
        <a:graphic>
          <a:graphicData uri="http://schemas.openxmlformats.org/drawingml/2006/table">
            <a:tbl>
              <a:tblPr>
                <a:noFill/>
                <a:tableStyleId>{482D6A2C-DBD0-4D54-A3AB-F70711EEF700}</a:tableStyleId>
              </a:tblPr>
              <a:tblGrid>
                <a:gridCol w="1128050"/>
                <a:gridCol w="1128050"/>
                <a:gridCol w="1095200"/>
                <a:gridCol w="1095200"/>
              </a:tblGrid>
              <a:tr h="249825">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QTY</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Coca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Trứng</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Sữa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Bentagen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2" name="Google Shape;312;g23dccb6f06f_1_97"/>
          <p:cNvSpPr txBox="1"/>
          <p:nvPr/>
        </p:nvSpPr>
        <p:spPr>
          <a:xfrm>
            <a:off x="3909038" y="5347713"/>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70C0"/>
                </a:solidFill>
                <a:latin typeface="Exo"/>
                <a:ea typeface="Exo"/>
                <a:cs typeface="Exo"/>
                <a:sym typeface="Exo"/>
              </a:rPr>
              <a:t>SELECT DISTINCT </a:t>
            </a:r>
            <a:r>
              <a:rPr i="1" lang="en-US" sz="1600">
                <a:solidFill>
                  <a:schemeClr val="dk1"/>
                </a:solidFill>
                <a:latin typeface="Exo Medium"/>
                <a:ea typeface="Exo Medium"/>
                <a:cs typeface="Exo Medium"/>
                <a:sym typeface="Exo Medium"/>
              </a:rPr>
              <a:t>CID, CNAME</a:t>
            </a:r>
            <a:endParaRPr i="1">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FROM</a:t>
            </a:r>
            <a:r>
              <a:rPr lang="en-US">
                <a:solidFill>
                  <a:schemeClr val="dk1"/>
                </a:solidFill>
                <a:latin typeface="Exo Medium"/>
                <a:ea typeface="Exo Medium"/>
                <a:cs typeface="Exo Medium"/>
                <a:sym typeface="Exo Medium"/>
              </a:rPr>
              <a:t> Customers;</a:t>
            </a:r>
            <a:endParaRPr/>
          </a:p>
        </p:txBody>
      </p:sp>
      <p:sp>
        <p:nvSpPr>
          <p:cNvPr id="313" name="Google Shape;313;g23dccb6f06f_1_97"/>
          <p:cNvSpPr txBox="1"/>
          <p:nvPr/>
        </p:nvSpPr>
        <p:spPr>
          <a:xfrm>
            <a:off x="6399113" y="2276225"/>
            <a:ext cx="4916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latin typeface="Exo Medium"/>
                <a:ea typeface="Exo Medium"/>
                <a:cs typeface="Exo Medium"/>
                <a:sym typeface="Exo Medium"/>
              </a:rPr>
              <a:t>Cú pháp:</a:t>
            </a:r>
            <a:endParaRPr i="1" sz="1800">
              <a:solidFill>
                <a:schemeClr val="dk1"/>
              </a:solidFill>
              <a:latin typeface="Exo Medium"/>
              <a:ea typeface="Exo Medium"/>
              <a:cs typeface="Exo Medium"/>
              <a:sym typeface="Exo Medium"/>
            </a:endParaRPr>
          </a:p>
          <a:p>
            <a:pPr indent="0" lvl="0" marL="0" rtl="0" algn="l">
              <a:spcBef>
                <a:spcPts val="0"/>
              </a:spcBef>
              <a:spcAft>
                <a:spcPts val="0"/>
              </a:spcAft>
              <a:buNone/>
            </a:pPr>
            <a:r>
              <a:t/>
            </a:r>
            <a:endParaRPr i="1" sz="18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SELECT DISTINCT </a:t>
            </a:r>
            <a:r>
              <a:rPr i="1" lang="en-US" sz="1600">
                <a:solidFill>
                  <a:schemeClr val="dk1"/>
                </a:solidFill>
                <a:latin typeface="Exo Medium"/>
                <a:ea typeface="Exo Medium"/>
                <a:cs typeface="Exo Medium"/>
                <a:sym typeface="Exo Medium"/>
              </a:rPr>
              <a:t>column_name_1, column_name_2</a:t>
            </a:r>
            <a:br>
              <a:rPr lang="en-US" sz="1600">
                <a:solidFill>
                  <a:schemeClr val="dk1"/>
                </a:solidFill>
                <a:latin typeface="Exo Medium"/>
                <a:ea typeface="Exo Medium"/>
                <a:cs typeface="Exo Medium"/>
                <a:sym typeface="Exo Medium"/>
              </a:rPr>
            </a:br>
            <a:r>
              <a:rPr b="1" lang="en-US" sz="1600">
                <a:solidFill>
                  <a:srgbClr val="0070C0"/>
                </a:solidFill>
                <a:latin typeface="Exo"/>
                <a:ea typeface="Exo"/>
                <a:cs typeface="Exo"/>
                <a:sym typeface="Exo"/>
              </a:rPr>
              <a:t>FROM</a:t>
            </a:r>
            <a:r>
              <a:rPr lang="en-US" sz="1600">
                <a:solidFill>
                  <a:schemeClr val="dk1"/>
                </a:solidFill>
                <a:latin typeface="Exo Medium"/>
                <a:ea typeface="Exo Medium"/>
                <a:cs typeface="Exo Medium"/>
                <a:sym typeface="Exo Medium"/>
              </a:rPr>
              <a:t> </a:t>
            </a:r>
            <a:r>
              <a:rPr i="1" lang="en-US" sz="1600">
                <a:solidFill>
                  <a:schemeClr val="dk1"/>
                </a:solidFill>
                <a:latin typeface="Exo Medium"/>
                <a:ea typeface="Exo Medium"/>
                <a:cs typeface="Exo Medium"/>
                <a:sym typeface="Exo Medium"/>
              </a:rPr>
              <a:t>table_name</a:t>
            </a:r>
            <a:endParaRPr/>
          </a:p>
        </p:txBody>
      </p:sp>
      <p:graphicFrame>
        <p:nvGraphicFramePr>
          <p:cNvPr id="314" name="Google Shape;314;g23dccb6f06f_1_97"/>
          <p:cNvGraphicFramePr/>
          <p:nvPr/>
        </p:nvGraphicFramePr>
        <p:xfrm>
          <a:off x="1317388" y="4623125"/>
          <a:ext cx="3000000" cy="3000000"/>
        </p:xfrm>
        <a:graphic>
          <a:graphicData uri="http://schemas.openxmlformats.org/drawingml/2006/table">
            <a:tbl>
              <a:tblPr>
                <a:noFill/>
                <a:tableStyleId>{482D6A2C-DBD0-4D54-A3AB-F70711EEF700}</a:tableStyleId>
              </a:tblPr>
              <a:tblGrid>
                <a:gridCol w="1128050"/>
                <a:gridCol w="1128050"/>
              </a:tblGrid>
              <a:tr h="249825">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5" name="Google Shape;315;g23dccb6f06f_1_97"/>
          <p:cNvSpPr/>
          <p:nvPr/>
        </p:nvSpPr>
        <p:spPr>
          <a:xfrm>
            <a:off x="8779637" y="135735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ORDER BY</a:t>
            </a:r>
            <a:endParaRPr i="0" sz="2000" u="none" cap="none" strike="noStrike">
              <a:solidFill>
                <a:schemeClr val="dk1"/>
              </a:solidFill>
              <a:latin typeface="Exo Medium"/>
              <a:ea typeface="Exo Medium"/>
              <a:cs typeface="Exo Medium"/>
              <a:sym typeface="Exo Medium"/>
            </a:endParaRPr>
          </a:p>
        </p:txBody>
      </p:sp>
      <p:sp>
        <p:nvSpPr>
          <p:cNvPr id="316" name="Google Shape;316;g23dccb6f06f_1_97"/>
          <p:cNvSpPr/>
          <p:nvPr/>
        </p:nvSpPr>
        <p:spPr>
          <a:xfrm>
            <a:off x="5070234" y="1344701"/>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lang="en-US" sz="2000">
                <a:solidFill>
                  <a:schemeClr val="lt1"/>
                </a:solidFill>
                <a:latin typeface="Exo"/>
                <a:ea typeface="Exo"/>
                <a:cs typeface="Exo"/>
                <a:sym typeface="Exo"/>
              </a:rPr>
              <a:t>DISTINCT</a:t>
            </a:r>
            <a:endParaRPr b="1" i="0" sz="2000" u="none" cap="none" strike="noStrike">
              <a:solidFill>
                <a:schemeClr val="lt1"/>
              </a:solidFill>
              <a:latin typeface="Exo"/>
              <a:ea typeface="Exo"/>
              <a:cs typeface="Exo"/>
              <a:sym typeface="Exo"/>
            </a:endParaRPr>
          </a:p>
        </p:txBody>
      </p:sp>
      <p:sp>
        <p:nvSpPr>
          <p:cNvPr id="317" name="Google Shape;317;g23dccb6f06f_1_97"/>
          <p:cNvSpPr/>
          <p:nvPr/>
        </p:nvSpPr>
        <p:spPr>
          <a:xfrm>
            <a:off x="1108954" y="1357359"/>
            <a:ext cx="2303400" cy="6879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Exo Medium"/>
                <a:ea typeface="Exo Medium"/>
                <a:cs typeface="Exo Medium"/>
                <a:sym typeface="Exo Medium"/>
              </a:rPr>
              <a:t>TOP</a:t>
            </a:r>
            <a:endParaRPr i="0" sz="1400" u="none" cap="none" strike="noStrike">
              <a:solidFill>
                <a:schemeClr val="dk1"/>
              </a:solidFill>
              <a:latin typeface="Exo Medium"/>
              <a:ea typeface="Exo Medium"/>
              <a:cs typeface="Exo Medium"/>
              <a:sym typeface="Exo Medium"/>
            </a:endParaRPr>
          </a:p>
        </p:txBody>
      </p:sp>
      <p:sp>
        <p:nvSpPr>
          <p:cNvPr id="318" name="Google Shape;318;g23dccb6f06f_1_97"/>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Các câu lệnh</a:t>
            </a:r>
            <a:r>
              <a:rPr b="1" lang="en-US" sz="3600">
                <a:solidFill>
                  <a:schemeClr val="dk1"/>
                </a:solidFill>
                <a:latin typeface="Exo"/>
                <a:ea typeface="Exo"/>
                <a:cs typeface="Exo"/>
                <a:sym typeface="Exo"/>
              </a:rPr>
              <a:t> điều chỉnh dữ liệu trong SQL</a:t>
            </a:r>
            <a:endParaRPr b="1" sz="3800">
              <a:solidFill>
                <a:schemeClr val="dk1"/>
              </a:solidFill>
              <a:latin typeface="Exo"/>
              <a:ea typeface="Exo"/>
              <a:cs typeface="Exo"/>
              <a:sym typeface="Ex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g23dccb6f06f_1_116"/>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24" name="Google Shape;324;g23dccb6f06f_1_116"/>
          <p:cNvSpPr txBox="1"/>
          <p:nvPr/>
        </p:nvSpPr>
        <p:spPr>
          <a:xfrm>
            <a:off x="672775" y="2267613"/>
            <a:ext cx="53949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Exo"/>
                <a:ea typeface="Exo"/>
                <a:cs typeface="Exo"/>
                <a:sym typeface="Exo"/>
              </a:rPr>
              <a:t>Order by</a:t>
            </a:r>
            <a:r>
              <a:rPr lang="en-US" sz="1800">
                <a:solidFill>
                  <a:schemeClr val="dk1"/>
                </a:solidFill>
                <a:latin typeface="Exo Medium"/>
                <a:ea typeface="Exo Medium"/>
                <a:cs typeface="Exo Medium"/>
                <a:sym typeface="Exo Medium"/>
              </a:rPr>
              <a:t> được sử dụng để sắp xếp kết quả theo thứ tự tăng dần (asc) từ trên xuống hoặc giảm dần(desc) từ trên xuống.</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Exo Medium"/>
                <a:ea typeface="Exo Medium"/>
                <a:cs typeface="Exo Medium"/>
                <a:sym typeface="Exo Medium"/>
              </a:rPr>
              <a:t>- Nếu không truyền tham số thứ tự, ORDER BY sẽ mặc định xếp theo thứ tự tăng dần</a:t>
            </a:r>
            <a:endParaRPr sz="1800">
              <a:solidFill>
                <a:schemeClr val="dk1"/>
              </a:solidFill>
              <a:latin typeface="Exo Medium"/>
              <a:ea typeface="Exo Medium"/>
              <a:cs typeface="Exo Medium"/>
              <a:sym typeface="Exo Medium"/>
            </a:endParaRPr>
          </a:p>
          <a:p>
            <a:pPr indent="0" lvl="0" marL="0" rtl="0" algn="l">
              <a:spcBef>
                <a:spcPts val="0"/>
              </a:spcBef>
              <a:spcAft>
                <a:spcPts val="0"/>
              </a:spcAft>
              <a:buClr>
                <a:schemeClr val="dk1"/>
              </a:buClr>
              <a:buSzPts val="1600"/>
              <a:buFont typeface="Arial"/>
              <a:buNone/>
            </a:pPr>
            <a:r>
              <a:t/>
            </a:r>
            <a:endParaRPr sz="1800">
              <a:latin typeface="Exo Medium"/>
              <a:ea typeface="Exo Medium"/>
              <a:cs typeface="Exo Medium"/>
              <a:sym typeface="Exo Medium"/>
            </a:endParaRPr>
          </a:p>
        </p:txBody>
      </p:sp>
      <p:sp>
        <p:nvSpPr>
          <p:cNvPr id="325" name="Google Shape;325;g23dccb6f06f_1_116"/>
          <p:cNvSpPr txBox="1"/>
          <p:nvPr/>
        </p:nvSpPr>
        <p:spPr>
          <a:xfrm>
            <a:off x="6067675" y="3577675"/>
            <a:ext cx="539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rgbClr val="E31F26"/>
                </a:solidFill>
                <a:latin typeface="Exo Medium"/>
                <a:ea typeface="Exo Medium"/>
                <a:cs typeface="Exo Medium"/>
                <a:sym typeface="Exo Medium"/>
              </a:rPr>
              <a:t>Ví dụ:</a:t>
            </a:r>
            <a:endParaRPr i="1">
              <a:solidFill>
                <a:srgbClr val="E31F26"/>
              </a:solidFill>
              <a:latin typeface="Exo Medium"/>
              <a:ea typeface="Exo Medium"/>
              <a:cs typeface="Exo Medium"/>
              <a:sym typeface="Exo Medium"/>
            </a:endParaRPr>
          </a:p>
          <a:p>
            <a:pPr indent="-317500" lvl="0" marL="457200" rtl="0" algn="l">
              <a:spcBef>
                <a:spcPts val="0"/>
              </a:spcBef>
              <a:spcAft>
                <a:spcPts val="0"/>
              </a:spcAft>
              <a:buSzPts val="1400"/>
              <a:buFont typeface="Exo Medium"/>
              <a:buChar char="-"/>
            </a:pPr>
            <a:r>
              <a:rPr lang="en-US">
                <a:latin typeface="Exo Medium"/>
                <a:ea typeface="Exo Medium"/>
                <a:cs typeface="Exo Medium"/>
                <a:sym typeface="Exo Medium"/>
              </a:rPr>
              <a:t>Bạn chỉ muốn kiểm tra xem những khách hàng nào đã từng mua hàng tại cửa hàng với việc bạn có 1 bảng dữ liệu lịch sử mua hàng như sau:</a:t>
            </a:r>
            <a:endParaRPr>
              <a:latin typeface="Exo Medium"/>
              <a:ea typeface="Exo Medium"/>
              <a:cs typeface="Exo Medium"/>
              <a:sym typeface="Exo Medium"/>
            </a:endParaRPr>
          </a:p>
        </p:txBody>
      </p:sp>
      <p:sp>
        <p:nvSpPr>
          <p:cNvPr id="326" name="Google Shape;326;g23dccb6f06f_1_116"/>
          <p:cNvSpPr/>
          <p:nvPr/>
        </p:nvSpPr>
        <p:spPr>
          <a:xfrm flipH="1">
            <a:off x="5125413" y="46243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27" name="Google Shape;327;g23dccb6f06f_1_116"/>
          <p:cNvGraphicFramePr/>
          <p:nvPr/>
        </p:nvGraphicFramePr>
        <p:xfrm>
          <a:off x="7225125" y="4624375"/>
          <a:ext cx="3000000" cy="3000000"/>
        </p:xfrm>
        <a:graphic>
          <a:graphicData uri="http://schemas.openxmlformats.org/drawingml/2006/table">
            <a:tbl>
              <a:tblPr>
                <a:noFill/>
                <a:tableStyleId>{482D6A2C-DBD0-4D54-A3AB-F70711EEF700}</a:tableStyleId>
              </a:tblPr>
              <a:tblGrid>
                <a:gridCol w="1128050"/>
                <a:gridCol w="1128050"/>
                <a:gridCol w="1095200"/>
                <a:gridCol w="1095200"/>
              </a:tblGrid>
              <a:tr h="249825">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QTY</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Coca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Trứng</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Sữa</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Bentagen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8" name="Google Shape;328;g23dccb6f06f_1_116"/>
          <p:cNvSpPr txBox="1"/>
          <p:nvPr/>
        </p:nvSpPr>
        <p:spPr>
          <a:xfrm>
            <a:off x="4118275" y="52318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70C0"/>
                </a:solidFill>
                <a:latin typeface="Exo"/>
                <a:ea typeface="Exo"/>
                <a:cs typeface="Exo"/>
                <a:sym typeface="Exo"/>
              </a:rPr>
              <a:t>SELECT DISTINCT </a:t>
            </a:r>
            <a:r>
              <a:rPr i="1" lang="en-US" sz="1600">
                <a:solidFill>
                  <a:schemeClr val="dk1"/>
                </a:solidFill>
                <a:latin typeface="Exo Medium"/>
                <a:ea typeface="Exo Medium"/>
                <a:cs typeface="Exo Medium"/>
                <a:sym typeface="Exo Medium"/>
              </a:rPr>
              <a:t>CID, QTY</a:t>
            </a:r>
            <a:endParaRPr i="1">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FROM</a:t>
            </a:r>
            <a:r>
              <a:rPr lang="en-US">
                <a:solidFill>
                  <a:schemeClr val="dk1"/>
                </a:solidFill>
                <a:latin typeface="Exo Medium"/>
                <a:ea typeface="Exo Medium"/>
                <a:cs typeface="Exo Medium"/>
                <a:sym typeface="Exo Medium"/>
              </a:rPr>
              <a:t> Customers</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ORDER BY</a:t>
            </a:r>
            <a:r>
              <a:rPr lang="en-US">
                <a:solidFill>
                  <a:schemeClr val="dk1"/>
                </a:solidFill>
                <a:latin typeface="Exo Medium"/>
                <a:ea typeface="Exo Medium"/>
                <a:cs typeface="Exo Medium"/>
                <a:sym typeface="Exo Medium"/>
              </a:rPr>
              <a:t> QTY </a:t>
            </a:r>
            <a:r>
              <a:rPr b="1" lang="en-US" sz="1600">
                <a:solidFill>
                  <a:srgbClr val="0070C0"/>
                </a:solidFill>
                <a:latin typeface="Exo"/>
                <a:ea typeface="Exo"/>
                <a:cs typeface="Exo"/>
                <a:sym typeface="Exo"/>
              </a:rPr>
              <a:t>DESC</a:t>
            </a:r>
            <a:endParaRPr>
              <a:solidFill>
                <a:schemeClr val="dk1"/>
              </a:solidFill>
              <a:latin typeface="Exo Medium"/>
              <a:ea typeface="Exo Medium"/>
              <a:cs typeface="Exo Medium"/>
              <a:sym typeface="Exo Medium"/>
            </a:endParaRPr>
          </a:p>
        </p:txBody>
      </p:sp>
      <p:sp>
        <p:nvSpPr>
          <p:cNvPr id="329" name="Google Shape;329;g23dccb6f06f_1_116"/>
          <p:cNvSpPr txBox="1"/>
          <p:nvPr/>
        </p:nvSpPr>
        <p:spPr>
          <a:xfrm>
            <a:off x="6233375" y="2142850"/>
            <a:ext cx="4916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chemeClr val="dk1"/>
                </a:solidFill>
                <a:latin typeface="Exo Medium"/>
                <a:ea typeface="Exo Medium"/>
                <a:cs typeface="Exo Medium"/>
                <a:sym typeface="Exo Medium"/>
              </a:rPr>
              <a:t>Cú pháp:</a:t>
            </a:r>
            <a:endParaRPr i="1" sz="1800">
              <a:solidFill>
                <a:schemeClr val="dk1"/>
              </a:solidFill>
              <a:latin typeface="Exo Medium"/>
              <a:ea typeface="Exo Medium"/>
              <a:cs typeface="Exo Medium"/>
              <a:sym typeface="Exo Medium"/>
            </a:endParaRPr>
          </a:p>
          <a:p>
            <a:pPr indent="0" lvl="0" marL="0" rtl="0" algn="l">
              <a:spcBef>
                <a:spcPts val="0"/>
              </a:spcBef>
              <a:spcAft>
                <a:spcPts val="0"/>
              </a:spcAft>
              <a:buNone/>
            </a:pPr>
            <a:r>
              <a:t/>
            </a:r>
            <a:endParaRPr i="1" sz="1800">
              <a:solidFill>
                <a:schemeClr val="dk1"/>
              </a:solidFill>
              <a:latin typeface="Exo Medium"/>
              <a:ea typeface="Exo Medium"/>
              <a:cs typeface="Exo Medium"/>
              <a:sym typeface="Exo Medium"/>
            </a:endParaRPr>
          </a:p>
          <a:p>
            <a:pPr indent="0" lvl="0" marL="0" rtl="0" algn="l">
              <a:spcBef>
                <a:spcPts val="0"/>
              </a:spcBef>
              <a:spcAft>
                <a:spcPts val="0"/>
              </a:spcAft>
              <a:buClr>
                <a:schemeClr val="dk1"/>
              </a:buClr>
              <a:buSzPts val="1600"/>
              <a:buFont typeface="Arial"/>
              <a:buNone/>
            </a:pPr>
            <a:r>
              <a:rPr b="1" lang="en-US" sz="1600">
                <a:solidFill>
                  <a:srgbClr val="0070C0"/>
                </a:solidFill>
                <a:latin typeface="Exo"/>
                <a:ea typeface="Exo"/>
                <a:cs typeface="Exo"/>
                <a:sym typeface="Exo"/>
              </a:rPr>
              <a:t>SELECT</a:t>
            </a:r>
            <a:r>
              <a:rPr lang="en-US" sz="1600">
                <a:solidFill>
                  <a:schemeClr val="dk1"/>
                </a:solidFill>
                <a:latin typeface="Exo Medium"/>
                <a:ea typeface="Exo Medium"/>
                <a:cs typeface="Exo Medium"/>
                <a:sym typeface="Exo Medium"/>
              </a:rPr>
              <a:t> </a:t>
            </a:r>
            <a:r>
              <a:rPr i="1" lang="en-US" sz="1600">
                <a:solidFill>
                  <a:schemeClr val="dk1"/>
                </a:solidFill>
                <a:latin typeface="Exo Medium"/>
                <a:ea typeface="Exo Medium"/>
                <a:cs typeface="Exo Medium"/>
                <a:sym typeface="Exo Medium"/>
              </a:rPr>
              <a:t>column1</a:t>
            </a:r>
            <a:r>
              <a:rPr lang="en-US" sz="1600">
                <a:solidFill>
                  <a:schemeClr val="dk1"/>
                </a:solidFill>
                <a:latin typeface="Exo Medium"/>
                <a:ea typeface="Exo Medium"/>
                <a:cs typeface="Exo Medium"/>
                <a:sym typeface="Exo Medium"/>
              </a:rPr>
              <a:t>,</a:t>
            </a:r>
            <a:r>
              <a:rPr i="1" lang="en-US" sz="1600">
                <a:solidFill>
                  <a:schemeClr val="dk1"/>
                </a:solidFill>
                <a:latin typeface="Exo Medium"/>
                <a:ea typeface="Exo Medium"/>
                <a:cs typeface="Exo Medium"/>
                <a:sym typeface="Exo Medium"/>
              </a:rPr>
              <a:t> column2, ...</a:t>
            </a:r>
            <a:br>
              <a:rPr lang="en-US" sz="1600">
                <a:solidFill>
                  <a:schemeClr val="dk1"/>
                </a:solidFill>
                <a:latin typeface="Exo Medium"/>
                <a:ea typeface="Exo Medium"/>
                <a:cs typeface="Exo Medium"/>
                <a:sym typeface="Exo Medium"/>
              </a:rPr>
            </a:br>
            <a:r>
              <a:rPr b="1" lang="en-US" sz="1600">
                <a:solidFill>
                  <a:srgbClr val="0070C0"/>
                </a:solidFill>
                <a:latin typeface="Exo"/>
                <a:ea typeface="Exo"/>
                <a:cs typeface="Exo"/>
                <a:sym typeface="Exo"/>
              </a:rPr>
              <a:t>FROM</a:t>
            </a:r>
            <a:r>
              <a:rPr lang="en-US" sz="1600">
                <a:solidFill>
                  <a:schemeClr val="dk1"/>
                </a:solidFill>
                <a:latin typeface="Exo Medium"/>
                <a:ea typeface="Exo Medium"/>
                <a:cs typeface="Exo Medium"/>
                <a:sym typeface="Exo Medium"/>
              </a:rPr>
              <a:t> </a:t>
            </a:r>
            <a:r>
              <a:rPr i="1" lang="en-US" sz="1600">
                <a:solidFill>
                  <a:schemeClr val="dk1"/>
                </a:solidFill>
                <a:latin typeface="Exo Medium"/>
                <a:ea typeface="Exo Medium"/>
                <a:cs typeface="Exo Medium"/>
                <a:sym typeface="Exo Medium"/>
              </a:rPr>
              <a:t>table_name</a:t>
            </a:r>
            <a:br>
              <a:rPr lang="en-US" sz="1600">
                <a:solidFill>
                  <a:schemeClr val="dk1"/>
                </a:solidFill>
                <a:latin typeface="Exo Medium"/>
                <a:ea typeface="Exo Medium"/>
                <a:cs typeface="Exo Medium"/>
                <a:sym typeface="Exo Medium"/>
              </a:rPr>
            </a:br>
            <a:r>
              <a:rPr b="1" lang="en-US" sz="1600">
                <a:solidFill>
                  <a:srgbClr val="0070C0"/>
                </a:solidFill>
                <a:latin typeface="Exo"/>
                <a:ea typeface="Exo"/>
                <a:cs typeface="Exo"/>
                <a:sym typeface="Exo"/>
              </a:rPr>
              <a:t>ORDER BY</a:t>
            </a:r>
            <a:r>
              <a:rPr lang="en-US" sz="1600">
                <a:solidFill>
                  <a:schemeClr val="dk1"/>
                </a:solidFill>
                <a:latin typeface="Exo Medium"/>
                <a:ea typeface="Exo Medium"/>
                <a:cs typeface="Exo Medium"/>
                <a:sym typeface="Exo Medium"/>
              </a:rPr>
              <a:t> </a:t>
            </a:r>
            <a:r>
              <a:rPr i="1" lang="en-US" sz="1600">
                <a:solidFill>
                  <a:schemeClr val="dk1"/>
                </a:solidFill>
                <a:latin typeface="Exo Medium"/>
                <a:ea typeface="Exo Medium"/>
                <a:cs typeface="Exo Medium"/>
                <a:sym typeface="Exo Medium"/>
              </a:rPr>
              <a:t>column1, column2, ... </a:t>
            </a:r>
            <a:r>
              <a:rPr b="1" lang="en-US" sz="1600">
                <a:solidFill>
                  <a:srgbClr val="0070C0"/>
                </a:solidFill>
                <a:latin typeface="Exo"/>
                <a:ea typeface="Exo"/>
                <a:cs typeface="Exo"/>
                <a:sym typeface="Exo"/>
              </a:rPr>
              <a:t>ASC </a:t>
            </a:r>
            <a:r>
              <a:rPr b="1" lang="en-US" sz="1600">
                <a:solidFill>
                  <a:schemeClr val="dk1"/>
                </a:solidFill>
                <a:latin typeface="Exo"/>
                <a:ea typeface="Exo"/>
                <a:cs typeface="Exo"/>
                <a:sym typeface="Exo"/>
              </a:rPr>
              <a:t>| </a:t>
            </a:r>
            <a:r>
              <a:rPr b="1" lang="en-US" sz="1600">
                <a:solidFill>
                  <a:srgbClr val="0070C0"/>
                </a:solidFill>
                <a:latin typeface="Exo"/>
                <a:ea typeface="Exo"/>
                <a:cs typeface="Exo"/>
                <a:sym typeface="Exo"/>
              </a:rPr>
              <a:t>DESC</a:t>
            </a:r>
            <a:r>
              <a:rPr lang="en-US" sz="1600">
                <a:solidFill>
                  <a:schemeClr val="dk1"/>
                </a:solidFill>
                <a:latin typeface="Exo Medium"/>
                <a:ea typeface="Exo Medium"/>
                <a:cs typeface="Exo Medium"/>
                <a:sym typeface="Exo Medium"/>
              </a:rPr>
              <a:t>;</a:t>
            </a:r>
            <a:endParaRPr i="1" sz="1800">
              <a:solidFill>
                <a:schemeClr val="dk1"/>
              </a:solidFill>
              <a:latin typeface="Exo Medium"/>
              <a:ea typeface="Exo Medium"/>
              <a:cs typeface="Exo Medium"/>
              <a:sym typeface="Exo Medium"/>
            </a:endParaRPr>
          </a:p>
          <a:p>
            <a:pPr indent="0" lvl="0" marL="0" rtl="0" algn="l">
              <a:spcBef>
                <a:spcPts val="0"/>
              </a:spcBef>
              <a:spcAft>
                <a:spcPts val="0"/>
              </a:spcAft>
              <a:buNone/>
            </a:pPr>
            <a:r>
              <a:t/>
            </a:r>
            <a:endParaRPr/>
          </a:p>
        </p:txBody>
      </p:sp>
      <p:graphicFrame>
        <p:nvGraphicFramePr>
          <p:cNvPr id="330" name="Google Shape;330;g23dccb6f06f_1_116"/>
          <p:cNvGraphicFramePr/>
          <p:nvPr/>
        </p:nvGraphicFramePr>
        <p:xfrm>
          <a:off x="1297925" y="4489750"/>
          <a:ext cx="3000000" cy="3000000"/>
        </p:xfrm>
        <a:graphic>
          <a:graphicData uri="http://schemas.openxmlformats.org/drawingml/2006/table">
            <a:tbl>
              <a:tblPr>
                <a:noFill/>
                <a:tableStyleId>{482D6A2C-DBD0-4D54-A3AB-F70711EEF700}</a:tableStyleId>
              </a:tblPr>
              <a:tblGrid>
                <a:gridCol w="1128050"/>
                <a:gridCol w="1128050"/>
              </a:tblGrid>
              <a:tr h="249825">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QTY</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1" name="Google Shape;331;g23dccb6f06f_1_116"/>
          <p:cNvSpPr txBox="1"/>
          <p:nvPr/>
        </p:nvSpPr>
        <p:spPr>
          <a:xfrm>
            <a:off x="109825" y="6501675"/>
            <a:ext cx="17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doc@mindx.edu.vn</a:t>
            </a:r>
            <a:endParaRPr>
              <a:latin typeface="Calibri"/>
              <a:ea typeface="Calibri"/>
              <a:cs typeface="Calibri"/>
              <a:sym typeface="Calibri"/>
            </a:endParaRPr>
          </a:p>
        </p:txBody>
      </p:sp>
      <p:sp>
        <p:nvSpPr>
          <p:cNvPr id="332" name="Google Shape;332;g23dccb6f06f_1_116"/>
          <p:cNvSpPr/>
          <p:nvPr/>
        </p:nvSpPr>
        <p:spPr>
          <a:xfrm>
            <a:off x="8779637" y="1357359"/>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lang="en-US" sz="2000">
                <a:solidFill>
                  <a:schemeClr val="lt1"/>
                </a:solidFill>
                <a:latin typeface="Exo"/>
                <a:ea typeface="Exo"/>
                <a:cs typeface="Exo"/>
                <a:sym typeface="Exo"/>
              </a:rPr>
              <a:t>ORDER BY</a:t>
            </a:r>
            <a:endParaRPr b="1" i="0" sz="2000" u="none" cap="none" strike="noStrike">
              <a:solidFill>
                <a:schemeClr val="lt1"/>
              </a:solidFill>
              <a:latin typeface="Exo"/>
              <a:ea typeface="Exo"/>
              <a:cs typeface="Exo"/>
              <a:sym typeface="Exo"/>
            </a:endParaRPr>
          </a:p>
        </p:txBody>
      </p:sp>
      <p:sp>
        <p:nvSpPr>
          <p:cNvPr id="333" name="Google Shape;333;g23dccb6f06f_1_116"/>
          <p:cNvSpPr/>
          <p:nvPr/>
        </p:nvSpPr>
        <p:spPr>
          <a:xfrm>
            <a:off x="5070234" y="1344701"/>
            <a:ext cx="2303400" cy="6879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DISTINCT</a:t>
            </a:r>
            <a:endParaRPr i="0" sz="2000" u="none" cap="none" strike="noStrike">
              <a:solidFill>
                <a:schemeClr val="dk1"/>
              </a:solidFill>
              <a:latin typeface="Exo Medium"/>
              <a:ea typeface="Exo Medium"/>
              <a:cs typeface="Exo Medium"/>
              <a:sym typeface="Exo Medium"/>
            </a:endParaRPr>
          </a:p>
        </p:txBody>
      </p:sp>
      <p:sp>
        <p:nvSpPr>
          <p:cNvPr id="334" name="Google Shape;334;g23dccb6f06f_1_116"/>
          <p:cNvSpPr/>
          <p:nvPr/>
        </p:nvSpPr>
        <p:spPr>
          <a:xfrm>
            <a:off x="1108954" y="1357359"/>
            <a:ext cx="2303400" cy="6879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Exo Medium"/>
                <a:ea typeface="Exo Medium"/>
                <a:cs typeface="Exo Medium"/>
                <a:sym typeface="Exo Medium"/>
              </a:rPr>
              <a:t>TOP</a:t>
            </a:r>
            <a:endParaRPr i="0" sz="1400" u="none" cap="none" strike="noStrike">
              <a:solidFill>
                <a:schemeClr val="dk1"/>
              </a:solidFill>
              <a:latin typeface="Exo Medium"/>
              <a:ea typeface="Exo Medium"/>
              <a:cs typeface="Exo Medium"/>
              <a:sym typeface="Exo Medium"/>
            </a:endParaRPr>
          </a:p>
        </p:txBody>
      </p:sp>
      <p:sp>
        <p:nvSpPr>
          <p:cNvPr id="335" name="Google Shape;335;g23dccb6f06f_1_116"/>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Các câu lệnh</a:t>
            </a:r>
            <a:r>
              <a:rPr b="1" lang="en-US" sz="3600">
                <a:solidFill>
                  <a:schemeClr val="dk1"/>
                </a:solidFill>
                <a:latin typeface="Exo"/>
                <a:ea typeface="Exo"/>
                <a:cs typeface="Exo"/>
                <a:sym typeface="Exo"/>
              </a:rPr>
              <a:t> điều chỉnh dữ liệu trong SQL</a:t>
            </a:r>
            <a:endParaRPr b="1" sz="3800">
              <a:solidFill>
                <a:schemeClr val="dk1"/>
              </a:solidFill>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3dccb6f06f_1_1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41" name="Google Shape;341;g23dccb6f06f_1_133"/>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342" name="Google Shape;342;g23dccb6f06f_1_133"/>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sp>
        <p:nvSpPr>
          <p:cNvPr id="343" name="Google Shape;343;g23dccb6f06f_1_133"/>
          <p:cNvSpPr/>
          <p:nvPr/>
        </p:nvSpPr>
        <p:spPr>
          <a:xfrm>
            <a:off x="5253053" y="1498868"/>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44" name="Google Shape;344;g23dccb6f06f_1_133"/>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a:t>
            </a:r>
            <a:r>
              <a:rPr b="1" lang="en-US" sz="2100">
                <a:solidFill>
                  <a:srgbClr val="E2262D"/>
                </a:solidFill>
                <a:latin typeface="Exo"/>
                <a:ea typeface="Exo"/>
                <a:cs typeface="Exo"/>
                <a:sym typeface="Exo"/>
              </a:rPr>
              <a:t>Khóa </a:t>
            </a:r>
            <a:r>
              <a:rPr b="1" lang="en-US" sz="2100">
                <a:solidFill>
                  <a:srgbClr val="E2262D"/>
                </a:solidFill>
                <a:latin typeface="Exo"/>
                <a:ea typeface="Exo"/>
                <a:cs typeface="Exo"/>
                <a:sym typeface="Exo"/>
              </a:rPr>
              <a:t>trong SQL. Khoá chính - Khoá phụ</a:t>
            </a:r>
            <a:r>
              <a:rPr b="1" i="0" lang="en-US" sz="2000" u="none" cap="none" strike="noStrike">
                <a:solidFill>
                  <a:srgbClr val="E2262D"/>
                </a:solidFill>
                <a:latin typeface="Exo"/>
                <a:ea typeface="Exo"/>
                <a:cs typeface="Exo"/>
                <a:sym typeface="Exo"/>
              </a:rPr>
              <a:t> </a:t>
            </a:r>
            <a:endParaRPr b="0" i="0" sz="2000" u="none" cap="none" strike="noStrike">
              <a:solidFill>
                <a:srgbClr val="E2262D"/>
              </a:solidFill>
              <a:latin typeface="Arial"/>
              <a:ea typeface="Arial"/>
              <a:cs typeface="Arial"/>
              <a:sym typeface="Arial"/>
            </a:endParaRPr>
          </a:p>
        </p:txBody>
      </p:sp>
      <p:sp>
        <p:nvSpPr>
          <p:cNvPr id="345" name="Google Shape;345;g23dccb6f06f_1_133"/>
          <p:cNvSpPr/>
          <p:nvPr/>
        </p:nvSpPr>
        <p:spPr>
          <a:xfrm>
            <a:off x="5253053" y="2464303"/>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46" name="Google Shape;346;g23dccb6f06f_1_133"/>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2. Quan hệ giữa các bảng trong CSDL quan hệ</a:t>
            </a:r>
            <a:endParaRPr b="1" sz="2000">
              <a:solidFill>
                <a:srgbClr val="E2262D"/>
              </a:solidFill>
              <a:latin typeface="Exo"/>
              <a:ea typeface="Exo"/>
              <a:cs typeface="Exo"/>
              <a:sym typeface="Exo"/>
            </a:endParaRPr>
          </a:p>
        </p:txBody>
      </p:sp>
      <p:sp>
        <p:nvSpPr>
          <p:cNvPr id="347" name="Google Shape;347;g23dccb6f06f_1_133"/>
          <p:cNvSpPr/>
          <p:nvPr/>
        </p:nvSpPr>
        <p:spPr>
          <a:xfrm>
            <a:off x="5253103" y="3438239"/>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rgbClr val="E2262D"/>
              </a:solidFill>
              <a:latin typeface="Calibri"/>
              <a:ea typeface="Calibri"/>
              <a:cs typeface="Calibri"/>
              <a:sym typeface="Calibri"/>
            </a:endParaRPr>
          </a:p>
        </p:txBody>
      </p:sp>
      <p:sp>
        <p:nvSpPr>
          <p:cNvPr id="348" name="Google Shape;348;g23dccb6f06f_1_133"/>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3. Các câu lệnh điều chỉnh dữ liệu cơ bản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349" name="Google Shape;349;g23dccb6f06f_1_133"/>
          <p:cNvSpPr/>
          <p:nvPr/>
        </p:nvSpPr>
        <p:spPr>
          <a:xfrm>
            <a:off x="5253103" y="443648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50" name="Google Shape;350;g23dccb6f06f_1_133"/>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lang="en-US" sz="2100">
                <a:solidFill>
                  <a:schemeClr val="lt1"/>
                </a:solidFill>
                <a:latin typeface="Exo"/>
                <a:ea typeface="Exo"/>
                <a:cs typeface="Exo"/>
                <a:sym typeface="Exo"/>
              </a:rPr>
              <a:t>4. Toán tử nâng cao trong SQL</a:t>
            </a:r>
            <a:endParaRPr b="0" i="0" sz="2000" u="none" cap="none" strike="noStrike">
              <a:solidFill>
                <a:schemeClr val="lt1"/>
              </a:solidFill>
              <a:latin typeface="Arial"/>
              <a:ea typeface="Arial"/>
              <a:cs typeface="Arial"/>
              <a:sym typeface="Arial"/>
            </a:endParaRPr>
          </a:p>
        </p:txBody>
      </p:sp>
      <p:sp>
        <p:nvSpPr>
          <p:cNvPr id="351" name="Google Shape;351;g23dccb6f06f_1_133"/>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52" name="Google Shape;352;g23dccb6f06f_1_133"/>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g241c873f79c_0_37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58" name="Google Shape;358;g241c873f79c_0_37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59" name="Google Shape;359;g241c873f79c_0_370"/>
          <p:cNvSpPr txBox="1"/>
          <p:nvPr/>
        </p:nvSpPr>
        <p:spPr>
          <a:xfrm>
            <a:off x="2822100" y="399750"/>
            <a:ext cx="65478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nâng cao</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
        <p:nvSpPr>
          <p:cNvPr id="360" name="Google Shape;360;g241c873f79c_0_370"/>
          <p:cNvSpPr txBox="1"/>
          <p:nvPr/>
        </p:nvSpPr>
        <p:spPr>
          <a:xfrm>
            <a:off x="1435363" y="2295713"/>
            <a:ext cx="4144800" cy="403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600">
                <a:latin typeface="Exo"/>
                <a:ea typeface="Exo"/>
                <a:cs typeface="Exo"/>
                <a:sym typeface="Exo"/>
              </a:rPr>
              <a:t>Trong SQL, các toán tử logic thường được kết hợp cùng với câu lệnh WHERE để lấy ra các dữ liệu thỏa mãn nhiều điều kiện </a:t>
            </a:r>
            <a:endParaRPr sz="1600">
              <a:latin typeface="Exo"/>
              <a:ea typeface="Exo"/>
              <a:cs typeface="Exo"/>
              <a:sym typeface="Exo"/>
            </a:endParaRPr>
          </a:p>
          <a:p>
            <a:pPr indent="0" lvl="0" marL="0" rtl="0" algn="l">
              <a:spcBef>
                <a:spcPts val="0"/>
              </a:spcBef>
              <a:spcAft>
                <a:spcPts val="0"/>
              </a:spcAft>
              <a:buClr>
                <a:schemeClr val="dk1"/>
              </a:buClr>
              <a:buSzPts val="1800"/>
              <a:buFont typeface="Arial"/>
              <a:buNone/>
            </a:pPr>
            <a:r>
              <a:rPr lang="en-US" sz="1600">
                <a:latin typeface="Exo"/>
                <a:ea typeface="Exo"/>
                <a:cs typeface="Exo"/>
                <a:sym typeface="Exo"/>
              </a:rPr>
              <a:t>đồng thời.</a:t>
            </a:r>
            <a:endParaRPr sz="1600">
              <a:latin typeface="Exo"/>
              <a:ea typeface="Exo"/>
              <a:cs typeface="Exo"/>
              <a:sym typeface="Exo"/>
            </a:endParaRPr>
          </a:p>
          <a:p>
            <a:pPr indent="0" lvl="0" marL="0" rtl="0" algn="l">
              <a:spcBef>
                <a:spcPts val="0"/>
              </a:spcBef>
              <a:spcAft>
                <a:spcPts val="0"/>
              </a:spcAft>
              <a:buClr>
                <a:schemeClr val="dk1"/>
              </a:buClr>
              <a:buSzPts val="1800"/>
              <a:buFont typeface="Arial"/>
              <a:buNone/>
            </a:pPr>
            <a:r>
              <a:t/>
            </a:r>
            <a:endParaRPr sz="1600">
              <a:latin typeface="Exo"/>
              <a:ea typeface="Exo"/>
              <a:cs typeface="Exo"/>
              <a:sym typeface="Exo"/>
            </a:endParaRPr>
          </a:p>
          <a:p>
            <a:pPr indent="0" lvl="0" marL="0" rtl="0" algn="l">
              <a:spcBef>
                <a:spcPts val="0"/>
              </a:spcBef>
              <a:spcAft>
                <a:spcPts val="0"/>
              </a:spcAft>
              <a:buClr>
                <a:schemeClr val="dk1"/>
              </a:buClr>
              <a:buSzPts val="1800"/>
              <a:buFont typeface="Arial"/>
              <a:buNone/>
            </a:pPr>
            <a:r>
              <a:rPr b="1" lang="en-US" sz="1600">
                <a:latin typeface="Exo"/>
                <a:ea typeface="Exo"/>
                <a:cs typeface="Exo"/>
                <a:sym typeface="Exo"/>
              </a:rPr>
              <a:t>Trong SQL có các toán tử logic chính sau:</a:t>
            </a:r>
            <a:endParaRPr b="1" sz="1600">
              <a:latin typeface="Exo"/>
              <a:ea typeface="Exo"/>
              <a:cs typeface="Exo"/>
              <a:sym typeface="Exo"/>
            </a:endParaRPr>
          </a:p>
          <a:p>
            <a:pPr indent="0" lvl="0" marL="457200" rtl="0" algn="l">
              <a:spcBef>
                <a:spcPts val="0"/>
              </a:spcBef>
              <a:spcAft>
                <a:spcPts val="0"/>
              </a:spcAft>
              <a:buNone/>
            </a:pPr>
            <a:r>
              <a:rPr b="1" lang="en-US" sz="1600">
                <a:solidFill>
                  <a:srgbClr val="E2262D"/>
                </a:solidFill>
                <a:latin typeface="Exo"/>
                <a:ea typeface="Exo"/>
                <a:cs typeface="Exo"/>
                <a:sym typeface="Exo"/>
              </a:rPr>
              <a:t>AND</a:t>
            </a:r>
            <a:endParaRPr b="1" sz="1600">
              <a:solidFill>
                <a:srgbClr val="E2262D"/>
              </a:solidFill>
              <a:latin typeface="Exo"/>
              <a:ea typeface="Exo"/>
              <a:cs typeface="Exo"/>
              <a:sym typeface="Exo"/>
            </a:endParaRPr>
          </a:p>
          <a:p>
            <a:pPr indent="0" lvl="0" marL="457200" rtl="0" algn="l">
              <a:spcBef>
                <a:spcPts val="0"/>
              </a:spcBef>
              <a:spcAft>
                <a:spcPts val="0"/>
              </a:spcAft>
              <a:buNone/>
            </a:pPr>
            <a:r>
              <a:rPr b="1" lang="en-US" sz="1600">
                <a:solidFill>
                  <a:srgbClr val="E2262D"/>
                </a:solidFill>
                <a:latin typeface="Exo"/>
                <a:ea typeface="Exo"/>
                <a:cs typeface="Exo"/>
                <a:sym typeface="Exo"/>
              </a:rPr>
              <a:t>OR</a:t>
            </a:r>
            <a:endParaRPr b="1" sz="1600">
              <a:solidFill>
                <a:srgbClr val="E2262D"/>
              </a:solidFill>
              <a:latin typeface="Exo"/>
              <a:ea typeface="Exo"/>
              <a:cs typeface="Exo"/>
              <a:sym typeface="Exo"/>
            </a:endParaRPr>
          </a:p>
          <a:p>
            <a:pPr indent="0" lvl="0" marL="457200" rtl="0" algn="l">
              <a:spcBef>
                <a:spcPts val="0"/>
              </a:spcBef>
              <a:spcAft>
                <a:spcPts val="0"/>
              </a:spcAft>
              <a:buNone/>
            </a:pPr>
            <a:r>
              <a:rPr b="1" lang="en-US" sz="1600">
                <a:solidFill>
                  <a:srgbClr val="E2262D"/>
                </a:solidFill>
                <a:latin typeface="Exo"/>
                <a:ea typeface="Exo"/>
                <a:cs typeface="Exo"/>
                <a:sym typeface="Exo"/>
              </a:rPr>
              <a:t>NOT</a:t>
            </a:r>
            <a:r>
              <a:rPr lang="en-US" sz="1600">
                <a:latin typeface="Exo"/>
                <a:ea typeface="Exo"/>
                <a:cs typeface="Exo"/>
                <a:sym typeface="Exo"/>
              </a:rPr>
              <a:t> </a:t>
            </a:r>
            <a:endParaRPr sz="1600">
              <a:latin typeface="Exo"/>
              <a:ea typeface="Exo"/>
              <a:cs typeface="Exo"/>
              <a:sym typeface="Exo"/>
            </a:endParaRPr>
          </a:p>
          <a:p>
            <a:pPr indent="0" lvl="0" marL="0" rtl="0" algn="l">
              <a:spcBef>
                <a:spcPts val="0"/>
              </a:spcBef>
              <a:spcAft>
                <a:spcPts val="0"/>
              </a:spcAft>
              <a:buClr>
                <a:schemeClr val="dk1"/>
              </a:buClr>
              <a:buSzPts val="1100"/>
              <a:buFont typeface="Arial"/>
              <a:buNone/>
            </a:pPr>
            <a:r>
              <a:rPr b="1" lang="en-US" sz="1600">
                <a:latin typeface="Exo"/>
                <a:ea typeface="Exo"/>
                <a:cs typeface="Exo"/>
                <a:sym typeface="Exo"/>
              </a:rPr>
              <a:t>Ngoài ra còn các toán tử logic khác như:</a:t>
            </a:r>
            <a:endParaRPr b="1" sz="1600">
              <a:latin typeface="Exo"/>
              <a:ea typeface="Exo"/>
              <a:cs typeface="Exo"/>
              <a:sym typeface="Exo"/>
            </a:endParaRPr>
          </a:p>
          <a:p>
            <a:pPr indent="0" lvl="0" marL="457200" rtl="0" algn="l">
              <a:spcBef>
                <a:spcPts val="0"/>
              </a:spcBef>
              <a:spcAft>
                <a:spcPts val="0"/>
              </a:spcAft>
              <a:buNone/>
            </a:pPr>
            <a:r>
              <a:rPr lang="en-US" sz="1600">
                <a:latin typeface="Exo SemiBold"/>
                <a:ea typeface="Exo SemiBold"/>
                <a:cs typeface="Exo SemiBold"/>
                <a:sym typeface="Exo SemiBold"/>
              </a:rPr>
              <a:t>IN</a:t>
            </a:r>
            <a:endParaRPr sz="1600">
              <a:latin typeface="Exo SemiBold"/>
              <a:ea typeface="Exo SemiBold"/>
              <a:cs typeface="Exo SemiBold"/>
              <a:sym typeface="Exo SemiBold"/>
            </a:endParaRPr>
          </a:p>
          <a:p>
            <a:pPr indent="0" lvl="0" marL="457200" rtl="0" algn="l">
              <a:spcBef>
                <a:spcPts val="0"/>
              </a:spcBef>
              <a:spcAft>
                <a:spcPts val="0"/>
              </a:spcAft>
              <a:buNone/>
            </a:pPr>
            <a:r>
              <a:rPr lang="en-US" sz="1600">
                <a:latin typeface="Exo SemiBold"/>
                <a:ea typeface="Exo SemiBold"/>
                <a:cs typeface="Exo SemiBold"/>
                <a:sym typeface="Exo SemiBold"/>
              </a:rPr>
              <a:t>LIKE</a:t>
            </a:r>
            <a:endParaRPr sz="1600">
              <a:latin typeface="Exo SemiBold"/>
              <a:ea typeface="Exo SemiBold"/>
              <a:cs typeface="Exo SemiBold"/>
              <a:sym typeface="Exo SemiBold"/>
            </a:endParaRPr>
          </a:p>
          <a:p>
            <a:pPr indent="0" lvl="0" marL="457200" rtl="0" algn="l">
              <a:spcBef>
                <a:spcPts val="0"/>
              </a:spcBef>
              <a:spcAft>
                <a:spcPts val="0"/>
              </a:spcAft>
              <a:buNone/>
            </a:pPr>
            <a:r>
              <a:rPr lang="en-US" sz="1600">
                <a:latin typeface="Exo SemiBold"/>
                <a:ea typeface="Exo SemiBold"/>
                <a:cs typeface="Exo SemiBold"/>
                <a:sym typeface="Exo SemiBold"/>
              </a:rPr>
              <a:t>BETWEEN</a:t>
            </a:r>
            <a:endParaRPr sz="1600">
              <a:latin typeface="Exo SemiBold"/>
              <a:ea typeface="Exo SemiBold"/>
              <a:cs typeface="Exo SemiBold"/>
              <a:sym typeface="Exo SemiBold"/>
            </a:endParaRPr>
          </a:p>
          <a:p>
            <a:pPr indent="0" lvl="0" marL="457200" rtl="0" algn="l">
              <a:spcBef>
                <a:spcPts val="0"/>
              </a:spcBef>
              <a:spcAft>
                <a:spcPts val="0"/>
              </a:spcAft>
              <a:buNone/>
            </a:pPr>
            <a:r>
              <a:rPr lang="en-US" sz="1600">
                <a:latin typeface="Exo SemiBold"/>
                <a:ea typeface="Exo SemiBold"/>
                <a:cs typeface="Exo SemiBold"/>
                <a:sym typeface="Exo SemiBold"/>
              </a:rPr>
              <a:t>ALL</a:t>
            </a:r>
            <a:endParaRPr sz="1600">
              <a:latin typeface="Exo SemiBold"/>
              <a:ea typeface="Exo SemiBold"/>
              <a:cs typeface="Exo SemiBold"/>
              <a:sym typeface="Exo SemiBold"/>
            </a:endParaRPr>
          </a:p>
          <a:p>
            <a:pPr indent="0" lvl="0" marL="457200" rtl="0" algn="l">
              <a:spcBef>
                <a:spcPts val="0"/>
              </a:spcBef>
              <a:spcAft>
                <a:spcPts val="0"/>
              </a:spcAft>
              <a:buNone/>
            </a:pPr>
            <a:r>
              <a:rPr lang="en-US" sz="1600">
                <a:latin typeface="Exo"/>
                <a:ea typeface="Exo"/>
                <a:cs typeface="Exo"/>
                <a:sym typeface="Exo"/>
              </a:rPr>
              <a:t>EXIST</a:t>
            </a:r>
            <a:endParaRPr sz="1600">
              <a:latin typeface="Exo"/>
              <a:ea typeface="Exo"/>
              <a:cs typeface="Exo"/>
              <a:sym typeface="Exo"/>
            </a:endParaRPr>
          </a:p>
          <a:p>
            <a:pPr indent="0" lvl="0" marL="457200" rtl="0" algn="l">
              <a:spcBef>
                <a:spcPts val="0"/>
              </a:spcBef>
              <a:spcAft>
                <a:spcPts val="0"/>
              </a:spcAft>
              <a:buNone/>
            </a:pPr>
            <a:r>
              <a:rPr lang="en-US" sz="1600">
                <a:latin typeface="Exo"/>
                <a:ea typeface="Exo"/>
                <a:cs typeface="Exo"/>
                <a:sym typeface="Exo"/>
              </a:rPr>
              <a:t>SOME</a:t>
            </a:r>
            <a:endParaRPr sz="1600">
              <a:latin typeface="Exo"/>
              <a:ea typeface="Exo"/>
              <a:cs typeface="Exo"/>
              <a:sym typeface="Exo"/>
            </a:endParaRPr>
          </a:p>
        </p:txBody>
      </p:sp>
      <p:sp>
        <p:nvSpPr>
          <p:cNvPr id="361" name="Google Shape;361;g241c873f79c_0_370"/>
          <p:cNvSpPr txBox="1"/>
          <p:nvPr/>
        </p:nvSpPr>
        <p:spPr>
          <a:xfrm>
            <a:off x="6424913" y="2295713"/>
            <a:ext cx="3970500" cy="3294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latin typeface="Exo"/>
                <a:ea typeface="Exo"/>
                <a:cs typeface="Exo"/>
                <a:sym typeface="Exo"/>
              </a:rPr>
              <a:t>Ví dụ về các bài toán cần sử dụng các logic:</a:t>
            </a:r>
            <a:endParaRPr b="1" sz="1600">
              <a:latin typeface="Exo"/>
              <a:ea typeface="Exo"/>
              <a:cs typeface="Exo"/>
              <a:sym typeface="Exo"/>
            </a:endParaRPr>
          </a:p>
          <a:p>
            <a:pPr indent="0" lvl="0" marL="0" rtl="0" algn="l">
              <a:spcBef>
                <a:spcPts val="0"/>
              </a:spcBef>
              <a:spcAft>
                <a:spcPts val="0"/>
              </a:spcAft>
              <a:buNone/>
            </a:pPr>
            <a:r>
              <a:t/>
            </a:r>
            <a:endParaRPr sz="1600">
              <a:latin typeface="Exo"/>
              <a:ea typeface="Exo"/>
              <a:cs typeface="Exo"/>
              <a:sym typeface="Exo"/>
            </a:endParaRPr>
          </a:p>
          <a:p>
            <a:pPr indent="0" lvl="0" marL="0" rtl="0" algn="l">
              <a:spcBef>
                <a:spcPts val="0"/>
              </a:spcBef>
              <a:spcAft>
                <a:spcPts val="0"/>
              </a:spcAft>
              <a:buNone/>
            </a:pPr>
            <a:r>
              <a:rPr lang="en-US" sz="1600">
                <a:latin typeface="Exo"/>
                <a:ea typeface="Exo"/>
                <a:cs typeface="Exo"/>
                <a:sym typeface="Exo"/>
              </a:rPr>
              <a:t>   Có 1 bảng dữ liệu chi tiết mua hàng, bạn cần tìm ra khách hàng mua cả 2 sản phẩm bia và trứng trong cùng 1 đơn hàng</a:t>
            </a:r>
            <a:endParaRPr sz="1600">
              <a:latin typeface="Exo"/>
              <a:ea typeface="Exo"/>
              <a:cs typeface="Exo"/>
              <a:sym typeface="Exo"/>
            </a:endParaRPr>
          </a:p>
          <a:p>
            <a:pPr indent="0" lvl="0" marL="0" rtl="0" algn="l">
              <a:spcBef>
                <a:spcPts val="0"/>
              </a:spcBef>
              <a:spcAft>
                <a:spcPts val="0"/>
              </a:spcAft>
              <a:buNone/>
            </a:pPr>
            <a:r>
              <a:t/>
            </a:r>
            <a:endParaRPr sz="1600">
              <a:latin typeface="Exo"/>
              <a:ea typeface="Exo"/>
              <a:cs typeface="Exo"/>
              <a:sym typeface="Exo"/>
            </a:endParaRPr>
          </a:p>
          <a:p>
            <a:pPr indent="0" lvl="0" marL="0" rtl="0" algn="l">
              <a:spcBef>
                <a:spcPts val="0"/>
              </a:spcBef>
              <a:spcAft>
                <a:spcPts val="0"/>
              </a:spcAft>
              <a:buNone/>
            </a:pPr>
            <a:r>
              <a:rPr lang="en-US" sz="1600">
                <a:latin typeface="Exo"/>
                <a:ea typeface="Exo"/>
                <a:cs typeface="Exo"/>
                <a:sym typeface="Exo"/>
              </a:rPr>
              <a:t>   Có 1 bảng dữ liệu nhân viên và lịch sử làm việc, bạn cần tìm ra những nhân viên ở Việt Nam và có tham gia vào 1 dự án để thưởng. </a:t>
            </a:r>
            <a:endParaRPr sz="1600">
              <a:latin typeface="Exo"/>
              <a:ea typeface="Exo"/>
              <a:cs typeface="Exo"/>
              <a:sym typeface="Exo"/>
            </a:endParaRPr>
          </a:p>
          <a:p>
            <a:pPr indent="0" lvl="0" marL="0" rtl="0" algn="l">
              <a:spcBef>
                <a:spcPts val="0"/>
              </a:spcBef>
              <a:spcAft>
                <a:spcPts val="0"/>
              </a:spcAft>
              <a:buNone/>
            </a:pPr>
            <a:r>
              <a:t/>
            </a:r>
            <a:endParaRPr sz="1600">
              <a:latin typeface="Exo"/>
              <a:ea typeface="Exo"/>
              <a:cs typeface="Exo"/>
              <a:sym typeface="Exo"/>
            </a:endParaRPr>
          </a:p>
        </p:txBody>
      </p:sp>
      <p:pic>
        <p:nvPicPr>
          <p:cNvPr id="362" name="Google Shape;362;g241c873f79c_0_370"/>
          <p:cNvPicPr preferRelativeResize="0"/>
          <p:nvPr/>
        </p:nvPicPr>
        <p:blipFill rotWithShape="1">
          <a:blip r:embed="rId4">
            <a:alphaModFix/>
          </a:blip>
          <a:srcRect b="0" l="0" r="0" t="0"/>
          <a:stretch/>
        </p:blipFill>
        <p:spPr>
          <a:xfrm>
            <a:off x="1759108" y="3819921"/>
            <a:ext cx="88821" cy="190315"/>
          </a:xfrm>
          <a:prstGeom prst="rect">
            <a:avLst/>
          </a:prstGeom>
          <a:noFill/>
          <a:ln>
            <a:noFill/>
          </a:ln>
        </p:spPr>
      </p:pic>
      <p:pic>
        <p:nvPicPr>
          <p:cNvPr id="363" name="Google Shape;363;g241c873f79c_0_370"/>
          <p:cNvPicPr preferRelativeResize="0"/>
          <p:nvPr/>
        </p:nvPicPr>
        <p:blipFill rotWithShape="1">
          <a:blip r:embed="rId4">
            <a:alphaModFix/>
          </a:blip>
          <a:srcRect b="0" l="0" r="0" t="0"/>
          <a:stretch/>
        </p:blipFill>
        <p:spPr>
          <a:xfrm>
            <a:off x="1759108" y="4071171"/>
            <a:ext cx="88821" cy="190315"/>
          </a:xfrm>
          <a:prstGeom prst="rect">
            <a:avLst/>
          </a:prstGeom>
          <a:noFill/>
          <a:ln>
            <a:noFill/>
          </a:ln>
        </p:spPr>
      </p:pic>
      <p:pic>
        <p:nvPicPr>
          <p:cNvPr id="364" name="Google Shape;364;g241c873f79c_0_370"/>
          <p:cNvPicPr preferRelativeResize="0"/>
          <p:nvPr/>
        </p:nvPicPr>
        <p:blipFill rotWithShape="1">
          <a:blip r:embed="rId4">
            <a:alphaModFix/>
          </a:blip>
          <a:srcRect b="0" l="0" r="0" t="0"/>
          <a:stretch/>
        </p:blipFill>
        <p:spPr>
          <a:xfrm>
            <a:off x="1759108" y="4322421"/>
            <a:ext cx="88821" cy="190315"/>
          </a:xfrm>
          <a:prstGeom prst="rect">
            <a:avLst/>
          </a:prstGeom>
          <a:noFill/>
          <a:ln>
            <a:noFill/>
          </a:ln>
        </p:spPr>
      </p:pic>
      <p:pic>
        <p:nvPicPr>
          <p:cNvPr id="365" name="Google Shape;365;g241c873f79c_0_370"/>
          <p:cNvPicPr preferRelativeResize="0"/>
          <p:nvPr/>
        </p:nvPicPr>
        <p:blipFill rotWithShape="1">
          <a:blip r:embed="rId4">
            <a:alphaModFix/>
          </a:blip>
          <a:srcRect b="0" l="0" r="0" t="0"/>
          <a:stretch/>
        </p:blipFill>
        <p:spPr>
          <a:xfrm>
            <a:off x="1759108" y="4793821"/>
            <a:ext cx="88821" cy="190315"/>
          </a:xfrm>
          <a:prstGeom prst="rect">
            <a:avLst/>
          </a:prstGeom>
          <a:noFill/>
          <a:ln>
            <a:noFill/>
          </a:ln>
        </p:spPr>
      </p:pic>
      <p:pic>
        <p:nvPicPr>
          <p:cNvPr id="366" name="Google Shape;366;g241c873f79c_0_370"/>
          <p:cNvPicPr preferRelativeResize="0"/>
          <p:nvPr/>
        </p:nvPicPr>
        <p:blipFill rotWithShape="1">
          <a:blip r:embed="rId4">
            <a:alphaModFix/>
          </a:blip>
          <a:srcRect b="0" l="0" r="0" t="0"/>
          <a:stretch/>
        </p:blipFill>
        <p:spPr>
          <a:xfrm>
            <a:off x="1759108" y="5045071"/>
            <a:ext cx="88821" cy="190315"/>
          </a:xfrm>
          <a:prstGeom prst="rect">
            <a:avLst/>
          </a:prstGeom>
          <a:noFill/>
          <a:ln>
            <a:noFill/>
          </a:ln>
        </p:spPr>
      </p:pic>
      <p:pic>
        <p:nvPicPr>
          <p:cNvPr id="367" name="Google Shape;367;g241c873f79c_0_370"/>
          <p:cNvPicPr preferRelativeResize="0"/>
          <p:nvPr/>
        </p:nvPicPr>
        <p:blipFill rotWithShape="1">
          <a:blip r:embed="rId4">
            <a:alphaModFix/>
          </a:blip>
          <a:srcRect b="0" l="0" r="0" t="0"/>
          <a:stretch/>
        </p:blipFill>
        <p:spPr>
          <a:xfrm>
            <a:off x="1759108" y="5296321"/>
            <a:ext cx="88821" cy="190315"/>
          </a:xfrm>
          <a:prstGeom prst="rect">
            <a:avLst/>
          </a:prstGeom>
          <a:noFill/>
          <a:ln>
            <a:noFill/>
          </a:ln>
        </p:spPr>
      </p:pic>
      <p:pic>
        <p:nvPicPr>
          <p:cNvPr id="368" name="Google Shape;368;g241c873f79c_0_370"/>
          <p:cNvPicPr preferRelativeResize="0"/>
          <p:nvPr/>
        </p:nvPicPr>
        <p:blipFill rotWithShape="1">
          <a:blip r:embed="rId4">
            <a:alphaModFix/>
          </a:blip>
          <a:srcRect b="0" l="0" r="0" t="0"/>
          <a:stretch/>
        </p:blipFill>
        <p:spPr>
          <a:xfrm>
            <a:off x="1759108" y="5532021"/>
            <a:ext cx="88821" cy="190315"/>
          </a:xfrm>
          <a:prstGeom prst="rect">
            <a:avLst/>
          </a:prstGeom>
          <a:noFill/>
          <a:ln>
            <a:noFill/>
          </a:ln>
        </p:spPr>
      </p:pic>
      <p:pic>
        <p:nvPicPr>
          <p:cNvPr id="369" name="Google Shape;369;g241c873f79c_0_370"/>
          <p:cNvPicPr preferRelativeResize="0"/>
          <p:nvPr/>
        </p:nvPicPr>
        <p:blipFill rotWithShape="1">
          <a:blip r:embed="rId4">
            <a:alphaModFix/>
          </a:blip>
          <a:srcRect b="0" l="0" r="0" t="0"/>
          <a:stretch/>
        </p:blipFill>
        <p:spPr>
          <a:xfrm>
            <a:off x="1759108" y="5767721"/>
            <a:ext cx="88821" cy="190315"/>
          </a:xfrm>
          <a:prstGeom prst="rect">
            <a:avLst/>
          </a:prstGeom>
          <a:noFill/>
          <a:ln>
            <a:noFill/>
          </a:ln>
        </p:spPr>
      </p:pic>
      <p:pic>
        <p:nvPicPr>
          <p:cNvPr id="370" name="Google Shape;370;g241c873f79c_0_370"/>
          <p:cNvPicPr preferRelativeResize="0"/>
          <p:nvPr/>
        </p:nvPicPr>
        <p:blipFill rotWithShape="1">
          <a:blip r:embed="rId4">
            <a:alphaModFix/>
          </a:blip>
          <a:srcRect b="0" l="0" r="0" t="0"/>
          <a:stretch/>
        </p:blipFill>
        <p:spPr>
          <a:xfrm>
            <a:off x="1759108" y="6018971"/>
            <a:ext cx="88821" cy="190315"/>
          </a:xfrm>
          <a:prstGeom prst="rect">
            <a:avLst/>
          </a:prstGeom>
          <a:noFill/>
          <a:ln>
            <a:noFill/>
          </a:ln>
        </p:spPr>
      </p:pic>
      <p:pic>
        <p:nvPicPr>
          <p:cNvPr id="371" name="Google Shape;371;g241c873f79c_0_370"/>
          <p:cNvPicPr preferRelativeResize="0"/>
          <p:nvPr/>
        </p:nvPicPr>
        <p:blipFill rotWithShape="1">
          <a:blip r:embed="rId4">
            <a:alphaModFix/>
          </a:blip>
          <a:srcRect b="0" l="0" r="0" t="0"/>
          <a:stretch/>
        </p:blipFill>
        <p:spPr>
          <a:xfrm>
            <a:off x="6519933" y="3086021"/>
            <a:ext cx="88821" cy="190315"/>
          </a:xfrm>
          <a:prstGeom prst="rect">
            <a:avLst/>
          </a:prstGeom>
          <a:noFill/>
          <a:ln>
            <a:noFill/>
          </a:ln>
        </p:spPr>
      </p:pic>
      <p:pic>
        <p:nvPicPr>
          <p:cNvPr id="372" name="Google Shape;372;g241c873f79c_0_370"/>
          <p:cNvPicPr preferRelativeResize="0"/>
          <p:nvPr/>
        </p:nvPicPr>
        <p:blipFill rotWithShape="1">
          <a:blip r:embed="rId4">
            <a:alphaModFix/>
          </a:blip>
          <a:srcRect b="0" l="0" r="0" t="0"/>
          <a:stretch/>
        </p:blipFill>
        <p:spPr>
          <a:xfrm>
            <a:off x="6519933" y="4305496"/>
            <a:ext cx="88821" cy="190315"/>
          </a:xfrm>
          <a:prstGeom prst="rect">
            <a:avLst/>
          </a:prstGeom>
          <a:noFill/>
          <a:ln>
            <a:noFill/>
          </a:ln>
        </p:spPr>
      </p:pic>
      <p:sp>
        <p:nvSpPr>
          <p:cNvPr id="373" name="Google Shape;373;g241c873f79c_0_370"/>
          <p:cNvSpPr/>
          <p:nvPr/>
        </p:nvSpPr>
        <p:spPr>
          <a:xfrm>
            <a:off x="3079090" y="12602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lt1"/>
                </a:solidFill>
                <a:latin typeface="Exo Medium"/>
                <a:ea typeface="Exo Medium"/>
                <a:cs typeface="Exo Medium"/>
                <a:sym typeface="Exo Medium"/>
              </a:rPr>
              <a:t>Logic</a:t>
            </a:r>
            <a:endParaRPr sz="2000">
              <a:solidFill>
                <a:schemeClr val="lt1"/>
              </a:solidFill>
              <a:latin typeface="Exo Medium"/>
              <a:ea typeface="Exo Medium"/>
              <a:cs typeface="Exo Medium"/>
              <a:sym typeface="Exo Medium"/>
            </a:endParaRPr>
          </a:p>
        </p:txBody>
      </p:sp>
      <p:sp>
        <p:nvSpPr>
          <p:cNvPr id="374" name="Google Shape;374;g241c873f79c_0_370"/>
          <p:cNvSpPr/>
          <p:nvPr/>
        </p:nvSpPr>
        <p:spPr>
          <a:xfrm>
            <a:off x="6424915" y="12602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dk1"/>
                </a:solidFill>
                <a:latin typeface="Exo Medium"/>
                <a:ea typeface="Exo Medium"/>
                <a:cs typeface="Exo Medium"/>
                <a:sym typeface="Exo Medium"/>
              </a:rPr>
              <a:t>Toán học</a:t>
            </a:r>
            <a:endParaRPr sz="1800">
              <a:solidFill>
                <a:schemeClr val="dk1"/>
              </a:solidFill>
              <a:latin typeface="Exo Medium"/>
              <a:ea typeface="Exo Medium"/>
              <a:cs typeface="Exo Medium"/>
              <a:sym typeface="Ex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9270138" y="2361103"/>
            <a:ext cx="1447799" cy="1531671"/>
          </a:xfrm>
          <a:prstGeom prst="rect">
            <a:avLst/>
          </a:prstGeom>
          <a:noFill/>
          <a:ln>
            <a:noFill/>
          </a:ln>
        </p:spPr>
      </p:pic>
      <p:sp>
        <p:nvSpPr>
          <p:cNvPr id="104" name="Google Shape;104;p3"/>
          <p:cNvSpPr txBox="1"/>
          <p:nvPr/>
        </p:nvSpPr>
        <p:spPr>
          <a:xfrm>
            <a:off x="3723445" y="820025"/>
            <a:ext cx="366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dk1"/>
                </a:solidFill>
                <a:latin typeface="Exo"/>
                <a:ea typeface="Exo"/>
                <a:cs typeface="Exo"/>
                <a:sym typeface="Exo"/>
              </a:rPr>
              <a:t>Famous Quote </a:t>
            </a:r>
            <a:endParaRPr b="0" i="0" sz="1400" u="none" cap="none" strike="noStrike">
              <a:solidFill>
                <a:srgbClr val="000000"/>
              </a:solidFill>
              <a:latin typeface="Arial"/>
              <a:ea typeface="Arial"/>
              <a:cs typeface="Arial"/>
              <a:sym typeface="Arial"/>
            </a:endParaRPr>
          </a:p>
        </p:txBody>
      </p:sp>
      <p:pic>
        <p:nvPicPr>
          <p:cNvPr id="105" name="Google Shape;105;p3"/>
          <p:cNvPicPr preferRelativeResize="0"/>
          <p:nvPr/>
        </p:nvPicPr>
        <p:blipFill rotWithShape="1">
          <a:blip r:embed="rId4">
            <a:alphaModFix/>
          </a:blip>
          <a:srcRect b="60586" l="0" r="65618" t="0"/>
          <a:stretch/>
        </p:blipFill>
        <p:spPr>
          <a:xfrm flipH="1">
            <a:off x="7" y="4206397"/>
            <a:ext cx="5124392" cy="2537603"/>
          </a:xfrm>
          <a:prstGeom prst="rect">
            <a:avLst/>
          </a:prstGeom>
          <a:noFill/>
          <a:ln>
            <a:noFill/>
          </a:ln>
        </p:spPr>
      </p:pic>
      <p:sp>
        <p:nvSpPr>
          <p:cNvPr id="106" name="Google Shape;106;p3"/>
          <p:cNvSpPr/>
          <p:nvPr/>
        </p:nvSpPr>
        <p:spPr>
          <a:xfrm>
            <a:off x="1726338" y="3229604"/>
            <a:ext cx="8001000" cy="22662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txBox="1"/>
          <p:nvPr/>
        </p:nvSpPr>
        <p:spPr>
          <a:xfrm>
            <a:off x="5004299" y="3406475"/>
            <a:ext cx="43419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500" u="none" cap="none" strike="noStrike">
                <a:solidFill>
                  <a:srgbClr val="E2262D"/>
                </a:solidFill>
                <a:latin typeface="Exo"/>
                <a:ea typeface="Exo"/>
                <a:cs typeface="Exo"/>
                <a:sym typeface="Exo"/>
              </a:rPr>
              <a:t>“</a:t>
            </a:r>
            <a:r>
              <a:rPr b="1" i="0" lang="en-US" sz="1500" u="none" cap="none" strike="noStrike">
                <a:solidFill>
                  <a:srgbClr val="333333"/>
                </a:solidFill>
                <a:latin typeface="Exo"/>
                <a:ea typeface="Exo"/>
                <a:cs typeface="Exo"/>
                <a:sym typeface="Exo"/>
              </a:rPr>
              <a:t>SQL, Lisp, and Haskell are the only programming languages that I've seen where one spends more time thinking than typing.</a:t>
            </a:r>
            <a:r>
              <a:rPr b="1" i="0" lang="en-US" sz="1500" u="none" cap="none" strike="noStrike">
                <a:solidFill>
                  <a:srgbClr val="E2262D"/>
                </a:solidFill>
                <a:latin typeface="Exo"/>
                <a:ea typeface="Exo"/>
                <a:cs typeface="Exo"/>
                <a:sym typeface="Exo"/>
              </a:rPr>
              <a:t>”</a:t>
            </a:r>
            <a:endParaRPr b="1" i="0" sz="15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500" u="none" cap="none" strike="noStrike">
              <a:solidFill>
                <a:schemeClr val="dk1"/>
              </a:solidFill>
              <a:latin typeface="Exo"/>
              <a:ea typeface="Exo"/>
              <a:cs typeface="Exo"/>
              <a:sym typeface="Exo"/>
            </a:endParaRPr>
          </a:p>
        </p:txBody>
      </p:sp>
      <p:sp>
        <p:nvSpPr>
          <p:cNvPr id="108" name="Google Shape;108;p3"/>
          <p:cNvSpPr txBox="1"/>
          <p:nvPr/>
        </p:nvSpPr>
        <p:spPr>
          <a:xfrm>
            <a:off x="5080499" y="4360777"/>
            <a:ext cx="41133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Philip Greenspun, </a:t>
            </a:r>
            <a:endParaRPr i="0" sz="18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4D5156"/>
                </a:solidFill>
                <a:latin typeface="Exo"/>
                <a:ea typeface="Exo"/>
                <a:cs typeface="Exo"/>
                <a:sym typeface="Exo"/>
              </a:rPr>
              <a:t>American computer scientist, educator, early Internet entrepreneur</a:t>
            </a:r>
            <a:endParaRPr b="1" i="0" sz="1400" u="none" cap="none" strike="noStrike">
              <a:solidFill>
                <a:srgbClr val="E2262D"/>
              </a:solidFill>
              <a:latin typeface="Exo"/>
              <a:ea typeface="Exo"/>
              <a:cs typeface="Exo"/>
              <a:sym typeface="Exo"/>
            </a:endParaRPr>
          </a:p>
        </p:txBody>
      </p:sp>
      <p:pic>
        <p:nvPicPr>
          <p:cNvPr id="109" name="Google Shape;109;p3"/>
          <p:cNvPicPr preferRelativeResize="0"/>
          <p:nvPr/>
        </p:nvPicPr>
        <p:blipFill rotWithShape="1">
          <a:blip r:embed="rId5">
            <a:alphaModFix/>
          </a:blip>
          <a:srcRect b="31621" l="44126" r="19893" t="9406"/>
          <a:stretch/>
        </p:blipFill>
        <p:spPr>
          <a:xfrm flipH="1">
            <a:off x="2341251" y="2244538"/>
            <a:ext cx="2307000" cy="25851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10" name="Google Shape;110;p3"/>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Exo"/>
                <a:ea typeface="Exo"/>
                <a:cs typeface="Exo"/>
                <a:sym typeface="Exo"/>
              </a:rPr>
              <a:t>doc@mindx.edu.vn</a:t>
            </a:r>
            <a:endParaRPr i="0" sz="1400" u="none" cap="none" strike="noStrike">
              <a:solidFill>
                <a:srgbClr val="000000"/>
              </a:solidFill>
              <a:latin typeface="Exo"/>
              <a:ea typeface="Exo"/>
              <a:cs typeface="Exo"/>
              <a:sym typeface="Exo"/>
            </a:endParaRPr>
          </a:p>
        </p:txBody>
      </p:sp>
      <p:grpSp>
        <p:nvGrpSpPr>
          <p:cNvPr id="111" name="Google Shape;111;p3"/>
          <p:cNvGrpSpPr/>
          <p:nvPr/>
        </p:nvGrpSpPr>
        <p:grpSpPr>
          <a:xfrm>
            <a:off x="7569142" y="773934"/>
            <a:ext cx="899408" cy="800170"/>
            <a:chOff x="7073928" y="2905757"/>
            <a:chExt cx="371395" cy="371809"/>
          </a:xfrm>
        </p:grpSpPr>
        <p:sp>
          <p:nvSpPr>
            <p:cNvPr id="112" name="Google Shape;112;p3"/>
            <p:cNvSpPr/>
            <p:nvPr/>
          </p:nvSpPr>
          <p:spPr>
            <a:xfrm>
              <a:off x="7073928" y="2905757"/>
              <a:ext cx="371395" cy="371809"/>
            </a:xfrm>
            <a:custGeom>
              <a:rect b="b" l="l" r="r" t="t"/>
              <a:pathLst>
                <a:path extrusionOk="0" h="11682" w="11669">
                  <a:moveTo>
                    <a:pt x="3608" y="1811"/>
                  </a:moveTo>
                  <a:cubicBezTo>
                    <a:pt x="3822" y="1811"/>
                    <a:pt x="3989" y="1977"/>
                    <a:pt x="3989" y="2192"/>
                  </a:cubicBezTo>
                  <a:lnTo>
                    <a:pt x="3989" y="2561"/>
                  </a:lnTo>
                  <a:cubicBezTo>
                    <a:pt x="3989" y="2870"/>
                    <a:pt x="3727" y="3120"/>
                    <a:pt x="3417" y="3120"/>
                  </a:cubicBezTo>
                  <a:cubicBezTo>
                    <a:pt x="3411" y="3120"/>
                    <a:pt x="3404" y="3121"/>
                    <a:pt x="3398" y="3121"/>
                  </a:cubicBezTo>
                  <a:cubicBezTo>
                    <a:pt x="3109" y="3121"/>
                    <a:pt x="2870" y="2863"/>
                    <a:pt x="2870" y="2561"/>
                  </a:cubicBezTo>
                  <a:lnTo>
                    <a:pt x="2870" y="2192"/>
                  </a:lnTo>
                  <a:cubicBezTo>
                    <a:pt x="2870" y="1977"/>
                    <a:pt x="3024" y="1811"/>
                    <a:pt x="3239" y="1811"/>
                  </a:cubicBezTo>
                  <a:close/>
                  <a:moveTo>
                    <a:pt x="3596" y="3454"/>
                  </a:moveTo>
                  <a:lnTo>
                    <a:pt x="3596" y="3466"/>
                  </a:lnTo>
                  <a:cubicBezTo>
                    <a:pt x="3632" y="3561"/>
                    <a:pt x="3643" y="3644"/>
                    <a:pt x="3667" y="3704"/>
                  </a:cubicBezTo>
                  <a:lnTo>
                    <a:pt x="3429" y="3942"/>
                  </a:lnTo>
                  <a:lnTo>
                    <a:pt x="3405" y="3942"/>
                  </a:lnTo>
                  <a:lnTo>
                    <a:pt x="3167" y="3704"/>
                  </a:lnTo>
                  <a:cubicBezTo>
                    <a:pt x="3191" y="3644"/>
                    <a:pt x="3215" y="3585"/>
                    <a:pt x="3215" y="3525"/>
                  </a:cubicBezTo>
                  <a:lnTo>
                    <a:pt x="3215" y="3454"/>
                  </a:lnTo>
                  <a:close/>
                  <a:moveTo>
                    <a:pt x="5632" y="5204"/>
                  </a:moveTo>
                  <a:lnTo>
                    <a:pt x="5632" y="7418"/>
                  </a:lnTo>
                  <a:lnTo>
                    <a:pt x="4525" y="8204"/>
                  </a:lnTo>
                  <a:lnTo>
                    <a:pt x="4525" y="5466"/>
                  </a:lnTo>
                  <a:cubicBezTo>
                    <a:pt x="4608" y="5525"/>
                    <a:pt x="4727" y="5573"/>
                    <a:pt x="4846" y="5585"/>
                  </a:cubicBezTo>
                  <a:lnTo>
                    <a:pt x="4977" y="5585"/>
                  </a:lnTo>
                  <a:cubicBezTo>
                    <a:pt x="5120" y="5561"/>
                    <a:pt x="5263" y="5525"/>
                    <a:pt x="5370" y="5418"/>
                  </a:cubicBezTo>
                  <a:lnTo>
                    <a:pt x="5632" y="5204"/>
                  </a:lnTo>
                  <a:close/>
                  <a:moveTo>
                    <a:pt x="2893" y="3930"/>
                  </a:moveTo>
                  <a:lnTo>
                    <a:pt x="3167" y="4204"/>
                  </a:lnTo>
                  <a:cubicBezTo>
                    <a:pt x="3227" y="4263"/>
                    <a:pt x="3310" y="4299"/>
                    <a:pt x="3417" y="4299"/>
                  </a:cubicBezTo>
                  <a:cubicBezTo>
                    <a:pt x="3524" y="4299"/>
                    <a:pt x="3596" y="4275"/>
                    <a:pt x="3667" y="4204"/>
                  </a:cubicBezTo>
                  <a:lnTo>
                    <a:pt x="3905" y="3966"/>
                  </a:lnTo>
                  <a:cubicBezTo>
                    <a:pt x="3989" y="3989"/>
                    <a:pt x="4060" y="4025"/>
                    <a:pt x="4144" y="4025"/>
                  </a:cubicBezTo>
                  <a:cubicBezTo>
                    <a:pt x="4203" y="4025"/>
                    <a:pt x="4263" y="4049"/>
                    <a:pt x="4298" y="4097"/>
                  </a:cubicBezTo>
                  <a:lnTo>
                    <a:pt x="4798" y="4716"/>
                  </a:lnTo>
                  <a:cubicBezTo>
                    <a:pt x="4833" y="4764"/>
                    <a:pt x="4884" y="4789"/>
                    <a:pt x="4935" y="4789"/>
                  </a:cubicBezTo>
                  <a:cubicBezTo>
                    <a:pt x="4971" y="4789"/>
                    <a:pt x="5007" y="4776"/>
                    <a:pt x="5036" y="4751"/>
                  </a:cubicBezTo>
                  <a:lnTo>
                    <a:pt x="5656" y="4263"/>
                  </a:lnTo>
                  <a:cubicBezTo>
                    <a:pt x="5694" y="4231"/>
                    <a:pt x="5747" y="4209"/>
                    <a:pt x="5798" y="4209"/>
                  </a:cubicBezTo>
                  <a:cubicBezTo>
                    <a:pt x="5842" y="4209"/>
                    <a:pt x="5885" y="4225"/>
                    <a:pt x="5918" y="4263"/>
                  </a:cubicBezTo>
                  <a:cubicBezTo>
                    <a:pt x="5965" y="4299"/>
                    <a:pt x="5989" y="4347"/>
                    <a:pt x="5977" y="4406"/>
                  </a:cubicBezTo>
                  <a:cubicBezTo>
                    <a:pt x="5989" y="4454"/>
                    <a:pt x="5965" y="4513"/>
                    <a:pt x="5918" y="4537"/>
                  </a:cubicBezTo>
                  <a:lnTo>
                    <a:pt x="5144" y="5156"/>
                  </a:lnTo>
                  <a:cubicBezTo>
                    <a:pt x="5084" y="5192"/>
                    <a:pt x="5013" y="5228"/>
                    <a:pt x="4929" y="5240"/>
                  </a:cubicBezTo>
                  <a:lnTo>
                    <a:pt x="4858" y="5240"/>
                  </a:lnTo>
                  <a:cubicBezTo>
                    <a:pt x="4751" y="5228"/>
                    <a:pt x="4667" y="5180"/>
                    <a:pt x="4608" y="5109"/>
                  </a:cubicBezTo>
                  <a:lnTo>
                    <a:pt x="4453" y="4930"/>
                  </a:lnTo>
                  <a:cubicBezTo>
                    <a:pt x="4425" y="4884"/>
                    <a:pt x="4369" y="4866"/>
                    <a:pt x="4312" y="4866"/>
                  </a:cubicBezTo>
                  <a:cubicBezTo>
                    <a:pt x="4295" y="4866"/>
                    <a:pt x="4279" y="4868"/>
                    <a:pt x="4263" y="4870"/>
                  </a:cubicBezTo>
                  <a:cubicBezTo>
                    <a:pt x="4191" y="4894"/>
                    <a:pt x="4144" y="4954"/>
                    <a:pt x="4144" y="5037"/>
                  </a:cubicBezTo>
                  <a:lnTo>
                    <a:pt x="4144" y="8454"/>
                  </a:lnTo>
                  <a:lnTo>
                    <a:pt x="3763" y="8740"/>
                  </a:lnTo>
                  <a:lnTo>
                    <a:pt x="3763" y="7145"/>
                  </a:lnTo>
                  <a:cubicBezTo>
                    <a:pt x="3763" y="7061"/>
                    <a:pt x="3691" y="6978"/>
                    <a:pt x="3596" y="6978"/>
                  </a:cubicBezTo>
                  <a:cubicBezTo>
                    <a:pt x="3512" y="6978"/>
                    <a:pt x="3429" y="7061"/>
                    <a:pt x="3429" y="7145"/>
                  </a:cubicBezTo>
                  <a:lnTo>
                    <a:pt x="3429" y="8978"/>
                  </a:lnTo>
                  <a:lnTo>
                    <a:pt x="2870" y="9383"/>
                  </a:lnTo>
                  <a:lnTo>
                    <a:pt x="2870" y="7180"/>
                  </a:lnTo>
                  <a:cubicBezTo>
                    <a:pt x="2870" y="7014"/>
                    <a:pt x="2822" y="6835"/>
                    <a:pt x="2750" y="6680"/>
                  </a:cubicBezTo>
                  <a:lnTo>
                    <a:pt x="2572" y="6347"/>
                  </a:lnTo>
                  <a:cubicBezTo>
                    <a:pt x="2524" y="6240"/>
                    <a:pt x="2500" y="6121"/>
                    <a:pt x="2500" y="6013"/>
                  </a:cubicBezTo>
                  <a:lnTo>
                    <a:pt x="2500" y="4263"/>
                  </a:lnTo>
                  <a:cubicBezTo>
                    <a:pt x="2500" y="4180"/>
                    <a:pt x="2536" y="4120"/>
                    <a:pt x="2596" y="4085"/>
                  </a:cubicBezTo>
                  <a:lnTo>
                    <a:pt x="2893" y="3930"/>
                  </a:lnTo>
                  <a:close/>
                  <a:moveTo>
                    <a:pt x="5810" y="1"/>
                  </a:moveTo>
                  <a:cubicBezTo>
                    <a:pt x="5727" y="1"/>
                    <a:pt x="5656" y="72"/>
                    <a:pt x="5656" y="167"/>
                  </a:cubicBezTo>
                  <a:lnTo>
                    <a:pt x="5656" y="3870"/>
                  </a:lnTo>
                  <a:cubicBezTo>
                    <a:pt x="5596" y="3882"/>
                    <a:pt x="5537" y="3930"/>
                    <a:pt x="5477" y="3977"/>
                  </a:cubicBezTo>
                  <a:lnTo>
                    <a:pt x="5001" y="4358"/>
                  </a:lnTo>
                  <a:lnTo>
                    <a:pt x="4596" y="3870"/>
                  </a:lnTo>
                  <a:cubicBezTo>
                    <a:pt x="4489" y="3739"/>
                    <a:pt x="4346" y="3668"/>
                    <a:pt x="4179" y="3668"/>
                  </a:cubicBezTo>
                  <a:cubicBezTo>
                    <a:pt x="4072" y="3668"/>
                    <a:pt x="3989" y="3573"/>
                    <a:pt x="3989" y="3466"/>
                  </a:cubicBezTo>
                  <a:lnTo>
                    <a:pt x="3989" y="3275"/>
                  </a:lnTo>
                  <a:cubicBezTo>
                    <a:pt x="4203" y="3108"/>
                    <a:pt x="4358" y="2846"/>
                    <a:pt x="4358" y="2549"/>
                  </a:cubicBezTo>
                  <a:lnTo>
                    <a:pt x="4358" y="2180"/>
                  </a:lnTo>
                  <a:cubicBezTo>
                    <a:pt x="4358" y="1775"/>
                    <a:pt x="4024" y="1465"/>
                    <a:pt x="3643" y="1465"/>
                  </a:cubicBezTo>
                  <a:lnTo>
                    <a:pt x="3274" y="1465"/>
                  </a:lnTo>
                  <a:cubicBezTo>
                    <a:pt x="2870" y="1465"/>
                    <a:pt x="2560" y="1787"/>
                    <a:pt x="2560" y="2180"/>
                  </a:cubicBezTo>
                  <a:lnTo>
                    <a:pt x="2560" y="2549"/>
                  </a:lnTo>
                  <a:cubicBezTo>
                    <a:pt x="2560" y="2846"/>
                    <a:pt x="2703" y="3108"/>
                    <a:pt x="2929" y="3275"/>
                  </a:cubicBezTo>
                  <a:lnTo>
                    <a:pt x="2929" y="3525"/>
                  </a:lnTo>
                  <a:lnTo>
                    <a:pt x="2929" y="3549"/>
                  </a:lnTo>
                  <a:lnTo>
                    <a:pt x="2500" y="3751"/>
                  </a:lnTo>
                  <a:cubicBezTo>
                    <a:pt x="2322" y="3847"/>
                    <a:pt x="2203" y="4037"/>
                    <a:pt x="2203" y="4228"/>
                  </a:cubicBezTo>
                  <a:lnTo>
                    <a:pt x="2203" y="5990"/>
                  </a:lnTo>
                  <a:cubicBezTo>
                    <a:pt x="2203" y="6144"/>
                    <a:pt x="2239" y="6323"/>
                    <a:pt x="2322" y="6478"/>
                  </a:cubicBezTo>
                  <a:lnTo>
                    <a:pt x="2500" y="6823"/>
                  </a:lnTo>
                  <a:cubicBezTo>
                    <a:pt x="2536" y="6918"/>
                    <a:pt x="2572" y="7037"/>
                    <a:pt x="2572" y="7145"/>
                  </a:cubicBezTo>
                  <a:lnTo>
                    <a:pt x="2572" y="9597"/>
                  </a:lnTo>
                  <a:lnTo>
                    <a:pt x="83" y="11371"/>
                  </a:lnTo>
                  <a:cubicBezTo>
                    <a:pt x="12" y="11431"/>
                    <a:pt x="0" y="11538"/>
                    <a:pt x="36" y="11609"/>
                  </a:cubicBezTo>
                  <a:cubicBezTo>
                    <a:pt x="74" y="11655"/>
                    <a:pt x="133" y="11682"/>
                    <a:pt x="188" y="11682"/>
                  </a:cubicBezTo>
                  <a:cubicBezTo>
                    <a:pt x="219" y="11682"/>
                    <a:pt x="249" y="11674"/>
                    <a:pt x="274" y="11657"/>
                  </a:cubicBezTo>
                  <a:lnTo>
                    <a:pt x="5846" y="7716"/>
                  </a:lnTo>
                  <a:lnTo>
                    <a:pt x="11406" y="11657"/>
                  </a:lnTo>
                  <a:cubicBezTo>
                    <a:pt x="11442" y="11669"/>
                    <a:pt x="11466" y="11681"/>
                    <a:pt x="11513" y="11681"/>
                  </a:cubicBezTo>
                  <a:cubicBezTo>
                    <a:pt x="11573" y="11681"/>
                    <a:pt x="11621" y="11657"/>
                    <a:pt x="11644" y="11609"/>
                  </a:cubicBezTo>
                  <a:cubicBezTo>
                    <a:pt x="11668" y="11538"/>
                    <a:pt x="11644" y="11431"/>
                    <a:pt x="11573" y="11371"/>
                  </a:cubicBezTo>
                  <a:lnTo>
                    <a:pt x="5977" y="7395"/>
                  </a:lnTo>
                  <a:lnTo>
                    <a:pt x="5977" y="4930"/>
                  </a:lnTo>
                  <a:lnTo>
                    <a:pt x="6144" y="4787"/>
                  </a:lnTo>
                  <a:cubicBezTo>
                    <a:pt x="6263" y="4692"/>
                    <a:pt x="6334" y="4549"/>
                    <a:pt x="6346" y="4394"/>
                  </a:cubicBezTo>
                  <a:cubicBezTo>
                    <a:pt x="6346" y="4228"/>
                    <a:pt x="6287" y="4073"/>
                    <a:pt x="6168" y="3977"/>
                  </a:cubicBezTo>
                  <a:cubicBezTo>
                    <a:pt x="6108" y="3930"/>
                    <a:pt x="6049" y="3882"/>
                    <a:pt x="5977" y="3870"/>
                  </a:cubicBezTo>
                  <a:lnTo>
                    <a:pt x="5977" y="715"/>
                  </a:lnTo>
                  <a:lnTo>
                    <a:pt x="8275" y="715"/>
                  </a:lnTo>
                  <a:lnTo>
                    <a:pt x="8037" y="1191"/>
                  </a:lnTo>
                  <a:cubicBezTo>
                    <a:pt x="8001" y="1239"/>
                    <a:pt x="8001" y="1299"/>
                    <a:pt x="8037" y="1334"/>
                  </a:cubicBezTo>
                  <a:lnTo>
                    <a:pt x="8275" y="1811"/>
                  </a:lnTo>
                  <a:lnTo>
                    <a:pt x="6549" y="1811"/>
                  </a:lnTo>
                  <a:cubicBezTo>
                    <a:pt x="6453" y="1811"/>
                    <a:pt x="6382" y="1894"/>
                    <a:pt x="6382" y="1977"/>
                  </a:cubicBezTo>
                  <a:cubicBezTo>
                    <a:pt x="6382" y="2072"/>
                    <a:pt x="6453" y="2144"/>
                    <a:pt x="6549" y="2144"/>
                  </a:cubicBezTo>
                  <a:lnTo>
                    <a:pt x="8549" y="2144"/>
                  </a:lnTo>
                  <a:cubicBezTo>
                    <a:pt x="8608" y="2144"/>
                    <a:pt x="8668" y="2108"/>
                    <a:pt x="8704" y="2072"/>
                  </a:cubicBezTo>
                  <a:cubicBezTo>
                    <a:pt x="8727" y="2025"/>
                    <a:pt x="8727" y="1953"/>
                    <a:pt x="8716" y="1906"/>
                  </a:cubicBezTo>
                  <a:lnTo>
                    <a:pt x="8394" y="1251"/>
                  </a:lnTo>
                  <a:lnTo>
                    <a:pt x="8716" y="596"/>
                  </a:lnTo>
                  <a:cubicBezTo>
                    <a:pt x="8751" y="537"/>
                    <a:pt x="8751" y="477"/>
                    <a:pt x="8704" y="429"/>
                  </a:cubicBezTo>
                  <a:cubicBezTo>
                    <a:pt x="8668" y="394"/>
                    <a:pt x="8608" y="358"/>
                    <a:pt x="8549" y="358"/>
                  </a:cubicBezTo>
                  <a:lnTo>
                    <a:pt x="5977" y="358"/>
                  </a:lnTo>
                  <a:lnTo>
                    <a:pt x="5977" y="167"/>
                  </a:lnTo>
                  <a:cubicBezTo>
                    <a:pt x="5977" y="72"/>
                    <a:pt x="5906" y="1"/>
                    <a:pt x="5810"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13" name="Google Shape;113;p3"/>
            <p:cNvSpPr/>
            <p:nvPr/>
          </p:nvSpPr>
          <p:spPr>
            <a:xfrm>
              <a:off x="7281188" y="3188513"/>
              <a:ext cx="65596" cy="48473"/>
            </a:xfrm>
            <a:custGeom>
              <a:rect b="b" l="l" r="r" t="t"/>
              <a:pathLst>
                <a:path extrusionOk="0" h="1523" w="2061">
                  <a:moveTo>
                    <a:pt x="204" y="1"/>
                  </a:moveTo>
                  <a:cubicBezTo>
                    <a:pt x="151" y="1"/>
                    <a:pt x="97" y="27"/>
                    <a:pt x="60" y="70"/>
                  </a:cubicBezTo>
                  <a:cubicBezTo>
                    <a:pt x="1" y="154"/>
                    <a:pt x="37" y="261"/>
                    <a:pt x="108" y="320"/>
                  </a:cubicBezTo>
                  <a:lnTo>
                    <a:pt x="1775" y="1487"/>
                  </a:lnTo>
                  <a:cubicBezTo>
                    <a:pt x="1799" y="1511"/>
                    <a:pt x="1834" y="1523"/>
                    <a:pt x="1882" y="1523"/>
                  </a:cubicBezTo>
                  <a:cubicBezTo>
                    <a:pt x="1942" y="1523"/>
                    <a:pt x="1977" y="1487"/>
                    <a:pt x="2013" y="1451"/>
                  </a:cubicBezTo>
                  <a:cubicBezTo>
                    <a:pt x="2061" y="1368"/>
                    <a:pt x="2037" y="1261"/>
                    <a:pt x="1965" y="1213"/>
                  </a:cubicBezTo>
                  <a:lnTo>
                    <a:pt x="299" y="35"/>
                  </a:lnTo>
                  <a:cubicBezTo>
                    <a:pt x="271" y="11"/>
                    <a:pt x="237" y="1"/>
                    <a:pt x="204"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14" name="Google Shape;114;p3"/>
            <p:cNvSpPr/>
            <p:nvPr/>
          </p:nvSpPr>
          <p:spPr>
            <a:xfrm>
              <a:off x="7252034" y="3168080"/>
              <a:ext cx="24634" cy="19287"/>
            </a:xfrm>
            <a:custGeom>
              <a:rect b="b" l="l" r="r" t="t"/>
              <a:pathLst>
                <a:path extrusionOk="0" h="606" w="774">
                  <a:moveTo>
                    <a:pt x="201" y="1"/>
                  </a:moveTo>
                  <a:cubicBezTo>
                    <a:pt x="148" y="1"/>
                    <a:pt x="97" y="29"/>
                    <a:pt x="60" y="81"/>
                  </a:cubicBezTo>
                  <a:cubicBezTo>
                    <a:pt x="0" y="153"/>
                    <a:pt x="24" y="260"/>
                    <a:pt x="95" y="319"/>
                  </a:cubicBezTo>
                  <a:lnTo>
                    <a:pt x="476" y="569"/>
                  </a:lnTo>
                  <a:cubicBezTo>
                    <a:pt x="500" y="581"/>
                    <a:pt x="536" y="605"/>
                    <a:pt x="572" y="605"/>
                  </a:cubicBezTo>
                  <a:cubicBezTo>
                    <a:pt x="631" y="605"/>
                    <a:pt x="679" y="569"/>
                    <a:pt x="714" y="522"/>
                  </a:cubicBezTo>
                  <a:cubicBezTo>
                    <a:pt x="774" y="450"/>
                    <a:pt x="750" y="343"/>
                    <a:pt x="667" y="284"/>
                  </a:cubicBezTo>
                  <a:lnTo>
                    <a:pt x="298" y="34"/>
                  </a:lnTo>
                  <a:cubicBezTo>
                    <a:pt x="266" y="11"/>
                    <a:pt x="233" y="1"/>
                    <a:pt x="201"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23e83cb7075_0_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80" name="Google Shape;380;g23e83cb7075_0_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81" name="Google Shape;381;g23e83cb7075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82" name="Google Shape;382;g23e83cb7075_0_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83" name="Google Shape;383;g23e83cb7075_0_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a:t>
            </a:r>
            <a:r>
              <a:rPr lang="en-US" sz="5100">
                <a:solidFill>
                  <a:schemeClr val="lt1"/>
                </a:solidFill>
                <a:latin typeface="Exo Black"/>
                <a:ea typeface="Exo Black"/>
                <a:cs typeface="Exo Black"/>
                <a:sym typeface="Exo Black"/>
              </a:rPr>
              <a:t>TOÁN TỬ</a:t>
            </a:r>
            <a:r>
              <a:rPr b="0" i="0" lang="en-US" sz="5100" u="none" cap="none" strike="noStrike">
                <a:solidFill>
                  <a:schemeClr val="lt1"/>
                </a:solidFill>
                <a:latin typeface="Exo Black"/>
                <a:ea typeface="Exo Black"/>
                <a:cs typeface="Exo Black"/>
                <a:sym typeface="Exo Black"/>
              </a:rPr>
              <a:t> TRONG SQL</a:t>
            </a:r>
            <a:endParaRPr b="0" i="0" sz="5100" u="none" cap="none" strike="noStrike">
              <a:solidFill>
                <a:schemeClr val="lt1"/>
              </a:solidFill>
              <a:latin typeface="Exo Black"/>
              <a:ea typeface="Exo Black"/>
              <a:cs typeface="Exo Black"/>
              <a:sym typeface="Exo Black"/>
            </a:endParaRPr>
          </a:p>
        </p:txBody>
      </p:sp>
      <p:sp>
        <p:nvSpPr>
          <p:cNvPr id="384" name="Google Shape;384;g23e83cb7075_0_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2000">
                <a:solidFill>
                  <a:schemeClr val="lt1"/>
                </a:solidFill>
                <a:latin typeface="Exo Black"/>
                <a:ea typeface="Exo Black"/>
                <a:cs typeface="Exo Black"/>
                <a:sym typeface="Exo Black"/>
              </a:rPr>
              <a:t>TOÁN TỬ LOGIC</a:t>
            </a:r>
            <a:endParaRPr b="0" i="0" sz="2000" u="none" cap="none" strike="noStrike">
              <a:solidFill>
                <a:schemeClr val="lt1"/>
              </a:solidFill>
              <a:latin typeface="Exo Black"/>
              <a:ea typeface="Exo Black"/>
              <a:cs typeface="Exo Black"/>
              <a:sym typeface="Exo Black"/>
            </a:endParaRPr>
          </a:p>
        </p:txBody>
      </p:sp>
      <p:pic>
        <p:nvPicPr>
          <p:cNvPr id="385" name="Google Shape;385;g23e83cb7075_0_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3dccb6f06f_1_152"/>
          <p:cNvSpPr txBox="1"/>
          <p:nvPr/>
        </p:nvSpPr>
        <p:spPr>
          <a:xfrm>
            <a:off x="1145429" y="1838313"/>
            <a:ext cx="5320800" cy="298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t</a:t>
            </a:r>
            <a:r>
              <a:rPr lang="en-US" sz="1800">
                <a:latin typeface="Exo Medium"/>
                <a:ea typeface="Exo Medium"/>
                <a:cs typeface="Exo Medium"/>
                <a:sym typeface="Exo Medium"/>
              </a:rPr>
              <a:t>oán tử AND là toán tử cho phép kết hợp 2 hoặc nhiều biểu thức điều kiện.</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Toán tử AND sẽ </a:t>
            </a:r>
            <a:r>
              <a:rPr b="1" lang="en-US" sz="1800">
                <a:solidFill>
                  <a:schemeClr val="dk1"/>
                </a:solidFill>
                <a:highlight>
                  <a:srgbClr val="FFD966"/>
                </a:highlight>
                <a:latin typeface="Exo"/>
                <a:ea typeface="Exo"/>
                <a:cs typeface="Exo"/>
                <a:sym typeface="Exo"/>
              </a:rPr>
              <a:t>chỉ lấy ra những dữ liệu</a:t>
            </a:r>
            <a:r>
              <a:rPr lang="en-US" sz="1800">
                <a:latin typeface="Exo Medium"/>
                <a:ea typeface="Exo Medium"/>
                <a:cs typeface="Exo Medium"/>
                <a:sym typeface="Exo Medium"/>
              </a:rPr>
              <a:t> nào phải </a:t>
            </a:r>
            <a:r>
              <a:rPr b="1" lang="en-US" sz="1800">
                <a:highlight>
                  <a:srgbClr val="FFD966"/>
                </a:highlight>
                <a:latin typeface="Exo"/>
                <a:ea typeface="Exo"/>
                <a:cs typeface="Exo"/>
                <a:sym typeface="Exo"/>
              </a:rPr>
              <a:t>thỏa mãn tất cả cả các điều kiện trong AND</a:t>
            </a:r>
            <a:r>
              <a:rPr b="1" lang="en-US" sz="1800">
                <a:latin typeface="Exo"/>
                <a:ea typeface="Exo"/>
                <a:cs typeface="Exo"/>
                <a:sym typeface="Exo"/>
              </a:rPr>
              <a:t>.</a:t>
            </a:r>
            <a:endParaRPr b="1" sz="1800">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column1</a:t>
            </a:r>
            <a:r>
              <a:rPr lang="en-US" sz="1550">
                <a:solidFill>
                  <a:schemeClr val="dk1"/>
                </a:solidFill>
                <a:highlight>
                  <a:srgbClr val="FFFFFF"/>
                </a:highlight>
                <a:latin typeface="Exo Medium"/>
                <a:ea typeface="Exo Medium"/>
                <a:cs typeface="Exo Medium"/>
                <a:sym typeface="Exo Medium"/>
              </a:rPr>
              <a:t>,</a:t>
            </a:r>
            <a:r>
              <a:rPr i="1" lang="en-US" sz="1550">
                <a:solidFill>
                  <a:schemeClr val="dk1"/>
                </a:solidFill>
                <a:highlight>
                  <a:srgbClr val="FFFFFF"/>
                </a:highlight>
                <a:latin typeface="Exo Medium"/>
                <a:ea typeface="Exo Medium"/>
                <a:cs typeface="Exo Medium"/>
                <a:sym typeface="Exo Medium"/>
              </a:rPr>
              <a:t> column2, ...</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condition1</a:t>
            </a:r>
            <a:r>
              <a:rPr lang="en-US" sz="1550">
                <a:solidFill>
                  <a:schemeClr val="dk1"/>
                </a:solidFill>
                <a:highlight>
                  <a:srgbClr val="FFFFFF"/>
                </a:highlight>
                <a:latin typeface="Exo Medium"/>
                <a:ea typeface="Exo Medium"/>
                <a:cs typeface="Exo Medium"/>
                <a:sym typeface="Exo Medium"/>
              </a:rPr>
              <a:t> </a:t>
            </a:r>
            <a:r>
              <a:rPr b="1" lang="en-US" sz="1600">
                <a:solidFill>
                  <a:srgbClr val="0070C0"/>
                </a:solidFill>
                <a:latin typeface="Exo"/>
                <a:ea typeface="Exo"/>
                <a:cs typeface="Exo"/>
                <a:sym typeface="Exo"/>
              </a:rPr>
              <a:t>AND</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condition2</a:t>
            </a:r>
            <a:r>
              <a:rPr b="1" lang="en-US" sz="1600">
                <a:solidFill>
                  <a:srgbClr val="0070C0"/>
                </a:solidFill>
                <a:latin typeface="Exo"/>
                <a:ea typeface="Exo"/>
                <a:cs typeface="Exo"/>
                <a:sym typeface="Exo"/>
              </a:rPr>
              <a:t> AND </a:t>
            </a:r>
            <a:r>
              <a:rPr i="1" lang="en-US" sz="1550">
                <a:solidFill>
                  <a:schemeClr val="dk1"/>
                </a:solidFill>
                <a:highlight>
                  <a:srgbClr val="FFFFFF"/>
                </a:highlight>
                <a:latin typeface="Exo Medium"/>
                <a:ea typeface="Exo Medium"/>
                <a:cs typeface="Exo Medium"/>
                <a:sym typeface="Exo Medium"/>
              </a:rPr>
              <a:t>condition3...</a:t>
            </a:r>
            <a:r>
              <a:rPr lang="en-US" sz="1550">
                <a:solidFill>
                  <a:schemeClr val="dk1"/>
                </a:solidFill>
                <a:highlight>
                  <a:srgbClr val="FFFFFF"/>
                </a:highlight>
                <a:latin typeface="Exo Medium"/>
                <a:ea typeface="Exo Medium"/>
                <a:cs typeface="Exo Medium"/>
                <a:sym typeface="Exo Medium"/>
              </a:rPr>
              <a:t>;</a:t>
            </a:r>
            <a:endParaRPr sz="2200">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p:txBody>
      </p:sp>
      <p:pic>
        <p:nvPicPr>
          <p:cNvPr id="391" name="Google Shape;391;g23dccb6f06f_1_152"/>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92" name="Google Shape;392;g23dccb6f06f_1_152"/>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93" name="Google Shape;393;g23dccb6f06f_1_152"/>
          <p:cNvSpPr/>
          <p:nvPr/>
        </p:nvSpPr>
        <p:spPr>
          <a:xfrm>
            <a:off x="95580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AND</a:t>
            </a:r>
            <a:endParaRPr sz="1800">
              <a:solidFill>
                <a:schemeClr val="lt1"/>
              </a:solidFill>
              <a:latin typeface="Exo Medium"/>
              <a:ea typeface="Exo Medium"/>
              <a:cs typeface="Exo Medium"/>
              <a:sym typeface="Exo Medium"/>
            </a:endParaRPr>
          </a:p>
        </p:txBody>
      </p:sp>
      <p:sp>
        <p:nvSpPr>
          <p:cNvPr id="394" name="Google Shape;394;g23dccb6f06f_1_152"/>
          <p:cNvSpPr/>
          <p:nvPr/>
        </p:nvSpPr>
        <p:spPr>
          <a:xfrm>
            <a:off x="38532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OR</a:t>
            </a:r>
            <a:endParaRPr sz="2000">
              <a:solidFill>
                <a:schemeClr val="dk1"/>
              </a:solidFill>
              <a:latin typeface="Exo Medium"/>
              <a:ea typeface="Exo Medium"/>
              <a:cs typeface="Exo Medium"/>
              <a:sym typeface="Exo Medium"/>
            </a:endParaRPr>
          </a:p>
        </p:txBody>
      </p:sp>
      <p:sp>
        <p:nvSpPr>
          <p:cNvPr id="395" name="Google Shape;395;g23dccb6f06f_1_152"/>
          <p:cNvSpPr txBox="1"/>
          <p:nvPr/>
        </p:nvSpPr>
        <p:spPr>
          <a:xfrm>
            <a:off x="7247525" y="2580450"/>
            <a:ext cx="474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các bài toán cần sử dụng các logic:</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Có 1 bảng dữ liệu nhân viên và lịch sử làm việc, bạn cần tìm ra những nhân viên ở </a:t>
            </a:r>
            <a:r>
              <a:rPr b="1" lang="en-US">
                <a:latin typeface="Exo"/>
                <a:ea typeface="Exo"/>
                <a:cs typeface="Exo"/>
                <a:sym typeface="Exo"/>
              </a:rPr>
              <a:t>Việt Nam </a:t>
            </a:r>
            <a:r>
              <a:rPr lang="en-US">
                <a:latin typeface="Exo Medium"/>
                <a:ea typeface="Exo Medium"/>
                <a:cs typeface="Exo Medium"/>
                <a:sym typeface="Exo Medium"/>
              </a:rPr>
              <a:t>và có tham gia vào dự án D4E để thưởng hiệu quả công việc</a:t>
            </a:r>
            <a:endParaRPr>
              <a:latin typeface="Exo Medium"/>
              <a:ea typeface="Exo Medium"/>
              <a:cs typeface="Exo Medium"/>
              <a:sym typeface="Exo Medium"/>
            </a:endParaRPr>
          </a:p>
        </p:txBody>
      </p:sp>
      <p:sp>
        <p:nvSpPr>
          <p:cNvPr id="396" name="Google Shape;396;g23dccb6f06f_1_152"/>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NOT</a:t>
            </a:r>
            <a:endParaRPr sz="2000">
              <a:solidFill>
                <a:schemeClr val="dk1"/>
              </a:solidFill>
              <a:latin typeface="Exo Medium"/>
              <a:ea typeface="Exo Medium"/>
              <a:cs typeface="Exo Medium"/>
              <a:sym typeface="Exo Medium"/>
            </a:endParaRPr>
          </a:p>
        </p:txBody>
      </p:sp>
      <p:graphicFrame>
        <p:nvGraphicFramePr>
          <p:cNvPr id="397" name="Google Shape;397;g23dccb6f06f_1_152"/>
          <p:cNvGraphicFramePr/>
          <p:nvPr/>
        </p:nvGraphicFramePr>
        <p:xfrm>
          <a:off x="8154875" y="44958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LOCATION</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PROJECT</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Trung Quốc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Trung Quốc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BI</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98" name="Google Shape;398;g23dccb6f06f_1_152"/>
          <p:cNvSpPr txBox="1"/>
          <p:nvPr/>
        </p:nvSpPr>
        <p:spPr>
          <a:xfrm>
            <a:off x="8756200" y="61122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a:t>
            </a:r>
            <a:r>
              <a:rPr lang="en-US">
                <a:latin typeface="Exo"/>
                <a:ea typeface="Exo"/>
                <a:cs typeface="Exo"/>
                <a:sym typeface="Exo"/>
              </a:rPr>
              <a:t>ojects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399" name="Google Shape;399;g23dccb6f06f_1_152"/>
          <p:cNvSpPr/>
          <p:nvPr/>
        </p:nvSpPr>
        <p:spPr>
          <a:xfrm flipH="1">
            <a:off x="5464613" y="46165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00" name="Google Shape;400;g23dccb6f06f_1_152"/>
          <p:cNvSpPr txBox="1"/>
          <p:nvPr/>
        </p:nvSpPr>
        <p:spPr>
          <a:xfrm>
            <a:off x="3482825" y="5110025"/>
            <a:ext cx="4491900" cy="1169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70C0"/>
                </a:solidFill>
                <a:latin typeface="Exo"/>
                <a:ea typeface="Exo"/>
                <a:cs typeface="Exo"/>
                <a:sym typeface="Exo"/>
              </a:rPr>
              <a:t>SELECT</a:t>
            </a:r>
            <a:r>
              <a:rPr b="1" lang="en-US" sz="1600">
                <a:solidFill>
                  <a:srgbClr val="0070C0"/>
                </a:solidFill>
                <a:latin typeface="Exo"/>
                <a:ea typeface="Exo"/>
                <a:cs typeface="Exo"/>
                <a:sym typeface="Exo"/>
              </a:rPr>
              <a:t> </a:t>
            </a:r>
            <a:r>
              <a:rPr i="1" lang="en-US" sz="1600">
                <a:solidFill>
                  <a:schemeClr val="dk1"/>
                </a:solidFill>
                <a:latin typeface="Exo Medium"/>
                <a:ea typeface="Exo Medium"/>
                <a:cs typeface="Exo Medium"/>
                <a:sym typeface="Exo Medium"/>
              </a:rPr>
              <a:t>CID, CNAME</a:t>
            </a:r>
            <a:endParaRPr i="1">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FROM</a:t>
            </a:r>
            <a:r>
              <a:rPr lang="en-US">
                <a:solidFill>
                  <a:schemeClr val="dk1"/>
                </a:solidFill>
                <a:latin typeface="Exo Medium"/>
                <a:ea typeface="Exo Medium"/>
                <a:cs typeface="Exo Medium"/>
                <a:sym typeface="Exo Medium"/>
              </a:rPr>
              <a:t> Projects</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WHERE </a:t>
            </a:r>
            <a:endParaRPr b="1" sz="1600">
              <a:solidFill>
                <a:srgbClr val="0070C0"/>
              </a:solidFill>
              <a:latin typeface="Exo"/>
              <a:ea typeface="Exo"/>
              <a:cs typeface="Exo"/>
              <a:sym typeface="Exo"/>
            </a:endParaRPr>
          </a:p>
          <a:p>
            <a:pPr indent="0" lvl="0" marL="0" rtl="0" algn="l">
              <a:spcBef>
                <a:spcPts val="0"/>
              </a:spcBef>
              <a:spcAft>
                <a:spcPts val="0"/>
              </a:spcAft>
              <a:buNone/>
            </a:pPr>
            <a:r>
              <a:rPr lang="en-US" sz="1600">
                <a:solidFill>
                  <a:schemeClr val="dk1"/>
                </a:solidFill>
                <a:latin typeface="Exo Medium"/>
                <a:ea typeface="Exo Medium"/>
                <a:cs typeface="Exo Medium"/>
                <a:sym typeface="Exo Medium"/>
              </a:rPr>
              <a:t>   LOCATION = ‘Việt Nam’ </a:t>
            </a:r>
            <a:r>
              <a:rPr b="1" lang="en-US" sz="1600">
                <a:solidFill>
                  <a:srgbClr val="0070C0"/>
                </a:solidFill>
                <a:latin typeface="Exo"/>
                <a:ea typeface="Exo"/>
                <a:cs typeface="Exo"/>
                <a:sym typeface="Exo"/>
              </a:rPr>
              <a:t>AND </a:t>
            </a:r>
            <a:r>
              <a:rPr lang="en-US" sz="1600">
                <a:solidFill>
                  <a:schemeClr val="dk1"/>
                </a:solidFill>
                <a:latin typeface="Exo Medium"/>
                <a:ea typeface="Exo Medium"/>
                <a:cs typeface="Exo Medium"/>
                <a:sym typeface="Exo Medium"/>
              </a:rPr>
              <a:t>PROJECT =’D4E’</a:t>
            </a:r>
            <a:endParaRPr>
              <a:solidFill>
                <a:schemeClr val="dk1"/>
              </a:solidFill>
              <a:latin typeface="Exo Medium"/>
              <a:ea typeface="Exo Medium"/>
              <a:cs typeface="Exo Medium"/>
              <a:sym typeface="Exo Medium"/>
            </a:endParaRPr>
          </a:p>
        </p:txBody>
      </p:sp>
      <p:graphicFrame>
        <p:nvGraphicFramePr>
          <p:cNvPr id="401" name="Google Shape;401;g23dccb6f06f_1_152"/>
          <p:cNvGraphicFramePr/>
          <p:nvPr/>
        </p:nvGraphicFramePr>
        <p:xfrm>
          <a:off x="940475" y="4994325"/>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2" name="Google Shape;402;g23dccb6f06f_1_152"/>
          <p:cNvSpPr txBox="1"/>
          <p:nvPr/>
        </p:nvSpPr>
        <p:spPr>
          <a:xfrm>
            <a:off x="611650" y="572290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03" name="Google Shape;403;g23dccb6f06f_1_152"/>
          <p:cNvSpPr/>
          <p:nvPr/>
        </p:nvSpPr>
        <p:spPr>
          <a:xfrm>
            <a:off x="65053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IN</a:t>
            </a:r>
            <a:endParaRPr sz="2000">
              <a:solidFill>
                <a:schemeClr val="dk1"/>
              </a:solidFill>
              <a:latin typeface="Exo Medium"/>
              <a:ea typeface="Exo Medium"/>
              <a:cs typeface="Exo Medium"/>
              <a:sym typeface="Exo Medium"/>
            </a:endParaRPr>
          </a:p>
        </p:txBody>
      </p:sp>
      <p:sp>
        <p:nvSpPr>
          <p:cNvPr id="404" name="Google Shape;404;g23dccb6f06f_1_152"/>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3dccb6f06f_1_170"/>
          <p:cNvSpPr txBox="1"/>
          <p:nvPr/>
        </p:nvSpPr>
        <p:spPr>
          <a:xfrm>
            <a:off x="1145429" y="1838313"/>
            <a:ext cx="5320800" cy="298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toán tử OR là toán tử cho phép kết hợp 2 hoặc nhiều biểu thức điều kiện.</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a:t>
            </a:r>
            <a:r>
              <a:rPr lang="en-US" sz="1800">
                <a:latin typeface="Exo Medium"/>
                <a:ea typeface="Exo Medium"/>
                <a:cs typeface="Exo Medium"/>
                <a:sym typeface="Exo Medium"/>
              </a:rPr>
              <a:t>oán tử OR sẽ </a:t>
            </a:r>
            <a:r>
              <a:rPr b="1" lang="en-US" sz="1800">
                <a:solidFill>
                  <a:schemeClr val="dk1"/>
                </a:solidFill>
                <a:highlight>
                  <a:srgbClr val="FFD966"/>
                </a:highlight>
                <a:latin typeface="Exo"/>
                <a:ea typeface="Exo"/>
                <a:cs typeface="Exo"/>
                <a:sym typeface="Exo"/>
              </a:rPr>
              <a:t>lấy ra những dữ liệu</a:t>
            </a:r>
            <a:r>
              <a:rPr lang="en-US" sz="1800">
                <a:latin typeface="Exo Medium"/>
                <a:ea typeface="Exo Medium"/>
                <a:cs typeface="Exo Medium"/>
                <a:sym typeface="Exo Medium"/>
              </a:rPr>
              <a:t> </a:t>
            </a:r>
            <a:r>
              <a:rPr b="1" lang="en-US" sz="1800">
                <a:solidFill>
                  <a:schemeClr val="dk1"/>
                </a:solidFill>
                <a:highlight>
                  <a:srgbClr val="FFD966"/>
                </a:highlight>
                <a:latin typeface="Exo"/>
                <a:ea typeface="Exo"/>
                <a:cs typeface="Exo"/>
                <a:sym typeface="Exo"/>
              </a:rPr>
              <a:t>chỉ cần thoả mãn 1 trong 2 điều kiện</a:t>
            </a:r>
            <a:r>
              <a:rPr lang="en-US" sz="1800">
                <a:latin typeface="Exo Medium"/>
                <a:ea typeface="Exo Medium"/>
                <a:cs typeface="Exo Medium"/>
                <a:sym typeface="Exo Medium"/>
              </a:rPr>
              <a:t> xung quanh OR</a:t>
            </a:r>
            <a:endParaRPr b="1" sz="1800">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column1</a:t>
            </a:r>
            <a:r>
              <a:rPr lang="en-US" sz="1550">
                <a:solidFill>
                  <a:schemeClr val="dk1"/>
                </a:solidFill>
                <a:highlight>
                  <a:srgbClr val="FFFFFF"/>
                </a:highlight>
                <a:latin typeface="Exo Medium"/>
                <a:ea typeface="Exo Medium"/>
                <a:cs typeface="Exo Medium"/>
                <a:sym typeface="Exo Medium"/>
              </a:rPr>
              <a:t>,</a:t>
            </a:r>
            <a:r>
              <a:rPr i="1" lang="en-US" sz="1550">
                <a:solidFill>
                  <a:schemeClr val="dk1"/>
                </a:solidFill>
                <a:highlight>
                  <a:srgbClr val="FFFFFF"/>
                </a:highlight>
                <a:latin typeface="Exo Medium"/>
                <a:ea typeface="Exo Medium"/>
                <a:cs typeface="Exo Medium"/>
                <a:sym typeface="Exo Medium"/>
              </a:rPr>
              <a:t> column2, ...</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condition1</a:t>
            </a:r>
            <a:r>
              <a:rPr lang="en-US" sz="1550">
                <a:solidFill>
                  <a:schemeClr val="dk1"/>
                </a:solidFill>
                <a:highlight>
                  <a:srgbClr val="FFFFFF"/>
                </a:highlight>
                <a:latin typeface="Exo Medium"/>
                <a:ea typeface="Exo Medium"/>
                <a:cs typeface="Exo Medium"/>
                <a:sym typeface="Exo Medium"/>
              </a:rPr>
              <a:t> </a:t>
            </a:r>
            <a:r>
              <a:rPr b="1" lang="en-US" sz="1600">
                <a:solidFill>
                  <a:srgbClr val="0070C0"/>
                </a:solidFill>
                <a:latin typeface="Exo"/>
                <a:ea typeface="Exo"/>
                <a:cs typeface="Exo"/>
                <a:sym typeface="Exo"/>
              </a:rPr>
              <a:t>OR</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condition2</a:t>
            </a:r>
            <a:r>
              <a:rPr b="1" lang="en-US" sz="1600">
                <a:solidFill>
                  <a:srgbClr val="0070C0"/>
                </a:solidFill>
                <a:latin typeface="Exo"/>
                <a:ea typeface="Exo"/>
                <a:cs typeface="Exo"/>
                <a:sym typeface="Exo"/>
              </a:rPr>
              <a:t> OR </a:t>
            </a:r>
            <a:r>
              <a:rPr i="1" lang="en-US" sz="1550">
                <a:solidFill>
                  <a:schemeClr val="dk1"/>
                </a:solidFill>
                <a:highlight>
                  <a:srgbClr val="FFFFFF"/>
                </a:highlight>
                <a:latin typeface="Exo Medium"/>
                <a:ea typeface="Exo Medium"/>
                <a:cs typeface="Exo Medium"/>
                <a:sym typeface="Exo Medium"/>
              </a:rPr>
              <a:t>condition3...</a:t>
            </a:r>
            <a:r>
              <a:rPr lang="en-US" sz="1550">
                <a:solidFill>
                  <a:schemeClr val="dk1"/>
                </a:solidFill>
                <a:highlight>
                  <a:srgbClr val="FFFFFF"/>
                </a:highlight>
                <a:latin typeface="Exo Medium"/>
                <a:ea typeface="Exo Medium"/>
                <a:cs typeface="Exo Medium"/>
                <a:sym typeface="Exo Medium"/>
              </a:rPr>
              <a:t>;</a:t>
            </a:r>
            <a:endParaRPr sz="2200">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p:txBody>
      </p:sp>
      <p:pic>
        <p:nvPicPr>
          <p:cNvPr id="410" name="Google Shape;410;g23dccb6f06f_1_17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11" name="Google Shape;411;g23dccb6f06f_1_17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12" name="Google Shape;412;g23dccb6f06f_1_170"/>
          <p:cNvSpPr txBox="1"/>
          <p:nvPr/>
        </p:nvSpPr>
        <p:spPr>
          <a:xfrm>
            <a:off x="7247525" y="2580450"/>
            <a:ext cx="474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các bài toán cần sử dụng các logic:</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Có 1 bảng dữ liệu nhân viên và lịch sử làm việc, bạn cần tìm ra những nhân viên ở </a:t>
            </a:r>
            <a:r>
              <a:rPr b="1" lang="en-US">
                <a:latin typeface="Exo"/>
                <a:ea typeface="Exo"/>
                <a:cs typeface="Exo"/>
                <a:sym typeface="Exo"/>
              </a:rPr>
              <a:t>Việt Nam hoặc Trung Quốc </a:t>
            </a:r>
            <a:r>
              <a:rPr lang="en-US">
                <a:latin typeface="Exo Medium"/>
                <a:ea typeface="Exo Medium"/>
                <a:cs typeface="Exo Medium"/>
                <a:sym typeface="Exo Medium"/>
              </a:rPr>
              <a:t>và có tham gia vào dự án D4E để thưởng hiệu quả công việc</a:t>
            </a:r>
            <a:endParaRPr>
              <a:latin typeface="Exo Medium"/>
              <a:ea typeface="Exo Medium"/>
              <a:cs typeface="Exo Medium"/>
              <a:sym typeface="Exo Medium"/>
            </a:endParaRPr>
          </a:p>
        </p:txBody>
      </p:sp>
      <p:graphicFrame>
        <p:nvGraphicFramePr>
          <p:cNvPr id="413" name="Google Shape;413;g23dccb6f06f_1_170"/>
          <p:cNvGraphicFramePr/>
          <p:nvPr/>
        </p:nvGraphicFramePr>
        <p:xfrm>
          <a:off x="8154875" y="44958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LOCATION</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PROJECT</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Trung Quốc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Singapore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BI</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14" name="Google Shape;414;g23dccb6f06f_1_170"/>
          <p:cNvSpPr txBox="1"/>
          <p:nvPr/>
        </p:nvSpPr>
        <p:spPr>
          <a:xfrm>
            <a:off x="9112900" y="6036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a:t>
            </a:r>
            <a:r>
              <a:rPr lang="en-US">
                <a:latin typeface="Exo"/>
                <a:ea typeface="Exo"/>
                <a:cs typeface="Exo"/>
                <a:sym typeface="Exo"/>
              </a:rPr>
              <a:t>ojects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415" name="Google Shape;415;g23dccb6f06f_1_170"/>
          <p:cNvSpPr/>
          <p:nvPr/>
        </p:nvSpPr>
        <p:spPr>
          <a:xfrm flipH="1">
            <a:off x="5464613" y="46165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6" name="Google Shape;416;g23dccb6f06f_1_170"/>
          <p:cNvSpPr txBox="1"/>
          <p:nvPr/>
        </p:nvSpPr>
        <p:spPr>
          <a:xfrm>
            <a:off x="2496675" y="5110025"/>
            <a:ext cx="5522400" cy="1416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70C0"/>
                </a:solidFill>
                <a:latin typeface="Exo"/>
                <a:ea typeface="Exo"/>
                <a:cs typeface="Exo"/>
                <a:sym typeface="Exo"/>
              </a:rPr>
              <a:t>SELECT </a:t>
            </a:r>
            <a:r>
              <a:rPr i="1" lang="en-US" sz="1600">
                <a:solidFill>
                  <a:schemeClr val="dk1"/>
                </a:solidFill>
                <a:latin typeface="Exo Medium"/>
                <a:ea typeface="Exo Medium"/>
                <a:cs typeface="Exo Medium"/>
                <a:sym typeface="Exo Medium"/>
              </a:rPr>
              <a:t>CID, CNAME</a:t>
            </a:r>
            <a:endParaRPr i="1">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FROM</a:t>
            </a:r>
            <a:r>
              <a:rPr lang="en-US">
                <a:solidFill>
                  <a:schemeClr val="dk1"/>
                </a:solidFill>
                <a:latin typeface="Exo Medium"/>
                <a:ea typeface="Exo Medium"/>
                <a:cs typeface="Exo Medium"/>
                <a:sym typeface="Exo Medium"/>
              </a:rPr>
              <a:t> Projects</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70C0"/>
                </a:solidFill>
                <a:latin typeface="Exo"/>
                <a:ea typeface="Exo"/>
                <a:cs typeface="Exo"/>
                <a:sym typeface="Exo"/>
              </a:rPr>
              <a:t>WHERE </a:t>
            </a:r>
            <a:endParaRPr b="1" sz="1600">
              <a:solidFill>
                <a:srgbClr val="0070C0"/>
              </a:solidFill>
              <a:latin typeface="Exo"/>
              <a:ea typeface="Exo"/>
              <a:cs typeface="Exo"/>
              <a:sym typeface="Exo"/>
            </a:endParaRPr>
          </a:p>
          <a:p>
            <a:pPr indent="0" lvl="0" marL="0" rtl="0" algn="l">
              <a:spcBef>
                <a:spcPts val="0"/>
              </a:spcBef>
              <a:spcAft>
                <a:spcPts val="0"/>
              </a:spcAft>
              <a:buNone/>
            </a:pPr>
            <a:r>
              <a:rPr lang="en-US" sz="1600">
                <a:solidFill>
                  <a:schemeClr val="dk1"/>
                </a:solidFill>
                <a:latin typeface="Exo Medium"/>
                <a:ea typeface="Exo Medium"/>
                <a:cs typeface="Exo Medium"/>
                <a:sym typeface="Exo Medium"/>
              </a:rPr>
              <a:t>   ( LOCATION = ‘Việt Nam’ </a:t>
            </a:r>
            <a:r>
              <a:rPr b="1" lang="en-US" sz="1600">
                <a:solidFill>
                  <a:srgbClr val="0070C0"/>
                </a:solidFill>
                <a:latin typeface="Exo"/>
                <a:ea typeface="Exo"/>
                <a:cs typeface="Exo"/>
                <a:sym typeface="Exo"/>
              </a:rPr>
              <a:t>OR </a:t>
            </a:r>
            <a:r>
              <a:rPr lang="en-US" sz="1600">
                <a:solidFill>
                  <a:schemeClr val="dk1"/>
                </a:solidFill>
                <a:latin typeface="Exo Medium"/>
                <a:ea typeface="Exo Medium"/>
                <a:cs typeface="Exo Medium"/>
                <a:sym typeface="Exo Medium"/>
              </a:rPr>
              <a:t> LOCATION = ‘Trung Quốc’ )</a:t>
            </a:r>
            <a:endParaRPr sz="1600">
              <a:solidFill>
                <a:schemeClr val="dk1"/>
              </a:solidFill>
              <a:latin typeface="Exo Medium"/>
              <a:ea typeface="Exo Medium"/>
              <a:cs typeface="Exo Medium"/>
              <a:sym typeface="Exo Medium"/>
            </a:endParaRPr>
          </a:p>
          <a:p>
            <a:pPr indent="0" lvl="0" marL="0" rtl="0" algn="l">
              <a:spcBef>
                <a:spcPts val="0"/>
              </a:spcBef>
              <a:spcAft>
                <a:spcPts val="0"/>
              </a:spcAft>
              <a:buNone/>
            </a:pPr>
            <a:r>
              <a:rPr lang="en-US" sz="1600">
                <a:solidFill>
                  <a:schemeClr val="dk1"/>
                </a:solidFill>
                <a:latin typeface="Exo Medium"/>
                <a:ea typeface="Exo Medium"/>
                <a:cs typeface="Exo Medium"/>
                <a:sym typeface="Exo Medium"/>
              </a:rPr>
              <a:t>   </a:t>
            </a:r>
            <a:r>
              <a:rPr b="1" lang="en-US" sz="1600">
                <a:solidFill>
                  <a:srgbClr val="0070C0"/>
                </a:solidFill>
                <a:latin typeface="Exo"/>
                <a:ea typeface="Exo"/>
                <a:cs typeface="Exo"/>
                <a:sym typeface="Exo"/>
              </a:rPr>
              <a:t>AND </a:t>
            </a:r>
            <a:r>
              <a:rPr lang="en-US" sz="1600">
                <a:solidFill>
                  <a:schemeClr val="dk1"/>
                </a:solidFill>
                <a:latin typeface="Exo Medium"/>
                <a:ea typeface="Exo Medium"/>
                <a:cs typeface="Exo Medium"/>
                <a:sym typeface="Exo Medium"/>
              </a:rPr>
              <a:t>PROJECT =’D4E’</a:t>
            </a:r>
            <a:endParaRPr>
              <a:solidFill>
                <a:schemeClr val="dk1"/>
              </a:solidFill>
              <a:latin typeface="Exo Medium"/>
              <a:ea typeface="Exo Medium"/>
              <a:cs typeface="Exo Medium"/>
              <a:sym typeface="Exo Medium"/>
            </a:endParaRPr>
          </a:p>
        </p:txBody>
      </p:sp>
      <p:graphicFrame>
        <p:nvGraphicFramePr>
          <p:cNvPr id="417" name="Google Shape;417;g23dccb6f06f_1_170"/>
          <p:cNvGraphicFramePr/>
          <p:nvPr/>
        </p:nvGraphicFramePr>
        <p:xfrm>
          <a:off x="382850" y="4616550"/>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18" name="Google Shape;418;g23dccb6f06f_1_170"/>
          <p:cNvSpPr txBox="1"/>
          <p:nvPr/>
        </p:nvSpPr>
        <p:spPr>
          <a:xfrm>
            <a:off x="0" y="56179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19" name="Google Shape;419;g23dccb6f06f_1_170"/>
          <p:cNvSpPr/>
          <p:nvPr/>
        </p:nvSpPr>
        <p:spPr>
          <a:xfrm>
            <a:off x="955800"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dk1"/>
                </a:solidFill>
                <a:latin typeface="Exo Medium"/>
                <a:ea typeface="Exo Medium"/>
                <a:cs typeface="Exo Medium"/>
                <a:sym typeface="Exo Medium"/>
              </a:rPr>
              <a:t>AND</a:t>
            </a:r>
            <a:endParaRPr sz="1800">
              <a:solidFill>
                <a:schemeClr val="dk1"/>
              </a:solidFill>
              <a:latin typeface="Exo Medium"/>
              <a:ea typeface="Exo Medium"/>
              <a:cs typeface="Exo Medium"/>
              <a:sym typeface="Exo Medium"/>
            </a:endParaRPr>
          </a:p>
        </p:txBody>
      </p:sp>
      <p:sp>
        <p:nvSpPr>
          <p:cNvPr id="420" name="Google Shape;420;g23dccb6f06f_1_170"/>
          <p:cNvSpPr/>
          <p:nvPr/>
        </p:nvSpPr>
        <p:spPr>
          <a:xfrm>
            <a:off x="3853275"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lt1"/>
                </a:solidFill>
                <a:latin typeface="Exo Medium"/>
                <a:ea typeface="Exo Medium"/>
                <a:cs typeface="Exo Medium"/>
                <a:sym typeface="Exo Medium"/>
              </a:rPr>
              <a:t>OR</a:t>
            </a:r>
            <a:endParaRPr sz="2000">
              <a:solidFill>
                <a:schemeClr val="lt1"/>
              </a:solidFill>
              <a:latin typeface="Exo Medium"/>
              <a:ea typeface="Exo Medium"/>
              <a:cs typeface="Exo Medium"/>
              <a:sym typeface="Exo Medium"/>
            </a:endParaRPr>
          </a:p>
        </p:txBody>
      </p:sp>
      <p:sp>
        <p:nvSpPr>
          <p:cNvPr id="421" name="Google Shape;421;g23dccb6f06f_1_170"/>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NOT</a:t>
            </a:r>
            <a:endParaRPr sz="2000">
              <a:solidFill>
                <a:schemeClr val="dk1"/>
              </a:solidFill>
              <a:latin typeface="Exo Medium"/>
              <a:ea typeface="Exo Medium"/>
              <a:cs typeface="Exo Medium"/>
              <a:sym typeface="Exo Medium"/>
            </a:endParaRPr>
          </a:p>
        </p:txBody>
      </p:sp>
      <p:sp>
        <p:nvSpPr>
          <p:cNvPr id="422" name="Google Shape;422;g23dccb6f06f_1_170"/>
          <p:cNvSpPr/>
          <p:nvPr/>
        </p:nvSpPr>
        <p:spPr>
          <a:xfrm>
            <a:off x="65053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IN</a:t>
            </a:r>
            <a:endParaRPr sz="2000">
              <a:solidFill>
                <a:schemeClr val="dk1"/>
              </a:solidFill>
              <a:latin typeface="Exo Medium"/>
              <a:ea typeface="Exo Medium"/>
              <a:cs typeface="Exo Medium"/>
              <a:sym typeface="Exo Medium"/>
            </a:endParaRPr>
          </a:p>
        </p:txBody>
      </p:sp>
      <p:sp>
        <p:nvSpPr>
          <p:cNvPr id="423" name="Google Shape;423;g23dccb6f06f_1_170"/>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3dccb6f06f_1_187"/>
          <p:cNvSpPr txBox="1"/>
          <p:nvPr/>
        </p:nvSpPr>
        <p:spPr>
          <a:xfrm>
            <a:off x="1096529" y="1777089"/>
            <a:ext cx="5320800" cy="298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toán tử IN là toán tử cho phép lấy các giá trị thoả mãn nhiều giá trị trong WHERE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hay nói cách khác:</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highlight>
                  <a:srgbClr val="FFD966"/>
                </a:highlight>
                <a:latin typeface="Exo"/>
                <a:ea typeface="Exo"/>
                <a:cs typeface="Exo"/>
                <a:sym typeface="Exo"/>
              </a:rPr>
              <a:t>Toán tử IN là cách viết ngắn hơn của OR</a:t>
            </a:r>
            <a:endParaRPr b="1" sz="1800">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columname(s)</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columname</a:t>
            </a:r>
            <a:r>
              <a:rPr b="1" lang="en-US" sz="1600">
                <a:solidFill>
                  <a:srgbClr val="0070C0"/>
                </a:solidFill>
                <a:latin typeface="Exo"/>
                <a:ea typeface="Exo"/>
                <a:cs typeface="Exo"/>
                <a:sym typeface="Exo"/>
              </a:rPr>
              <a:t> IN </a:t>
            </a:r>
            <a:r>
              <a:rPr i="1" lang="en-US" sz="1550">
                <a:solidFill>
                  <a:schemeClr val="dk1"/>
                </a:solidFill>
                <a:highlight>
                  <a:srgbClr val="FFFFFF"/>
                </a:highlight>
                <a:latin typeface="Exo Medium"/>
                <a:ea typeface="Exo Medium"/>
                <a:cs typeface="Exo Medium"/>
                <a:sym typeface="Exo Medium"/>
              </a:rPr>
              <a:t>(VALUES1, VALUES2,...)</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p:txBody>
      </p:sp>
      <p:pic>
        <p:nvPicPr>
          <p:cNvPr id="429" name="Google Shape;429;g23dccb6f06f_1_18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30" name="Google Shape;430;g23dccb6f06f_1_18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31" name="Google Shape;431;g23dccb6f06f_1_187"/>
          <p:cNvSpPr txBox="1"/>
          <p:nvPr/>
        </p:nvSpPr>
        <p:spPr>
          <a:xfrm>
            <a:off x="7247525" y="2580450"/>
            <a:ext cx="474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Sử dụng lại ví dụ</a:t>
            </a:r>
            <a:r>
              <a:rPr lang="en-US">
                <a:latin typeface="Exo Medium"/>
                <a:ea typeface="Exo Medium"/>
                <a:cs typeface="Exo Medium"/>
                <a:sym typeface="Exo Medium"/>
              </a:rPr>
              <a:t> bài toán logic OR</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Có 1 bảng dữ liệu nhân viên và lịch sử làm việc, bạn cần tìm ra những nhân viên ở </a:t>
            </a:r>
            <a:r>
              <a:rPr b="1" lang="en-US">
                <a:latin typeface="Exo"/>
                <a:ea typeface="Exo"/>
                <a:cs typeface="Exo"/>
                <a:sym typeface="Exo"/>
              </a:rPr>
              <a:t>Việt Nam hoặc Trung Quốc </a:t>
            </a:r>
            <a:r>
              <a:rPr lang="en-US">
                <a:latin typeface="Exo Medium"/>
                <a:ea typeface="Exo Medium"/>
                <a:cs typeface="Exo Medium"/>
                <a:sym typeface="Exo Medium"/>
              </a:rPr>
              <a:t>và có tham gia vào dự án D4E để thưởng hiệu quả công việc</a:t>
            </a:r>
            <a:endParaRPr>
              <a:latin typeface="Exo Medium"/>
              <a:ea typeface="Exo Medium"/>
              <a:cs typeface="Exo Medium"/>
              <a:sym typeface="Exo Medium"/>
            </a:endParaRPr>
          </a:p>
        </p:txBody>
      </p:sp>
      <p:graphicFrame>
        <p:nvGraphicFramePr>
          <p:cNvPr id="432" name="Google Shape;432;g23dccb6f06f_1_187"/>
          <p:cNvGraphicFramePr/>
          <p:nvPr/>
        </p:nvGraphicFramePr>
        <p:xfrm>
          <a:off x="8154875" y="44958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LOCATION</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PROJECT</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Trung Quốc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Singapore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BI</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3" name="Google Shape;433;g23dccb6f06f_1_187"/>
          <p:cNvSpPr txBox="1"/>
          <p:nvPr/>
        </p:nvSpPr>
        <p:spPr>
          <a:xfrm>
            <a:off x="9112900" y="6036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a:t>
            </a:r>
            <a:r>
              <a:rPr lang="en-US">
                <a:latin typeface="Exo"/>
                <a:ea typeface="Exo"/>
                <a:cs typeface="Exo"/>
                <a:sym typeface="Exo"/>
              </a:rPr>
              <a:t>ojects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434" name="Google Shape;434;g23dccb6f06f_1_187"/>
          <p:cNvSpPr/>
          <p:nvPr/>
        </p:nvSpPr>
        <p:spPr>
          <a:xfrm flipH="1">
            <a:off x="4867838" y="46165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35" name="Google Shape;435;g23dccb6f06f_1_187"/>
          <p:cNvSpPr txBox="1"/>
          <p:nvPr/>
        </p:nvSpPr>
        <p:spPr>
          <a:xfrm>
            <a:off x="2397738" y="5115075"/>
            <a:ext cx="56583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CID, CNAME</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Projects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endParaRPr b="1" sz="1500">
              <a:solidFill>
                <a:srgbClr val="0070C0"/>
              </a:solidFill>
              <a:latin typeface="Exo"/>
              <a:ea typeface="Exo"/>
              <a:cs typeface="Exo"/>
              <a:sym typeface="Exo"/>
            </a:endParaRPr>
          </a:p>
          <a:p>
            <a:pPr indent="0" lvl="0" marL="0" rtl="0" algn="l">
              <a:spcBef>
                <a:spcPts val="0"/>
              </a:spcBef>
              <a:spcAft>
                <a:spcPts val="0"/>
              </a:spcAft>
              <a:buNone/>
            </a:pPr>
            <a:r>
              <a:rPr lang="en-US" sz="1500">
                <a:solidFill>
                  <a:schemeClr val="dk1"/>
                </a:solidFill>
                <a:latin typeface="Exo Medium"/>
                <a:ea typeface="Exo Medium"/>
                <a:cs typeface="Exo Medium"/>
                <a:sym typeface="Exo Medium"/>
              </a:rPr>
              <a:t>   LOCATION </a:t>
            </a:r>
            <a:r>
              <a:rPr b="1" lang="en-US" sz="1500">
                <a:solidFill>
                  <a:srgbClr val="0070C0"/>
                </a:solidFill>
                <a:latin typeface="Exo"/>
                <a:ea typeface="Exo"/>
                <a:cs typeface="Exo"/>
                <a:sym typeface="Exo"/>
              </a:rPr>
              <a:t>IN </a:t>
            </a:r>
            <a:r>
              <a:rPr lang="en-US" sz="1500">
                <a:solidFill>
                  <a:schemeClr val="dk1"/>
                </a:solidFill>
                <a:latin typeface="Exo Medium"/>
                <a:ea typeface="Exo Medium"/>
                <a:cs typeface="Exo Medium"/>
                <a:sym typeface="Exo Medium"/>
              </a:rPr>
              <a:t>(‘Việt Nam’, ‘Trung Quốc’) </a:t>
            </a:r>
            <a:r>
              <a:rPr b="1" lang="en-US" sz="1500">
                <a:solidFill>
                  <a:srgbClr val="0070C0"/>
                </a:solidFill>
                <a:latin typeface="Exo"/>
                <a:ea typeface="Exo"/>
                <a:cs typeface="Exo"/>
                <a:sym typeface="Exo"/>
              </a:rPr>
              <a:t>AND </a:t>
            </a:r>
            <a:r>
              <a:rPr lang="en-US" sz="1500">
                <a:solidFill>
                  <a:schemeClr val="dk1"/>
                </a:solidFill>
                <a:latin typeface="Exo Medium"/>
                <a:ea typeface="Exo Medium"/>
                <a:cs typeface="Exo Medium"/>
                <a:sym typeface="Exo Medium"/>
              </a:rPr>
              <a:t>PROJECT =’D4E’</a:t>
            </a:r>
            <a:endParaRPr sz="1500">
              <a:solidFill>
                <a:schemeClr val="dk1"/>
              </a:solidFill>
              <a:latin typeface="Exo Medium"/>
              <a:ea typeface="Exo Medium"/>
              <a:cs typeface="Exo Medium"/>
              <a:sym typeface="Exo Medium"/>
            </a:endParaRPr>
          </a:p>
        </p:txBody>
      </p:sp>
      <p:graphicFrame>
        <p:nvGraphicFramePr>
          <p:cNvPr id="436" name="Google Shape;436;g23dccb6f06f_1_187"/>
          <p:cNvGraphicFramePr/>
          <p:nvPr/>
        </p:nvGraphicFramePr>
        <p:xfrm>
          <a:off x="382850" y="4616550"/>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7" name="Google Shape;437;g23dccb6f06f_1_187"/>
          <p:cNvSpPr txBox="1"/>
          <p:nvPr/>
        </p:nvSpPr>
        <p:spPr>
          <a:xfrm>
            <a:off x="0" y="56179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38" name="Google Shape;438;g23dccb6f06f_1_187"/>
          <p:cNvSpPr/>
          <p:nvPr/>
        </p:nvSpPr>
        <p:spPr>
          <a:xfrm>
            <a:off x="95580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AND</a:t>
            </a:r>
            <a:endParaRPr sz="1800">
              <a:solidFill>
                <a:schemeClr val="lt1"/>
              </a:solidFill>
              <a:latin typeface="Exo Medium"/>
              <a:ea typeface="Exo Medium"/>
              <a:cs typeface="Exo Medium"/>
              <a:sym typeface="Exo Medium"/>
            </a:endParaRPr>
          </a:p>
        </p:txBody>
      </p:sp>
      <p:sp>
        <p:nvSpPr>
          <p:cNvPr id="439" name="Google Shape;439;g23dccb6f06f_1_187"/>
          <p:cNvSpPr/>
          <p:nvPr/>
        </p:nvSpPr>
        <p:spPr>
          <a:xfrm>
            <a:off x="38532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OR</a:t>
            </a:r>
            <a:endParaRPr sz="2000">
              <a:solidFill>
                <a:schemeClr val="dk1"/>
              </a:solidFill>
              <a:latin typeface="Exo Medium"/>
              <a:ea typeface="Exo Medium"/>
              <a:cs typeface="Exo Medium"/>
              <a:sym typeface="Exo Medium"/>
            </a:endParaRPr>
          </a:p>
        </p:txBody>
      </p:sp>
      <p:sp>
        <p:nvSpPr>
          <p:cNvPr id="440" name="Google Shape;440;g23dccb6f06f_1_187"/>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NOT</a:t>
            </a:r>
            <a:endParaRPr sz="2000">
              <a:solidFill>
                <a:schemeClr val="dk1"/>
              </a:solidFill>
              <a:latin typeface="Exo Medium"/>
              <a:ea typeface="Exo Medium"/>
              <a:cs typeface="Exo Medium"/>
              <a:sym typeface="Exo Medium"/>
            </a:endParaRPr>
          </a:p>
        </p:txBody>
      </p:sp>
      <p:sp>
        <p:nvSpPr>
          <p:cNvPr id="441" name="Google Shape;441;g23dccb6f06f_1_187"/>
          <p:cNvSpPr/>
          <p:nvPr/>
        </p:nvSpPr>
        <p:spPr>
          <a:xfrm>
            <a:off x="6505375"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IN</a:t>
            </a:r>
            <a:endParaRPr sz="1800">
              <a:solidFill>
                <a:schemeClr val="lt1"/>
              </a:solidFill>
              <a:latin typeface="Exo Medium"/>
              <a:ea typeface="Exo Medium"/>
              <a:cs typeface="Exo Medium"/>
              <a:sym typeface="Exo Medium"/>
            </a:endParaRPr>
          </a:p>
        </p:txBody>
      </p:sp>
      <p:sp>
        <p:nvSpPr>
          <p:cNvPr id="442" name="Google Shape;442;g23dccb6f06f_1_187"/>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3dccb6f06f_1_213"/>
          <p:cNvSpPr txBox="1"/>
          <p:nvPr/>
        </p:nvSpPr>
        <p:spPr>
          <a:xfrm>
            <a:off x="955804" y="1907139"/>
            <a:ext cx="53208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a:t>
            </a:r>
            <a:r>
              <a:rPr lang="en-US" sz="1800">
                <a:latin typeface="Exo Medium"/>
                <a:ea typeface="Exo Medium"/>
                <a:cs typeface="Exo Medium"/>
                <a:sym typeface="Exo Medium"/>
              </a:rPr>
              <a:t>Toán tử NOT là toán tử</a:t>
            </a:r>
            <a:r>
              <a:rPr b="1" lang="en-US" sz="1800">
                <a:solidFill>
                  <a:schemeClr val="dk1"/>
                </a:solidFill>
                <a:highlight>
                  <a:srgbClr val="FFD966"/>
                </a:highlight>
                <a:latin typeface="Exo"/>
                <a:ea typeface="Exo"/>
                <a:cs typeface="Exo"/>
                <a:sym typeface="Exo"/>
              </a:rPr>
              <a:t> lấy ra những dữ liệu</a:t>
            </a:r>
            <a:r>
              <a:rPr lang="en-US" sz="1800">
                <a:latin typeface="Exo Medium"/>
                <a:ea typeface="Exo Medium"/>
                <a:cs typeface="Exo Medium"/>
                <a:sym typeface="Exo Medium"/>
              </a:rPr>
              <a:t> nào </a:t>
            </a:r>
            <a:r>
              <a:rPr b="1" lang="en-US" sz="1800">
                <a:solidFill>
                  <a:schemeClr val="dk1"/>
                </a:solidFill>
                <a:highlight>
                  <a:srgbClr val="FFD966"/>
                </a:highlight>
                <a:latin typeface="Exo"/>
                <a:ea typeface="Exo"/>
                <a:cs typeface="Exo"/>
                <a:sym typeface="Exo"/>
              </a:rPr>
              <a:t>không thoả mãn biểu thức điều kiện phía sau.</a:t>
            </a:r>
            <a:endParaRPr b="1" sz="1800">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column1, column2, …</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b="1" lang="en-US" sz="1600">
                <a:solidFill>
                  <a:srgbClr val="0070C0"/>
                </a:solidFill>
                <a:latin typeface="Exo"/>
                <a:ea typeface="Exo"/>
                <a:cs typeface="Exo"/>
                <a:sym typeface="Exo"/>
              </a:rPr>
              <a:t>NOT</a:t>
            </a:r>
            <a:r>
              <a:rPr b="1" lang="en-US" sz="1600">
                <a:solidFill>
                  <a:srgbClr val="0070C0"/>
                </a:solidFill>
                <a:latin typeface="Exo"/>
                <a:ea typeface="Exo"/>
                <a:cs typeface="Exo"/>
                <a:sym typeface="Exo"/>
              </a:rPr>
              <a:t> </a:t>
            </a:r>
            <a:r>
              <a:rPr i="1" lang="en-US" sz="1550">
                <a:solidFill>
                  <a:schemeClr val="dk1"/>
                </a:solidFill>
                <a:highlight>
                  <a:srgbClr val="FFFFFF"/>
                </a:highlight>
                <a:latin typeface="Exo Medium"/>
                <a:ea typeface="Exo Medium"/>
                <a:cs typeface="Exo Medium"/>
                <a:sym typeface="Exo Medium"/>
              </a:rPr>
              <a:t>condition_expression</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p:txBody>
      </p:sp>
      <p:pic>
        <p:nvPicPr>
          <p:cNvPr id="448" name="Google Shape;448;g23dccb6f06f_1_213"/>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49" name="Google Shape;449;g23dccb6f06f_1_213"/>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50" name="Google Shape;450;g23dccb6f06f_1_213"/>
          <p:cNvSpPr txBox="1"/>
          <p:nvPr/>
        </p:nvSpPr>
        <p:spPr>
          <a:xfrm>
            <a:off x="7123975" y="3080838"/>
            <a:ext cx="474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việc sử dụng NOT</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Có 1 bảng dữ liệu nhân viên và lịch sử làm việc, bạn hãy tìm ra những nhân viên </a:t>
            </a:r>
            <a:r>
              <a:rPr b="1" lang="en-US">
                <a:latin typeface="Exo"/>
                <a:ea typeface="Exo"/>
                <a:cs typeface="Exo"/>
                <a:sym typeface="Exo"/>
              </a:rPr>
              <a:t>không</a:t>
            </a:r>
            <a:r>
              <a:rPr lang="en-US">
                <a:latin typeface="Exo Medium"/>
                <a:ea typeface="Exo Medium"/>
                <a:cs typeface="Exo Medium"/>
                <a:sym typeface="Exo Medium"/>
              </a:rPr>
              <a:t> đến từ Việt Nam.</a:t>
            </a:r>
            <a:r>
              <a:rPr lang="en-US">
                <a:latin typeface="Exo Medium"/>
                <a:ea typeface="Exo Medium"/>
                <a:cs typeface="Exo Medium"/>
                <a:sym typeface="Exo Medium"/>
              </a:rPr>
              <a:t> </a:t>
            </a:r>
            <a:endParaRPr>
              <a:latin typeface="Exo Medium"/>
              <a:ea typeface="Exo Medium"/>
              <a:cs typeface="Exo Medium"/>
              <a:sym typeface="Exo Medium"/>
            </a:endParaRPr>
          </a:p>
        </p:txBody>
      </p:sp>
      <p:graphicFrame>
        <p:nvGraphicFramePr>
          <p:cNvPr id="451" name="Google Shape;451;g23dccb6f06f_1_213"/>
          <p:cNvGraphicFramePr/>
          <p:nvPr/>
        </p:nvGraphicFramePr>
        <p:xfrm>
          <a:off x="8092425" y="433925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LOCATION</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PROJECT</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Trung Quốc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Singapore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D4E</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Việt Nam</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BI</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g23dccb6f06f_1_213"/>
          <p:cNvSpPr txBox="1"/>
          <p:nvPr/>
        </p:nvSpPr>
        <p:spPr>
          <a:xfrm>
            <a:off x="9112900" y="6036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a:t>
            </a:r>
            <a:r>
              <a:rPr lang="en-US">
                <a:latin typeface="Exo"/>
                <a:ea typeface="Exo"/>
                <a:cs typeface="Exo"/>
                <a:sym typeface="Exo"/>
              </a:rPr>
              <a:t>ojects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453" name="Google Shape;453;g23dccb6f06f_1_213"/>
          <p:cNvSpPr/>
          <p:nvPr/>
        </p:nvSpPr>
        <p:spPr>
          <a:xfrm flipH="1">
            <a:off x="4805388" y="44600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4" name="Google Shape;454;g23dccb6f06f_1_213"/>
          <p:cNvSpPr txBox="1"/>
          <p:nvPr/>
        </p:nvSpPr>
        <p:spPr>
          <a:xfrm>
            <a:off x="3431021" y="4965800"/>
            <a:ext cx="3850500" cy="87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CID, CNAME</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Projects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NOT </a:t>
            </a:r>
            <a:r>
              <a:rPr lang="en-US" sz="1500">
                <a:solidFill>
                  <a:schemeClr val="dk1"/>
                </a:solidFill>
                <a:latin typeface="Exo Medium"/>
                <a:ea typeface="Exo Medium"/>
                <a:cs typeface="Exo Medium"/>
                <a:sym typeface="Exo Medium"/>
              </a:rPr>
              <a:t>LOCATION = ‘Việt Nam’</a:t>
            </a:r>
            <a:endParaRPr sz="1500">
              <a:solidFill>
                <a:schemeClr val="dk1"/>
              </a:solidFill>
              <a:latin typeface="Exo Medium"/>
              <a:ea typeface="Exo Medium"/>
              <a:cs typeface="Exo Medium"/>
              <a:sym typeface="Exo Medium"/>
            </a:endParaRPr>
          </a:p>
        </p:txBody>
      </p:sp>
      <p:graphicFrame>
        <p:nvGraphicFramePr>
          <p:cNvPr id="455" name="Google Shape;455;g23dccb6f06f_1_213"/>
          <p:cNvGraphicFramePr/>
          <p:nvPr/>
        </p:nvGraphicFramePr>
        <p:xfrm>
          <a:off x="1087025" y="4907900"/>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6" name="Google Shape;456;g23dccb6f06f_1_213"/>
          <p:cNvSpPr txBox="1"/>
          <p:nvPr/>
        </p:nvSpPr>
        <p:spPr>
          <a:xfrm>
            <a:off x="743525" y="580380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57" name="Google Shape;457;g23dccb6f06f_1_213"/>
          <p:cNvSpPr/>
          <p:nvPr/>
        </p:nvSpPr>
        <p:spPr>
          <a:xfrm>
            <a:off x="95580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AND</a:t>
            </a:r>
            <a:endParaRPr sz="1800">
              <a:solidFill>
                <a:schemeClr val="lt1"/>
              </a:solidFill>
              <a:latin typeface="Exo Medium"/>
              <a:ea typeface="Exo Medium"/>
              <a:cs typeface="Exo Medium"/>
              <a:sym typeface="Exo Medium"/>
            </a:endParaRPr>
          </a:p>
        </p:txBody>
      </p:sp>
      <p:sp>
        <p:nvSpPr>
          <p:cNvPr id="458" name="Google Shape;458;g23dccb6f06f_1_213"/>
          <p:cNvSpPr/>
          <p:nvPr/>
        </p:nvSpPr>
        <p:spPr>
          <a:xfrm>
            <a:off x="38532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OR</a:t>
            </a:r>
            <a:endParaRPr sz="2000">
              <a:solidFill>
                <a:schemeClr val="dk1"/>
              </a:solidFill>
              <a:latin typeface="Exo Medium"/>
              <a:ea typeface="Exo Medium"/>
              <a:cs typeface="Exo Medium"/>
              <a:sym typeface="Exo Medium"/>
            </a:endParaRPr>
          </a:p>
        </p:txBody>
      </p:sp>
      <p:sp>
        <p:nvSpPr>
          <p:cNvPr id="459" name="Google Shape;459;g23dccb6f06f_1_213"/>
          <p:cNvSpPr/>
          <p:nvPr/>
        </p:nvSpPr>
        <p:spPr>
          <a:xfrm>
            <a:off x="924805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NOT</a:t>
            </a:r>
            <a:endParaRPr sz="1800">
              <a:solidFill>
                <a:schemeClr val="lt1"/>
              </a:solidFill>
              <a:latin typeface="Exo Medium"/>
              <a:ea typeface="Exo Medium"/>
              <a:cs typeface="Exo Medium"/>
              <a:sym typeface="Exo Medium"/>
            </a:endParaRPr>
          </a:p>
        </p:txBody>
      </p:sp>
      <p:sp>
        <p:nvSpPr>
          <p:cNvPr id="460" name="Google Shape;460;g23dccb6f06f_1_213"/>
          <p:cNvSpPr/>
          <p:nvPr/>
        </p:nvSpPr>
        <p:spPr>
          <a:xfrm>
            <a:off x="65053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IN</a:t>
            </a:r>
            <a:endParaRPr sz="2000">
              <a:solidFill>
                <a:schemeClr val="dk1"/>
              </a:solidFill>
              <a:latin typeface="Exo Medium"/>
              <a:ea typeface="Exo Medium"/>
              <a:cs typeface="Exo Medium"/>
              <a:sym typeface="Exo Medium"/>
            </a:endParaRPr>
          </a:p>
        </p:txBody>
      </p:sp>
      <p:sp>
        <p:nvSpPr>
          <p:cNvPr id="461" name="Google Shape;461;g23dccb6f06f_1_213"/>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g23e83cb7075_0_11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67" name="Google Shape;467;g23e83cb7075_0_11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68" name="Google Shape;468;g23e83cb7075_0_11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69" name="Google Shape;469;g23e83cb7075_0_11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70" name="Google Shape;470;g23e83cb7075_0_111"/>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a:t>
            </a:r>
            <a:r>
              <a:rPr lang="en-US" sz="5100">
                <a:solidFill>
                  <a:schemeClr val="lt1"/>
                </a:solidFill>
                <a:latin typeface="Exo Black"/>
                <a:ea typeface="Exo Black"/>
                <a:cs typeface="Exo Black"/>
                <a:sym typeface="Exo Black"/>
              </a:rPr>
              <a:t>TOÁN TỬ</a:t>
            </a:r>
            <a:r>
              <a:rPr b="0" i="0" lang="en-US" sz="5100" u="none" cap="none" strike="noStrike">
                <a:solidFill>
                  <a:schemeClr val="lt1"/>
                </a:solidFill>
                <a:latin typeface="Exo Black"/>
                <a:ea typeface="Exo Black"/>
                <a:cs typeface="Exo Black"/>
                <a:sym typeface="Exo Black"/>
              </a:rPr>
              <a:t> TRONG SQL</a:t>
            </a:r>
            <a:endParaRPr b="0" i="0" sz="5100" u="none" cap="none" strike="noStrike">
              <a:solidFill>
                <a:schemeClr val="lt1"/>
              </a:solidFill>
              <a:latin typeface="Exo Black"/>
              <a:ea typeface="Exo Black"/>
              <a:cs typeface="Exo Black"/>
              <a:sym typeface="Exo Black"/>
            </a:endParaRPr>
          </a:p>
        </p:txBody>
      </p:sp>
      <p:sp>
        <p:nvSpPr>
          <p:cNvPr id="471" name="Google Shape;471;g23e83cb7075_0_111"/>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2000">
                <a:solidFill>
                  <a:schemeClr val="lt1"/>
                </a:solidFill>
                <a:latin typeface="Exo Black"/>
                <a:ea typeface="Exo Black"/>
                <a:cs typeface="Exo Black"/>
                <a:sym typeface="Exo Black"/>
              </a:rPr>
              <a:t>TOÁN TỬ LOGIC ĐẶC BIỆT</a:t>
            </a:r>
            <a:endParaRPr b="0" i="0" sz="2000" u="none" cap="none" strike="noStrike">
              <a:solidFill>
                <a:schemeClr val="lt1"/>
              </a:solidFill>
              <a:latin typeface="Exo Black"/>
              <a:ea typeface="Exo Black"/>
              <a:cs typeface="Exo Black"/>
              <a:sym typeface="Exo Black"/>
            </a:endParaRPr>
          </a:p>
        </p:txBody>
      </p:sp>
      <p:pic>
        <p:nvPicPr>
          <p:cNvPr id="472" name="Google Shape;472;g23e83cb7075_0_11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23dccb6f06f_1_249"/>
          <p:cNvSpPr txBox="1"/>
          <p:nvPr/>
        </p:nvSpPr>
        <p:spPr>
          <a:xfrm>
            <a:off x="955804" y="1907139"/>
            <a:ext cx="53208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Toán tử </a:t>
            </a:r>
            <a:r>
              <a:rPr b="1" lang="en-US" sz="1800">
                <a:latin typeface="Exo"/>
                <a:ea typeface="Exo"/>
                <a:cs typeface="Exo"/>
                <a:sym typeface="Exo"/>
              </a:rPr>
              <a:t>BETWEEN</a:t>
            </a:r>
            <a:r>
              <a:rPr lang="en-US" sz="1800">
                <a:latin typeface="Exo Medium"/>
                <a:ea typeface="Exo Medium"/>
                <a:cs typeface="Exo Medium"/>
                <a:sym typeface="Exo Medium"/>
              </a:rPr>
              <a:t> là toán tử lấy ra những dữ liệu nằm trong 1 đoạn giá trị nhất định. Đoạn giá trị có thể là: số, chữ hoặc kiểu datetime</a:t>
            </a:r>
            <a:endParaRPr b="1" sz="1800">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column_name(s)</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column_name</a:t>
            </a:r>
            <a:r>
              <a:rPr b="1" lang="en-US" sz="1600">
                <a:solidFill>
                  <a:srgbClr val="0070C0"/>
                </a:solidFill>
                <a:latin typeface="Exo"/>
                <a:ea typeface="Exo"/>
                <a:cs typeface="Exo"/>
                <a:sym typeface="Exo"/>
              </a:rPr>
              <a:t> BETWEEN </a:t>
            </a:r>
            <a:r>
              <a:rPr i="1" lang="en-US" sz="1550">
                <a:solidFill>
                  <a:schemeClr val="dk1"/>
                </a:solidFill>
                <a:highlight>
                  <a:srgbClr val="FFFFFF"/>
                </a:highlight>
                <a:latin typeface="Exo Medium"/>
                <a:ea typeface="Exo Medium"/>
                <a:cs typeface="Exo Medium"/>
                <a:sym typeface="Exo Medium"/>
              </a:rPr>
              <a:t>start</a:t>
            </a:r>
            <a:r>
              <a:rPr b="1" lang="en-US" sz="1600">
                <a:solidFill>
                  <a:srgbClr val="0070C0"/>
                </a:solidFill>
                <a:latin typeface="Exo"/>
                <a:ea typeface="Exo"/>
                <a:cs typeface="Exo"/>
                <a:sym typeface="Exo"/>
              </a:rPr>
              <a:t> AND </a:t>
            </a:r>
            <a:r>
              <a:rPr i="1" lang="en-US" sz="1550">
                <a:solidFill>
                  <a:schemeClr val="dk1"/>
                </a:solidFill>
                <a:highlight>
                  <a:srgbClr val="FFFFFF"/>
                </a:highlight>
                <a:latin typeface="Exo Medium"/>
                <a:ea typeface="Exo Medium"/>
                <a:cs typeface="Exo Medium"/>
                <a:sym typeface="Exo Medium"/>
              </a:rPr>
              <a:t>end;</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p:txBody>
      </p:sp>
      <p:pic>
        <p:nvPicPr>
          <p:cNvPr id="478" name="Google Shape;478;g23dccb6f06f_1_249"/>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79" name="Google Shape;479;g23dccb6f06f_1_249"/>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80" name="Google Shape;480;g23dccb6f06f_1_249"/>
          <p:cNvSpPr txBox="1"/>
          <p:nvPr/>
        </p:nvSpPr>
        <p:spPr>
          <a:xfrm>
            <a:off x="6941850" y="1971588"/>
            <a:ext cx="474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việc sử dụng BETWEEN:</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Clr>
                <a:schemeClr val="dk1"/>
              </a:buClr>
              <a:buSzPts val="1100"/>
              <a:buFont typeface="Arial"/>
              <a:buNone/>
            </a:pPr>
            <a:r>
              <a:rPr lang="en-US">
                <a:solidFill>
                  <a:schemeClr val="dk1"/>
                </a:solidFill>
                <a:latin typeface="Exo Medium"/>
                <a:ea typeface="Exo Medium"/>
                <a:cs typeface="Exo Medium"/>
                <a:sym typeface="Exo Medium"/>
              </a:rPr>
              <a:t> Có 1 bảng dữ liệu chi tiết mua hàng, trong khoảng thời gian từ tháng 1/2 đến 30/3, cửa hàng có chiến dịch giảm giá 20.000vnđ cho tất cả hoá đơn. Bạn hãy tìm ra những đơn hàng nào được mua trong khoảng thời gian trên và giá trị của các đơn hàng đó để phân tích thử xem khi có quảng cáo thì có kích thích nhu cầu mua sắm có khách hàng không.</a:t>
            </a:r>
            <a:endParaRPr>
              <a:latin typeface="Exo Medium"/>
              <a:ea typeface="Exo Medium"/>
              <a:cs typeface="Exo Medium"/>
              <a:sym typeface="Exo Medium"/>
            </a:endParaRPr>
          </a:p>
        </p:txBody>
      </p:sp>
      <p:sp>
        <p:nvSpPr>
          <p:cNvPr id="481" name="Google Shape;481;g23dccb6f06f_1_249"/>
          <p:cNvSpPr txBox="1"/>
          <p:nvPr/>
        </p:nvSpPr>
        <p:spPr>
          <a:xfrm>
            <a:off x="9093325"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a:t>
            </a:r>
            <a:r>
              <a:rPr lang="en-US">
                <a:latin typeface="Exo"/>
                <a:ea typeface="Exo"/>
                <a:cs typeface="Exo"/>
                <a:sym typeface="Exo"/>
              </a:rPr>
              <a:t>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482" name="Google Shape;482;g23dccb6f06f_1_249"/>
          <p:cNvSpPr/>
          <p:nvPr/>
        </p:nvSpPr>
        <p:spPr>
          <a:xfrm flipH="1">
            <a:off x="5297688" y="45068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83" name="Google Shape;483;g23dccb6f06f_1_249"/>
          <p:cNvSpPr txBox="1"/>
          <p:nvPr/>
        </p:nvSpPr>
        <p:spPr>
          <a:xfrm>
            <a:off x="665250"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84" name="Google Shape;484;g23dccb6f06f_1_249"/>
          <p:cNvSpPr/>
          <p:nvPr/>
        </p:nvSpPr>
        <p:spPr>
          <a:xfrm>
            <a:off x="296885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lang="en-US" sz="1800">
                <a:solidFill>
                  <a:schemeClr val="lt1"/>
                </a:solidFill>
                <a:latin typeface="Exo"/>
                <a:ea typeface="Exo"/>
                <a:cs typeface="Exo"/>
                <a:sym typeface="Exo"/>
              </a:rPr>
              <a:t>BETWEEN</a:t>
            </a:r>
            <a:endParaRPr b="1" sz="1800">
              <a:solidFill>
                <a:schemeClr val="lt1"/>
              </a:solidFill>
              <a:latin typeface="Exo"/>
              <a:ea typeface="Exo"/>
              <a:cs typeface="Exo"/>
              <a:sym typeface="Exo"/>
            </a:endParaRPr>
          </a:p>
        </p:txBody>
      </p:sp>
      <p:sp>
        <p:nvSpPr>
          <p:cNvPr id="485" name="Google Shape;485;g23dccb6f06f_1_249"/>
          <p:cNvSpPr/>
          <p:nvPr/>
        </p:nvSpPr>
        <p:spPr>
          <a:xfrm>
            <a:off x="69197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LIKE</a:t>
            </a:r>
            <a:endParaRPr sz="2000">
              <a:solidFill>
                <a:schemeClr val="dk1"/>
              </a:solidFill>
              <a:latin typeface="Exo Medium"/>
              <a:ea typeface="Exo Medium"/>
              <a:cs typeface="Exo Medium"/>
              <a:sym typeface="Exo Medium"/>
            </a:endParaRPr>
          </a:p>
        </p:txBody>
      </p:sp>
      <p:graphicFrame>
        <p:nvGraphicFramePr>
          <p:cNvPr id="486" name="Google Shape;486;g23dccb6f06f_1_249"/>
          <p:cNvGraphicFramePr/>
          <p:nvPr/>
        </p:nvGraphicFramePr>
        <p:xfrm>
          <a:off x="8135300" y="40956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87" name="Google Shape;487;g23dccb6f06f_1_249"/>
          <p:cNvSpPr txBox="1"/>
          <p:nvPr/>
        </p:nvSpPr>
        <p:spPr>
          <a:xfrm>
            <a:off x="3493475" y="512235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Sales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endParaRPr b="1" sz="1500">
              <a:solidFill>
                <a:srgbClr val="0070C0"/>
              </a:solidFill>
              <a:latin typeface="Exo"/>
              <a:ea typeface="Exo"/>
              <a:cs typeface="Exo"/>
              <a:sym typeface="Exo"/>
            </a:endParaRPr>
          </a:p>
          <a:p>
            <a:pPr indent="0" lvl="0" marL="0" rtl="0" algn="l">
              <a:spcBef>
                <a:spcPts val="0"/>
              </a:spcBef>
              <a:spcAft>
                <a:spcPts val="0"/>
              </a:spcAft>
              <a:buNone/>
            </a:pPr>
            <a:r>
              <a:rPr lang="en-US" sz="1500">
                <a:solidFill>
                  <a:schemeClr val="dk1"/>
                </a:solidFill>
                <a:latin typeface="Exo Medium"/>
                <a:ea typeface="Exo Medium"/>
                <a:cs typeface="Exo Medium"/>
                <a:sym typeface="Exo Medium"/>
              </a:rPr>
              <a:t>   TIME </a:t>
            </a:r>
            <a:r>
              <a:rPr b="1" lang="en-US" sz="1500">
                <a:solidFill>
                  <a:srgbClr val="0070C0"/>
                </a:solidFill>
                <a:latin typeface="Exo"/>
                <a:ea typeface="Exo"/>
                <a:cs typeface="Exo"/>
                <a:sym typeface="Exo"/>
              </a:rPr>
              <a:t>BETWEEN </a:t>
            </a:r>
            <a:r>
              <a:rPr lang="en-US" sz="1500">
                <a:solidFill>
                  <a:schemeClr val="dk1"/>
                </a:solidFill>
                <a:latin typeface="Exo Medium"/>
                <a:ea typeface="Exo Medium"/>
                <a:cs typeface="Exo Medium"/>
                <a:sym typeface="Exo Medium"/>
              </a:rPr>
              <a:t>‘1/2/2023’</a:t>
            </a:r>
            <a:r>
              <a:rPr b="1" lang="en-US" sz="1500">
                <a:solidFill>
                  <a:srgbClr val="0070C0"/>
                </a:solidFill>
                <a:latin typeface="Exo"/>
                <a:ea typeface="Exo"/>
                <a:cs typeface="Exo"/>
                <a:sym typeface="Exo"/>
              </a:rPr>
              <a:t> AND </a:t>
            </a:r>
            <a:r>
              <a:rPr lang="en-US" sz="1500">
                <a:solidFill>
                  <a:schemeClr val="dk1"/>
                </a:solidFill>
                <a:latin typeface="Exo Medium"/>
                <a:ea typeface="Exo Medium"/>
                <a:cs typeface="Exo Medium"/>
                <a:sym typeface="Exo Medium"/>
              </a:rPr>
              <a:t>‘30/3/2023’</a:t>
            </a:r>
            <a:endParaRPr sz="1500">
              <a:solidFill>
                <a:schemeClr val="dk1"/>
              </a:solidFill>
              <a:latin typeface="Exo Medium"/>
              <a:ea typeface="Exo Medium"/>
              <a:cs typeface="Exo Medium"/>
              <a:sym typeface="Exo Medium"/>
            </a:endParaRPr>
          </a:p>
        </p:txBody>
      </p:sp>
      <p:graphicFrame>
        <p:nvGraphicFramePr>
          <p:cNvPr id="488" name="Google Shape;488;g23dccb6f06f_1_249"/>
          <p:cNvGraphicFramePr/>
          <p:nvPr/>
        </p:nvGraphicFramePr>
        <p:xfrm>
          <a:off x="1072350" y="4339250"/>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89" name="Google Shape;489;g23dccb6f06f_1_249"/>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 đặc biệt</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23dccb6f06f_1_270"/>
          <p:cNvSpPr txBox="1"/>
          <p:nvPr/>
        </p:nvSpPr>
        <p:spPr>
          <a:xfrm>
            <a:off x="665254" y="1819276"/>
            <a:ext cx="5320800" cy="290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Toán tử </a:t>
            </a:r>
            <a:r>
              <a:rPr b="1" lang="en-US" sz="1800">
                <a:latin typeface="Exo"/>
                <a:ea typeface="Exo"/>
                <a:cs typeface="Exo"/>
                <a:sym typeface="Exo"/>
              </a:rPr>
              <a:t>LIKE</a:t>
            </a:r>
            <a:r>
              <a:rPr lang="en-US" sz="1800">
                <a:latin typeface="Exo Medium"/>
                <a:ea typeface="Exo Medium"/>
                <a:cs typeface="Exo Medium"/>
                <a:sym typeface="Exo Medium"/>
              </a:rPr>
              <a:t> là</a:t>
            </a:r>
            <a:r>
              <a:rPr lang="en-US" sz="1800">
                <a:latin typeface="Exo Medium"/>
                <a:ea typeface="Exo Medium"/>
                <a:cs typeface="Exo Medium"/>
                <a:sym typeface="Exo Medium"/>
              </a:rPr>
              <a:t>, được dùng trong mệnh đề WHERE,  là toán tử tìm và lấy ra dữ liệu tuân theo 1 pattern nhất định.</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500">
                <a:latin typeface="Exo Medium"/>
                <a:ea typeface="Exo Medium"/>
                <a:cs typeface="Exo Medium"/>
                <a:sym typeface="Exo Medium"/>
              </a:rPr>
              <a:t>Có 2 ký tự thường được dùng kèm với LIKE là:</a:t>
            </a:r>
            <a:endParaRPr sz="1500">
              <a:latin typeface="Exo Medium"/>
              <a:ea typeface="Exo Medium"/>
              <a:cs typeface="Exo Medium"/>
              <a:sym typeface="Exo Medium"/>
            </a:endParaRPr>
          </a:p>
          <a:p>
            <a:pPr indent="-323850" lvl="0" marL="457200" marR="0" rtl="0" algn="l">
              <a:lnSpc>
                <a:spcPct val="100000"/>
              </a:lnSpc>
              <a:spcBef>
                <a:spcPts val="0"/>
              </a:spcBef>
              <a:spcAft>
                <a:spcPts val="0"/>
              </a:spcAft>
              <a:buSzPts val="1500"/>
              <a:buFont typeface="Exo Medium"/>
              <a:buChar char="-"/>
            </a:pPr>
            <a:r>
              <a:rPr lang="en-US" sz="1500">
                <a:latin typeface="Exo Medium"/>
                <a:ea typeface="Exo Medium"/>
                <a:cs typeface="Exo Medium"/>
                <a:sym typeface="Exo Medium"/>
              </a:rPr>
              <a:t>% : đại diện cho không, một hoặc nhiều ký tự </a:t>
            </a:r>
            <a:endParaRPr sz="1500">
              <a:latin typeface="Exo Medium"/>
              <a:ea typeface="Exo Medium"/>
              <a:cs typeface="Exo Medium"/>
              <a:sym typeface="Exo Medium"/>
            </a:endParaRPr>
          </a:p>
          <a:p>
            <a:pPr indent="-323850" lvl="0" marL="457200" marR="0" rtl="0" algn="l">
              <a:lnSpc>
                <a:spcPct val="100000"/>
              </a:lnSpc>
              <a:spcBef>
                <a:spcPts val="0"/>
              </a:spcBef>
              <a:spcAft>
                <a:spcPts val="0"/>
              </a:spcAft>
              <a:buSzPts val="1500"/>
              <a:buFont typeface="Exo Medium"/>
              <a:buChar char="-"/>
            </a:pPr>
            <a:r>
              <a:rPr lang="en-US" sz="1500">
                <a:latin typeface="Exo Medium"/>
                <a:ea typeface="Exo Medium"/>
                <a:cs typeface="Exo Medium"/>
                <a:sym typeface="Exo Medium"/>
              </a:rPr>
              <a:t>_  : đại diện cho một ký tự đơn</a:t>
            </a:r>
            <a:endParaRPr sz="15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Cú pháp:</a:t>
            </a:r>
            <a:endParaRPr sz="1800">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SELECT</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column_name(s)</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lang="en-US" sz="1600">
                <a:solidFill>
                  <a:srgbClr val="0070C0"/>
                </a:solidFill>
                <a:latin typeface="Exo"/>
                <a:ea typeface="Exo"/>
                <a:cs typeface="Exo"/>
                <a:sym typeface="Exo"/>
              </a:rPr>
              <a:t>FROM</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table_name</a:t>
            </a:r>
            <a:endParaRPr i="1" sz="1550">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lang="en-US" sz="1600">
                <a:solidFill>
                  <a:srgbClr val="0070C0"/>
                </a:solidFill>
                <a:latin typeface="Exo"/>
                <a:ea typeface="Exo"/>
                <a:cs typeface="Exo"/>
                <a:sym typeface="Exo"/>
              </a:rPr>
              <a:t>WHERE</a:t>
            </a:r>
            <a:r>
              <a:rPr lang="en-US" sz="1550">
                <a:solidFill>
                  <a:schemeClr val="dk1"/>
                </a:solidFill>
                <a:highlight>
                  <a:srgbClr val="FFFFFF"/>
                </a:highlight>
                <a:latin typeface="Exo Medium"/>
                <a:ea typeface="Exo Medium"/>
                <a:cs typeface="Exo Medium"/>
                <a:sym typeface="Exo Medium"/>
              </a:rPr>
              <a:t> </a:t>
            </a:r>
            <a:r>
              <a:rPr i="1" lang="en-US" sz="1550">
                <a:solidFill>
                  <a:schemeClr val="dk1"/>
                </a:solidFill>
                <a:highlight>
                  <a:srgbClr val="FFFFFF"/>
                </a:highlight>
                <a:latin typeface="Exo Medium"/>
                <a:ea typeface="Exo Medium"/>
                <a:cs typeface="Exo Medium"/>
                <a:sym typeface="Exo Medium"/>
              </a:rPr>
              <a:t>column_name</a:t>
            </a:r>
            <a:r>
              <a:rPr b="1" lang="en-US" sz="1600">
                <a:solidFill>
                  <a:srgbClr val="0070C0"/>
                </a:solidFill>
                <a:latin typeface="Exo"/>
                <a:ea typeface="Exo"/>
                <a:cs typeface="Exo"/>
                <a:sym typeface="Exo"/>
              </a:rPr>
              <a:t> LIKE </a:t>
            </a:r>
            <a:r>
              <a:rPr i="1" lang="en-US" sz="1550">
                <a:solidFill>
                  <a:schemeClr val="dk1"/>
                </a:solidFill>
                <a:highlight>
                  <a:srgbClr val="FFFFFF"/>
                </a:highlight>
                <a:latin typeface="Exo Medium"/>
                <a:ea typeface="Exo Medium"/>
                <a:cs typeface="Exo Medium"/>
                <a:sym typeface="Exo Medium"/>
              </a:rPr>
              <a:t>pattern;</a:t>
            </a:r>
            <a:endParaRPr>
              <a:latin typeface="Exo Medium"/>
              <a:ea typeface="Exo Medium"/>
              <a:cs typeface="Exo Medium"/>
              <a:sym typeface="Exo Medium"/>
            </a:endParaRPr>
          </a:p>
        </p:txBody>
      </p:sp>
      <p:pic>
        <p:nvPicPr>
          <p:cNvPr id="495" name="Google Shape;495;g23dccb6f06f_1_27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96" name="Google Shape;496;g23dccb6f06f_1_27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97" name="Google Shape;497;g23dccb6f06f_1_270"/>
          <p:cNvSpPr txBox="1"/>
          <p:nvPr/>
        </p:nvSpPr>
        <p:spPr>
          <a:xfrm>
            <a:off x="6941850" y="1971588"/>
            <a:ext cx="4744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việc sử dụng LIKE:</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solidFill>
                  <a:schemeClr val="dk1"/>
                </a:solidFill>
                <a:latin typeface="Exo Medium"/>
                <a:ea typeface="Exo Medium"/>
                <a:cs typeface="Exo Medium"/>
                <a:sym typeface="Exo Medium"/>
              </a:rPr>
              <a:t> Có 1 bảng dữ liệu chi tiết mua hàng, ngày 2/2 là sinh nhật của CEO công ty. Công ty quyết định sẽ giảm giá 20.000vnđ cho tất cả hoá đơn với điều kiện, khách hàng đó mua hàng vào ngày 2/2 và có tên là Mohan, cùng tên với CEO. Bạn hãy tìm ra những đơn hàng nào được mua trong khoảng thời gian và đáp ứng điều kiện trên.</a:t>
            </a:r>
            <a:endParaRPr>
              <a:latin typeface="Exo Medium"/>
              <a:ea typeface="Exo Medium"/>
              <a:cs typeface="Exo Medium"/>
              <a:sym typeface="Exo Medium"/>
            </a:endParaRPr>
          </a:p>
        </p:txBody>
      </p:sp>
      <p:sp>
        <p:nvSpPr>
          <p:cNvPr id="498" name="Google Shape;498;g23dccb6f06f_1_270"/>
          <p:cNvSpPr txBox="1"/>
          <p:nvPr/>
        </p:nvSpPr>
        <p:spPr>
          <a:xfrm>
            <a:off x="9112900" y="61083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499" name="Google Shape;499;g23dccb6f06f_1_270"/>
          <p:cNvSpPr/>
          <p:nvPr/>
        </p:nvSpPr>
        <p:spPr>
          <a:xfrm flipH="1">
            <a:off x="5405313" y="487913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00" name="Google Shape;500;g23dccb6f06f_1_270"/>
          <p:cNvSpPr txBox="1"/>
          <p:nvPr/>
        </p:nvSpPr>
        <p:spPr>
          <a:xfrm>
            <a:off x="665250" y="6248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graphicFrame>
        <p:nvGraphicFramePr>
          <p:cNvPr id="501" name="Google Shape;501;g23dccb6f06f_1_270"/>
          <p:cNvGraphicFramePr/>
          <p:nvPr/>
        </p:nvGraphicFramePr>
        <p:xfrm>
          <a:off x="8154875" y="44958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Hoàng </a:t>
                      </a: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Justin </a:t>
                      </a: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Chí </a:t>
                      </a: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a:t>
                      </a: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a:t>
                      </a: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2" name="Google Shape;502;g23dccb6f06f_1_270"/>
          <p:cNvSpPr txBox="1"/>
          <p:nvPr/>
        </p:nvSpPr>
        <p:spPr>
          <a:xfrm>
            <a:off x="3819012" y="5377675"/>
            <a:ext cx="4264500" cy="861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rgbClr val="0070C0"/>
                </a:solidFill>
                <a:latin typeface="Exo"/>
                <a:ea typeface="Exo"/>
                <a:cs typeface="Exo"/>
                <a:sym typeface="Exo"/>
              </a:rPr>
              <a:t>SELECT </a:t>
            </a:r>
            <a:r>
              <a:rPr i="1" lang="en-US" sz="1100">
                <a:solidFill>
                  <a:schemeClr val="dk1"/>
                </a:solidFill>
                <a:latin typeface="Exo Medium"/>
                <a:ea typeface="Exo Medium"/>
                <a:cs typeface="Exo Medium"/>
                <a:sym typeface="Exo Medium"/>
              </a:rPr>
              <a:t>*</a:t>
            </a:r>
            <a:endParaRPr i="1" sz="11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100">
                <a:solidFill>
                  <a:srgbClr val="0070C0"/>
                </a:solidFill>
                <a:latin typeface="Exo"/>
                <a:ea typeface="Exo"/>
                <a:cs typeface="Exo"/>
                <a:sym typeface="Exo"/>
              </a:rPr>
              <a:t>FROM</a:t>
            </a:r>
            <a:r>
              <a:rPr lang="en-US" sz="1100">
                <a:solidFill>
                  <a:schemeClr val="dk1"/>
                </a:solidFill>
                <a:latin typeface="Exo Medium"/>
                <a:ea typeface="Exo Medium"/>
                <a:cs typeface="Exo Medium"/>
                <a:sym typeface="Exo Medium"/>
              </a:rPr>
              <a:t> Sales</a:t>
            </a:r>
            <a:endParaRPr sz="11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100">
                <a:solidFill>
                  <a:srgbClr val="0070C0"/>
                </a:solidFill>
                <a:latin typeface="Exo"/>
                <a:ea typeface="Exo"/>
                <a:cs typeface="Exo"/>
                <a:sym typeface="Exo"/>
              </a:rPr>
              <a:t>WHERE </a:t>
            </a:r>
            <a:endParaRPr b="1" sz="1100">
              <a:solidFill>
                <a:srgbClr val="0070C0"/>
              </a:solidFill>
              <a:latin typeface="Exo"/>
              <a:ea typeface="Exo"/>
              <a:cs typeface="Exo"/>
              <a:sym typeface="Exo"/>
            </a:endParaRPr>
          </a:p>
          <a:p>
            <a:pPr indent="0" lvl="0" marL="0" rtl="0" algn="l">
              <a:spcBef>
                <a:spcPts val="0"/>
              </a:spcBef>
              <a:spcAft>
                <a:spcPts val="0"/>
              </a:spcAft>
              <a:buNone/>
            </a:pPr>
            <a:r>
              <a:rPr lang="en-US" sz="1100">
                <a:solidFill>
                  <a:schemeClr val="dk1"/>
                </a:solidFill>
                <a:latin typeface="Exo Medium"/>
                <a:ea typeface="Exo Medium"/>
                <a:cs typeface="Exo Medium"/>
                <a:sym typeface="Exo Medium"/>
              </a:rPr>
              <a:t>   CNAME </a:t>
            </a:r>
            <a:r>
              <a:rPr b="1" lang="en-US" sz="1100">
                <a:solidFill>
                  <a:srgbClr val="0070C0"/>
                </a:solidFill>
                <a:latin typeface="Exo"/>
                <a:ea typeface="Exo"/>
                <a:cs typeface="Exo"/>
                <a:sym typeface="Exo"/>
              </a:rPr>
              <a:t>LIKE</a:t>
            </a:r>
            <a:r>
              <a:rPr b="1" lang="en-US" sz="1100">
                <a:solidFill>
                  <a:srgbClr val="0070C0"/>
                </a:solidFill>
                <a:latin typeface="Exo"/>
                <a:ea typeface="Exo"/>
                <a:cs typeface="Exo"/>
                <a:sym typeface="Exo"/>
              </a:rPr>
              <a:t> </a:t>
            </a:r>
            <a:r>
              <a:rPr lang="en-US" sz="1100">
                <a:solidFill>
                  <a:schemeClr val="dk1"/>
                </a:solidFill>
                <a:latin typeface="Exo Medium"/>
                <a:ea typeface="Exo Medium"/>
                <a:cs typeface="Exo Medium"/>
                <a:sym typeface="Exo Medium"/>
              </a:rPr>
              <a:t>‘%Mohan’</a:t>
            </a:r>
            <a:r>
              <a:rPr b="1" lang="en-US" sz="1100">
                <a:solidFill>
                  <a:srgbClr val="0070C0"/>
                </a:solidFill>
                <a:latin typeface="Exo"/>
                <a:ea typeface="Exo"/>
                <a:cs typeface="Exo"/>
                <a:sym typeface="Exo"/>
              </a:rPr>
              <a:t> AND </a:t>
            </a:r>
            <a:r>
              <a:rPr lang="en-US" sz="1100">
                <a:solidFill>
                  <a:schemeClr val="dk1"/>
                </a:solidFill>
                <a:latin typeface="Exo Medium"/>
                <a:ea typeface="Exo Medium"/>
                <a:cs typeface="Exo Medium"/>
                <a:sym typeface="Exo Medium"/>
              </a:rPr>
              <a:t>TIME = ‘2/2/2023’</a:t>
            </a:r>
            <a:endParaRPr sz="1100">
              <a:solidFill>
                <a:schemeClr val="dk1"/>
              </a:solidFill>
              <a:latin typeface="Exo Medium"/>
              <a:ea typeface="Exo Medium"/>
              <a:cs typeface="Exo Medium"/>
              <a:sym typeface="Exo Medium"/>
            </a:endParaRPr>
          </a:p>
        </p:txBody>
      </p:sp>
      <p:graphicFrame>
        <p:nvGraphicFramePr>
          <p:cNvPr id="503" name="Google Shape;503;g23dccb6f06f_1_270"/>
          <p:cNvGraphicFramePr/>
          <p:nvPr/>
        </p:nvGraphicFramePr>
        <p:xfrm>
          <a:off x="503250" y="4970100"/>
          <a:ext cx="3000000" cy="3000000"/>
        </p:xfrm>
        <a:graphic>
          <a:graphicData uri="http://schemas.openxmlformats.org/drawingml/2006/table">
            <a:tbl>
              <a:tblPr>
                <a:noFill/>
                <a:tableStyleId>{482D6A2C-DBD0-4D54-A3AB-F70711EEF700}</a:tableStyleId>
              </a:tblPr>
              <a:tblGrid>
                <a:gridCol w="724425"/>
                <a:gridCol w="724425"/>
                <a:gridCol w="724425"/>
                <a:gridCol w="724425"/>
              </a:tblGrid>
              <a:tr h="3175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Justin 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4" name="Google Shape;504;g23dccb6f06f_1_270"/>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Logic đặc biệt</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
        <p:nvSpPr>
          <p:cNvPr id="505" name="Google Shape;505;g23dccb6f06f_1_270"/>
          <p:cNvSpPr/>
          <p:nvPr/>
        </p:nvSpPr>
        <p:spPr>
          <a:xfrm>
            <a:off x="2968850"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dk1"/>
                </a:solidFill>
                <a:latin typeface="Exo Medium"/>
                <a:ea typeface="Exo Medium"/>
                <a:cs typeface="Exo Medium"/>
                <a:sym typeface="Exo Medium"/>
              </a:rPr>
              <a:t>BETWEEN</a:t>
            </a:r>
            <a:endParaRPr sz="1800">
              <a:solidFill>
                <a:schemeClr val="dk1"/>
              </a:solidFill>
              <a:latin typeface="Exo Medium"/>
              <a:ea typeface="Exo Medium"/>
              <a:cs typeface="Exo Medium"/>
              <a:sym typeface="Exo Medium"/>
            </a:endParaRPr>
          </a:p>
        </p:txBody>
      </p:sp>
      <p:sp>
        <p:nvSpPr>
          <p:cNvPr id="506" name="Google Shape;506;g23dccb6f06f_1_270"/>
          <p:cNvSpPr/>
          <p:nvPr/>
        </p:nvSpPr>
        <p:spPr>
          <a:xfrm>
            <a:off x="691975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lang="en-US" sz="2000">
                <a:solidFill>
                  <a:schemeClr val="lt1"/>
                </a:solidFill>
                <a:latin typeface="Exo"/>
                <a:ea typeface="Exo"/>
                <a:cs typeface="Exo"/>
                <a:sym typeface="Exo"/>
              </a:rPr>
              <a:t>LIKE</a:t>
            </a:r>
            <a:endParaRPr b="1" sz="2000">
              <a:solidFill>
                <a:schemeClr val="lt1"/>
              </a:solidFill>
              <a:latin typeface="Exo"/>
              <a:ea typeface="Exo"/>
              <a:cs typeface="Exo"/>
              <a:sym typeface="Ex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g23e83cb7075_0_9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12" name="Google Shape;512;g23e83cb7075_0_9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13" name="Google Shape;513;g23e83cb7075_0_9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4" name="Google Shape;514;g23e83cb7075_0_9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15" name="Google Shape;515;g23e83cb7075_0_91"/>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a:t>
            </a:r>
            <a:r>
              <a:rPr lang="en-US" sz="5100">
                <a:solidFill>
                  <a:schemeClr val="lt1"/>
                </a:solidFill>
                <a:latin typeface="Exo Black"/>
                <a:ea typeface="Exo Black"/>
                <a:cs typeface="Exo Black"/>
                <a:sym typeface="Exo Black"/>
              </a:rPr>
              <a:t>TOÁN TỬ</a:t>
            </a:r>
            <a:r>
              <a:rPr b="0" i="0" lang="en-US" sz="5100" u="none" cap="none" strike="noStrike">
                <a:solidFill>
                  <a:schemeClr val="lt1"/>
                </a:solidFill>
                <a:latin typeface="Exo Black"/>
                <a:ea typeface="Exo Black"/>
                <a:cs typeface="Exo Black"/>
                <a:sym typeface="Exo Black"/>
              </a:rPr>
              <a:t> TRONG SQL</a:t>
            </a:r>
            <a:endParaRPr b="0" i="0" sz="5100" u="none" cap="none" strike="noStrike">
              <a:solidFill>
                <a:schemeClr val="lt1"/>
              </a:solidFill>
              <a:latin typeface="Exo Black"/>
              <a:ea typeface="Exo Black"/>
              <a:cs typeface="Exo Black"/>
              <a:sym typeface="Exo Black"/>
            </a:endParaRPr>
          </a:p>
        </p:txBody>
      </p:sp>
      <p:sp>
        <p:nvSpPr>
          <p:cNvPr id="516" name="Google Shape;516;g23e83cb7075_0_91"/>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2000">
                <a:solidFill>
                  <a:schemeClr val="lt1"/>
                </a:solidFill>
                <a:latin typeface="Exo Black"/>
                <a:ea typeface="Exo Black"/>
                <a:cs typeface="Exo Black"/>
                <a:sym typeface="Exo Black"/>
              </a:rPr>
              <a:t>TOÁN TỬ TOÁN HỌC</a:t>
            </a:r>
            <a:endParaRPr b="0" i="0" sz="2000" u="none" cap="none" strike="noStrike">
              <a:solidFill>
                <a:schemeClr val="lt1"/>
              </a:solidFill>
              <a:latin typeface="Exo Black"/>
              <a:ea typeface="Exo Black"/>
              <a:cs typeface="Exo Black"/>
              <a:sym typeface="Exo Black"/>
            </a:endParaRPr>
          </a:p>
        </p:txBody>
      </p:sp>
      <p:pic>
        <p:nvPicPr>
          <p:cNvPr id="517" name="Google Shape;517;g23e83cb7075_0_9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3dccb6f06f_1_231"/>
          <p:cNvSpPr txBox="1"/>
          <p:nvPr/>
        </p:nvSpPr>
        <p:spPr>
          <a:xfrm>
            <a:off x="470404" y="2097901"/>
            <a:ext cx="53208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Trong SQL, các toán tử toán học thường được dùng kết hợp với </a:t>
            </a:r>
            <a:r>
              <a:rPr b="1" lang="en-US" sz="1800">
                <a:latin typeface="Exo"/>
                <a:ea typeface="Exo"/>
                <a:cs typeface="Exo"/>
                <a:sym typeface="Exo"/>
              </a:rPr>
              <a:t>SELECT </a:t>
            </a:r>
            <a:r>
              <a:rPr lang="en-US" sz="1800">
                <a:latin typeface="Exo Medium"/>
                <a:ea typeface="Exo Medium"/>
                <a:cs typeface="Exo Medium"/>
                <a:sym typeface="Exo Medium"/>
              </a:rPr>
              <a:t>để thực hiện các truy vấn cần tính toán số học.</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a:latin typeface="Exo Medium"/>
                <a:ea typeface="Exo Medium"/>
                <a:cs typeface="Exo Medium"/>
                <a:sym typeface="Exo Medium"/>
              </a:rPr>
              <a:t>Trong SQL có các toán tử toán học chính sau:</a:t>
            </a:r>
            <a:endParaRPr>
              <a:latin typeface="Exo Medium"/>
              <a:ea typeface="Exo Medium"/>
              <a:cs typeface="Exo Medium"/>
              <a:sym typeface="Exo Medium"/>
            </a:endParaRPr>
          </a:p>
          <a:p>
            <a:pPr indent="-317500" lvl="0" marL="457200" marR="0" rtl="0" algn="l">
              <a:lnSpc>
                <a:spcPct val="100000"/>
              </a:lnSpc>
              <a:spcBef>
                <a:spcPts val="0"/>
              </a:spcBef>
              <a:spcAft>
                <a:spcPts val="0"/>
              </a:spcAft>
              <a:buClr>
                <a:srgbClr val="E31F26"/>
              </a:buClr>
              <a:buSzPts val="1400"/>
              <a:buFont typeface="Exo"/>
              <a:buChar char="-"/>
            </a:pPr>
            <a:r>
              <a:rPr b="1" lang="en-US">
                <a:solidFill>
                  <a:srgbClr val="E31F26"/>
                </a:solidFill>
                <a:latin typeface="Exo"/>
                <a:ea typeface="Exo"/>
                <a:cs typeface="Exo"/>
                <a:sym typeface="Exo"/>
              </a:rPr>
              <a:t>Cộng (+)</a:t>
            </a:r>
            <a:endParaRPr b="1">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lang="en-US">
                <a:solidFill>
                  <a:srgbClr val="E31F26"/>
                </a:solidFill>
                <a:latin typeface="Exo"/>
                <a:ea typeface="Exo"/>
                <a:cs typeface="Exo"/>
                <a:sym typeface="Exo"/>
              </a:rPr>
              <a:t>Trừ (-)</a:t>
            </a:r>
            <a:endParaRPr b="1">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Medium"/>
              <a:buChar char="-"/>
            </a:pPr>
            <a:r>
              <a:rPr b="1" lang="en-US">
                <a:solidFill>
                  <a:srgbClr val="E31F26"/>
                </a:solidFill>
                <a:latin typeface="Exo"/>
                <a:ea typeface="Exo"/>
                <a:cs typeface="Exo"/>
                <a:sym typeface="Exo"/>
              </a:rPr>
              <a:t>Nhân (*)</a:t>
            </a:r>
            <a:endParaRPr b="1">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lang="en-US">
                <a:solidFill>
                  <a:srgbClr val="E31F26"/>
                </a:solidFill>
                <a:latin typeface="Exo"/>
                <a:ea typeface="Exo"/>
                <a:cs typeface="Exo"/>
                <a:sym typeface="Exo"/>
              </a:rPr>
              <a:t>Chia (/)</a:t>
            </a:r>
            <a:endParaRPr b="1">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lang="en-US">
                <a:solidFill>
                  <a:srgbClr val="E31F26"/>
                </a:solidFill>
                <a:latin typeface="Exo"/>
                <a:ea typeface="Exo"/>
                <a:cs typeface="Exo"/>
                <a:sym typeface="Exo"/>
              </a:rPr>
              <a:t>Chia lấy dư (%)</a:t>
            </a:r>
            <a:endParaRPr>
              <a:latin typeface="Exo Medium"/>
              <a:ea typeface="Exo Medium"/>
              <a:cs typeface="Exo Medium"/>
              <a:sym typeface="Exo Medium"/>
            </a:endParaRPr>
          </a:p>
        </p:txBody>
      </p:sp>
      <p:pic>
        <p:nvPicPr>
          <p:cNvPr id="523" name="Google Shape;523;g23dccb6f06f_1_231"/>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524" name="Google Shape;524;g23dccb6f06f_1_231"/>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25" name="Google Shape;525;g23dccb6f06f_1_231"/>
          <p:cNvSpPr/>
          <p:nvPr/>
        </p:nvSpPr>
        <p:spPr>
          <a:xfrm>
            <a:off x="3079090"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Logic</a:t>
            </a:r>
            <a:endParaRPr sz="2000">
              <a:solidFill>
                <a:schemeClr val="dk1"/>
              </a:solidFill>
              <a:latin typeface="Exo Medium"/>
              <a:ea typeface="Exo Medium"/>
              <a:cs typeface="Exo Medium"/>
              <a:sym typeface="Exo Medium"/>
            </a:endParaRPr>
          </a:p>
        </p:txBody>
      </p:sp>
      <p:sp>
        <p:nvSpPr>
          <p:cNvPr id="526" name="Google Shape;526;g23dccb6f06f_1_231"/>
          <p:cNvSpPr/>
          <p:nvPr/>
        </p:nvSpPr>
        <p:spPr>
          <a:xfrm>
            <a:off x="6424915"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Toán học</a:t>
            </a:r>
            <a:endParaRPr sz="1800">
              <a:solidFill>
                <a:schemeClr val="lt1"/>
              </a:solidFill>
              <a:latin typeface="Exo Medium"/>
              <a:ea typeface="Exo Medium"/>
              <a:cs typeface="Exo Medium"/>
              <a:sym typeface="Exo Medium"/>
            </a:endParaRPr>
          </a:p>
        </p:txBody>
      </p:sp>
      <p:sp>
        <p:nvSpPr>
          <p:cNvPr id="527" name="Google Shape;527;g23dccb6f06f_1_231"/>
          <p:cNvSpPr txBox="1"/>
          <p:nvPr/>
        </p:nvSpPr>
        <p:spPr>
          <a:xfrm>
            <a:off x="6065550" y="2240350"/>
            <a:ext cx="474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 về các bài toán cần sử dụng các toán tử số học: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Có 1 bảng dữ liệu chi tiết mua hàng, trong khoảng thời gian từ tháng 1/2 đến 30/3, cửa hàng có chiến dịch giảm giá 20.000vnđ cho tất cả hoá đơn, do lỗi trong quá trình đồng bộ nên CSDL đều hiển thị giá gốc trên hoá đơn. Bạn cần cập nhật lại dữ liệu trên CSDL, do vậy bạn cần tìm ra các đơn hàng đó và cập nhật lại giá trị trên CSDL.</a:t>
            </a:r>
            <a:endParaRPr>
              <a:latin typeface="Exo Medium"/>
              <a:ea typeface="Exo Medium"/>
              <a:cs typeface="Exo Medium"/>
              <a:sym typeface="Exo Medium"/>
            </a:endParaRPr>
          </a:p>
        </p:txBody>
      </p:sp>
      <p:graphicFrame>
        <p:nvGraphicFramePr>
          <p:cNvPr id="528" name="Google Shape;528;g23dccb6f06f_1_231"/>
          <p:cNvGraphicFramePr/>
          <p:nvPr/>
        </p:nvGraphicFramePr>
        <p:xfrm>
          <a:off x="8154875" y="44958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a:t>
                      </a:r>
                      <a:r>
                        <a:rPr b="1" lang="en-US" sz="1000">
                          <a:solidFill>
                            <a:srgbClr val="FFFFFF"/>
                          </a:solidFill>
                          <a:latin typeface="Exo"/>
                          <a:ea typeface="Exo"/>
                          <a:cs typeface="Exo"/>
                          <a:sym typeface="Exo"/>
                        </a:rPr>
                        <a:t>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29" name="Google Shape;529;g23dccb6f06f_1_231"/>
          <p:cNvSpPr/>
          <p:nvPr/>
        </p:nvSpPr>
        <p:spPr>
          <a:xfrm flipH="1">
            <a:off x="4867838" y="46165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30" name="Google Shape;530;g23dccb6f06f_1_231"/>
          <p:cNvSpPr txBox="1"/>
          <p:nvPr/>
        </p:nvSpPr>
        <p:spPr>
          <a:xfrm>
            <a:off x="3493475" y="512235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OID, TotalDue - 20000</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Sales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endParaRPr b="1" sz="1500">
              <a:solidFill>
                <a:srgbClr val="0070C0"/>
              </a:solidFill>
              <a:latin typeface="Exo"/>
              <a:ea typeface="Exo"/>
              <a:cs typeface="Exo"/>
              <a:sym typeface="Exo"/>
            </a:endParaRPr>
          </a:p>
          <a:p>
            <a:pPr indent="0" lvl="0" marL="0" rtl="0" algn="l">
              <a:spcBef>
                <a:spcPts val="0"/>
              </a:spcBef>
              <a:spcAft>
                <a:spcPts val="0"/>
              </a:spcAft>
              <a:buNone/>
            </a:pPr>
            <a:r>
              <a:rPr lang="en-US" sz="1500">
                <a:solidFill>
                  <a:schemeClr val="dk1"/>
                </a:solidFill>
                <a:latin typeface="Exo Medium"/>
                <a:ea typeface="Exo Medium"/>
                <a:cs typeface="Exo Medium"/>
                <a:sym typeface="Exo Medium"/>
              </a:rPr>
              <a:t>   TIME </a:t>
            </a:r>
            <a:r>
              <a:rPr b="1" lang="en-US" sz="1500">
                <a:solidFill>
                  <a:srgbClr val="0070C0"/>
                </a:solidFill>
                <a:latin typeface="Exo"/>
                <a:ea typeface="Exo"/>
                <a:cs typeface="Exo"/>
                <a:sym typeface="Exo"/>
              </a:rPr>
              <a:t>BETWEEN </a:t>
            </a:r>
            <a:r>
              <a:rPr lang="en-US" sz="1500">
                <a:solidFill>
                  <a:schemeClr val="dk1"/>
                </a:solidFill>
                <a:latin typeface="Exo Medium"/>
                <a:ea typeface="Exo Medium"/>
                <a:cs typeface="Exo Medium"/>
                <a:sym typeface="Exo Medium"/>
              </a:rPr>
              <a:t>‘1/1/2023’</a:t>
            </a:r>
            <a:r>
              <a:rPr b="1" lang="en-US" sz="1500">
                <a:solidFill>
                  <a:srgbClr val="0070C0"/>
                </a:solidFill>
                <a:latin typeface="Exo"/>
                <a:ea typeface="Exo"/>
                <a:cs typeface="Exo"/>
                <a:sym typeface="Exo"/>
              </a:rPr>
              <a:t> AND </a:t>
            </a:r>
            <a:r>
              <a:rPr lang="en-US" sz="1500">
                <a:solidFill>
                  <a:schemeClr val="dk1"/>
                </a:solidFill>
                <a:latin typeface="Exo Medium"/>
                <a:ea typeface="Exo Medium"/>
                <a:cs typeface="Exo Medium"/>
                <a:sym typeface="Exo Medium"/>
              </a:rPr>
              <a:t>‘30/3/2023’</a:t>
            </a:r>
            <a:endParaRPr sz="1500">
              <a:solidFill>
                <a:schemeClr val="dk1"/>
              </a:solidFill>
              <a:latin typeface="Exo Medium"/>
              <a:ea typeface="Exo Medium"/>
              <a:cs typeface="Exo Medium"/>
              <a:sym typeface="Exo Medium"/>
            </a:endParaRPr>
          </a:p>
        </p:txBody>
      </p:sp>
      <p:graphicFrame>
        <p:nvGraphicFramePr>
          <p:cNvPr id="531" name="Google Shape;531;g23dccb6f06f_1_231"/>
          <p:cNvGraphicFramePr/>
          <p:nvPr/>
        </p:nvGraphicFramePr>
        <p:xfrm>
          <a:off x="1062575" y="4616550"/>
          <a:ext cx="3000000" cy="3000000"/>
        </p:xfrm>
        <a:graphic>
          <a:graphicData uri="http://schemas.openxmlformats.org/drawingml/2006/table">
            <a:tbl>
              <a:tblPr>
                <a:noFill/>
                <a:tableStyleId>{482D6A2C-DBD0-4D54-A3AB-F70711EEF700}</a:tableStyleId>
              </a:tblPr>
              <a:tblGrid>
                <a:gridCol w="958025"/>
                <a:gridCol w="95802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a:t>
                      </a:r>
                      <a:r>
                        <a:rPr b="1" lang="en-US" sz="1000">
                          <a:solidFill>
                            <a:srgbClr val="FFFFFF"/>
                          </a:solidFill>
                          <a:latin typeface="Exo"/>
                          <a:ea typeface="Exo"/>
                          <a:cs typeface="Exo"/>
                          <a:sym typeface="Exo"/>
                        </a:rPr>
                        <a:t>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32" name="Google Shape;532;g23dccb6f06f_1_231"/>
          <p:cNvSpPr txBox="1"/>
          <p:nvPr/>
        </p:nvSpPr>
        <p:spPr>
          <a:xfrm>
            <a:off x="665250" y="60239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533" name="Google Shape;533;g23dccb6f06f_1_231"/>
          <p:cNvSpPr txBox="1"/>
          <p:nvPr/>
        </p:nvSpPr>
        <p:spPr>
          <a:xfrm>
            <a:off x="9112900" y="6036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534" name="Google Shape;534;g23dccb6f06f_1_231"/>
          <p:cNvSpPr txBox="1"/>
          <p:nvPr/>
        </p:nvSpPr>
        <p:spPr>
          <a:xfrm>
            <a:off x="0" y="6504000"/>
            <a:ext cx="71295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US" sz="1100">
                <a:solidFill>
                  <a:srgbClr val="E31F26"/>
                </a:solidFill>
                <a:latin typeface="Exo"/>
                <a:ea typeface="Exo"/>
                <a:cs typeface="Exo"/>
                <a:sym typeface="Exo"/>
              </a:rPr>
              <a:t>LƯU Ý: KẾT QUẢ TRẢ VỀ LÀ KẾT QUẢ TÍNH TOÁN SỐ HỌC NÊN CÓ THỂ CÓ SỐ ÂM, HÃY CẨN THẬN !</a:t>
            </a:r>
            <a:endParaRPr b="1" i="0" sz="1100" u="none" cap="none" strike="noStrike">
              <a:solidFill>
                <a:srgbClr val="E31F26"/>
              </a:solidFill>
              <a:latin typeface="Exo"/>
              <a:ea typeface="Exo"/>
              <a:cs typeface="Exo"/>
              <a:sym typeface="Exo"/>
            </a:endParaRPr>
          </a:p>
        </p:txBody>
      </p:sp>
      <p:sp>
        <p:nvSpPr>
          <p:cNvPr id="535" name="Google Shape;535;g23dccb6f06f_1_231"/>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600">
                <a:solidFill>
                  <a:srgbClr val="E2262D"/>
                </a:solidFill>
                <a:latin typeface="Exo"/>
                <a:ea typeface="Exo"/>
                <a:cs typeface="Exo"/>
                <a:sym typeface="Exo"/>
              </a:rPr>
              <a:t>Toán tử nâng cao</a:t>
            </a:r>
            <a:r>
              <a:rPr b="1" lang="en-US" sz="3600">
                <a:solidFill>
                  <a:schemeClr val="dk1"/>
                </a:solidFill>
                <a:latin typeface="Exo"/>
                <a:ea typeface="Exo"/>
                <a:cs typeface="Exo"/>
                <a:sym typeface="Exo"/>
              </a:rPr>
              <a:t> trong SQL</a:t>
            </a:r>
            <a:endParaRPr b="1" i="0" sz="4000" u="none" cap="none" strike="noStrike">
              <a:solidFill>
                <a:schemeClr val="dk1"/>
              </a:solidFill>
              <a:latin typeface="Exo"/>
              <a:ea typeface="Exo"/>
              <a:cs typeface="Exo"/>
              <a:sym typeface="Ex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41c873f79c_0_0"/>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120" name="Google Shape;120;g241c873f79c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21" name="Google Shape;121;g241c873f79c_0_0"/>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sp>
        <p:nvSpPr>
          <p:cNvPr id="122" name="Google Shape;122;g241c873f79c_0_0"/>
          <p:cNvSpPr/>
          <p:nvPr/>
        </p:nvSpPr>
        <p:spPr>
          <a:xfrm>
            <a:off x="5253053" y="149886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23" name="Google Shape;123;g241c873f79c_0_0"/>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lang="en-US" sz="2100">
                <a:solidFill>
                  <a:schemeClr val="lt1"/>
                </a:solidFill>
                <a:latin typeface="Exo"/>
                <a:ea typeface="Exo"/>
                <a:cs typeface="Exo"/>
                <a:sym typeface="Exo"/>
              </a:rPr>
              <a:t>1. Khoá trong SQL. Khoá chính - Khoá ngoại</a:t>
            </a:r>
            <a:endParaRPr b="0" i="0" sz="2000" u="none" cap="none" strike="noStrike">
              <a:solidFill>
                <a:srgbClr val="000000"/>
              </a:solidFill>
              <a:latin typeface="Arial"/>
              <a:ea typeface="Arial"/>
              <a:cs typeface="Arial"/>
              <a:sym typeface="Arial"/>
            </a:endParaRPr>
          </a:p>
        </p:txBody>
      </p:sp>
      <p:sp>
        <p:nvSpPr>
          <p:cNvPr id="124" name="Google Shape;124;g241c873f79c_0_0"/>
          <p:cNvSpPr/>
          <p:nvPr/>
        </p:nvSpPr>
        <p:spPr>
          <a:xfrm>
            <a:off x="5253053" y="246430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25" name="Google Shape;125;g241c873f79c_0_0"/>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2. Quan hệ giữa các bảng trong CSDL quan hệ</a:t>
            </a:r>
            <a:endParaRPr b="1" sz="2000">
              <a:solidFill>
                <a:srgbClr val="E2262D"/>
              </a:solidFill>
              <a:latin typeface="Exo"/>
              <a:ea typeface="Exo"/>
              <a:cs typeface="Exo"/>
              <a:sym typeface="Exo"/>
            </a:endParaRPr>
          </a:p>
        </p:txBody>
      </p:sp>
      <p:sp>
        <p:nvSpPr>
          <p:cNvPr id="126" name="Google Shape;126;g241c873f79c_0_0"/>
          <p:cNvSpPr/>
          <p:nvPr/>
        </p:nvSpPr>
        <p:spPr>
          <a:xfrm>
            <a:off x="5253103" y="34382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27" name="Google Shape;127;g241c873f79c_0_0"/>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3. Các câu lệnh điều chỉnh dữ liệu cơ bản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128" name="Google Shape;128;g241c873f79c_0_0"/>
          <p:cNvSpPr/>
          <p:nvPr/>
        </p:nvSpPr>
        <p:spPr>
          <a:xfrm>
            <a:off x="5253103" y="4436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29" name="Google Shape;129;g241c873f79c_0_0"/>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130" name="Google Shape;130;g241c873f79c_0_0"/>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131" name="Google Shape;131;g241c873f79c_0_0"/>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3dccb6f06f_1_28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1" name="Google Shape;541;g23dccb6f06f_1_289"/>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542" name="Google Shape;542;g23dccb6f06f_1_289"/>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sp>
        <p:nvSpPr>
          <p:cNvPr id="543" name="Google Shape;543;g23dccb6f06f_1_289"/>
          <p:cNvSpPr/>
          <p:nvPr/>
        </p:nvSpPr>
        <p:spPr>
          <a:xfrm>
            <a:off x="5253053" y="1498868"/>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44" name="Google Shape;544;g23dccb6f06f_1_289"/>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Khoá trong SQL. Khoá chính - Khoá phụ</a:t>
            </a:r>
            <a:r>
              <a:rPr b="1" i="0" lang="en-US" sz="2000" u="none" cap="none" strike="noStrike">
                <a:solidFill>
                  <a:srgbClr val="E2262D"/>
                </a:solidFill>
                <a:latin typeface="Exo"/>
                <a:ea typeface="Exo"/>
                <a:cs typeface="Exo"/>
                <a:sym typeface="Exo"/>
              </a:rPr>
              <a:t> </a:t>
            </a:r>
            <a:endParaRPr b="0" i="0" sz="2000" u="none" cap="none" strike="noStrike">
              <a:solidFill>
                <a:srgbClr val="E2262D"/>
              </a:solidFill>
              <a:latin typeface="Arial"/>
              <a:ea typeface="Arial"/>
              <a:cs typeface="Arial"/>
              <a:sym typeface="Arial"/>
            </a:endParaRPr>
          </a:p>
        </p:txBody>
      </p:sp>
      <p:sp>
        <p:nvSpPr>
          <p:cNvPr id="545" name="Google Shape;545;g23dccb6f06f_1_289"/>
          <p:cNvSpPr/>
          <p:nvPr/>
        </p:nvSpPr>
        <p:spPr>
          <a:xfrm>
            <a:off x="5253053" y="2464303"/>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46" name="Google Shape;546;g23dccb6f06f_1_289"/>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2. Quan hệ giữa các bảng trong CSDL quan hệ</a:t>
            </a:r>
            <a:endParaRPr b="1" sz="2000">
              <a:solidFill>
                <a:srgbClr val="E2262D"/>
              </a:solidFill>
              <a:latin typeface="Exo"/>
              <a:ea typeface="Exo"/>
              <a:cs typeface="Exo"/>
              <a:sym typeface="Exo"/>
            </a:endParaRPr>
          </a:p>
        </p:txBody>
      </p:sp>
      <p:sp>
        <p:nvSpPr>
          <p:cNvPr id="547" name="Google Shape;547;g23dccb6f06f_1_289"/>
          <p:cNvSpPr/>
          <p:nvPr/>
        </p:nvSpPr>
        <p:spPr>
          <a:xfrm>
            <a:off x="5253103" y="3438239"/>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rgbClr val="E2262D"/>
              </a:solidFill>
              <a:latin typeface="Calibri"/>
              <a:ea typeface="Calibri"/>
              <a:cs typeface="Calibri"/>
              <a:sym typeface="Calibri"/>
            </a:endParaRPr>
          </a:p>
        </p:txBody>
      </p:sp>
      <p:sp>
        <p:nvSpPr>
          <p:cNvPr id="548" name="Google Shape;548;g23dccb6f06f_1_289"/>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3. Các câu lệnh điều chỉnh dữ liệu cơ bản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549" name="Google Shape;549;g23dccb6f06f_1_289"/>
          <p:cNvSpPr/>
          <p:nvPr/>
        </p:nvSpPr>
        <p:spPr>
          <a:xfrm>
            <a:off x="5253103" y="4436489"/>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50" name="Google Shape;550;g23dccb6f06f_1_289"/>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551" name="Google Shape;551;g23dccb6f06f_1_289"/>
          <p:cNvSpPr/>
          <p:nvPr/>
        </p:nvSpPr>
        <p:spPr>
          <a:xfrm>
            <a:off x="5253103" y="543473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52" name="Google Shape;552;g23dccb6f06f_1_289"/>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lang="en-US" sz="2100">
                <a:solidFill>
                  <a:schemeClr val="lt1"/>
                </a:solidFill>
                <a:latin typeface="Exo"/>
                <a:ea typeface="Exo"/>
                <a:cs typeface="Exo"/>
                <a:sym typeface="Exo"/>
              </a:rPr>
              <a:t>5. Dữ liệu NULL và xử lý dữ liệu NULL trong SQL</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7"/>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58" name="Google Shape;558;p37"/>
          <p:cNvSpPr txBox="1"/>
          <p:nvPr/>
        </p:nvSpPr>
        <p:spPr>
          <a:xfrm>
            <a:off x="475255" y="1241250"/>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Exo Medium"/>
                <a:ea typeface="Exo Medium"/>
                <a:cs typeface="Exo Medium"/>
                <a:sym typeface="Exo Medium"/>
              </a:rPr>
              <a:t>Các giá trị null </a:t>
            </a:r>
            <a:r>
              <a:rPr lang="en-US" sz="1800">
                <a:latin typeface="Exo Medium"/>
                <a:ea typeface="Exo Medium"/>
                <a:cs typeface="Exo Medium"/>
                <a:sym typeface="Exo Medium"/>
              </a:rPr>
              <a:t>là giá trị bị thiếu trong bảng dữ liệu , giá trị NULL sẽ làm cho các toán tử không thể hoạt động được. </a:t>
            </a:r>
            <a:endParaRPr sz="1800">
              <a:latin typeface="Exo Medium"/>
              <a:ea typeface="Exo Medium"/>
              <a:cs typeface="Exo Medium"/>
              <a:sym typeface="Exo Medium"/>
            </a:endParaRPr>
          </a:p>
        </p:txBody>
      </p:sp>
      <p:pic>
        <p:nvPicPr>
          <p:cNvPr id="559" name="Google Shape;559;p37"/>
          <p:cNvPicPr preferRelativeResize="0"/>
          <p:nvPr/>
        </p:nvPicPr>
        <p:blipFill>
          <a:blip r:embed="rId3">
            <a:alphaModFix/>
          </a:blip>
          <a:stretch>
            <a:fillRect/>
          </a:stretch>
        </p:blipFill>
        <p:spPr>
          <a:xfrm>
            <a:off x="6619100" y="1580343"/>
            <a:ext cx="4133850" cy="3819525"/>
          </a:xfrm>
          <a:prstGeom prst="rect">
            <a:avLst/>
          </a:prstGeom>
          <a:noFill/>
          <a:ln>
            <a:noFill/>
          </a:ln>
        </p:spPr>
      </p:pic>
      <p:pic>
        <p:nvPicPr>
          <p:cNvPr id="560" name="Google Shape;560;p37"/>
          <p:cNvPicPr preferRelativeResize="0"/>
          <p:nvPr/>
        </p:nvPicPr>
        <p:blipFill>
          <a:blip r:embed="rId4">
            <a:alphaModFix/>
          </a:blip>
          <a:stretch>
            <a:fillRect/>
          </a:stretch>
        </p:blipFill>
        <p:spPr>
          <a:xfrm>
            <a:off x="1306800" y="3857125"/>
            <a:ext cx="4370817" cy="2426700"/>
          </a:xfrm>
          <a:prstGeom prst="rect">
            <a:avLst/>
          </a:prstGeom>
          <a:noFill/>
          <a:ln>
            <a:noFill/>
          </a:ln>
        </p:spPr>
      </p:pic>
      <p:sp>
        <p:nvSpPr>
          <p:cNvPr id="561" name="Google Shape;561;p37"/>
          <p:cNvSpPr txBox="1"/>
          <p:nvPr/>
        </p:nvSpPr>
        <p:spPr>
          <a:xfrm>
            <a:off x="475242" y="2401325"/>
            <a:ext cx="5913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Khi thực hiện truy vấn, các cột có chứa giá trị NULL sẽ xuất hiện như hình bên dưới</a:t>
            </a:r>
            <a:endParaRPr sz="1800">
              <a:latin typeface="Exo Medium"/>
              <a:ea typeface="Exo Medium"/>
              <a:cs typeface="Exo Medium"/>
              <a:sym typeface="Exo Medium"/>
            </a:endParaRPr>
          </a:p>
        </p:txBody>
      </p:sp>
      <p:sp>
        <p:nvSpPr>
          <p:cNvPr id="562" name="Google Shape;562;p37"/>
          <p:cNvSpPr/>
          <p:nvPr/>
        </p:nvSpPr>
        <p:spPr>
          <a:xfrm flipH="1" rot="-5400000">
            <a:off x="2950338" y="31288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63" name="Google Shape;563;p37"/>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g23dccb6f06f_1_309"/>
          <p:cNvPicPr preferRelativeResize="0"/>
          <p:nvPr/>
        </p:nvPicPr>
        <p:blipFill rotWithShape="1">
          <a:blip r:embed="rId3">
            <a:alphaModFix/>
          </a:blip>
          <a:srcRect b="0" l="0" r="0" t="0"/>
          <a:stretch/>
        </p:blipFill>
        <p:spPr>
          <a:xfrm>
            <a:off x="327125" y="1432525"/>
            <a:ext cx="4934699" cy="4934699"/>
          </a:xfrm>
          <a:prstGeom prst="rect">
            <a:avLst/>
          </a:prstGeom>
          <a:noFill/>
          <a:ln>
            <a:noFill/>
          </a:ln>
        </p:spPr>
      </p:pic>
      <p:sp>
        <p:nvSpPr>
          <p:cNvPr id="570" name="Google Shape;570;g23dccb6f06f_1_309"/>
          <p:cNvSpPr txBox="1"/>
          <p:nvPr/>
        </p:nvSpPr>
        <p:spPr>
          <a:xfrm>
            <a:off x="5508350" y="2699625"/>
            <a:ext cx="6531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200">
                <a:latin typeface="Exo"/>
                <a:ea typeface="Exo"/>
                <a:cs typeface="Exo"/>
                <a:sym typeface="Exo"/>
              </a:rPr>
              <a:t>NGUYÊN NHÂN NÀO DẪN TỚI VIỆC DỮ LIỆU CÓ GIÁ TRỊ NULL?</a:t>
            </a:r>
            <a:endParaRPr b="1" i="0" sz="2200" u="none" cap="none" strike="noStrike">
              <a:solidFill>
                <a:srgbClr val="000000"/>
              </a:solidFill>
              <a:latin typeface="Exo"/>
              <a:ea typeface="Exo"/>
              <a:cs typeface="Exo"/>
              <a:sym typeface="Exo"/>
            </a:endParaRPr>
          </a:p>
        </p:txBody>
      </p:sp>
      <p:grpSp>
        <p:nvGrpSpPr>
          <p:cNvPr id="571" name="Google Shape;571;g23dccb6f06f_1_309"/>
          <p:cNvGrpSpPr/>
          <p:nvPr/>
        </p:nvGrpSpPr>
        <p:grpSpPr>
          <a:xfrm>
            <a:off x="5033467" y="2843707"/>
            <a:ext cx="474874" cy="474408"/>
            <a:chOff x="3040984" y="3681059"/>
            <a:chExt cx="356164" cy="355815"/>
          </a:xfrm>
        </p:grpSpPr>
        <p:sp>
          <p:nvSpPr>
            <p:cNvPr id="572" name="Google Shape;572;g23dccb6f06f_1_30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73" name="Google Shape;573;g23dccb6f06f_1_30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74" name="Google Shape;574;g23dccb6f06f_1_30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23dccb6f06f_1_49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80" name="Google Shape;580;g23dccb6f06f_1_494"/>
          <p:cNvSpPr txBox="1"/>
          <p:nvPr/>
        </p:nvSpPr>
        <p:spPr>
          <a:xfrm>
            <a:off x="680700" y="1568000"/>
            <a:ext cx="6216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Có nhiều nguyên nhân dẫn tới việc dữ liệu bị NULL như:</a:t>
            </a:r>
            <a:endParaRPr sz="18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Nhập liệu</a:t>
            </a:r>
            <a:endParaRPr sz="1800">
              <a:latin typeface="Exo Medium"/>
              <a:ea typeface="Exo Medium"/>
              <a:cs typeface="Exo Medium"/>
              <a:sym typeface="Exo Medium"/>
            </a:endParaRPr>
          </a:p>
          <a:p>
            <a:pPr indent="0" lvl="0" marL="457200" marR="0" rtl="0" algn="l">
              <a:lnSpc>
                <a:spcPct val="100000"/>
              </a:lnSpc>
              <a:spcBef>
                <a:spcPts val="0"/>
              </a:spcBef>
              <a:spcAft>
                <a:spcPts val="0"/>
              </a:spcAft>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Thu thập dữ liệu</a:t>
            </a:r>
            <a:endParaRPr sz="1800">
              <a:latin typeface="Exo Medium"/>
              <a:ea typeface="Exo Medium"/>
              <a:cs typeface="Exo Medium"/>
              <a:sym typeface="Exo Medium"/>
            </a:endParaRPr>
          </a:p>
          <a:p>
            <a:pPr indent="0" lvl="0" marL="457200" marR="0" rtl="0" algn="l">
              <a:lnSpc>
                <a:spcPct val="100000"/>
              </a:lnSpc>
              <a:spcBef>
                <a:spcPts val="0"/>
              </a:spcBef>
              <a:spcAft>
                <a:spcPts val="0"/>
              </a:spcAft>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Mất files dữ liệu</a:t>
            </a:r>
            <a:endParaRPr sz="1800">
              <a:latin typeface="Exo Medium"/>
              <a:ea typeface="Exo Medium"/>
              <a:cs typeface="Exo Medium"/>
              <a:sym typeface="Exo Medium"/>
            </a:endParaRPr>
          </a:p>
          <a:p>
            <a:pPr indent="0" lvl="0" marL="457200" marR="0" rtl="0" algn="l">
              <a:lnSpc>
                <a:spcPct val="100000"/>
              </a:lnSpc>
              <a:spcBef>
                <a:spcPts val="0"/>
              </a:spcBef>
              <a:spcAft>
                <a:spcPts val="0"/>
              </a:spcAft>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Nhiều lý do khác, …</a:t>
            </a:r>
            <a:endParaRPr sz="1800">
              <a:latin typeface="Exo Medium"/>
              <a:ea typeface="Exo Medium"/>
              <a:cs typeface="Exo Medium"/>
              <a:sym typeface="Exo Medium"/>
            </a:endParaRPr>
          </a:p>
        </p:txBody>
      </p:sp>
      <p:pic>
        <p:nvPicPr>
          <p:cNvPr id="581" name="Google Shape;581;g23dccb6f06f_1_494"/>
          <p:cNvPicPr preferRelativeResize="0"/>
          <p:nvPr/>
        </p:nvPicPr>
        <p:blipFill>
          <a:blip r:embed="rId3">
            <a:alphaModFix/>
          </a:blip>
          <a:stretch>
            <a:fillRect/>
          </a:stretch>
        </p:blipFill>
        <p:spPr>
          <a:xfrm>
            <a:off x="6052725" y="3222513"/>
            <a:ext cx="2762575" cy="2762575"/>
          </a:xfrm>
          <a:prstGeom prst="rect">
            <a:avLst/>
          </a:prstGeom>
          <a:noFill/>
          <a:ln>
            <a:noFill/>
          </a:ln>
        </p:spPr>
      </p:pic>
      <p:pic>
        <p:nvPicPr>
          <p:cNvPr id="582" name="Google Shape;582;g23dccb6f06f_1_494"/>
          <p:cNvPicPr preferRelativeResize="0"/>
          <p:nvPr/>
        </p:nvPicPr>
        <p:blipFill>
          <a:blip r:embed="rId4">
            <a:alphaModFix/>
          </a:blip>
          <a:stretch>
            <a:fillRect/>
          </a:stretch>
        </p:blipFill>
        <p:spPr>
          <a:xfrm>
            <a:off x="8430000" y="1790325"/>
            <a:ext cx="3240000" cy="1864149"/>
          </a:xfrm>
          <a:prstGeom prst="rect">
            <a:avLst/>
          </a:prstGeom>
          <a:noFill/>
          <a:ln>
            <a:noFill/>
          </a:ln>
        </p:spPr>
      </p:pic>
      <p:sp>
        <p:nvSpPr>
          <p:cNvPr id="583" name="Google Shape;583;g23dccb6f06f_1_494"/>
          <p:cNvSpPr txBox="1"/>
          <p:nvPr/>
        </p:nvSpPr>
        <p:spPr>
          <a:xfrm>
            <a:off x="9094500" y="2335600"/>
            <a:ext cx="230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Có cách nào để kiểm tra NULL trong SQL không</a:t>
            </a:r>
            <a:r>
              <a:rPr lang="en-US">
                <a:latin typeface="Exo Medium"/>
                <a:ea typeface="Exo Medium"/>
                <a:cs typeface="Exo Medium"/>
                <a:sym typeface="Exo Medium"/>
              </a:rPr>
              <a:t>?</a:t>
            </a:r>
            <a:endParaRPr>
              <a:latin typeface="Exo Medium"/>
              <a:ea typeface="Exo Medium"/>
              <a:cs typeface="Exo Medium"/>
              <a:sym typeface="Exo Medium"/>
            </a:endParaRPr>
          </a:p>
        </p:txBody>
      </p:sp>
      <p:sp>
        <p:nvSpPr>
          <p:cNvPr id="584" name="Google Shape;584;g23dccb6f06f_1_49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3dccb6f06f_1_51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90" name="Google Shape;590;g23dccb6f06f_1_514"/>
          <p:cNvSpPr txBox="1"/>
          <p:nvPr/>
        </p:nvSpPr>
        <p:spPr>
          <a:xfrm>
            <a:off x="533405" y="2063025"/>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Do NULL không thể sử dụng các toán tử logic để so sánh, do vậy, để kiểm tra nó, chúng ta cần sử dụng toán tử đặc biệt là </a:t>
            </a:r>
            <a:r>
              <a:rPr b="1" lang="en-US" sz="1800">
                <a:latin typeface="Exo"/>
                <a:ea typeface="Exo"/>
                <a:cs typeface="Exo"/>
                <a:sym typeface="Exo"/>
              </a:rPr>
              <a:t>IS NULL </a:t>
            </a:r>
            <a:r>
              <a:rPr lang="en-US" sz="1800">
                <a:latin typeface="Exo Medium"/>
                <a:ea typeface="Exo Medium"/>
                <a:cs typeface="Exo Medium"/>
                <a:sym typeface="Exo Medium"/>
              </a:rPr>
              <a:t>, và </a:t>
            </a:r>
            <a:r>
              <a:rPr b="1" lang="en-US" sz="1800">
                <a:latin typeface="Exo"/>
                <a:ea typeface="Exo"/>
                <a:cs typeface="Exo"/>
                <a:sym typeface="Exo"/>
              </a:rPr>
              <a:t>IS NOT NULL</a:t>
            </a:r>
            <a:endParaRPr b="1" sz="1800">
              <a:latin typeface="Exo"/>
              <a:ea typeface="Exo"/>
              <a:cs typeface="Exo"/>
              <a:sym typeface="Exo"/>
            </a:endParaRPr>
          </a:p>
        </p:txBody>
      </p:sp>
      <p:sp>
        <p:nvSpPr>
          <p:cNvPr id="591" name="Google Shape;591;g23dccb6f06f_1_514"/>
          <p:cNvSpPr/>
          <p:nvPr/>
        </p:nvSpPr>
        <p:spPr>
          <a:xfrm>
            <a:off x="3079090"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IS NULL</a:t>
            </a:r>
            <a:endParaRPr sz="1800">
              <a:solidFill>
                <a:schemeClr val="lt1"/>
              </a:solidFill>
              <a:latin typeface="Exo Medium"/>
              <a:ea typeface="Exo Medium"/>
              <a:cs typeface="Exo Medium"/>
              <a:sym typeface="Exo Medium"/>
            </a:endParaRPr>
          </a:p>
        </p:txBody>
      </p:sp>
      <p:sp>
        <p:nvSpPr>
          <p:cNvPr id="592" name="Google Shape;592;g23dccb6f06f_1_514"/>
          <p:cNvSpPr/>
          <p:nvPr/>
        </p:nvSpPr>
        <p:spPr>
          <a:xfrm>
            <a:off x="6424915"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IS NOT NULL</a:t>
            </a:r>
            <a:endParaRPr sz="2000">
              <a:solidFill>
                <a:schemeClr val="dk1"/>
              </a:solidFill>
              <a:latin typeface="Exo Medium"/>
              <a:ea typeface="Exo Medium"/>
              <a:cs typeface="Exo Medium"/>
              <a:sym typeface="Exo Medium"/>
            </a:endParaRPr>
          </a:p>
        </p:txBody>
      </p:sp>
      <p:sp>
        <p:nvSpPr>
          <p:cNvPr id="593" name="Google Shape;593;g23dccb6f06f_1_514"/>
          <p:cNvSpPr txBox="1"/>
          <p:nvPr/>
        </p:nvSpPr>
        <p:spPr>
          <a:xfrm>
            <a:off x="838200" y="310700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Cú pháp: </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column_name</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table_name</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r>
              <a:rPr lang="en-US" sz="1500">
                <a:solidFill>
                  <a:schemeClr val="dk1"/>
                </a:solidFill>
                <a:latin typeface="Exo Medium"/>
                <a:ea typeface="Exo Medium"/>
                <a:cs typeface="Exo Medium"/>
                <a:sym typeface="Exo Medium"/>
              </a:rPr>
              <a:t>column_name </a:t>
            </a:r>
            <a:r>
              <a:rPr b="1" lang="en-US" sz="1500">
                <a:solidFill>
                  <a:srgbClr val="0070C0"/>
                </a:solidFill>
                <a:latin typeface="Exo"/>
                <a:ea typeface="Exo"/>
                <a:cs typeface="Exo"/>
                <a:sym typeface="Exo"/>
              </a:rPr>
              <a:t>IS NULL</a:t>
            </a:r>
            <a:endParaRPr sz="1500">
              <a:solidFill>
                <a:schemeClr val="dk1"/>
              </a:solidFill>
              <a:latin typeface="Exo Medium"/>
              <a:ea typeface="Exo Medium"/>
              <a:cs typeface="Exo Medium"/>
              <a:sym typeface="Exo Medium"/>
            </a:endParaRPr>
          </a:p>
        </p:txBody>
      </p:sp>
      <p:sp>
        <p:nvSpPr>
          <p:cNvPr id="594" name="Google Shape;594;g23dccb6f06f_1_514"/>
          <p:cNvSpPr/>
          <p:nvPr/>
        </p:nvSpPr>
        <p:spPr>
          <a:xfrm flipH="1" rot="10800000">
            <a:off x="5454838" y="350833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95" name="Google Shape;595;g23dccb6f06f_1_514"/>
          <p:cNvSpPr txBox="1"/>
          <p:nvPr/>
        </p:nvSpPr>
        <p:spPr>
          <a:xfrm>
            <a:off x="6518100" y="3337850"/>
            <a:ext cx="43134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Trả về các dữ liệu thoả mãn điều kiện, giá trị dữ liệu tại cột ‘column_name’ là giá trị NULL</a:t>
            </a:r>
            <a:endParaRPr sz="1500">
              <a:solidFill>
                <a:schemeClr val="dk1"/>
              </a:solidFill>
              <a:latin typeface="Exo Medium"/>
              <a:ea typeface="Exo Medium"/>
              <a:cs typeface="Exo Medium"/>
              <a:sym typeface="Exo Medium"/>
            </a:endParaRPr>
          </a:p>
        </p:txBody>
      </p:sp>
      <p:sp>
        <p:nvSpPr>
          <p:cNvPr id="596" name="Google Shape;596;g23dccb6f06f_1_514"/>
          <p:cNvSpPr txBox="1"/>
          <p:nvPr/>
        </p:nvSpPr>
        <p:spPr>
          <a:xfrm>
            <a:off x="780600" y="4215200"/>
            <a:ext cx="7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a:t>
            </a:r>
            <a:endParaRPr>
              <a:latin typeface="Exo Medium"/>
              <a:ea typeface="Exo Medium"/>
              <a:cs typeface="Exo Medium"/>
              <a:sym typeface="Exo Medium"/>
            </a:endParaRPr>
          </a:p>
        </p:txBody>
      </p:sp>
      <p:graphicFrame>
        <p:nvGraphicFramePr>
          <p:cNvPr id="597" name="Google Shape;597;g23dccb6f06f_1_514"/>
          <p:cNvGraphicFramePr/>
          <p:nvPr/>
        </p:nvGraphicFramePr>
        <p:xfrm>
          <a:off x="585225" y="4615400"/>
          <a:ext cx="3000000" cy="3000000"/>
        </p:xfrm>
        <a:graphic>
          <a:graphicData uri="http://schemas.openxmlformats.org/drawingml/2006/table">
            <a:tbl>
              <a:tblPr>
                <a:noFill/>
                <a:tableStyleId>{482D6A2C-DBD0-4D54-A3AB-F70711EEF700}</a:tableStyleId>
              </a:tblPr>
              <a:tblGrid>
                <a:gridCol w="958025"/>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Hoàng 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Justin 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98" name="Google Shape;598;g23dccb6f06f_1_514"/>
          <p:cNvSpPr txBox="1"/>
          <p:nvPr/>
        </p:nvSpPr>
        <p:spPr>
          <a:xfrm>
            <a:off x="4581025" y="5113925"/>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Cú pháp: </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Sales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r>
              <a:rPr lang="en-US" sz="1500">
                <a:solidFill>
                  <a:schemeClr val="dk1"/>
                </a:solidFill>
                <a:latin typeface="Exo Medium"/>
                <a:ea typeface="Exo Medium"/>
                <a:cs typeface="Exo Medium"/>
                <a:sym typeface="Exo Medium"/>
              </a:rPr>
              <a:t>CNAME</a:t>
            </a:r>
            <a:r>
              <a:rPr lang="en-US" sz="1500">
                <a:solidFill>
                  <a:schemeClr val="dk1"/>
                </a:solidFill>
                <a:latin typeface="Exo Medium"/>
                <a:ea typeface="Exo Medium"/>
                <a:cs typeface="Exo Medium"/>
                <a:sym typeface="Exo Medium"/>
              </a:rPr>
              <a:t> </a:t>
            </a:r>
            <a:r>
              <a:rPr b="1" lang="en-US" sz="1500">
                <a:solidFill>
                  <a:srgbClr val="0070C0"/>
                </a:solidFill>
                <a:latin typeface="Exo"/>
                <a:ea typeface="Exo"/>
                <a:cs typeface="Exo"/>
                <a:sym typeface="Exo"/>
              </a:rPr>
              <a:t>IS NULL</a:t>
            </a:r>
            <a:endParaRPr sz="1500">
              <a:solidFill>
                <a:schemeClr val="dk1"/>
              </a:solidFill>
              <a:latin typeface="Exo Medium"/>
              <a:ea typeface="Exo Medium"/>
              <a:cs typeface="Exo Medium"/>
              <a:sym typeface="Exo Medium"/>
            </a:endParaRPr>
          </a:p>
        </p:txBody>
      </p:sp>
      <p:sp>
        <p:nvSpPr>
          <p:cNvPr id="599" name="Google Shape;599;g23dccb6f06f_1_514"/>
          <p:cNvSpPr/>
          <p:nvPr/>
        </p:nvSpPr>
        <p:spPr>
          <a:xfrm flipH="1" rot="10800000">
            <a:off x="5918388" y="45392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00" name="Google Shape;600;g23dccb6f06f_1_514"/>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graphicFrame>
        <p:nvGraphicFramePr>
          <p:cNvPr id="601" name="Google Shape;601;g23dccb6f06f_1_514"/>
          <p:cNvGraphicFramePr/>
          <p:nvPr/>
        </p:nvGraphicFramePr>
        <p:xfrm>
          <a:off x="9113875" y="4409313"/>
          <a:ext cx="3000000" cy="3000000"/>
        </p:xfrm>
        <a:graphic>
          <a:graphicData uri="http://schemas.openxmlformats.org/drawingml/2006/table">
            <a:tbl>
              <a:tblPr>
                <a:noFill/>
                <a:tableStyleId>{482D6A2C-DBD0-4D54-A3AB-F70711EEF700}</a:tableStyleId>
              </a:tblPr>
              <a:tblGrid>
                <a:gridCol w="724425"/>
                <a:gridCol w="724425"/>
                <a:gridCol w="724425"/>
                <a:gridCol w="724425"/>
              </a:tblGrid>
              <a:tr h="3175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a:t>
                      </a:r>
                      <a:r>
                        <a:rPr lang="en-US" sz="1000">
                          <a:latin typeface="Exo"/>
                          <a:ea typeface="Exo"/>
                          <a:cs typeface="Exo"/>
                          <a:sym typeface="Exo"/>
                        </a:rPr>
                        <a:t>/2/2023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a:t>
                      </a:r>
                      <a:r>
                        <a:rPr lang="en-US" sz="1000">
                          <a:latin typeface="Exo"/>
                          <a:ea typeface="Exo"/>
                          <a:cs typeface="Exo"/>
                          <a:sym typeface="Exo"/>
                        </a:rPr>
                        <a:t>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02" name="Google Shape;602;g23dccb6f06f_1_514"/>
          <p:cNvSpPr txBox="1"/>
          <p:nvPr/>
        </p:nvSpPr>
        <p:spPr>
          <a:xfrm>
            <a:off x="9418625" y="57675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603" name="Google Shape;603;g23dccb6f06f_1_51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3dccb6f06f_1_53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609" name="Google Shape;609;g23dccb6f06f_1_537"/>
          <p:cNvSpPr txBox="1"/>
          <p:nvPr/>
        </p:nvSpPr>
        <p:spPr>
          <a:xfrm>
            <a:off x="533405" y="2063025"/>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Do NULL không thể sử dụng các toán tử logic để so sánh, do vậy, để kiểm tra nó, chúng ta cần sử dụng toán tử đặc biệt là </a:t>
            </a:r>
            <a:r>
              <a:rPr b="1" lang="en-US" sz="1800">
                <a:latin typeface="Exo"/>
                <a:ea typeface="Exo"/>
                <a:cs typeface="Exo"/>
                <a:sym typeface="Exo"/>
              </a:rPr>
              <a:t>IS NULL </a:t>
            </a:r>
            <a:r>
              <a:rPr lang="en-US" sz="1800">
                <a:latin typeface="Exo Medium"/>
                <a:ea typeface="Exo Medium"/>
                <a:cs typeface="Exo Medium"/>
                <a:sym typeface="Exo Medium"/>
              </a:rPr>
              <a:t>, và </a:t>
            </a:r>
            <a:r>
              <a:rPr b="1" lang="en-US" sz="1800">
                <a:latin typeface="Exo"/>
                <a:ea typeface="Exo"/>
                <a:cs typeface="Exo"/>
                <a:sym typeface="Exo"/>
              </a:rPr>
              <a:t>IS NOT NULL</a:t>
            </a:r>
            <a:endParaRPr b="1" sz="1800">
              <a:latin typeface="Exo"/>
              <a:ea typeface="Exo"/>
              <a:cs typeface="Exo"/>
              <a:sym typeface="Exo"/>
            </a:endParaRPr>
          </a:p>
        </p:txBody>
      </p:sp>
      <p:sp>
        <p:nvSpPr>
          <p:cNvPr id="610" name="Google Shape;610;g23dccb6f06f_1_537"/>
          <p:cNvSpPr/>
          <p:nvPr/>
        </p:nvSpPr>
        <p:spPr>
          <a:xfrm>
            <a:off x="3079090"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2000">
                <a:solidFill>
                  <a:schemeClr val="dk1"/>
                </a:solidFill>
                <a:latin typeface="Exo Medium"/>
                <a:ea typeface="Exo Medium"/>
                <a:cs typeface="Exo Medium"/>
                <a:sym typeface="Exo Medium"/>
              </a:rPr>
              <a:t>IS NULL</a:t>
            </a:r>
            <a:endParaRPr sz="2000">
              <a:solidFill>
                <a:schemeClr val="dk1"/>
              </a:solidFill>
              <a:latin typeface="Exo Medium"/>
              <a:ea typeface="Exo Medium"/>
              <a:cs typeface="Exo Medium"/>
              <a:sym typeface="Exo Medium"/>
            </a:endParaRPr>
          </a:p>
        </p:txBody>
      </p:sp>
      <p:sp>
        <p:nvSpPr>
          <p:cNvPr id="611" name="Google Shape;611;g23dccb6f06f_1_537"/>
          <p:cNvSpPr/>
          <p:nvPr/>
        </p:nvSpPr>
        <p:spPr>
          <a:xfrm>
            <a:off x="6424915"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lang="en-US" sz="1800">
                <a:solidFill>
                  <a:schemeClr val="lt1"/>
                </a:solidFill>
                <a:latin typeface="Exo Medium"/>
                <a:ea typeface="Exo Medium"/>
                <a:cs typeface="Exo Medium"/>
                <a:sym typeface="Exo Medium"/>
              </a:rPr>
              <a:t>IS NOT NULL</a:t>
            </a:r>
            <a:endParaRPr sz="1800">
              <a:solidFill>
                <a:schemeClr val="lt1"/>
              </a:solidFill>
              <a:latin typeface="Exo Medium"/>
              <a:ea typeface="Exo Medium"/>
              <a:cs typeface="Exo Medium"/>
              <a:sym typeface="Exo Medium"/>
            </a:endParaRPr>
          </a:p>
        </p:txBody>
      </p:sp>
      <p:sp>
        <p:nvSpPr>
          <p:cNvPr id="612" name="Google Shape;612;g23dccb6f06f_1_537"/>
          <p:cNvSpPr txBox="1"/>
          <p:nvPr/>
        </p:nvSpPr>
        <p:spPr>
          <a:xfrm>
            <a:off x="838200" y="310700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Cú pháp: </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column_name</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table_name</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r>
              <a:rPr lang="en-US" sz="1500">
                <a:solidFill>
                  <a:schemeClr val="dk1"/>
                </a:solidFill>
                <a:latin typeface="Exo Medium"/>
                <a:ea typeface="Exo Medium"/>
                <a:cs typeface="Exo Medium"/>
                <a:sym typeface="Exo Medium"/>
              </a:rPr>
              <a:t>column_name </a:t>
            </a:r>
            <a:r>
              <a:rPr b="1" lang="en-US" sz="1500">
                <a:solidFill>
                  <a:srgbClr val="0070C0"/>
                </a:solidFill>
                <a:latin typeface="Exo"/>
                <a:ea typeface="Exo"/>
                <a:cs typeface="Exo"/>
                <a:sym typeface="Exo"/>
              </a:rPr>
              <a:t>IS NOT NULL</a:t>
            </a:r>
            <a:endParaRPr sz="1500">
              <a:solidFill>
                <a:schemeClr val="dk1"/>
              </a:solidFill>
              <a:latin typeface="Exo Medium"/>
              <a:ea typeface="Exo Medium"/>
              <a:cs typeface="Exo Medium"/>
              <a:sym typeface="Exo Medium"/>
            </a:endParaRPr>
          </a:p>
        </p:txBody>
      </p:sp>
      <p:sp>
        <p:nvSpPr>
          <p:cNvPr id="613" name="Google Shape;613;g23dccb6f06f_1_537"/>
          <p:cNvSpPr/>
          <p:nvPr/>
        </p:nvSpPr>
        <p:spPr>
          <a:xfrm flipH="1" rot="10800000">
            <a:off x="5454838" y="350833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14" name="Google Shape;614;g23dccb6f06f_1_537"/>
          <p:cNvSpPr txBox="1"/>
          <p:nvPr/>
        </p:nvSpPr>
        <p:spPr>
          <a:xfrm>
            <a:off x="6518100" y="3337850"/>
            <a:ext cx="50259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Trả về các dữ liệu thoả mãn điều kiện, giá trị dữ liệu tại cột ‘column_name’ là không phải là giá trị NULL</a:t>
            </a:r>
            <a:endParaRPr sz="1500">
              <a:solidFill>
                <a:schemeClr val="dk1"/>
              </a:solidFill>
              <a:latin typeface="Exo Medium"/>
              <a:ea typeface="Exo Medium"/>
              <a:cs typeface="Exo Medium"/>
              <a:sym typeface="Exo Medium"/>
            </a:endParaRPr>
          </a:p>
        </p:txBody>
      </p:sp>
      <p:sp>
        <p:nvSpPr>
          <p:cNvPr id="615" name="Google Shape;615;g23dccb6f06f_1_537"/>
          <p:cNvSpPr txBox="1"/>
          <p:nvPr/>
        </p:nvSpPr>
        <p:spPr>
          <a:xfrm>
            <a:off x="780600" y="4215200"/>
            <a:ext cx="7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Ví dụ:</a:t>
            </a:r>
            <a:endParaRPr>
              <a:latin typeface="Exo Medium"/>
              <a:ea typeface="Exo Medium"/>
              <a:cs typeface="Exo Medium"/>
              <a:sym typeface="Exo Medium"/>
            </a:endParaRPr>
          </a:p>
        </p:txBody>
      </p:sp>
      <p:graphicFrame>
        <p:nvGraphicFramePr>
          <p:cNvPr id="616" name="Google Shape;616;g23dccb6f06f_1_537"/>
          <p:cNvGraphicFramePr/>
          <p:nvPr/>
        </p:nvGraphicFramePr>
        <p:xfrm>
          <a:off x="533400" y="4615400"/>
          <a:ext cx="3000000" cy="3000000"/>
        </p:xfrm>
        <a:graphic>
          <a:graphicData uri="http://schemas.openxmlformats.org/drawingml/2006/table">
            <a:tbl>
              <a:tblPr>
                <a:noFill/>
                <a:tableStyleId>{482D6A2C-DBD0-4D54-A3AB-F70711EEF700}</a:tableStyleId>
              </a:tblPr>
              <a:tblGrid>
                <a:gridCol w="1009850"/>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Hoàng 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Justin 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80000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17" name="Google Shape;617;g23dccb6f06f_1_537"/>
          <p:cNvSpPr txBox="1"/>
          <p:nvPr/>
        </p:nvSpPr>
        <p:spPr>
          <a:xfrm>
            <a:off x="5188388" y="5113925"/>
            <a:ext cx="29715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Cú pháp: </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Sales</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WHERE </a:t>
            </a:r>
            <a:r>
              <a:rPr lang="en-US" sz="1500">
                <a:solidFill>
                  <a:schemeClr val="dk1"/>
                </a:solidFill>
                <a:latin typeface="Exo Medium"/>
                <a:ea typeface="Exo Medium"/>
                <a:cs typeface="Exo Medium"/>
                <a:sym typeface="Exo Medium"/>
              </a:rPr>
              <a:t>CNAME </a:t>
            </a:r>
            <a:r>
              <a:rPr b="1" lang="en-US" sz="1500">
                <a:solidFill>
                  <a:srgbClr val="0070C0"/>
                </a:solidFill>
                <a:latin typeface="Exo"/>
                <a:ea typeface="Exo"/>
                <a:cs typeface="Exo"/>
                <a:sym typeface="Exo"/>
              </a:rPr>
              <a:t>IS NOT NULL</a:t>
            </a:r>
            <a:endParaRPr sz="1500">
              <a:solidFill>
                <a:schemeClr val="dk1"/>
              </a:solidFill>
              <a:latin typeface="Exo Medium"/>
              <a:ea typeface="Exo Medium"/>
              <a:cs typeface="Exo Medium"/>
              <a:sym typeface="Exo Medium"/>
            </a:endParaRPr>
          </a:p>
        </p:txBody>
      </p:sp>
      <p:sp>
        <p:nvSpPr>
          <p:cNvPr id="618" name="Google Shape;618;g23dccb6f06f_1_537"/>
          <p:cNvSpPr/>
          <p:nvPr/>
        </p:nvSpPr>
        <p:spPr>
          <a:xfrm flipH="1" rot="10800000">
            <a:off x="6409975" y="45392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19" name="Google Shape;619;g23dccb6f06f_1_537"/>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graphicFrame>
        <p:nvGraphicFramePr>
          <p:cNvPr id="620" name="Google Shape;620;g23dccb6f06f_1_537"/>
          <p:cNvGraphicFramePr/>
          <p:nvPr/>
        </p:nvGraphicFramePr>
        <p:xfrm>
          <a:off x="8986700" y="4215188"/>
          <a:ext cx="3000000" cy="3000000"/>
        </p:xfrm>
        <a:graphic>
          <a:graphicData uri="http://schemas.openxmlformats.org/drawingml/2006/table">
            <a:tbl>
              <a:tblPr>
                <a:noFill/>
                <a:tableStyleId>{482D6A2C-DBD0-4D54-A3AB-F70711EEF700}</a:tableStyleId>
              </a:tblPr>
              <a:tblGrid>
                <a:gridCol w="724425"/>
                <a:gridCol w="724425"/>
                <a:gridCol w="724425"/>
                <a:gridCol w="724425"/>
              </a:tblGrid>
              <a:tr h="3175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Hoàng 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50000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C1001</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Justin 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2/2/2023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60000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21" name="Google Shape;621;g23dccb6f06f_1_537"/>
          <p:cNvSpPr txBox="1"/>
          <p:nvPr/>
        </p:nvSpPr>
        <p:spPr>
          <a:xfrm>
            <a:off x="9418625" y="612315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622" name="Google Shape;622;g23dccb6f06f_1_537"/>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id="628" name="Google Shape;628;g23dccb6f06f_1_574"/>
          <p:cNvPicPr preferRelativeResize="0"/>
          <p:nvPr/>
        </p:nvPicPr>
        <p:blipFill rotWithShape="1">
          <a:blip r:embed="rId3">
            <a:alphaModFix/>
          </a:blip>
          <a:srcRect b="0" l="0" r="0" t="0"/>
          <a:stretch/>
        </p:blipFill>
        <p:spPr>
          <a:xfrm>
            <a:off x="327125" y="1432525"/>
            <a:ext cx="4934699" cy="4934699"/>
          </a:xfrm>
          <a:prstGeom prst="rect">
            <a:avLst/>
          </a:prstGeom>
          <a:noFill/>
          <a:ln>
            <a:noFill/>
          </a:ln>
        </p:spPr>
      </p:pic>
      <p:sp>
        <p:nvSpPr>
          <p:cNvPr id="629" name="Google Shape;629;g23dccb6f06f_1_574"/>
          <p:cNvSpPr txBox="1"/>
          <p:nvPr/>
        </p:nvSpPr>
        <p:spPr>
          <a:xfrm>
            <a:off x="5508350" y="2699625"/>
            <a:ext cx="6531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200">
                <a:latin typeface="Exo"/>
                <a:ea typeface="Exo"/>
                <a:cs typeface="Exo"/>
                <a:sym typeface="Exo"/>
              </a:rPr>
              <a:t>TÁC HẠI CỦA DỮ LIỆU BỊ NULL LÀ GÌ</a:t>
            </a:r>
            <a:r>
              <a:rPr b="1" lang="en-US" sz="2200">
                <a:latin typeface="Exo"/>
                <a:ea typeface="Exo"/>
                <a:cs typeface="Exo"/>
                <a:sym typeface="Exo"/>
              </a:rPr>
              <a:t>?</a:t>
            </a:r>
            <a:endParaRPr b="1" i="0" sz="2200" u="none" cap="none" strike="noStrike">
              <a:solidFill>
                <a:srgbClr val="000000"/>
              </a:solidFill>
              <a:latin typeface="Exo"/>
              <a:ea typeface="Exo"/>
              <a:cs typeface="Exo"/>
              <a:sym typeface="Exo"/>
            </a:endParaRPr>
          </a:p>
        </p:txBody>
      </p:sp>
      <p:grpSp>
        <p:nvGrpSpPr>
          <p:cNvPr id="630" name="Google Shape;630;g23dccb6f06f_1_574"/>
          <p:cNvGrpSpPr/>
          <p:nvPr/>
        </p:nvGrpSpPr>
        <p:grpSpPr>
          <a:xfrm>
            <a:off x="5033467" y="2724020"/>
            <a:ext cx="474874" cy="474408"/>
            <a:chOff x="3040984" y="3681059"/>
            <a:chExt cx="356164" cy="355815"/>
          </a:xfrm>
        </p:grpSpPr>
        <p:sp>
          <p:nvSpPr>
            <p:cNvPr id="631" name="Google Shape;631;g23dccb6f06f_1_574"/>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32" name="Google Shape;632;g23dccb6f06f_1_574"/>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33" name="Google Shape;633;g23dccb6f06f_1_574"/>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23dccb6f06f_1_58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pic>
        <p:nvPicPr>
          <p:cNvPr id="639" name="Google Shape;639;g23dccb6f06f_1_584"/>
          <p:cNvPicPr preferRelativeResize="0"/>
          <p:nvPr/>
        </p:nvPicPr>
        <p:blipFill>
          <a:blip r:embed="rId3">
            <a:alphaModFix/>
          </a:blip>
          <a:stretch>
            <a:fillRect/>
          </a:stretch>
        </p:blipFill>
        <p:spPr>
          <a:xfrm>
            <a:off x="7097802" y="3495000"/>
            <a:ext cx="2561775" cy="2561775"/>
          </a:xfrm>
          <a:prstGeom prst="rect">
            <a:avLst/>
          </a:prstGeom>
          <a:noFill/>
          <a:ln>
            <a:noFill/>
          </a:ln>
        </p:spPr>
      </p:pic>
      <p:pic>
        <p:nvPicPr>
          <p:cNvPr id="640" name="Google Shape;640;g23dccb6f06f_1_584"/>
          <p:cNvPicPr preferRelativeResize="0"/>
          <p:nvPr/>
        </p:nvPicPr>
        <p:blipFill>
          <a:blip r:embed="rId4">
            <a:alphaModFix/>
          </a:blip>
          <a:stretch>
            <a:fillRect/>
          </a:stretch>
        </p:blipFill>
        <p:spPr>
          <a:xfrm>
            <a:off x="8592000" y="1790325"/>
            <a:ext cx="2988000" cy="1864149"/>
          </a:xfrm>
          <a:prstGeom prst="rect">
            <a:avLst/>
          </a:prstGeom>
          <a:noFill/>
          <a:ln>
            <a:noFill/>
          </a:ln>
        </p:spPr>
      </p:pic>
      <p:sp>
        <p:nvSpPr>
          <p:cNvPr id="641" name="Google Shape;641;g23dccb6f06f_1_584"/>
          <p:cNvSpPr txBox="1"/>
          <p:nvPr/>
        </p:nvSpPr>
        <p:spPr>
          <a:xfrm>
            <a:off x="9139300" y="2317600"/>
            <a:ext cx="230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Có cách nào để xử lý NULL trong SQL không?</a:t>
            </a:r>
            <a:endParaRPr>
              <a:latin typeface="Exo Medium"/>
              <a:ea typeface="Exo Medium"/>
              <a:cs typeface="Exo Medium"/>
              <a:sym typeface="Exo Medium"/>
            </a:endParaRPr>
          </a:p>
        </p:txBody>
      </p:sp>
      <p:sp>
        <p:nvSpPr>
          <p:cNvPr id="642" name="Google Shape;642;g23dccb6f06f_1_584"/>
          <p:cNvSpPr txBox="1"/>
          <p:nvPr/>
        </p:nvSpPr>
        <p:spPr>
          <a:xfrm>
            <a:off x="475275" y="1652100"/>
            <a:ext cx="6216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Exo Medium"/>
                <a:ea typeface="Exo Medium"/>
                <a:cs typeface="Exo Medium"/>
                <a:sym typeface="Exo Medium"/>
              </a:rPr>
              <a:t>Ngoài việc dữ liệu NULL gây ra khiến câu truy vấn không hoạt động được, nó cũng có nhiều tác hại cho công việc phân tích: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Gây khó khăn trong việc xác định giá trị thật</a:t>
            </a:r>
            <a:endParaRPr sz="1800">
              <a:latin typeface="Exo Medium"/>
              <a:ea typeface="Exo Medium"/>
              <a:cs typeface="Exo Medium"/>
              <a:sym typeface="Exo Medium"/>
            </a:endParaRPr>
          </a:p>
          <a:p>
            <a:pPr indent="0" lvl="0" marL="457200" marR="0" rtl="0" algn="l">
              <a:lnSpc>
                <a:spcPct val="100000"/>
              </a:lnSpc>
              <a:spcBef>
                <a:spcPts val="0"/>
              </a:spcBef>
              <a:spcAft>
                <a:spcPts val="0"/>
              </a:spcAft>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Gây sai lệch kết quả phân tích </a:t>
            </a:r>
            <a:endParaRPr sz="1800">
              <a:latin typeface="Exo Medium"/>
              <a:ea typeface="Exo Medium"/>
              <a:cs typeface="Exo Medium"/>
              <a:sym typeface="Exo Medium"/>
            </a:endParaRPr>
          </a:p>
          <a:p>
            <a:pPr indent="0" lvl="0" marL="457200" marR="0" rtl="0" algn="l">
              <a:lnSpc>
                <a:spcPct val="100000"/>
              </a:lnSpc>
              <a:spcBef>
                <a:spcPts val="0"/>
              </a:spcBef>
              <a:spcAft>
                <a:spcPts val="0"/>
              </a:spcAft>
              <a:buNone/>
            </a:pPr>
            <a:r>
              <a:t/>
            </a:r>
            <a:endParaRPr sz="1800">
              <a:latin typeface="Exo Medium"/>
              <a:ea typeface="Exo Medium"/>
              <a:cs typeface="Exo Medium"/>
              <a:sym typeface="Exo Medium"/>
            </a:endParaRPr>
          </a:p>
          <a:p>
            <a:pPr indent="-342900" lvl="0" marL="457200" marR="0" rtl="0" algn="l">
              <a:lnSpc>
                <a:spcPct val="100000"/>
              </a:lnSpc>
              <a:spcBef>
                <a:spcPts val="0"/>
              </a:spcBef>
              <a:spcAft>
                <a:spcPts val="0"/>
              </a:spcAft>
              <a:buSzPts val="1800"/>
              <a:buFont typeface="Exo Medium"/>
              <a:buChar char="-"/>
            </a:pPr>
            <a:r>
              <a:rPr lang="en-US" sz="1800">
                <a:latin typeface="Exo Medium"/>
                <a:ea typeface="Exo Medium"/>
                <a:cs typeface="Exo Medium"/>
                <a:sym typeface="Exo Medium"/>
              </a:rPr>
              <a:t>Giảm độ tin cậy khi thực hiện các phép phân tích dựa trên thống kê </a:t>
            </a:r>
            <a:endParaRPr sz="1800">
              <a:latin typeface="Exo Medium"/>
              <a:ea typeface="Exo Medium"/>
              <a:cs typeface="Exo Medium"/>
              <a:sym typeface="Exo Medium"/>
            </a:endParaRPr>
          </a:p>
        </p:txBody>
      </p:sp>
      <p:sp>
        <p:nvSpPr>
          <p:cNvPr id="643" name="Google Shape;643;g23dccb6f06f_1_58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g23dccb6f06f_1_508"/>
          <p:cNvPicPr preferRelativeResize="0"/>
          <p:nvPr/>
        </p:nvPicPr>
        <p:blipFill>
          <a:blip r:embed="rId3">
            <a:alphaModFix/>
          </a:blip>
          <a:stretch>
            <a:fillRect/>
          </a:stretch>
        </p:blipFill>
        <p:spPr>
          <a:xfrm>
            <a:off x="7150025" y="1886995"/>
            <a:ext cx="2592229" cy="2613617"/>
          </a:xfrm>
          <a:prstGeom prst="rect">
            <a:avLst/>
          </a:prstGeom>
          <a:noFill/>
          <a:ln>
            <a:noFill/>
          </a:ln>
        </p:spPr>
      </p:pic>
      <p:sp>
        <p:nvSpPr>
          <p:cNvPr id="650" name="Google Shape;650;g23dccb6f06f_1_508"/>
          <p:cNvSpPr txBox="1"/>
          <p:nvPr/>
        </p:nvSpPr>
        <p:spPr>
          <a:xfrm>
            <a:off x="816404" y="1509589"/>
            <a:ext cx="5320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latin typeface="Exo Medium"/>
                <a:ea typeface="Exo Medium"/>
                <a:cs typeface="Exo Medium"/>
                <a:sym typeface="Exo Medium"/>
              </a:rPr>
              <a:t>- </a:t>
            </a:r>
            <a:r>
              <a:rPr lang="en-US" sz="1800">
                <a:latin typeface="Exo Medium"/>
                <a:ea typeface="Exo Medium"/>
                <a:cs typeface="Exo Medium"/>
                <a:sym typeface="Exo Medium"/>
              </a:rPr>
              <a:t>Có nhiều cách để xử lý dữ liệu bị NULL. </a:t>
            </a:r>
            <a:endParaRPr sz="1800">
              <a:latin typeface="Exo Medium"/>
              <a:ea typeface="Exo Medium"/>
              <a:cs typeface="Exo Medium"/>
              <a:sym typeface="Exo Medium"/>
            </a:endParaRPr>
          </a:p>
          <a:p>
            <a:pPr indent="0" lvl="0" marL="0" marR="0" rtl="0" algn="l">
              <a:lnSpc>
                <a:spcPct val="100000"/>
              </a:lnSpc>
              <a:spcBef>
                <a:spcPts val="0"/>
              </a:spcBef>
              <a:spcAft>
                <a:spcPts val="0"/>
              </a:spcAft>
              <a:buNone/>
            </a:pPr>
            <a:r>
              <a:rPr lang="en-US" sz="1800">
                <a:latin typeface="Exo Medium"/>
                <a:ea typeface="Exo Medium"/>
                <a:cs typeface="Exo Medium"/>
                <a:sym typeface="Exo Medium"/>
              </a:rPr>
              <a:t>Thông thường, ta thường sử dụng cách thay thế giá trị NULL thành 1 giá trị nào đó để thực hiện các phép tính toán, phân tích.</a:t>
            </a:r>
            <a:endParaRPr sz="1800">
              <a:latin typeface="Exo Medium"/>
              <a:ea typeface="Exo Medium"/>
              <a:cs typeface="Exo Medium"/>
              <a:sym typeface="Exo Medium"/>
            </a:endParaRPr>
          </a:p>
        </p:txBody>
      </p:sp>
      <p:sp>
        <p:nvSpPr>
          <p:cNvPr id="651" name="Google Shape;651;g23dccb6f06f_1_508"/>
          <p:cNvSpPr txBox="1"/>
          <p:nvPr/>
        </p:nvSpPr>
        <p:spPr>
          <a:xfrm>
            <a:off x="771079" y="2710188"/>
            <a:ext cx="53208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latin typeface="Exo Medium"/>
                <a:ea typeface="Exo Medium"/>
                <a:cs typeface="Exo Medium"/>
                <a:sym typeface="Exo Medium"/>
              </a:rPr>
              <a:t>- </a:t>
            </a:r>
            <a:r>
              <a:rPr lang="en-US" sz="1800">
                <a:latin typeface="Exo Medium"/>
                <a:ea typeface="Exo Medium"/>
                <a:cs typeface="Exo Medium"/>
                <a:sym typeface="Exo Medium"/>
              </a:rPr>
              <a:t>ISNULL() là 1 hàm xây dựng sẵn trong SQL, được dùng kết hợp cùng mệnh đề </a:t>
            </a:r>
            <a:r>
              <a:rPr b="1" lang="en-US" sz="1800">
                <a:latin typeface="Exo"/>
                <a:ea typeface="Exo"/>
                <a:cs typeface="Exo"/>
                <a:sym typeface="Exo"/>
              </a:rPr>
              <a:t>SELECT </a:t>
            </a:r>
            <a:r>
              <a:rPr lang="en-US" sz="1800">
                <a:latin typeface="Exo Medium"/>
                <a:ea typeface="Exo Medium"/>
                <a:cs typeface="Exo Medium"/>
                <a:sym typeface="Exo Medium"/>
              </a:rPr>
              <a:t>để trả về kết quả truy vấn là 1 giá trị thay thế khi biểu thức là NULL. </a:t>
            </a:r>
            <a:endParaRPr sz="1800">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latin typeface="Exo Medium"/>
              <a:ea typeface="Exo Medium"/>
              <a:cs typeface="Exo Medium"/>
              <a:sym typeface="Exo Medium"/>
            </a:endParaRPr>
          </a:p>
          <a:p>
            <a:pPr indent="0" lvl="0" marL="0" marR="0" rtl="0" algn="l">
              <a:lnSpc>
                <a:spcPct val="100000"/>
              </a:lnSpc>
              <a:spcBef>
                <a:spcPts val="0"/>
              </a:spcBef>
              <a:spcAft>
                <a:spcPts val="0"/>
              </a:spcAft>
              <a:buNone/>
            </a:pPr>
            <a:r>
              <a:rPr lang="en-US" sz="1800">
                <a:latin typeface="Exo Medium"/>
                <a:ea typeface="Exo Medium"/>
                <a:cs typeface="Exo Medium"/>
                <a:sym typeface="Exo Medium"/>
              </a:rPr>
              <a:t>Ví dụ:</a:t>
            </a:r>
            <a:endParaRPr sz="1800">
              <a:latin typeface="Exo Medium"/>
              <a:ea typeface="Exo Medium"/>
              <a:cs typeface="Exo Medium"/>
              <a:sym typeface="Exo Medium"/>
            </a:endParaRPr>
          </a:p>
        </p:txBody>
      </p:sp>
      <p:graphicFrame>
        <p:nvGraphicFramePr>
          <p:cNvPr id="652" name="Google Shape;652;g23dccb6f06f_1_508"/>
          <p:cNvGraphicFramePr/>
          <p:nvPr/>
        </p:nvGraphicFramePr>
        <p:xfrm>
          <a:off x="533400" y="4615400"/>
          <a:ext cx="3000000" cy="3000000"/>
        </p:xfrm>
        <a:graphic>
          <a:graphicData uri="http://schemas.openxmlformats.org/drawingml/2006/table">
            <a:tbl>
              <a:tblPr>
                <a:noFill/>
                <a:tableStyleId>{482D6A2C-DBD0-4D54-A3AB-F70711EEF700}</a:tableStyleId>
              </a:tblPr>
              <a:tblGrid>
                <a:gridCol w="1009850"/>
                <a:gridCol w="958025"/>
                <a:gridCol w="930150"/>
                <a:gridCol w="930150"/>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CNAME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TIME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Hoàng Khánh</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1/1/2023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Mohan</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6/2/2023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NULL</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Bảo</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3/3/2023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latin typeface="Exo"/>
                          <a:ea typeface="Exo"/>
                          <a:cs typeface="Exo"/>
                          <a:sym typeface="Exo"/>
                        </a:rPr>
                        <a:t>Đình Phước</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chemeClr val="dk1"/>
                          </a:solidFill>
                          <a:latin typeface="Exo"/>
                          <a:ea typeface="Exo"/>
                          <a:cs typeface="Exo"/>
                          <a:sym typeface="Exo"/>
                        </a:rPr>
                        <a:t>6/3/2023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53" name="Google Shape;653;g23dccb6f06f_1_508"/>
          <p:cNvSpPr txBox="1"/>
          <p:nvPr/>
        </p:nvSpPr>
        <p:spPr>
          <a:xfrm>
            <a:off x="5002502" y="5113925"/>
            <a:ext cx="3567600" cy="87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Exo Medium"/>
                <a:ea typeface="Exo Medium"/>
                <a:cs typeface="Exo Medium"/>
                <a:sym typeface="Exo Medium"/>
              </a:rPr>
              <a:t>Cú pháp: </a:t>
            </a:r>
            <a:endParaRPr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SELECT </a:t>
            </a:r>
            <a:r>
              <a:rPr i="1" lang="en-US" sz="1500">
                <a:solidFill>
                  <a:schemeClr val="dk1"/>
                </a:solidFill>
                <a:latin typeface="Exo Medium"/>
                <a:ea typeface="Exo Medium"/>
                <a:cs typeface="Exo Medium"/>
                <a:sym typeface="Exo Medium"/>
              </a:rPr>
              <a:t>OID, ISNULL(TotalDue,0)</a:t>
            </a:r>
            <a:endParaRPr i="1" sz="1500">
              <a:solidFill>
                <a:schemeClr val="dk1"/>
              </a:solidFill>
              <a:latin typeface="Exo Medium"/>
              <a:ea typeface="Exo Medium"/>
              <a:cs typeface="Exo Medium"/>
              <a:sym typeface="Exo Medium"/>
            </a:endParaRPr>
          </a:p>
          <a:p>
            <a:pPr indent="0" lvl="0" marL="0" rtl="0" algn="l">
              <a:spcBef>
                <a:spcPts val="0"/>
              </a:spcBef>
              <a:spcAft>
                <a:spcPts val="0"/>
              </a:spcAft>
              <a:buNone/>
            </a:pPr>
            <a:r>
              <a:rPr b="1" lang="en-US" sz="1500">
                <a:solidFill>
                  <a:srgbClr val="0070C0"/>
                </a:solidFill>
                <a:latin typeface="Exo"/>
                <a:ea typeface="Exo"/>
                <a:cs typeface="Exo"/>
                <a:sym typeface="Exo"/>
              </a:rPr>
              <a:t>FROM</a:t>
            </a:r>
            <a:r>
              <a:rPr lang="en-US" sz="1500">
                <a:solidFill>
                  <a:schemeClr val="dk1"/>
                </a:solidFill>
                <a:latin typeface="Exo Medium"/>
                <a:ea typeface="Exo Medium"/>
                <a:cs typeface="Exo Medium"/>
                <a:sym typeface="Exo Medium"/>
              </a:rPr>
              <a:t> Sales</a:t>
            </a:r>
            <a:endParaRPr sz="1500">
              <a:solidFill>
                <a:schemeClr val="dk1"/>
              </a:solidFill>
              <a:latin typeface="Exo Medium"/>
              <a:ea typeface="Exo Medium"/>
              <a:cs typeface="Exo Medium"/>
              <a:sym typeface="Exo Medium"/>
            </a:endParaRPr>
          </a:p>
        </p:txBody>
      </p:sp>
      <p:sp>
        <p:nvSpPr>
          <p:cNvPr id="654" name="Google Shape;654;g23dccb6f06f_1_508"/>
          <p:cNvSpPr/>
          <p:nvPr/>
        </p:nvSpPr>
        <p:spPr>
          <a:xfrm flipH="1" rot="10800000">
            <a:off x="6409975" y="46154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55" name="Google Shape;655;g23dccb6f06f_1_508"/>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a:t>
            </a:r>
            <a:r>
              <a:rPr lang="en-US">
                <a:latin typeface="Exo"/>
                <a:ea typeface="Exo"/>
                <a:cs typeface="Exo"/>
                <a:sym typeface="Exo"/>
              </a:rPr>
              <a:t>Sales </a:t>
            </a:r>
            <a:r>
              <a:rPr b="0" i="0" lang="en-US" sz="1400" u="none" cap="none" strike="noStrike">
                <a:solidFill>
                  <a:srgbClr val="000000"/>
                </a:solidFill>
                <a:latin typeface="Exo"/>
                <a:ea typeface="Exo"/>
                <a:cs typeface="Exo"/>
                <a:sym typeface="Exo"/>
              </a:rPr>
              <a:t>gốc</a:t>
            </a:r>
            <a:endParaRPr b="0" i="0" sz="1400" u="none" cap="none" strike="noStrike">
              <a:solidFill>
                <a:srgbClr val="000000"/>
              </a:solidFill>
              <a:latin typeface="Exo"/>
              <a:ea typeface="Exo"/>
              <a:cs typeface="Exo"/>
              <a:sym typeface="Exo"/>
            </a:endParaRPr>
          </a:p>
        </p:txBody>
      </p:sp>
      <p:sp>
        <p:nvSpPr>
          <p:cNvPr id="656" name="Google Shape;656;g23dccb6f06f_1_508"/>
          <p:cNvSpPr txBox="1"/>
          <p:nvPr/>
        </p:nvSpPr>
        <p:spPr>
          <a:xfrm>
            <a:off x="9418625" y="612315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pic>
        <p:nvPicPr>
          <p:cNvPr id="657" name="Google Shape;657;g23dccb6f06f_1_508"/>
          <p:cNvPicPr preferRelativeResize="0"/>
          <p:nvPr/>
        </p:nvPicPr>
        <p:blipFill>
          <a:blip r:embed="rId4">
            <a:alphaModFix/>
          </a:blip>
          <a:stretch>
            <a:fillRect/>
          </a:stretch>
        </p:blipFill>
        <p:spPr>
          <a:xfrm>
            <a:off x="9079426" y="1609187"/>
            <a:ext cx="2080125" cy="1579515"/>
          </a:xfrm>
          <a:prstGeom prst="rect">
            <a:avLst/>
          </a:prstGeom>
          <a:noFill/>
          <a:ln>
            <a:noFill/>
          </a:ln>
        </p:spPr>
      </p:pic>
      <p:sp>
        <p:nvSpPr>
          <p:cNvPr id="658" name="Google Shape;658;g23dccb6f06f_1_508"/>
          <p:cNvSpPr txBox="1"/>
          <p:nvPr/>
        </p:nvSpPr>
        <p:spPr>
          <a:xfrm>
            <a:off x="9476775" y="1981850"/>
            <a:ext cx="151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Exo Medium"/>
                <a:ea typeface="Exo Medium"/>
                <a:cs typeface="Exo Medium"/>
                <a:sym typeface="Exo Medium"/>
              </a:rPr>
              <a:t>Sử dụng hàm </a:t>
            </a:r>
            <a:r>
              <a:rPr b="1" lang="en-US" sz="1100">
                <a:latin typeface="Exo"/>
                <a:ea typeface="Exo"/>
                <a:cs typeface="Exo"/>
                <a:sym typeface="Exo"/>
              </a:rPr>
              <a:t>ISNULL()</a:t>
            </a:r>
            <a:r>
              <a:rPr lang="en-US" sz="1100">
                <a:latin typeface="Exo Medium"/>
                <a:ea typeface="Exo Medium"/>
                <a:cs typeface="Exo Medium"/>
                <a:sym typeface="Exo Medium"/>
              </a:rPr>
              <a:t> trong SQL !</a:t>
            </a:r>
            <a:endParaRPr sz="1100">
              <a:latin typeface="Exo Medium"/>
              <a:ea typeface="Exo Medium"/>
              <a:cs typeface="Exo Medium"/>
              <a:sym typeface="Exo Medium"/>
            </a:endParaRPr>
          </a:p>
        </p:txBody>
      </p:sp>
      <p:graphicFrame>
        <p:nvGraphicFramePr>
          <p:cNvPr id="659" name="Google Shape;659;g23dccb6f06f_1_508"/>
          <p:cNvGraphicFramePr/>
          <p:nvPr/>
        </p:nvGraphicFramePr>
        <p:xfrm>
          <a:off x="8986663" y="4663625"/>
          <a:ext cx="3000000" cy="3000000"/>
        </p:xfrm>
        <a:graphic>
          <a:graphicData uri="http://schemas.openxmlformats.org/drawingml/2006/table">
            <a:tbl>
              <a:tblPr>
                <a:noFill/>
                <a:tableStyleId>{482D6A2C-DBD0-4D54-A3AB-F70711EEF700}</a:tableStyleId>
              </a:tblPr>
              <a:tblGrid>
                <a:gridCol w="1503850"/>
                <a:gridCol w="1385175"/>
              </a:tblGrid>
              <a:tr h="222200">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OID</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b="1" lang="en-US" sz="1000">
                          <a:solidFill>
                            <a:srgbClr val="FFFFFF"/>
                          </a:solidFill>
                          <a:latin typeface="Exo"/>
                          <a:ea typeface="Exo"/>
                          <a:cs typeface="Exo"/>
                          <a:sym typeface="Exo"/>
                        </a:rPr>
                        <a:t>TotalDue</a:t>
                      </a:r>
                      <a:endParaRPr b="1" sz="1000">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C1002</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C1003</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40000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rtl="0" algn="l">
                        <a:lnSpc>
                          <a:spcPct val="115000"/>
                        </a:lnSpc>
                        <a:spcBef>
                          <a:spcPts val="0"/>
                        </a:spcBef>
                        <a:spcAft>
                          <a:spcPts val="0"/>
                        </a:spcAft>
                        <a:buNone/>
                      </a:pPr>
                      <a:r>
                        <a:rPr lang="en-US" sz="1000">
                          <a:latin typeface="Exo"/>
                          <a:ea typeface="Exo"/>
                          <a:cs typeface="Exo"/>
                          <a:sym typeface="Exo"/>
                        </a:rPr>
                        <a:t>C1004</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latin typeface="Exo"/>
                          <a:ea typeface="Exo"/>
                          <a:cs typeface="Exo"/>
                          <a:sym typeface="Exo"/>
                        </a:rPr>
                        <a:t>10000</a:t>
                      </a:r>
                      <a:endParaRPr sz="1000">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60" name="Google Shape;660;g23dccb6f06f_1_508"/>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400">
                <a:solidFill>
                  <a:schemeClr val="dk1"/>
                </a:solidFill>
                <a:latin typeface="Exo"/>
                <a:ea typeface="Exo"/>
                <a:cs typeface="Exo"/>
                <a:sym typeface="Exo"/>
              </a:rPr>
              <a:t>Dữ liệu NULL và xử lý dữ liệu NULL trong SQL</a:t>
            </a:r>
            <a:endParaRPr b="1" sz="3800">
              <a:solidFill>
                <a:schemeClr val="dk1"/>
              </a:solidFill>
              <a:latin typeface="Exo"/>
              <a:ea typeface="Exo"/>
              <a:cs typeface="Exo"/>
              <a:sym typeface="Ex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64"/>
          <p:cNvPicPr preferRelativeResize="0"/>
          <p:nvPr/>
        </p:nvPicPr>
        <p:blipFill rotWithShape="1">
          <a:blip r:embed="rId3">
            <a:alphaModFix/>
          </a:blip>
          <a:srcRect b="0" l="0" r="66244" t="32095"/>
          <a:stretch/>
        </p:blipFill>
        <p:spPr>
          <a:xfrm flipH="1">
            <a:off x="0" y="0"/>
            <a:ext cx="4966800" cy="1794000"/>
          </a:xfrm>
          <a:prstGeom prst="rect">
            <a:avLst/>
          </a:prstGeom>
          <a:noFill/>
          <a:ln>
            <a:noFill/>
          </a:ln>
        </p:spPr>
      </p:pic>
      <p:grpSp>
        <p:nvGrpSpPr>
          <p:cNvPr id="666" name="Google Shape;666;p64"/>
          <p:cNvGrpSpPr/>
          <p:nvPr/>
        </p:nvGrpSpPr>
        <p:grpSpPr>
          <a:xfrm>
            <a:off x="619211" y="2345943"/>
            <a:ext cx="1715796" cy="3278163"/>
            <a:chOff x="807095" y="1676400"/>
            <a:chExt cx="1877239" cy="4418010"/>
          </a:xfrm>
        </p:grpSpPr>
        <p:pic>
          <p:nvPicPr>
            <p:cNvPr id="667" name="Google Shape;667;p64"/>
            <p:cNvPicPr preferRelativeResize="0"/>
            <p:nvPr/>
          </p:nvPicPr>
          <p:blipFill rotWithShape="1">
            <a:blip r:embed="rId4">
              <a:alphaModFix/>
            </a:blip>
            <a:srcRect b="0" l="0" r="0" t="0"/>
            <a:stretch/>
          </p:blipFill>
          <p:spPr>
            <a:xfrm>
              <a:off x="807095" y="1676400"/>
              <a:ext cx="1861449" cy="4418010"/>
            </a:xfrm>
            <a:prstGeom prst="rect">
              <a:avLst/>
            </a:prstGeom>
            <a:noFill/>
            <a:ln>
              <a:noFill/>
            </a:ln>
          </p:spPr>
        </p:pic>
        <p:sp>
          <p:nvSpPr>
            <p:cNvPr id="668" name="Google Shape;668;p64"/>
            <p:cNvSpPr txBox="1"/>
            <p:nvPr/>
          </p:nvSpPr>
          <p:spPr>
            <a:xfrm>
              <a:off x="919134" y="2208586"/>
              <a:ext cx="1765200" cy="236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Khóa trong S</a:t>
              </a:r>
              <a:r>
                <a:rPr b="1" lang="en-US" sz="1800">
                  <a:solidFill>
                    <a:schemeClr val="lt1"/>
                  </a:solidFill>
                  <a:latin typeface="Exo"/>
                  <a:ea typeface="Exo"/>
                  <a:cs typeface="Exo"/>
                  <a:sym typeface="Exo"/>
                </a:rPr>
                <a:t>QL</a:t>
              </a:r>
              <a:br>
                <a:rPr i="0" lang="en-US" sz="1800" u="none" cap="none" strike="noStrike">
                  <a:solidFill>
                    <a:schemeClr val="lt1"/>
                  </a:solidFill>
                  <a:latin typeface="Exo Medium"/>
                  <a:ea typeface="Exo Medium"/>
                  <a:cs typeface="Exo Medium"/>
                  <a:sym typeface="Exo Medium"/>
                </a:rPr>
              </a:br>
              <a:br>
                <a:rPr i="0" lang="en-US" sz="1800" u="none" cap="none" strike="noStrike">
                  <a:solidFill>
                    <a:schemeClr val="lt1"/>
                  </a:solidFill>
                  <a:latin typeface="Exo Medium"/>
                  <a:ea typeface="Exo Medium"/>
                  <a:cs typeface="Exo Medium"/>
                  <a:sym typeface="Exo Medium"/>
                </a:rPr>
              </a:br>
              <a:r>
                <a:rPr i="0" lang="en-US" sz="1800" u="none" cap="none" strike="noStrike">
                  <a:solidFill>
                    <a:schemeClr val="lt1"/>
                  </a:solidFill>
                  <a:latin typeface="Exo Medium"/>
                  <a:ea typeface="Exo Medium"/>
                  <a:cs typeface="Exo Medium"/>
                  <a:sym typeface="Exo Medium"/>
                </a:rPr>
                <a:t>Khóa chính</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Khóa phụ</a:t>
              </a:r>
              <a:endParaRPr i="0" sz="1800" u="none" cap="none" strike="noStrike">
                <a:solidFill>
                  <a:schemeClr val="lt1"/>
                </a:solidFill>
                <a:latin typeface="Exo Medium"/>
                <a:ea typeface="Exo Medium"/>
                <a:cs typeface="Exo Medium"/>
                <a:sym typeface="Exo Medium"/>
              </a:endParaRPr>
            </a:p>
          </p:txBody>
        </p:sp>
        <p:sp>
          <p:nvSpPr>
            <p:cNvPr id="669" name="Google Shape;669;p64"/>
            <p:cNvSpPr txBox="1"/>
            <p:nvPr/>
          </p:nvSpPr>
          <p:spPr>
            <a:xfrm>
              <a:off x="1989910" y="2407009"/>
              <a:ext cx="2808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70" name="Google Shape;670;p64"/>
          <p:cNvGrpSpPr/>
          <p:nvPr/>
        </p:nvGrpSpPr>
        <p:grpSpPr>
          <a:xfrm>
            <a:off x="2845122" y="2345943"/>
            <a:ext cx="1861449" cy="3278163"/>
            <a:chOff x="3647451" y="1676400"/>
            <a:chExt cx="1861449" cy="4418010"/>
          </a:xfrm>
        </p:grpSpPr>
        <p:pic>
          <p:nvPicPr>
            <p:cNvPr id="671" name="Google Shape;671;p64"/>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672" name="Google Shape;672;p64"/>
            <p:cNvSpPr txBox="1"/>
            <p:nvPr/>
          </p:nvSpPr>
          <p:spPr>
            <a:xfrm>
              <a:off x="4821244" y="2407009"/>
              <a:ext cx="3354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73" name="Google Shape;673;p64"/>
          <p:cNvGrpSpPr/>
          <p:nvPr/>
        </p:nvGrpSpPr>
        <p:grpSpPr>
          <a:xfrm>
            <a:off x="5312888" y="2345946"/>
            <a:ext cx="1715884" cy="3278163"/>
            <a:chOff x="6425663" y="1676400"/>
            <a:chExt cx="1861449" cy="4418010"/>
          </a:xfrm>
        </p:grpSpPr>
        <p:pic>
          <p:nvPicPr>
            <p:cNvPr id="674" name="Google Shape;674;p64"/>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675" name="Google Shape;675;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676" name="Google Shape;676;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grpSp>
        <p:nvGrpSpPr>
          <p:cNvPr id="677" name="Google Shape;677;p64"/>
          <p:cNvGrpSpPr/>
          <p:nvPr/>
        </p:nvGrpSpPr>
        <p:grpSpPr>
          <a:xfrm>
            <a:off x="9811537" y="2345943"/>
            <a:ext cx="1672698" cy="3278163"/>
            <a:chOff x="9203875" y="1676400"/>
            <a:chExt cx="1861449" cy="4418010"/>
          </a:xfrm>
        </p:grpSpPr>
        <p:pic>
          <p:nvPicPr>
            <p:cNvPr id="678" name="Google Shape;678;p64"/>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679" name="Google Shape;679;p64"/>
            <p:cNvSpPr txBox="1"/>
            <p:nvPr/>
          </p:nvSpPr>
          <p:spPr>
            <a:xfrm>
              <a:off x="10371144" y="2407009"/>
              <a:ext cx="3435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680" name="Google Shape;680;p64"/>
            <p:cNvSpPr txBox="1"/>
            <p:nvPr/>
          </p:nvSpPr>
          <p:spPr>
            <a:xfrm>
              <a:off x="9271445"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681" name="Google Shape;681;p64"/>
          <p:cNvSpPr txBox="1"/>
          <p:nvPr/>
        </p:nvSpPr>
        <p:spPr>
          <a:xfrm>
            <a:off x="233240" y="602250"/>
            <a:ext cx="4966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Tóm tắt nội dung</a:t>
            </a:r>
            <a:endParaRPr b="0" i="0" sz="1400" u="none" cap="none" strike="noStrike">
              <a:solidFill>
                <a:srgbClr val="000000"/>
              </a:solidFill>
              <a:latin typeface="Arial"/>
              <a:ea typeface="Arial"/>
              <a:cs typeface="Arial"/>
              <a:sym typeface="Arial"/>
            </a:endParaRPr>
          </a:p>
        </p:txBody>
      </p:sp>
      <p:grpSp>
        <p:nvGrpSpPr>
          <p:cNvPr id="682" name="Google Shape;682;p64"/>
          <p:cNvGrpSpPr/>
          <p:nvPr/>
        </p:nvGrpSpPr>
        <p:grpSpPr>
          <a:xfrm>
            <a:off x="-53" y="1332579"/>
            <a:ext cx="4739625" cy="307776"/>
            <a:chOff x="3616955" y="1172047"/>
            <a:chExt cx="3393445" cy="252918"/>
          </a:xfrm>
        </p:grpSpPr>
        <p:cxnSp>
          <p:nvCxnSpPr>
            <p:cNvPr id="683" name="Google Shape;683;p64"/>
            <p:cNvCxnSpPr/>
            <p:nvPr/>
          </p:nvCxnSpPr>
          <p:spPr>
            <a:xfrm>
              <a:off x="3616955" y="1304861"/>
              <a:ext cx="3144300" cy="0"/>
            </a:xfrm>
            <a:prstGeom prst="straightConnector1">
              <a:avLst/>
            </a:prstGeom>
            <a:noFill/>
            <a:ln cap="flat" cmpd="sng" w="28575">
              <a:solidFill>
                <a:srgbClr val="E31F26"/>
              </a:solidFill>
              <a:prstDash val="solid"/>
              <a:miter lim="800000"/>
              <a:headEnd len="sm" w="sm" type="none"/>
              <a:tailEnd len="sm" w="sm" type="none"/>
            </a:ln>
          </p:spPr>
        </p:cxnSp>
        <p:sp>
          <p:nvSpPr>
            <p:cNvPr id="684" name="Google Shape;684;p64"/>
            <p:cNvSpPr/>
            <p:nvPr/>
          </p:nvSpPr>
          <p:spPr>
            <a:xfrm>
              <a:off x="6761164" y="1172047"/>
              <a:ext cx="249236" cy="252918"/>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5" name="Google Shape;685;p64"/>
            <p:cNvSpPr/>
            <p:nvPr/>
          </p:nvSpPr>
          <p:spPr>
            <a:xfrm>
              <a:off x="6823780" y="1234663"/>
              <a:ext cx="124004" cy="127686"/>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6" name="Google Shape;686;p64"/>
          <p:cNvSpPr txBox="1"/>
          <p:nvPr/>
        </p:nvSpPr>
        <p:spPr>
          <a:xfrm>
            <a:off x="2941346" y="2736813"/>
            <a:ext cx="1765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Quan hệ giữa các bảng</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1 – 1</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1 – n</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m – n</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p:txBody>
      </p:sp>
      <p:sp>
        <p:nvSpPr>
          <p:cNvPr id="687" name="Google Shape;687;p64"/>
          <p:cNvSpPr txBox="1"/>
          <p:nvPr/>
        </p:nvSpPr>
        <p:spPr>
          <a:xfrm>
            <a:off x="5349037" y="2708700"/>
            <a:ext cx="15174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Các câu lệnh trong SQL</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TOP</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Distinct</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Order by</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a:t>
            </a:r>
            <a:endParaRPr i="0" sz="1400" u="none" cap="none" strike="noStrike">
              <a:solidFill>
                <a:srgbClr val="000000"/>
              </a:solidFill>
              <a:latin typeface="Exo Medium"/>
              <a:ea typeface="Exo Medium"/>
              <a:cs typeface="Exo Medium"/>
              <a:sym typeface="Exo Medium"/>
            </a:endParaRPr>
          </a:p>
        </p:txBody>
      </p:sp>
      <p:sp>
        <p:nvSpPr>
          <p:cNvPr id="688" name="Google Shape;688;p64"/>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689" name="Google Shape;689;p64"/>
          <p:cNvSpPr txBox="1"/>
          <p:nvPr/>
        </p:nvSpPr>
        <p:spPr>
          <a:xfrm>
            <a:off x="9903808" y="2692019"/>
            <a:ext cx="1765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Các toán tử, hàm với dữ liệu null</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Is null</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Is not null </a:t>
            </a:r>
            <a:endParaRPr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Exo Medium"/>
                <a:ea typeface="Exo Medium"/>
                <a:cs typeface="Exo Medium"/>
                <a:sym typeface="Exo Medium"/>
              </a:rPr>
              <a:t>   </a:t>
            </a:r>
            <a:r>
              <a:rPr lang="en-US" sz="1800">
                <a:solidFill>
                  <a:schemeClr val="lt1"/>
                </a:solidFill>
                <a:latin typeface="Exo Medium"/>
                <a:ea typeface="Exo Medium"/>
                <a:cs typeface="Exo Medium"/>
                <a:sym typeface="Exo Medium"/>
              </a:rPr>
              <a:t>ISNULL</a:t>
            </a:r>
            <a:r>
              <a:rPr i="0" lang="en-US" sz="1800" u="none" cap="none" strike="noStrike">
                <a:solidFill>
                  <a:schemeClr val="lt1"/>
                </a:solidFill>
                <a:latin typeface="Exo Medium"/>
                <a:ea typeface="Exo Medium"/>
                <a:cs typeface="Exo Medium"/>
                <a:sym typeface="Exo Medium"/>
              </a:rPr>
              <a:t>()</a:t>
            </a:r>
            <a:endParaRPr i="0" sz="1400" u="none" cap="none" strike="noStrike">
              <a:solidFill>
                <a:srgbClr val="000000"/>
              </a:solidFill>
              <a:latin typeface="Exo Medium"/>
              <a:ea typeface="Exo Medium"/>
              <a:cs typeface="Exo Medium"/>
              <a:sym typeface="Exo Medium"/>
            </a:endParaRPr>
          </a:p>
        </p:txBody>
      </p:sp>
      <p:grpSp>
        <p:nvGrpSpPr>
          <p:cNvPr id="690" name="Google Shape;690;p64"/>
          <p:cNvGrpSpPr/>
          <p:nvPr/>
        </p:nvGrpSpPr>
        <p:grpSpPr>
          <a:xfrm>
            <a:off x="7479033" y="2345946"/>
            <a:ext cx="1717876" cy="3278163"/>
            <a:chOff x="6500701" y="1676400"/>
            <a:chExt cx="1863610" cy="4418010"/>
          </a:xfrm>
        </p:grpSpPr>
        <p:pic>
          <p:nvPicPr>
            <p:cNvPr id="691" name="Google Shape;691;p64"/>
            <p:cNvPicPr preferRelativeResize="0"/>
            <p:nvPr/>
          </p:nvPicPr>
          <p:blipFill rotWithShape="1">
            <a:blip r:embed="rId4">
              <a:alphaModFix/>
            </a:blip>
            <a:srcRect b="0" l="0" r="0" t="0"/>
            <a:stretch/>
          </p:blipFill>
          <p:spPr>
            <a:xfrm>
              <a:off x="6502863" y="1676400"/>
              <a:ext cx="1861449" cy="4418010"/>
            </a:xfrm>
            <a:prstGeom prst="rect">
              <a:avLst/>
            </a:prstGeom>
            <a:noFill/>
            <a:ln>
              <a:noFill/>
            </a:ln>
          </p:spPr>
        </p:pic>
        <p:sp>
          <p:nvSpPr>
            <p:cNvPr id="692" name="Google Shape;692;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693" name="Google Shape;693;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694" name="Google Shape;694;p64"/>
          <p:cNvSpPr txBox="1"/>
          <p:nvPr/>
        </p:nvSpPr>
        <p:spPr>
          <a:xfrm>
            <a:off x="7509053" y="2622525"/>
            <a:ext cx="1565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latin typeface="Exo"/>
                <a:ea typeface="Exo"/>
                <a:cs typeface="Exo"/>
                <a:sym typeface="Exo"/>
              </a:rPr>
              <a:t>Các toán tử trong SQL</a:t>
            </a:r>
            <a:endParaRPr b="1" sz="1800">
              <a:solidFill>
                <a:schemeClr val="lt1"/>
              </a:solidFill>
              <a:latin typeface="Exo"/>
              <a:ea typeface="Exo"/>
              <a:cs typeface="Exo"/>
              <a:sym typeface="Exo"/>
            </a:endParaRPr>
          </a:p>
          <a:p>
            <a:pPr indent="0" lvl="0" marL="0" rtl="0" algn="l">
              <a:spcBef>
                <a:spcPts val="0"/>
              </a:spcBef>
              <a:spcAft>
                <a:spcPts val="0"/>
              </a:spcAft>
              <a:buNone/>
            </a:pPr>
            <a:r>
              <a:rPr b="1" lang="en-US" sz="1800">
                <a:solidFill>
                  <a:schemeClr val="lt1"/>
                </a:solidFill>
                <a:latin typeface="Exo"/>
                <a:ea typeface="Exo"/>
                <a:cs typeface="Exo"/>
                <a:sym typeface="Exo"/>
              </a:rPr>
              <a:t>Between</a:t>
            </a:r>
            <a:endParaRPr b="1">
              <a:solidFill>
                <a:schemeClr val="lt1"/>
              </a:solidFill>
              <a:latin typeface="Exo"/>
              <a:ea typeface="Exo"/>
              <a:cs typeface="Exo"/>
              <a:sym typeface="Exo"/>
            </a:endParaRPr>
          </a:p>
          <a:p>
            <a:pPr indent="0" lvl="0" marL="0" rtl="0" algn="l">
              <a:spcBef>
                <a:spcPts val="0"/>
              </a:spcBef>
              <a:spcAft>
                <a:spcPts val="0"/>
              </a:spcAft>
              <a:buNone/>
            </a:pPr>
            <a:r>
              <a:t/>
            </a:r>
            <a:endParaRPr sz="1800">
              <a:solidFill>
                <a:schemeClr val="lt1"/>
              </a:solidFill>
              <a:latin typeface="Exo Medium"/>
              <a:ea typeface="Exo Medium"/>
              <a:cs typeface="Exo Medium"/>
              <a:sym typeface="Exo Medium"/>
            </a:endParaRPr>
          </a:p>
          <a:p>
            <a:pPr indent="0" lvl="0" marL="0" rtl="0" algn="l">
              <a:spcBef>
                <a:spcPts val="0"/>
              </a:spcBef>
              <a:spcAft>
                <a:spcPts val="0"/>
              </a:spcAft>
              <a:buNone/>
            </a:pPr>
            <a:r>
              <a:rPr lang="en-US" sz="1800">
                <a:solidFill>
                  <a:schemeClr val="lt1"/>
                </a:solidFill>
                <a:latin typeface="Exo Medium"/>
                <a:ea typeface="Exo Medium"/>
                <a:cs typeface="Exo Medium"/>
                <a:sym typeface="Exo Medium"/>
              </a:rPr>
              <a:t>   Logic</a:t>
            </a:r>
            <a:endParaRPr>
              <a:solidFill>
                <a:schemeClr val="lt1"/>
              </a:solidFill>
              <a:latin typeface="Exo Medium"/>
              <a:ea typeface="Exo Medium"/>
              <a:cs typeface="Exo Medium"/>
              <a:sym typeface="Exo Medium"/>
            </a:endParaRPr>
          </a:p>
          <a:p>
            <a:pPr indent="0" lvl="0" marL="0" rtl="0" algn="l">
              <a:spcBef>
                <a:spcPts val="0"/>
              </a:spcBef>
              <a:spcAft>
                <a:spcPts val="0"/>
              </a:spcAft>
              <a:buNone/>
            </a:pPr>
            <a:r>
              <a:t/>
            </a:r>
            <a:endParaRPr sz="1800">
              <a:solidFill>
                <a:schemeClr val="lt1"/>
              </a:solidFill>
              <a:latin typeface="Exo Medium"/>
              <a:ea typeface="Exo Medium"/>
              <a:cs typeface="Exo Medium"/>
              <a:sym typeface="Exo Medium"/>
            </a:endParaRPr>
          </a:p>
          <a:p>
            <a:pPr indent="0" lvl="0" marL="0" rtl="0" algn="l">
              <a:spcBef>
                <a:spcPts val="0"/>
              </a:spcBef>
              <a:spcAft>
                <a:spcPts val="0"/>
              </a:spcAft>
              <a:buNone/>
            </a:pPr>
            <a:r>
              <a:rPr lang="en-US" sz="1800">
                <a:solidFill>
                  <a:schemeClr val="lt1"/>
                </a:solidFill>
                <a:latin typeface="Exo Medium"/>
                <a:ea typeface="Exo Medium"/>
                <a:cs typeface="Exo Medium"/>
                <a:sym typeface="Exo Medium"/>
              </a:rPr>
              <a:t>   Toán học</a:t>
            </a:r>
            <a:endParaRPr>
              <a:solidFill>
                <a:schemeClr val="lt1"/>
              </a:solidFill>
              <a:latin typeface="Exo Medium"/>
              <a:ea typeface="Exo Medium"/>
              <a:cs typeface="Exo Medium"/>
              <a:sym typeface="Ex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1c873f79c_0_163"/>
          <p:cNvSpPr/>
          <p:nvPr/>
        </p:nvSpPr>
        <p:spPr>
          <a:xfrm>
            <a:off x="762000" y="3224950"/>
            <a:ext cx="1416300" cy="30771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g241c873f79c_0_163"/>
          <p:cNvSpPr/>
          <p:nvPr/>
        </p:nvSpPr>
        <p:spPr>
          <a:xfrm>
            <a:off x="6998975" y="5837325"/>
            <a:ext cx="4323600" cy="4641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c873f79c_0_163"/>
          <p:cNvSpPr txBox="1"/>
          <p:nvPr/>
        </p:nvSpPr>
        <p:spPr>
          <a:xfrm>
            <a:off x="551700" y="399750"/>
            <a:ext cx="98694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Khoá trong SQL - </a:t>
            </a:r>
            <a:r>
              <a:rPr b="1" lang="en-US" sz="3800">
                <a:solidFill>
                  <a:srgbClr val="E2262D"/>
                </a:solidFill>
                <a:latin typeface="Exo"/>
                <a:ea typeface="Exo"/>
                <a:cs typeface="Exo"/>
                <a:sym typeface="Exo"/>
              </a:rPr>
              <a:t>Khoá chính, khóa ngoại</a:t>
            </a:r>
            <a:endParaRPr b="1" i="0" sz="3800" u="none" cap="none" strike="noStrike">
              <a:solidFill>
                <a:srgbClr val="E2262D"/>
              </a:solidFill>
              <a:latin typeface="Exo"/>
              <a:ea typeface="Exo"/>
              <a:cs typeface="Exo"/>
              <a:sym typeface="Exo"/>
            </a:endParaRPr>
          </a:p>
        </p:txBody>
      </p:sp>
      <p:sp>
        <p:nvSpPr>
          <p:cNvPr id="140" name="Google Shape;140;g241c873f79c_0_163"/>
          <p:cNvSpPr txBox="1"/>
          <p:nvPr/>
        </p:nvSpPr>
        <p:spPr>
          <a:xfrm>
            <a:off x="1010850" y="1411875"/>
            <a:ext cx="104307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Exo"/>
                <a:ea typeface="Exo"/>
                <a:cs typeface="Exo"/>
                <a:sym typeface="Exo"/>
              </a:rPr>
              <a:t>Khóa chính (Primary key)</a:t>
            </a:r>
            <a:r>
              <a:rPr i="0" lang="en-US" sz="1800" u="none" cap="none" strike="noStrike">
                <a:solidFill>
                  <a:schemeClr val="dk1"/>
                </a:solidFill>
                <a:latin typeface="Exo Medium"/>
                <a:ea typeface="Exo Medium"/>
                <a:cs typeface="Exo Medium"/>
                <a:sym typeface="Exo Medium"/>
              </a:rPr>
              <a:t> là cột dùng để định danh các dòng trong bảng. Nó bắt buộc phải là </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i="0" lang="en-US" sz="1800" u="none" cap="none" strike="noStrike">
                <a:solidFill>
                  <a:schemeClr val="dk1"/>
                </a:solidFill>
                <a:latin typeface="Exo Medium"/>
                <a:ea typeface="Exo Medium"/>
                <a:cs typeface="Exo Medium"/>
                <a:sym typeface="Exo Medium"/>
              </a:rPr>
              <a:t>giá trị duy nhất (UNIQUE) và không được chứa giá trị NULL. Một bảng có duy nhất một khóa chính. </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i="0" lang="en-US" sz="1800" u="none" cap="none" strike="noStrike">
                <a:solidFill>
                  <a:schemeClr val="dk1"/>
                </a:solidFill>
                <a:latin typeface="Exo Medium"/>
                <a:ea typeface="Exo Medium"/>
                <a:cs typeface="Exo Medium"/>
                <a:sym typeface="Exo Medium"/>
              </a:rPr>
              <a:t>Khóa chính có thể là một cột hoặc được kết hợp </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i="0" lang="en-US" sz="1800" u="none" cap="none" strike="noStrike">
                <a:solidFill>
                  <a:schemeClr val="dk1"/>
                </a:solidFill>
                <a:latin typeface="Exo Medium"/>
                <a:ea typeface="Exo Medium"/>
                <a:cs typeface="Exo Medium"/>
                <a:sym typeface="Exo Medium"/>
              </a:rPr>
              <a:t>nhiều cột trong bảng</a:t>
            </a:r>
            <a:r>
              <a:rPr i="0" lang="en-US" sz="1800" u="none" cap="none" strike="noStrike">
                <a:solidFill>
                  <a:srgbClr val="000000"/>
                </a:solidFill>
                <a:latin typeface="Exo Medium"/>
                <a:ea typeface="Exo Medium"/>
                <a:cs typeface="Exo Medium"/>
                <a:sym typeface="Exo Medium"/>
              </a:rPr>
              <a:t>.</a:t>
            </a:r>
            <a:endParaRPr i="0" sz="1800" u="none" cap="none" strike="noStrike">
              <a:solidFill>
                <a:srgbClr val="000000"/>
              </a:solidFill>
              <a:latin typeface="Exo Medium"/>
              <a:ea typeface="Exo Medium"/>
              <a:cs typeface="Exo Medium"/>
              <a:sym typeface="Exo Medium"/>
            </a:endParaRPr>
          </a:p>
        </p:txBody>
      </p:sp>
      <p:pic>
        <p:nvPicPr>
          <p:cNvPr id="141" name="Google Shape;141;g241c873f79c_0_163"/>
          <p:cNvPicPr preferRelativeResize="0"/>
          <p:nvPr/>
        </p:nvPicPr>
        <p:blipFill>
          <a:blip r:embed="rId3">
            <a:alphaModFix/>
          </a:blip>
          <a:stretch>
            <a:fillRect/>
          </a:stretch>
        </p:blipFill>
        <p:spPr>
          <a:xfrm>
            <a:off x="2407816" y="3224400"/>
            <a:ext cx="4069509" cy="3077035"/>
          </a:xfrm>
          <a:prstGeom prst="rect">
            <a:avLst/>
          </a:prstGeom>
          <a:noFill/>
          <a:ln>
            <a:noFill/>
          </a:ln>
        </p:spPr>
      </p:pic>
      <p:pic>
        <p:nvPicPr>
          <p:cNvPr id="142" name="Google Shape;142;g241c873f79c_0_163"/>
          <p:cNvPicPr preferRelativeResize="0"/>
          <p:nvPr/>
        </p:nvPicPr>
        <p:blipFill>
          <a:blip r:embed="rId4">
            <a:alphaModFix/>
          </a:blip>
          <a:stretch>
            <a:fillRect/>
          </a:stretch>
        </p:blipFill>
        <p:spPr>
          <a:xfrm>
            <a:off x="6998988" y="2287575"/>
            <a:ext cx="4323576" cy="3349258"/>
          </a:xfrm>
          <a:prstGeom prst="rect">
            <a:avLst/>
          </a:prstGeom>
          <a:noFill/>
          <a:ln>
            <a:noFill/>
          </a:ln>
        </p:spPr>
      </p:pic>
      <p:sp>
        <p:nvSpPr>
          <p:cNvPr id="143" name="Google Shape;143;g241c873f79c_0_163"/>
          <p:cNvSpPr txBox="1"/>
          <p:nvPr/>
        </p:nvSpPr>
        <p:spPr>
          <a:xfrm>
            <a:off x="838188" y="3665320"/>
            <a:ext cx="1416300" cy="2277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lang="en-US" sz="2300">
                <a:solidFill>
                  <a:srgbClr val="E2262D"/>
                </a:solidFill>
                <a:latin typeface="Exo"/>
                <a:ea typeface="Exo"/>
                <a:cs typeface="Exo"/>
                <a:sym typeface="Exo"/>
              </a:rPr>
              <a:t>Minh hoạ </a:t>
            </a:r>
            <a:endParaRPr b="1" sz="23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500"/>
              <a:buFont typeface="Arial"/>
              <a:buNone/>
            </a:pPr>
            <a:r>
              <a:rPr b="1" lang="en-US" sz="2300">
                <a:solidFill>
                  <a:srgbClr val="E2262D"/>
                </a:solidFill>
                <a:latin typeface="Exo"/>
                <a:ea typeface="Exo"/>
                <a:cs typeface="Exo"/>
                <a:sym typeface="Exo"/>
              </a:rPr>
              <a:t>về </a:t>
            </a:r>
            <a:endParaRPr b="1" sz="23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500"/>
              <a:buFont typeface="Arial"/>
              <a:buNone/>
            </a:pPr>
            <a:r>
              <a:rPr b="1" lang="en-US" sz="2300">
                <a:solidFill>
                  <a:srgbClr val="E2262D"/>
                </a:solidFill>
                <a:latin typeface="Exo"/>
                <a:ea typeface="Exo"/>
                <a:cs typeface="Exo"/>
                <a:sym typeface="Exo"/>
              </a:rPr>
              <a:t>giá </a:t>
            </a:r>
            <a:endParaRPr b="1" sz="23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500"/>
              <a:buFont typeface="Arial"/>
              <a:buNone/>
            </a:pPr>
            <a:r>
              <a:rPr b="1" lang="en-US" sz="2300">
                <a:solidFill>
                  <a:srgbClr val="E2262D"/>
                </a:solidFill>
                <a:latin typeface="Exo"/>
                <a:ea typeface="Exo"/>
                <a:cs typeface="Exo"/>
                <a:sym typeface="Exo"/>
              </a:rPr>
              <a:t>trị UNIQUE</a:t>
            </a:r>
            <a:endParaRPr b="1" i="0" sz="2300" u="none" cap="none" strike="noStrike">
              <a:solidFill>
                <a:srgbClr val="000000"/>
              </a:solidFill>
              <a:latin typeface="Exo"/>
              <a:ea typeface="Exo"/>
              <a:cs typeface="Exo"/>
              <a:sym typeface="Exo"/>
            </a:endParaRPr>
          </a:p>
        </p:txBody>
      </p:sp>
      <p:sp>
        <p:nvSpPr>
          <p:cNvPr id="144" name="Google Shape;144;g241c873f79c_0_163"/>
          <p:cNvSpPr txBox="1"/>
          <p:nvPr/>
        </p:nvSpPr>
        <p:spPr>
          <a:xfrm>
            <a:off x="7615469" y="5837331"/>
            <a:ext cx="3090600" cy="4641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lang="en-US" sz="2300">
                <a:solidFill>
                  <a:srgbClr val="E2262D"/>
                </a:solidFill>
                <a:latin typeface="Exo"/>
                <a:ea typeface="Exo"/>
                <a:cs typeface="Exo"/>
                <a:sym typeface="Exo"/>
              </a:rPr>
              <a:t>Ví dụ về khoá chính</a:t>
            </a:r>
            <a:endParaRPr b="1" i="0" sz="2300" u="none" cap="none" strike="noStrike">
              <a:solidFill>
                <a:srgbClr val="000000"/>
              </a:solidFill>
              <a:latin typeface="Exo"/>
              <a:ea typeface="Exo"/>
              <a:cs typeface="Exo"/>
              <a:sym typeface="Exo"/>
            </a:endParaRPr>
          </a:p>
        </p:txBody>
      </p:sp>
      <p:pic>
        <p:nvPicPr>
          <p:cNvPr id="145" name="Google Shape;145;g241c873f79c_0_163"/>
          <p:cNvPicPr preferRelativeResize="0"/>
          <p:nvPr/>
        </p:nvPicPr>
        <p:blipFill rotWithShape="1">
          <a:blip r:embed="rId5">
            <a:alphaModFix/>
          </a:blip>
          <a:srcRect b="0" l="0" r="0" t="0"/>
          <a:stretch/>
        </p:blipFill>
        <p:spPr>
          <a:xfrm>
            <a:off x="858458" y="1499159"/>
            <a:ext cx="88821" cy="190315"/>
          </a:xfrm>
          <a:prstGeom prst="rect">
            <a:avLst/>
          </a:prstGeom>
          <a:noFill/>
          <a:ln>
            <a:noFill/>
          </a:ln>
        </p:spPr>
      </p:pic>
      <p:pic>
        <p:nvPicPr>
          <p:cNvPr id="146" name="Google Shape;146;g241c873f79c_0_163"/>
          <p:cNvPicPr preferRelativeResize="0"/>
          <p:nvPr/>
        </p:nvPicPr>
        <p:blipFill rotWithShape="1">
          <a:blip r:embed="rId5">
            <a:alphaModFix/>
          </a:blip>
          <a:srcRect b="0" l="0" r="0" t="0"/>
          <a:stretch/>
        </p:blipFill>
        <p:spPr>
          <a:xfrm>
            <a:off x="858458" y="2322209"/>
            <a:ext cx="88821" cy="190315"/>
          </a:xfrm>
          <a:prstGeom prst="rect">
            <a:avLst/>
          </a:prstGeom>
          <a:noFill/>
          <a:ln>
            <a:noFill/>
          </a:ln>
        </p:spPr>
      </p:pic>
      <p:sp>
        <p:nvSpPr>
          <p:cNvPr id="147" name="Google Shape;147;g241c873f79c_0_163"/>
          <p:cNvSpPr txBox="1"/>
          <p:nvPr/>
        </p:nvSpPr>
        <p:spPr>
          <a:xfrm>
            <a:off x="1223125" y="6359575"/>
            <a:ext cx="422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900">
                <a:solidFill>
                  <a:srgbClr val="E31F26"/>
                </a:solidFill>
                <a:highlight>
                  <a:schemeClr val="accent4"/>
                </a:highlight>
                <a:latin typeface="Exo Medium"/>
                <a:ea typeface="Exo Medium"/>
                <a:cs typeface="Exo Medium"/>
                <a:sym typeface="Exo Medium"/>
              </a:rPr>
              <a:t>Giá trị Unique là giá trị chỉ xuất hiện 1 lần duy nhất trong cột.</a:t>
            </a:r>
            <a:endParaRPr i="1" sz="900">
              <a:solidFill>
                <a:srgbClr val="E31F26"/>
              </a:solidFill>
              <a:highlight>
                <a:schemeClr val="accent4"/>
              </a:highlight>
              <a:latin typeface="Exo Medium"/>
              <a:ea typeface="Exo Medium"/>
              <a:cs typeface="Exo Medium"/>
              <a:sym typeface="Exo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700" name="Google Shape;700;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701" name="Google Shape;701;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702" name="Google Shape;702;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703" name="Google Shape;703;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41c873f79c_0_178"/>
          <p:cNvSpPr/>
          <p:nvPr/>
        </p:nvSpPr>
        <p:spPr>
          <a:xfrm>
            <a:off x="6730000" y="2402575"/>
            <a:ext cx="4623900" cy="1609500"/>
          </a:xfrm>
          <a:prstGeom prst="cloudCallout">
            <a:avLst>
              <a:gd fmla="val -20833" name="adj1"/>
              <a:gd fmla="val 62500" name="adj2"/>
            </a:avLst>
          </a:prstGeom>
          <a:solidFill>
            <a:srgbClr val="FFFFFF"/>
          </a:solidFill>
          <a:ln cap="flat" cmpd="sng" w="19050">
            <a:solidFill>
              <a:srgbClr val="3759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41c873f79c_0_178"/>
          <p:cNvSpPr txBox="1"/>
          <p:nvPr/>
        </p:nvSpPr>
        <p:spPr>
          <a:xfrm>
            <a:off x="1161300" y="399750"/>
            <a:ext cx="98694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Công dụng của</a:t>
            </a:r>
            <a:r>
              <a:rPr b="1" lang="en-US" sz="3800">
                <a:solidFill>
                  <a:schemeClr val="dk1"/>
                </a:solidFill>
                <a:latin typeface="Exo"/>
                <a:ea typeface="Exo"/>
                <a:cs typeface="Exo"/>
                <a:sym typeface="Exo"/>
              </a:rPr>
              <a:t> </a:t>
            </a:r>
            <a:r>
              <a:rPr b="1" lang="en-US" sz="3800">
                <a:solidFill>
                  <a:srgbClr val="E2262D"/>
                </a:solidFill>
                <a:latin typeface="Exo"/>
                <a:ea typeface="Exo"/>
                <a:cs typeface="Exo"/>
                <a:sym typeface="Exo"/>
              </a:rPr>
              <a:t>Khoá chính</a:t>
            </a:r>
            <a:endParaRPr b="1" i="0" sz="3800" u="none" cap="none" strike="noStrike">
              <a:solidFill>
                <a:srgbClr val="E2262D"/>
              </a:solidFill>
              <a:latin typeface="Exo"/>
              <a:ea typeface="Exo"/>
              <a:cs typeface="Exo"/>
              <a:sym typeface="Exo"/>
            </a:endParaRPr>
          </a:p>
        </p:txBody>
      </p:sp>
      <p:sp>
        <p:nvSpPr>
          <p:cNvPr id="155" name="Google Shape;155;g241c873f79c_0_178"/>
          <p:cNvSpPr txBox="1"/>
          <p:nvPr/>
        </p:nvSpPr>
        <p:spPr>
          <a:xfrm>
            <a:off x="735750" y="1489225"/>
            <a:ext cx="10926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Exo Medium"/>
                <a:ea typeface="Exo Medium"/>
                <a:cs typeface="Exo Medium"/>
                <a:sym typeface="Exo Medium"/>
              </a:rPr>
              <a:t>Chúng ta có thể tạo bảng dữ liệu mà không có khoá chính, tuy nhiên, vấn đề sẽ xảy ra nếu như có 2 hoặc nhiều dòng dữ liệu bị trùng lặp, điều đó khó để xác định một đối tượng đã tồn tại hay chưa.</a:t>
            </a:r>
            <a:endParaRPr sz="1700">
              <a:latin typeface="Exo Medium"/>
              <a:ea typeface="Exo Medium"/>
              <a:cs typeface="Exo Medium"/>
              <a:sym typeface="Exo Medium"/>
            </a:endParaRPr>
          </a:p>
        </p:txBody>
      </p:sp>
      <p:graphicFrame>
        <p:nvGraphicFramePr>
          <p:cNvPr id="156" name="Google Shape;156;g241c873f79c_0_178"/>
          <p:cNvGraphicFramePr/>
          <p:nvPr/>
        </p:nvGraphicFramePr>
        <p:xfrm>
          <a:off x="647050" y="3202363"/>
          <a:ext cx="3000000" cy="3000000"/>
        </p:xfrm>
        <a:graphic>
          <a:graphicData uri="http://schemas.openxmlformats.org/drawingml/2006/table">
            <a:tbl>
              <a:tblPr>
                <a:noFill/>
                <a:tableStyleId>{482D6A2C-DBD0-4D54-A3AB-F70711EEF700}</a:tableStyleId>
              </a:tblPr>
              <a:tblGrid>
                <a:gridCol w="1959675"/>
                <a:gridCol w="1902600"/>
                <a:gridCol w="1902600"/>
              </a:tblGrid>
              <a:tr h="574225">
                <a:tc>
                  <a:txBody>
                    <a:bodyPr/>
                    <a:lstStyle/>
                    <a:p>
                      <a:pPr indent="0" lvl="0" marL="0" rtl="0" algn="ctr">
                        <a:lnSpc>
                          <a:spcPct val="115000"/>
                        </a:lnSpc>
                        <a:spcBef>
                          <a:spcPts val="0"/>
                        </a:spcBef>
                        <a:spcAft>
                          <a:spcPts val="0"/>
                        </a:spcAft>
                        <a:buNone/>
                      </a:pPr>
                      <a:r>
                        <a:rPr b="1" lang="en-US" sz="1700">
                          <a:solidFill>
                            <a:srgbClr val="FFFFFF"/>
                          </a:solidFill>
                          <a:latin typeface="Exo"/>
                          <a:ea typeface="Exo"/>
                          <a:cs typeface="Exo"/>
                          <a:sym typeface="Exo"/>
                        </a:rPr>
                        <a:t>Tên khách hàng</a:t>
                      </a:r>
                      <a:endParaRPr b="1" sz="17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c>
                  <a:txBody>
                    <a:bodyPr/>
                    <a:lstStyle/>
                    <a:p>
                      <a:pPr indent="0" lvl="0" marL="0" rtl="0" algn="ctr">
                        <a:lnSpc>
                          <a:spcPct val="115000"/>
                        </a:lnSpc>
                        <a:spcBef>
                          <a:spcPts val="0"/>
                        </a:spcBef>
                        <a:spcAft>
                          <a:spcPts val="0"/>
                        </a:spcAft>
                        <a:buNone/>
                      </a:pPr>
                      <a:r>
                        <a:rPr b="1" lang="en-US" sz="1700">
                          <a:solidFill>
                            <a:srgbClr val="FFFFFF"/>
                          </a:solidFill>
                          <a:latin typeface="Exo"/>
                          <a:ea typeface="Exo"/>
                          <a:cs typeface="Exo"/>
                          <a:sym typeface="Exo"/>
                        </a:rPr>
                        <a:t>Tên sản phẩm</a:t>
                      </a:r>
                      <a:endParaRPr b="1" sz="17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c>
                  <a:txBody>
                    <a:bodyPr/>
                    <a:lstStyle/>
                    <a:p>
                      <a:pPr indent="0" lvl="0" marL="0" rtl="0" algn="ctr">
                        <a:lnSpc>
                          <a:spcPct val="115000"/>
                        </a:lnSpc>
                        <a:spcBef>
                          <a:spcPts val="0"/>
                        </a:spcBef>
                        <a:spcAft>
                          <a:spcPts val="0"/>
                        </a:spcAft>
                        <a:buNone/>
                      </a:pPr>
                      <a:r>
                        <a:rPr b="1" lang="en-US" sz="1700">
                          <a:solidFill>
                            <a:srgbClr val="FFFFFF"/>
                          </a:solidFill>
                          <a:latin typeface="Exo"/>
                          <a:ea typeface="Exo"/>
                          <a:cs typeface="Exo"/>
                          <a:sym typeface="Exo"/>
                        </a:rPr>
                        <a:t>Số lượng </a:t>
                      </a:r>
                      <a:endParaRPr b="1" sz="17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r>
              <a:tr h="446400">
                <a:tc>
                  <a:txBody>
                    <a:bodyPr/>
                    <a:lstStyle/>
                    <a:p>
                      <a:pPr indent="0" lvl="0" marL="0" rtl="0" algn="l">
                        <a:lnSpc>
                          <a:spcPct val="115000"/>
                        </a:lnSpc>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Khánh</a:t>
                      </a:r>
                      <a:endParaRPr b="1"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Coca</a:t>
                      </a:r>
                      <a:endParaRPr b="1"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10</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60425">
                <a:tc>
                  <a:txBody>
                    <a:bodyPr/>
                    <a:lstStyle/>
                    <a:p>
                      <a:pPr indent="0" lvl="0" marL="0" rtl="0" algn="l">
                        <a:lnSpc>
                          <a:spcPct val="115000"/>
                        </a:lnSpc>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Khánh</a:t>
                      </a:r>
                      <a:endParaRPr b="1"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b="1" lang="en-US" sz="1700">
                          <a:latin typeface="Exo"/>
                          <a:ea typeface="Exo"/>
                          <a:cs typeface="Exo"/>
                          <a:sym typeface="Exo"/>
                        </a:rPr>
                        <a:t>   </a:t>
                      </a:r>
                      <a:r>
                        <a:rPr b="1" lang="en-US" sz="1700">
                          <a:latin typeface="Exo"/>
                          <a:ea typeface="Exo"/>
                          <a:cs typeface="Exo"/>
                          <a:sym typeface="Exo"/>
                        </a:rPr>
                        <a:t>Trứng</a:t>
                      </a:r>
                      <a:endParaRPr b="1"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2</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Bảo</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Sữa</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10</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Phước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Bentagen</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2</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Phước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a:t>
                      </a:r>
                      <a:r>
                        <a:rPr lang="en-US" sz="1700">
                          <a:latin typeface="Exo"/>
                          <a:ea typeface="Exo"/>
                          <a:cs typeface="Exo"/>
                          <a:sym typeface="Exo"/>
                        </a:rPr>
                        <a:t>Nước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3</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157" name="Google Shape;157;g241c873f79c_0_178"/>
          <p:cNvSpPr txBox="1"/>
          <p:nvPr/>
        </p:nvSpPr>
        <p:spPr>
          <a:xfrm>
            <a:off x="647050" y="2609600"/>
            <a:ext cx="211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Exo"/>
                <a:ea typeface="Exo"/>
                <a:cs typeface="Exo"/>
                <a:sym typeface="Exo"/>
              </a:rPr>
              <a:t>Ví dụ cụ thể:</a:t>
            </a:r>
            <a:endParaRPr b="1" sz="1700">
              <a:latin typeface="Exo"/>
              <a:ea typeface="Exo"/>
              <a:cs typeface="Exo"/>
              <a:sym typeface="Exo"/>
            </a:endParaRPr>
          </a:p>
        </p:txBody>
      </p:sp>
      <p:pic>
        <p:nvPicPr>
          <p:cNvPr id="158" name="Google Shape;158;g241c873f79c_0_178"/>
          <p:cNvPicPr preferRelativeResize="0"/>
          <p:nvPr/>
        </p:nvPicPr>
        <p:blipFill rotWithShape="1">
          <a:blip r:embed="rId3">
            <a:alphaModFix/>
          </a:blip>
          <a:srcRect b="5970" l="4669" r="3772" t="0"/>
          <a:stretch/>
        </p:blipFill>
        <p:spPr>
          <a:xfrm>
            <a:off x="7895650" y="3309125"/>
            <a:ext cx="2642176" cy="2713500"/>
          </a:xfrm>
          <a:prstGeom prst="rect">
            <a:avLst/>
          </a:prstGeom>
          <a:noFill/>
          <a:ln>
            <a:noFill/>
          </a:ln>
        </p:spPr>
      </p:pic>
      <p:sp>
        <p:nvSpPr>
          <p:cNvPr id="159" name="Google Shape;159;g241c873f79c_0_178"/>
          <p:cNvSpPr txBox="1"/>
          <p:nvPr/>
        </p:nvSpPr>
        <p:spPr>
          <a:xfrm>
            <a:off x="7519488" y="2693975"/>
            <a:ext cx="3546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700">
                <a:latin typeface="Exo Medium"/>
                <a:ea typeface="Exo Medium"/>
                <a:cs typeface="Exo Medium"/>
                <a:sym typeface="Exo Medium"/>
              </a:rPr>
              <a:t>2 người mua </a:t>
            </a:r>
            <a:r>
              <a:rPr b="1" i="1" lang="en-US" sz="1700">
                <a:latin typeface="Exo"/>
                <a:ea typeface="Exo"/>
                <a:cs typeface="Exo"/>
                <a:sym typeface="Exo"/>
              </a:rPr>
              <a:t>Coca</a:t>
            </a:r>
            <a:r>
              <a:rPr i="1" lang="en-US" sz="1700">
                <a:latin typeface="Exo Medium"/>
                <a:ea typeface="Exo Medium"/>
                <a:cs typeface="Exo Medium"/>
                <a:sym typeface="Exo Medium"/>
              </a:rPr>
              <a:t> và </a:t>
            </a:r>
            <a:r>
              <a:rPr b="1" i="1" lang="en-US" sz="1700">
                <a:latin typeface="Exo"/>
                <a:ea typeface="Exo"/>
                <a:cs typeface="Exo"/>
                <a:sym typeface="Exo"/>
              </a:rPr>
              <a:t>Trứng</a:t>
            </a:r>
            <a:r>
              <a:rPr i="1" lang="en-US" sz="1700">
                <a:latin typeface="Exo Medium"/>
                <a:ea typeface="Exo Medium"/>
                <a:cs typeface="Exo Medium"/>
                <a:sym typeface="Exo Medium"/>
              </a:rPr>
              <a:t> là cùng 1 người hay là 2 người </a:t>
            </a:r>
            <a:endParaRPr i="1" sz="1700">
              <a:latin typeface="Exo Medium"/>
              <a:ea typeface="Exo Medium"/>
              <a:cs typeface="Exo Medium"/>
              <a:sym typeface="Exo Medium"/>
            </a:endParaRPr>
          </a:p>
          <a:p>
            <a:pPr indent="0" lvl="0" marL="0" rtl="0" algn="l">
              <a:spcBef>
                <a:spcPts val="0"/>
              </a:spcBef>
              <a:spcAft>
                <a:spcPts val="0"/>
              </a:spcAft>
              <a:buNone/>
            </a:pPr>
            <a:r>
              <a:rPr i="1" lang="en-US" sz="1700">
                <a:latin typeface="Exo Medium"/>
                <a:ea typeface="Exo Medium"/>
                <a:cs typeface="Exo Medium"/>
                <a:sym typeface="Exo Medium"/>
              </a:rPr>
              <a:t>khác nhau?</a:t>
            </a:r>
            <a:endParaRPr i="1" sz="1700">
              <a:latin typeface="Exo Medium"/>
              <a:ea typeface="Exo Medium"/>
              <a:cs typeface="Exo Medium"/>
              <a:sym typeface="Exo Medium"/>
            </a:endParaRPr>
          </a:p>
        </p:txBody>
      </p:sp>
      <p:pic>
        <p:nvPicPr>
          <p:cNvPr id="160" name="Google Shape;160;g241c873f79c_0_178"/>
          <p:cNvPicPr preferRelativeResize="0"/>
          <p:nvPr/>
        </p:nvPicPr>
        <p:blipFill rotWithShape="1">
          <a:blip r:embed="rId4">
            <a:alphaModFix/>
          </a:blip>
          <a:srcRect b="0" l="0" r="0" t="0"/>
          <a:stretch/>
        </p:blipFill>
        <p:spPr>
          <a:xfrm>
            <a:off x="647058" y="1606059"/>
            <a:ext cx="88821" cy="190315"/>
          </a:xfrm>
          <a:prstGeom prst="rect">
            <a:avLst/>
          </a:prstGeom>
          <a:noFill/>
          <a:ln>
            <a:noFill/>
          </a:ln>
        </p:spPr>
      </p:pic>
      <p:sp>
        <p:nvSpPr>
          <p:cNvPr id="161" name="Google Shape;161;g241c873f79c_0_178"/>
          <p:cNvSpPr/>
          <p:nvPr/>
        </p:nvSpPr>
        <p:spPr>
          <a:xfrm>
            <a:off x="647050" y="3822950"/>
            <a:ext cx="3862200" cy="860400"/>
          </a:xfrm>
          <a:prstGeom prst="rect">
            <a:avLst/>
          </a:prstGeom>
          <a:noFill/>
          <a:ln cap="flat" cmpd="sng" w="38100">
            <a:solidFill>
              <a:srgbClr val="E2262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41c873f79c_0_194"/>
          <p:cNvSpPr/>
          <p:nvPr/>
        </p:nvSpPr>
        <p:spPr>
          <a:xfrm>
            <a:off x="7383475" y="2435600"/>
            <a:ext cx="4468500" cy="1623900"/>
          </a:xfrm>
          <a:prstGeom prst="wedgeEllipseCallout">
            <a:avLst>
              <a:gd fmla="val -20833" name="adj1"/>
              <a:gd fmla="val 62500" name="adj2"/>
            </a:avLst>
          </a:prstGeom>
          <a:noFill/>
          <a:ln cap="flat" cmpd="sng" w="19050">
            <a:solidFill>
              <a:srgbClr val="32689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g241c873f79c_0_194"/>
          <p:cNvPicPr preferRelativeResize="0"/>
          <p:nvPr/>
        </p:nvPicPr>
        <p:blipFill rotWithShape="1">
          <a:blip r:embed="rId3">
            <a:alphaModFix/>
          </a:blip>
          <a:srcRect b="0" l="16190" r="16991" t="0"/>
          <a:stretch/>
        </p:blipFill>
        <p:spPr>
          <a:xfrm>
            <a:off x="8821125" y="3288375"/>
            <a:ext cx="1884501" cy="2820249"/>
          </a:xfrm>
          <a:prstGeom prst="rect">
            <a:avLst/>
          </a:prstGeom>
          <a:noFill/>
          <a:ln>
            <a:noFill/>
          </a:ln>
        </p:spPr>
      </p:pic>
      <p:sp>
        <p:nvSpPr>
          <p:cNvPr id="169" name="Google Shape;169;g241c873f79c_0_194"/>
          <p:cNvSpPr txBox="1"/>
          <p:nvPr/>
        </p:nvSpPr>
        <p:spPr>
          <a:xfrm>
            <a:off x="1161300" y="399750"/>
            <a:ext cx="98694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Công dụng của </a:t>
            </a:r>
            <a:r>
              <a:rPr b="1" lang="en-US" sz="3800">
                <a:solidFill>
                  <a:srgbClr val="E2262D"/>
                </a:solidFill>
                <a:latin typeface="Exo"/>
                <a:ea typeface="Exo"/>
                <a:cs typeface="Exo"/>
                <a:sym typeface="Exo"/>
              </a:rPr>
              <a:t>Khoá chính</a:t>
            </a:r>
            <a:endParaRPr b="1" i="0" sz="3800" u="none" cap="none" strike="noStrike">
              <a:solidFill>
                <a:srgbClr val="E2262D"/>
              </a:solidFill>
              <a:latin typeface="Exo"/>
              <a:ea typeface="Exo"/>
              <a:cs typeface="Exo"/>
              <a:sym typeface="Exo"/>
            </a:endParaRPr>
          </a:p>
        </p:txBody>
      </p:sp>
      <p:sp>
        <p:nvSpPr>
          <p:cNvPr id="170" name="Google Shape;170;g241c873f79c_0_194"/>
          <p:cNvSpPr txBox="1"/>
          <p:nvPr/>
        </p:nvSpPr>
        <p:spPr>
          <a:xfrm>
            <a:off x="735750" y="1336825"/>
            <a:ext cx="109260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700">
                <a:solidFill>
                  <a:schemeClr val="dk1"/>
                </a:solidFill>
                <a:latin typeface="Exo Medium"/>
                <a:ea typeface="Exo Medium"/>
                <a:cs typeface="Exo Medium"/>
                <a:sym typeface="Exo Medium"/>
              </a:rPr>
              <a:t>Khoá chính giúp định danh, xác định bản ghi dữ liệu trong bảng hay trong CSDL là duy nhất.</a:t>
            </a:r>
            <a:endParaRPr sz="1700">
              <a:solidFill>
                <a:schemeClr val="dk1"/>
              </a:solidFill>
              <a:latin typeface="Exo Medium"/>
              <a:ea typeface="Exo Medium"/>
              <a:cs typeface="Exo Medium"/>
              <a:sym typeface="Exo Medium"/>
            </a:endParaRPr>
          </a:p>
          <a:p>
            <a:pPr indent="0" lvl="0" marL="0" rtl="0" algn="l">
              <a:lnSpc>
                <a:spcPct val="150000"/>
              </a:lnSpc>
              <a:spcBef>
                <a:spcPts val="0"/>
              </a:spcBef>
              <a:spcAft>
                <a:spcPts val="0"/>
              </a:spcAft>
              <a:buNone/>
            </a:pPr>
            <a:r>
              <a:rPr lang="en-US" sz="1700">
                <a:solidFill>
                  <a:schemeClr val="dk1"/>
                </a:solidFill>
                <a:latin typeface="Exo Medium"/>
                <a:ea typeface="Exo Medium"/>
                <a:cs typeface="Exo Medium"/>
                <a:sym typeface="Exo Medium"/>
              </a:rPr>
              <a:t>Giúp đảm bảo tính toàn vẹn dữ liệu khi cũng có thể được dùng để thiết lập các mối quan hệ.</a:t>
            </a:r>
            <a:endParaRPr sz="1700">
              <a:latin typeface="Exo Medium"/>
              <a:ea typeface="Exo Medium"/>
              <a:cs typeface="Exo Medium"/>
              <a:sym typeface="Exo Medium"/>
            </a:endParaRPr>
          </a:p>
        </p:txBody>
      </p:sp>
      <p:graphicFrame>
        <p:nvGraphicFramePr>
          <p:cNvPr id="171" name="Google Shape;171;g241c873f79c_0_194"/>
          <p:cNvGraphicFramePr/>
          <p:nvPr/>
        </p:nvGraphicFramePr>
        <p:xfrm>
          <a:off x="647050" y="3202363"/>
          <a:ext cx="3000000" cy="3000000"/>
        </p:xfrm>
        <a:graphic>
          <a:graphicData uri="http://schemas.openxmlformats.org/drawingml/2006/table">
            <a:tbl>
              <a:tblPr>
                <a:noFill/>
                <a:tableStyleId>{482D6A2C-DBD0-4D54-A3AB-F70711EEF700}</a:tableStyleId>
              </a:tblPr>
              <a:tblGrid>
                <a:gridCol w="1686075"/>
                <a:gridCol w="1705475"/>
                <a:gridCol w="1568525"/>
                <a:gridCol w="1637000"/>
              </a:tblGrid>
              <a:tr h="574225">
                <a:tc>
                  <a:txBody>
                    <a:bodyPr/>
                    <a:lstStyle/>
                    <a:p>
                      <a:pPr indent="0" lvl="0" marL="0" rtl="0" algn="ctr">
                        <a:lnSpc>
                          <a:spcPct val="115000"/>
                        </a:lnSpc>
                        <a:spcBef>
                          <a:spcPts val="0"/>
                        </a:spcBef>
                        <a:spcAft>
                          <a:spcPts val="0"/>
                        </a:spcAft>
                        <a:buNone/>
                      </a:pPr>
                      <a:r>
                        <a:rPr b="1" lang="en-US" sz="1500">
                          <a:solidFill>
                            <a:srgbClr val="FFFFFF"/>
                          </a:solidFill>
                          <a:latin typeface="Exo"/>
                          <a:ea typeface="Exo"/>
                          <a:cs typeface="Exo"/>
                          <a:sym typeface="Exo"/>
                        </a:rPr>
                        <a:t>Mã</a:t>
                      </a:r>
                      <a:r>
                        <a:rPr b="1" lang="en-US" sz="1500">
                          <a:solidFill>
                            <a:srgbClr val="FFFFFF"/>
                          </a:solidFill>
                          <a:latin typeface="Exo"/>
                          <a:ea typeface="Exo"/>
                          <a:cs typeface="Exo"/>
                          <a:sym typeface="Exo"/>
                        </a:rPr>
                        <a:t> khách hàng</a:t>
                      </a:r>
                      <a:endParaRPr b="1" sz="15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rtl="0" algn="ctr">
                        <a:lnSpc>
                          <a:spcPct val="115000"/>
                        </a:lnSpc>
                        <a:spcBef>
                          <a:spcPts val="0"/>
                        </a:spcBef>
                        <a:spcAft>
                          <a:spcPts val="0"/>
                        </a:spcAft>
                        <a:buNone/>
                      </a:pPr>
                      <a:r>
                        <a:rPr b="1" lang="en-US" sz="1500">
                          <a:solidFill>
                            <a:srgbClr val="FFFFFF"/>
                          </a:solidFill>
                          <a:latin typeface="Exo"/>
                          <a:ea typeface="Exo"/>
                          <a:cs typeface="Exo"/>
                          <a:sym typeface="Exo"/>
                        </a:rPr>
                        <a:t>Tên khách hàng</a:t>
                      </a:r>
                      <a:endParaRPr b="1" sz="15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c>
                  <a:txBody>
                    <a:bodyPr/>
                    <a:lstStyle/>
                    <a:p>
                      <a:pPr indent="0" lvl="0" marL="0" rtl="0" algn="ctr">
                        <a:lnSpc>
                          <a:spcPct val="115000"/>
                        </a:lnSpc>
                        <a:spcBef>
                          <a:spcPts val="0"/>
                        </a:spcBef>
                        <a:spcAft>
                          <a:spcPts val="0"/>
                        </a:spcAft>
                        <a:buNone/>
                      </a:pPr>
                      <a:r>
                        <a:rPr b="1" lang="en-US" sz="1500">
                          <a:solidFill>
                            <a:srgbClr val="FFFFFF"/>
                          </a:solidFill>
                          <a:latin typeface="Exo"/>
                          <a:ea typeface="Exo"/>
                          <a:cs typeface="Exo"/>
                          <a:sym typeface="Exo"/>
                        </a:rPr>
                        <a:t>Tên sản phẩm</a:t>
                      </a:r>
                      <a:endParaRPr b="1" sz="15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c>
                  <a:txBody>
                    <a:bodyPr/>
                    <a:lstStyle/>
                    <a:p>
                      <a:pPr indent="0" lvl="0" marL="0" rtl="0" algn="ctr">
                        <a:lnSpc>
                          <a:spcPct val="115000"/>
                        </a:lnSpc>
                        <a:spcBef>
                          <a:spcPts val="0"/>
                        </a:spcBef>
                        <a:spcAft>
                          <a:spcPts val="0"/>
                        </a:spcAft>
                        <a:buNone/>
                      </a:pPr>
                      <a:r>
                        <a:rPr b="1" lang="en-US" sz="1500">
                          <a:solidFill>
                            <a:srgbClr val="FFFFFF"/>
                          </a:solidFill>
                          <a:latin typeface="Exo"/>
                          <a:ea typeface="Exo"/>
                          <a:cs typeface="Exo"/>
                          <a:sym typeface="Exo"/>
                        </a:rPr>
                        <a:t>Số lượng </a:t>
                      </a:r>
                      <a:endParaRPr b="1" sz="1500">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r>
              <a:tr h="446400">
                <a:tc>
                  <a:txBody>
                    <a:bodyPr/>
                    <a:lstStyle/>
                    <a:p>
                      <a:pPr indent="0" lvl="0" marL="0" rtl="0" algn="l">
                        <a:lnSpc>
                          <a:spcPct val="115000"/>
                        </a:lnSpc>
                        <a:spcBef>
                          <a:spcPts val="0"/>
                        </a:spcBef>
                        <a:spcAft>
                          <a:spcPts val="0"/>
                        </a:spcAft>
                        <a:buNone/>
                      </a:pPr>
                      <a:r>
                        <a:rPr b="1" lang="en-US" sz="1700">
                          <a:latin typeface="Exo"/>
                          <a:ea typeface="Exo"/>
                          <a:cs typeface="Exo"/>
                          <a:sym typeface="Exo"/>
                        </a:rPr>
                        <a:t>   C1000 </a:t>
                      </a:r>
                      <a:endParaRPr b="1"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Khánh</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Coca</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10</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60425">
                <a:tc>
                  <a:txBody>
                    <a:bodyPr/>
                    <a:lstStyle/>
                    <a:p>
                      <a:pPr indent="0" lvl="0" marL="0" rtl="0" algn="l">
                        <a:lnSpc>
                          <a:spcPct val="115000"/>
                        </a:lnSpc>
                        <a:spcBef>
                          <a:spcPts val="0"/>
                        </a:spcBef>
                        <a:spcAft>
                          <a:spcPts val="0"/>
                        </a:spcAft>
                        <a:buNone/>
                      </a:pPr>
                      <a:r>
                        <a:rPr b="1" lang="en-US" sz="1700">
                          <a:solidFill>
                            <a:schemeClr val="dk1"/>
                          </a:solidFill>
                          <a:latin typeface="Exo"/>
                          <a:ea typeface="Exo"/>
                          <a:cs typeface="Exo"/>
                          <a:sym typeface="Exo"/>
                        </a:rPr>
                        <a:t>   </a:t>
                      </a:r>
                      <a:r>
                        <a:rPr b="1" lang="en-US" sz="1700">
                          <a:solidFill>
                            <a:schemeClr val="dk1"/>
                          </a:solidFill>
                          <a:latin typeface="Exo"/>
                          <a:ea typeface="Exo"/>
                          <a:cs typeface="Exo"/>
                          <a:sym typeface="Exo"/>
                        </a:rPr>
                        <a:t>C1001 </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Khánh</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Trứng</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2</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b="1" lang="en-US" sz="1700">
                          <a:solidFill>
                            <a:schemeClr val="dk1"/>
                          </a:solidFill>
                          <a:latin typeface="Exo"/>
                          <a:ea typeface="Exo"/>
                          <a:cs typeface="Exo"/>
                          <a:sym typeface="Exo"/>
                        </a:rPr>
                        <a:t>   </a:t>
                      </a:r>
                      <a:r>
                        <a:rPr b="1" lang="en-US" sz="1700">
                          <a:solidFill>
                            <a:schemeClr val="dk1"/>
                          </a:solidFill>
                          <a:latin typeface="Exo"/>
                          <a:ea typeface="Exo"/>
                          <a:cs typeface="Exo"/>
                          <a:sym typeface="Exo"/>
                        </a:rPr>
                        <a:t>C1002</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Bảo</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Sữa</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10</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b="1" lang="en-US" sz="1700">
                          <a:solidFill>
                            <a:schemeClr val="dk1"/>
                          </a:solidFill>
                          <a:latin typeface="Exo"/>
                          <a:ea typeface="Exo"/>
                          <a:cs typeface="Exo"/>
                          <a:sym typeface="Exo"/>
                        </a:rPr>
                        <a:t>   </a:t>
                      </a:r>
                      <a:r>
                        <a:rPr b="1" lang="en-US" sz="1700">
                          <a:solidFill>
                            <a:schemeClr val="dk1"/>
                          </a:solidFill>
                          <a:latin typeface="Exo"/>
                          <a:ea typeface="Exo"/>
                          <a:cs typeface="Exo"/>
                          <a:sym typeface="Exo"/>
                        </a:rPr>
                        <a:t>C1003</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Phước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Bentagen</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2</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46400">
                <a:tc>
                  <a:txBody>
                    <a:bodyPr/>
                    <a:lstStyle/>
                    <a:p>
                      <a:pPr indent="0" lvl="0" marL="0" rtl="0" algn="l">
                        <a:lnSpc>
                          <a:spcPct val="115000"/>
                        </a:lnSpc>
                        <a:spcBef>
                          <a:spcPts val="0"/>
                        </a:spcBef>
                        <a:spcAft>
                          <a:spcPts val="0"/>
                        </a:spcAft>
                        <a:buNone/>
                      </a:pPr>
                      <a:r>
                        <a:rPr b="1" lang="en-US" sz="1700">
                          <a:solidFill>
                            <a:schemeClr val="dk1"/>
                          </a:solidFill>
                          <a:latin typeface="Exo"/>
                          <a:ea typeface="Exo"/>
                          <a:cs typeface="Exo"/>
                          <a:sym typeface="Exo"/>
                        </a:rPr>
                        <a:t>   </a:t>
                      </a:r>
                      <a:r>
                        <a:rPr b="1" lang="en-US" sz="1700">
                          <a:solidFill>
                            <a:schemeClr val="dk1"/>
                          </a:solidFill>
                          <a:latin typeface="Exo"/>
                          <a:ea typeface="Exo"/>
                          <a:cs typeface="Exo"/>
                          <a:sym typeface="Exo"/>
                        </a:rPr>
                        <a:t>C1004</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Phước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15000"/>
                        </a:lnSpc>
                        <a:spcBef>
                          <a:spcPts val="0"/>
                        </a:spcBef>
                        <a:spcAft>
                          <a:spcPts val="0"/>
                        </a:spcAft>
                        <a:buNone/>
                      </a:pPr>
                      <a:r>
                        <a:rPr lang="en-US" sz="1700">
                          <a:latin typeface="Exo"/>
                          <a:ea typeface="Exo"/>
                          <a:cs typeface="Exo"/>
                          <a:sym typeface="Exo"/>
                        </a:rPr>
                        <a:t>   Nước</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ctr">
                        <a:lnSpc>
                          <a:spcPct val="115000"/>
                        </a:lnSpc>
                        <a:spcBef>
                          <a:spcPts val="0"/>
                        </a:spcBef>
                        <a:spcAft>
                          <a:spcPts val="0"/>
                        </a:spcAft>
                        <a:buNone/>
                      </a:pPr>
                      <a:r>
                        <a:rPr lang="en-US" sz="1700">
                          <a:latin typeface="Exo"/>
                          <a:ea typeface="Exo"/>
                          <a:cs typeface="Exo"/>
                          <a:sym typeface="Exo"/>
                        </a:rPr>
                        <a:t>3</a:t>
                      </a:r>
                      <a:endParaRPr sz="1700">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172" name="Google Shape;172;g241c873f79c_0_194"/>
          <p:cNvSpPr txBox="1"/>
          <p:nvPr/>
        </p:nvSpPr>
        <p:spPr>
          <a:xfrm>
            <a:off x="647050" y="2609600"/>
            <a:ext cx="211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Exo"/>
                <a:ea typeface="Exo"/>
                <a:cs typeface="Exo"/>
                <a:sym typeface="Exo"/>
              </a:rPr>
              <a:t>Ví dụ cụ thể:</a:t>
            </a:r>
            <a:endParaRPr b="1" sz="1700">
              <a:latin typeface="Exo"/>
              <a:ea typeface="Exo"/>
              <a:cs typeface="Exo"/>
              <a:sym typeface="Exo"/>
            </a:endParaRPr>
          </a:p>
        </p:txBody>
      </p:sp>
      <p:pic>
        <p:nvPicPr>
          <p:cNvPr id="173" name="Google Shape;173;g241c873f79c_0_194"/>
          <p:cNvPicPr preferRelativeResize="0"/>
          <p:nvPr/>
        </p:nvPicPr>
        <p:blipFill rotWithShape="1">
          <a:blip r:embed="rId4">
            <a:alphaModFix/>
          </a:blip>
          <a:srcRect b="0" l="0" r="0" t="0"/>
          <a:stretch/>
        </p:blipFill>
        <p:spPr>
          <a:xfrm>
            <a:off x="647058" y="1453659"/>
            <a:ext cx="88821" cy="190315"/>
          </a:xfrm>
          <a:prstGeom prst="rect">
            <a:avLst/>
          </a:prstGeom>
          <a:noFill/>
          <a:ln>
            <a:noFill/>
          </a:ln>
        </p:spPr>
      </p:pic>
      <p:pic>
        <p:nvPicPr>
          <p:cNvPr id="174" name="Google Shape;174;g241c873f79c_0_194"/>
          <p:cNvPicPr preferRelativeResize="0"/>
          <p:nvPr/>
        </p:nvPicPr>
        <p:blipFill rotWithShape="1">
          <a:blip r:embed="rId4">
            <a:alphaModFix/>
          </a:blip>
          <a:srcRect b="0" l="0" r="0" t="0"/>
          <a:stretch/>
        </p:blipFill>
        <p:spPr>
          <a:xfrm>
            <a:off x="647058" y="1849034"/>
            <a:ext cx="88821" cy="190315"/>
          </a:xfrm>
          <a:prstGeom prst="rect">
            <a:avLst/>
          </a:prstGeom>
          <a:noFill/>
          <a:ln>
            <a:noFill/>
          </a:ln>
        </p:spPr>
      </p:pic>
      <p:sp>
        <p:nvSpPr>
          <p:cNvPr id="175" name="Google Shape;175;g241c873f79c_0_194"/>
          <p:cNvSpPr/>
          <p:nvPr/>
        </p:nvSpPr>
        <p:spPr>
          <a:xfrm>
            <a:off x="647050" y="3822950"/>
            <a:ext cx="1686000" cy="2199600"/>
          </a:xfrm>
          <a:prstGeom prst="rect">
            <a:avLst/>
          </a:prstGeom>
          <a:noFill/>
          <a:ln cap="flat" cmpd="sng" w="38100">
            <a:solidFill>
              <a:srgbClr val="E2262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41c873f79c_0_194"/>
          <p:cNvSpPr txBox="1"/>
          <p:nvPr/>
        </p:nvSpPr>
        <p:spPr>
          <a:xfrm>
            <a:off x="8057726" y="2841975"/>
            <a:ext cx="37161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latin typeface="Exo Medium"/>
                <a:ea typeface="Exo Medium"/>
                <a:cs typeface="Exo Medium"/>
                <a:sym typeface="Exo Medium"/>
              </a:rPr>
              <a:t>Tạo </a:t>
            </a:r>
            <a:r>
              <a:rPr b="1" i="1" lang="en-US" sz="1700">
                <a:latin typeface="Exo"/>
                <a:ea typeface="Exo"/>
                <a:cs typeface="Exo"/>
                <a:sym typeface="Exo"/>
              </a:rPr>
              <a:t>mã khách hàng </a:t>
            </a:r>
            <a:r>
              <a:rPr i="1" lang="en-US" sz="1700">
                <a:latin typeface="Exo Medium"/>
                <a:ea typeface="Exo Medium"/>
                <a:cs typeface="Exo Medium"/>
                <a:sym typeface="Exo Medium"/>
              </a:rPr>
              <a:t>để xác định khách hàng </a:t>
            </a:r>
            <a:endParaRPr i="1" sz="1700">
              <a:latin typeface="Exo Medium"/>
              <a:ea typeface="Exo Medium"/>
              <a:cs typeface="Exo Medium"/>
              <a:sym typeface="Ex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41c873f79c_0_218"/>
          <p:cNvSpPr txBox="1"/>
          <p:nvPr/>
        </p:nvSpPr>
        <p:spPr>
          <a:xfrm>
            <a:off x="1161300" y="399750"/>
            <a:ext cx="98694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Khóa ngoại</a:t>
            </a:r>
            <a:endParaRPr b="1" i="0" sz="3800" u="none" cap="none" strike="noStrike">
              <a:solidFill>
                <a:srgbClr val="E2262D"/>
              </a:solidFill>
              <a:latin typeface="Exo"/>
              <a:ea typeface="Exo"/>
              <a:cs typeface="Exo"/>
              <a:sym typeface="Exo"/>
            </a:endParaRPr>
          </a:p>
        </p:txBody>
      </p:sp>
      <p:grpSp>
        <p:nvGrpSpPr>
          <p:cNvPr id="183" name="Google Shape;183;g241c873f79c_0_218"/>
          <p:cNvGrpSpPr/>
          <p:nvPr/>
        </p:nvGrpSpPr>
        <p:grpSpPr>
          <a:xfrm>
            <a:off x="270175" y="1531849"/>
            <a:ext cx="6307845" cy="4839125"/>
            <a:chOff x="-793325" y="1604724"/>
            <a:chExt cx="6307845" cy="4839125"/>
          </a:xfrm>
        </p:grpSpPr>
        <p:pic>
          <p:nvPicPr>
            <p:cNvPr id="184" name="Google Shape;184;g241c873f79c_0_218"/>
            <p:cNvPicPr preferRelativeResize="0"/>
            <p:nvPr/>
          </p:nvPicPr>
          <p:blipFill>
            <a:blip r:embed="rId3">
              <a:alphaModFix/>
            </a:blip>
            <a:stretch>
              <a:fillRect/>
            </a:stretch>
          </p:blipFill>
          <p:spPr>
            <a:xfrm>
              <a:off x="-793325" y="1604724"/>
              <a:ext cx="6307845" cy="4839125"/>
            </a:xfrm>
            <a:prstGeom prst="rect">
              <a:avLst/>
            </a:prstGeom>
            <a:noFill/>
            <a:ln>
              <a:noFill/>
            </a:ln>
          </p:spPr>
        </p:pic>
        <p:sp>
          <p:nvSpPr>
            <p:cNvPr id="185" name="Google Shape;185;g241c873f79c_0_218"/>
            <p:cNvSpPr txBox="1"/>
            <p:nvPr/>
          </p:nvSpPr>
          <p:spPr>
            <a:xfrm>
              <a:off x="656000" y="1690875"/>
              <a:ext cx="104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Employee</a:t>
              </a:r>
              <a:endParaRPr>
                <a:latin typeface="Exo Medium"/>
                <a:ea typeface="Exo Medium"/>
                <a:cs typeface="Exo Medium"/>
                <a:sym typeface="Exo Medium"/>
              </a:endParaRPr>
            </a:p>
          </p:txBody>
        </p:sp>
        <p:sp>
          <p:nvSpPr>
            <p:cNvPr id="186" name="Google Shape;186;g241c873f79c_0_218"/>
            <p:cNvSpPr txBox="1"/>
            <p:nvPr/>
          </p:nvSpPr>
          <p:spPr>
            <a:xfrm>
              <a:off x="2723300" y="4038900"/>
              <a:ext cx="1212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Department</a:t>
              </a:r>
              <a:endParaRPr>
                <a:latin typeface="Exo Medium"/>
                <a:ea typeface="Exo Medium"/>
                <a:cs typeface="Exo Medium"/>
                <a:sym typeface="Exo Medium"/>
              </a:endParaRPr>
            </a:p>
          </p:txBody>
        </p:sp>
      </p:grpSp>
      <p:grpSp>
        <p:nvGrpSpPr>
          <p:cNvPr id="187" name="Google Shape;187;g241c873f79c_0_218"/>
          <p:cNvGrpSpPr/>
          <p:nvPr/>
        </p:nvGrpSpPr>
        <p:grpSpPr>
          <a:xfrm>
            <a:off x="5700158" y="1680925"/>
            <a:ext cx="6190693" cy="3694200"/>
            <a:chOff x="5700158" y="1680925"/>
            <a:chExt cx="6190693" cy="3694200"/>
          </a:xfrm>
        </p:grpSpPr>
        <p:pic>
          <p:nvPicPr>
            <p:cNvPr id="188" name="Google Shape;188;g241c873f79c_0_218"/>
            <p:cNvPicPr preferRelativeResize="0"/>
            <p:nvPr/>
          </p:nvPicPr>
          <p:blipFill rotWithShape="1">
            <a:blip r:embed="rId4">
              <a:alphaModFix/>
            </a:blip>
            <a:srcRect b="0" l="0" r="0" t="0"/>
            <a:stretch/>
          </p:blipFill>
          <p:spPr>
            <a:xfrm>
              <a:off x="5700158" y="1768409"/>
              <a:ext cx="88821" cy="190315"/>
            </a:xfrm>
            <a:prstGeom prst="rect">
              <a:avLst/>
            </a:prstGeom>
            <a:noFill/>
            <a:ln>
              <a:noFill/>
            </a:ln>
          </p:spPr>
        </p:pic>
        <p:pic>
          <p:nvPicPr>
            <p:cNvPr id="189" name="Google Shape;189;g241c873f79c_0_218"/>
            <p:cNvPicPr preferRelativeResize="0"/>
            <p:nvPr/>
          </p:nvPicPr>
          <p:blipFill rotWithShape="1">
            <a:blip r:embed="rId4">
              <a:alphaModFix/>
            </a:blip>
            <a:srcRect b="0" l="0" r="0" t="0"/>
            <a:stretch/>
          </p:blipFill>
          <p:spPr>
            <a:xfrm>
              <a:off x="5700158" y="3129534"/>
              <a:ext cx="88821" cy="190315"/>
            </a:xfrm>
            <a:prstGeom prst="rect">
              <a:avLst/>
            </a:prstGeom>
            <a:noFill/>
            <a:ln>
              <a:noFill/>
            </a:ln>
          </p:spPr>
        </p:pic>
        <p:pic>
          <p:nvPicPr>
            <p:cNvPr id="190" name="Google Shape;190;g241c873f79c_0_218"/>
            <p:cNvPicPr preferRelativeResize="0"/>
            <p:nvPr/>
          </p:nvPicPr>
          <p:blipFill rotWithShape="1">
            <a:blip r:embed="rId4">
              <a:alphaModFix/>
            </a:blip>
            <a:srcRect b="0" l="0" r="0" t="0"/>
            <a:stretch/>
          </p:blipFill>
          <p:spPr>
            <a:xfrm>
              <a:off x="6775883" y="4522509"/>
              <a:ext cx="88821" cy="190315"/>
            </a:xfrm>
            <a:prstGeom prst="rect">
              <a:avLst/>
            </a:prstGeom>
            <a:noFill/>
            <a:ln>
              <a:noFill/>
            </a:ln>
          </p:spPr>
        </p:pic>
        <p:sp>
          <p:nvSpPr>
            <p:cNvPr id="191" name="Google Shape;191;g241c873f79c_0_218"/>
            <p:cNvSpPr txBox="1"/>
            <p:nvPr/>
          </p:nvSpPr>
          <p:spPr>
            <a:xfrm>
              <a:off x="5831150" y="1680925"/>
              <a:ext cx="60597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Exo"/>
                  <a:ea typeface="Exo"/>
                  <a:cs typeface="Exo"/>
                  <a:sym typeface="Exo"/>
                </a:rPr>
                <a:t>Khóa ngoại (Foreign key)</a:t>
              </a:r>
              <a:r>
                <a:rPr i="0" lang="en-US" sz="1800" u="none" cap="none" strike="noStrike">
                  <a:solidFill>
                    <a:schemeClr val="dk1"/>
                  </a:solidFill>
                  <a:latin typeface="Exo Medium"/>
                  <a:ea typeface="Exo Medium"/>
                  <a:cs typeface="Exo Medium"/>
                  <a:sym typeface="Exo Medium"/>
                </a:rPr>
                <a:t> là cột dùng để tham chiếu đến bảng khác thông qua việc liên kết với khóa chính của bảng đó. </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i="0" lang="en-US" sz="1800" u="none" cap="none" strike="noStrike">
                  <a:solidFill>
                    <a:schemeClr val="dk1"/>
                  </a:solidFill>
                  <a:latin typeface="Exo Medium"/>
                  <a:ea typeface="Exo Medium"/>
                  <a:cs typeface="Exo Medium"/>
                  <a:sym typeface="Exo Medium"/>
                </a:rPr>
                <a:t>Bảng có khóa ngoại thường được gọi là bảng con, bảng được tham chiếu qua khóa chính thường được gọi là bảng tham chiếu hoặc bảng cha</a:t>
              </a:r>
              <a:endParaRPr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lang="en-US" sz="1800">
                  <a:solidFill>
                    <a:schemeClr val="dk1"/>
                  </a:solidFill>
                  <a:latin typeface="Exo Medium"/>
                  <a:ea typeface="Exo Medium"/>
                  <a:cs typeface="Exo Medium"/>
                  <a:sym typeface="Exo Medium"/>
                </a:rPr>
                <a:t>                  </a:t>
              </a:r>
              <a:r>
                <a:rPr lang="en-US" sz="1800">
                  <a:solidFill>
                    <a:schemeClr val="dk1"/>
                  </a:solidFill>
                  <a:latin typeface="Exo Medium"/>
                  <a:ea typeface="Exo Medium"/>
                  <a:cs typeface="Exo Medium"/>
                  <a:sym typeface="Exo Medium"/>
                </a:rPr>
                <a:t>Khóa ngoại giúp đảm bảo toàn vẹn dữ liệu,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lang="en-US" sz="1800">
                  <a:solidFill>
                    <a:schemeClr val="dk1"/>
                  </a:solidFill>
                  <a:latin typeface="Exo Medium"/>
                  <a:ea typeface="Exo Medium"/>
                  <a:cs typeface="Exo Medium"/>
                  <a:sym typeface="Exo Medium"/>
                </a:rPr>
                <a:t>                  không có trường hợp tham chiếu đến dữ liệu </a:t>
              </a:r>
              <a:endParaRPr sz="18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None/>
              </a:pPr>
              <a:r>
                <a:rPr lang="en-US" sz="1800">
                  <a:solidFill>
                    <a:schemeClr val="dk1"/>
                  </a:solidFill>
                  <a:latin typeface="Exo Medium"/>
                  <a:ea typeface="Exo Medium"/>
                  <a:cs typeface="Exo Medium"/>
                  <a:sym typeface="Exo Medium"/>
                </a:rPr>
                <a:t>                  không tồn tại.</a:t>
              </a:r>
              <a:endParaRPr sz="1800">
                <a:solidFill>
                  <a:schemeClr val="dk1"/>
                </a:solidFill>
                <a:latin typeface="Exo Medium"/>
                <a:ea typeface="Exo Medium"/>
                <a:cs typeface="Exo Medium"/>
                <a:sym typeface="Exo Medium"/>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41c873f79c_0_238"/>
          <p:cNvSpPr txBox="1"/>
          <p:nvPr/>
        </p:nvSpPr>
        <p:spPr>
          <a:xfrm>
            <a:off x="1161300" y="399750"/>
            <a:ext cx="98694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So sánh</a:t>
            </a:r>
            <a:r>
              <a:rPr b="1" lang="en-US" sz="3800">
                <a:solidFill>
                  <a:schemeClr val="dk1"/>
                </a:solidFill>
                <a:latin typeface="Exo"/>
                <a:ea typeface="Exo"/>
                <a:cs typeface="Exo"/>
                <a:sym typeface="Exo"/>
              </a:rPr>
              <a:t> khóa chính, k</a:t>
            </a:r>
            <a:r>
              <a:rPr b="1" lang="en-US" sz="3800">
                <a:solidFill>
                  <a:schemeClr val="dk1"/>
                </a:solidFill>
                <a:latin typeface="Exo"/>
                <a:ea typeface="Exo"/>
                <a:cs typeface="Exo"/>
                <a:sym typeface="Exo"/>
              </a:rPr>
              <a:t>hóa ngoại</a:t>
            </a:r>
            <a:endParaRPr b="1" i="0" sz="3800" u="none" cap="none" strike="noStrike">
              <a:solidFill>
                <a:srgbClr val="E2262D"/>
              </a:solidFill>
              <a:latin typeface="Exo"/>
              <a:ea typeface="Exo"/>
              <a:cs typeface="Exo"/>
              <a:sym typeface="Exo"/>
            </a:endParaRPr>
          </a:p>
        </p:txBody>
      </p:sp>
      <p:graphicFrame>
        <p:nvGraphicFramePr>
          <p:cNvPr id="198" name="Google Shape;198;g241c873f79c_0_238"/>
          <p:cNvGraphicFramePr/>
          <p:nvPr/>
        </p:nvGraphicFramePr>
        <p:xfrm>
          <a:off x="775863" y="1371600"/>
          <a:ext cx="3000000" cy="3000000"/>
        </p:xfrm>
        <a:graphic>
          <a:graphicData uri="http://schemas.openxmlformats.org/drawingml/2006/table">
            <a:tbl>
              <a:tblPr>
                <a:solidFill>
                  <a:srgbClr val="FFFFFF"/>
                </a:solidFill>
                <a:tableStyleId>{482D6A2C-DBD0-4D54-A3AB-F70711EEF700}</a:tableStyleId>
              </a:tblPr>
              <a:tblGrid>
                <a:gridCol w="5372100"/>
                <a:gridCol w="5268175"/>
              </a:tblGrid>
              <a:tr h="642000">
                <a:tc>
                  <a:txBody>
                    <a:bodyPr/>
                    <a:lstStyle/>
                    <a:p>
                      <a:pPr indent="0" lvl="0" marL="0" rtl="0" algn="ctr">
                        <a:lnSpc>
                          <a:spcPct val="115000"/>
                        </a:lnSpc>
                        <a:spcBef>
                          <a:spcPts val="600"/>
                        </a:spcBef>
                        <a:spcAft>
                          <a:spcPts val="0"/>
                        </a:spcAft>
                        <a:buNone/>
                      </a:pPr>
                      <a:r>
                        <a:rPr b="1" lang="en-US" sz="2200">
                          <a:solidFill>
                            <a:schemeClr val="lt1"/>
                          </a:solidFill>
                          <a:latin typeface="Exo"/>
                          <a:ea typeface="Exo"/>
                          <a:cs typeface="Exo"/>
                          <a:sym typeface="Exo"/>
                        </a:rPr>
                        <a:t>Khóa chính</a:t>
                      </a:r>
                      <a:endParaRPr b="1" sz="2200">
                        <a:solidFill>
                          <a:schemeClr val="lt1"/>
                        </a:solidFill>
                        <a:latin typeface="Exo"/>
                        <a:ea typeface="Exo"/>
                        <a:cs typeface="Exo"/>
                        <a:sym typeface="Ex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rtl="0" algn="ctr">
                        <a:lnSpc>
                          <a:spcPct val="115000"/>
                        </a:lnSpc>
                        <a:spcBef>
                          <a:spcPts val="600"/>
                        </a:spcBef>
                        <a:spcAft>
                          <a:spcPts val="0"/>
                        </a:spcAft>
                        <a:buNone/>
                      </a:pPr>
                      <a:r>
                        <a:rPr b="1" lang="en-US" sz="2200">
                          <a:solidFill>
                            <a:schemeClr val="lt1"/>
                          </a:solidFill>
                          <a:latin typeface="Exo"/>
                          <a:ea typeface="Exo"/>
                          <a:cs typeface="Exo"/>
                          <a:sym typeface="Exo"/>
                        </a:rPr>
                        <a:t>Khóa ngoại</a:t>
                      </a:r>
                      <a:endParaRPr b="1" sz="2200">
                        <a:solidFill>
                          <a:schemeClr val="lt1"/>
                        </a:solidFill>
                        <a:latin typeface="Exo"/>
                        <a:ea typeface="Exo"/>
                        <a:cs typeface="Exo"/>
                        <a:sym typeface="Ex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r>
              <a:tr h="949525">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Khóa chính xác định duy nhất một bản ghi       </a:t>
                      </a:r>
                      <a:endParaRPr sz="1750">
                        <a:solidFill>
                          <a:srgbClr val="1B1B1B"/>
                        </a:solidFill>
                        <a:latin typeface="Exo Medium"/>
                        <a:ea typeface="Exo Medium"/>
                        <a:cs typeface="Exo Medium"/>
                        <a:sym typeface="Exo Medium"/>
                      </a:endParaRPr>
                    </a:p>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trong bảng.</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Khóa ngoại là một trường trong bảng và </a:t>
                      </a:r>
                      <a:endParaRPr sz="1750">
                        <a:solidFill>
                          <a:srgbClr val="1B1B1B"/>
                        </a:solidFill>
                        <a:latin typeface="Exo Medium"/>
                        <a:ea typeface="Exo Medium"/>
                        <a:cs typeface="Exo Medium"/>
                        <a:sym typeface="Exo Medium"/>
                      </a:endParaRPr>
                    </a:p>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là khóa chính trong một bảng khác.</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949525">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Khóa chính không chấp nhận các giá trị rỗng.</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Khóa ngoại có thể chấp nhận nhiều giá trị </a:t>
                      </a:r>
                      <a:endParaRPr sz="1750">
                        <a:solidFill>
                          <a:srgbClr val="1B1B1B"/>
                        </a:solidFill>
                        <a:latin typeface="Exo Medium"/>
                        <a:ea typeface="Exo Medium"/>
                        <a:cs typeface="Exo Medium"/>
                        <a:sym typeface="Exo Medium"/>
                      </a:endParaRPr>
                    </a:p>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rỗng.</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r>
              <a:tr h="949525">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Chúng ta chỉ có thể có một khóa chính trong </a:t>
                      </a:r>
                      <a:endParaRPr sz="1750">
                        <a:solidFill>
                          <a:srgbClr val="1B1B1B"/>
                        </a:solidFill>
                        <a:latin typeface="Exo Medium"/>
                        <a:ea typeface="Exo Medium"/>
                        <a:cs typeface="Exo Medium"/>
                        <a:sym typeface="Exo Medium"/>
                      </a:endParaRPr>
                    </a:p>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một bảng.</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a:t>
                      </a:r>
                      <a:r>
                        <a:rPr lang="en-US" sz="1750">
                          <a:solidFill>
                            <a:srgbClr val="1B1B1B"/>
                          </a:solidFill>
                          <a:latin typeface="Exo Medium"/>
                          <a:ea typeface="Exo Medium"/>
                          <a:cs typeface="Exo Medium"/>
                          <a:sym typeface="Exo Medium"/>
                        </a:rPr>
                        <a:t>Chúng ta có thể có nhiều </a:t>
                      </a:r>
                      <a:r>
                        <a:rPr lang="en-US" sz="1750">
                          <a:solidFill>
                            <a:srgbClr val="1B1B1B"/>
                          </a:solidFill>
                          <a:latin typeface="Exo Medium"/>
                          <a:ea typeface="Exo Medium"/>
                          <a:cs typeface="Exo Medium"/>
                          <a:sym typeface="Exo Medium"/>
                        </a:rPr>
                        <a:t>khóa </a:t>
                      </a:r>
                      <a:r>
                        <a:rPr lang="en-US" sz="1750">
                          <a:solidFill>
                            <a:srgbClr val="1B1B1B"/>
                          </a:solidFill>
                          <a:latin typeface="Exo Medium"/>
                          <a:ea typeface="Exo Medium"/>
                          <a:cs typeface="Exo Medium"/>
                          <a:sym typeface="Exo Medium"/>
                        </a:rPr>
                        <a:t>ngoại trong </a:t>
                      </a:r>
                      <a:endParaRPr sz="1750">
                        <a:solidFill>
                          <a:srgbClr val="1B1B1B"/>
                        </a:solidFill>
                        <a:latin typeface="Exo Medium"/>
                        <a:ea typeface="Exo Medium"/>
                        <a:cs typeface="Exo Medium"/>
                        <a:sym typeface="Exo Medium"/>
                      </a:endParaRPr>
                    </a:p>
                    <a:p>
                      <a:pPr indent="0" lvl="0" marL="0" rtl="0" algn="l">
                        <a:lnSpc>
                          <a:spcPct val="100000"/>
                        </a:lnSpc>
                        <a:spcBef>
                          <a:spcPts val="600"/>
                        </a:spcBef>
                        <a:spcAft>
                          <a:spcPts val="0"/>
                        </a:spcAft>
                        <a:buNone/>
                      </a:pPr>
                      <a:r>
                        <a:rPr lang="en-US" sz="1750">
                          <a:solidFill>
                            <a:srgbClr val="1B1B1B"/>
                          </a:solidFill>
                          <a:latin typeface="Exo Medium"/>
                          <a:ea typeface="Exo Medium"/>
                          <a:cs typeface="Exo Medium"/>
                          <a:sym typeface="Exo Medium"/>
                        </a:rPr>
                        <a:t>     một bảng.</a:t>
                      </a:r>
                      <a:endParaRPr sz="1750">
                        <a:solidFill>
                          <a:srgbClr val="1B1B1B"/>
                        </a:solidFill>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3dccb6f06f_1_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04" name="Google Shape;204;g23dccb6f06f_1_42"/>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205" name="Google Shape;205;g23dccb6f06f_1_42"/>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sp>
        <p:nvSpPr>
          <p:cNvPr id="206" name="Google Shape;206;g23dccb6f06f_1_42"/>
          <p:cNvSpPr/>
          <p:nvPr/>
        </p:nvSpPr>
        <p:spPr>
          <a:xfrm>
            <a:off x="5253053" y="1498868"/>
            <a:ext cx="6535200" cy="7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07" name="Google Shape;207;g23dccb6f06f_1_42"/>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a:t>
            </a:r>
            <a:r>
              <a:rPr b="1" lang="en-US" sz="2100">
                <a:solidFill>
                  <a:srgbClr val="E2262D"/>
                </a:solidFill>
                <a:latin typeface="Exo"/>
                <a:ea typeface="Exo"/>
                <a:cs typeface="Exo"/>
                <a:sym typeface="Exo"/>
              </a:rPr>
              <a:t>Khóa </a:t>
            </a:r>
            <a:r>
              <a:rPr b="1" lang="en-US" sz="2100">
                <a:solidFill>
                  <a:srgbClr val="E2262D"/>
                </a:solidFill>
                <a:latin typeface="Exo"/>
                <a:ea typeface="Exo"/>
                <a:cs typeface="Exo"/>
                <a:sym typeface="Exo"/>
              </a:rPr>
              <a:t>trong SQL. Khoá chính - Khoá phụ</a:t>
            </a:r>
            <a:r>
              <a:rPr b="1" i="0" lang="en-US" sz="2000" u="none" cap="none" strike="noStrike">
                <a:solidFill>
                  <a:srgbClr val="E2262D"/>
                </a:solidFill>
                <a:latin typeface="Exo"/>
                <a:ea typeface="Exo"/>
                <a:cs typeface="Exo"/>
                <a:sym typeface="Exo"/>
              </a:rPr>
              <a:t> </a:t>
            </a:r>
            <a:endParaRPr b="0" i="0" sz="2000" u="none" cap="none" strike="noStrike">
              <a:solidFill>
                <a:srgbClr val="E2262D"/>
              </a:solidFill>
              <a:latin typeface="Arial"/>
              <a:ea typeface="Arial"/>
              <a:cs typeface="Arial"/>
              <a:sym typeface="Arial"/>
            </a:endParaRPr>
          </a:p>
        </p:txBody>
      </p:sp>
      <p:sp>
        <p:nvSpPr>
          <p:cNvPr id="208" name="Google Shape;208;g23dccb6f06f_1_42"/>
          <p:cNvSpPr/>
          <p:nvPr/>
        </p:nvSpPr>
        <p:spPr>
          <a:xfrm>
            <a:off x="5253053" y="246430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09" name="Google Shape;209;g23dccb6f06f_1_42"/>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a:t>
            </a:r>
            <a:r>
              <a:rPr b="1" lang="en-US" sz="2100">
                <a:solidFill>
                  <a:schemeClr val="lt1"/>
                </a:solidFill>
                <a:latin typeface="Exo"/>
                <a:ea typeface="Exo"/>
                <a:cs typeface="Exo"/>
                <a:sym typeface="Exo"/>
              </a:rPr>
              <a:t>2. Quan hệ giữa các bảng trong CSDL quan hệ</a:t>
            </a:r>
            <a:endParaRPr b="1" sz="2000">
              <a:solidFill>
                <a:schemeClr val="lt1"/>
              </a:solidFill>
              <a:latin typeface="Exo"/>
              <a:ea typeface="Exo"/>
              <a:cs typeface="Exo"/>
              <a:sym typeface="Exo"/>
            </a:endParaRPr>
          </a:p>
        </p:txBody>
      </p:sp>
      <p:sp>
        <p:nvSpPr>
          <p:cNvPr id="210" name="Google Shape;210;g23dccb6f06f_1_42"/>
          <p:cNvSpPr/>
          <p:nvPr/>
        </p:nvSpPr>
        <p:spPr>
          <a:xfrm>
            <a:off x="5253103" y="34382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11" name="Google Shape;211;g23dccb6f06f_1_42"/>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3. Các câu lệnh điều chỉnh dữ liệu cơ bản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212" name="Google Shape;212;g23dccb6f06f_1_42"/>
          <p:cNvSpPr/>
          <p:nvPr/>
        </p:nvSpPr>
        <p:spPr>
          <a:xfrm>
            <a:off x="5253103" y="4436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13" name="Google Shape;213;g23dccb6f06f_1_42"/>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214" name="Google Shape;214;g23dccb6f06f_1_42"/>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15" name="Google Shape;215;g23dccb6f06f_1_42"/>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dk1"/>
                </a:solidFill>
                <a:latin typeface="Exo"/>
                <a:ea typeface="Exo"/>
                <a:cs typeface="Exo"/>
                <a:sym typeface="Exo"/>
              </a:rPr>
              <a:t>   </a:t>
            </a:r>
            <a:r>
              <a:rPr b="1" lang="en-US" sz="2100">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