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73" r:id="rId12"/>
    <p:sldId id="267" r:id="rId13"/>
    <p:sldId id="268" r:id="rId14"/>
    <p:sldId id="269" r:id="rId15"/>
    <p:sldId id="270" r:id="rId16"/>
    <p:sldId id="271" r:id="rId17"/>
    <p:sldId id="274" r:id="rId18"/>
    <p:sldId id="275" r:id="rId19"/>
    <p:sldId id="276" r:id="rId20"/>
    <p:sldId id="277" r:id="rId21"/>
    <p:sldId id="284" r:id="rId22"/>
    <p:sldId id="278" r:id="rId23"/>
    <p:sldId id="279" r:id="rId24"/>
    <p:sldId id="280" r:id="rId25"/>
    <p:sldId id="281" r:id="rId26"/>
    <p:sldId id="285" r:id="rId27"/>
    <p:sldId id="286" r:id="rId28"/>
    <p:sldId id="293" r:id="rId29"/>
    <p:sldId id="288" r:id="rId30"/>
    <p:sldId id="289" r:id="rId31"/>
    <p:sldId id="290" r:id="rId32"/>
    <p:sldId id="291" r:id="rId33"/>
    <p:sldId id="292" r:id="rId34"/>
    <p:sldId id="294" r:id="rId35"/>
    <p:sldId id="295" r:id="rId36"/>
    <p:sldId id="296" r:id="rId37"/>
    <p:sldId id="297"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4E893A3-52B7-40BF-AF99-07D991FE0F8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E893A3-52B7-40BF-AF99-07D991FE0F8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84364B-0F1A-4D1E-B620-92E5881C55E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4E893A3-52B7-40BF-AF99-07D991FE0F8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84364B-0F1A-4D1E-B620-92E5881C55E6}" type="datetimeFigureOut">
              <a:rPr lang="en-US" smtClean="0"/>
              <a:t>12/21/2020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E893A3-52B7-40BF-AF99-07D991FE0F8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1470025"/>
          </a:xfrm>
        </p:spPr>
        <p:txBody>
          <a:bodyPr/>
          <a:lstStyle/>
          <a:p>
            <a:r>
              <a:rPr lang="en-US" b="1" dirty="0" smtClean="0">
                <a:solidFill>
                  <a:schemeClr val="tx1"/>
                </a:solidFill>
              </a:rPr>
              <a:t>Credit EDA Case Study</a:t>
            </a:r>
            <a:endParaRPr lang="en-US" b="1" dirty="0">
              <a:solidFill>
                <a:schemeClr val="tx1"/>
              </a:solidFill>
            </a:endParaRPr>
          </a:p>
        </p:txBody>
      </p:sp>
      <p:sp>
        <p:nvSpPr>
          <p:cNvPr id="3" name="Subtitle 2"/>
          <p:cNvSpPr>
            <a:spLocks noGrp="1"/>
          </p:cNvSpPr>
          <p:nvPr>
            <p:ph type="subTitle" idx="1"/>
          </p:nvPr>
        </p:nvSpPr>
        <p:spPr>
          <a:xfrm>
            <a:off x="1981200" y="3886200"/>
            <a:ext cx="6400800" cy="1752600"/>
          </a:xfrm>
        </p:spPr>
        <p:txBody>
          <a:bodyPr>
            <a:normAutofit/>
          </a:bodyPr>
          <a:lstStyle/>
          <a:p>
            <a:pPr algn="ctr"/>
            <a:r>
              <a:rPr lang="en-US" sz="3200" b="1" dirty="0" smtClean="0">
                <a:solidFill>
                  <a:srgbClr val="FFFF00"/>
                </a:solidFill>
              </a:rPr>
              <a:t>			         Submitted by-</a:t>
            </a:r>
          </a:p>
          <a:p>
            <a:r>
              <a:rPr lang="en-US" sz="3200" b="1" dirty="0" smtClean="0">
                <a:solidFill>
                  <a:srgbClr val="FFFF00"/>
                </a:solidFill>
              </a:rPr>
              <a:t>Abhishek De</a:t>
            </a:r>
          </a:p>
          <a:p>
            <a:r>
              <a:rPr lang="en-US" sz="3200" b="1" dirty="0" smtClean="0">
                <a:solidFill>
                  <a:srgbClr val="FFFF00"/>
                </a:solidFill>
              </a:rPr>
              <a:t>Rahul Roy</a:t>
            </a:r>
            <a:endParaRPr lang="en-US" sz="3200" b="1" dirty="0">
              <a:solidFill>
                <a:srgbClr val="FFFF00"/>
              </a:solidFill>
            </a:endParaRPr>
          </a:p>
        </p:txBody>
      </p:sp>
    </p:spTree>
    <p:extLst>
      <p:ext uri="{BB962C8B-B14F-4D97-AF65-F5344CB8AC3E}">
        <p14:creationId xmlns:p14="http://schemas.microsoft.com/office/powerpoint/2010/main" val="153824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bhi\Pictures\Case Study Images\Distribution of Organization Type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400" y="76200"/>
            <a:ext cx="4163081" cy="640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53200" y="6477000"/>
            <a:ext cx="990600" cy="307777"/>
          </a:xfrm>
          <a:prstGeom prst="rect">
            <a:avLst/>
          </a:prstGeom>
          <a:noFill/>
        </p:spPr>
        <p:txBody>
          <a:bodyPr wrap="square" rtlCol="0">
            <a:spAutoFit/>
          </a:bodyPr>
          <a:lstStyle/>
          <a:p>
            <a:r>
              <a:rPr lang="en-US" sz="1400" dirty="0" smtClean="0">
                <a:solidFill>
                  <a:srgbClr val="FF0000"/>
                </a:solidFill>
              </a:rPr>
              <a:t>Plot: 5</a:t>
            </a:r>
            <a:endParaRPr lang="en-US" sz="1400" dirty="0">
              <a:solidFill>
                <a:srgbClr val="FF0000"/>
              </a:solidFill>
            </a:endParaRPr>
          </a:p>
        </p:txBody>
      </p:sp>
      <p:sp>
        <p:nvSpPr>
          <p:cNvPr id="5" name="TextBox 4"/>
          <p:cNvSpPr txBox="1"/>
          <p:nvPr/>
        </p:nvSpPr>
        <p:spPr>
          <a:xfrm>
            <a:off x="457200" y="1524000"/>
            <a:ext cx="3733800" cy="3693319"/>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Clients which have applied for credits are from most of the organization type ‘Business entity Type 3’ , ‘Self employed’, ‘Other’ , ‘Medicine’ and ‘Government’.</a:t>
            </a:r>
            <a:br>
              <a:rPr lang="en-US" dirty="0" smtClean="0">
                <a:effectLst/>
              </a:rPr>
            </a:br>
            <a:endParaRPr lang="en-US" dirty="0" smtClean="0">
              <a:effectLst/>
            </a:endParaRPr>
          </a:p>
          <a:p>
            <a:pPr marL="285750" indent="-285750">
              <a:buFont typeface="Wingdings" panose="05000000000000000000" pitchFamily="2" charset="2"/>
              <a:buChar char="v"/>
            </a:pPr>
            <a:r>
              <a:rPr lang="en-US" dirty="0" smtClean="0">
                <a:effectLst/>
              </a:rPr>
              <a:t>Less clients are from Industry type 8,type 6, type 10, religion and trade type 5, type 4.</a:t>
            </a:r>
          </a:p>
          <a:p>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839200" cy="1828800"/>
          </a:xfrm>
        </p:spPr>
        <p:txBody>
          <a:bodyPr>
            <a:noAutofit/>
          </a:bodyPr>
          <a:lstStyle/>
          <a:p>
            <a:pPr algn="ctr"/>
            <a:r>
              <a:rPr lang="en-US" sz="3600" b="1" dirty="0">
                <a:solidFill>
                  <a:srgbClr val="0070C0"/>
                </a:solidFill>
              </a:rPr>
              <a:t>Categorical Univariate </a:t>
            </a:r>
            <a:r>
              <a:rPr lang="en-US" sz="3600" b="1" dirty="0" smtClean="0">
                <a:solidFill>
                  <a:srgbClr val="0070C0"/>
                </a:solidFill>
              </a:rPr>
              <a:t>Analysis </a:t>
            </a:r>
            <a:r>
              <a:rPr lang="en-US" sz="3600" b="1" dirty="0">
                <a:solidFill>
                  <a:srgbClr val="0070C0"/>
                </a:solidFill>
              </a:rPr>
              <a:t>for </a:t>
            </a:r>
            <a:r>
              <a:rPr lang="en-US" sz="3600" b="1" dirty="0" smtClean="0">
                <a:solidFill>
                  <a:srgbClr val="0070C0"/>
                </a:solidFill>
              </a:rPr>
              <a:t>Target 1</a:t>
            </a:r>
            <a:endParaRPr lang="en-US" sz="3600" b="1" dirty="0">
              <a:solidFill>
                <a:srgbClr val="0070C0"/>
              </a:solidFill>
            </a:endParaRPr>
          </a:p>
        </p:txBody>
      </p:sp>
    </p:spTree>
    <p:extLst>
      <p:ext uri="{BB962C8B-B14F-4D97-AF65-F5344CB8AC3E}">
        <p14:creationId xmlns:p14="http://schemas.microsoft.com/office/powerpoint/2010/main" val="30077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bhi\Pictures\Case Study Images\Distribution of Income Range,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1"/>
            <a:ext cx="8658225" cy="4343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4800600"/>
            <a:ext cx="838200" cy="307777"/>
          </a:xfrm>
          <a:prstGeom prst="rect">
            <a:avLst/>
          </a:prstGeom>
          <a:noFill/>
        </p:spPr>
        <p:txBody>
          <a:bodyPr wrap="square" rtlCol="0">
            <a:spAutoFit/>
          </a:bodyPr>
          <a:lstStyle/>
          <a:p>
            <a:r>
              <a:rPr lang="en-US" sz="1400" dirty="0" smtClean="0">
                <a:solidFill>
                  <a:srgbClr val="FF0000"/>
                </a:solidFill>
              </a:rPr>
              <a:t>Plot: 6</a:t>
            </a:r>
            <a:endParaRPr lang="en-US" sz="1400" dirty="0">
              <a:solidFill>
                <a:srgbClr val="FF0000"/>
              </a:solidFill>
            </a:endParaRPr>
          </a:p>
        </p:txBody>
      </p:sp>
      <p:sp>
        <p:nvSpPr>
          <p:cNvPr id="5" name="TextBox 4"/>
          <p:cNvSpPr txBox="1"/>
          <p:nvPr/>
        </p:nvSpPr>
        <p:spPr>
          <a:xfrm>
            <a:off x="304799" y="5030688"/>
            <a:ext cx="8505825"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Male Counts are higher.</a:t>
            </a:r>
          </a:p>
          <a:p>
            <a:pPr marL="285750" indent="-285750">
              <a:buFont typeface="Wingdings" panose="05000000000000000000" pitchFamily="2" charset="2"/>
              <a:buChar char="v"/>
            </a:pPr>
            <a:r>
              <a:rPr lang="en-US" dirty="0" smtClean="0">
                <a:effectLst/>
              </a:rPr>
              <a:t>Income range from 100000 to 200000 is having more number of credits.</a:t>
            </a:r>
          </a:p>
          <a:p>
            <a:pPr marL="285750" indent="-285750">
              <a:buFont typeface="Wingdings" panose="05000000000000000000" pitchFamily="2" charset="2"/>
              <a:buChar char="v"/>
            </a:pPr>
            <a:r>
              <a:rPr lang="en-US" dirty="0" smtClean="0">
                <a:effectLst/>
              </a:rPr>
              <a:t>Less count for income range 450000-475000.</a:t>
            </a:r>
          </a:p>
          <a:p>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bhi\Pictures\Case Study Images\Distribution of Income Type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055614" cy="4267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4724400"/>
            <a:ext cx="1066800" cy="307777"/>
          </a:xfrm>
          <a:prstGeom prst="rect">
            <a:avLst/>
          </a:prstGeom>
          <a:noFill/>
        </p:spPr>
        <p:txBody>
          <a:bodyPr wrap="square" rtlCol="0">
            <a:spAutoFit/>
          </a:bodyPr>
          <a:lstStyle/>
          <a:p>
            <a:r>
              <a:rPr lang="en-US" sz="1400" dirty="0" smtClean="0">
                <a:solidFill>
                  <a:srgbClr val="FF0000"/>
                </a:solidFill>
              </a:rPr>
              <a:t>Plot: 7</a:t>
            </a:r>
            <a:endParaRPr lang="en-US" sz="1400" dirty="0">
              <a:solidFill>
                <a:srgbClr val="FF0000"/>
              </a:solidFill>
            </a:endParaRPr>
          </a:p>
        </p:txBody>
      </p:sp>
      <p:sp>
        <p:nvSpPr>
          <p:cNvPr id="6" name="TextBox 5"/>
          <p:cNvSpPr txBox="1"/>
          <p:nvPr/>
        </p:nvSpPr>
        <p:spPr>
          <a:xfrm>
            <a:off x="228600" y="5029200"/>
            <a:ext cx="8686800" cy="2031325"/>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For income type ‘working’, ’commercial associate’, and ‘State Servant’ the number of credits are higher than other i.e. ‘Maternity leave.</a:t>
            </a:r>
          </a:p>
          <a:p>
            <a:pPr marL="285750" indent="-285750">
              <a:buFont typeface="Wingdings" panose="05000000000000000000" pitchFamily="2" charset="2"/>
              <a:buChar char="v"/>
            </a:pPr>
            <a:r>
              <a:rPr lang="en-US" dirty="0" smtClean="0">
                <a:effectLst/>
              </a:rPr>
              <a:t>For this Females are having more number of credits than male.</a:t>
            </a:r>
          </a:p>
          <a:p>
            <a:pPr marL="285750" indent="-285750">
              <a:buFont typeface="Wingdings" panose="05000000000000000000" pitchFamily="2" charset="2"/>
              <a:buChar char="v"/>
            </a:pPr>
            <a:r>
              <a:rPr lang="en-US" dirty="0" smtClean="0">
                <a:effectLst/>
              </a:rPr>
              <a:t>Less number of credits for income type ‘Maternity leave’.</a:t>
            </a:r>
          </a:p>
          <a:p>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bhi\Pictures\Case Study Images\Distribution of Contract Type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229600" cy="43405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8600" y="4724400"/>
            <a:ext cx="1447800" cy="307777"/>
          </a:xfrm>
          <a:prstGeom prst="rect">
            <a:avLst/>
          </a:prstGeom>
          <a:noFill/>
        </p:spPr>
        <p:txBody>
          <a:bodyPr wrap="square" rtlCol="0">
            <a:spAutoFit/>
          </a:bodyPr>
          <a:lstStyle/>
          <a:p>
            <a:r>
              <a:rPr lang="en-US" sz="1400" dirty="0" smtClean="0">
                <a:solidFill>
                  <a:srgbClr val="FF0000"/>
                </a:solidFill>
              </a:rPr>
              <a:t>       Plot: 8</a:t>
            </a:r>
            <a:endParaRPr lang="en-US" sz="1400" dirty="0">
              <a:solidFill>
                <a:srgbClr val="FF0000"/>
              </a:solidFill>
            </a:endParaRPr>
          </a:p>
        </p:txBody>
      </p:sp>
      <p:sp>
        <p:nvSpPr>
          <p:cNvPr id="5" name="TextBox 4"/>
          <p:cNvSpPr txBox="1"/>
          <p:nvPr/>
        </p:nvSpPr>
        <p:spPr>
          <a:xfrm>
            <a:off x="228600" y="5103674"/>
            <a:ext cx="8305800"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For contract type ‘cash loans’ is having higher number of credits than ‘Revolving loans’ contract type.</a:t>
            </a:r>
          </a:p>
          <a:p>
            <a:pPr marL="285750" indent="-285750">
              <a:buFont typeface="Wingdings" panose="05000000000000000000" pitchFamily="2" charset="2"/>
              <a:buChar char="v"/>
            </a:pPr>
            <a:r>
              <a:rPr lang="en-US" dirty="0" smtClean="0">
                <a:effectLst/>
              </a:rPr>
              <a:t>For this also Female is leading for applying credits.</a:t>
            </a:r>
          </a:p>
          <a:p>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bhi\Pictures\Case Study Images\Distribution of Organization Type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0600" y="290945"/>
            <a:ext cx="4127799" cy="6019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81800" y="6324600"/>
            <a:ext cx="914400" cy="307777"/>
          </a:xfrm>
          <a:prstGeom prst="rect">
            <a:avLst/>
          </a:prstGeom>
          <a:noFill/>
        </p:spPr>
        <p:txBody>
          <a:bodyPr wrap="square" rtlCol="0">
            <a:spAutoFit/>
          </a:bodyPr>
          <a:lstStyle/>
          <a:p>
            <a:r>
              <a:rPr lang="en-US" sz="1400" dirty="0" smtClean="0">
                <a:solidFill>
                  <a:srgbClr val="FF0000"/>
                </a:solidFill>
              </a:rPr>
              <a:t>Plot: 9</a:t>
            </a:r>
            <a:endParaRPr lang="en-US" sz="1400" dirty="0">
              <a:solidFill>
                <a:srgbClr val="FF0000"/>
              </a:solidFill>
            </a:endParaRPr>
          </a:p>
        </p:txBody>
      </p:sp>
      <p:sp>
        <p:nvSpPr>
          <p:cNvPr id="5" name="TextBox 4"/>
          <p:cNvSpPr txBox="1"/>
          <p:nvPr/>
        </p:nvSpPr>
        <p:spPr>
          <a:xfrm>
            <a:off x="304800" y="1363682"/>
            <a:ext cx="4191000" cy="4247317"/>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Clients which have applied for credits are from most of the organization type ‘Business entity Type 3’ , ‘Self employed’ , ‘Other’ , ‘Medicine’ and ‘Government’.</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Less clients are from Industry type 8,type 6, type 10, religion and trade type 5, type 4.</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Same as type 0 in distribution of organization type.</a:t>
            </a:r>
          </a:p>
          <a:p>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ctr"/>
            <a:r>
              <a:rPr lang="en-US" sz="4000" b="1" dirty="0" smtClean="0"/>
              <a:t>Correlation for target = 0</a:t>
            </a:r>
            <a:endParaRPr lang="en-US" sz="4000" b="1" dirty="0"/>
          </a:p>
        </p:txBody>
      </p:sp>
      <p:pic>
        <p:nvPicPr>
          <p:cNvPr id="10242" name="Picture 2" descr="C:\Users\abhi\Pictures\Case Study Images\Correlation for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49363"/>
            <a:ext cx="8050524" cy="53038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7600" y="6553200"/>
            <a:ext cx="1905000" cy="307777"/>
          </a:xfrm>
          <a:prstGeom prst="rect">
            <a:avLst/>
          </a:prstGeom>
          <a:noFill/>
        </p:spPr>
        <p:txBody>
          <a:bodyPr wrap="square" rtlCol="0">
            <a:spAutoFit/>
          </a:bodyPr>
          <a:lstStyle/>
          <a:p>
            <a:r>
              <a:rPr lang="en-US" sz="1400" dirty="0">
                <a:solidFill>
                  <a:srgbClr val="FF0000"/>
                </a:solidFill>
              </a:rPr>
              <a:t> </a:t>
            </a:r>
            <a:r>
              <a:rPr lang="en-US" sz="1400" dirty="0" smtClean="0">
                <a:solidFill>
                  <a:srgbClr val="FF0000"/>
                </a:solidFill>
              </a:rPr>
              <a:t>            Plot: 10</a:t>
            </a:r>
            <a:endParaRPr lang="en-US" sz="1400" dirty="0">
              <a:solidFill>
                <a:srgbClr val="FF0000"/>
              </a:solidFill>
            </a:endParaRPr>
          </a:p>
        </p:txBody>
      </p:sp>
      <p:sp>
        <p:nvSpPr>
          <p:cNvPr id="6" name="TextBox 5"/>
          <p:cNvSpPr txBox="1"/>
          <p:nvPr/>
        </p:nvSpPr>
        <p:spPr>
          <a:xfrm>
            <a:off x="6096000" y="6553200"/>
            <a:ext cx="3124200" cy="615553"/>
          </a:xfrm>
          <a:prstGeom prst="rect">
            <a:avLst/>
          </a:prstGeom>
          <a:noFill/>
        </p:spPr>
        <p:txBody>
          <a:bodyPr wrap="square" rtlCol="0">
            <a:spAutoFit/>
          </a:bodyPr>
          <a:lstStyle/>
          <a:p>
            <a:pPr algn="r"/>
            <a:r>
              <a:rPr lang="en-US" sz="1600" dirty="0" smtClean="0"/>
              <a:t>In Continuation…</a:t>
            </a:r>
          </a:p>
          <a:p>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43000"/>
            <a:ext cx="8229600" cy="5964710"/>
          </a:xfrm>
          <a:prstGeom prst="rect">
            <a:avLst/>
          </a:prstGeom>
          <a:noFill/>
        </p:spPr>
        <p:txBody>
          <a:bodyPr wrap="square" rtlCol="0">
            <a:spAutoFit/>
          </a:bodyPr>
          <a:lstStyle/>
          <a:p>
            <a:r>
              <a:rPr lang="en-US" sz="2400" b="1" i="1" dirty="0"/>
              <a:t>Conclusions from the </a:t>
            </a:r>
            <a:r>
              <a:rPr lang="en-US" sz="2400" b="1" i="1" dirty="0" smtClean="0"/>
              <a:t>correlation graph:</a:t>
            </a:r>
            <a:endParaRPr lang="en-US" sz="2400" dirty="0" smtClean="0"/>
          </a:p>
          <a:p>
            <a:endParaRPr lang="en-US" sz="2400" dirty="0"/>
          </a:p>
          <a:p>
            <a:pPr marL="285750" indent="-285750">
              <a:buFont typeface="Wingdings" panose="05000000000000000000" pitchFamily="2" charset="2"/>
              <a:buChar char="v"/>
            </a:pPr>
            <a:r>
              <a:rPr lang="en-US" sz="2400" dirty="0" smtClean="0"/>
              <a:t>Credit </a:t>
            </a:r>
            <a:r>
              <a:rPr lang="en-US" sz="2400" dirty="0"/>
              <a:t>amount is inversely proportional to the number of children client have, means Credit amount is higher for less children count client have and vice-versa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Income amount is inversely proportional to the number of children client have, means more income for less children client have and vice-versa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smtClean="0"/>
              <a:t>Credit </a:t>
            </a:r>
            <a:r>
              <a:rPr lang="en-US" sz="2400" dirty="0"/>
              <a:t>amount is higher to densely populated area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income is also higher in densely populated area.</a:t>
            </a:r>
          </a:p>
          <a:p>
            <a:endParaRPr lang="en-US" dirty="0"/>
          </a:p>
        </p:txBody>
      </p:sp>
      <p:sp>
        <p:nvSpPr>
          <p:cNvPr id="5" name="TextBox 4"/>
          <p:cNvSpPr txBox="1"/>
          <p:nvPr/>
        </p:nvSpPr>
        <p:spPr>
          <a:xfrm>
            <a:off x="609600" y="685800"/>
            <a:ext cx="3124200" cy="338554"/>
          </a:xfrm>
          <a:prstGeom prst="rect">
            <a:avLst/>
          </a:prstGeom>
          <a:noFill/>
        </p:spPr>
        <p:txBody>
          <a:bodyPr wrap="square" rtlCol="0">
            <a:spAutoFit/>
          </a:bodyPr>
          <a:lstStyle/>
          <a:p>
            <a:r>
              <a:rPr lang="en-US" sz="1600" dirty="0" smtClean="0"/>
              <a:t>In Continuation…</a:t>
            </a:r>
            <a:endParaRPr lang="en-US" sz="1600"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4000" b="1" dirty="0" smtClean="0"/>
              <a:t>Correlation for target = 1</a:t>
            </a:r>
            <a:endParaRPr lang="en-US" sz="4000" b="1" dirty="0"/>
          </a:p>
        </p:txBody>
      </p:sp>
      <p:pic>
        <p:nvPicPr>
          <p:cNvPr id="11266" name="Picture 2" descr="C:\Users\abhi\Pictures\Case Study Images\Correlation for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4741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1000" y="6093023"/>
            <a:ext cx="1066800" cy="307777"/>
          </a:xfrm>
          <a:prstGeom prst="rect">
            <a:avLst/>
          </a:prstGeom>
          <a:noFill/>
        </p:spPr>
        <p:txBody>
          <a:bodyPr wrap="square" rtlCol="0">
            <a:spAutoFit/>
          </a:bodyPr>
          <a:lstStyle/>
          <a:p>
            <a:r>
              <a:rPr lang="en-US" sz="1400" dirty="0" smtClean="0">
                <a:solidFill>
                  <a:srgbClr val="FF0000"/>
                </a:solidFill>
              </a:rPr>
              <a:t>Plot: 11</a:t>
            </a:r>
            <a:endParaRPr lang="en-US" sz="1400" dirty="0">
              <a:solidFill>
                <a:srgbClr val="FF0000"/>
              </a:solidFill>
            </a:endParaRPr>
          </a:p>
        </p:txBody>
      </p:sp>
      <p:sp>
        <p:nvSpPr>
          <p:cNvPr id="5" name="TextBox 4"/>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89120"/>
          </a:xfrm>
        </p:spPr>
        <p:txBody>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Same like the </a:t>
            </a:r>
            <a:r>
              <a:rPr lang="en-US" sz="2400" dirty="0" smtClean="0"/>
              <a:t>target=0 </a:t>
            </a:r>
            <a:r>
              <a:rPr lang="en-US" sz="2400" dirty="0"/>
              <a:t>heatmap</a:t>
            </a:r>
            <a:r>
              <a:rPr lang="en-US" sz="2400" dirty="0"/>
              <a:t> above, adding some other points from this </a:t>
            </a:r>
            <a:r>
              <a:rPr lang="en-US" sz="2400" dirty="0"/>
              <a:t>heatmap</a:t>
            </a:r>
            <a:r>
              <a:rPr lang="en-US" sz="2400" dirty="0" smtClean="0"/>
              <a:t>.</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The client's permanent address does not match contact address are having less children and </a:t>
            </a:r>
            <a:r>
              <a:rPr lang="en-US" sz="2400" dirty="0" smtClean="0"/>
              <a:t>vice-versa.</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The client's permanent address does not match work address are having less children and </a:t>
            </a:r>
            <a:r>
              <a:rPr lang="en-US" sz="2400" dirty="0" smtClean="0"/>
              <a:t>vice-versa.</a:t>
            </a:r>
            <a:endParaRPr lang="en-US" sz="2400" dirty="0"/>
          </a:p>
          <a:p>
            <a:endParaRPr lang="en-US" dirty="0"/>
          </a:p>
        </p:txBody>
      </p:sp>
      <p:sp>
        <p:nvSpPr>
          <p:cNvPr id="4" name="TextBox 3"/>
          <p:cNvSpPr txBox="1"/>
          <p:nvPr/>
        </p:nvSpPr>
        <p:spPr>
          <a:xfrm>
            <a:off x="457200" y="838200"/>
            <a:ext cx="1676400" cy="307777"/>
          </a:xfrm>
          <a:prstGeom prst="rect">
            <a:avLst/>
          </a:prstGeom>
          <a:noFill/>
        </p:spPr>
        <p:txBody>
          <a:bodyPr wrap="square" rtlCol="0">
            <a:spAutoFit/>
          </a:bodyPr>
          <a:lstStyle/>
          <a:p>
            <a:r>
              <a:rPr lang="en-US" sz="1400" dirty="0" smtClean="0"/>
              <a:t>In Continuation..</a:t>
            </a:r>
            <a:endParaRPr lang="en-US" sz="1400"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457200" y="2133600"/>
            <a:ext cx="8229600" cy="4572000"/>
          </a:xfrm>
        </p:spPr>
        <p:txBody>
          <a:bodyPr>
            <a:normAutofit fontScale="92500" lnSpcReduction="10000"/>
          </a:bodyPr>
          <a:lstStyle/>
          <a:p>
            <a:r>
              <a:rPr lang="en-US" b="1" u="sng" dirty="0" smtClean="0"/>
              <a:t>Background</a:t>
            </a:r>
          </a:p>
          <a:p>
            <a:pPr lvl="2"/>
            <a:endParaRPr lang="en-US" b="1" u="sng" dirty="0"/>
          </a:p>
          <a:p>
            <a:pPr lvl="2"/>
            <a:r>
              <a:rPr lang="en-US" dirty="0" smtClean="0"/>
              <a:t>A loan providing company which lends loans to the urban customers, processes loan application by  verifying their capability to re-pay the loan.</a:t>
            </a:r>
          </a:p>
          <a:p>
            <a:pPr lvl="2"/>
            <a:endParaRPr lang="en-US" dirty="0"/>
          </a:p>
          <a:p>
            <a:r>
              <a:rPr lang="en-US" b="1" u="sng" dirty="0" smtClean="0"/>
              <a:t>Business Objective</a:t>
            </a:r>
            <a:endParaRPr lang="en-US" b="1" u="sng" dirty="0"/>
          </a:p>
          <a:p>
            <a:pPr lvl="2"/>
            <a:endParaRPr lang="en-US" b="1" u="sng" dirty="0"/>
          </a:p>
          <a:p>
            <a:pPr lvl="2"/>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a:t>
            </a:r>
            <a:endParaRPr lang="en-US" dirty="0" smtClean="0"/>
          </a:p>
          <a:p>
            <a:pPr lvl="2"/>
            <a:r>
              <a:rPr lang="en-US" dirty="0" smtClean="0"/>
              <a:t>This </a:t>
            </a:r>
            <a:r>
              <a:rPr lang="en-US" dirty="0"/>
              <a:t>will ensure that the consumers capable of repaying the loan are not rejected. Identification of such applicants using EDA is the aim of this case study.</a:t>
            </a:r>
            <a:endParaRPr lang="en-US" dirty="0"/>
          </a:p>
          <a:p>
            <a:pPr lvl="2"/>
            <a:endParaRPr lang="en-US" dirty="0"/>
          </a:p>
          <a:p>
            <a:pPr lvl="2"/>
            <a:endParaRPr lang="en-US" dirty="0" smtClean="0"/>
          </a:p>
        </p:txBody>
      </p:sp>
    </p:spTree>
    <p:extLst>
      <p:ext uri="{BB962C8B-B14F-4D97-AF65-F5344CB8AC3E}">
        <p14:creationId xmlns:p14="http://schemas.microsoft.com/office/powerpoint/2010/main" val="2462461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dirty="0" smtClean="0"/>
              <a:t>Top 10 Correlations for Target = 0</a:t>
            </a:r>
            <a:endParaRPr lang="en-US" sz="4000" b="1" dirty="0"/>
          </a:p>
        </p:txBody>
      </p:sp>
      <p:pic>
        <p:nvPicPr>
          <p:cNvPr id="12290" name="Picture 2" descr="C:\Users\abhi\Pictures\Case Study Images\Top 10 Correlation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313591"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1000" y="4800600"/>
            <a:ext cx="1066800" cy="307777"/>
          </a:xfrm>
          <a:prstGeom prst="rect">
            <a:avLst/>
          </a:prstGeom>
          <a:noFill/>
        </p:spPr>
        <p:txBody>
          <a:bodyPr wrap="square" rtlCol="0">
            <a:spAutoFit/>
          </a:bodyPr>
          <a:lstStyle/>
          <a:p>
            <a:r>
              <a:rPr lang="en-US" sz="1400" dirty="0" smtClean="0">
                <a:solidFill>
                  <a:srgbClr val="FF0000"/>
                </a:solidFill>
              </a:rPr>
              <a:t>Plot: 12</a:t>
            </a:r>
            <a:endParaRPr lang="en-US" sz="1400" dirty="0">
              <a:solidFill>
                <a:srgbClr val="FF0000"/>
              </a:solidFill>
            </a:endParaRPr>
          </a:p>
        </p:txBody>
      </p:sp>
      <p:sp>
        <p:nvSpPr>
          <p:cNvPr id="6" name="TextBox 5"/>
          <p:cNvSpPr txBox="1"/>
          <p:nvPr/>
        </p:nvSpPr>
        <p:spPr>
          <a:xfrm>
            <a:off x="762000" y="5297269"/>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High correlations being observed at client’s social surroundings 30 and 60 DPD.</a:t>
            </a:r>
          </a:p>
          <a:p>
            <a:pPr marL="285750" indent="-285750">
              <a:buFont typeface="Wingdings" panose="05000000000000000000" pitchFamily="2" charset="2"/>
              <a:buChar char="v"/>
            </a:pPr>
            <a:r>
              <a:rPr lang="en-US" dirty="0" smtClean="0"/>
              <a:t>As the Goods Price increases, Credit increases as well.</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dirty="0" smtClean="0"/>
              <a:t>Top 10 Correlations for Target = 1</a:t>
            </a:r>
            <a:endParaRPr lang="en-US" sz="4000" b="1" dirty="0"/>
          </a:p>
        </p:txBody>
      </p:sp>
      <p:sp>
        <p:nvSpPr>
          <p:cNvPr id="4" name="TextBox 3"/>
          <p:cNvSpPr txBox="1"/>
          <p:nvPr/>
        </p:nvSpPr>
        <p:spPr>
          <a:xfrm>
            <a:off x="4191000" y="4721423"/>
            <a:ext cx="1066800" cy="307777"/>
          </a:xfrm>
          <a:prstGeom prst="rect">
            <a:avLst/>
          </a:prstGeom>
          <a:noFill/>
        </p:spPr>
        <p:txBody>
          <a:bodyPr wrap="square" rtlCol="0">
            <a:spAutoFit/>
          </a:bodyPr>
          <a:lstStyle/>
          <a:p>
            <a:r>
              <a:rPr lang="en-US" sz="1400" dirty="0" smtClean="0">
                <a:solidFill>
                  <a:srgbClr val="FF0000"/>
                </a:solidFill>
              </a:rPr>
              <a:t>Plot: 13</a:t>
            </a:r>
            <a:endParaRPr lang="en-US" sz="1400" dirty="0">
              <a:solidFill>
                <a:srgbClr val="FF0000"/>
              </a:solidFill>
            </a:endParaRPr>
          </a:p>
        </p:txBody>
      </p:sp>
      <p:pic>
        <p:nvPicPr>
          <p:cNvPr id="13314" name="Picture 2" descr="C:\Users\abhi\Pictures\Case Study Images\Top 10 Correlations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78182"/>
            <a:ext cx="7232377" cy="25715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5297269"/>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High correlations being observed at client’s social surroundings 30 and 60 DPD.</a:t>
            </a:r>
          </a:p>
          <a:p>
            <a:pPr marL="285750" indent="-285750">
              <a:buFont typeface="Wingdings" panose="05000000000000000000" pitchFamily="2" charset="2"/>
              <a:buChar char="v"/>
            </a:pPr>
            <a:r>
              <a:rPr lang="en-US" dirty="0" smtClean="0"/>
              <a:t>As the Goods Price increases, Credit increases as well.</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984034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2438400"/>
            <a:ext cx="8229600" cy="1143000"/>
          </a:xfrm>
        </p:spPr>
        <p:txBody>
          <a:bodyPr>
            <a:noAutofit/>
          </a:bodyPr>
          <a:lstStyle/>
          <a:p>
            <a:pPr algn="ctr"/>
            <a:r>
              <a:rPr lang="en-US" sz="4000" b="1" dirty="0" smtClean="0">
                <a:solidFill>
                  <a:srgbClr val="0070C0"/>
                </a:solidFill>
              </a:rPr>
              <a:t>Numerical </a:t>
            </a:r>
            <a:r>
              <a:rPr lang="en-US" sz="4000" b="1" dirty="0">
                <a:solidFill>
                  <a:srgbClr val="0070C0"/>
                </a:solidFill>
              </a:rPr>
              <a:t>B</a:t>
            </a:r>
            <a:r>
              <a:rPr lang="en-US" sz="4000" b="1" dirty="0" smtClean="0">
                <a:solidFill>
                  <a:srgbClr val="0070C0"/>
                </a:solidFill>
              </a:rPr>
              <a:t>ivariate Analysis</a:t>
            </a:r>
            <a:endParaRPr lang="en-US" sz="4000" b="1" dirty="0">
              <a:solidFill>
                <a:srgbClr val="0070C0"/>
              </a:solidFill>
            </a:endParaRPr>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bhi\Pictures\Case Study Images\High Correl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42247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5029200"/>
            <a:ext cx="1219200" cy="307777"/>
          </a:xfrm>
          <a:prstGeom prst="rect">
            <a:avLst/>
          </a:prstGeom>
          <a:noFill/>
        </p:spPr>
        <p:txBody>
          <a:bodyPr wrap="square" rtlCol="0">
            <a:spAutoFit/>
          </a:bodyPr>
          <a:lstStyle/>
          <a:p>
            <a:r>
              <a:rPr lang="en-US" sz="1400" dirty="0" smtClean="0">
                <a:solidFill>
                  <a:srgbClr val="FF0000"/>
                </a:solidFill>
              </a:rPr>
              <a:t>Plot: 13</a:t>
            </a:r>
            <a:endParaRPr lang="en-US" sz="1400" dirty="0">
              <a:solidFill>
                <a:srgbClr val="FF0000"/>
              </a:solidFill>
            </a:endParaRPr>
          </a:p>
        </p:txBody>
      </p:sp>
      <p:sp>
        <p:nvSpPr>
          <p:cNvPr id="5" name="TextBox 4"/>
          <p:cNvSpPr txBox="1"/>
          <p:nvPr/>
        </p:nvSpPr>
        <p:spPr>
          <a:xfrm>
            <a:off x="228600" y="5334000"/>
            <a:ext cx="8763000"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r>
              <a:rPr lang="en-US" dirty="0" smtClean="0">
                <a:effectLst/>
              </a:rPr>
              <a:t>With the scatter plot, we can determine that AMT CREDIT and AMT GOODS PRICE are highly correlated, which means if increase in goods price, the credit increased directly and vice versa.</a:t>
            </a:r>
          </a:p>
          <a:p>
            <a:endParaRPr lang="en-US"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pPr algn="ctr"/>
            <a:r>
              <a:rPr lang="en-US" sz="4400" b="1" dirty="0" smtClean="0"/>
              <a:t>Finding Outliers</a:t>
            </a:r>
            <a:endParaRPr lang="en-US" sz="4400" b="1" dirty="0"/>
          </a:p>
        </p:txBody>
      </p:sp>
      <p:sp>
        <p:nvSpPr>
          <p:cNvPr id="4" name="TextBox 3"/>
          <p:cNvSpPr txBox="1"/>
          <p:nvPr/>
        </p:nvSpPr>
        <p:spPr>
          <a:xfrm>
            <a:off x="2743200" y="3886200"/>
            <a:ext cx="3733800" cy="523220"/>
          </a:xfrm>
          <a:prstGeom prst="rect">
            <a:avLst/>
          </a:prstGeom>
          <a:noFill/>
        </p:spPr>
        <p:txBody>
          <a:bodyPr wrap="square" rtlCol="0">
            <a:spAutoFit/>
          </a:bodyPr>
          <a:lstStyle/>
          <a:p>
            <a:pPr algn="ctr"/>
            <a:r>
              <a:rPr lang="en-US" sz="2800" b="1" dirty="0" smtClean="0"/>
              <a:t>Univariate Analysis</a:t>
            </a:r>
            <a:endParaRPr lang="en-US" sz="2800" b="1"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76200"/>
            <a:ext cx="8229600" cy="1143000"/>
          </a:xfrm>
        </p:spPr>
        <p:txBody>
          <a:bodyPr/>
          <a:lstStyle/>
          <a:p>
            <a:pPr algn="ctr"/>
            <a:r>
              <a:rPr lang="en-US" dirty="0" smtClean="0"/>
              <a:t> </a:t>
            </a:r>
            <a:r>
              <a:rPr lang="en-US" sz="3600" b="1" dirty="0" smtClean="0"/>
              <a:t>Outliers for Target = 0</a:t>
            </a:r>
            <a:endParaRPr lang="en-US" sz="3600" dirty="0"/>
          </a:p>
        </p:txBody>
      </p:sp>
      <p:pic>
        <p:nvPicPr>
          <p:cNvPr id="15365" name="Picture 5" descr="C:\Users\abhi\Pictures\Case Study Images\Boxplot Annuity Amount T=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62400"/>
            <a:ext cx="4038600" cy="25667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6" name="Picture 6" descr="C:\Users\abhi\Pictures\Case Study Images\Boxplot Credit Amount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4169429"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7" name="Picture 7" descr="C:\Users\abhi\Pictures\Case Study Images\Boxplot Income Amount T=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32" y="1371600"/>
            <a:ext cx="3891064"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6529111"/>
            <a:ext cx="1524000" cy="307777"/>
          </a:xfrm>
          <a:prstGeom prst="rect">
            <a:avLst/>
          </a:prstGeom>
          <a:noFill/>
        </p:spPr>
        <p:txBody>
          <a:bodyPr wrap="square" rtlCol="0">
            <a:spAutoFit/>
          </a:bodyPr>
          <a:lstStyle/>
          <a:p>
            <a:r>
              <a:rPr lang="en-US" sz="1400" dirty="0" smtClean="0">
                <a:solidFill>
                  <a:srgbClr val="FF0000"/>
                </a:solidFill>
              </a:rPr>
              <a:t>Plot: 14</a:t>
            </a:r>
            <a:endParaRPr lang="en-US" sz="1400" dirty="0">
              <a:solidFill>
                <a:srgbClr val="FF0000"/>
              </a:solidFill>
            </a:endParaRPr>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76200"/>
            <a:ext cx="8229600" cy="1143000"/>
          </a:xfrm>
        </p:spPr>
        <p:txBody>
          <a:bodyPr/>
          <a:lstStyle/>
          <a:p>
            <a:pPr algn="ctr"/>
            <a:r>
              <a:rPr lang="en-US" dirty="0" smtClean="0"/>
              <a:t> </a:t>
            </a:r>
            <a:r>
              <a:rPr lang="en-US" sz="3600" b="1" dirty="0" smtClean="0"/>
              <a:t>Outliers for Target = 1</a:t>
            </a:r>
            <a:endParaRPr lang="en-US" sz="3600" dirty="0"/>
          </a:p>
        </p:txBody>
      </p:sp>
      <p:sp>
        <p:nvSpPr>
          <p:cNvPr id="4" name="TextBox 3"/>
          <p:cNvSpPr txBox="1"/>
          <p:nvPr/>
        </p:nvSpPr>
        <p:spPr>
          <a:xfrm>
            <a:off x="4114800" y="6529111"/>
            <a:ext cx="1524000" cy="307777"/>
          </a:xfrm>
          <a:prstGeom prst="rect">
            <a:avLst/>
          </a:prstGeom>
          <a:noFill/>
        </p:spPr>
        <p:txBody>
          <a:bodyPr wrap="square" rtlCol="0">
            <a:spAutoFit/>
          </a:bodyPr>
          <a:lstStyle/>
          <a:p>
            <a:r>
              <a:rPr lang="en-US" sz="1400" dirty="0" smtClean="0">
                <a:solidFill>
                  <a:srgbClr val="FF0000"/>
                </a:solidFill>
              </a:rPr>
              <a:t>Plot: 15</a:t>
            </a:r>
            <a:endParaRPr lang="en-US" sz="1400" dirty="0">
              <a:solidFill>
                <a:srgbClr val="FF0000"/>
              </a:solidFill>
            </a:endParaRPr>
          </a:p>
        </p:txBody>
      </p:sp>
      <p:pic>
        <p:nvPicPr>
          <p:cNvPr id="16386" name="Picture 2" descr="C:\Users\abhi\Pictures\Case Study Images\Boxplot Annuity Amount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650" y="4114800"/>
            <a:ext cx="3980150" cy="24158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7" name="Picture 3" descr="C:\Users\abhi\Pictures\Case Study Images\Boxplot Credit Amount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76800" y="1427018"/>
            <a:ext cx="4091420" cy="25881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8" name="Picture 4" descr="C:\Users\abhi\Pictures\Case Study Images\Boxplot Income Amount 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99" y="1474664"/>
            <a:ext cx="4074101" cy="25473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301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pPr algn="ctr"/>
            <a:r>
              <a:rPr lang="en-US" sz="4400" b="1" dirty="0" smtClean="0"/>
              <a:t>Finding Outliers</a:t>
            </a:r>
            <a:endParaRPr lang="en-US" sz="4400" b="1" dirty="0"/>
          </a:p>
        </p:txBody>
      </p:sp>
      <p:sp>
        <p:nvSpPr>
          <p:cNvPr id="4" name="TextBox 3"/>
          <p:cNvSpPr txBox="1"/>
          <p:nvPr/>
        </p:nvSpPr>
        <p:spPr>
          <a:xfrm>
            <a:off x="2743200" y="3886200"/>
            <a:ext cx="3733800" cy="523220"/>
          </a:xfrm>
          <a:prstGeom prst="rect">
            <a:avLst/>
          </a:prstGeom>
          <a:noFill/>
        </p:spPr>
        <p:txBody>
          <a:bodyPr wrap="square" rtlCol="0">
            <a:spAutoFit/>
          </a:bodyPr>
          <a:lstStyle/>
          <a:p>
            <a:pPr algn="ctr"/>
            <a:r>
              <a:rPr lang="en-US" sz="2800" b="1" dirty="0" smtClean="0"/>
              <a:t>Multivariate Analysis</a:t>
            </a:r>
            <a:endParaRPr lang="en-US" sz="2800" b="1" dirty="0"/>
          </a:p>
        </p:txBody>
      </p:sp>
    </p:spTree>
    <p:extLst>
      <p:ext uri="{BB962C8B-B14F-4D97-AF65-F5344CB8AC3E}">
        <p14:creationId xmlns:p14="http://schemas.microsoft.com/office/powerpoint/2010/main" val="1616805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abhi\Pictures\Case Study Images\Credit vs Education Statu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9600" y="5105400"/>
            <a:ext cx="838200" cy="307777"/>
          </a:xfrm>
          <a:prstGeom prst="rect">
            <a:avLst/>
          </a:prstGeom>
          <a:noFill/>
        </p:spPr>
        <p:txBody>
          <a:bodyPr wrap="square" rtlCol="0">
            <a:spAutoFit/>
          </a:bodyPr>
          <a:lstStyle/>
          <a:p>
            <a:r>
              <a:rPr lang="en-US" sz="1400" dirty="0" smtClean="0">
                <a:solidFill>
                  <a:srgbClr val="FF0000"/>
                </a:solidFill>
              </a:rPr>
              <a:t>Plot: 16</a:t>
            </a:r>
            <a:endParaRPr lang="en-US" sz="1400" dirty="0">
              <a:solidFill>
                <a:srgbClr val="FF0000"/>
              </a:solidFill>
            </a:endParaRPr>
          </a:p>
        </p:txBody>
      </p:sp>
      <p:sp>
        <p:nvSpPr>
          <p:cNvPr id="5" name="TextBox 4"/>
          <p:cNvSpPr txBox="1"/>
          <p:nvPr/>
        </p:nvSpPr>
        <p:spPr>
          <a:xfrm>
            <a:off x="304800" y="5420104"/>
            <a:ext cx="8610600" cy="1600438"/>
          </a:xfrm>
          <a:prstGeom prst="rect">
            <a:avLst/>
          </a:prstGeom>
          <a:noFill/>
        </p:spPr>
        <p:txBody>
          <a:bodyPr wrap="square" rtlCol="0">
            <a:spAutoFit/>
          </a:bodyPr>
          <a:lstStyle/>
          <a:p>
            <a:r>
              <a:rPr lang="en-US" sz="1600" b="1" i="1" dirty="0"/>
              <a:t>Conclusions from the graph:</a:t>
            </a:r>
          </a:p>
          <a:p>
            <a:r>
              <a:rPr lang="en-US" sz="1600" dirty="0" smtClean="0">
                <a:effectLst/>
              </a:rPr>
              <a:t>From the above box plot we can conclude that Family status of 'civil marriage', 'marriage' and 'separated' of Academic degree education are having higher number of credits than others. Also, higher education of family status of 'marriage', 'single' and 'civil marriage' are having more outliers. Civil marriage for Academic degree is having most of the credits in the third quartile.</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abhi\Pictures\Case Study Images\Income Amount vs Education Statu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5029200"/>
            <a:ext cx="762000" cy="307777"/>
          </a:xfrm>
          <a:prstGeom prst="rect">
            <a:avLst/>
          </a:prstGeom>
          <a:noFill/>
        </p:spPr>
        <p:txBody>
          <a:bodyPr wrap="square" rtlCol="0">
            <a:spAutoFit/>
          </a:bodyPr>
          <a:lstStyle/>
          <a:p>
            <a:r>
              <a:rPr lang="en-US" sz="1400" dirty="0" smtClean="0">
                <a:solidFill>
                  <a:srgbClr val="FF0000"/>
                </a:solidFill>
              </a:rPr>
              <a:t>Plot: 17</a:t>
            </a:r>
            <a:endParaRPr lang="en-US" sz="1400" dirty="0">
              <a:solidFill>
                <a:srgbClr val="FF0000"/>
              </a:solidFill>
            </a:endParaRPr>
          </a:p>
        </p:txBody>
      </p:sp>
      <p:sp>
        <p:nvSpPr>
          <p:cNvPr id="5" name="TextBox 4"/>
          <p:cNvSpPr txBox="1"/>
          <p:nvPr/>
        </p:nvSpPr>
        <p:spPr>
          <a:xfrm>
            <a:off x="304800" y="5334000"/>
            <a:ext cx="8610600" cy="1600438"/>
          </a:xfrm>
          <a:prstGeom prst="rect">
            <a:avLst/>
          </a:prstGeom>
          <a:noFill/>
        </p:spPr>
        <p:txBody>
          <a:bodyPr wrap="square" rtlCol="0">
            <a:spAutoFit/>
          </a:bodyPr>
          <a:lstStyle/>
          <a:p>
            <a:r>
              <a:rPr lang="en-US" sz="1600" b="1" i="1" dirty="0"/>
              <a:t>Conclusions from the graph:</a:t>
            </a:r>
          </a:p>
          <a:p>
            <a:r>
              <a:rPr lang="en-US" sz="1600" dirty="0" smtClean="0">
                <a:effectLst/>
              </a:rPr>
              <a:t>From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income amount than others.</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Understanding the data</a:t>
            </a:r>
            <a:endParaRPr lang="en-US" b="1" dirty="0"/>
          </a:p>
        </p:txBody>
      </p:sp>
      <p:sp>
        <p:nvSpPr>
          <p:cNvPr id="3" name="Content Placeholder 2"/>
          <p:cNvSpPr>
            <a:spLocks noGrp="1"/>
          </p:cNvSpPr>
          <p:nvPr>
            <p:ph idx="1"/>
          </p:nvPr>
        </p:nvSpPr>
        <p:spPr>
          <a:xfrm>
            <a:off x="457200" y="2133600"/>
            <a:ext cx="8229600" cy="4389120"/>
          </a:xfrm>
        </p:spPr>
        <p:txBody>
          <a:bodyPr/>
          <a:lstStyle/>
          <a:p>
            <a:r>
              <a:rPr lang="en-US" b="1" u="sng" dirty="0" smtClean="0"/>
              <a:t>Missing value check</a:t>
            </a:r>
          </a:p>
          <a:p>
            <a:pPr lvl="2"/>
            <a:endParaRPr lang="en-US" dirty="0"/>
          </a:p>
          <a:p>
            <a:pPr lvl="2"/>
            <a:r>
              <a:rPr lang="en-US" b="1" dirty="0" smtClean="0"/>
              <a:t>For Application </a:t>
            </a:r>
            <a:r>
              <a:rPr lang="en-US" b="1" dirty="0"/>
              <a:t>D</a:t>
            </a:r>
            <a:r>
              <a:rPr lang="en-US" b="1" dirty="0" smtClean="0"/>
              <a:t>ataset</a:t>
            </a:r>
          </a:p>
          <a:p>
            <a:pPr lvl="3"/>
            <a:r>
              <a:rPr lang="en-US" dirty="0" smtClean="0"/>
              <a:t>Removal of null values in data which are present more than 19%, as it can give outliers, which can result in incorrect analysis.</a:t>
            </a:r>
            <a:endParaRPr lang="en-US" b="1" dirty="0" smtClean="0"/>
          </a:p>
          <a:p>
            <a:pPr marL="978408" lvl="3" indent="0">
              <a:buNone/>
            </a:pPr>
            <a:endParaRPr lang="en-US" dirty="0" smtClean="0"/>
          </a:p>
          <a:p>
            <a:pPr lvl="2"/>
            <a:r>
              <a:rPr lang="en-US" b="1" dirty="0"/>
              <a:t>For </a:t>
            </a:r>
            <a:r>
              <a:rPr lang="en-US" b="1" dirty="0" smtClean="0"/>
              <a:t>Previous Application</a:t>
            </a:r>
            <a:endParaRPr lang="en-US" b="1" dirty="0"/>
          </a:p>
          <a:p>
            <a:pPr lvl="3"/>
            <a:r>
              <a:rPr lang="en-US" dirty="0"/>
              <a:t>Removal of null values in data which are present more than </a:t>
            </a:r>
            <a:r>
              <a:rPr lang="en-US" dirty="0" smtClean="0"/>
              <a:t>20%, </a:t>
            </a:r>
            <a:r>
              <a:rPr lang="en-US" dirty="0"/>
              <a:t>as it can give outliers, which can result in incorrect analysis.</a:t>
            </a:r>
            <a:endParaRPr lang="en-US" b="1" dirty="0"/>
          </a:p>
          <a:p>
            <a:pPr lvl="3"/>
            <a:endParaRPr lang="en-US" dirty="0"/>
          </a:p>
          <a:p>
            <a:pPr marL="978408" lvl="3" indent="0">
              <a:buNone/>
            </a:pPr>
            <a:endParaRPr lang="en-US" dirty="0" smtClean="0"/>
          </a:p>
        </p:txBody>
      </p:sp>
    </p:spTree>
    <p:extLst>
      <p:ext uri="{BB962C8B-B14F-4D97-AF65-F5344CB8AC3E}">
        <p14:creationId xmlns:p14="http://schemas.microsoft.com/office/powerpoint/2010/main" val="1025451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bhi\Pictures\Case Study Images\Credit vs Education Statu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480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1000" y="5181600"/>
            <a:ext cx="1066800" cy="307777"/>
          </a:xfrm>
          <a:prstGeom prst="rect">
            <a:avLst/>
          </a:prstGeom>
          <a:noFill/>
        </p:spPr>
        <p:txBody>
          <a:bodyPr wrap="square" rtlCol="0">
            <a:spAutoFit/>
          </a:bodyPr>
          <a:lstStyle/>
          <a:p>
            <a:r>
              <a:rPr lang="en-US" sz="1400" dirty="0" smtClean="0">
                <a:solidFill>
                  <a:srgbClr val="FF0000"/>
                </a:solidFill>
              </a:rPr>
              <a:t>Plot: 18</a:t>
            </a:r>
            <a:endParaRPr lang="en-US" sz="1400" dirty="0">
              <a:solidFill>
                <a:srgbClr val="FF0000"/>
              </a:solidFill>
            </a:endParaRPr>
          </a:p>
        </p:txBody>
      </p:sp>
      <p:sp>
        <p:nvSpPr>
          <p:cNvPr id="5" name="TextBox 4"/>
          <p:cNvSpPr txBox="1"/>
          <p:nvPr/>
        </p:nvSpPr>
        <p:spPr>
          <a:xfrm>
            <a:off x="457200" y="5486400"/>
            <a:ext cx="8077200" cy="1600438"/>
          </a:xfrm>
          <a:prstGeom prst="rect">
            <a:avLst/>
          </a:prstGeom>
          <a:noFill/>
        </p:spPr>
        <p:txBody>
          <a:bodyPr wrap="square" rtlCol="0">
            <a:spAutoFit/>
          </a:bodyPr>
          <a:lstStyle/>
          <a:p>
            <a:r>
              <a:rPr lang="en-US" sz="1600" b="1" i="1" dirty="0"/>
              <a:t>Conclusions from the graph:</a:t>
            </a:r>
          </a:p>
          <a:p>
            <a:r>
              <a:rPr lang="en-US" sz="1600" dirty="0" smtClean="0">
                <a:effectLst/>
              </a:rPr>
              <a:t>From the above box plot we can say that Family status of 'civil marriage', 'marriage' and 'separated' of Academic degree education are having higher number of credits than others. Most of the outliers are from Education type 'Higher education' and 'Secondary'. Civil marriage for Academic degree is having most of the credits in the third quartile.</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bhi\Pictures\Case Study Images\Credit vs Education Statu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91000" y="5105400"/>
            <a:ext cx="1066800" cy="307777"/>
          </a:xfrm>
          <a:prstGeom prst="rect">
            <a:avLst/>
          </a:prstGeom>
          <a:noFill/>
        </p:spPr>
        <p:txBody>
          <a:bodyPr wrap="square" rtlCol="0">
            <a:spAutoFit/>
          </a:bodyPr>
          <a:lstStyle/>
          <a:p>
            <a:r>
              <a:rPr lang="en-US" sz="1400" dirty="0" smtClean="0">
                <a:solidFill>
                  <a:srgbClr val="FF0000"/>
                </a:solidFill>
              </a:rPr>
              <a:t>Plot: 19</a:t>
            </a:r>
            <a:endParaRPr lang="en-US" sz="1400" dirty="0">
              <a:solidFill>
                <a:srgbClr val="FF0000"/>
              </a:solidFill>
            </a:endParaRPr>
          </a:p>
        </p:txBody>
      </p:sp>
      <p:sp>
        <p:nvSpPr>
          <p:cNvPr id="7" name="TextBox 6"/>
          <p:cNvSpPr txBox="1"/>
          <p:nvPr/>
        </p:nvSpPr>
        <p:spPr>
          <a:xfrm>
            <a:off x="304800" y="5486400"/>
            <a:ext cx="8229600" cy="1600438"/>
          </a:xfrm>
          <a:prstGeom prst="rect">
            <a:avLst/>
          </a:prstGeom>
          <a:noFill/>
        </p:spPr>
        <p:txBody>
          <a:bodyPr wrap="square" rtlCol="0">
            <a:spAutoFit/>
          </a:bodyPr>
          <a:lstStyle/>
          <a:p>
            <a:r>
              <a:rPr lang="en-US" sz="1600" b="1" i="1" dirty="0"/>
              <a:t>Conclusions from the graph:</a:t>
            </a:r>
          </a:p>
          <a:p>
            <a:r>
              <a:rPr lang="en-US" sz="1600" dirty="0" smtClean="0">
                <a:effectLst/>
              </a:rPr>
              <a:t>From above boxplot for Education type 'Higher education' the income amount is mostly equal with family status. Less outlier are having for Academic degree but there income amount is little higher that Higher education. Lower secondary are have less income amount than others.</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abhi\Pictures\Case Study Images\Distribution of Contract Status with Purpo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801"/>
            <a:ext cx="4267200" cy="5919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6224589"/>
            <a:ext cx="990600" cy="307777"/>
          </a:xfrm>
          <a:prstGeom prst="rect">
            <a:avLst/>
          </a:prstGeom>
          <a:noFill/>
        </p:spPr>
        <p:txBody>
          <a:bodyPr wrap="square" rtlCol="0">
            <a:spAutoFit/>
          </a:bodyPr>
          <a:lstStyle/>
          <a:p>
            <a:r>
              <a:rPr lang="en-US" sz="1400" dirty="0" smtClean="0">
                <a:solidFill>
                  <a:srgbClr val="FF0000"/>
                </a:solidFill>
              </a:rPr>
              <a:t>Plot: 20</a:t>
            </a:r>
            <a:endParaRPr lang="en-US" sz="1400" dirty="0">
              <a:solidFill>
                <a:srgbClr val="FF0000"/>
              </a:solidFill>
            </a:endParaRPr>
          </a:p>
        </p:txBody>
      </p:sp>
      <p:sp>
        <p:nvSpPr>
          <p:cNvPr id="5" name="TextBox 4"/>
          <p:cNvSpPr txBox="1"/>
          <p:nvPr/>
        </p:nvSpPr>
        <p:spPr>
          <a:xfrm>
            <a:off x="228600" y="1676400"/>
            <a:ext cx="3962400" cy="3693319"/>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Most rejection of loans came from purpose 'Repairs'.</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For education purposes we have equal number of approves and rejection.</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Paying other loans and buying a new car is having significant higher rejection than approves.</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bhi\Pictures\Case Study Images\Distribution of Contract Status with Targe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04800"/>
            <a:ext cx="4467225" cy="5867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24600" y="6224589"/>
            <a:ext cx="990600" cy="307777"/>
          </a:xfrm>
          <a:prstGeom prst="rect">
            <a:avLst/>
          </a:prstGeom>
          <a:noFill/>
        </p:spPr>
        <p:txBody>
          <a:bodyPr wrap="square" rtlCol="0">
            <a:spAutoFit/>
          </a:bodyPr>
          <a:lstStyle/>
          <a:p>
            <a:r>
              <a:rPr lang="en-US" sz="1400" dirty="0" smtClean="0">
                <a:solidFill>
                  <a:srgbClr val="FF0000"/>
                </a:solidFill>
              </a:rPr>
              <a:t>Plot: 21</a:t>
            </a:r>
            <a:endParaRPr lang="en-US" sz="1400" dirty="0">
              <a:solidFill>
                <a:srgbClr val="FF0000"/>
              </a:solidFill>
            </a:endParaRPr>
          </a:p>
        </p:txBody>
      </p:sp>
      <p:sp>
        <p:nvSpPr>
          <p:cNvPr id="4" name="TextBox 3"/>
          <p:cNvSpPr txBox="1"/>
          <p:nvPr/>
        </p:nvSpPr>
        <p:spPr>
          <a:xfrm>
            <a:off x="304800" y="1080032"/>
            <a:ext cx="3505200" cy="5078313"/>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Loan purposes with 'Repairs' are facing more difficulties in payment on time.</a:t>
            </a:r>
          </a:p>
          <a:p>
            <a:endParaRPr lang="en-US" dirty="0" smtClean="0">
              <a:effectLst/>
            </a:endParaRPr>
          </a:p>
          <a:p>
            <a:pPr marL="285750" indent="-285750">
              <a:buFont typeface="Wingdings" panose="05000000000000000000" pitchFamily="2" charset="2"/>
              <a:buChar char="v"/>
            </a:pPr>
            <a:r>
              <a:rPr lang="en-US" dirty="0" smtClean="0">
                <a:effectLst/>
              </a:rPr>
              <a:t>There are few places where loan payment is significant higher than facing difficulties. They are 'Buying a garage', 'Business development‘ , 'Buying land‘ , 'Buying a new car' and 'Education' Hence we can focus on these purposes for which the client is having for minimal payment difficulties.</a:t>
            </a:r>
          </a:p>
          <a:p>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abhi\Pictures\Case Study Images\Prev Credit Amount vs Loan Purpo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19113"/>
            <a:ext cx="8381999" cy="581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6338888"/>
            <a:ext cx="990600" cy="307777"/>
          </a:xfrm>
          <a:prstGeom prst="rect">
            <a:avLst/>
          </a:prstGeom>
          <a:noFill/>
        </p:spPr>
        <p:txBody>
          <a:bodyPr wrap="square" rtlCol="0">
            <a:spAutoFit/>
          </a:bodyPr>
          <a:lstStyle/>
          <a:p>
            <a:r>
              <a:rPr lang="en-US" sz="1400" dirty="0" smtClean="0">
                <a:solidFill>
                  <a:srgbClr val="FF0000"/>
                </a:solidFill>
              </a:rPr>
              <a:t>Plot: 22</a:t>
            </a:r>
            <a:endParaRPr lang="en-US" sz="1400" dirty="0">
              <a:solidFill>
                <a:srgbClr val="FF0000"/>
              </a:solidFill>
            </a:endParaRPr>
          </a:p>
        </p:txBody>
      </p:sp>
      <p:sp>
        <p:nvSpPr>
          <p:cNvPr id="6" name="TextBox 5"/>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spTree>
    <p:extLst>
      <p:ext uri="{BB962C8B-B14F-4D97-AF65-F5344CB8AC3E}">
        <p14:creationId xmlns:p14="http://schemas.microsoft.com/office/powerpoint/2010/main" val="2755694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6" name="Content Placeholder 2"/>
          <p:cNvSpPr>
            <a:spLocks noGrp="1"/>
          </p:cNvSpPr>
          <p:nvPr>
            <p:ph idx="1"/>
          </p:nvPr>
        </p:nvSpPr>
        <p:spPr>
          <a:xfrm>
            <a:off x="457200" y="1752600"/>
            <a:ext cx="8229600" cy="4389120"/>
          </a:xfrm>
        </p:spPr>
        <p:txBody>
          <a:bodyPr>
            <a:normAutofit lnSpcReduction="10000"/>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The credit amount of Loan purposes like 'Buying a </a:t>
            </a:r>
            <a:r>
              <a:rPr lang="en-US" sz="2400" dirty="0" err="1"/>
              <a:t>home','Buying</a:t>
            </a:r>
            <a:r>
              <a:rPr lang="en-US" sz="2400" dirty="0"/>
              <a:t> a </a:t>
            </a:r>
            <a:r>
              <a:rPr lang="en-US" sz="2400" dirty="0" err="1"/>
              <a:t>land','Buying</a:t>
            </a:r>
            <a:r>
              <a:rPr lang="en-US" sz="2400" dirty="0"/>
              <a:t> a new car' </a:t>
            </a:r>
            <a:r>
              <a:rPr lang="en-US" sz="2400" dirty="0" err="1"/>
              <a:t>and'Building</a:t>
            </a:r>
            <a:r>
              <a:rPr lang="en-US" sz="2400" dirty="0"/>
              <a:t> a house' is higher</a:t>
            </a:r>
            <a:r>
              <a:rPr lang="en-US" sz="2400" dirty="0" smtClean="0"/>
              <a:t>.</a:t>
            </a:r>
          </a:p>
          <a:p>
            <a:endParaRPr lang="en-US" sz="2400" dirty="0"/>
          </a:p>
          <a:p>
            <a:pPr>
              <a:buFont typeface="Wingdings" panose="05000000000000000000" pitchFamily="2" charset="2"/>
              <a:buChar char="v"/>
            </a:pPr>
            <a:r>
              <a:rPr lang="en-US" sz="2400" dirty="0"/>
              <a:t>Income type of state servants have a significant amount of credit </a:t>
            </a:r>
            <a:r>
              <a:rPr lang="en-US" sz="2400" dirty="0" smtClean="0"/>
              <a:t>applied.</a:t>
            </a:r>
          </a:p>
          <a:p>
            <a:endParaRPr lang="en-US" sz="2400" dirty="0"/>
          </a:p>
          <a:p>
            <a:pPr>
              <a:buFont typeface="Wingdings" panose="05000000000000000000" pitchFamily="2" charset="2"/>
              <a:buChar char="v"/>
            </a:pPr>
            <a:r>
              <a:rPr lang="en-US" sz="2400" dirty="0"/>
              <a:t>Money for third person or a Hobby is having less credits applied for.</a:t>
            </a:r>
          </a:p>
          <a:p>
            <a:endParaRPr lang="en-US" dirty="0"/>
          </a:p>
        </p:txBody>
      </p:sp>
    </p:spTree>
    <p:extLst>
      <p:ext uri="{BB962C8B-B14F-4D97-AF65-F5344CB8AC3E}">
        <p14:creationId xmlns:p14="http://schemas.microsoft.com/office/powerpoint/2010/main" val="626894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bhi\Pictures\Case Study Images\Prev Credit Amount vs Housing 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 y="790575"/>
            <a:ext cx="7848599" cy="5276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6096000"/>
            <a:ext cx="990600" cy="307777"/>
          </a:xfrm>
          <a:prstGeom prst="rect">
            <a:avLst/>
          </a:prstGeom>
          <a:noFill/>
        </p:spPr>
        <p:txBody>
          <a:bodyPr wrap="square" rtlCol="0">
            <a:spAutoFit/>
          </a:bodyPr>
          <a:lstStyle/>
          <a:p>
            <a:r>
              <a:rPr lang="en-US" sz="1400" dirty="0" smtClean="0">
                <a:solidFill>
                  <a:srgbClr val="FF0000"/>
                </a:solidFill>
              </a:rPr>
              <a:t>Plot: 22</a:t>
            </a:r>
            <a:endParaRPr lang="en-US" sz="1400" dirty="0">
              <a:solidFill>
                <a:srgbClr val="FF0000"/>
              </a:solidFill>
            </a:endParaRPr>
          </a:p>
        </p:txBody>
      </p:sp>
      <p:sp>
        <p:nvSpPr>
          <p:cNvPr id="6" name="TextBox 5"/>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spTree>
    <p:extLst>
      <p:ext uri="{BB962C8B-B14F-4D97-AF65-F5344CB8AC3E}">
        <p14:creationId xmlns:p14="http://schemas.microsoft.com/office/powerpoint/2010/main" val="626894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1430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5" name="Content Placeholder 2"/>
          <p:cNvSpPr>
            <a:spLocks noGrp="1"/>
          </p:cNvSpPr>
          <p:nvPr>
            <p:ph idx="1"/>
          </p:nvPr>
        </p:nvSpPr>
        <p:spPr>
          <a:xfrm>
            <a:off x="457200" y="1752600"/>
            <a:ext cx="8229600" cy="4389120"/>
          </a:xfrm>
        </p:spPr>
        <p:txBody>
          <a:bodyPr>
            <a:normAutofit/>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Here for Housing type, office </a:t>
            </a:r>
            <a:r>
              <a:rPr lang="en-US" sz="2400" dirty="0" smtClean="0"/>
              <a:t>apartment </a:t>
            </a:r>
            <a:r>
              <a:rPr lang="en-US" sz="2400" dirty="0"/>
              <a:t>is having higher credit of target 0 and co-op apartment is having higher credit of target=1. So, we can conclude that bank should avoid giving loans to the housing type of co-op apartment as they are having difficulties in payment. Bank can focus mostly on housing type with parents or </a:t>
            </a:r>
            <a:r>
              <a:rPr lang="en-US" sz="2400" dirty="0" smtClean="0"/>
              <a:t>House\apartment </a:t>
            </a:r>
            <a:r>
              <a:rPr lang="en-US" sz="2400" dirty="0"/>
              <a:t>or </a:t>
            </a:r>
            <a:r>
              <a:rPr lang="en-US" sz="2400" dirty="0" smtClean="0"/>
              <a:t>municipal apartment </a:t>
            </a:r>
            <a:r>
              <a:rPr lang="en-US" sz="2400" dirty="0"/>
              <a:t>for successful payments.</a:t>
            </a:r>
          </a:p>
          <a:p>
            <a:endParaRPr lang="en-US" dirty="0"/>
          </a:p>
        </p:txBody>
      </p:sp>
    </p:spTree>
    <p:extLst>
      <p:ext uri="{BB962C8B-B14F-4D97-AF65-F5344CB8AC3E}">
        <p14:creationId xmlns:p14="http://schemas.microsoft.com/office/powerpoint/2010/main" val="3679449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4000" dirty="0" smtClean="0"/>
              <a:t> </a:t>
            </a:r>
            <a:r>
              <a:rPr lang="en-US" sz="4000" b="1" dirty="0" smtClean="0"/>
              <a:t>Conclusion </a:t>
            </a:r>
            <a:r>
              <a:rPr lang="en-US" sz="4000" b="1" dirty="0"/>
              <a:t>on the analysis of the </a:t>
            </a:r>
            <a:r>
              <a:rPr lang="en-US" sz="4000" b="1" dirty="0" smtClean="0"/>
              <a:t>data</a:t>
            </a:r>
            <a:endParaRPr lang="en-US" sz="4000" b="1" dirty="0"/>
          </a:p>
        </p:txBody>
      </p:sp>
      <p:sp>
        <p:nvSpPr>
          <p:cNvPr id="3" name="Content Placeholder 2"/>
          <p:cNvSpPr>
            <a:spLocks noGrp="1"/>
          </p:cNvSpPr>
          <p:nvPr>
            <p:ph idx="1"/>
          </p:nvPr>
        </p:nvSpPr>
        <p:spPr/>
        <p:txBody>
          <a:bodyPr/>
          <a:lstStyle/>
          <a:p>
            <a:endParaRPr lang="en-US" dirty="0"/>
          </a:p>
          <a:p>
            <a:r>
              <a:rPr lang="en-US" sz="2000" b="1" dirty="0"/>
              <a:t>Banks should approve loans more for </a:t>
            </a:r>
            <a:r>
              <a:rPr lang="en-US" sz="2000" b="1" dirty="0" smtClean="0"/>
              <a:t>Office </a:t>
            </a:r>
            <a:r>
              <a:rPr lang="en-US" sz="2000" b="1" dirty="0"/>
              <a:t>apartment, </a:t>
            </a:r>
            <a:r>
              <a:rPr lang="en-US" sz="2000" b="1" dirty="0" smtClean="0"/>
              <a:t>Co-Op </a:t>
            </a:r>
            <a:r>
              <a:rPr lang="en-US" sz="2000" b="1" dirty="0"/>
              <a:t>apartment housing type as there are less payment difficulties</a:t>
            </a:r>
            <a:r>
              <a:rPr lang="en-US" sz="2000" b="1" dirty="0" smtClean="0"/>
              <a:t>.</a:t>
            </a:r>
          </a:p>
          <a:p>
            <a:endParaRPr lang="en-US" sz="2000" b="1" dirty="0"/>
          </a:p>
          <a:p>
            <a:r>
              <a:rPr lang="en-US" sz="2000" b="1" dirty="0" smtClean="0"/>
              <a:t>Banks should provide loans to ‘Repairs’ &amp; ‘Others’ purposes.</a:t>
            </a:r>
          </a:p>
          <a:p>
            <a:endParaRPr lang="en-US" sz="2000" b="1" dirty="0"/>
          </a:p>
          <a:p>
            <a:r>
              <a:rPr lang="en-US" sz="2000" b="1" dirty="0" smtClean="0"/>
              <a:t>Banks should provide loans to the ‘Business Entity  Type-3’ and ‘Self-Employed’ persons.</a:t>
            </a:r>
          </a:p>
          <a:p>
            <a:endParaRPr lang="en-US" sz="2000" b="1" dirty="0" smtClean="0"/>
          </a:p>
          <a:p>
            <a:r>
              <a:rPr lang="en-US" sz="2000" b="1" dirty="0" smtClean="0"/>
              <a:t>‘Working’ people especially female employers are the best to target for the loans.</a:t>
            </a:r>
            <a:endParaRPr lang="en-US" sz="2000" b="1" dirty="0"/>
          </a:p>
        </p:txBody>
      </p:sp>
    </p:spTree>
    <p:extLst>
      <p:ext uri="{BB962C8B-B14F-4D97-AF65-F5344CB8AC3E}">
        <p14:creationId xmlns:p14="http://schemas.microsoft.com/office/powerpoint/2010/main" val="3453892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Understanding the data</a:t>
            </a:r>
            <a:endParaRPr lang="en-US" b="1" dirty="0"/>
          </a:p>
        </p:txBody>
      </p:sp>
      <p:sp>
        <p:nvSpPr>
          <p:cNvPr id="3" name="Content Placeholder 2"/>
          <p:cNvSpPr>
            <a:spLocks noGrp="1"/>
          </p:cNvSpPr>
          <p:nvPr>
            <p:ph idx="1"/>
          </p:nvPr>
        </p:nvSpPr>
        <p:spPr>
          <a:xfrm>
            <a:off x="457200" y="2133600"/>
            <a:ext cx="8229600" cy="4389120"/>
          </a:xfrm>
        </p:spPr>
        <p:txBody>
          <a:bodyPr/>
          <a:lstStyle/>
          <a:p>
            <a:r>
              <a:rPr lang="en-US" b="1" u="sng" dirty="0" smtClean="0"/>
              <a:t>Imputing the missing values</a:t>
            </a:r>
          </a:p>
          <a:p>
            <a:pPr lvl="2"/>
            <a:endParaRPr lang="en-US" dirty="0"/>
          </a:p>
          <a:p>
            <a:pPr lvl="2"/>
            <a:r>
              <a:rPr lang="en-US" b="1" dirty="0" smtClean="0"/>
              <a:t>For Application </a:t>
            </a:r>
            <a:r>
              <a:rPr lang="en-US" b="1" dirty="0"/>
              <a:t>D</a:t>
            </a:r>
            <a:r>
              <a:rPr lang="en-US" b="1" dirty="0" smtClean="0"/>
              <a:t>ataset</a:t>
            </a:r>
          </a:p>
          <a:p>
            <a:pPr lvl="3"/>
            <a:r>
              <a:rPr lang="en-US" dirty="0" smtClean="0"/>
              <a:t>Imputed </a:t>
            </a:r>
            <a:r>
              <a:rPr lang="en-US" dirty="0"/>
              <a:t>values in the </a:t>
            </a:r>
            <a:r>
              <a:rPr lang="en-US" dirty="0" smtClean="0"/>
              <a:t>categorical and numerical columns with the help of mean , median and mode values in the dataset.</a:t>
            </a:r>
            <a:endParaRPr lang="en-US" b="1" dirty="0" smtClean="0"/>
          </a:p>
          <a:p>
            <a:pPr marL="978408" lvl="3" indent="0">
              <a:buNone/>
            </a:pPr>
            <a:endParaRPr lang="en-US" dirty="0" smtClean="0"/>
          </a:p>
          <a:p>
            <a:pPr lvl="2"/>
            <a:r>
              <a:rPr lang="en-US" b="1" dirty="0"/>
              <a:t>For </a:t>
            </a:r>
            <a:r>
              <a:rPr lang="en-US" b="1" dirty="0" smtClean="0"/>
              <a:t>Previous Application</a:t>
            </a:r>
          </a:p>
          <a:p>
            <a:pPr lvl="3"/>
            <a:r>
              <a:rPr lang="en-US" dirty="0" smtClean="0"/>
              <a:t>There are no such values which needs to corrected.</a:t>
            </a:r>
            <a:endParaRPr lang="en-US" dirty="0"/>
          </a:p>
          <a:p>
            <a:pPr marL="978408" lvl="3" indent="0">
              <a:buNone/>
            </a:pPr>
            <a:endParaRPr lang="en-US" dirty="0" smtClean="0"/>
          </a:p>
        </p:txBody>
      </p:sp>
    </p:spTree>
    <p:extLst>
      <p:ext uri="{BB962C8B-B14F-4D97-AF65-F5344CB8AC3E}">
        <p14:creationId xmlns:p14="http://schemas.microsoft.com/office/powerpoint/2010/main" val="837676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t>Imbalance Ratio</a:t>
            </a:r>
            <a:endParaRPr lang="en-US" b="1" dirty="0"/>
          </a:p>
        </p:txBody>
      </p:sp>
      <p:pic>
        <p:nvPicPr>
          <p:cNvPr id="1026" name="Picture 2" descr="C:\Users\abhi\Pictures\Case Study Images\Target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703586"/>
            <a:ext cx="6324600" cy="294163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29000" y="4645223"/>
            <a:ext cx="2362200" cy="307777"/>
          </a:xfrm>
          <a:prstGeom prst="rect">
            <a:avLst/>
          </a:prstGeom>
          <a:noFill/>
        </p:spPr>
        <p:txBody>
          <a:bodyPr wrap="square" rtlCol="0">
            <a:spAutoFit/>
          </a:bodyPr>
          <a:lstStyle/>
          <a:p>
            <a:pPr algn="ctr"/>
            <a:r>
              <a:rPr lang="en-US" sz="1400" dirty="0" smtClean="0">
                <a:solidFill>
                  <a:srgbClr val="FF0000"/>
                </a:solidFill>
              </a:rPr>
              <a:t>Plot:  </a:t>
            </a:r>
            <a:r>
              <a:rPr lang="en-US" sz="1400" b="1" dirty="0" smtClean="0">
                <a:solidFill>
                  <a:srgbClr val="FF0000"/>
                </a:solidFill>
              </a:rPr>
              <a:t>1</a:t>
            </a:r>
            <a:endParaRPr lang="en-US" sz="1400" b="1" dirty="0">
              <a:solidFill>
                <a:srgbClr val="FF0000"/>
              </a:solidFill>
            </a:endParaRPr>
          </a:p>
        </p:txBody>
      </p:sp>
      <p:sp>
        <p:nvSpPr>
          <p:cNvPr id="7" name="TextBox 6"/>
          <p:cNvSpPr txBox="1"/>
          <p:nvPr/>
        </p:nvSpPr>
        <p:spPr>
          <a:xfrm>
            <a:off x="533400" y="5150209"/>
            <a:ext cx="8021782" cy="1200329"/>
          </a:xfrm>
          <a:prstGeom prst="rect">
            <a:avLst/>
          </a:prstGeom>
          <a:noFill/>
        </p:spPr>
        <p:txBody>
          <a:bodyPr wrap="square" rtlCol="0">
            <a:spAutoFit/>
          </a:bodyPr>
          <a:lstStyle/>
          <a:p>
            <a:r>
              <a:rPr lang="en-US" sz="2400" dirty="0" smtClean="0"/>
              <a:t>The data after cleanup is highly imbalanced around data for loan defaulters (TARGET = 1) and remaining data for non-defaulters (TARGET = 0).</a:t>
            </a:r>
            <a:endParaRPr lang="en-US" sz="2400" dirty="0"/>
          </a:p>
        </p:txBody>
      </p:sp>
    </p:spTree>
    <p:extLst>
      <p:ext uri="{BB962C8B-B14F-4D97-AF65-F5344CB8AC3E}">
        <p14:creationId xmlns:p14="http://schemas.microsoft.com/office/powerpoint/2010/main" val="2694073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839200" cy="1828800"/>
          </a:xfrm>
        </p:spPr>
        <p:txBody>
          <a:bodyPr>
            <a:noAutofit/>
          </a:bodyPr>
          <a:lstStyle/>
          <a:p>
            <a:pPr algn="ctr"/>
            <a:r>
              <a:rPr lang="en-US" sz="3600" b="1" dirty="0">
                <a:solidFill>
                  <a:srgbClr val="0070C0"/>
                </a:solidFill>
              </a:rPr>
              <a:t>Categorical Univariate </a:t>
            </a:r>
            <a:r>
              <a:rPr lang="en-US" sz="3600" b="1" dirty="0" smtClean="0">
                <a:solidFill>
                  <a:srgbClr val="0070C0"/>
                </a:solidFill>
              </a:rPr>
              <a:t>Analysis </a:t>
            </a:r>
            <a:r>
              <a:rPr lang="en-US" sz="3600" b="1" dirty="0">
                <a:solidFill>
                  <a:srgbClr val="0070C0"/>
                </a:solidFill>
              </a:rPr>
              <a:t>for </a:t>
            </a:r>
            <a:r>
              <a:rPr lang="en-US" sz="3600" b="1" dirty="0" smtClean="0">
                <a:solidFill>
                  <a:srgbClr val="0070C0"/>
                </a:solidFill>
              </a:rPr>
              <a:t>Target </a:t>
            </a:r>
            <a:r>
              <a:rPr lang="en-US" sz="3600" b="1" dirty="0">
                <a:solidFill>
                  <a:srgbClr val="0070C0"/>
                </a:solidFill>
              </a:rPr>
              <a:t>0</a:t>
            </a:r>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hi\Pictures\Case Study Images\Distribution of Income Rang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10600" cy="403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27" y="5020693"/>
            <a:ext cx="8839200" cy="2031325"/>
          </a:xfrm>
          <a:prstGeom prst="rect">
            <a:avLst/>
          </a:prstGeom>
          <a:noFill/>
        </p:spPr>
        <p:txBody>
          <a:bodyPr wrap="square" rtlCol="0">
            <a:spAutoFit/>
          </a:bodyPr>
          <a:lstStyle/>
          <a:p>
            <a:r>
              <a:rPr lang="en-US" b="1" i="1" dirty="0"/>
              <a:t>Conclusion from the graph:</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Income range from 125000 to 150000 is having more number of credits.</a:t>
            </a:r>
          </a:p>
          <a:p>
            <a:pPr marL="285750" indent="-285750">
              <a:buFont typeface="Wingdings" panose="05000000000000000000" pitchFamily="2" charset="2"/>
              <a:buChar char="v"/>
            </a:pPr>
            <a:r>
              <a:rPr lang="en-US" dirty="0" smtClean="0">
                <a:effectLst/>
              </a:rPr>
              <a:t>Very less count from range 450000-475000.</a:t>
            </a:r>
          </a:p>
          <a:p>
            <a:pPr marL="285750" indent="-285750">
              <a:buFont typeface="Wingdings" panose="05000000000000000000" pitchFamily="2" charset="2"/>
              <a:buChar char="v"/>
            </a:pPr>
            <a:r>
              <a:rPr lang="en-US" dirty="0" smtClean="0">
                <a:effectLst/>
              </a:rPr>
              <a:t>It seems that the females are more than male in having credit for range:125000 to 150000</a:t>
            </a:r>
            <a:r>
              <a:rPr lang="en-US" sz="1600" dirty="0" smtClean="0">
                <a:effectLst/>
              </a:rPr>
              <a:t>.</a:t>
            </a:r>
          </a:p>
          <a:p>
            <a:endParaRPr lang="en-US" dirty="0"/>
          </a:p>
        </p:txBody>
      </p:sp>
      <p:sp>
        <p:nvSpPr>
          <p:cNvPr id="5" name="TextBox 4"/>
          <p:cNvSpPr txBox="1"/>
          <p:nvPr/>
        </p:nvSpPr>
        <p:spPr>
          <a:xfrm>
            <a:off x="4191000" y="4800600"/>
            <a:ext cx="838200" cy="307777"/>
          </a:xfrm>
          <a:prstGeom prst="rect">
            <a:avLst/>
          </a:prstGeom>
          <a:noFill/>
        </p:spPr>
        <p:txBody>
          <a:bodyPr wrap="square" rtlCol="0">
            <a:spAutoFit/>
          </a:bodyPr>
          <a:lstStyle/>
          <a:p>
            <a:r>
              <a:rPr lang="en-US" sz="1400" dirty="0" smtClean="0">
                <a:solidFill>
                  <a:srgbClr val="FF0000"/>
                </a:solidFill>
              </a:rPr>
              <a:t>Plot: 2</a:t>
            </a:r>
            <a:endParaRPr lang="en-US" sz="1400" dirty="0">
              <a:solidFill>
                <a:srgbClr val="FF0000"/>
              </a:solidFill>
            </a:endParaRPr>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bhi\Pictures\Case Study Images\Distribution of Income Typ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09601"/>
            <a:ext cx="7993840" cy="419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8600" y="4799111"/>
            <a:ext cx="914400" cy="307777"/>
          </a:xfrm>
          <a:prstGeom prst="rect">
            <a:avLst/>
          </a:prstGeom>
          <a:noFill/>
        </p:spPr>
        <p:txBody>
          <a:bodyPr wrap="square" rtlCol="0">
            <a:spAutoFit/>
          </a:bodyPr>
          <a:lstStyle/>
          <a:p>
            <a:r>
              <a:rPr lang="en-US" sz="1400" dirty="0" smtClean="0">
                <a:solidFill>
                  <a:srgbClr val="FF0000"/>
                </a:solidFill>
              </a:rPr>
              <a:t>Plot:  3</a:t>
            </a:r>
            <a:endParaRPr lang="en-US" sz="1400" dirty="0">
              <a:solidFill>
                <a:srgbClr val="FF0000"/>
              </a:solidFill>
            </a:endParaRPr>
          </a:p>
        </p:txBody>
      </p:sp>
      <p:sp>
        <p:nvSpPr>
          <p:cNvPr id="7" name="TextBox 6"/>
          <p:cNvSpPr txBox="1"/>
          <p:nvPr/>
        </p:nvSpPr>
        <p:spPr>
          <a:xfrm>
            <a:off x="228600" y="5029200"/>
            <a:ext cx="8686800" cy="2031325"/>
          </a:xfrm>
          <a:prstGeom prst="rect">
            <a:avLst/>
          </a:prstGeom>
          <a:noFill/>
        </p:spPr>
        <p:txBody>
          <a:bodyPr wrap="square" rtlCol="0">
            <a:spAutoFit/>
          </a:bodyPr>
          <a:lstStyle/>
          <a:p>
            <a:r>
              <a:rPr lang="en-US" b="1" i="1" dirty="0"/>
              <a:t>Conclusion from the graph:</a:t>
            </a:r>
          </a:p>
          <a:p>
            <a:endParaRPr lang="en-US" dirty="0" smtClean="0">
              <a:effectLst/>
            </a:endParaRPr>
          </a:p>
          <a:p>
            <a:pPr marL="285750" indent="-285750">
              <a:buFont typeface="Wingdings" panose="05000000000000000000" pitchFamily="2" charset="2"/>
              <a:buChar char="v"/>
            </a:pPr>
            <a:r>
              <a:rPr lang="en-US" dirty="0" smtClean="0">
                <a:effectLst/>
              </a:rPr>
              <a:t>It seems that working women have most credit than others.</a:t>
            </a:r>
          </a:p>
          <a:p>
            <a:pPr marL="285750" indent="-285750">
              <a:buFont typeface="Wingdings" panose="05000000000000000000" pitchFamily="2" charset="2"/>
              <a:buChar char="v"/>
            </a:pPr>
            <a:r>
              <a:rPr lang="en-US" dirty="0" smtClean="0">
                <a:effectLst/>
              </a:rPr>
              <a:t>It seems that 'State Servant', ‘Working' and 'Commercial Associate‘ have more credit counts compared to others.</a:t>
            </a:r>
          </a:p>
          <a:p>
            <a:pPr marL="285750" indent="-285750">
              <a:buFont typeface="Wingdings" panose="05000000000000000000" pitchFamily="2" charset="2"/>
              <a:buChar char="v"/>
            </a:pPr>
            <a:r>
              <a:rPr lang="en-US" dirty="0" smtClean="0">
                <a:effectLst/>
              </a:rPr>
              <a:t>It seems Women in 'Maternity leave' has less credit in comparison to others.</a:t>
            </a:r>
          </a:p>
          <a:p>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bhi\Pictures\Case Study Images\Distribution of Contract Typ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29600" cy="42732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8600" y="4800600"/>
            <a:ext cx="990600" cy="307777"/>
          </a:xfrm>
          <a:prstGeom prst="rect">
            <a:avLst/>
          </a:prstGeom>
          <a:noFill/>
        </p:spPr>
        <p:txBody>
          <a:bodyPr wrap="square" rtlCol="0">
            <a:spAutoFit/>
          </a:bodyPr>
          <a:lstStyle/>
          <a:p>
            <a:r>
              <a:rPr lang="en-US" sz="1400" dirty="0" smtClean="0">
                <a:solidFill>
                  <a:srgbClr val="FF0000"/>
                </a:solidFill>
              </a:rPr>
              <a:t>Plot: 4</a:t>
            </a:r>
            <a:endParaRPr lang="en-US" sz="1400" dirty="0">
              <a:solidFill>
                <a:srgbClr val="FF0000"/>
              </a:solidFill>
            </a:endParaRPr>
          </a:p>
        </p:txBody>
      </p:sp>
      <p:sp>
        <p:nvSpPr>
          <p:cNvPr id="6" name="TextBox 5"/>
          <p:cNvSpPr txBox="1"/>
          <p:nvPr/>
        </p:nvSpPr>
        <p:spPr>
          <a:xfrm>
            <a:off x="304800" y="5108377"/>
            <a:ext cx="8610600" cy="1754326"/>
          </a:xfrm>
          <a:prstGeom prst="rect">
            <a:avLst/>
          </a:prstGeom>
          <a:noFill/>
        </p:spPr>
        <p:txBody>
          <a:bodyPr wrap="square" rtlCol="0">
            <a:spAutoFit/>
          </a:bodyPr>
          <a:lstStyle/>
          <a:p>
            <a:r>
              <a:rPr lang="en-US" b="1" i="1" dirty="0"/>
              <a:t>Conclusion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It seems that cash loans’ is having higher  number of credits than ‘Revolving loans’ contract type.</a:t>
            </a:r>
          </a:p>
          <a:p>
            <a:pPr marL="285750" indent="-285750">
              <a:buFont typeface="Wingdings" panose="05000000000000000000" pitchFamily="2" charset="2"/>
              <a:buChar char="v"/>
            </a:pPr>
            <a:r>
              <a:rPr lang="en-US" dirty="0" smtClean="0">
                <a:effectLst/>
              </a:rPr>
              <a:t>Also, female applies more for Credit.</a:t>
            </a:r>
          </a:p>
          <a:p>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295</TotalTime>
  <Words>1564</Words>
  <Application>Microsoft Office PowerPoint</Application>
  <PresentationFormat>On-screen Show (4:3)</PresentationFormat>
  <Paragraphs>177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Credit EDA Case Study</vt:lpstr>
      <vt:lpstr>Problem Statement</vt:lpstr>
      <vt:lpstr>Understanding the data</vt:lpstr>
      <vt:lpstr>Understanding the data</vt:lpstr>
      <vt:lpstr>Imbalance Ratio</vt:lpstr>
      <vt:lpstr>Categorical Univariate Analysis for Target 0</vt:lpstr>
      <vt:lpstr>PowerPoint Presentation</vt:lpstr>
      <vt:lpstr>PowerPoint Presentation</vt:lpstr>
      <vt:lpstr>PowerPoint Presentation</vt:lpstr>
      <vt:lpstr>PowerPoint Presentation</vt:lpstr>
      <vt:lpstr>Categorical Univariate Analysis for Target 1</vt:lpstr>
      <vt:lpstr>PowerPoint Presentation</vt:lpstr>
      <vt:lpstr>PowerPoint Presentation</vt:lpstr>
      <vt:lpstr>PowerPoint Presentation</vt:lpstr>
      <vt:lpstr>PowerPoint Presentation</vt:lpstr>
      <vt:lpstr>Correlation for target = 0</vt:lpstr>
      <vt:lpstr>PowerPoint Presentation</vt:lpstr>
      <vt:lpstr>Correlation for target = 1</vt:lpstr>
      <vt:lpstr>PowerPoint Presentation</vt:lpstr>
      <vt:lpstr>Top 10 Correlations for Target = 0</vt:lpstr>
      <vt:lpstr>Top 10 Correlations for Target = 1</vt:lpstr>
      <vt:lpstr>Numerical Bivariate Analysis</vt:lpstr>
      <vt:lpstr>PowerPoint Presentation</vt:lpstr>
      <vt:lpstr>Finding Outliers</vt:lpstr>
      <vt:lpstr> Outliers for Target = 0</vt:lpstr>
      <vt:lpstr> Outliers for Target = 1</vt:lpstr>
      <vt:lpstr>Finding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on the analysis of the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abhi</dc:creator>
  <cp:lastModifiedBy>abhi</cp:lastModifiedBy>
  <cp:revision>19</cp:revision>
  <dcterms:created xsi:type="dcterms:W3CDTF">2020-12-21T07:00:15Z</dcterms:created>
  <dcterms:modified xsi:type="dcterms:W3CDTF">2020-12-21T11:55:47Z</dcterms:modified>
</cp:coreProperties>
</file>