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Exo Medium"/>
      <p:regular r:id="rId21"/>
      <p:bold r:id="rId22"/>
      <p:italic r:id="rId23"/>
      <p:boldItalic r:id="rId24"/>
    </p:embeddedFont>
    <p:embeddedFont>
      <p:font typeface="Exo Black"/>
      <p:bold r:id="rId25"/>
      <p:boldItalic r:id="rId26"/>
    </p:embeddedFont>
    <p:embeddedFont>
      <p:font typeface="Ex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31" roundtripDataSignature="AMtx7mhe6KmYauNvtQHdUEvbik66SVKe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xoMedium-bold.fntdata"/><Relationship Id="rId21" Type="http://schemas.openxmlformats.org/officeDocument/2006/relationships/font" Target="fonts/ExoMedium-regular.fntdata"/><Relationship Id="rId24" Type="http://schemas.openxmlformats.org/officeDocument/2006/relationships/font" Target="fonts/ExoMedium-boldItalic.fntdata"/><Relationship Id="rId23" Type="http://schemas.openxmlformats.org/officeDocument/2006/relationships/font" Target="fonts/Exo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xoBlack-boldItalic.fntdata"/><Relationship Id="rId25" Type="http://schemas.openxmlformats.org/officeDocument/2006/relationships/font" Target="fonts/ExoBlack-bold.fntdata"/><Relationship Id="rId28" Type="http://schemas.openxmlformats.org/officeDocument/2006/relationships/font" Target="fonts/Exo-bold.fntdata"/><Relationship Id="rId27" Type="http://schemas.openxmlformats.org/officeDocument/2006/relationships/font" Target="fonts/Ex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Ex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21" name="Google Shape;12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95" name="Google Shape;19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4" name="Google Shape;20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91cd706958_0_1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20" name="Google Shape;220;g291cd706958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1cd706958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91cd706958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91cd706958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1cd70695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29" name="Google Shape;129;g291cd70695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7" name="Shape 77"/>
        <p:cNvGrpSpPr/>
        <p:nvPr/>
      </p:nvGrpSpPr>
      <p:grpSpPr>
        <a:xfrm>
          <a:off x="0" y="0"/>
          <a:ext cx="0" cy="0"/>
          <a:chOff x="0" y="0"/>
          <a:chExt cx="0" cy="0"/>
        </a:xfrm>
      </p:grpSpPr>
      <p:sp>
        <p:nvSpPr>
          <p:cNvPr id="78" name="Google Shape;78;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8"/>
          <p:cNvSpPr/>
          <p:nvPr>
            <p:ph idx="2" type="pic"/>
          </p:nvPr>
        </p:nvSpPr>
        <p:spPr>
          <a:xfrm>
            <a:off x="5183188" y="987425"/>
            <a:ext cx="6172200" cy="4873625"/>
          </a:xfrm>
          <a:prstGeom prst="rect">
            <a:avLst/>
          </a:prstGeom>
          <a:noFill/>
          <a:ln>
            <a:noFill/>
          </a:ln>
        </p:spPr>
      </p:sp>
      <p:sp>
        <p:nvSpPr>
          <p:cNvPr id="80" name="Google Shape;80;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4" name="Shape 84"/>
        <p:cNvGrpSpPr/>
        <p:nvPr/>
      </p:nvGrpSpPr>
      <p:grpSpPr>
        <a:xfrm>
          <a:off x="0" y="0"/>
          <a:ext cx="0" cy="0"/>
          <a:chOff x="0" y="0"/>
          <a:chExt cx="0" cy="0"/>
        </a:xfrm>
      </p:grpSpPr>
      <p:sp>
        <p:nvSpPr>
          <p:cNvPr id="85" name="Google Shape;85;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0" name="Shape 90"/>
        <p:cNvGrpSpPr/>
        <p:nvPr/>
      </p:nvGrpSpPr>
      <p:grpSpPr>
        <a:xfrm>
          <a:off x="0" y="0"/>
          <a:ext cx="0" cy="0"/>
          <a:chOff x="0" y="0"/>
          <a:chExt cx="0" cy="0"/>
        </a:xfrm>
      </p:grpSpPr>
      <p:sp>
        <p:nvSpPr>
          <p:cNvPr id="91" name="Google Shape;91;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6" name="Shape 96"/>
        <p:cNvGrpSpPr/>
        <p:nvPr/>
      </p:nvGrpSpPr>
      <p:grpSpPr>
        <a:xfrm>
          <a:off x="0" y="0"/>
          <a:ext cx="0" cy="0"/>
          <a:chOff x="0" y="0"/>
          <a:chExt cx="0" cy="0"/>
        </a:xfrm>
      </p:grpSpPr>
      <p:sp>
        <p:nvSpPr>
          <p:cNvPr id="97" name="Google Shape;97;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98" name="Shape 98"/>
        <p:cNvGrpSpPr/>
        <p:nvPr/>
      </p:nvGrpSpPr>
      <p:grpSpPr>
        <a:xfrm>
          <a:off x="0" y="0"/>
          <a:ext cx="0" cy="0"/>
          <a:chOff x="0" y="0"/>
          <a:chExt cx="0" cy="0"/>
        </a:xfrm>
      </p:grpSpPr>
      <p:sp>
        <p:nvSpPr>
          <p:cNvPr id="99" name="Google Shape;99;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g1a0854cc649_9_276"/>
          <p:cNvSpPr/>
          <p:nvPr>
            <p:ph idx="2" type="pic"/>
          </p:nvPr>
        </p:nvSpPr>
        <p:spPr>
          <a:xfrm>
            <a:off x="996950" y="1710767"/>
            <a:ext cx="2349600" cy="2399100"/>
          </a:xfrm>
          <a:prstGeom prst="ellipse">
            <a:avLst/>
          </a:prstGeom>
          <a:solidFill>
            <a:schemeClr val="lt1"/>
          </a:solidFill>
          <a:ln>
            <a:noFill/>
          </a:ln>
        </p:spPr>
      </p:sp>
      <p:sp>
        <p:nvSpPr>
          <p:cNvPr id="101" name="Google Shape;101;g1a0854cc649_9_276"/>
          <p:cNvSpPr/>
          <p:nvPr>
            <p:ph idx="3" type="pic"/>
          </p:nvPr>
        </p:nvSpPr>
        <p:spPr>
          <a:xfrm>
            <a:off x="4883150" y="1710767"/>
            <a:ext cx="2349600" cy="2399100"/>
          </a:xfrm>
          <a:prstGeom prst="ellipse">
            <a:avLst/>
          </a:prstGeom>
          <a:solidFill>
            <a:schemeClr val="lt1"/>
          </a:solidFill>
          <a:ln>
            <a:noFill/>
          </a:ln>
        </p:spPr>
      </p:sp>
      <p:sp>
        <p:nvSpPr>
          <p:cNvPr id="102" name="Google Shape;102;g1a0854cc649_9_276"/>
          <p:cNvSpPr/>
          <p:nvPr>
            <p:ph idx="4" type="pic"/>
          </p:nvPr>
        </p:nvSpPr>
        <p:spPr>
          <a:xfrm>
            <a:off x="8769350" y="1710767"/>
            <a:ext cx="2349600" cy="2399100"/>
          </a:xfrm>
          <a:prstGeom prst="ellipse">
            <a:avLst/>
          </a:prstGeom>
          <a:solidFill>
            <a:schemeClr val="lt1"/>
          </a:solidFill>
          <a:ln>
            <a:noFill/>
          </a:ln>
        </p:spPr>
      </p:sp>
      <p:pic>
        <p:nvPicPr>
          <p:cNvPr id="103" name="Google Shape;103;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04" name="Google Shape;104;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5" name="Shape 105"/>
        <p:cNvGrpSpPr/>
        <p:nvPr/>
      </p:nvGrpSpPr>
      <p:grpSpPr>
        <a:xfrm>
          <a:off x="0" y="0"/>
          <a:ext cx="0" cy="0"/>
          <a:chOff x="0" y="0"/>
          <a:chExt cx="0" cy="0"/>
        </a:xfrm>
      </p:grpSpPr>
      <p:pic>
        <p:nvPicPr>
          <p:cNvPr id="106" name="Google Shape;106;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07" name="Google Shape;107;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08" name="Google Shape;108;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09" name="Shape 109"/>
        <p:cNvGrpSpPr/>
        <p:nvPr/>
      </p:nvGrpSpPr>
      <p:grpSpPr>
        <a:xfrm>
          <a:off x="0" y="0"/>
          <a:ext cx="0" cy="0"/>
          <a:chOff x="0" y="0"/>
          <a:chExt cx="0" cy="0"/>
        </a:xfrm>
      </p:grpSpPr>
      <p:sp>
        <p:nvSpPr>
          <p:cNvPr id="110" name="Google Shape;110;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12" name="Google Shape;112;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13" name="Google Shape;113;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14" name="Google Shape;114;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5" name="Google Shape;115;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16" name="Shape 116"/>
        <p:cNvGrpSpPr/>
        <p:nvPr/>
      </p:nvGrpSpPr>
      <p:grpSpPr>
        <a:xfrm>
          <a:off x="0" y="0"/>
          <a:ext cx="0" cy="0"/>
          <a:chOff x="0" y="0"/>
          <a:chExt cx="0" cy="0"/>
        </a:xfrm>
      </p:grpSpPr>
      <p:sp>
        <p:nvSpPr>
          <p:cNvPr id="117" name="Google Shape;117;g24c8023a94c_0_585"/>
          <p:cNvSpPr/>
          <p:nvPr>
            <p:ph idx="2" type="pic"/>
          </p:nvPr>
        </p:nvSpPr>
        <p:spPr>
          <a:xfrm>
            <a:off x="4806952" y="1588"/>
            <a:ext cx="7386600" cy="6858000"/>
          </a:xfrm>
          <a:prstGeom prst="rect">
            <a:avLst/>
          </a:prstGeom>
          <a:noFill/>
          <a:ln>
            <a:noFill/>
          </a:ln>
        </p:spPr>
      </p:sp>
      <p:sp>
        <p:nvSpPr>
          <p:cNvPr id="118" name="Google Shape;118;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2" name="Shape 22"/>
        <p:cNvGrpSpPr/>
        <p:nvPr/>
      </p:nvGrpSpPr>
      <p:grpSpPr>
        <a:xfrm>
          <a:off x="0" y="0"/>
          <a:ext cx="0" cy="0"/>
          <a:chOff x="0" y="0"/>
          <a:chExt cx="0" cy="0"/>
        </a:xfrm>
      </p:grpSpPr>
      <p:sp>
        <p:nvSpPr>
          <p:cNvPr id="23" name="Google Shape;23;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28" name="Shape 28"/>
        <p:cNvGrpSpPr/>
        <p:nvPr/>
      </p:nvGrpSpPr>
      <p:grpSpPr>
        <a:xfrm>
          <a:off x="0" y="0"/>
          <a:ext cx="0" cy="0"/>
          <a:chOff x="0" y="0"/>
          <a:chExt cx="0" cy="0"/>
        </a:xfrm>
      </p:grpSpPr>
      <p:sp>
        <p:nvSpPr>
          <p:cNvPr id="29" name="Google Shape;29;g24c5fdd6318_0_166"/>
          <p:cNvSpPr/>
          <p:nvPr>
            <p:ph idx="2" type="pic"/>
          </p:nvPr>
        </p:nvSpPr>
        <p:spPr>
          <a:xfrm>
            <a:off x="4806952" y="1588"/>
            <a:ext cx="7386600" cy="6858000"/>
          </a:xfrm>
          <a:prstGeom prst="rect">
            <a:avLst/>
          </a:prstGeom>
          <a:noFill/>
          <a:ln>
            <a:noFill/>
          </a:ln>
        </p:spPr>
      </p:sp>
      <p:sp>
        <p:nvSpPr>
          <p:cNvPr id="30" name="Google Shape;30;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1" name="Shape 31"/>
        <p:cNvGrpSpPr/>
        <p:nvPr/>
      </p:nvGrpSpPr>
      <p:grpSpPr>
        <a:xfrm>
          <a:off x="0" y="0"/>
          <a:ext cx="0" cy="0"/>
          <a:chOff x="0" y="0"/>
          <a:chExt cx="0" cy="0"/>
        </a:xfrm>
      </p:grpSpPr>
      <p:sp>
        <p:nvSpPr>
          <p:cNvPr id="32" name="Google Shape;32;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3" name="Shape 33"/>
        <p:cNvGrpSpPr/>
        <p:nvPr/>
      </p:nvGrpSpPr>
      <p:grpSpPr>
        <a:xfrm>
          <a:off x="0" y="0"/>
          <a:ext cx="0" cy="0"/>
          <a:chOff x="0" y="0"/>
          <a:chExt cx="0" cy="0"/>
        </a:xfrm>
      </p:grpSpPr>
      <p:sp>
        <p:nvSpPr>
          <p:cNvPr id="34" name="Google Shape;34;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sp>
        <p:nvSpPr>
          <p:cNvPr id="36" name="Google Shape;36;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sp>
        <p:nvSpPr>
          <p:cNvPr id="42" name="Google Shape;42;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hyperlink" Target="https://drive.google.com/file/d/1B__h7yRdqBTtozxfT60rrINQJyCp19MK/view?usp=driv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
          <p:cNvPicPr preferRelativeResize="0"/>
          <p:nvPr/>
        </p:nvPicPr>
        <p:blipFill rotWithShape="1">
          <a:blip r:embed="rId3">
            <a:alphaModFix/>
          </a:blip>
          <a:srcRect b="0" l="0" r="0" t="0"/>
          <a:stretch/>
        </p:blipFill>
        <p:spPr>
          <a:xfrm>
            <a:off x="0" y="-12329"/>
            <a:ext cx="12191999" cy="6882658"/>
          </a:xfrm>
          <a:prstGeom prst="rect">
            <a:avLst/>
          </a:prstGeom>
          <a:noFill/>
          <a:ln>
            <a:noFill/>
          </a:ln>
        </p:spPr>
      </p:pic>
      <p:sp>
        <p:nvSpPr>
          <p:cNvPr id="124" name="Google Shape;124;p1"/>
          <p:cNvSpPr txBox="1"/>
          <p:nvPr>
            <p:ph idx="4294967295" type="title"/>
          </p:nvPr>
        </p:nvSpPr>
        <p:spPr>
          <a:xfrm>
            <a:off x="1338470" y="2865437"/>
            <a:ext cx="10853530" cy="715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
        <p:nvSpPr>
          <p:cNvPr id="125" name="Google Shape;125;p1"/>
          <p:cNvSpPr txBox="1"/>
          <p:nvPr>
            <p:ph idx="4294967295" type="body"/>
          </p:nvPr>
        </p:nvSpPr>
        <p:spPr>
          <a:xfrm>
            <a:off x="1050800" y="3755975"/>
            <a:ext cx="10416000" cy="1461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5: </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Support Vector Machine, </a:t>
            </a:r>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K Nearest Neighbour (KNN)</a:t>
            </a:r>
            <a:endParaRPr/>
          </a:p>
        </p:txBody>
      </p:sp>
      <p:pic>
        <p:nvPicPr>
          <p:cNvPr id="126" name="Google Shape;126;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9"/>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98" name="Google Shape;198;p9"/>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99" name="Google Shape;199;p9"/>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1.  Support Vector Machine</a:t>
            </a:r>
            <a:endParaRPr b="1" sz="2000">
              <a:solidFill>
                <a:srgbClr val="E31F26"/>
              </a:solidFill>
              <a:latin typeface="Exo"/>
              <a:ea typeface="Exo"/>
              <a:cs typeface="Exo"/>
              <a:sym typeface="Exo"/>
            </a:endParaRPr>
          </a:p>
        </p:txBody>
      </p:sp>
      <p:sp>
        <p:nvSpPr>
          <p:cNvPr id="200" name="Google Shape;200;p9"/>
          <p:cNvSpPr/>
          <p:nvPr/>
        </p:nvSpPr>
        <p:spPr>
          <a:xfrm>
            <a:off x="5143853" y="30760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2. K Nearest Neighbour (KNN)</a:t>
            </a:r>
            <a:endParaRPr b="1" sz="2000">
              <a:solidFill>
                <a:schemeClr val="lt1"/>
              </a:solidFill>
              <a:latin typeface="Exo"/>
              <a:ea typeface="Exo"/>
              <a:cs typeface="Exo"/>
              <a:sym typeface="Exo"/>
            </a:endParaRPr>
          </a:p>
        </p:txBody>
      </p:sp>
      <p:sp>
        <p:nvSpPr>
          <p:cNvPr id="201" name="Google Shape;201;p9"/>
          <p:cNvSpPr/>
          <p:nvPr/>
        </p:nvSpPr>
        <p:spPr>
          <a:xfrm>
            <a:off x="5143853" y="410955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3</a:t>
            </a: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Practices</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K-NEAREST NEIGHBORS</a:t>
            </a:r>
            <a:endParaRPr/>
          </a:p>
        </p:txBody>
      </p:sp>
      <p:sp>
        <p:nvSpPr>
          <p:cNvPr id="208" name="Google Shape;208;p10"/>
          <p:cNvSpPr txBox="1"/>
          <p:nvPr/>
        </p:nvSpPr>
        <p:spPr>
          <a:xfrm>
            <a:off x="838192" y="1599940"/>
            <a:ext cx="10206000" cy="2262600"/>
          </a:xfrm>
          <a:prstGeom prst="rect">
            <a:avLst/>
          </a:prstGeom>
          <a:noFill/>
          <a:ln>
            <a:noFill/>
          </a:ln>
        </p:spPr>
        <p:txBody>
          <a:bodyPr anchorCtr="0" anchor="t" bIns="91425" lIns="91425" spcFirstLastPara="1" rIns="91425" wrap="square" tIns="91425">
            <a:spAutoFit/>
          </a:bodyPr>
          <a:lstStyle/>
          <a:p>
            <a:pPr indent="-342900" lvl="0" marL="342900" marR="0" rtl="0" algn="l">
              <a:lnSpc>
                <a:spcPct val="115000"/>
              </a:lnSpc>
              <a:spcBef>
                <a:spcPts val="0"/>
              </a:spcBef>
              <a:spcAft>
                <a:spcPts val="0"/>
              </a:spcAft>
              <a:buClr>
                <a:srgbClr val="000000"/>
              </a:buClr>
              <a:buSzPts val="2000"/>
              <a:buFont typeface="Arial"/>
              <a:buChar char="•"/>
            </a:pPr>
            <a:r>
              <a:rPr b="0" i="0" lang="en-US" sz="2000" u="none" cap="none" strike="noStrike">
                <a:solidFill>
                  <a:schemeClr val="dk1"/>
                </a:solidFill>
                <a:latin typeface="Exo Medium"/>
                <a:ea typeface="Exo Medium"/>
                <a:cs typeface="Exo Medium"/>
                <a:sym typeface="Exo Medium"/>
              </a:rPr>
              <a:t>Mô hình KNN c</a:t>
            </a:r>
            <a:r>
              <a:rPr lang="en-US" sz="2000">
                <a:solidFill>
                  <a:schemeClr val="dk1"/>
                </a:solidFill>
                <a:latin typeface="Exo Medium"/>
                <a:ea typeface="Exo Medium"/>
                <a:cs typeface="Exo Medium"/>
                <a:sym typeface="Exo Medium"/>
              </a:rPr>
              <a:t>ó thể </a:t>
            </a:r>
            <a:r>
              <a:rPr b="0" i="0" lang="en-US" sz="2000" u="none" cap="none" strike="noStrike">
                <a:solidFill>
                  <a:schemeClr val="dk1"/>
                </a:solidFill>
                <a:latin typeface="Exo Medium"/>
                <a:ea typeface="Exo Medium"/>
                <a:cs typeface="Exo Medium"/>
                <a:sym typeface="Exo Medium"/>
              </a:rPr>
              <a:t>dùng cho b</a:t>
            </a:r>
            <a:r>
              <a:rPr lang="en-US" sz="2000">
                <a:solidFill>
                  <a:schemeClr val="dk1"/>
                </a:solidFill>
                <a:latin typeface="Exo Medium"/>
                <a:ea typeface="Exo Medium"/>
                <a:cs typeface="Exo Medium"/>
                <a:sym typeface="Exo Medium"/>
              </a:rPr>
              <a:t>ài toán</a:t>
            </a:r>
            <a:r>
              <a:rPr b="0" i="0" lang="en-US" sz="2000" u="none" cap="none" strike="noStrike">
                <a:solidFill>
                  <a:schemeClr val="dk1"/>
                </a:solidFill>
                <a:latin typeface="Exo Medium"/>
                <a:ea typeface="Exo Medium"/>
                <a:cs typeface="Exo Medium"/>
                <a:sym typeface="Exo Medium"/>
              </a:rPr>
              <a:t> Phân loại hoặc Hồi quy</a:t>
            </a:r>
            <a:endParaRPr b="0" i="0" sz="2000" u="none" cap="none" strike="noStrike">
              <a:solidFill>
                <a:schemeClr val="dk1"/>
              </a:solidFill>
              <a:latin typeface="Exo Medium"/>
              <a:ea typeface="Exo Medium"/>
              <a:cs typeface="Exo Medium"/>
              <a:sym typeface="Exo Medium"/>
            </a:endParaRPr>
          </a:p>
          <a:p>
            <a:pPr indent="-342900" lvl="0" marL="342900" marR="0" rtl="0" algn="l">
              <a:lnSpc>
                <a:spcPct val="115000"/>
              </a:lnSpc>
              <a:spcBef>
                <a:spcPts val="0"/>
              </a:spcBef>
              <a:spcAft>
                <a:spcPts val="0"/>
              </a:spcAft>
              <a:buClr>
                <a:srgbClr val="000000"/>
              </a:buClr>
              <a:buSzPts val="2000"/>
              <a:buFont typeface="Arial"/>
              <a:buChar char="•"/>
            </a:pPr>
            <a:r>
              <a:rPr b="0" i="0" lang="en-US" sz="2000" u="none" cap="none" strike="noStrike">
                <a:solidFill>
                  <a:schemeClr val="dk1"/>
                </a:solidFill>
                <a:latin typeface="Exo Medium"/>
                <a:ea typeface="Exo Medium"/>
                <a:cs typeface="Exo Medium"/>
                <a:sym typeface="Exo Medium"/>
              </a:rPr>
              <a:t>Dữ liệu được sắp xếp trong một không gian được xác định. </a:t>
            </a:r>
            <a:endParaRPr b="0" i="0" sz="2000" u="none" cap="none" strike="noStrike">
              <a:solidFill>
                <a:schemeClr val="dk1"/>
              </a:solidFill>
              <a:latin typeface="Exo Medium"/>
              <a:ea typeface="Exo Medium"/>
              <a:cs typeface="Exo Medium"/>
              <a:sym typeface="Exo Medium"/>
            </a:endParaRPr>
          </a:p>
          <a:p>
            <a:pPr indent="-342900" lvl="0" marL="342900" marR="0" rtl="0" algn="l">
              <a:lnSpc>
                <a:spcPct val="115000"/>
              </a:lnSpc>
              <a:spcBef>
                <a:spcPts val="0"/>
              </a:spcBef>
              <a:spcAft>
                <a:spcPts val="0"/>
              </a:spcAft>
              <a:buClr>
                <a:srgbClr val="000000"/>
              </a:buClr>
              <a:buSzPts val="2000"/>
              <a:buFont typeface="Arial"/>
              <a:buChar char="•"/>
            </a:pPr>
            <a:r>
              <a:rPr b="0" i="0" lang="en-US" sz="2000" u="none" cap="none" strike="noStrike">
                <a:solidFill>
                  <a:schemeClr val="dk1"/>
                </a:solidFill>
                <a:latin typeface="Exo Medium"/>
                <a:ea typeface="Exo Medium"/>
                <a:cs typeface="Exo Medium"/>
                <a:sym typeface="Exo Medium"/>
              </a:rPr>
              <a:t>Khi một dữ liệu mới được cung cấp cho thuật toán, thuật toán sẽ đo khoảng cách theo Euclidean, Manhattan, Minkowski hoặc Weighted và so sánh class của K dữ liệu gần nhất để xác định dữ liệu mới thuộc class nào.</a:t>
            </a:r>
            <a:endParaRPr b="0" i="0" sz="2000" u="none" cap="none" strike="noStrike">
              <a:solidFill>
                <a:schemeClr val="dk1"/>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dk1"/>
              </a:solidFill>
              <a:latin typeface="Exo Medium"/>
              <a:ea typeface="Exo Medium"/>
              <a:cs typeface="Exo Medium"/>
              <a:sym typeface="Exo Medium"/>
            </a:endParaRPr>
          </a:p>
        </p:txBody>
      </p:sp>
      <p:pic>
        <p:nvPicPr>
          <p:cNvPr id="209" name="Google Shape;209;p10"/>
          <p:cNvPicPr preferRelativeResize="0"/>
          <p:nvPr/>
        </p:nvPicPr>
        <p:blipFill rotWithShape="1">
          <a:blip r:embed="rId3">
            <a:alphaModFix/>
          </a:blip>
          <a:srcRect b="0" l="0" r="0" t="0"/>
          <a:stretch/>
        </p:blipFill>
        <p:spPr>
          <a:xfrm>
            <a:off x="999479" y="3769030"/>
            <a:ext cx="3641882" cy="2723845"/>
          </a:xfrm>
          <a:prstGeom prst="rect">
            <a:avLst/>
          </a:prstGeom>
          <a:noFill/>
          <a:ln>
            <a:noFill/>
          </a:ln>
        </p:spPr>
      </p:pic>
      <p:pic>
        <p:nvPicPr>
          <p:cNvPr id="210" name="Google Shape;210;p10"/>
          <p:cNvPicPr preferRelativeResize="0"/>
          <p:nvPr/>
        </p:nvPicPr>
        <p:blipFill rotWithShape="1">
          <a:blip r:embed="rId4">
            <a:alphaModFix/>
          </a:blip>
          <a:srcRect b="0" l="0" r="0" t="0"/>
          <a:stretch/>
        </p:blipFill>
        <p:spPr>
          <a:xfrm>
            <a:off x="6922444" y="3569260"/>
            <a:ext cx="3092619" cy="28144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K-NEAREST NEIGHBORS</a:t>
            </a:r>
            <a:endParaRPr/>
          </a:p>
        </p:txBody>
      </p:sp>
      <p:sp>
        <p:nvSpPr>
          <p:cNvPr id="216" name="Google Shape;21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KNN là một thuật toán phi tham số (non-parametric). </a:t>
            </a:r>
            <a:endParaRPr/>
          </a:p>
          <a:p>
            <a:pPr indent="-406400" lvl="0" marL="457200" rtl="0" algn="l">
              <a:lnSpc>
                <a:spcPct val="90000"/>
              </a:lnSpc>
              <a:spcBef>
                <a:spcPts val="1000"/>
              </a:spcBef>
              <a:spcAft>
                <a:spcPts val="0"/>
              </a:spcAft>
              <a:buSzPts val="2800"/>
              <a:buChar char="•"/>
            </a:pPr>
            <a:r>
              <a:rPr lang="en-US"/>
              <a:t>Non-parametric: Không đưa ra bất kỳ giả định (assumption) nào về phân phối dữ liệu. Không cần giả định data từ phân phối chuẩn (normal distribution)</a:t>
            </a:r>
            <a:endParaRPr/>
          </a:p>
          <a:p>
            <a:pPr indent="-406400" lvl="0" marL="457200" rtl="0" algn="l">
              <a:lnSpc>
                <a:spcPct val="90000"/>
              </a:lnSpc>
              <a:spcBef>
                <a:spcPts val="1000"/>
              </a:spcBef>
              <a:spcAft>
                <a:spcPts val="0"/>
              </a:spcAft>
              <a:buSzPts val="2800"/>
              <a:buChar char="•"/>
            </a:pPr>
            <a:r>
              <a:rPr lang="en-US"/>
              <a:t>Chú ý: Khi xây dựng model trong Machine Learning cần chú ý assumptions của mỗi thuật toán.</a:t>
            </a:r>
            <a:endParaRPr/>
          </a:p>
        </p:txBody>
      </p:sp>
      <p:sp>
        <p:nvSpPr>
          <p:cNvPr id="217" name="Google Shape;217;p1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91cd706958_0_131"/>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23" name="Google Shape;223;g291cd706958_0_131"/>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24" name="Google Shape;224;g291cd706958_0_131"/>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1.  Support Vector Machine</a:t>
            </a:r>
            <a:endParaRPr b="1" sz="2000">
              <a:solidFill>
                <a:srgbClr val="E31F26"/>
              </a:solidFill>
              <a:latin typeface="Exo"/>
              <a:ea typeface="Exo"/>
              <a:cs typeface="Exo"/>
              <a:sym typeface="Exo"/>
            </a:endParaRPr>
          </a:p>
        </p:txBody>
      </p:sp>
      <p:sp>
        <p:nvSpPr>
          <p:cNvPr id="225" name="Google Shape;225;g291cd706958_0_131"/>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2. K Nearest Neighbour (KNN)</a:t>
            </a:r>
            <a:endParaRPr b="1" sz="2000">
              <a:solidFill>
                <a:srgbClr val="E31F26"/>
              </a:solidFill>
              <a:latin typeface="Exo"/>
              <a:ea typeface="Exo"/>
              <a:cs typeface="Exo"/>
              <a:sym typeface="Exo"/>
            </a:endParaRPr>
          </a:p>
        </p:txBody>
      </p:sp>
      <p:sp>
        <p:nvSpPr>
          <p:cNvPr id="226" name="Google Shape;226;g291cd706958_0_131"/>
          <p:cNvSpPr/>
          <p:nvPr/>
        </p:nvSpPr>
        <p:spPr>
          <a:xfrm>
            <a:off x="5143853" y="410955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3. Practices</a:t>
            </a:r>
            <a:endParaRPr b="1" sz="2000">
              <a:solidFill>
                <a:schemeClr val="lt1"/>
              </a:solidFill>
              <a:latin typeface="Exo"/>
              <a:ea typeface="Exo"/>
              <a:cs typeface="Exo"/>
              <a:sym typeface="Ex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291cd706958_0_9"/>
          <p:cNvPicPr preferRelativeResize="0"/>
          <p:nvPr/>
        </p:nvPicPr>
        <p:blipFill rotWithShape="1">
          <a:blip r:embed="rId3">
            <a:alphaModFix/>
          </a:blip>
          <a:srcRect b="0" l="0" r="0" t="0"/>
          <a:stretch/>
        </p:blipFill>
        <p:spPr>
          <a:xfrm>
            <a:off x="7879050" y="2326150"/>
            <a:ext cx="4117675" cy="3110000"/>
          </a:xfrm>
          <a:prstGeom prst="rect">
            <a:avLst/>
          </a:prstGeom>
          <a:noFill/>
          <a:ln>
            <a:noFill/>
          </a:ln>
        </p:spPr>
      </p:pic>
      <p:grpSp>
        <p:nvGrpSpPr>
          <p:cNvPr id="233" name="Google Shape;233;g291cd706958_0_9"/>
          <p:cNvGrpSpPr/>
          <p:nvPr/>
        </p:nvGrpSpPr>
        <p:grpSpPr>
          <a:xfrm>
            <a:off x="3880050" y="408000"/>
            <a:ext cx="4431900" cy="708000"/>
            <a:chOff x="3880050" y="408000"/>
            <a:chExt cx="4431900" cy="708000"/>
          </a:xfrm>
        </p:grpSpPr>
        <p:sp>
          <p:nvSpPr>
            <p:cNvPr id="234" name="Google Shape;234;g291cd706958_0_9"/>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235" name="Google Shape;235;g291cd706958_0_9"/>
            <p:cNvGrpSpPr/>
            <p:nvPr/>
          </p:nvGrpSpPr>
          <p:grpSpPr>
            <a:xfrm>
              <a:off x="4249095" y="524797"/>
              <a:ext cx="474874" cy="474408"/>
              <a:chOff x="3040984" y="3681059"/>
              <a:chExt cx="356164" cy="355815"/>
            </a:xfrm>
          </p:grpSpPr>
          <p:sp>
            <p:nvSpPr>
              <p:cNvPr id="236" name="Google Shape;236;g291cd706958_0_9"/>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37" name="Google Shape;237;g291cd706958_0_9"/>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38" name="Google Shape;238;g291cd706958_0_9"/>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239" name="Google Shape;239;g291cd706958_0_9"/>
          <p:cNvSpPr txBox="1"/>
          <p:nvPr/>
        </p:nvSpPr>
        <p:spPr>
          <a:xfrm>
            <a:off x="670550" y="1566600"/>
            <a:ext cx="7284300" cy="341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Với dataset </a:t>
            </a:r>
            <a:r>
              <a:rPr b="1" i="0" lang="en-US" sz="1700" u="sng" cap="none" strike="noStrike">
                <a:solidFill>
                  <a:schemeClr val="hlink"/>
                </a:solidFill>
                <a:latin typeface="Exo"/>
                <a:ea typeface="Exo"/>
                <a:cs typeface="Exo"/>
                <a:sym typeface="Exo"/>
                <a:hlinkClick r:id="rId4"/>
              </a:rPr>
              <a:t>link</a:t>
            </a:r>
            <a:r>
              <a:rPr b="1" i="0" lang="en-US" sz="1700" u="none" cap="none" strike="noStrike">
                <a:solidFill>
                  <a:srgbClr val="E2262D"/>
                </a:solidFill>
                <a:latin typeface="Exo"/>
                <a:ea typeface="Exo"/>
                <a:cs typeface="Exo"/>
                <a:sym typeface="Exo"/>
              </a:rPr>
              <a:t>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chemeClr val="dk1"/>
                </a:solidFill>
                <a:latin typeface="Exo"/>
                <a:ea typeface="Exo"/>
                <a:cs typeface="Exo"/>
                <a:sym typeface="Exo"/>
              </a:rPr>
              <a:t>Statement:</a:t>
            </a:r>
            <a:endParaRPr b="1" i="0" sz="1700" u="none" cap="none" strike="noStrike">
              <a:solidFill>
                <a:schemeClr val="dk1"/>
              </a:solidFill>
              <a:latin typeface="Exo"/>
              <a:ea typeface="Exo"/>
              <a:cs typeface="Exo"/>
              <a:sym typeface="Exo"/>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A credit institution has just launched a credit product with preferential interest rates for customers who have used their services.</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However, they do not know how active this new product is for old customers.</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Please build a model </a:t>
            </a:r>
            <a:r>
              <a:rPr b="1" lang="en-US" sz="1450">
                <a:solidFill>
                  <a:schemeClr val="dk1"/>
                </a:solidFill>
                <a:highlight>
                  <a:srgbClr val="FFFFFF"/>
                </a:highlight>
                <a:latin typeface="Exo"/>
                <a:ea typeface="Exo"/>
                <a:cs typeface="Exo"/>
                <a:sym typeface="Exo"/>
              </a:rPr>
              <a:t>SVM</a:t>
            </a:r>
            <a:r>
              <a:rPr b="1" lang="en-US" sz="1450">
                <a:solidFill>
                  <a:schemeClr val="dk1"/>
                </a:solidFill>
                <a:highlight>
                  <a:srgbClr val="FFFFFF"/>
                </a:highlight>
                <a:latin typeface="Exo"/>
                <a:ea typeface="Exo"/>
                <a:cs typeface="Exo"/>
                <a:sym typeface="Exo"/>
              </a:rPr>
              <a:t> </a:t>
            </a:r>
            <a:r>
              <a:rPr lang="en-US" sz="1450">
                <a:solidFill>
                  <a:schemeClr val="dk1"/>
                </a:solidFill>
                <a:highlight>
                  <a:srgbClr val="FFFFFF"/>
                </a:highlight>
                <a:latin typeface="Exo Medium"/>
                <a:ea typeface="Exo Medium"/>
                <a:cs typeface="Exo Medium"/>
                <a:sym typeface="Exo Medium"/>
              </a:rPr>
              <a:t>model to predict how many customers will activate this new product and </a:t>
            </a:r>
            <a:r>
              <a:rPr lang="en-US" sz="1450">
                <a:solidFill>
                  <a:schemeClr val="dk1"/>
                </a:solidFill>
                <a:highlight>
                  <a:srgbClr val="FFFFFF"/>
                </a:highlight>
                <a:latin typeface="Exo Medium"/>
                <a:ea typeface="Exo Medium"/>
                <a:cs typeface="Exo Medium"/>
                <a:sym typeface="Exo Medium"/>
              </a:rPr>
              <a:t>comparison</a:t>
            </a:r>
            <a:r>
              <a:rPr lang="en-US" sz="1450">
                <a:solidFill>
                  <a:schemeClr val="dk1"/>
                </a:solidFill>
                <a:highlight>
                  <a:srgbClr val="FFFFFF"/>
                </a:highlight>
                <a:latin typeface="Exo Medium"/>
                <a:ea typeface="Exo Medium"/>
                <a:cs typeface="Exo Medium"/>
                <a:sym typeface="Exo Medium"/>
              </a:rPr>
              <a:t> performance with models built in previous lesson.</a:t>
            </a:r>
            <a:endParaRPr sz="1450">
              <a:solidFill>
                <a:schemeClr val="dk1"/>
              </a:solidFill>
              <a:highlight>
                <a:srgbClr val="FFFFFF"/>
              </a:highlight>
              <a:latin typeface="Exo Medium"/>
              <a:ea typeface="Exo Medium"/>
              <a:cs typeface="Exo Medium"/>
              <a:sym typeface="Exo Medium"/>
            </a:endParaRPr>
          </a:p>
          <a:p>
            <a:pPr indent="0" lvl="0" marL="0" rtl="0" algn="just">
              <a:lnSpc>
                <a:spcPct val="115000"/>
              </a:lnSpc>
              <a:spcBef>
                <a:spcPts val="0"/>
              </a:spcBef>
              <a:spcAft>
                <a:spcPts val="0"/>
              </a:spcAft>
              <a:buClr>
                <a:schemeClr val="dk1"/>
              </a:buClr>
              <a:buSzPts val="1100"/>
              <a:buFont typeface="Arial"/>
              <a:buNone/>
            </a:pPr>
            <a:r>
              <a:rPr lang="en-US" sz="1450">
                <a:solidFill>
                  <a:schemeClr val="dk1"/>
                </a:solidFill>
                <a:highlight>
                  <a:srgbClr val="FFFFFF"/>
                </a:highlight>
                <a:latin typeface="Exo Medium"/>
                <a:ea typeface="Exo Medium"/>
                <a:cs typeface="Exo Medium"/>
                <a:sym typeface="Exo Medium"/>
              </a:rPr>
              <a:t>With data, Features is the customer's information and Label is the value of loan_status representing whether that customer is active with new products in previous new product launches.</a:t>
            </a:r>
            <a:endParaRPr sz="2100">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245" name="Google Shape;245;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246" name="Google Shape;246;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247" name="Google Shape;247;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248" name="Google Shape;248;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91cd706958_0_1"/>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32" name="Google Shape;132;g291cd706958_0_1"/>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33" name="Google Shape;133;g291cd706958_0_1"/>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1.  Support Vector Machine</a:t>
            </a:r>
            <a:endParaRPr b="1" sz="2000">
              <a:solidFill>
                <a:schemeClr val="lt1"/>
              </a:solidFill>
              <a:latin typeface="Exo"/>
              <a:ea typeface="Exo"/>
              <a:cs typeface="Exo"/>
              <a:sym typeface="Exo"/>
            </a:endParaRPr>
          </a:p>
        </p:txBody>
      </p:sp>
      <p:sp>
        <p:nvSpPr>
          <p:cNvPr id="134" name="Google Shape;134;g291cd706958_0_1"/>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2. K Nearest Neighbour (KNN)</a:t>
            </a:r>
            <a:endParaRPr b="1" sz="2000">
              <a:solidFill>
                <a:srgbClr val="E31F26"/>
              </a:solidFill>
              <a:latin typeface="Exo"/>
              <a:ea typeface="Exo"/>
              <a:cs typeface="Exo"/>
              <a:sym typeface="Exo"/>
            </a:endParaRPr>
          </a:p>
        </p:txBody>
      </p:sp>
      <p:sp>
        <p:nvSpPr>
          <p:cNvPr id="135" name="Google Shape;135;g291cd706958_0_1"/>
          <p:cNvSpPr/>
          <p:nvPr/>
        </p:nvSpPr>
        <p:spPr>
          <a:xfrm>
            <a:off x="5143853" y="410955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3</a:t>
            </a: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Practices</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Một số khái niệm đại số tuyến tính:</a:t>
            </a:r>
            <a:endParaRPr/>
          </a:p>
        </p:txBody>
      </p:sp>
      <p:sp>
        <p:nvSpPr>
          <p:cNvPr id="141" name="Google Shape;14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Giả sử chúng ta có một phương trình gồm hai biến x</a:t>
            </a:r>
            <a:r>
              <a:rPr baseline="-25000" lang="en-US"/>
              <a:t>1</a:t>
            </a:r>
            <a:r>
              <a:rPr lang="en-US"/>
              <a:t> và x</a:t>
            </a:r>
            <a:r>
              <a:rPr baseline="-25000" lang="en-US"/>
              <a:t>2</a:t>
            </a:r>
            <a:r>
              <a:rPr lang="en-US"/>
              <a:t>.</a:t>
            </a:r>
            <a:endParaRPr/>
          </a:p>
          <a:p>
            <a:pPr indent="-406400" lvl="0" marL="457200" rtl="0" algn="l">
              <a:lnSpc>
                <a:spcPct val="90000"/>
              </a:lnSpc>
              <a:spcBef>
                <a:spcPts val="1000"/>
              </a:spcBef>
              <a:spcAft>
                <a:spcPts val="0"/>
              </a:spcAft>
              <a:buSzPts val="2800"/>
              <a:buChar char="•"/>
            </a:pPr>
            <a:r>
              <a:rPr b="1" lang="en-US"/>
              <a:t>Lines (Đường)</a:t>
            </a:r>
            <a:r>
              <a:rPr lang="en-US"/>
              <a:t>: Phương trình là một đường nếu nó có thể được viết dưới dạng a</a:t>
            </a:r>
            <a:r>
              <a:rPr baseline="-25000" lang="en-US"/>
              <a:t>1</a:t>
            </a:r>
            <a:r>
              <a:rPr lang="en-US"/>
              <a:t>x</a:t>
            </a:r>
            <a:r>
              <a:rPr baseline="-25000" lang="en-US"/>
              <a:t>1</a:t>
            </a:r>
            <a:r>
              <a:rPr lang="en-US"/>
              <a:t> + a</a:t>
            </a:r>
            <a:r>
              <a:rPr baseline="-25000" lang="en-US"/>
              <a:t>2</a:t>
            </a:r>
            <a:r>
              <a:rPr lang="en-US"/>
              <a:t>x</a:t>
            </a:r>
            <a:r>
              <a:rPr baseline="-25000" lang="en-US"/>
              <a:t>2</a:t>
            </a:r>
            <a:r>
              <a:rPr lang="en-US"/>
              <a:t> = c</a:t>
            </a:r>
            <a:endParaRPr/>
          </a:p>
          <a:p>
            <a:pPr indent="-406400" lvl="0" marL="457200" rtl="0" algn="l">
              <a:lnSpc>
                <a:spcPct val="90000"/>
              </a:lnSpc>
              <a:spcBef>
                <a:spcPts val="1000"/>
              </a:spcBef>
              <a:spcAft>
                <a:spcPts val="0"/>
              </a:spcAft>
              <a:buSzPts val="2800"/>
              <a:buChar char="•"/>
            </a:pPr>
            <a:r>
              <a:rPr b="1" lang="en-US"/>
              <a:t>Planes</a:t>
            </a:r>
            <a:r>
              <a:rPr lang="en-US"/>
              <a:t>: Một mặt phẳng (planes) là một chiều cao hơn của một line.</a:t>
            </a:r>
            <a:endParaRPr/>
          </a:p>
          <a:p>
            <a:pPr indent="0" lvl="0" marL="50800" rtl="0" algn="l">
              <a:lnSpc>
                <a:spcPct val="90000"/>
              </a:lnSpc>
              <a:spcBef>
                <a:spcPts val="1000"/>
              </a:spcBef>
              <a:spcAft>
                <a:spcPts val="0"/>
              </a:spcAft>
              <a:buSzPts val="2800"/>
              <a:buNone/>
            </a:pPr>
            <a:r>
              <a:rPr lang="en-US"/>
              <a:t>Giả sử chúng ta có một tập hợp J biến x</a:t>
            </a:r>
            <a:r>
              <a:rPr baseline="-25000" lang="en-US"/>
              <a:t>1</a:t>
            </a:r>
            <a:r>
              <a:rPr lang="en-US"/>
              <a:t>, . . . x</a:t>
            </a:r>
            <a:r>
              <a:rPr baseline="-25000" lang="en-US"/>
              <a:t>j</a:t>
            </a:r>
            <a:r>
              <a:rPr lang="en-US"/>
              <a:t>, . . . , x</a:t>
            </a:r>
            <a:r>
              <a:rPr baseline="-25000" lang="en-US"/>
              <a:t>J</a:t>
            </a:r>
            <a:endParaRPr baseline="-25000"/>
          </a:p>
          <a:p>
            <a:pPr indent="0" lvl="0" marL="50800" rtl="0" algn="l">
              <a:lnSpc>
                <a:spcPct val="90000"/>
              </a:lnSpc>
              <a:spcBef>
                <a:spcPts val="1000"/>
              </a:spcBef>
              <a:spcAft>
                <a:spcPts val="0"/>
              </a:spcAft>
              <a:buSzPts val="2800"/>
              <a:buNone/>
            </a:pPr>
            <a:r>
              <a:rPr lang="en-US"/>
              <a:t>Phương trình của mặt phẳng có dạng a</a:t>
            </a:r>
            <a:r>
              <a:rPr baseline="-25000" lang="en-US"/>
              <a:t>1</a:t>
            </a:r>
            <a:r>
              <a:rPr lang="en-US"/>
              <a:t>x</a:t>
            </a:r>
            <a:r>
              <a:rPr baseline="-25000" lang="en-US"/>
              <a:t>1</a:t>
            </a:r>
            <a:r>
              <a:rPr lang="en-US"/>
              <a:t> + . . . + a</a:t>
            </a:r>
            <a:r>
              <a:rPr baseline="-25000" lang="en-US"/>
              <a:t>j</a:t>
            </a:r>
            <a:r>
              <a:rPr lang="en-US"/>
              <a:t>x</a:t>
            </a:r>
            <a:r>
              <a:rPr baseline="-25000" lang="en-US"/>
              <a:t>j</a:t>
            </a:r>
            <a:r>
              <a:rPr lang="en-US"/>
              <a:t> + . . . + a</a:t>
            </a:r>
            <a:r>
              <a:rPr baseline="-25000" lang="en-US"/>
              <a:t>J</a:t>
            </a:r>
            <a:r>
              <a:rPr lang="en-US"/>
              <a:t>x</a:t>
            </a:r>
            <a:r>
              <a:rPr baseline="-25000" lang="en-US"/>
              <a:t>J</a:t>
            </a:r>
            <a:r>
              <a:rPr lang="en-US"/>
              <a:t> = c</a:t>
            </a:r>
            <a:endParaRPr/>
          </a:p>
        </p:txBody>
      </p:sp>
      <p:sp>
        <p:nvSpPr>
          <p:cNvPr id="142" name="Google Shape;142;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Support Vector Machine</a:t>
            </a:r>
            <a:endParaRPr/>
          </a:p>
        </p:txBody>
      </p:sp>
      <p:sp>
        <p:nvSpPr>
          <p:cNvPr id="148" name="Google Shape;148;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Tìm mặt phẳng tốt nhất để tách hai class.</a:t>
            </a:r>
            <a:endParaRPr/>
          </a:p>
          <a:p>
            <a:pPr indent="-406400" lvl="0" marL="457200" rtl="0" algn="l">
              <a:lnSpc>
                <a:spcPct val="90000"/>
              </a:lnSpc>
              <a:spcBef>
                <a:spcPts val="1000"/>
              </a:spcBef>
              <a:spcAft>
                <a:spcPts val="0"/>
              </a:spcAft>
              <a:buSzPts val="2800"/>
              <a:buChar char="•"/>
            </a:pPr>
            <a:r>
              <a:rPr lang="en-US"/>
              <a:t>Có thể áp dụng cho mẫu không phân tách tuyến tính linear được</a:t>
            </a:r>
            <a:endParaRPr/>
          </a:p>
          <a:p>
            <a:pPr indent="-406400" lvl="0" marL="457200" rtl="0" algn="l">
              <a:lnSpc>
                <a:spcPct val="90000"/>
              </a:lnSpc>
              <a:spcBef>
                <a:spcPts val="1000"/>
              </a:spcBef>
              <a:spcAft>
                <a:spcPts val="0"/>
              </a:spcAft>
              <a:buSzPts val="2800"/>
              <a:buChar char="•"/>
            </a:pPr>
            <a:r>
              <a:rPr lang="en-US"/>
              <a:t>Như vậy, chúng ta có thể ánh xạ một hình hai chiều thành một không gian bốn chiều, nơi nó là một mặt phẳng.</a:t>
            </a:r>
            <a:endParaRPr/>
          </a:p>
        </p:txBody>
      </p:sp>
      <p:sp>
        <p:nvSpPr>
          <p:cNvPr id="149" name="Google Shape;149;p3"/>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Kernel function</a:t>
            </a:r>
            <a:endParaRPr/>
          </a:p>
        </p:txBody>
      </p:sp>
      <p:sp>
        <p:nvSpPr>
          <p:cNvPr id="155" name="Google Shape;155;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Ôn lại khái niệm Tích vô hướng (Scalar/Dot/Inner product):</a:t>
            </a:r>
            <a:endParaRPr/>
          </a:p>
          <a:p>
            <a:pPr indent="-228600" lvl="0" marL="4572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a:p>
            <a:pPr indent="-406400" lvl="0" marL="457200" rtl="0" algn="l">
              <a:lnSpc>
                <a:spcPct val="90000"/>
              </a:lnSpc>
              <a:spcBef>
                <a:spcPts val="1000"/>
              </a:spcBef>
              <a:spcAft>
                <a:spcPts val="0"/>
              </a:spcAft>
              <a:buSzPts val="2800"/>
              <a:buChar char="•"/>
            </a:pPr>
            <a:r>
              <a:rPr lang="en-US"/>
              <a:t>Chúng ta có thể viết:</a:t>
            </a:r>
            <a:endParaRPr/>
          </a:p>
          <a:p>
            <a:pPr indent="-228600" lvl="0" marL="457200" rtl="0" algn="l">
              <a:lnSpc>
                <a:spcPct val="90000"/>
              </a:lnSpc>
              <a:spcBef>
                <a:spcPts val="1000"/>
              </a:spcBef>
              <a:spcAft>
                <a:spcPts val="0"/>
              </a:spcAft>
              <a:buSzPts val="2800"/>
              <a:buNone/>
            </a:pPr>
            <a:r>
              <a:t/>
            </a:r>
            <a:endParaRPr/>
          </a:p>
        </p:txBody>
      </p:sp>
      <p:sp>
        <p:nvSpPr>
          <p:cNvPr id="156" name="Google Shape;156;p4"/>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57" name="Google Shape;157;p4"/>
          <p:cNvPicPr preferRelativeResize="0"/>
          <p:nvPr/>
        </p:nvPicPr>
        <p:blipFill rotWithShape="1">
          <a:blip r:embed="rId3">
            <a:alphaModFix/>
          </a:blip>
          <a:srcRect b="0" l="0" r="0" t="0"/>
          <a:stretch/>
        </p:blipFill>
        <p:spPr>
          <a:xfrm>
            <a:off x="4214813" y="2638425"/>
            <a:ext cx="2487646" cy="1045441"/>
          </a:xfrm>
          <a:prstGeom prst="rect">
            <a:avLst/>
          </a:prstGeom>
          <a:noFill/>
          <a:ln>
            <a:noFill/>
          </a:ln>
        </p:spPr>
      </p:pic>
      <p:pic>
        <p:nvPicPr>
          <p:cNvPr id="158" name="Google Shape;158;p4"/>
          <p:cNvPicPr preferRelativeResize="0"/>
          <p:nvPr/>
        </p:nvPicPr>
        <p:blipFill rotWithShape="1">
          <a:blip r:embed="rId4">
            <a:alphaModFix/>
          </a:blip>
          <a:srcRect b="0" l="0" r="0" t="0"/>
          <a:stretch/>
        </p:blipFill>
        <p:spPr>
          <a:xfrm>
            <a:off x="1624012" y="4688264"/>
            <a:ext cx="8943975" cy="762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Kernel function</a:t>
            </a:r>
            <a:endParaRPr/>
          </a:p>
        </p:txBody>
      </p:sp>
      <p:sp>
        <p:nvSpPr>
          <p:cNvPr id="164" name="Google Shape;164;p5"/>
          <p:cNvSpPr txBox="1"/>
          <p:nvPr>
            <p:ph idx="1" type="body"/>
          </p:nvPr>
        </p:nvSpPr>
        <p:spPr>
          <a:xfrm>
            <a:off x="838200" y="1532109"/>
            <a:ext cx="10515600" cy="4960766"/>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Kernel function là bất kỳ hàm nào trên không gian được xác định bởi (x, y) mà hoạt động như một tích vô hướng.</a:t>
            </a:r>
            <a:endParaRPr/>
          </a:p>
          <a:p>
            <a:pPr indent="-406400" lvl="0" marL="457200" rtl="0" algn="l">
              <a:lnSpc>
                <a:spcPct val="90000"/>
              </a:lnSpc>
              <a:spcBef>
                <a:spcPts val="1000"/>
              </a:spcBef>
              <a:spcAft>
                <a:spcPts val="0"/>
              </a:spcAft>
              <a:buSzPts val="2800"/>
              <a:buChar char="•"/>
            </a:pPr>
            <a:r>
              <a:rPr lang="en-US"/>
              <a:t>Theo Định lý Mercer, chúng ta có thể viết bất kỳ Kernel function nào dưới dạng:</a:t>
            </a:r>
            <a:endParaRPr/>
          </a:p>
          <a:p>
            <a:pPr indent="-228600" lvl="0" marL="4572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a:p>
            <a:pPr indent="0" lvl="0" marL="50800" rtl="0" algn="l">
              <a:lnSpc>
                <a:spcPct val="90000"/>
              </a:lnSpc>
              <a:spcBef>
                <a:spcPts val="1000"/>
              </a:spcBef>
              <a:spcAft>
                <a:spcPts val="0"/>
              </a:spcAft>
              <a:buSzPts val="2800"/>
              <a:buNone/>
            </a:pPr>
            <a:r>
              <a:rPr lang="en-US"/>
              <a:t>Trong đó             là một hàm ánh xạ (mapping function). </a:t>
            </a:r>
            <a:endParaRPr/>
          </a:p>
          <a:p>
            <a:pPr indent="0" lvl="0" marL="50800" rtl="0" algn="l">
              <a:lnSpc>
                <a:spcPct val="90000"/>
              </a:lnSpc>
              <a:spcBef>
                <a:spcPts val="1000"/>
              </a:spcBef>
              <a:spcAft>
                <a:spcPts val="0"/>
              </a:spcAft>
              <a:buSzPts val="2800"/>
              <a:buNone/>
            </a:pPr>
            <a:r>
              <a:rPr lang="en-US"/>
              <a:t>Ánh xạ thường đưa dữ liệu vào một không gian có chiều cao hơn.</a:t>
            </a:r>
            <a:endParaRPr/>
          </a:p>
          <a:p>
            <a:pPr indent="-406400" lvl="0" marL="457200" rtl="0" algn="l">
              <a:lnSpc>
                <a:spcPct val="90000"/>
              </a:lnSpc>
              <a:spcBef>
                <a:spcPts val="1000"/>
              </a:spcBef>
              <a:spcAft>
                <a:spcPts val="0"/>
              </a:spcAft>
              <a:buSzPts val="2800"/>
              <a:buChar char="•"/>
            </a:pPr>
            <a:r>
              <a:rPr lang="en-US"/>
              <a:t>Một số loại kernels: Linear, Polynomial, Gaussian…</a:t>
            </a:r>
            <a:endParaRPr/>
          </a:p>
          <a:p>
            <a:pPr indent="0" lvl="0" marL="5080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p:txBody>
      </p:sp>
      <p:sp>
        <p:nvSpPr>
          <p:cNvPr id="165" name="Google Shape;165;p5"/>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66" name="Google Shape;166;p5"/>
          <p:cNvPicPr preferRelativeResize="0"/>
          <p:nvPr/>
        </p:nvPicPr>
        <p:blipFill rotWithShape="1">
          <a:blip r:embed="rId3">
            <a:alphaModFix/>
          </a:blip>
          <a:srcRect b="0" l="0" r="0" t="0"/>
          <a:stretch/>
        </p:blipFill>
        <p:spPr>
          <a:xfrm>
            <a:off x="3381375" y="3104463"/>
            <a:ext cx="5429250" cy="781050"/>
          </a:xfrm>
          <a:prstGeom prst="rect">
            <a:avLst/>
          </a:prstGeom>
          <a:noFill/>
          <a:ln>
            <a:noFill/>
          </a:ln>
        </p:spPr>
      </p:pic>
      <p:pic>
        <p:nvPicPr>
          <p:cNvPr id="167" name="Google Shape;167;p5"/>
          <p:cNvPicPr preferRelativeResize="0"/>
          <p:nvPr/>
        </p:nvPicPr>
        <p:blipFill rotWithShape="1">
          <a:blip r:embed="rId4">
            <a:alphaModFix/>
          </a:blip>
          <a:srcRect b="0" l="0" r="0" t="0"/>
          <a:stretch/>
        </p:blipFill>
        <p:spPr>
          <a:xfrm>
            <a:off x="2489200" y="4083476"/>
            <a:ext cx="704365" cy="9091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Support Vector Machine</a:t>
            </a:r>
            <a:endParaRPr/>
          </a:p>
        </p:txBody>
      </p:sp>
      <p:sp>
        <p:nvSpPr>
          <p:cNvPr id="173" name="Google Shape;173;p6"/>
          <p:cNvSpPr txBox="1"/>
          <p:nvPr>
            <p:ph idx="1" type="body"/>
          </p:nvPr>
        </p:nvSpPr>
        <p:spPr>
          <a:xfrm>
            <a:off x="762000" y="1410846"/>
            <a:ext cx="10515600" cy="2397583"/>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Giả sử chúng ta có hai class riêng biệt trong dữ liệu.</a:t>
            </a:r>
            <a:endParaRPr/>
          </a:p>
          <a:p>
            <a:pPr indent="-406400" lvl="0" marL="457200" rtl="0" algn="l">
              <a:lnSpc>
                <a:spcPct val="90000"/>
              </a:lnSpc>
              <a:spcBef>
                <a:spcPts val="1000"/>
              </a:spcBef>
              <a:spcAft>
                <a:spcPts val="0"/>
              </a:spcAft>
              <a:buSzPts val="2800"/>
              <a:buChar char="•"/>
            </a:pPr>
            <a:r>
              <a:rPr lang="en-US"/>
              <a:t>Chúng ta có thể dễ dàng vẽ một đường giữa các điểm dữ liệu tương ứng với hai class.</a:t>
            </a:r>
            <a:endParaRPr/>
          </a:p>
          <a:p>
            <a:pPr indent="-406400" lvl="0" marL="457200" rtl="0" algn="l">
              <a:lnSpc>
                <a:spcPct val="90000"/>
              </a:lnSpc>
              <a:spcBef>
                <a:spcPts val="1000"/>
              </a:spcBef>
              <a:spcAft>
                <a:spcPts val="0"/>
              </a:spcAft>
              <a:buSzPts val="2800"/>
              <a:buChar char="•"/>
            </a:pPr>
            <a:r>
              <a:rPr lang="en-US"/>
              <a:t>Trên thực tế, có khả năng vô số lines (đường) có thể được sử dụng để tách các điểm dữ liệu từ hai class.</a:t>
            </a:r>
            <a:endParaRPr/>
          </a:p>
        </p:txBody>
      </p:sp>
      <p:sp>
        <p:nvSpPr>
          <p:cNvPr id="174" name="Google Shape;174;p6"/>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75" name="Google Shape;175;p6"/>
          <p:cNvPicPr preferRelativeResize="0"/>
          <p:nvPr/>
        </p:nvPicPr>
        <p:blipFill rotWithShape="1">
          <a:blip r:embed="rId3">
            <a:alphaModFix/>
          </a:blip>
          <a:srcRect b="0" l="0" r="0" t="0"/>
          <a:stretch/>
        </p:blipFill>
        <p:spPr>
          <a:xfrm>
            <a:off x="2205873" y="3929507"/>
            <a:ext cx="2926678" cy="2852702"/>
          </a:xfrm>
          <a:prstGeom prst="rect">
            <a:avLst/>
          </a:prstGeom>
          <a:noFill/>
          <a:ln>
            <a:noFill/>
          </a:ln>
        </p:spPr>
      </p:pic>
      <p:pic>
        <p:nvPicPr>
          <p:cNvPr id="176" name="Google Shape;176;p6"/>
          <p:cNvPicPr preferRelativeResize="0"/>
          <p:nvPr/>
        </p:nvPicPr>
        <p:blipFill rotWithShape="1">
          <a:blip r:embed="rId4">
            <a:alphaModFix/>
          </a:blip>
          <a:srcRect b="0" l="0" r="0" t="0"/>
          <a:stretch/>
        </p:blipFill>
        <p:spPr>
          <a:xfrm>
            <a:off x="6095999" y="3880553"/>
            <a:ext cx="3057427" cy="290526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Support Vector Machine</a:t>
            </a:r>
            <a:endParaRPr/>
          </a:p>
        </p:txBody>
      </p:sp>
      <p:sp>
        <p:nvSpPr>
          <p:cNvPr id="182" name="Google Shape;182;p7"/>
          <p:cNvSpPr txBox="1"/>
          <p:nvPr>
            <p:ph idx="1" type="body"/>
          </p:nvPr>
        </p:nvSpPr>
        <p:spPr>
          <a:xfrm>
            <a:off x="838200" y="1825625"/>
            <a:ext cx="6137635" cy="4351338"/>
          </a:xfrm>
          <a:prstGeom prst="rect">
            <a:avLst/>
          </a:prstGeom>
          <a:noFill/>
          <a:ln>
            <a:noFill/>
          </a:ln>
        </p:spPr>
        <p:txBody>
          <a:bodyPr anchorCtr="0" anchor="t" bIns="45700" lIns="91425" spcFirstLastPara="1" rIns="91425" wrap="square" tIns="45700">
            <a:normAutofit fontScale="85000" lnSpcReduction="20000"/>
          </a:bodyPr>
          <a:lstStyle/>
          <a:p>
            <a:pPr indent="-406400" lvl="0" marL="457200" rtl="0" algn="l">
              <a:lnSpc>
                <a:spcPct val="90000"/>
              </a:lnSpc>
              <a:spcBef>
                <a:spcPts val="1000"/>
              </a:spcBef>
              <a:spcAft>
                <a:spcPts val="0"/>
              </a:spcAft>
              <a:buSzPct val="117647"/>
              <a:buChar char="•"/>
            </a:pPr>
            <a:r>
              <a:rPr lang="en-US"/>
              <a:t>Đối với bất kỳ đường phân cách nào, chúng ta có thể xem xét đường đó cách điểm gần nhất bao xa trong khoảng cách vuông góc từ mỗi class. Khoảng cách này được gọi là lề (</a:t>
            </a:r>
            <a:r>
              <a:rPr b="1" lang="en-US"/>
              <a:t>Margin</a:t>
            </a:r>
            <a:r>
              <a:rPr lang="en-US"/>
              <a:t>).</a:t>
            </a:r>
            <a:endParaRPr/>
          </a:p>
          <a:p>
            <a:pPr indent="-406400" lvl="0" marL="457200" rtl="0" algn="l">
              <a:lnSpc>
                <a:spcPct val="90000"/>
              </a:lnSpc>
              <a:spcBef>
                <a:spcPts val="1000"/>
              </a:spcBef>
              <a:spcAft>
                <a:spcPts val="0"/>
              </a:spcAft>
              <a:buSzPct val="117647"/>
              <a:buChar char="•"/>
            </a:pPr>
            <a:r>
              <a:rPr lang="en-US"/>
              <a:t>Lề thay đổi theo từng đường, và một số đường có lề lớn những đường khác.</a:t>
            </a:r>
            <a:endParaRPr/>
          </a:p>
          <a:p>
            <a:pPr indent="-406400" lvl="0" marL="457200" rtl="0" algn="l">
              <a:lnSpc>
                <a:spcPct val="90000"/>
              </a:lnSpc>
              <a:spcBef>
                <a:spcPts val="1000"/>
              </a:spcBef>
              <a:spcAft>
                <a:spcPts val="0"/>
              </a:spcAft>
              <a:buSzPct val="117647"/>
              <a:buChar char="•"/>
            </a:pPr>
            <a:r>
              <a:rPr lang="en-US"/>
              <a:t>Support Vector Machine hỗ trợ cố gắng tìm đường phân cách có lề tối đa để tách các class. Đây được gọi là siêu phẳng phân cách tối đa (maximum separating hyperplane).</a:t>
            </a:r>
            <a:endParaRPr/>
          </a:p>
          <a:p>
            <a:pPr indent="-406400" lvl="0" marL="457200" rtl="0" algn="l">
              <a:lnSpc>
                <a:spcPct val="90000"/>
              </a:lnSpc>
              <a:spcBef>
                <a:spcPts val="1000"/>
              </a:spcBef>
              <a:spcAft>
                <a:spcPts val="0"/>
              </a:spcAft>
              <a:buSzPct val="117647"/>
              <a:buChar char="•"/>
            </a:pPr>
            <a:r>
              <a:rPr lang="en-US"/>
              <a:t>Các đường phân tách mỗi lớp được gọi là các </a:t>
            </a:r>
            <a:r>
              <a:rPr b="1" lang="en-US"/>
              <a:t>vector hỗ trợ (support vectors)</a:t>
            </a:r>
            <a:endParaRPr b="1"/>
          </a:p>
        </p:txBody>
      </p:sp>
      <p:sp>
        <p:nvSpPr>
          <p:cNvPr id="183" name="Google Shape;183;p7"/>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84" name="Google Shape;184;p7"/>
          <p:cNvPicPr preferRelativeResize="0"/>
          <p:nvPr/>
        </p:nvPicPr>
        <p:blipFill rotWithShape="1">
          <a:blip r:embed="rId3">
            <a:alphaModFix/>
          </a:blip>
          <a:srcRect b="0" l="0" r="0" t="0"/>
          <a:stretch/>
        </p:blipFill>
        <p:spPr>
          <a:xfrm>
            <a:off x="7270729" y="571107"/>
            <a:ext cx="2933741" cy="590589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Support Vector Machine</a:t>
            </a:r>
            <a:endParaRPr/>
          </a:p>
        </p:txBody>
      </p:sp>
      <p:sp>
        <p:nvSpPr>
          <p:cNvPr id="190" name="Google Shape;190;p8"/>
          <p:cNvSpPr txBox="1"/>
          <p:nvPr>
            <p:ph idx="1" type="body"/>
          </p:nvPr>
        </p:nvSpPr>
        <p:spPr>
          <a:xfrm>
            <a:off x="838201" y="1825625"/>
            <a:ext cx="5911391" cy="4351338"/>
          </a:xfrm>
          <a:prstGeom prst="rect">
            <a:avLst/>
          </a:prstGeom>
          <a:noFill/>
          <a:ln>
            <a:noFill/>
          </a:ln>
        </p:spPr>
        <p:txBody>
          <a:bodyPr anchorCtr="0" anchor="t" bIns="45700" lIns="91425" spcFirstLastPara="1" rIns="91425" wrap="square" tIns="45700">
            <a:normAutofit fontScale="92500"/>
          </a:bodyPr>
          <a:lstStyle/>
          <a:p>
            <a:pPr indent="-406400" lvl="0" marL="457200" rtl="0" algn="l">
              <a:lnSpc>
                <a:spcPct val="90000"/>
              </a:lnSpc>
              <a:spcBef>
                <a:spcPts val="1000"/>
              </a:spcBef>
              <a:spcAft>
                <a:spcPts val="0"/>
              </a:spcAft>
              <a:buSzPct val="108108"/>
              <a:buChar char="•"/>
            </a:pPr>
            <a:r>
              <a:rPr lang="en-US"/>
              <a:t>Để tìm được siêu phẳng có khoảng cách phân chia lớn nhất, một số data overlapping cần phải được cho phép.</a:t>
            </a:r>
            <a:endParaRPr/>
          </a:p>
          <a:p>
            <a:pPr indent="-406400" lvl="0" marL="457200" rtl="0" algn="l">
              <a:lnSpc>
                <a:spcPct val="90000"/>
              </a:lnSpc>
              <a:spcBef>
                <a:spcPts val="1000"/>
              </a:spcBef>
              <a:spcAft>
                <a:spcPts val="0"/>
              </a:spcAft>
              <a:buSzPct val="108108"/>
              <a:buChar char="•"/>
            </a:pPr>
            <a:r>
              <a:rPr lang="en-US"/>
              <a:t>Cố gắng tối đa hóa lề nhưng cho phép data nhầm bên.</a:t>
            </a:r>
            <a:endParaRPr/>
          </a:p>
          <a:p>
            <a:pPr indent="-406400" lvl="0" marL="457200" rtl="0" algn="l">
              <a:lnSpc>
                <a:spcPct val="90000"/>
              </a:lnSpc>
              <a:spcBef>
                <a:spcPts val="1000"/>
              </a:spcBef>
              <a:spcAft>
                <a:spcPts val="0"/>
              </a:spcAft>
              <a:buSzPct val="108108"/>
              <a:buChar char="•"/>
            </a:pPr>
            <a:r>
              <a:rPr lang="en-US"/>
              <a:t>Hạn chế số data có thể rơi vào sai phía.</a:t>
            </a:r>
            <a:endParaRPr/>
          </a:p>
          <a:p>
            <a:pPr indent="-406400" lvl="0" marL="457200" rtl="0" algn="l">
              <a:lnSpc>
                <a:spcPct val="90000"/>
              </a:lnSpc>
              <a:spcBef>
                <a:spcPts val="1000"/>
              </a:spcBef>
              <a:spcAft>
                <a:spcPts val="0"/>
              </a:spcAft>
              <a:buSzPct val="108108"/>
              <a:buChar char="•"/>
            </a:pPr>
            <a:r>
              <a:rPr lang="en-US"/>
              <a:t>Hạn chế tổng khoảng cách bình phương của các data rơi vào nhầm bên</a:t>
            </a:r>
            <a:endParaRPr/>
          </a:p>
        </p:txBody>
      </p:sp>
      <p:sp>
        <p:nvSpPr>
          <p:cNvPr id="191" name="Google Shape;191;p8"/>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92" name="Google Shape;192;p8"/>
          <p:cNvPicPr preferRelativeResize="0"/>
          <p:nvPr/>
        </p:nvPicPr>
        <p:blipFill rotWithShape="1">
          <a:blip r:embed="rId3">
            <a:alphaModFix/>
          </a:blip>
          <a:srcRect b="0" l="0" r="0" t="0"/>
          <a:stretch/>
        </p:blipFill>
        <p:spPr>
          <a:xfrm>
            <a:off x="6597006" y="1521349"/>
            <a:ext cx="4944789" cy="489639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