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embeddedFontLst>
    <p:embeddedFont>
      <p:font typeface="Exo" panose="020B0604020202020204" charset="0"/>
      <p:regular r:id="rId34"/>
      <p:bold r:id="rId35"/>
      <p:italic r:id="rId36"/>
      <p:boldItalic r:id="rId37"/>
    </p:embeddedFont>
    <p:embeddedFont>
      <p:font typeface="Exo 2" panose="020B0604020202020204" charset="0"/>
      <p:regular r:id="rId38"/>
      <p:bold r:id="rId39"/>
      <p:italic r:id="rId40"/>
      <p:boldItalic r:id="rId41"/>
    </p:embeddedFont>
    <p:embeddedFont>
      <p:font typeface="Exo Black" panose="020B0604020202020204" charset="0"/>
      <p:bold r:id="rId42"/>
      <p:boldItalic r:id="rId43"/>
    </p:embeddedFont>
    <p:embeddedFont>
      <p:font typeface="Exo Medium" panose="020B0604020202020204" charset="0"/>
      <p:regular r:id="rId44"/>
      <p:bold r:id="rId45"/>
      <p:italic r:id="rId46"/>
      <p:boldItalic r:id="rId47"/>
    </p:embeddedFont>
    <p:embeddedFont>
      <p:font typeface="Exo SemiBold" panose="020B060402020202020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gjDBCfe2fD68mJOY5EiCNlJteZc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0BA765-48B8-4D47-8352-B6FFD147D340}">
  <a:tblStyle styleId="{FB0BA765-48B8-4D47-8352-B6FFD147D34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68"/>
      </p:cViewPr>
      <p:guideLst>
        <p:guide orient="horz" pos="2832"/>
        <p:guide pos="336"/>
        <p:guide pos="3504"/>
        <p:guide orient="horz" pos="288"/>
        <p:guide orient="horz" pos="480"/>
        <p:guide pos="960"/>
        <p:guide pos="2544"/>
        <p:guide orient="horz" pos="816"/>
        <p:guide pos="528"/>
        <p:guide pos="39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8"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30-35 slides</a:t>
            </a:r>
            <a:endParaRPr/>
          </a:p>
        </p:txBody>
      </p:sp>
      <p:sp>
        <p:nvSpPr>
          <p:cNvPr id="127" name="Google Shape;12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9b37324234_0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g29b37324234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9b37324234_0_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g29b37324234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9b37324234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g29b37324234_0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g29b37324234_0_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9b37324234_0_5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g29b37324234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9b37324234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g29b37324234_0_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g29b37324234_0_6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9b37324234_0_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g29b37324234_0_9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7" name="Google Shape;297;g29b37324234_0_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9b37324234_0_1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8" name="Google Shape;328;g29b37324234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9b37324234_0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g29b37324234_0_1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9" name="Google Shape;339;g29b37324234_0_1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9b37324234_0_15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8" name="Google Shape;358;g29b37324234_0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9b37324234_0_1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g29b37324234_0_16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9" name="Google Shape;369;g29b37324234_0_16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p:txBody>
      </p:sp>
      <p:sp>
        <p:nvSpPr>
          <p:cNvPr id="135" name="Google Shape;13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9b37324234_0_1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g29b37324234_0_16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g29b37324234_0_16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9b37324234_0_1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3" name="Google Shape;383;g29b37324234_0_17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g29b37324234_0_17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29b37324234_0_1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g29b37324234_0_1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9b37324234_0_1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0" name="Google Shape;400;g29b37324234_0_1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1" name="Google Shape;401;g29b37324234_0_18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9b37324234_0_2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6" name="Google Shape;416;g29b37324234_0_20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7" name="Google Shape;417;g29b37324234_0_20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9b37324234_0_2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4" name="Google Shape;424;g29b37324234_0_2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5" name="Google Shape;425;g29b37324234_0_2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9b5d107881_0_1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p:txBody>
      </p:sp>
      <p:sp>
        <p:nvSpPr>
          <p:cNvPr id="433" name="Google Shape;433;g29b5d107881_0_1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9b5d107881_0_1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5" name="Google Shape;445;g29b5d107881_0_1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6" name="Google Shape;446;g29b5d107881_0_17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29b5d107881_0_1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3" name="Google Shape;453;g29b5d107881_0_18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4" name="Google Shape;454;g29b5d107881_0_18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29b5d107881_0_1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p:txBody>
      </p:sp>
      <p:sp>
        <p:nvSpPr>
          <p:cNvPr id="465" name="Google Shape;465;g29b5d107881_0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9b5d107881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g29b5d107881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g29b5d107881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4c5fdd6318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8" name="Google Shape;478;g24c5fdd6318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9" name="Google Shape;479;g24c5fdd6318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1" name="Google Shape;491;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9b5d107881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29b5d107881_0_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29b5d107881_0_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9b5d107881_0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g29b5d107881_0_1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g29b5d107881_0_14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9b5d107881_0_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g29b5d107881_0_1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g29b5d107881_0_15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9b37324234_0_3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p:txBody>
      </p:sp>
      <p:sp>
        <p:nvSpPr>
          <p:cNvPr id="185" name="Google Shape;185;g29b37324234_0_3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9b3732423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g29b3732423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g29b3732423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9b37324234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g29b37324234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g29b37324234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6"/>
        <p:cNvGrpSpPr/>
        <p:nvPr/>
      </p:nvGrpSpPr>
      <p:grpSpPr>
        <a:xfrm>
          <a:off x="0" y="0"/>
          <a:ext cx="0" cy="0"/>
          <a:chOff x="0" y="0"/>
          <a:chExt cx="0" cy="0"/>
        </a:xfrm>
      </p:grpSpPr>
      <p:sp>
        <p:nvSpPr>
          <p:cNvPr id="17" name="Google Shape;17;p74"/>
          <p:cNvSpPr>
            <a:spLocks noGrp="1"/>
          </p:cNvSpPr>
          <p:nvPr>
            <p:ph type="pic" idx="2"/>
          </p:nvPr>
        </p:nvSpPr>
        <p:spPr>
          <a:xfrm>
            <a:off x="5867401" y="1176112"/>
            <a:ext cx="4189413" cy="4202113"/>
          </a:xfrm>
          <a:prstGeom prst="rect">
            <a:avLst/>
          </a:prstGeom>
          <a:noFill/>
          <a:ln>
            <a:noFill/>
          </a:ln>
        </p:spPr>
      </p:sp>
      <p:sp>
        <p:nvSpPr>
          <p:cNvPr id="18" name="Google Shape;18;p74"/>
          <p:cNvSpPr/>
          <p:nvPr/>
        </p:nvSpPr>
        <p:spPr>
          <a:xfrm>
            <a:off x="-1981200" y="1176111"/>
            <a:ext cx="7086600" cy="8175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7"/>
        <p:cNvGrpSpPr/>
        <p:nvPr/>
      </p:nvGrpSpPr>
      <p:grpSpPr>
        <a:xfrm>
          <a:off x="0" y="0"/>
          <a:ext cx="0" cy="0"/>
          <a:chOff x="0" y="0"/>
          <a:chExt cx="0" cy="0"/>
        </a:xfrm>
      </p:grpSpPr>
      <p:sp>
        <p:nvSpPr>
          <p:cNvPr id="48" name="Google Shape;48;p82"/>
          <p:cNvSpPr>
            <a:spLocks noGrp="1"/>
          </p:cNvSpPr>
          <p:nvPr>
            <p:ph type="pic" idx="2"/>
          </p:nvPr>
        </p:nvSpPr>
        <p:spPr>
          <a:xfrm>
            <a:off x="692600" y="1617450"/>
            <a:ext cx="5105700" cy="45678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8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8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8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5" name="Google Shape;65;p8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8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7" name="Google Shape;67;p8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8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8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8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8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8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9" name="Google Shape;79;p8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0" name="Google Shape;80;p8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8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8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88"/>
          <p:cNvSpPr>
            <a:spLocks noGrp="1"/>
          </p:cNvSpPr>
          <p:nvPr>
            <p:ph type="pic" idx="2"/>
          </p:nvPr>
        </p:nvSpPr>
        <p:spPr>
          <a:xfrm>
            <a:off x="5183188" y="987425"/>
            <a:ext cx="6172200" cy="4873625"/>
          </a:xfrm>
          <a:prstGeom prst="rect">
            <a:avLst/>
          </a:prstGeom>
          <a:noFill/>
          <a:ln>
            <a:noFill/>
          </a:ln>
        </p:spPr>
      </p:sp>
      <p:sp>
        <p:nvSpPr>
          <p:cNvPr id="86" name="Google Shape;86;p8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7" name="Google Shape;87;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8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8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9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9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02"/>
        <p:cNvGrpSpPr/>
        <p:nvPr/>
      </p:nvGrpSpPr>
      <p:grpSpPr>
        <a:xfrm>
          <a:off x="0" y="0"/>
          <a:ext cx="0" cy="0"/>
          <a:chOff x="0" y="0"/>
          <a:chExt cx="0" cy="0"/>
        </a:xfrm>
      </p:grpSpPr>
      <p:sp>
        <p:nvSpPr>
          <p:cNvPr id="103" name="Google Shape;103;p91"/>
          <p:cNvSpPr>
            <a:spLocks noGrp="1"/>
          </p:cNvSpPr>
          <p:nvPr>
            <p:ph type="pic" idx="2"/>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and Content 6">
  <p:cSld name="2_Title and Content_6">
    <p:spTree>
      <p:nvGrpSpPr>
        <p:cNvPr id="1" name="Shape 19"/>
        <p:cNvGrpSpPr/>
        <p:nvPr/>
      </p:nvGrpSpPr>
      <p:grpSpPr>
        <a:xfrm>
          <a:off x="0" y="0"/>
          <a:ext cx="0" cy="0"/>
          <a:chOff x="0" y="0"/>
          <a:chExt cx="0" cy="0"/>
        </a:xfrm>
      </p:grpSpPr>
      <p:sp>
        <p:nvSpPr>
          <p:cNvPr id="20" name="Google Shape;20;g248deb62c30_0_230"/>
          <p:cNvSpPr/>
          <p:nvPr/>
        </p:nvSpPr>
        <p:spPr>
          <a:xfrm>
            <a:off x="-1981200" y="1176111"/>
            <a:ext cx="7086600" cy="817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 name="Google Shape;21;g248deb62c30_0_230"/>
          <p:cNvSpPr txBox="1">
            <a:spLocks noGrp="1"/>
          </p:cNvSpPr>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9_Custom Layout">
  <p:cSld name="19_Custom Layout">
    <p:spTree>
      <p:nvGrpSpPr>
        <p:cNvPr id="1" name="Shape 104"/>
        <p:cNvGrpSpPr/>
        <p:nvPr/>
      </p:nvGrpSpPr>
      <p:grpSpPr>
        <a:xfrm>
          <a:off x="0" y="0"/>
          <a:ext cx="0" cy="0"/>
          <a:chOff x="0" y="0"/>
          <a:chExt cx="0" cy="0"/>
        </a:xfrm>
      </p:grpSpPr>
      <p:sp>
        <p:nvSpPr>
          <p:cNvPr id="105" name="Google Shape;105;g1a0854cc649_9_276"/>
          <p:cNvSpPr/>
          <p:nvPr/>
        </p:nvSpPr>
        <p:spPr>
          <a:xfrm>
            <a:off x="0" y="0"/>
            <a:ext cx="12192000" cy="3124200"/>
          </a:xfrm>
          <a:prstGeom prst="rect">
            <a:avLst/>
          </a:prstGeom>
          <a:solidFill>
            <a:srgbClr val="E11F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6" name="Google Shape;106;g1a0854cc649_9_276"/>
          <p:cNvSpPr>
            <a:spLocks noGrp="1"/>
          </p:cNvSpPr>
          <p:nvPr>
            <p:ph type="pic" idx="2"/>
          </p:nvPr>
        </p:nvSpPr>
        <p:spPr>
          <a:xfrm>
            <a:off x="996950" y="1710767"/>
            <a:ext cx="2349600" cy="2399100"/>
          </a:xfrm>
          <a:prstGeom prst="ellipse">
            <a:avLst/>
          </a:prstGeom>
          <a:solidFill>
            <a:schemeClr val="lt1"/>
          </a:solidFill>
          <a:ln>
            <a:noFill/>
          </a:ln>
        </p:spPr>
      </p:sp>
      <p:sp>
        <p:nvSpPr>
          <p:cNvPr id="107" name="Google Shape;107;g1a0854cc649_9_276"/>
          <p:cNvSpPr>
            <a:spLocks noGrp="1"/>
          </p:cNvSpPr>
          <p:nvPr>
            <p:ph type="pic" idx="3"/>
          </p:nvPr>
        </p:nvSpPr>
        <p:spPr>
          <a:xfrm>
            <a:off x="4883150" y="1710767"/>
            <a:ext cx="2349600" cy="2399100"/>
          </a:xfrm>
          <a:prstGeom prst="ellipse">
            <a:avLst/>
          </a:prstGeom>
          <a:solidFill>
            <a:schemeClr val="lt1"/>
          </a:solidFill>
          <a:ln>
            <a:noFill/>
          </a:ln>
        </p:spPr>
      </p:sp>
      <p:sp>
        <p:nvSpPr>
          <p:cNvPr id="108" name="Google Shape;108;g1a0854cc649_9_276"/>
          <p:cNvSpPr>
            <a:spLocks noGrp="1"/>
          </p:cNvSpPr>
          <p:nvPr>
            <p:ph type="pic" idx="4"/>
          </p:nvPr>
        </p:nvSpPr>
        <p:spPr>
          <a:xfrm>
            <a:off x="8769350" y="1710767"/>
            <a:ext cx="2349600" cy="2399100"/>
          </a:xfrm>
          <a:prstGeom prst="ellipse">
            <a:avLst/>
          </a:prstGeom>
          <a:solidFill>
            <a:schemeClr val="lt1"/>
          </a:solidFill>
          <a:ln>
            <a:noFill/>
          </a:ln>
        </p:spPr>
      </p:sp>
      <p:pic>
        <p:nvPicPr>
          <p:cNvPr id="109" name="Google Shape;109;g1a0854cc649_9_276"/>
          <p:cNvPicPr preferRelativeResize="0"/>
          <p:nvPr/>
        </p:nvPicPr>
        <p:blipFill rotWithShape="1">
          <a:blip r:embed="rId2">
            <a:alphaModFix/>
          </a:blip>
          <a:srcRect/>
          <a:stretch/>
        </p:blipFill>
        <p:spPr>
          <a:xfrm>
            <a:off x="10439400" y="304801"/>
            <a:ext cx="1247249" cy="349054"/>
          </a:xfrm>
          <a:prstGeom prst="rect">
            <a:avLst/>
          </a:prstGeom>
          <a:noFill/>
          <a:ln>
            <a:noFill/>
          </a:ln>
        </p:spPr>
      </p:pic>
      <p:sp>
        <p:nvSpPr>
          <p:cNvPr id="110" name="Google Shape;110;g1a0854cc649_9_276"/>
          <p:cNvSpPr txBox="1">
            <a:spLocks noGrp="1"/>
          </p:cNvSpPr>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11"/>
        <p:cNvGrpSpPr/>
        <p:nvPr/>
      </p:nvGrpSpPr>
      <p:grpSpPr>
        <a:xfrm>
          <a:off x="0" y="0"/>
          <a:ext cx="0" cy="0"/>
          <a:chOff x="0" y="0"/>
          <a:chExt cx="0" cy="0"/>
        </a:xfrm>
      </p:grpSpPr>
      <p:pic>
        <p:nvPicPr>
          <p:cNvPr id="112" name="Google Shape;112;g1a0854cc649_9_1533"/>
          <p:cNvPicPr preferRelativeResize="0"/>
          <p:nvPr/>
        </p:nvPicPr>
        <p:blipFill rotWithShape="1">
          <a:blip r:embed="rId2">
            <a:alphaModFix/>
          </a:blip>
          <a:srcRect/>
          <a:stretch/>
        </p:blipFill>
        <p:spPr>
          <a:xfrm>
            <a:off x="17207" y="1"/>
            <a:ext cx="12174793" cy="6872947"/>
          </a:xfrm>
          <a:prstGeom prst="rect">
            <a:avLst/>
          </a:prstGeom>
          <a:noFill/>
          <a:ln>
            <a:noFill/>
          </a:ln>
        </p:spPr>
      </p:pic>
      <p:pic>
        <p:nvPicPr>
          <p:cNvPr id="113" name="Google Shape;113;g1a0854cc649_9_1533"/>
          <p:cNvPicPr preferRelativeResize="0"/>
          <p:nvPr/>
        </p:nvPicPr>
        <p:blipFill rotWithShape="1">
          <a:blip r:embed="rId3">
            <a:alphaModFix/>
          </a:blip>
          <a:srcRect/>
          <a:stretch/>
        </p:blipFill>
        <p:spPr>
          <a:xfrm>
            <a:off x="10439400" y="304801"/>
            <a:ext cx="1247249" cy="349054"/>
          </a:xfrm>
          <a:prstGeom prst="rect">
            <a:avLst/>
          </a:prstGeom>
          <a:noFill/>
          <a:ln>
            <a:noFill/>
          </a:ln>
        </p:spPr>
      </p:pic>
      <p:sp>
        <p:nvSpPr>
          <p:cNvPr id="114" name="Google Shape;114;g1a0854cc649_9_1533"/>
          <p:cNvSpPr txBox="1">
            <a:spLocks noGrp="1"/>
          </p:cNvSpPr>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1_Custom Layout">
  <p:cSld name="21_Custom Layout_2">
    <p:spTree>
      <p:nvGrpSpPr>
        <p:cNvPr id="1" name="Shape 115"/>
        <p:cNvGrpSpPr/>
        <p:nvPr/>
      </p:nvGrpSpPr>
      <p:grpSpPr>
        <a:xfrm>
          <a:off x="0" y="0"/>
          <a:ext cx="0" cy="0"/>
          <a:chOff x="0" y="0"/>
          <a:chExt cx="0" cy="0"/>
        </a:xfrm>
      </p:grpSpPr>
      <p:sp>
        <p:nvSpPr>
          <p:cNvPr id="116" name="Google Shape;116;g1a0854cc649_9_1544"/>
          <p:cNvSpPr/>
          <p:nvPr/>
        </p:nvSpPr>
        <p:spPr>
          <a:xfrm>
            <a:off x="7162800" y="0"/>
            <a:ext cx="5029200" cy="6858000"/>
          </a:xfrm>
          <a:prstGeom prst="rect">
            <a:avLst/>
          </a:prstGeom>
          <a:solidFill>
            <a:srgbClr val="E2262D"/>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7" name="Google Shape;117;g1a0854cc649_9_1544"/>
          <p:cNvSpPr>
            <a:spLocks noGrp="1"/>
          </p:cNvSpPr>
          <p:nvPr>
            <p:ph type="pic" idx="2"/>
          </p:nvPr>
        </p:nvSpPr>
        <p:spPr>
          <a:xfrm rot="-5400000" flipH="1">
            <a:off x="6248385" y="4099051"/>
            <a:ext cx="1828800" cy="2774700"/>
          </a:xfrm>
          <a:prstGeom prst="roundRect">
            <a:avLst>
              <a:gd name="adj" fmla="val 16667"/>
            </a:avLst>
          </a:prstGeom>
          <a:solidFill>
            <a:schemeClr val="lt1"/>
          </a:solidFill>
          <a:ln>
            <a:noFill/>
          </a:ln>
        </p:spPr>
      </p:sp>
      <p:sp>
        <p:nvSpPr>
          <p:cNvPr id="118" name="Google Shape;118;g1a0854cc649_9_1544"/>
          <p:cNvSpPr>
            <a:spLocks noGrp="1"/>
          </p:cNvSpPr>
          <p:nvPr>
            <p:ph type="pic" idx="3"/>
          </p:nvPr>
        </p:nvSpPr>
        <p:spPr>
          <a:xfrm rot="-5400000" flipH="1">
            <a:off x="6248386" y="2041651"/>
            <a:ext cx="1828800" cy="2774700"/>
          </a:xfrm>
          <a:prstGeom prst="roundRect">
            <a:avLst>
              <a:gd name="adj" fmla="val 16667"/>
            </a:avLst>
          </a:prstGeom>
          <a:solidFill>
            <a:schemeClr val="lt1"/>
          </a:solidFill>
          <a:ln>
            <a:noFill/>
          </a:ln>
        </p:spPr>
      </p:sp>
      <p:sp>
        <p:nvSpPr>
          <p:cNvPr id="119" name="Google Shape;119;g1a0854cc649_9_1544"/>
          <p:cNvSpPr>
            <a:spLocks noGrp="1"/>
          </p:cNvSpPr>
          <p:nvPr>
            <p:ph type="pic" idx="4"/>
          </p:nvPr>
        </p:nvSpPr>
        <p:spPr>
          <a:xfrm rot="-5400000" flipH="1">
            <a:off x="6248386" y="-8491"/>
            <a:ext cx="1828800" cy="2774700"/>
          </a:xfrm>
          <a:prstGeom prst="roundRect">
            <a:avLst>
              <a:gd name="adj" fmla="val 16667"/>
            </a:avLst>
          </a:prstGeom>
          <a:solidFill>
            <a:schemeClr val="lt1"/>
          </a:solidFill>
          <a:ln>
            <a:noFill/>
          </a:ln>
        </p:spPr>
      </p:sp>
      <p:pic>
        <p:nvPicPr>
          <p:cNvPr id="120" name="Google Shape;120;g1a0854cc649_9_1544"/>
          <p:cNvPicPr preferRelativeResize="0"/>
          <p:nvPr/>
        </p:nvPicPr>
        <p:blipFill rotWithShape="1">
          <a:blip r:embed="rId2">
            <a:alphaModFix/>
          </a:blip>
          <a:srcRect/>
          <a:stretch/>
        </p:blipFill>
        <p:spPr>
          <a:xfrm>
            <a:off x="10439400" y="304801"/>
            <a:ext cx="1247249" cy="349054"/>
          </a:xfrm>
          <a:prstGeom prst="rect">
            <a:avLst/>
          </a:prstGeom>
          <a:noFill/>
          <a:ln>
            <a:noFill/>
          </a:ln>
        </p:spPr>
      </p:pic>
      <p:sp>
        <p:nvSpPr>
          <p:cNvPr id="121" name="Google Shape;121;g1a0854cc649_9_1544"/>
          <p:cNvSpPr txBox="1">
            <a:spLocks noGrp="1"/>
          </p:cNvSpPr>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_Title and Content 3">
  <p:cSld name="2_Title and Content_9">
    <p:spTree>
      <p:nvGrpSpPr>
        <p:cNvPr id="1" name="Shape 122"/>
        <p:cNvGrpSpPr/>
        <p:nvPr/>
      </p:nvGrpSpPr>
      <p:grpSpPr>
        <a:xfrm>
          <a:off x="0" y="0"/>
          <a:ext cx="0" cy="0"/>
          <a:chOff x="0" y="0"/>
          <a:chExt cx="0" cy="0"/>
        </a:xfrm>
      </p:grpSpPr>
      <p:sp>
        <p:nvSpPr>
          <p:cNvPr id="123" name="Google Shape;123;g24c8023a94c_0_585"/>
          <p:cNvSpPr>
            <a:spLocks noGrp="1"/>
          </p:cNvSpPr>
          <p:nvPr>
            <p:ph type="pic" idx="2"/>
          </p:nvPr>
        </p:nvSpPr>
        <p:spPr>
          <a:xfrm>
            <a:off x="4806952" y="1588"/>
            <a:ext cx="7386600" cy="6858000"/>
          </a:xfrm>
          <a:prstGeom prst="rect">
            <a:avLst/>
          </a:prstGeom>
          <a:noFill/>
          <a:ln>
            <a:noFill/>
          </a:ln>
        </p:spPr>
      </p:sp>
      <p:sp>
        <p:nvSpPr>
          <p:cNvPr id="124" name="Google Shape;124;g24c8023a94c_0_585"/>
          <p:cNvSpPr/>
          <p:nvPr/>
        </p:nvSpPr>
        <p:spPr>
          <a:xfrm>
            <a:off x="-1981200" y="1176111"/>
            <a:ext cx="7086600" cy="817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itle and Content 1 1">
  <p:cSld name="2_Title and Content_7">
    <p:spTree>
      <p:nvGrpSpPr>
        <p:cNvPr id="1" name="Shape 22"/>
        <p:cNvGrpSpPr/>
        <p:nvPr/>
      </p:nvGrpSpPr>
      <p:grpSpPr>
        <a:xfrm>
          <a:off x="0" y="0"/>
          <a:ext cx="0" cy="0"/>
          <a:chOff x="0" y="0"/>
          <a:chExt cx="0" cy="0"/>
        </a:xfrm>
      </p:grpSpPr>
      <p:sp>
        <p:nvSpPr>
          <p:cNvPr id="23" name="Google Shape;23;g29b5d107881_0_141"/>
          <p:cNvSpPr>
            <a:spLocks noGrp="1"/>
          </p:cNvSpPr>
          <p:nvPr>
            <p:ph type="pic" idx="2"/>
          </p:nvPr>
        </p:nvSpPr>
        <p:spPr>
          <a:xfrm>
            <a:off x="4806952" y="1588"/>
            <a:ext cx="7386600" cy="6858000"/>
          </a:xfrm>
          <a:prstGeom prst="rect">
            <a:avLst/>
          </a:prstGeom>
          <a:noFill/>
          <a:ln>
            <a:noFill/>
          </a:ln>
        </p:spPr>
      </p:sp>
      <p:sp>
        <p:nvSpPr>
          <p:cNvPr id="24" name="Google Shape;24;g29b5d107881_0_141"/>
          <p:cNvSpPr/>
          <p:nvPr/>
        </p:nvSpPr>
        <p:spPr>
          <a:xfrm>
            <a:off x="-1981200" y="1176111"/>
            <a:ext cx="7086600" cy="817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25"/>
        <p:cNvGrpSpPr/>
        <p:nvPr/>
      </p:nvGrpSpPr>
      <p:grpSpPr>
        <a:xfrm>
          <a:off x="0" y="0"/>
          <a:ext cx="0" cy="0"/>
          <a:chOff x="0" y="0"/>
          <a:chExt cx="0" cy="0"/>
        </a:xfrm>
      </p:grpSpPr>
      <p:sp>
        <p:nvSpPr>
          <p:cNvPr id="26" name="Google Shape;26;p77"/>
          <p:cNvSpPr>
            <a:spLocks noGrp="1"/>
          </p:cNvSpPr>
          <p:nvPr>
            <p:ph type="pic" idx="2"/>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Title and Content 2">
  <p:cSld name="2_Title and Content_8">
    <p:spTree>
      <p:nvGrpSpPr>
        <p:cNvPr id="1" name="Shape 27"/>
        <p:cNvGrpSpPr/>
        <p:nvPr/>
      </p:nvGrpSpPr>
      <p:grpSpPr>
        <a:xfrm>
          <a:off x="0" y="0"/>
          <a:ext cx="0" cy="0"/>
          <a:chOff x="0" y="0"/>
          <a:chExt cx="0" cy="0"/>
        </a:xfrm>
      </p:grpSpPr>
      <p:sp>
        <p:nvSpPr>
          <p:cNvPr id="28" name="Google Shape;28;g24c5fdd6318_0_166"/>
          <p:cNvSpPr>
            <a:spLocks noGrp="1"/>
          </p:cNvSpPr>
          <p:nvPr>
            <p:ph type="pic" idx="2"/>
          </p:nvPr>
        </p:nvSpPr>
        <p:spPr>
          <a:xfrm>
            <a:off x="4806952" y="1588"/>
            <a:ext cx="7386600" cy="6858000"/>
          </a:xfrm>
          <a:prstGeom prst="rect">
            <a:avLst/>
          </a:prstGeom>
          <a:noFill/>
          <a:ln>
            <a:noFill/>
          </a:ln>
        </p:spPr>
      </p:sp>
      <p:sp>
        <p:nvSpPr>
          <p:cNvPr id="29" name="Google Shape;29;g24c5fdd6318_0_166"/>
          <p:cNvSpPr/>
          <p:nvPr/>
        </p:nvSpPr>
        <p:spPr>
          <a:xfrm>
            <a:off x="-1981200" y="1176111"/>
            <a:ext cx="7086600" cy="817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Title and Content" type="obj">
  <p:cSld name="OBJECT">
    <p:spTree>
      <p:nvGrpSpPr>
        <p:cNvPr id="1" name="Shape 30"/>
        <p:cNvGrpSpPr/>
        <p:nvPr/>
      </p:nvGrpSpPr>
      <p:grpSpPr>
        <a:xfrm>
          <a:off x="0" y="0"/>
          <a:ext cx="0" cy="0"/>
          <a:chOff x="0" y="0"/>
          <a:chExt cx="0" cy="0"/>
        </a:xfrm>
      </p:grpSpPr>
      <p:sp>
        <p:nvSpPr>
          <p:cNvPr id="31" name="Google Shape;31;g1a0854cc649_9_15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g1a0854cc649_9_155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33" name="Google Shape;33;g1a0854cc649_9_1551"/>
          <p:cNvSpPr txBox="1">
            <a:spLocks noGrp="1"/>
          </p:cNvSpPr>
          <p:nvPr>
            <p:ph type="dt" idx="10"/>
          </p:nvPr>
        </p:nvSpPr>
        <p:spPr>
          <a:xfrm>
            <a:off x="914400" y="6248400"/>
            <a:ext cx="3149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g1a0854cc649_9_1551"/>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g1a0854cc649_9_1551"/>
          <p:cNvSpPr txBox="1">
            <a:spLocks noGrp="1"/>
          </p:cNvSpPr>
          <p:nvPr>
            <p:ph type="sldNum" idx="12"/>
          </p:nvPr>
        </p:nvSpPr>
        <p:spPr>
          <a:xfrm>
            <a:off x="8737600" y="6248400"/>
            <a:ext cx="2540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Title and Content 1">
  <p:cSld name="2_Title and Content_10">
    <p:spTree>
      <p:nvGrpSpPr>
        <p:cNvPr id="1" name="Shape 36"/>
        <p:cNvGrpSpPr/>
        <p:nvPr/>
      </p:nvGrpSpPr>
      <p:grpSpPr>
        <a:xfrm>
          <a:off x="0" y="0"/>
          <a:ext cx="0" cy="0"/>
          <a:chOff x="0" y="0"/>
          <a:chExt cx="0" cy="0"/>
        </a:xfrm>
      </p:grpSpPr>
      <p:sp>
        <p:nvSpPr>
          <p:cNvPr id="37" name="Google Shape;37;g28e16816c81_0_169"/>
          <p:cNvSpPr>
            <a:spLocks noGrp="1"/>
          </p:cNvSpPr>
          <p:nvPr>
            <p:ph type="pic" idx="2"/>
          </p:nvPr>
        </p:nvSpPr>
        <p:spPr>
          <a:xfrm>
            <a:off x="4806952" y="1588"/>
            <a:ext cx="7386600" cy="6858000"/>
          </a:xfrm>
          <a:prstGeom prst="rect">
            <a:avLst/>
          </a:prstGeom>
          <a:noFill/>
          <a:ln>
            <a:noFill/>
          </a:ln>
        </p:spPr>
      </p:sp>
      <p:sp>
        <p:nvSpPr>
          <p:cNvPr id="38" name="Google Shape;38;g28e16816c81_0_169"/>
          <p:cNvSpPr/>
          <p:nvPr/>
        </p:nvSpPr>
        <p:spPr>
          <a:xfrm>
            <a:off x="-1981200" y="1176111"/>
            <a:ext cx="7086600" cy="817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p:cSld name="Title">
    <p:spTree>
      <p:nvGrpSpPr>
        <p:cNvPr id="1" name="Shape 39"/>
        <p:cNvGrpSpPr/>
        <p:nvPr/>
      </p:nvGrpSpPr>
      <p:grpSpPr>
        <a:xfrm>
          <a:off x="0" y="0"/>
          <a:ext cx="0" cy="0"/>
          <a:chOff x="0" y="0"/>
          <a:chExt cx="0" cy="0"/>
        </a:xfrm>
      </p:grpSpPr>
      <p:sp>
        <p:nvSpPr>
          <p:cNvPr id="40" name="Google Shape;40;g1b88cec6dc8_0_186"/>
          <p:cNvSpPr txBox="1">
            <a:spLocks noGrp="1"/>
          </p:cNvSpPr>
          <p:nvPr>
            <p:ph type="title"/>
          </p:nvPr>
        </p:nvSpPr>
        <p:spPr>
          <a:xfrm>
            <a:off x="866775" y="613063"/>
            <a:ext cx="10449000" cy="1291862"/>
          </a:xfrm>
          <a:prstGeom prst="rect">
            <a:avLst/>
          </a:prstGeom>
          <a:noFill/>
          <a:ln>
            <a:noFill/>
          </a:ln>
        </p:spPr>
        <p:txBody>
          <a:bodyPr spcFirstLastPara="1" wrap="square" lIns="91425" tIns="91425" rIns="91425" bIns="91425" anchor="ctr" anchorCtr="0">
            <a:normAutofit/>
          </a:bodyPr>
          <a:lstStyle>
            <a:lvl1pPr lvl="0" algn="ctr">
              <a:lnSpc>
                <a:spcPct val="90000"/>
              </a:lnSpc>
              <a:spcBef>
                <a:spcPts val="0"/>
              </a:spcBef>
              <a:spcAft>
                <a:spcPts val="0"/>
              </a:spcAft>
              <a:buSzPts val="4400"/>
              <a:buNone/>
              <a:defRPr>
                <a:solidFill>
                  <a:srgbClr val="FFFF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41"/>
        <p:cNvGrpSpPr/>
        <p:nvPr/>
      </p:nvGrpSpPr>
      <p:grpSpPr>
        <a:xfrm>
          <a:off x="0" y="0"/>
          <a:ext cx="0" cy="0"/>
          <a:chOff x="0" y="0"/>
          <a:chExt cx="0" cy="0"/>
        </a:xfrm>
      </p:grpSpPr>
      <p:sp>
        <p:nvSpPr>
          <p:cNvPr id="42" name="Google Shape;42;p8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3" name="Google Shape;43;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6" name="Google Shape;46;p81"/>
          <p:cNvSpPr>
            <a:spLocks noGrp="1"/>
          </p:cNvSpPr>
          <p:nvPr>
            <p:ph type="pic" idx="2"/>
          </p:nvPr>
        </p:nvSpPr>
        <p:spPr>
          <a:xfrm>
            <a:off x="647700" y="457200"/>
            <a:ext cx="3124200" cy="44958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73"/>
          <p:cNvPicPr preferRelativeResize="0"/>
          <p:nvPr/>
        </p:nvPicPr>
        <p:blipFill rotWithShape="1">
          <a:blip r:embed="rId25">
            <a:alphaModFix/>
          </a:blip>
          <a:srcRect/>
          <a:stretch/>
        </p:blipFill>
        <p:spPr>
          <a:xfrm>
            <a:off x="10479499" y="304801"/>
            <a:ext cx="1207148" cy="5334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1"/>
          <p:cNvPicPr preferRelativeResize="0"/>
          <p:nvPr/>
        </p:nvPicPr>
        <p:blipFill rotWithShape="1">
          <a:blip r:embed="rId3">
            <a:alphaModFix/>
          </a:blip>
          <a:srcRect/>
          <a:stretch/>
        </p:blipFill>
        <p:spPr>
          <a:xfrm>
            <a:off x="0" y="-162975"/>
            <a:ext cx="12192000" cy="6882658"/>
          </a:xfrm>
          <a:prstGeom prst="rect">
            <a:avLst/>
          </a:prstGeom>
          <a:noFill/>
          <a:ln>
            <a:noFill/>
          </a:ln>
        </p:spPr>
      </p:pic>
      <p:sp>
        <p:nvSpPr>
          <p:cNvPr id="130" name="Google Shape;130;p1"/>
          <p:cNvSpPr txBox="1">
            <a:spLocks noGrp="1"/>
          </p:cNvSpPr>
          <p:nvPr>
            <p:ph type="body" idx="4294967295"/>
          </p:nvPr>
        </p:nvSpPr>
        <p:spPr>
          <a:xfrm>
            <a:off x="838200" y="3558325"/>
            <a:ext cx="10416000" cy="2963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LESSON 12: DATABASE AND AWS</a:t>
            </a:r>
            <a:endParaRPr/>
          </a:p>
        </p:txBody>
      </p:sp>
      <p:pic>
        <p:nvPicPr>
          <p:cNvPr id="131" name="Google Shape;131;p1"/>
          <p:cNvPicPr preferRelativeResize="0"/>
          <p:nvPr/>
        </p:nvPicPr>
        <p:blipFill rotWithShape="1">
          <a:blip r:embed="rId4">
            <a:alphaModFix/>
          </a:blip>
          <a:srcRect/>
          <a:stretch/>
        </p:blipFill>
        <p:spPr>
          <a:xfrm>
            <a:off x="5503162" y="537320"/>
            <a:ext cx="1642875" cy="730432"/>
          </a:xfrm>
          <a:prstGeom prst="rect">
            <a:avLst/>
          </a:prstGeom>
          <a:noFill/>
          <a:ln>
            <a:noFill/>
          </a:ln>
        </p:spPr>
      </p:pic>
      <p:sp>
        <p:nvSpPr>
          <p:cNvPr id="132" name="Google Shape;132;p1"/>
          <p:cNvSpPr txBox="1">
            <a:spLocks noGrp="1"/>
          </p:cNvSpPr>
          <p:nvPr>
            <p:ph type="title" idx="4294967295"/>
          </p:nvPr>
        </p:nvSpPr>
        <p:spPr>
          <a:xfrm>
            <a:off x="1405949" y="2764525"/>
            <a:ext cx="9280500" cy="716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6000"/>
              <a:buFont typeface="Exo Black"/>
              <a:buNone/>
            </a:pPr>
            <a:r>
              <a:rPr lang="en-US" sz="6000">
                <a:solidFill>
                  <a:schemeClr val="lt1"/>
                </a:solidFill>
                <a:latin typeface="Exo Black"/>
                <a:ea typeface="Exo Black"/>
                <a:cs typeface="Exo Black"/>
                <a:sym typeface="Exo Black"/>
              </a:rPr>
              <a:t>X-DATA | DATA ANALYST</a:t>
            </a:r>
            <a:endParaRPr sz="6000">
              <a:solidFill>
                <a:schemeClr val="lt1"/>
              </a:solidFill>
              <a:latin typeface="Exo Black"/>
              <a:ea typeface="Exo Black"/>
              <a:cs typeface="Exo Black"/>
              <a:sym typeface="Exo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g29b37324234_0_13"/>
          <p:cNvPicPr preferRelativeResize="0"/>
          <p:nvPr/>
        </p:nvPicPr>
        <p:blipFill rotWithShape="1">
          <a:blip r:embed="rId3">
            <a:alphaModFix/>
          </a:blip>
          <a:srcRect/>
          <a:stretch/>
        </p:blipFill>
        <p:spPr>
          <a:xfrm>
            <a:off x="0" y="-12"/>
            <a:ext cx="12192000" cy="6858000"/>
          </a:xfrm>
          <a:prstGeom prst="rect">
            <a:avLst/>
          </a:prstGeom>
          <a:noFill/>
          <a:ln>
            <a:noFill/>
          </a:ln>
        </p:spPr>
      </p:pic>
      <p:pic>
        <p:nvPicPr>
          <p:cNvPr id="214" name="Google Shape;214;g29b37324234_0_13"/>
          <p:cNvPicPr preferRelativeResize="0"/>
          <p:nvPr/>
        </p:nvPicPr>
        <p:blipFill rotWithShape="1">
          <a:blip r:embed="rId4">
            <a:alphaModFix/>
          </a:blip>
          <a:srcRect r="65720" b="63550"/>
          <a:stretch/>
        </p:blipFill>
        <p:spPr>
          <a:xfrm>
            <a:off x="7355037" y="4636350"/>
            <a:ext cx="4836966" cy="2221775"/>
          </a:xfrm>
          <a:prstGeom prst="rect">
            <a:avLst/>
          </a:prstGeom>
          <a:noFill/>
          <a:ln>
            <a:noFill/>
          </a:ln>
        </p:spPr>
      </p:pic>
      <p:sp>
        <p:nvSpPr>
          <p:cNvPr id="215" name="Google Shape;215;g29b37324234_0_13"/>
          <p:cNvSpPr txBox="1">
            <a:spLocks noGrp="1"/>
          </p:cNvSpPr>
          <p:nvPr>
            <p:ph type="sldNum" idx="4294967295"/>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300"/>
              <a:buNone/>
            </a:pPr>
            <a:fld id="{00000000-1234-1234-1234-123412341234}" type="slidenum">
              <a:rPr lang="en-US"/>
              <a:t>10</a:t>
            </a:fld>
            <a:endParaRPr/>
          </a:p>
        </p:txBody>
      </p:sp>
      <p:pic>
        <p:nvPicPr>
          <p:cNvPr id="216" name="Google Shape;216;g29b37324234_0_13"/>
          <p:cNvPicPr preferRelativeResize="0"/>
          <p:nvPr/>
        </p:nvPicPr>
        <p:blipFill rotWithShape="1">
          <a:blip r:embed="rId4">
            <a:alphaModFix/>
          </a:blip>
          <a:srcRect r="65720" b="63550"/>
          <a:stretch/>
        </p:blipFill>
        <p:spPr>
          <a:xfrm flipH="1">
            <a:off x="12" y="-926375"/>
            <a:ext cx="4836966" cy="2221775"/>
          </a:xfrm>
          <a:prstGeom prst="rect">
            <a:avLst/>
          </a:prstGeom>
          <a:noFill/>
          <a:ln>
            <a:noFill/>
          </a:ln>
        </p:spPr>
      </p:pic>
      <p:sp>
        <p:nvSpPr>
          <p:cNvPr id="217" name="Google Shape;217;g29b37324234_0_13"/>
          <p:cNvSpPr txBox="1"/>
          <p:nvPr/>
        </p:nvSpPr>
        <p:spPr>
          <a:xfrm>
            <a:off x="0" y="2597850"/>
            <a:ext cx="8559600" cy="1662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en-US" sz="5100" b="0" i="0" u="none" strike="noStrike" cap="none">
                <a:solidFill>
                  <a:schemeClr val="lt1"/>
                </a:solidFill>
                <a:latin typeface="Exo Black"/>
                <a:ea typeface="Exo Black"/>
                <a:cs typeface="Exo Black"/>
                <a:sym typeface="Exo Black"/>
              </a:rPr>
              <a:t>CÁC CHUẨN HOÁ</a:t>
            </a:r>
            <a:endParaRPr sz="5100" b="0" i="0" u="none" strike="noStrike" cap="none">
              <a:solidFill>
                <a:schemeClr val="lt1"/>
              </a:solidFill>
              <a:latin typeface="Exo Black"/>
              <a:ea typeface="Exo Black"/>
              <a:cs typeface="Exo Black"/>
              <a:sym typeface="Exo Black"/>
            </a:endParaRPr>
          </a:p>
          <a:p>
            <a:pPr marL="0" marR="0" lvl="0" indent="0" algn="ctr" rtl="0">
              <a:lnSpc>
                <a:spcPct val="100000"/>
              </a:lnSpc>
              <a:spcBef>
                <a:spcPts val="0"/>
              </a:spcBef>
              <a:spcAft>
                <a:spcPts val="0"/>
              </a:spcAft>
              <a:buClr>
                <a:srgbClr val="000000"/>
              </a:buClr>
              <a:buSzPts val="2500"/>
              <a:buFont typeface="Arial"/>
              <a:buNone/>
            </a:pPr>
            <a:r>
              <a:rPr lang="en-US" sz="5100" b="0" i="0" u="none" strike="noStrike" cap="none">
                <a:solidFill>
                  <a:schemeClr val="lt1"/>
                </a:solidFill>
                <a:latin typeface="Exo Black"/>
                <a:ea typeface="Exo Black"/>
                <a:cs typeface="Exo Black"/>
                <a:sym typeface="Exo Black"/>
              </a:rPr>
              <a:t>CƠ SỞ DỮ LIỆU</a:t>
            </a:r>
            <a:endParaRPr sz="5100" b="0" i="0" u="none" strike="noStrike" cap="none">
              <a:solidFill>
                <a:schemeClr val="lt1"/>
              </a:solidFill>
              <a:latin typeface="Exo Black"/>
              <a:ea typeface="Exo Black"/>
              <a:cs typeface="Exo Black"/>
              <a:sym typeface="Exo Black"/>
            </a:endParaRPr>
          </a:p>
        </p:txBody>
      </p:sp>
      <p:pic>
        <p:nvPicPr>
          <p:cNvPr id="218" name="Google Shape;218;g29b37324234_0_13"/>
          <p:cNvPicPr preferRelativeResize="0"/>
          <p:nvPr/>
        </p:nvPicPr>
        <p:blipFill rotWithShape="1">
          <a:blip r:embed="rId5">
            <a:alphaModFix/>
          </a:blip>
          <a:srcRect/>
          <a:stretch/>
        </p:blipFill>
        <p:spPr>
          <a:xfrm>
            <a:off x="10718375" y="194698"/>
            <a:ext cx="1198653" cy="525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g29b37324234_0_22"/>
          <p:cNvPicPr preferRelativeResize="0"/>
          <p:nvPr/>
        </p:nvPicPr>
        <p:blipFill rotWithShape="1">
          <a:blip r:embed="rId3">
            <a:alphaModFix/>
          </a:blip>
          <a:srcRect/>
          <a:stretch/>
        </p:blipFill>
        <p:spPr>
          <a:xfrm>
            <a:off x="0" y="-12"/>
            <a:ext cx="12192000" cy="6858000"/>
          </a:xfrm>
          <a:prstGeom prst="rect">
            <a:avLst/>
          </a:prstGeom>
          <a:noFill/>
          <a:ln>
            <a:noFill/>
          </a:ln>
        </p:spPr>
      </p:pic>
      <p:pic>
        <p:nvPicPr>
          <p:cNvPr id="224" name="Google Shape;224;g29b37324234_0_22"/>
          <p:cNvPicPr preferRelativeResize="0"/>
          <p:nvPr/>
        </p:nvPicPr>
        <p:blipFill rotWithShape="1">
          <a:blip r:embed="rId4">
            <a:alphaModFix/>
          </a:blip>
          <a:srcRect r="65720" b="63550"/>
          <a:stretch/>
        </p:blipFill>
        <p:spPr>
          <a:xfrm>
            <a:off x="7355037" y="4636350"/>
            <a:ext cx="4836966" cy="2221775"/>
          </a:xfrm>
          <a:prstGeom prst="rect">
            <a:avLst/>
          </a:prstGeom>
          <a:noFill/>
          <a:ln>
            <a:noFill/>
          </a:ln>
        </p:spPr>
      </p:pic>
      <p:sp>
        <p:nvSpPr>
          <p:cNvPr id="225" name="Google Shape;225;g29b37324234_0_22"/>
          <p:cNvSpPr txBox="1">
            <a:spLocks noGrp="1"/>
          </p:cNvSpPr>
          <p:nvPr>
            <p:ph type="sldNum" idx="4294967295"/>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300"/>
              <a:buNone/>
            </a:pPr>
            <a:fld id="{00000000-1234-1234-1234-123412341234}" type="slidenum">
              <a:rPr lang="en-US"/>
              <a:t>11</a:t>
            </a:fld>
            <a:endParaRPr/>
          </a:p>
        </p:txBody>
      </p:sp>
      <p:pic>
        <p:nvPicPr>
          <p:cNvPr id="226" name="Google Shape;226;g29b37324234_0_22"/>
          <p:cNvPicPr preferRelativeResize="0"/>
          <p:nvPr/>
        </p:nvPicPr>
        <p:blipFill rotWithShape="1">
          <a:blip r:embed="rId4">
            <a:alphaModFix/>
          </a:blip>
          <a:srcRect r="65720" b="63550"/>
          <a:stretch/>
        </p:blipFill>
        <p:spPr>
          <a:xfrm flipH="1">
            <a:off x="12" y="-926375"/>
            <a:ext cx="4836966" cy="2221775"/>
          </a:xfrm>
          <a:prstGeom prst="rect">
            <a:avLst/>
          </a:prstGeom>
          <a:noFill/>
          <a:ln>
            <a:noFill/>
          </a:ln>
        </p:spPr>
      </p:pic>
      <p:sp>
        <p:nvSpPr>
          <p:cNvPr id="227" name="Google Shape;227;g29b37324234_0_22"/>
          <p:cNvSpPr txBox="1"/>
          <p:nvPr/>
        </p:nvSpPr>
        <p:spPr>
          <a:xfrm>
            <a:off x="0" y="2990400"/>
            <a:ext cx="8627700" cy="87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en-US" sz="5100" b="0" i="0" u="none" strike="noStrike" cap="none">
                <a:solidFill>
                  <a:schemeClr val="lt1"/>
                </a:solidFill>
                <a:latin typeface="Exo Black"/>
                <a:ea typeface="Exo Black"/>
                <a:cs typeface="Exo Black"/>
                <a:sym typeface="Exo Black"/>
              </a:rPr>
              <a:t>CHUẨN 1NF</a:t>
            </a:r>
            <a:endParaRPr sz="5100" b="0" i="0" u="none" strike="noStrike" cap="none">
              <a:solidFill>
                <a:schemeClr val="lt1"/>
              </a:solidFill>
              <a:latin typeface="Exo Black"/>
              <a:ea typeface="Exo Black"/>
              <a:cs typeface="Exo Black"/>
              <a:sym typeface="Exo Black"/>
            </a:endParaRPr>
          </a:p>
        </p:txBody>
      </p:sp>
      <p:pic>
        <p:nvPicPr>
          <p:cNvPr id="228" name="Google Shape;228;g29b37324234_0_22"/>
          <p:cNvPicPr preferRelativeResize="0"/>
          <p:nvPr/>
        </p:nvPicPr>
        <p:blipFill rotWithShape="1">
          <a:blip r:embed="rId5">
            <a:alphaModFix/>
          </a:blip>
          <a:srcRect/>
          <a:stretch/>
        </p:blipFill>
        <p:spPr>
          <a:xfrm>
            <a:off x="10718375" y="194698"/>
            <a:ext cx="1198653" cy="525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9b37324234_0_31"/>
          <p:cNvSpPr txBox="1"/>
          <p:nvPr/>
        </p:nvSpPr>
        <p:spPr>
          <a:xfrm>
            <a:off x="675113" y="416075"/>
            <a:ext cx="8815200" cy="1354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1" u="none" strike="noStrike" cap="none">
                <a:solidFill>
                  <a:srgbClr val="000000"/>
                </a:solidFill>
                <a:latin typeface="Exo"/>
                <a:ea typeface="Exo"/>
                <a:cs typeface="Exo"/>
                <a:sym typeface="Exo"/>
              </a:rPr>
              <a:t>1NF, là dạng chuẩn đầu tiên trong việc thiết kế cấu trúc của một cơ sở dữ liệu.</a:t>
            </a:r>
            <a:endParaRPr sz="1800" b="1" i="1" u="none" strike="noStrike" cap="none">
              <a:solidFill>
                <a:srgbClr val="000000"/>
              </a:solidFill>
              <a:latin typeface="Exo"/>
              <a:ea typeface="Exo"/>
              <a:cs typeface="Exo"/>
              <a:sym typeface="Exo"/>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Exo"/>
                <a:ea typeface="Exo"/>
                <a:cs typeface="Exo"/>
                <a:sym typeface="Exo"/>
              </a:rPr>
              <a:t>Điều kiện để đạt chuẩn 1NF bao gồm: </a:t>
            </a:r>
            <a:endParaRPr sz="1600" b="0" i="0" u="none" strike="noStrike" cap="none">
              <a:solidFill>
                <a:srgbClr val="000000"/>
              </a:solidFill>
              <a:latin typeface="Exo"/>
              <a:ea typeface="Exo"/>
              <a:cs typeface="Exo"/>
              <a:sym typeface="Exo"/>
            </a:endParaRPr>
          </a:p>
          <a:p>
            <a:pPr marL="457200" marR="0" lvl="0" indent="-330200" algn="l" rtl="0">
              <a:lnSpc>
                <a:spcPct val="100000"/>
              </a:lnSpc>
              <a:spcBef>
                <a:spcPts val="0"/>
              </a:spcBef>
              <a:spcAft>
                <a:spcPts val="0"/>
              </a:spcAft>
              <a:buClr>
                <a:srgbClr val="000000"/>
              </a:buClr>
              <a:buSzPts val="1600"/>
              <a:buFont typeface="Exo"/>
              <a:buChar char="+"/>
            </a:pPr>
            <a:r>
              <a:rPr lang="en-US" sz="1600" b="0" i="0" u="none" strike="noStrike" cap="none">
                <a:solidFill>
                  <a:srgbClr val="000000"/>
                </a:solidFill>
                <a:latin typeface="Exo"/>
                <a:ea typeface="Exo"/>
                <a:cs typeface="Exo"/>
                <a:sym typeface="Exo"/>
              </a:rPr>
              <a:t>Điều kiện 1:</a:t>
            </a:r>
            <a:r>
              <a:rPr lang="en-US" sz="1600" b="1" i="0" u="none" strike="noStrike" cap="none">
                <a:solidFill>
                  <a:srgbClr val="000000"/>
                </a:solidFill>
                <a:latin typeface="Exo"/>
                <a:ea typeface="Exo"/>
                <a:cs typeface="Exo"/>
                <a:sym typeface="Exo"/>
              </a:rPr>
              <a:t>  Mỗi ô nên chứa một giá trị duy nhất</a:t>
            </a:r>
            <a:endParaRPr sz="1600" b="1" i="0" u="none" strike="noStrike" cap="none">
              <a:solidFill>
                <a:srgbClr val="000000"/>
              </a:solidFill>
              <a:latin typeface="Exo"/>
              <a:ea typeface="Exo"/>
              <a:cs typeface="Exo"/>
              <a:sym typeface="Exo"/>
            </a:endParaRPr>
          </a:p>
          <a:p>
            <a:pPr marL="457200" marR="0" lvl="0" indent="-330200" algn="l" rtl="0">
              <a:lnSpc>
                <a:spcPct val="100000"/>
              </a:lnSpc>
              <a:spcBef>
                <a:spcPts val="0"/>
              </a:spcBef>
              <a:spcAft>
                <a:spcPts val="0"/>
              </a:spcAft>
              <a:buClr>
                <a:srgbClr val="000000"/>
              </a:buClr>
              <a:buSzPts val="1600"/>
              <a:buFont typeface="Exo"/>
              <a:buChar char="+"/>
            </a:pPr>
            <a:r>
              <a:rPr lang="en-US" sz="1600" b="0" i="0" u="none" strike="noStrike" cap="none">
                <a:solidFill>
                  <a:srgbClr val="000000"/>
                </a:solidFill>
                <a:latin typeface="Exo"/>
                <a:ea typeface="Exo"/>
                <a:cs typeface="Exo"/>
                <a:sym typeface="Exo"/>
              </a:rPr>
              <a:t>Điều kiện 2: </a:t>
            </a:r>
            <a:r>
              <a:rPr lang="en-US" sz="1600" b="1" i="0" u="none" strike="noStrike" cap="none">
                <a:solidFill>
                  <a:srgbClr val="E31F26"/>
                </a:solidFill>
                <a:latin typeface="Exo"/>
                <a:ea typeface="Exo"/>
                <a:cs typeface="Exo"/>
                <a:sym typeface="Exo"/>
              </a:rPr>
              <a:t>Bảng phải có khóa chính(PK)</a:t>
            </a:r>
            <a:endParaRPr sz="1600" b="1" i="0" u="none" strike="noStrike" cap="none">
              <a:solidFill>
                <a:srgbClr val="E31F26"/>
              </a:solidFill>
              <a:latin typeface="Exo"/>
              <a:ea typeface="Exo"/>
              <a:cs typeface="Exo"/>
              <a:sym typeface="Exo"/>
            </a:endParaRPr>
          </a:p>
          <a:p>
            <a:pPr marL="457200" marR="0" lvl="0" indent="-330200" algn="l" rtl="0">
              <a:lnSpc>
                <a:spcPct val="100000"/>
              </a:lnSpc>
              <a:spcBef>
                <a:spcPts val="0"/>
              </a:spcBef>
              <a:spcAft>
                <a:spcPts val="0"/>
              </a:spcAft>
              <a:buClr>
                <a:srgbClr val="000000"/>
              </a:buClr>
              <a:buSzPts val="1600"/>
              <a:buFont typeface="Exo"/>
              <a:buChar char="+"/>
            </a:pPr>
            <a:r>
              <a:rPr lang="en-US" sz="1600" b="0" i="0" u="none" strike="noStrike" cap="none">
                <a:solidFill>
                  <a:srgbClr val="000000"/>
                </a:solidFill>
                <a:latin typeface="Exo"/>
                <a:ea typeface="Exo"/>
                <a:cs typeface="Exo"/>
                <a:sym typeface="Exo"/>
              </a:rPr>
              <a:t>Điều kiện 3: </a:t>
            </a:r>
            <a:r>
              <a:rPr lang="en-US" sz="1600" b="1" i="0" u="none" strike="noStrike" cap="none">
                <a:solidFill>
                  <a:srgbClr val="000000"/>
                </a:solidFill>
                <a:latin typeface="Exo"/>
                <a:ea typeface="Exo"/>
                <a:cs typeface="Exo"/>
                <a:sym typeface="Exo"/>
              </a:rPr>
              <a:t>Dữ liệu trong cùng một cột có cùng kiểu</a:t>
            </a:r>
            <a:endParaRPr sz="1600" b="1" i="0" u="none" strike="noStrike" cap="none">
              <a:solidFill>
                <a:srgbClr val="000000"/>
              </a:solidFill>
              <a:latin typeface="Exo"/>
              <a:ea typeface="Exo"/>
              <a:cs typeface="Exo"/>
              <a:sym typeface="Exo"/>
            </a:endParaRPr>
          </a:p>
        </p:txBody>
      </p:sp>
      <p:sp>
        <p:nvSpPr>
          <p:cNvPr id="235" name="Google Shape;235;g29b37324234_0_31"/>
          <p:cNvSpPr txBox="1"/>
          <p:nvPr/>
        </p:nvSpPr>
        <p:spPr>
          <a:xfrm>
            <a:off x="675113" y="1920400"/>
            <a:ext cx="8313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1" u="none" strike="noStrike" cap="none">
                <a:solidFill>
                  <a:srgbClr val="000000"/>
                </a:solidFill>
                <a:latin typeface="Exo"/>
                <a:ea typeface="Exo"/>
                <a:cs typeface="Exo"/>
                <a:sym typeface="Exo"/>
              </a:rPr>
              <a:t>Ví dụ:</a:t>
            </a:r>
            <a:endParaRPr sz="1800" b="1" i="1" u="none" strike="noStrike" cap="none">
              <a:solidFill>
                <a:srgbClr val="000000"/>
              </a:solidFill>
              <a:latin typeface="Exo"/>
              <a:ea typeface="Exo"/>
              <a:cs typeface="Exo"/>
              <a:sym typeface="Exo"/>
            </a:endParaRPr>
          </a:p>
        </p:txBody>
      </p:sp>
      <p:graphicFrame>
        <p:nvGraphicFramePr>
          <p:cNvPr id="236" name="Google Shape;236;g29b37324234_0_31"/>
          <p:cNvGraphicFramePr/>
          <p:nvPr/>
        </p:nvGraphicFramePr>
        <p:xfrm>
          <a:off x="4372888" y="1970113"/>
          <a:ext cx="3836250" cy="1417200"/>
        </p:xfrm>
        <a:graphic>
          <a:graphicData uri="http://schemas.openxmlformats.org/drawingml/2006/table">
            <a:tbl>
              <a:tblPr>
                <a:noFill/>
                <a:tableStyleId>{FB0BA765-48B8-4D47-8352-B6FFD147D340}</a:tableStyleId>
              </a:tblPr>
              <a:tblGrid>
                <a:gridCol w="1381150">
                  <a:extLst>
                    <a:ext uri="{9D8B030D-6E8A-4147-A177-3AD203B41FA5}">
                      <a16:colId xmlns:a16="http://schemas.microsoft.com/office/drawing/2014/main" val="20000"/>
                    </a:ext>
                  </a:extLst>
                </a:gridCol>
                <a:gridCol w="2455100">
                  <a:extLst>
                    <a:ext uri="{9D8B030D-6E8A-4147-A177-3AD203B41FA5}">
                      <a16:colId xmlns:a16="http://schemas.microsoft.com/office/drawing/2014/main" val="20001"/>
                    </a:ext>
                  </a:extLst>
                </a:gridCol>
              </a:tblGrid>
              <a:tr h="35047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rgbClr val="FFFFFF"/>
                          </a:solidFill>
                          <a:latin typeface="Exo"/>
                          <a:ea typeface="Exo"/>
                          <a:cs typeface="Exo"/>
                          <a:sym typeface="Exo"/>
                        </a:rPr>
                        <a:t>StudentName</a:t>
                      </a:r>
                      <a:endParaRPr sz="1200" b="1" u="none" strike="noStrike" cap="none">
                        <a:solidFill>
                          <a:srgbClr val="FFFFFF"/>
                        </a:solidFill>
                        <a:latin typeface="Exo"/>
                        <a:ea typeface="Exo"/>
                        <a:cs typeface="Exo"/>
                        <a:sym typeface="Ex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6C71"/>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rgbClr val="FFFFFF"/>
                          </a:solidFill>
                          <a:latin typeface="Exo"/>
                          <a:ea typeface="Exo"/>
                          <a:cs typeface="Exo"/>
                          <a:sym typeface="Exo"/>
                        </a:rPr>
                        <a:t>StudentMajor</a:t>
                      </a:r>
                      <a:endParaRPr sz="1200" b="1" u="none" strike="noStrike" cap="none">
                        <a:solidFill>
                          <a:srgbClr val="FFFFFF"/>
                        </a:solidFill>
                        <a:latin typeface="Exo"/>
                        <a:ea typeface="Exo"/>
                        <a:cs typeface="Exo"/>
                        <a:sym typeface="Ex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extLst>
                  <a:ext uri="{0D108BD9-81ED-4DB2-BD59-A6C34878D82A}">
                    <a16:rowId xmlns:a16="http://schemas.microsoft.com/office/drawing/2014/main" val="10000"/>
                  </a:ext>
                </a:extLst>
              </a:tr>
              <a:tr h="35047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Minh</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6C6"/>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IT, ComputerScience</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1"/>
                  </a:ext>
                </a:extLst>
              </a:tr>
              <a:tr h="35047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HaiDo</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6C6"/>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IT, Finance</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2"/>
                  </a:ext>
                </a:extLst>
              </a:tr>
              <a:tr h="35047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ChiBao</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6C6"/>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Finance</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3"/>
                  </a:ext>
                </a:extLst>
              </a:tr>
            </a:tbl>
          </a:graphicData>
        </a:graphic>
      </p:graphicFrame>
      <p:cxnSp>
        <p:nvCxnSpPr>
          <p:cNvPr id="237" name="Google Shape;237;g29b37324234_0_31"/>
          <p:cNvCxnSpPr/>
          <p:nvPr/>
        </p:nvCxnSpPr>
        <p:spPr>
          <a:xfrm rot="10800000" flipH="1">
            <a:off x="3753775" y="3327388"/>
            <a:ext cx="687900" cy="3900"/>
          </a:xfrm>
          <a:prstGeom prst="straightConnector1">
            <a:avLst/>
          </a:prstGeom>
          <a:noFill/>
          <a:ln w="9525" cap="flat" cmpd="sng">
            <a:solidFill>
              <a:srgbClr val="44546A"/>
            </a:solidFill>
            <a:prstDash val="solid"/>
            <a:round/>
            <a:headEnd type="none" w="sm" len="sm"/>
            <a:tailEnd type="triangle" w="med" len="med"/>
          </a:ln>
        </p:spPr>
      </p:cxnSp>
      <p:sp>
        <p:nvSpPr>
          <p:cNvPr id="238" name="Google Shape;238;g29b37324234_0_31"/>
          <p:cNvSpPr txBox="1"/>
          <p:nvPr/>
        </p:nvSpPr>
        <p:spPr>
          <a:xfrm>
            <a:off x="675113" y="2721125"/>
            <a:ext cx="36549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Exo Medium"/>
                <a:ea typeface="Exo Medium"/>
                <a:cs typeface="Exo Medium"/>
                <a:sym typeface="Exo Medium"/>
              </a:rPr>
              <a:t>Không có khoá chính </a:t>
            </a:r>
            <a:endParaRPr sz="1400" b="0" i="0" u="none" strike="noStrike" cap="none">
              <a:solidFill>
                <a:srgbClr val="000000"/>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Exo Medium"/>
                <a:ea typeface="Exo Medium"/>
                <a:cs typeface="Exo Medium"/>
                <a:sym typeface="Exo Medium"/>
              </a:rPr>
              <a:t>-&gt; không phân biệt được dữ liệu </a:t>
            </a:r>
            <a:endParaRPr sz="1400" b="0" i="0" u="none" strike="noStrike" cap="none">
              <a:solidFill>
                <a:srgbClr val="000000"/>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Exo Medium"/>
                <a:ea typeface="Exo Medium"/>
                <a:cs typeface="Exo Medium"/>
                <a:sym typeface="Exo Medium"/>
              </a:rPr>
              <a:t>-&gt; Không đạt điều kiện 2 </a:t>
            </a:r>
            <a:endParaRPr sz="1400" b="0" i="0" u="none" strike="noStrike" cap="none">
              <a:solidFill>
                <a:srgbClr val="000000"/>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Exo Medium"/>
                <a:ea typeface="Exo Medium"/>
                <a:cs typeface="Exo Medium"/>
                <a:sym typeface="Exo Medium"/>
              </a:rPr>
              <a:t>của chuẩn 1NF</a:t>
            </a:r>
            <a:endParaRPr sz="1400" b="0" i="0" u="none" strike="noStrike" cap="none">
              <a:solidFill>
                <a:srgbClr val="000000"/>
              </a:solidFill>
              <a:latin typeface="Exo Medium"/>
              <a:ea typeface="Exo Medium"/>
              <a:cs typeface="Exo Medium"/>
              <a:sym typeface="Exo Medium"/>
            </a:endParaRPr>
          </a:p>
        </p:txBody>
      </p:sp>
      <p:sp>
        <p:nvSpPr>
          <p:cNvPr id="239" name="Google Shape;239;g29b37324234_0_31"/>
          <p:cNvSpPr txBox="1"/>
          <p:nvPr/>
        </p:nvSpPr>
        <p:spPr>
          <a:xfrm>
            <a:off x="6248402" y="2280850"/>
            <a:ext cx="1526400" cy="1400700"/>
          </a:xfrm>
          <a:prstGeom prst="rect">
            <a:avLst/>
          </a:prstGeom>
          <a:noFill/>
          <a:ln w="19050" cap="flat" cmpd="sng">
            <a:solidFill>
              <a:srgbClr val="1155CC"/>
            </a:solidFill>
            <a:prstDash val="lgDash"/>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cxnSp>
        <p:nvCxnSpPr>
          <p:cNvPr id="240" name="Google Shape;240;g29b37324234_0_31"/>
          <p:cNvCxnSpPr/>
          <p:nvPr/>
        </p:nvCxnSpPr>
        <p:spPr>
          <a:xfrm rot="10800000">
            <a:off x="7777263" y="2432588"/>
            <a:ext cx="687900" cy="3900"/>
          </a:xfrm>
          <a:prstGeom prst="straightConnector1">
            <a:avLst/>
          </a:prstGeom>
          <a:noFill/>
          <a:ln w="9525" cap="flat" cmpd="sng">
            <a:solidFill>
              <a:srgbClr val="44546A"/>
            </a:solidFill>
            <a:prstDash val="solid"/>
            <a:round/>
            <a:headEnd type="none" w="sm" len="sm"/>
            <a:tailEnd type="triangle" w="med" len="med"/>
          </a:ln>
        </p:spPr>
      </p:cxnSp>
      <p:sp>
        <p:nvSpPr>
          <p:cNvPr id="241" name="Google Shape;241;g29b37324234_0_31"/>
          <p:cNvSpPr txBox="1"/>
          <p:nvPr/>
        </p:nvSpPr>
        <p:spPr>
          <a:xfrm>
            <a:off x="8563338" y="1970125"/>
            <a:ext cx="26529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Exo Medium"/>
                <a:ea typeface="Exo Medium"/>
                <a:cs typeface="Exo Medium"/>
                <a:sym typeface="Exo Medium"/>
              </a:rPr>
              <a:t>Một ô nhưng lại chứa hai giá trị -&gt; Không đạt điều kiện 1 của chuẩn 1NF</a:t>
            </a:r>
            <a:endParaRPr sz="1400" b="0" i="0" u="none" strike="noStrike" cap="none">
              <a:solidFill>
                <a:srgbClr val="000000"/>
              </a:solidFill>
              <a:latin typeface="Exo Medium"/>
              <a:ea typeface="Exo Medium"/>
              <a:cs typeface="Exo Medium"/>
              <a:sym typeface="Exo Medium"/>
            </a:endParaRPr>
          </a:p>
        </p:txBody>
      </p:sp>
      <p:sp>
        <p:nvSpPr>
          <p:cNvPr id="242" name="Google Shape;242;g29b37324234_0_31"/>
          <p:cNvSpPr txBox="1"/>
          <p:nvPr/>
        </p:nvSpPr>
        <p:spPr>
          <a:xfrm>
            <a:off x="675100" y="3888375"/>
            <a:ext cx="4382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1" u="none" strike="noStrike" cap="none">
                <a:solidFill>
                  <a:srgbClr val="000000"/>
                </a:solidFill>
                <a:latin typeface="Exo"/>
                <a:ea typeface="Exo"/>
                <a:cs typeface="Exo"/>
                <a:sym typeface="Exo"/>
              </a:rPr>
              <a:t>Chỉnh sửa bảng để bảng đạt chuẩn 1NF: </a:t>
            </a:r>
            <a:endParaRPr sz="1800" b="1" i="1" u="none" strike="noStrike" cap="none">
              <a:solidFill>
                <a:srgbClr val="000000"/>
              </a:solidFill>
              <a:latin typeface="Exo"/>
              <a:ea typeface="Exo"/>
              <a:cs typeface="Exo"/>
              <a:sym typeface="Exo"/>
            </a:endParaRPr>
          </a:p>
        </p:txBody>
      </p:sp>
      <p:graphicFrame>
        <p:nvGraphicFramePr>
          <p:cNvPr id="243" name="Google Shape;243;g29b37324234_0_31"/>
          <p:cNvGraphicFramePr/>
          <p:nvPr/>
        </p:nvGraphicFramePr>
        <p:xfrm>
          <a:off x="4344000" y="4290438"/>
          <a:ext cx="3836250" cy="2118230"/>
        </p:xfrm>
        <a:graphic>
          <a:graphicData uri="http://schemas.openxmlformats.org/drawingml/2006/table">
            <a:tbl>
              <a:tblPr>
                <a:noFill/>
                <a:tableStyleId>{FB0BA765-48B8-4D47-8352-B6FFD147D340}</a:tableStyleId>
              </a:tblPr>
              <a:tblGrid>
                <a:gridCol w="973750">
                  <a:extLst>
                    <a:ext uri="{9D8B030D-6E8A-4147-A177-3AD203B41FA5}">
                      <a16:colId xmlns:a16="http://schemas.microsoft.com/office/drawing/2014/main" val="20000"/>
                    </a:ext>
                  </a:extLst>
                </a:gridCol>
                <a:gridCol w="1283300">
                  <a:extLst>
                    <a:ext uri="{9D8B030D-6E8A-4147-A177-3AD203B41FA5}">
                      <a16:colId xmlns:a16="http://schemas.microsoft.com/office/drawing/2014/main" val="20001"/>
                    </a:ext>
                  </a:extLst>
                </a:gridCol>
                <a:gridCol w="1579200">
                  <a:extLst>
                    <a:ext uri="{9D8B030D-6E8A-4147-A177-3AD203B41FA5}">
                      <a16:colId xmlns:a16="http://schemas.microsoft.com/office/drawing/2014/main" val="20002"/>
                    </a:ext>
                  </a:extLst>
                </a:gridCol>
              </a:tblGrid>
              <a:tr h="36572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rgbClr val="FFFFFF"/>
                          </a:solidFill>
                          <a:latin typeface="Exo"/>
                          <a:ea typeface="Exo"/>
                          <a:cs typeface="Exo"/>
                          <a:sym typeface="Exo"/>
                        </a:rPr>
                        <a:t>StudentID</a:t>
                      </a:r>
                      <a:endParaRPr sz="1200" b="1" u="none" strike="noStrike" cap="none">
                        <a:solidFill>
                          <a:srgbClr val="FFFFFF"/>
                        </a:solidFill>
                        <a:latin typeface="Exo"/>
                        <a:ea typeface="Exo"/>
                        <a:cs typeface="Exo"/>
                        <a:sym typeface="Ex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rgbClr val="FFFFFF"/>
                          </a:solidFill>
                          <a:latin typeface="Exo"/>
                          <a:ea typeface="Exo"/>
                          <a:cs typeface="Exo"/>
                          <a:sym typeface="Exo"/>
                        </a:rPr>
                        <a:t>StudentName</a:t>
                      </a:r>
                      <a:endParaRPr sz="1200" b="1" u="none" strike="noStrike" cap="none">
                        <a:solidFill>
                          <a:srgbClr val="FFFFFF"/>
                        </a:solidFill>
                        <a:latin typeface="Exo"/>
                        <a:ea typeface="Exo"/>
                        <a:cs typeface="Exo"/>
                        <a:sym typeface="Ex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6C71"/>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solidFill>
                            <a:srgbClr val="FFFFFF"/>
                          </a:solidFill>
                          <a:latin typeface="Exo"/>
                          <a:ea typeface="Exo"/>
                          <a:cs typeface="Exo"/>
                          <a:sym typeface="Exo"/>
                        </a:rPr>
                        <a:t>StudentMajor</a:t>
                      </a:r>
                      <a:endParaRPr sz="1200" b="1" u="none" strike="noStrike" cap="none">
                        <a:solidFill>
                          <a:srgbClr val="FFFFFF"/>
                        </a:solidFill>
                        <a:latin typeface="Exo"/>
                        <a:ea typeface="Exo"/>
                        <a:cs typeface="Exo"/>
                        <a:sym typeface="Ex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extLst>
                  <a:ext uri="{0D108BD9-81ED-4DB2-BD59-A6C34878D82A}">
                    <a16:rowId xmlns:a16="http://schemas.microsoft.com/office/drawing/2014/main" val="10000"/>
                  </a:ext>
                </a:extLst>
              </a:tr>
              <a:tr h="3505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1</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Minh</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6C6"/>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IT</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1"/>
                  </a:ext>
                </a:extLst>
              </a:tr>
              <a:tr h="3505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1</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Minh</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6C6"/>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solidFill>
                            <a:srgbClr val="000000"/>
                          </a:solidFill>
                          <a:latin typeface="Exo Medium"/>
                          <a:ea typeface="Exo Medium"/>
                          <a:cs typeface="Exo Medium"/>
                          <a:sym typeface="Exo Medium"/>
                        </a:rPr>
                        <a:t> ComputerScience</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2"/>
                  </a:ext>
                </a:extLst>
              </a:tr>
              <a:tr h="3505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2</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HaiDo</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6C6"/>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IT</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3"/>
                  </a:ext>
                </a:extLst>
              </a:tr>
              <a:tr h="3505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2</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HaiDo</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6C6"/>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Finance</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4"/>
                  </a:ext>
                </a:extLst>
              </a:tr>
              <a:tr h="3505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3</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ChiBao</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6C6"/>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IT</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5"/>
                  </a:ext>
                </a:extLst>
              </a:tr>
            </a:tbl>
          </a:graphicData>
        </a:graphic>
      </p:graphicFrame>
      <p:sp>
        <p:nvSpPr>
          <p:cNvPr id="244" name="Google Shape;244;g29b37324234_0_31"/>
          <p:cNvSpPr txBox="1"/>
          <p:nvPr/>
        </p:nvSpPr>
        <p:spPr>
          <a:xfrm>
            <a:off x="4441675" y="4499725"/>
            <a:ext cx="904800" cy="2047200"/>
          </a:xfrm>
          <a:prstGeom prst="rect">
            <a:avLst/>
          </a:prstGeom>
          <a:noFill/>
          <a:ln w="19050" cap="flat" cmpd="sng">
            <a:solidFill>
              <a:srgbClr val="0000FF"/>
            </a:solidFill>
            <a:prstDash val="lgDash"/>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p:txBody>
      </p:sp>
      <p:cxnSp>
        <p:nvCxnSpPr>
          <p:cNvPr id="245" name="Google Shape;245;g29b37324234_0_31"/>
          <p:cNvCxnSpPr/>
          <p:nvPr/>
        </p:nvCxnSpPr>
        <p:spPr>
          <a:xfrm rot="10800000" flipH="1">
            <a:off x="3621913" y="5782838"/>
            <a:ext cx="687900" cy="3900"/>
          </a:xfrm>
          <a:prstGeom prst="straightConnector1">
            <a:avLst/>
          </a:prstGeom>
          <a:noFill/>
          <a:ln w="9525" cap="flat" cmpd="sng">
            <a:solidFill>
              <a:srgbClr val="44546A"/>
            </a:solidFill>
            <a:prstDash val="solid"/>
            <a:round/>
            <a:headEnd type="none" w="sm" len="sm"/>
            <a:tailEnd type="triangle" w="med" len="med"/>
          </a:ln>
        </p:spPr>
      </p:cxnSp>
      <p:sp>
        <p:nvSpPr>
          <p:cNvPr id="246" name="Google Shape;246;g29b37324234_0_31"/>
          <p:cNvSpPr txBox="1"/>
          <p:nvPr/>
        </p:nvSpPr>
        <p:spPr>
          <a:xfrm>
            <a:off x="869150" y="5477000"/>
            <a:ext cx="27186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Exo Medium"/>
                <a:ea typeface="Exo Medium"/>
                <a:cs typeface="Exo Medium"/>
                <a:sym typeface="Exo Medium"/>
              </a:rPr>
              <a:t>Bổ sung thêm cặp khoá chính </a:t>
            </a:r>
            <a:endParaRPr sz="1400" b="0" i="0" u="none" strike="noStrike" cap="none">
              <a:solidFill>
                <a:srgbClr val="000000"/>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Exo Medium"/>
                <a:ea typeface="Exo Medium"/>
                <a:cs typeface="Exo Medium"/>
                <a:sym typeface="Exo Medium"/>
              </a:rPr>
              <a:t>StudentID - StudentMajor</a:t>
            </a:r>
            <a:endParaRPr sz="1400" b="0" i="0" u="none" strike="noStrike" cap="none">
              <a:solidFill>
                <a:srgbClr val="000000"/>
              </a:solidFill>
              <a:latin typeface="Exo Medium"/>
              <a:ea typeface="Exo Medium"/>
              <a:cs typeface="Exo Medium"/>
              <a:sym typeface="Exo Medium"/>
            </a:endParaRPr>
          </a:p>
        </p:txBody>
      </p:sp>
      <p:sp>
        <p:nvSpPr>
          <p:cNvPr id="247" name="Google Shape;247;g29b37324234_0_31"/>
          <p:cNvSpPr txBox="1"/>
          <p:nvPr/>
        </p:nvSpPr>
        <p:spPr>
          <a:xfrm>
            <a:off x="6775125" y="4520863"/>
            <a:ext cx="1328100" cy="2047200"/>
          </a:xfrm>
          <a:prstGeom prst="rect">
            <a:avLst/>
          </a:prstGeom>
          <a:noFill/>
          <a:ln w="19050" cap="flat" cmpd="sng">
            <a:solidFill>
              <a:srgbClr val="E2262D"/>
            </a:solidFill>
            <a:prstDash val="lgDash"/>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Calibri"/>
              <a:ea typeface="Calibri"/>
              <a:cs typeface="Calibri"/>
              <a:sym typeface="Calibri"/>
            </a:endParaRPr>
          </a:p>
        </p:txBody>
      </p:sp>
      <p:cxnSp>
        <p:nvCxnSpPr>
          <p:cNvPr id="248" name="Google Shape;248;g29b37324234_0_31"/>
          <p:cNvCxnSpPr/>
          <p:nvPr/>
        </p:nvCxnSpPr>
        <p:spPr>
          <a:xfrm rot="10800000">
            <a:off x="7950000" y="5592388"/>
            <a:ext cx="687900" cy="3900"/>
          </a:xfrm>
          <a:prstGeom prst="straightConnector1">
            <a:avLst/>
          </a:prstGeom>
          <a:noFill/>
          <a:ln w="9525" cap="flat" cmpd="sng">
            <a:solidFill>
              <a:srgbClr val="44546A"/>
            </a:solidFill>
            <a:prstDash val="solid"/>
            <a:round/>
            <a:headEnd type="none" w="sm" len="sm"/>
            <a:tailEnd type="triangle" w="med" len="med"/>
          </a:ln>
        </p:spPr>
      </p:cxnSp>
      <p:sp>
        <p:nvSpPr>
          <p:cNvPr id="249" name="Google Shape;249;g29b37324234_0_31"/>
          <p:cNvSpPr txBox="1"/>
          <p:nvPr/>
        </p:nvSpPr>
        <p:spPr>
          <a:xfrm>
            <a:off x="8696888" y="5178700"/>
            <a:ext cx="28200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Exo Medium"/>
                <a:ea typeface="Exo Medium"/>
                <a:cs typeface="Exo Medium"/>
                <a:sym typeface="Exo Medium"/>
              </a:rPr>
              <a:t>Tách các giá trị trong các ô ra thành 2 hàng dữ liệu riêng biệt</a:t>
            </a:r>
            <a:endParaRPr sz="1400" b="0" i="0" u="none" strike="noStrike" cap="none">
              <a:solidFill>
                <a:srgbClr val="000000"/>
              </a:solidFill>
              <a:latin typeface="Exo Medium"/>
              <a:ea typeface="Exo Medium"/>
              <a:cs typeface="Exo Medium"/>
              <a:sym typeface="Exo Medium"/>
            </a:endParaRPr>
          </a:p>
        </p:txBody>
      </p:sp>
      <p:sp>
        <p:nvSpPr>
          <p:cNvPr id="250" name="Google Shape;250;g29b37324234_0_31"/>
          <p:cNvSpPr/>
          <p:nvPr/>
        </p:nvSpPr>
        <p:spPr>
          <a:xfrm>
            <a:off x="5317738" y="2106025"/>
            <a:ext cx="1169100" cy="1281300"/>
          </a:xfrm>
          <a:prstGeom prst="mathMultiply">
            <a:avLst>
              <a:gd name="adj1" fmla="val 23520"/>
            </a:avLst>
          </a:prstGeom>
          <a:solidFill>
            <a:srgbClr val="E31F26"/>
          </a:solidFill>
          <a:ln w="9525" cap="flat" cmpd="sng">
            <a:solidFill>
              <a:srgbClr val="E31F2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51" name="Google Shape;251;g29b37324234_0_31"/>
          <p:cNvPicPr preferRelativeResize="0"/>
          <p:nvPr/>
        </p:nvPicPr>
        <p:blipFill rotWithShape="1">
          <a:blip r:embed="rId3">
            <a:alphaModFix/>
          </a:blip>
          <a:srcRect/>
          <a:stretch/>
        </p:blipFill>
        <p:spPr>
          <a:xfrm>
            <a:off x="8665109" y="4520863"/>
            <a:ext cx="831300" cy="831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g29b37324234_0_53"/>
          <p:cNvPicPr preferRelativeResize="0"/>
          <p:nvPr/>
        </p:nvPicPr>
        <p:blipFill rotWithShape="1">
          <a:blip r:embed="rId3">
            <a:alphaModFix/>
          </a:blip>
          <a:srcRect/>
          <a:stretch/>
        </p:blipFill>
        <p:spPr>
          <a:xfrm>
            <a:off x="0" y="-12"/>
            <a:ext cx="12192000" cy="6858000"/>
          </a:xfrm>
          <a:prstGeom prst="rect">
            <a:avLst/>
          </a:prstGeom>
          <a:noFill/>
          <a:ln>
            <a:noFill/>
          </a:ln>
        </p:spPr>
      </p:pic>
      <p:pic>
        <p:nvPicPr>
          <p:cNvPr id="257" name="Google Shape;257;g29b37324234_0_53"/>
          <p:cNvPicPr preferRelativeResize="0"/>
          <p:nvPr/>
        </p:nvPicPr>
        <p:blipFill rotWithShape="1">
          <a:blip r:embed="rId4">
            <a:alphaModFix/>
          </a:blip>
          <a:srcRect r="65720" b="63550"/>
          <a:stretch/>
        </p:blipFill>
        <p:spPr>
          <a:xfrm>
            <a:off x="7355037" y="4636350"/>
            <a:ext cx="4836966" cy="2221775"/>
          </a:xfrm>
          <a:prstGeom prst="rect">
            <a:avLst/>
          </a:prstGeom>
          <a:noFill/>
          <a:ln>
            <a:noFill/>
          </a:ln>
        </p:spPr>
      </p:pic>
      <p:sp>
        <p:nvSpPr>
          <p:cNvPr id="258" name="Google Shape;258;g29b37324234_0_53"/>
          <p:cNvSpPr txBox="1">
            <a:spLocks noGrp="1"/>
          </p:cNvSpPr>
          <p:nvPr>
            <p:ph type="sldNum" idx="4294967295"/>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300"/>
              <a:buNone/>
            </a:pPr>
            <a:fld id="{00000000-1234-1234-1234-123412341234}" type="slidenum">
              <a:rPr lang="en-US"/>
              <a:t>13</a:t>
            </a:fld>
            <a:endParaRPr/>
          </a:p>
        </p:txBody>
      </p:sp>
      <p:pic>
        <p:nvPicPr>
          <p:cNvPr id="259" name="Google Shape;259;g29b37324234_0_53"/>
          <p:cNvPicPr preferRelativeResize="0"/>
          <p:nvPr/>
        </p:nvPicPr>
        <p:blipFill rotWithShape="1">
          <a:blip r:embed="rId4">
            <a:alphaModFix/>
          </a:blip>
          <a:srcRect r="65720" b="63550"/>
          <a:stretch/>
        </p:blipFill>
        <p:spPr>
          <a:xfrm flipH="1">
            <a:off x="12" y="-926375"/>
            <a:ext cx="4836966" cy="2221775"/>
          </a:xfrm>
          <a:prstGeom prst="rect">
            <a:avLst/>
          </a:prstGeom>
          <a:noFill/>
          <a:ln>
            <a:noFill/>
          </a:ln>
        </p:spPr>
      </p:pic>
      <p:sp>
        <p:nvSpPr>
          <p:cNvPr id="260" name="Google Shape;260;g29b37324234_0_53"/>
          <p:cNvSpPr txBox="1"/>
          <p:nvPr/>
        </p:nvSpPr>
        <p:spPr>
          <a:xfrm>
            <a:off x="0" y="2990400"/>
            <a:ext cx="8474700" cy="87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en-US" sz="5100" b="0" i="0" u="none" strike="noStrike" cap="none">
                <a:solidFill>
                  <a:schemeClr val="lt1"/>
                </a:solidFill>
                <a:latin typeface="Exo Black"/>
                <a:ea typeface="Exo Black"/>
                <a:cs typeface="Exo Black"/>
                <a:sym typeface="Exo Black"/>
              </a:rPr>
              <a:t>CHUẨN 2NF</a:t>
            </a:r>
            <a:endParaRPr sz="5100" b="0" i="0" u="none" strike="noStrike" cap="none">
              <a:solidFill>
                <a:schemeClr val="lt1"/>
              </a:solidFill>
              <a:latin typeface="Exo Black"/>
              <a:ea typeface="Exo Black"/>
              <a:cs typeface="Exo Black"/>
              <a:sym typeface="Exo Black"/>
            </a:endParaRPr>
          </a:p>
        </p:txBody>
      </p:sp>
      <p:pic>
        <p:nvPicPr>
          <p:cNvPr id="261" name="Google Shape;261;g29b37324234_0_53"/>
          <p:cNvPicPr preferRelativeResize="0"/>
          <p:nvPr/>
        </p:nvPicPr>
        <p:blipFill rotWithShape="1">
          <a:blip r:embed="rId5">
            <a:alphaModFix/>
          </a:blip>
          <a:srcRect/>
          <a:stretch/>
        </p:blipFill>
        <p:spPr>
          <a:xfrm>
            <a:off x="10718375" y="194698"/>
            <a:ext cx="1198653" cy="525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29b37324234_0_62"/>
          <p:cNvSpPr txBox="1"/>
          <p:nvPr/>
        </p:nvSpPr>
        <p:spPr>
          <a:xfrm>
            <a:off x="656450" y="483275"/>
            <a:ext cx="10829100" cy="1662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1" u="none" strike="noStrike" cap="none">
                <a:solidFill>
                  <a:srgbClr val="000000"/>
                </a:solidFill>
                <a:latin typeface="Exo"/>
                <a:ea typeface="Exo"/>
                <a:cs typeface="Exo"/>
                <a:sym typeface="Exo"/>
              </a:rPr>
              <a:t>2NF, là dạng chuẩn tiếp theo sau khi CSDL đã đạt chuẩn 1NF </a:t>
            </a:r>
            <a:endParaRPr sz="1800" b="1" i="1" u="none" strike="noStrike" cap="none">
              <a:solidFill>
                <a:srgbClr val="000000"/>
              </a:solidFill>
              <a:latin typeface="Exo"/>
              <a:ea typeface="Exo"/>
              <a:cs typeface="Exo"/>
              <a:sym typeface="Exo"/>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Exo"/>
                <a:ea typeface="Exo"/>
                <a:cs typeface="Exo"/>
                <a:sym typeface="Exo"/>
              </a:rPr>
              <a:t>trong việc thiết kế cấu trúc của một cơ sở dữ liệu. Giúp cho giảm thiểu việc lặp lại của dữ liệu</a:t>
            </a:r>
            <a:endParaRPr sz="1600" b="0" i="0" u="none" strike="noStrike" cap="none">
              <a:solidFill>
                <a:srgbClr val="000000"/>
              </a:solidFill>
              <a:latin typeface="Exo"/>
              <a:ea typeface="Exo"/>
              <a:cs typeface="Exo"/>
              <a:sym typeface="Exo"/>
            </a:endParaRPr>
          </a:p>
          <a:p>
            <a:pPr marL="0" marR="0" lvl="0" indent="0" algn="l" rtl="0">
              <a:lnSpc>
                <a:spcPct val="100000"/>
              </a:lnSpc>
              <a:spcBef>
                <a:spcPts val="0"/>
              </a:spcBef>
              <a:spcAft>
                <a:spcPts val="0"/>
              </a:spcAft>
              <a:buClr>
                <a:srgbClr val="000000"/>
              </a:buClr>
              <a:buSzPts val="1800"/>
              <a:buFont typeface="Arial"/>
              <a:buNone/>
            </a:pPr>
            <a:endParaRPr sz="1800" b="1" i="1" u="none" strike="noStrike" cap="none">
              <a:solidFill>
                <a:srgbClr val="000000"/>
              </a:solidFill>
              <a:latin typeface="Exo"/>
              <a:ea typeface="Exo"/>
              <a:cs typeface="Exo"/>
              <a:sym typeface="Exo"/>
            </a:endParaRPr>
          </a:p>
          <a:p>
            <a:pPr marL="0" marR="0" lvl="0" indent="0" algn="l" rtl="0">
              <a:lnSpc>
                <a:spcPct val="100000"/>
              </a:lnSpc>
              <a:spcBef>
                <a:spcPts val="0"/>
              </a:spcBef>
              <a:spcAft>
                <a:spcPts val="0"/>
              </a:spcAft>
              <a:buClr>
                <a:srgbClr val="000000"/>
              </a:buClr>
              <a:buSzPts val="1800"/>
              <a:buFont typeface="Arial"/>
              <a:buNone/>
            </a:pPr>
            <a:r>
              <a:rPr lang="en-US" sz="1800" b="1" i="1" u="none" strike="noStrike" cap="none">
                <a:solidFill>
                  <a:srgbClr val="000000"/>
                </a:solidFill>
                <a:latin typeface="Exo"/>
                <a:ea typeface="Exo"/>
                <a:cs typeface="Exo"/>
                <a:sym typeface="Exo"/>
              </a:rPr>
              <a:t>Điều kiện để đạt chuẩn 2NF bao gồm: </a:t>
            </a:r>
            <a:endParaRPr sz="1800" b="1" i="1" u="none" strike="noStrike" cap="none">
              <a:solidFill>
                <a:srgbClr val="000000"/>
              </a:solidFill>
              <a:latin typeface="Exo"/>
              <a:ea typeface="Exo"/>
              <a:cs typeface="Exo"/>
              <a:sym typeface="Exo"/>
            </a:endParaRPr>
          </a:p>
          <a:p>
            <a:pPr marL="457200" marR="0" lvl="0" indent="-330200" algn="l" rtl="0">
              <a:lnSpc>
                <a:spcPct val="100000"/>
              </a:lnSpc>
              <a:spcBef>
                <a:spcPts val="0"/>
              </a:spcBef>
              <a:spcAft>
                <a:spcPts val="0"/>
              </a:spcAft>
              <a:buClr>
                <a:srgbClr val="000000"/>
              </a:buClr>
              <a:buSzPts val="1600"/>
              <a:buFont typeface="Exo"/>
              <a:buChar char="+"/>
            </a:pPr>
            <a:r>
              <a:rPr lang="en-US" sz="1600" b="0" i="0" u="none" strike="noStrike" cap="none">
                <a:solidFill>
                  <a:srgbClr val="000000"/>
                </a:solidFill>
                <a:latin typeface="Exo"/>
                <a:ea typeface="Exo"/>
                <a:cs typeface="Exo"/>
                <a:sym typeface="Exo"/>
              </a:rPr>
              <a:t>Điều kiện 1:</a:t>
            </a:r>
            <a:r>
              <a:rPr lang="en-US" sz="1600" b="1" i="0" u="none" strike="noStrike" cap="none">
                <a:solidFill>
                  <a:srgbClr val="000000"/>
                </a:solidFill>
                <a:latin typeface="Exo"/>
                <a:ea typeface="Exo"/>
                <a:cs typeface="Exo"/>
                <a:sym typeface="Exo"/>
              </a:rPr>
              <a:t>  Đạt chuẩn 1NF</a:t>
            </a:r>
            <a:endParaRPr sz="1600" b="1" i="0" u="none" strike="noStrike" cap="none">
              <a:solidFill>
                <a:srgbClr val="000000"/>
              </a:solidFill>
              <a:latin typeface="Exo"/>
              <a:ea typeface="Exo"/>
              <a:cs typeface="Exo"/>
              <a:sym typeface="Exo"/>
            </a:endParaRPr>
          </a:p>
          <a:p>
            <a:pPr marL="457200" marR="0" lvl="0" indent="-330200" algn="l" rtl="0">
              <a:lnSpc>
                <a:spcPct val="100000"/>
              </a:lnSpc>
              <a:spcBef>
                <a:spcPts val="0"/>
              </a:spcBef>
              <a:spcAft>
                <a:spcPts val="0"/>
              </a:spcAft>
              <a:buClr>
                <a:srgbClr val="000000"/>
              </a:buClr>
              <a:buSzPts val="1600"/>
              <a:buFont typeface="Exo"/>
              <a:buChar char="+"/>
            </a:pPr>
            <a:r>
              <a:rPr lang="en-US" sz="1600" b="0" i="0" u="none" strike="noStrike" cap="none">
                <a:solidFill>
                  <a:srgbClr val="000000"/>
                </a:solidFill>
                <a:latin typeface="Exo"/>
                <a:ea typeface="Exo"/>
                <a:cs typeface="Exo"/>
                <a:sym typeface="Exo"/>
              </a:rPr>
              <a:t>Điều kiện 2: </a:t>
            </a:r>
            <a:r>
              <a:rPr lang="en-US" sz="1600" b="1" i="0" u="none" strike="noStrike" cap="none">
                <a:solidFill>
                  <a:srgbClr val="E31F26"/>
                </a:solidFill>
                <a:latin typeface="Exo"/>
                <a:ea typeface="Exo"/>
                <a:cs typeface="Exo"/>
                <a:sym typeface="Exo"/>
              </a:rPr>
              <a:t>Các cột không phải là khoá của bảng phải phụ thuộc hoàn toàn vào khoá chính của bảng (PK)</a:t>
            </a:r>
            <a:endParaRPr sz="1600" b="1" i="0" u="none" strike="noStrike" cap="none">
              <a:solidFill>
                <a:srgbClr val="000000"/>
              </a:solidFill>
              <a:latin typeface="Exo"/>
              <a:ea typeface="Exo"/>
              <a:cs typeface="Exo"/>
              <a:sym typeface="Exo"/>
            </a:endParaRPr>
          </a:p>
        </p:txBody>
      </p:sp>
      <p:sp>
        <p:nvSpPr>
          <p:cNvPr id="268" name="Google Shape;268;g29b37324234_0_62"/>
          <p:cNvSpPr txBox="1"/>
          <p:nvPr/>
        </p:nvSpPr>
        <p:spPr>
          <a:xfrm>
            <a:off x="234125" y="3926888"/>
            <a:ext cx="815400" cy="1262100"/>
          </a:xfrm>
          <a:prstGeom prst="rect">
            <a:avLst/>
          </a:prstGeom>
          <a:solidFill>
            <a:srgbClr val="E06666"/>
          </a:solidFill>
          <a:ln w="9525" cap="flat" cmpd="sng">
            <a:solidFill>
              <a:srgbClr val="E06666"/>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Exo"/>
                <a:ea typeface="Exo"/>
                <a:cs typeface="Exo"/>
                <a:sym typeface="Exo"/>
              </a:rPr>
              <a:t>Ví </a:t>
            </a:r>
            <a:endParaRPr sz="1400" b="1" i="0" u="none" strike="noStrike" cap="none">
              <a:solidFill>
                <a:srgbClr val="FFFFFF"/>
              </a:solidFill>
              <a:latin typeface="Exo"/>
              <a:ea typeface="Exo"/>
              <a:cs typeface="Exo"/>
              <a:sym typeface="Exo"/>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Exo"/>
                <a:ea typeface="Exo"/>
                <a:cs typeface="Exo"/>
                <a:sym typeface="Exo"/>
              </a:rPr>
              <a:t>dụ</a:t>
            </a:r>
            <a:endParaRPr sz="1400" b="1" i="0" u="none" strike="noStrike" cap="none">
              <a:solidFill>
                <a:srgbClr val="FFFFFF"/>
              </a:solidFill>
              <a:latin typeface="Exo"/>
              <a:ea typeface="Exo"/>
              <a:cs typeface="Exo"/>
              <a:sym typeface="Exo"/>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Exo"/>
                <a:ea typeface="Exo"/>
                <a:cs typeface="Exo"/>
                <a:sym typeface="Exo"/>
              </a:rPr>
              <a:t>chuẩn hóa 2NF</a:t>
            </a:r>
            <a:endParaRPr sz="1400" b="1" i="0" u="none" strike="noStrike" cap="none">
              <a:solidFill>
                <a:srgbClr val="FFFFFF"/>
              </a:solidFill>
              <a:latin typeface="Exo"/>
              <a:ea typeface="Exo"/>
              <a:cs typeface="Exo"/>
              <a:sym typeface="Exo"/>
            </a:endParaRPr>
          </a:p>
        </p:txBody>
      </p:sp>
      <p:graphicFrame>
        <p:nvGraphicFramePr>
          <p:cNvPr id="269" name="Google Shape;269;g29b37324234_0_62"/>
          <p:cNvGraphicFramePr/>
          <p:nvPr/>
        </p:nvGraphicFramePr>
        <p:xfrm>
          <a:off x="1374425" y="3315413"/>
          <a:ext cx="4596175" cy="2017875"/>
        </p:xfrm>
        <a:graphic>
          <a:graphicData uri="http://schemas.openxmlformats.org/drawingml/2006/table">
            <a:tbl>
              <a:tblPr>
                <a:noFill/>
                <a:tableStyleId>{FB0BA765-48B8-4D47-8352-B6FFD147D340}</a:tableStyleId>
              </a:tblPr>
              <a:tblGrid>
                <a:gridCol w="975075">
                  <a:extLst>
                    <a:ext uri="{9D8B030D-6E8A-4147-A177-3AD203B41FA5}">
                      <a16:colId xmlns:a16="http://schemas.microsoft.com/office/drawing/2014/main" val="20000"/>
                    </a:ext>
                  </a:extLst>
                </a:gridCol>
                <a:gridCol w="1334525">
                  <a:extLst>
                    <a:ext uri="{9D8B030D-6E8A-4147-A177-3AD203B41FA5}">
                      <a16:colId xmlns:a16="http://schemas.microsoft.com/office/drawing/2014/main" val="20001"/>
                    </a:ext>
                  </a:extLst>
                </a:gridCol>
                <a:gridCol w="1079550">
                  <a:extLst>
                    <a:ext uri="{9D8B030D-6E8A-4147-A177-3AD203B41FA5}">
                      <a16:colId xmlns:a16="http://schemas.microsoft.com/office/drawing/2014/main" val="20002"/>
                    </a:ext>
                  </a:extLst>
                </a:gridCol>
                <a:gridCol w="1207025">
                  <a:extLst>
                    <a:ext uri="{9D8B030D-6E8A-4147-A177-3AD203B41FA5}">
                      <a16:colId xmlns:a16="http://schemas.microsoft.com/office/drawing/2014/main" val="20003"/>
                    </a:ext>
                  </a:extLst>
                </a:gridCol>
              </a:tblGrid>
              <a:tr h="40357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StudentID</a:t>
                      </a:r>
                      <a:endParaRPr sz="1100" b="1" u="none" strike="noStrike" cap="none">
                        <a:solidFill>
                          <a:srgbClr val="FFFFFF"/>
                        </a:solidFill>
                        <a:latin typeface="Exo"/>
                        <a:ea typeface="Exo"/>
                        <a:cs typeface="Exo"/>
                        <a:sym typeface="Ex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StudentName</a:t>
                      </a:r>
                      <a:endParaRPr sz="1100" b="1" u="none" strike="noStrike" cap="none">
                        <a:solidFill>
                          <a:srgbClr val="FFFFFF"/>
                        </a:solidFill>
                        <a:latin typeface="Exo"/>
                        <a:ea typeface="Exo"/>
                        <a:cs typeface="Exo"/>
                        <a:sym typeface="Ex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MajorID</a:t>
                      </a:r>
                      <a:endParaRPr sz="1100" b="1" u="none" strike="noStrike" cap="none">
                        <a:solidFill>
                          <a:srgbClr val="FFFFFF"/>
                        </a:solidFill>
                        <a:latin typeface="Exo"/>
                        <a:ea typeface="Exo"/>
                        <a:cs typeface="Exo"/>
                        <a:sym typeface="Ex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MajorName</a:t>
                      </a:r>
                      <a:endParaRPr sz="1100" b="1" u="none" strike="noStrike" cap="none">
                        <a:solidFill>
                          <a:srgbClr val="FFFFFF"/>
                        </a:solidFill>
                        <a:latin typeface="Exo"/>
                        <a:ea typeface="Exo"/>
                        <a:cs typeface="Exo"/>
                        <a:sym typeface="Ex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extLst>
                  <a:ext uri="{0D108BD9-81ED-4DB2-BD59-A6C34878D82A}">
                    <a16:rowId xmlns:a16="http://schemas.microsoft.com/office/drawing/2014/main" val="10000"/>
                  </a:ext>
                </a:extLst>
              </a:tr>
              <a:tr h="40357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1</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Minh</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M1</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IT</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1"/>
                  </a:ext>
                </a:extLst>
              </a:tr>
              <a:tr h="40357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2</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HaiDo</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M1</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IT</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2"/>
                  </a:ext>
                </a:extLst>
              </a:tr>
              <a:tr h="40357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3</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ChiBao</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M2</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Finance</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3"/>
                  </a:ext>
                </a:extLst>
              </a:tr>
              <a:tr h="40357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4</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ChiBao</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M3</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CS</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4"/>
                  </a:ext>
                </a:extLst>
              </a:tr>
            </a:tbl>
          </a:graphicData>
        </a:graphic>
      </p:graphicFrame>
      <p:sp>
        <p:nvSpPr>
          <p:cNvPr id="270" name="Google Shape;270;g29b37324234_0_62"/>
          <p:cNvSpPr txBox="1"/>
          <p:nvPr/>
        </p:nvSpPr>
        <p:spPr>
          <a:xfrm>
            <a:off x="2375050" y="2651350"/>
            <a:ext cx="1680600" cy="400200"/>
          </a:xfrm>
          <a:prstGeom prst="rect">
            <a:avLst/>
          </a:prstGeom>
          <a:solidFill>
            <a:srgbClr val="FFE3E3"/>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Exo"/>
                <a:ea typeface="Exo"/>
                <a:cs typeface="Exo"/>
                <a:sym typeface="Exo"/>
              </a:rPr>
              <a:t>Khoá chính(PK)</a:t>
            </a:r>
            <a:endParaRPr sz="1400" b="1" i="1" u="none" strike="noStrike" cap="none">
              <a:solidFill>
                <a:srgbClr val="000000"/>
              </a:solidFill>
              <a:latin typeface="Exo"/>
              <a:ea typeface="Exo"/>
              <a:cs typeface="Exo"/>
              <a:sym typeface="Exo"/>
            </a:endParaRPr>
          </a:p>
        </p:txBody>
      </p:sp>
      <p:sp>
        <p:nvSpPr>
          <p:cNvPr id="271" name="Google Shape;271;g29b37324234_0_62"/>
          <p:cNvSpPr txBox="1"/>
          <p:nvPr/>
        </p:nvSpPr>
        <p:spPr>
          <a:xfrm>
            <a:off x="3724155" y="3325475"/>
            <a:ext cx="975000" cy="2124000"/>
          </a:xfrm>
          <a:prstGeom prst="rect">
            <a:avLst/>
          </a:prstGeom>
          <a:noFill/>
          <a:ln w="28575" cap="flat" cmpd="sng">
            <a:solidFill>
              <a:srgbClr val="E31F26"/>
            </a:solidFill>
            <a:prstDash val="lgDash"/>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72" name="Google Shape;272;g29b37324234_0_62"/>
          <p:cNvSpPr txBox="1"/>
          <p:nvPr/>
        </p:nvSpPr>
        <p:spPr>
          <a:xfrm>
            <a:off x="2533400" y="5692550"/>
            <a:ext cx="24081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1" i="1" u="none" strike="noStrike" cap="none">
                <a:solidFill>
                  <a:srgbClr val="000000"/>
                </a:solidFill>
                <a:latin typeface="Exo"/>
                <a:ea typeface="Exo"/>
                <a:cs typeface="Exo"/>
                <a:sym typeface="Exo"/>
              </a:rPr>
              <a:t>Không phụ thuộc hoàn toàn</a:t>
            </a:r>
            <a:endParaRPr sz="1300" b="1" i="1" u="none" strike="noStrike" cap="none">
              <a:solidFill>
                <a:srgbClr val="000000"/>
              </a:solidFill>
              <a:latin typeface="Exo"/>
              <a:ea typeface="Exo"/>
              <a:cs typeface="Exo"/>
              <a:sym typeface="Exo"/>
            </a:endParaRPr>
          </a:p>
        </p:txBody>
      </p:sp>
      <p:graphicFrame>
        <p:nvGraphicFramePr>
          <p:cNvPr id="273" name="Google Shape;273;g29b37324234_0_62"/>
          <p:cNvGraphicFramePr/>
          <p:nvPr/>
        </p:nvGraphicFramePr>
        <p:xfrm>
          <a:off x="6670138" y="2371575"/>
          <a:ext cx="2023700" cy="1920125"/>
        </p:xfrm>
        <a:graphic>
          <a:graphicData uri="http://schemas.openxmlformats.org/drawingml/2006/table">
            <a:tbl>
              <a:tblPr>
                <a:noFill/>
                <a:tableStyleId>{FB0BA765-48B8-4D47-8352-B6FFD147D340}</a:tableStyleId>
              </a:tblPr>
              <a:tblGrid>
                <a:gridCol w="859250">
                  <a:extLst>
                    <a:ext uri="{9D8B030D-6E8A-4147-A177-3AD203B41FA5}">
                      <a16:colId xmlns:a16="http://schemas.microsoft.com/office/drawing/2014/main" val="20000"/>
                    </a:ext>
                  </a:extLst>
                </a:gridCol>
                <a:gridCol w="1164450">
                  <a:extLst>
                    <a:ext uri="{9D8B030D-6E8A-4147-A177-3AD203B41FA5}">
                      <a16:colId xmlns:a16="http://schemas.microsoft.com/office/drawing/2014/main" val="20001"/>
                    </a:ext>
                  </a:extLst>
                </a:gridCol>
              </a:tblGrid>
              <a:tr h="51812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StudentID</a:t>
                      </a:r>
                      <a:endParaRPr sz="1100" b="1" u="none" strike="noStrike" cap="none">
                        <a:solidFill>
                          <a:srgbClr val="FFFFFF"/>
                        </a:solidFill>
                        <a:latin typeface="Exo"/>
                        <a:ea typeface="Exo"/>
                        <a:cs typeface="Exo"/>
                        <a:sym typeface="Ex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StudentName</a:t>
                      </a:r>
                      <a:endParaRPr sz="1100" b="1" u="none" strike="noStrike" cap="none">
                        <a:solidFill>
                          <a:srgbClr val="FFFFFF"/>
                        </a:solidFill>
                        <a:latin typeface="Exo"/>
                        <a:ea typeface="Exo"/>
                        <a:cs typeface="Exo"/>
                        <a:sym typeface="Ex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extLst>
                  <a:ext uri="{0D108BD9-81ED-4DB2-BD59-A6C34878D82A}">
                    <a16:rowId xmlns:a16="http://schemas.microsoft.com/office/drawing/2014/main" val="10000"/>
                  </a:ext>
                </a:extLst>
              </a:tr>
              <a:tr h="3505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1</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Minh</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1"/>
                  </a:ext>
                </a:extLst>
              </a:tr>
              <a:tr h="3505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2</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HaiDo</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2"/>
                  </a:ext>
                </a:extLst>
              </a:tr>
              <a:tr h="3505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3</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ChiBao</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3"/>
                  </a:ext>
                </a:extLst>
              </a:tr>
              <a:tr h="3505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4</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ChiBao</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4"/>
                  </a:ext>
                </a:extLst>
              </a:tr>
            </a:tbl>
          </a:graphicData>
        </a:graphic>
      </p:graphicFrame>
      <p:graphicFrame>
        <p:nvGraphicFramePr>
          <p:cNvPr id="274" name="Google Shape;274;g29b37324234_0_62"/>
          <p:cNvGraphicFramePr/>
          <p:nvPr/>
        </p:nvGraphicFramePr>
        <p:xfrm>
          <a:off x="7529400" y="5198998"/>
          <a:ext cx="2994950" cy="1401960"/>
        </p:xfrm>
        <a:graphic>
          <a:graphicData uri="http://schemas.openxmlformats.org/drawingml/2006/table">
            <a:tbl>
              <a:tblPr>
                <a:noFill/>
                <a:tableStyleId>{FB0BA765-48B8-4D47-8352-B6FFD147D340}</a:tableStyleId>
              </a:tblPr>
              <a:tblGrid>
                <a:gridCol w="1497475">
                  <a:extLst>
                    <a:ext uri="{9D8B030D-6E8A-4147-A177-3AD203B41FA5}">
                      <a16:colId xmlns:a16="http://schemas.microsoft.com/office/drawing/2014/main" val="20000"/>
                    </a:ext>
                  </a:extLst>
                </a:gridCol>
                <a:gridCol w="1497475">
                  <a:extLst>
                    <a:ext uri="{9D8B030D-6E8A-4147-A177-3AD203B41FA5}">
                      <a16:colId xmlns:a16="http://schemas.microsoft.com/office/drawing/2014/main" val="20001"/>
                    </a:ext>
                  </a:extLst>
                </a:gridCol>
              </a:tblGrid>
              <a:tr h="253950">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MajorID</a:t>
                      </a:r>
                      <a:endParaRPr sz="1100" b="1" u="none" strike="noStrike" cap="none">
                        <a:solidFill>
                          <a:srgbClr val="FFFFFF"/>
                        </a:solidFill>
                        <a:latin typeface="Exo"/>
                        <a:ea typeface="Exo"/>
                        <a:cs typeface="Exo"/>
                        <a:sym typeface="Ex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MajorName</a:t>
                      </a:r>
                      <a:endParaRPr sz="1100" b="1" u="none" strike="noStrike" cap="none">
                        <a:solidFill>
                          <a:srgbClr val="FFFFFF"/>
                        </a:solidFill>
                        <a:latin typeface="Exo"/>
                        <a:ea typeface="Exo"/>
                        <a:cs typeface="Exo"/>
                        <a:sym typeface="Ex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extLst>
                  <a:ext uri="{0D108BD9-81ED-4DB2-BD59-A6C34878D82A}">
                    <a16:rowId xmlns:a16="http://schemas.microsoft.com/office/drawing/2014/main" val="10000"/>
                  </a:ext>
                </a:extLst>
              </a:tr>
              <a:tr h="25395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M1</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IT</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1"/>
                  </a:ext>
                </a:extLst>
              </a:tr>
              <a:tr h="25395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M2</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Finance</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2"/>
                  </a:ext>
                </a:extLst>
              </a:tr>
              <a:tr h="25395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M3</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CS</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3"/>
                  </a:ext>
                </a:extLst>
              </a:tr>
            </a:tbl>
          </a:graphicData>
        </a:graphic>
      </p:graphicFrame>
      <p:pic>
        <p:nvPicPr>
          <p:cNvPr id="275" name="Google Shape;275;g29b37324234_0_62"/>
          <p:cNvPicPr preferRelativeResize="0"/>
          <p:nvPr/>
        </p:nvPicPr>
        <p:blipFill rotWithShape="1">
          <a:blip r:embed="rId3">
            <a:alphaModFix/>
          </a:blip>
          <a:srcRect/>
          <a:stretch/>
        </p:blipFill>
        <p:spPr>
          <a:xfrm>
            <a:off x="11265124" y="4080138"/>
            <a:ext cx="831300" cy="831300"/>
          </a:xfrm>
          <a:prstGeom prst="rect">
            <a:avLst/>
          </a:prstGeom>
          <a:noFill/>
          <a:ln>
            <a:noFill/>
          </a:ln>
        </p:spPr>
      </p:pic>
      <p:sp>
        <p:nvSpPr>
          <p:cNvPr id="276" name="Google Shape;276;g29b37324234_0_62"/>
          <p:cNvSpPr/>
          <p:nvPr/>
        </p:nvSpPr>
        <p:spPr>
          <a:xfrm>
            <a:off x="10978450" y="3589338"/>
            <a:ext cx="206400" cy="1812900"/>
          </a:xfrm>
          <a:prstGeom prst="rightBrace">
            <a:avLst>
              <a:gd name="adj1" fmla="val 50000"/>
              <a:gd name="adj2" fmla="val 50000"/>
            </a:avLst>
          </a:prstGeom>
          <a:noFill/>
          <a:ln w="9525" cap="flat" cmpd="sng">
            <a:solidFill>
              <a:srgbClr val="E31F2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g29b37324234_0_62"/>
          <p:cNvSpPr txBox="1"/>
          <p:nvPr/>
        </p:nvSpPr>
        <p:spPr>
          <a:xfrm>
            <a:off x="1400050" y="3310050"/>
            <a:ext cx="975000" cy="2124000"/>
          </a:xfrm>
          <a:prstGeom prst="rect">
            <a:avLst/>
          </a:prstGeom>
          <a:noFill/>
          <a:ln w="28575" cap="flat" cmpd="sng">
            <a:solidFill>
              <a:srgbClr val="E31F26"/>
            </a:solidFill>
            <a:prstDash val="lgDash"/>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78" name="Google Shape;278;g29b37324234_0_62"/>
          <p:cNvSpPr txBox="1"/>
          <p:nvPr/>
        </p:nvSpPr>
        <p:spPr>
          <a:xfrm>
            <a:off x="2465050" y="3310050"/>
            <a:ext cx="1169100" cy="2124000"/>
          </a:xfrm>
          <a:prstGeom prst="rect">
            <a:avLst/>
          </a:prstGeom>
          <a:noFill/>
          <a:ln w="19050" cap="flat" cmpd="sng">
            <a:solidFill>
              <a:srgbClr val="1155CC"/>
            </a:solidFill>
            <a:prstDash val="lgDash"/>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279" name="Google Shape;279;g29b37324234_0_62"/>
          <p:cNvSpPr txBox="1"/>
          <p:nvPr/>
        </p:nvSpPr>
        <p:spPr>
          <a:xfrm>
            <a:off x="4819913" y="3354025"/>
            <a:ext cx="1169100" cy="2124000"/>
          </a:xfrm>
          <a:prstGeom prst="rect">
            <a:avLst/>
          </a:prstGeom>
          <a:noFill/>
          <a:ln w="19050" cap="flat" cmpd="sng">
            <a:solidFill>
              <a:srgbClr val="1155CC"/>
            </a:solidFill>
            <a:prstDash val="lgDash"/>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cxnSp>
        <p:nvCxnSpPr>
          <p:cNvPr id="280" name="Google Shape;280;g29b37324234_0_62"/>
          <p:cNvCxnSpPr>
            <a:stCxn id="279" idx="2"/>
            <a:endCxn id="277" idx="2"/>
          </p:cNvCxnSpPr>
          <p:nvPr/>
        </p:nvCxnSpPr>
        <p:spPr>
          <a:xfrm rot="5400000" flipH="1">
            <a:off x="3623963" y="3697525"/>
            <a:ext cx="44100" cy="3516900"/>
          </a:xfrm>
          <a:prstGeom prst="bentConnector3">
            <a:avLst>
              <a:gd name="adj1" fmla="val -1221769"/>
            </a:avLst>
          </a:prstGeom>
          <a:noFill/>
          <a:ln w="9525" cap="flat" cmpd="sng">
            <a:solidFill>
              <a:srgbClr val="4C1130"/>
            </a:solidFill>
            <a:prstDash val="dot"/>
            <a:round/>
            <a:headEnd type="none" w="sm" len="sm"/>
            <a:tailEnd type="triangle" w="med" len="med"/>
          </a:ln>
        </p:spPr>
      </p:cxnSp>
      <p:sp>
        <p:nvSpPr>
          <p:cNvPr id="281" name="Google Shape;281;g29b37324234_0_62"/>
          <p:cNvSpPr/>
          <p:nvPr/>
        </p:nvSpPr>
        <p:spPr>
          <a:xfrm>
            <a:off x="3104250" y="3719100"/>
            <a:ext cx="1169100" cy="1281300"/>
          </a:xfrm>
          <a:prstGeom prst="mathMultiply">
            <a:avLst>
              <a:gd name="adj1" fmla="val 23520"/>
            </a:avLst>
          </a:prstGeom>
          <a:solidFill>
            <a:srgbClr val="E31F26"/>
          </a:solidFill>
          <a:ln w="9525" cap="flat" cmpd="sng">
            <a:solidFill>
              <a:srgbClr val="E31F2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g29b37324234_0_62"/>
          <p:cNvSpPr/>
          <p:nvPr/>
        </p:nvSpPr>
        <p:spPr>
          <a:xfrm>
            <a:off x="9636400" y="2724950"/>
            <a:ext cx="815400" cy="1752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g29b37324234_0_62"/>
          <p:cNvSpPr/>
          <p:nvPr/>
        </p:nvSpPr>
        <p:spPr>
          <a:xfrm>
            <a:off x="7529400" y="5199000"/>
            <a:ext cx="1497600" cy="140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84" name="Google Shape;284;g29b37324234_0_62"/>
          <p:cNvCxnSpPr>
            <a:stCxn id="283" idx="0"/>
            <a:endCxn id="285" idx="2"/>
          </p:cNvCxnSpPr>
          <p:nvPr/>
        </p:nvCxnSpPr>
        <p:spPr>
          <a:xfrm rot="-5400000">
            <a:off x="8908200" y="3702000"/>
            <a:ext cx="867000" cy="2127000"/>
          </a:xfrm>
          <a:prstGeom prst="bentConnector3">
            <a:avLst>
              <a:gd name="adj1" fmla="val 34651"/>
            </a:avLst>
          </a:prstGeom>
          <a:noFill/>
          <a:ln w="9525" cap="flat" cmpd="sng">
            <a:solidFill>
              <a:srgbClr val="000000"/>
            </a:solidFill>
            <a:prstDash val="dot"/>
            <a:round/>
            <a:headEnd type="none" w="sm" len="sm"/>
            <a:tailEnd type="stealth" w="med" len="med"/>
          </a:ln>
        </p:spPr>
      </p:cxnSp>
      <p:sp>
        <p:nvSpPr>
          <p:cNvPr id="286" name="Google Shape;286;g29b37324234_0_62"/>
          <p:cNvSpPr/>
          <p:nvPr/>
        </p:nvSpPr>
        <p:spPr>
          <a:xfrm>
            <a:off x="6419863" y="4350050"/>
            <a:ext cx="606000" cy="415800"/>
          </a:xfrm>
          <a:prstGeom prst="rightArrow">
            <a:avLst>
              <a:gd name="adj1" fmla="val 50000"/>
              <a:gd name="adj2" fmla="val 50000"/>
            </a:avLst>
          </a:prstGeom>
          <a:solidFill>
            <a:srgbClr val="FF6C7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287" name="Google Shape;287;g29b37324234_0_62"/>
          <p:cNvGraphicFramePr/>
          <p:nvPr/>
        </p:nvGraphicFramePr>
        <p:xfrm>
          <a:off x="8887788" y="2374738"/>
          <a:ext cx="1912050" cy="1920125"/>
        </p:xfrm>
        <a:graphic>
          <a:graphicData uri="http://schemas.openxmlformats.org/drawingml/2006/table">
            <a:tbl>
              <a:tblPr>
                <a:noFill/>
                <a:tableStyleId>{FB0BA765-48B8-4D47-8352-B6FFD147D340}</a:tableStyleId>
              </a:tblPr>
              <a:tblGrid>
                <a:gridCol w="1043875">
                  <a:extLst>
                    <a:ext uri="{9D8B030D-6E8A-4147-A177-3AD203B41FA5}">
                      <a16:colId xmlns:a16="http://schemas.microsoft.com/office/drawing/2014/main" val="20000"/>
                    </a:ext>
                  </a:extLst>
                </a:gridCol>
                <a:gridCol w="868175">
                  <a:extLst>
                    <a:ext uri="{9D8B030D-6E8A-4147-A177-3AD203B41FA5}">
                      <a16:colId xmlns:a16="http://schemas.microsoft.com/office/drawing/2014/main" val="20001"/>
                    </a:ext>
                  </a:extLst>
                </a:gridCol>
              </a:tblGrid>
              <a:tr h="38402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StudentID</a:t>
                      </a:r>
                      <a:endParaRPr sz="1100" b="1" u="none" strike="noStrike" cap="none">
                        <a:solidFill>
                          <a:srgbClr val="FFFFFF"/>
                        </a:solidFill>
                        <a:latin typeface="Exo"/>
                        <a:ea typeface="Exo"/>
                        <a:cs typeface="Exo"/>
                        <a:sym typeface="Ex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MajorID</a:t>
                      </a:r>
                      <a:endParaRPr sz="1100" b="1" u="none" strike="noStrike" cap="none">
                        <a:solidFill>
                          <a:srgbClr val="FFFFFF"/>
                        </a:solidFill>
                        <a:latin typeface="Exo"/>
                        <a:ea typeface="Exo"/>
                        <a:cs typeface="Exo"/>
                        <a:sym typeface="Ex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extLst>
                  <a:ext uri="{0D108BD9-81ED-4DB2-BD59-A6C34878D82A}">
                    <a16:rowId xmlns:a16="http://schemas.microsoft.com/office/drawing/2014/main" val="10000"/>
                  </a:ext>
                </a:extLst>
              </a:tr>
              <a:tr h="38402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1</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M1</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1"/>
                  </a:ext>
                </a:extLst>
              </a:tr>
              <a:tr h="38402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2</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M1</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2"/>
                  </a:ext>
                </a:extLst>
              </a:tr>
              <a:tr h="38402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3</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M2</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3"/>
                  </a:ext>
                </a:extLst>
              </a:tr>
              <a:tr h="38402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4</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M3</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4"/>
                  </a:ext>
                </a:extLst>
              </a:tr>
            </a:tbl>
          </a:graphicData>
        </a:graphic>
      </p:graphicFrame>
      <p:sp>
        <p:nvSpPr>
          <p:cNvPr id="285" name="Google Shape;285;g29b37324234_0_62"/>
          <p:cNvSpPr/>
          <p:nvPr/>
        </p:nvSpPr>
        <p:spPr>
          <a:xfrm>
            <a:off x="9931675" y="2411925"/>
            <a:ext cx="946800" cy="19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g29b37324234_0_62"/>
          <p:cNvSpPr/>
          <p:nvPr/>
        </p:nvSpPr>
        <p:spPr>
          <a:xfrm>
            <a:off x="6629113" y="2374813"/>
            <a:ext cx="946800" cy="19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89" name="Google Shape;289;g29b37324234_0_62"/>
          <p:cNvCxnSpPr>
            <a:stCxn id="288" idx="2"/>
            <a:endCxn id="290" idx="2"/>
          </p:cNvCxnSpPr>
          <p:nvPr/>
        </p:nvCxnSpPr>
        <p:spPr>
          <a:xfrm rot="-5400000" flipH="1">
            <a:off x="8230063" y="3167263"/>
            <a:ext cx="600" cy="2255700"/>
          </a:xfrm>
          <a:prstGeom prst="bentConnector3">
            <a:avLst>
              <a:gd name="adj1" fmla="val 39687500"/>
            </a:avLst>
          </a:prstGeom>
          <a:noFill/>
          <a:ln w="9525" cap="flat" cmpd="sng">
            <a:solidFill>
              <a:srgbClr val="000000"/>
            </a:solidFill>
            <a:prstDash val="dot"/>
            <a:round/>
            <a:headEnd type="none" w="sm" len="sm"/>
            <a:tailEnd type="stealth" w="med" len="med"/>
          </a:ln>
        </p:spPr>
      </p:cxnSp>
      <p:sp>
        <p:nvSpPr>
          <p:cNvPr id="290" name="Google Shape;290;g29b37324234_0_62"/>
          <p:cNvSpPr/>
          <p:nvPr/>
        </p:nvSpPr>
        <p:spPr>
          <a:xfrm>
            <a:off x="8884888" y="2374813"/>
            <a:ext cx="946800" cy="19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g29b37324234_0_62"/>
          <p:cNvSpPr txBox="1"/>
          <p:nvPr/>
        </p:nvSpPr>
        <p:spPr>
          <a:xfrm>
            <a:off x="8153663" y="4524038"/>
            <a:ext cx="946800" cy="354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solidFill>
                  <a:srgbClr val="E2262D"/>
                </a:solidFill>
                <a:highlight>
                  <a:srgbClr val="FFFFFF"/>
                </a:highlight>
                <a:latin typeface="Exo"/>
                <a:ea typeface="Exo"/>
                <a:cs typeface="Exo"/>
                <a:sym typeface="Exo"/>
              </a:rPr>
              <a:t>Tham chiếu</a:t>
            </a:r>
            <a:r>
              <a:rPr lang="en-US" sz="1100" b="1" i="1" u="none" strike="noStrike" cap="none">
                <a:solidFill>
                  <a:srgbClr val="000000"/>
                </a:solidFill>
                <a:highlight>
                  <a:srgbClr val="FFFFFF"/>
                </a:highlight>
                <a:latin typeface="Exo"/>
                <a:ea typeface="Exo"/>
                <a:cs typeface="Exo"/>
                <a:sym typeface="Exo"/>
              </a:rPr>
              <a:t> </a:t>
            </a:r>
            <a:endParaRPr sz="1100" b="1" i="1" u="none" strike="noStrike" cap="none">
              <a:solidFill>
                <a:srgbClr val="000000"/>
              </a:solidFill>
              <a:highlight>
                <a:srgbClr val="FFFFFF"/>
              </a:highlight>
              <a:latin typeface="Exo"/>
              <a:ea typeface="Exo"/>
              <a:cs typeface="Exo"/>
              <a:sym typeface="Exo"/>
            </a:endParaRPr>
          </a:p>
        </p:txBody>
      </p:sp>
      <p:sp>
        <p:nvSpPr>
          <p:cNvPr id="292" name="Google Shape;292;g29b37324234_0_62"/>
          <p:cNvSpPr/>
          <p:nvPr/>
        </p:nvSpPr>
        <p:spPr>
          <a:xfrm rot="5400000" flipH="1">
            <a:off x="3105725" y="2134250"/>
            <a:ext cx="118800" cy="2093100"/>
          </a:xfrm>
          <a:prstGeom prst="rightBrace">
            <a:avLst>
              <a:gd name="adj1" fmla="val 50000"/>
              <a:gd name="adj2" fmla="val 48976"/>
            </a:avLst>
          </a:prstGeom>
          <a:noFill/>
          <a:ln w="9525" cap="flat" cmpd="sng">
            <a:solidFill>
              <a:srgbClr val="E31F2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93" name="Google Shape;293;g29b37324234_0_62"/>
          <p:cNvCxnSpPr>
            <a:stCxn id="278" idx="2"/>
            <a:endCxn id="271" idx="2"/>
          </p:cNvCxnSpPr>
          <p:nvPr/>
        </p:nvCxnSpPr>
        <p:spPr>
          <a:xfrm rot="-5400000" flipH="1">
            <a:off x="3623050" y="4860600"/>
            <a:ext cx="15300" cy="1162200"/>
          </a:xfrm>
          <a:prstGeom prst="bentConnector3">
            <a:avLst>
              <a:gd name="adj1" fmla="val 1657190"/>
            </a:avLst>
          </a:prstGeom>
          <a:noFill/>
          <a:ln w="9525" cap="flat" cmpd="sng">
            <a:solidFill>
              <a:srgbClr val="4C1130"/>
            </a:solidFill>
            <a:prstDash val="dot"/>
            <a:round/>
            <a:headEnd type="none" w="sm" len="sm"/>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29b37324234_0_93"/>
          <p:cNvSpPr txBox="1"/>
          <p:nvPr/>
        </p:nvSpPr>
        <p:spPr>
          <a:xfrm>
            <a:off x="681450" y="633600"/>
            <a:ext cx="11060400" cy="14715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1600"/>
              <a:buFont typeface="Arial"/>
              <a:buNone/>
            </a:pPr>
            <a:r>
              <a:rPr lang="en-US" sz="1600" b="0" i="0" u="none" strike="noStrike" cap="none">
                <a:solidFill>
                  <a:srgbClr val="000000"/>
                </a:solidFill>
                <a:latin typeface="Exo"/>
                <a:ea typeface="Exo"/>
                <a:cs typeface="Exo"/>
                <a:sym typeface="Exo"/>
              </a:rPr>
              <a:t>Trong ví dụ dưới, ta thấy khoá chính là một cặp 2 cột StudentID và MajorID, tuy nhiên, ta lại thấy </a:t>
            </a:r>
            <a:endParaRPr sz="1600" b="0" i="0" u="none" strike="noStrike" cap="none">
              <a:solidFill>
                <a:srgbClr val="000000"/>
              </a:solidFill>
              <a:latin typeface="Exo"/>
              <a:ea typeface="Exo"/>
              <a:cs typeface="Exo"/>
              <a:sym typeface="Exo"/>
            </a:endParaRPr>
          </a:p>
          <a:p>
            <a:pPr marL="0" marR="0" lvl="0" indent="0" algn="l" rtl="0">
              <a:lnSpc>
                <a:spcPct val="115000"/>
              </a:lnSpc>
              <a:spcBef>
                <a:spcPts val="0"/>
              </a:spcBef>
              <a:spcAft>
                <a:spcPts val="0"/>
              </a:spcAft>
              <a:buClr>
                <a:srgbClr val="000000"/>
              </a:buClr>
              <a:buSzPts val="1600"/>
              <a:buFont typeface="Arial"/>
              <a:buNone/>
            </a:pPr>
            <a:r>
              <a:rPr lang="en-US" sz="1600" b="0" i="0" u="none" strike="noStrike" cap="none">
                <a:solidFill>
                  <a:srgbClr val="000000"/>
                </a:solidFill>
                <a:latin typeface="Exo"/>
                <a:ea typeface="Exo"/>
                <a:cs typeface="Exo"/>
                <a:sym typeface="Exo"/>
              </a:rPr>
              <a:t>MajorName chỉ phụ thuộc một phần vào MajorID, nói cách khác, khi biết StudentID, ta không thể </a:t>
            </a:r>
            <a:endParaRPr sz="1600" b="0" i="0" u="none" strike="noStrike" cap="none">
              <a:solidFill>
                <a:srgbClr val="000000"/>
              </a:solidFill>
              <a:latin typeface="Exo"/>
              <a:ea typeface="Exo"/>
              <a:cs typeface="Exo"/>
              <a:sym typeface="Exo"/>
            </a:endParaRPr>
          </a:p>
          <a:p>
            <a:pPr marL="0" marR="0" lvl="0" indent="0" algn="l" rtl="0">
              <a:lnSpc>
                <a:spcPct val="115000"/>
              </a:lnSpc>
              <a:spcBef>
                <a:spcPts val="0"/>
              </a:spcBef>
              <a:spcAft>
                <a:spcPts val="0"/>
              </a:spcAft>
              <a:buClr>
                <a:srgbClr val="000000"/>
              </a:buClr>
              <a:buSzPts val="1600"/>
              <a:buFont typeface="Arial"/>
              <a:buNone/>
            </a:pPr>
            <a:r>
              <a:rPr lang="en-US" sz="1600" b="0" i="0" u="none" strike="noStrike" cap="none">
                <a:solidFill>
                  <a:srgbClr val="000000"/>
                </a:solidFill>
                <a:latin typeface="Exo"/>
                <a:ea typeface="Exo"/>
                <a:cs typeface="Exo"/>
                <a:sym typeface="Exo"/>
              </a:rPr>
              <a:t>định danh MajorName mà bạn đó theo học, do đó, ta cần </a:t>
            </a:r>
            <a:r>
              <a:rPr lang="en-US" sz="1600" b="1" i="1" u="none" strike="noStrike" cap="none">
                <a:solidFill>
                  <a:srgbClr val="000000"/>
                </a:solidFill>
                <a:latin typeface="Exo"/>
                <a:ea typeface="Exo"/>
                <a:cs typeface="Exo"/>
                <a:sym typeface="Exo"/>
              </a:rPr>
              <a:t>tách bảng trên ra thành một bảng mới</a:t>
            </a:r>
            <a:r>
              <a:rPr lang="en-US" sz="1600" b="0" i="0" u="none" strike="noStrike" cap="none">
                <a:solidFill>
                  <a:srgbClr val="000000"/>
                </a:solidFill>
                <a:latin typeface="Exo"/>
                <a:ea typeface="Exo"/>
                <a:cs typeface="Exo"/>
                <a:sym typeface="Exo"/>
              </a:rPr>
              <a:t> chứa </a:t>
            </a:r>
            <a:endParaRPr sz="1600" b="0" i="0" u="none" strike="noStrike" cap="none">
              <a:solidFill>
                <a:srgbClr val="000000"/>
              </a:solidFill>
              <a:latin typeface="Exo"/>
              <a:ea typeface="Exo"/>
              <a:cs typeface="Exo"/>
              <a:sym typeface="Exo"/>
            </a:endParaRPr>
          </a:p>
          <a:p>
            <a:pPr marL="0" marR="0" lvl="0" indent="0" algn="l" rtl="0">
              <a:lnSpc>
                <a:spcPct val="115000"/>
              </a:lnSpc>
              <a:spcBef>
                <a:spcPts val="0"/>
              </a:spcBef>
              <a:spcAft>
                <a:spcPts val="0"/>
              </a:spcAft>
              <a:buClr>
                <a:srgbClr val="000000"/>
              </a:buClr>
              <a:buSzPts val="1600"/>
              <a:buFont typeface="Arial"/>
              <a:buNone/>
            </a:pPr>
            <a:r>
              <a:rPr lang="en-US" sz="1600" b="0" i="0" u="none" strike="noStrike" cap="none">
                <a:solidFill>
                  <a:srgbClr val="000000"/>
                </a:solidFill>
                <a:latin typeface="Exo"/>
                <a:ea typeface="Exo"/>
                <a:cs typeface="Exo"/>
                <a:sym typeface="Exo"/>
              </a:rPr>
              <a:t>các thông tin liên quan đến ngành học và</a:t>
            </a:r>
            <a:r>
              <a:rPr lang="en-US" sz="1600" b="1" i="1" u="none" strike="noStrike" cap="none">
                <a:solidFill>
                  <a:srgbClr val="000000"/>
                </a:solidFill>
                <a:latin typeface="Exo"/>
                <a:ea typeface="Exo"/>
                <a:cs typeface="Exo"/>
                <a:sym typeface="Exo"/>
              </a:rPr>
              <a:t> tạo khoá ngoại </a:t>
            </a:r>
            <a:r>
              <a:rPr lang="en-US" sz="1600" b="0" i="0" u="none" strike="noStrike" cap="none">
                <a:solidFill>
                  <a:srgbClr val="000000"/>
                </a:solidFill>
                <a:latin typeface="Exo"/>
                <a:ea typeface="Exo"/>
                <a:cs typeface="Exo"/>
                <a:sym typeface="Exo"/>
              </a:rPr>
              <a:t>để tham chiếu MajorID đến Student biểu diễn </a:t>
            </a:r>
            <a:endParaRPr sz="1600" b="0" i="0" u="none" strike="noStrike" cap="none">
              <a:solidFill>
                <a:srgbClr val="000000"/>
              </a:solidFill>
              <a:latin typeface="Exo"/>
              <a:ea typeface="Exo"/>
              <a:cs typeface="Exo"/>
              <a:sym typeface="Exo"/>
            </a:endParaRPr>
          </a:p>
          <a:p>
            <a:pPr marL="0" marR="0" lvl="0" indent="0" algn="l" rtl="0">
              <a:lnSpc>
                <a:spcPct val="115000"/>
              </a:lnSpc>
              <a:spcBef>
                <a:spcPts val="0"/>
              </a:spcBef>
              <a:spcAft>
                <a:spcPts val="0"/>
              </a:spcAft>
              <a:buClr>
                <a:srgbClr val="000000"/>
              </a:buClr>
              <a:buSzPts val="1600"/>
              <a:buFont typeface="Arial"/>
              <a:buNone/>
            </a:pPr>
            <a:r>
              <a:rPr lang="en-US" sz="1600" b="0" i="0" u="none" strike="noStrike" cap="none">
                <a:solidFill>
                  <a:srgbClr val="000000"/>
                </a:solidFill>
                <a:latin typeface="Exo"/>
                <a:ea typeface="Exo"/>
                <a:cs typeface="Exo"/>
                <a:sym typeface="Exo"/>
              </a:rPr>
              <a:t>mối quan hệ Student học Major nào. </a:t>
            </a:r>
            <a:endParaRPr sz="1600" b="1" i="1" u="none" strike="noStrike" cap="none">
              <a:solidFill>
                <a:srgbClr val="000000"/>
              </a:solidFill>
              <a:latin typeface="Exo"/>
              <a:ea typeface="Exo"/>
              <a:cs typeface="Exo"/>
              <a:sym typeface="Exo"/>
            </a:endParaRPr>
          </a:p>
        </p:txBody>
      </p:sp>
      <p:sp>
        <p:nvSpPr>
          <p:cNvPr id="300" name="Google Shape;300;g29b37324234_0_93"/>
          <p:cNvSpPr txBox="1"/>
          <p:nvPr/>
        </p:nvSpPr>
        <p:spPr>
          <a:xfrm>
            <a:off x="234125" y="3926888"/>
            <a:ext cx="815400" cy="1262100"/>
          </a:xfrm>
          <a:prstGeom prst="rect">
            <a:avLst/>
          </a:prstGeom>
          <a:solidFill>
            <a:srgbClr val="E06666"/>
          </a:solidFill>
          <a:ln w="9525" cap="flat" cmpd="sng">
            <a:solidFill>
              <a:srgbClr val="E06666"/>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Exo"/>
                <a:ea typeface="Exo"/>
                <a:cs typeface="Exo"/>
                <a:sym typeface="Exo"/>
              </a:rPr>
              <a:t>Ví </a:t>
            </a:r>
            <a:endParaRPr sz="1400" b="1" i="0" u="none" strike="noStrike" cap="none">
              <a:solidFill>
                <a:srgbClr val="FFFFFF"/>
              </a:solidFill>
              <a:latin typeface="Exo"/>
              <a:ea typeface="Exo"/>
              <a:cs typeface="Exo"/>
              <a:sym typeface="Exo"/>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Exo"/>
                <a:ea typeface="Exo"/>
                <a:cs typeface="Exo"/>
                <a:sym typeface="Exo"/>
              </a:rPr>
              <a:t>dụ</a:t>
            </a:r>
            <a:endParaRPr sz="1400" b="1" i="0" u="none" strike="noStrike" cap="none">
              <a:solidFill>
                <a:srgbClr val="FFFFFF"/>
              </a:solidFill>
              <a:latin typeface="Exo"/>
              <a:ea typeface="Exo"/>
              <a:cs typeface="Exo"/>
              <a:sym typeface="Exo"/>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Exo"/>
                <a:ea typeface="Exo"/>
                <a:cs typeface="Exo"/>
                <a:sym typeface="Exo"/>
              </a:rPr>
              <a:t>chuẩn hóa 2NF</a:t>
            </a:r>
            <a:endParaRPr sz="1400" b="1" i="0" u="none" strike="noStrike" cap="none">
              <a:solidFill>
                <a:srgbClr val="FFFFFF"/>
              </a:solidFill>
              <a:latin typeface="Exo"/>
              <a:ea typeface="Exo"/>
              <a:cs typeface="Exo"/>
              <a:sym typeface="Exo"/>
            </a:endParaRPr>
          </a:p>
        </p:txBody>
      </p:sp>
      <p:graphicFrame>
        <p:nvGraphicFramePr>
          <p:cNvPr id="301" name="Google Shape;301;g29b37324234_0_93"/>
          <p:cNvGraphicFramePr/>
          <p:nvPr/>
        </p:nvGraphicFramePr>
        <p:xfrm>
          <a:off x="1374425" y="3315413"/>
          <a:ext cx="4596175" cy="2017875"/>
        </p:xfrm>
        <a:graphic>
          <a:graphicData uri="http://schemas.openxmlformats.org/drawingml/2006/table">
            <a:tbl>
              <a:tblPr>
                <a:noFill/>
                <a:tableStyleId>{FB0BA765-48B8-4D47-8352-B6FFD147D340}</a:tableStyleId>
              </a:tblPr>
              <a:tblGrid>
                <a:gridCol w="975075">
                  <a:extLst>
                    <a:ext uri="{9D8B030D-6E8A-4147-A177-3AD203B41FA5}">
                      <a16:colId xmlns:a16="http://schemas.microsoft.com/office/drawing/2014/main" val="20000"/>
                    </a:ext>
                  </a:extLst>
                </a:gridCol>
                <a:gridCol w="1334525">
                  <a:extLst>
                    <a:ext uri="{9D8B030D-6E8A-4147-A177-3AD203B41FA5}">
                      <a16:colId xmlns:a16="http://schemas.microsoft.com/office/drawing/2014/main" val="20001"/>
                    </a:ext>
                  </a:extLst>
                </a:gridCol>
                <a:gridCol w="1079550">
                  <a:extLst>
                    <a:ext uri="{9D8B030D-6E8A-4147-A177-3AD203B41FA5}">
                      <a16:colId xmlns:a16="http://schemas.microsoft.com/office/drawing/2014/main" val="20002"/>
                    </a:ext>
                  </a:extLst>
                </a:gridCol>
                <a:gridCol w="1207025">
                  <a:extLst>
                    <a:ext uri="{9D8B030D-6E8A-4147-A177-3AD203B41FA5}">
                      <a16:colId xmlns:a16="http://schemas.microsoft.com/office/drawing/2014/main" val="20003"/>
                    </a:ext>
                  </a:extLst>
                </a:gridCol>
              </a:tblGrid>
              <a:tr h="40357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StudentID</a:t>
                      </a:r>
                      <a:endParaRPr sz="1100" b="1" u="none" strike="noStrike" cap="none">
                        <a:solidFill>
                          <a:srgbClr val="FFFFFF"/>
                        </a:solidFill>
                        <a:latin typeface="Exo"/>
                        <a:ea typeface="Exo"/>
                        <a:cs typeface="Exo"/>
                        <a:sym typeface="Ex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StudentName</a:t>
                      </a:r>
                      <a:endParaRPr sz="1100" b="1" u="none" strike="noStrike" cap="none">
                        <a:solidFill>
                          <a:srgbClr val="FFFFFF"/>
                        </a:solidFill>
                        <a:latin typeface="Exo"/>
                        <a:ea typeface="Exo"/>
                        <a:cs typeface="Exo"/>
                        <a:sym typeface="Ex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MajorID</a:t>
                      </a:r>
                      <a:endParaRPr sz="1100" b="1" u="none" strike="noStrike" cap="none">
                        <a:solidFill>
                          <a:srgbClr val="FFFFFF"/>
                        </a:solidFill>
                        <a:latin typeface="Exo"/>
                        <a:ea typeface="Exo"/>
                        <a:cs typeface="Exo"/>
                        <a:sym typeface="Ex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MajorName</a:t>
                      </a:r>
                      <a:endParaRPr sz="1100" b="1" u="none" strike="noStrike" cap="none">
                        <a:solidFill>
                          <a:srgbClr val="FFFFFF"/>
                        </a:solidFill>
                        <a:latin typeface="Exo"/>
                        <a:ea typeface="Exo"/>
                        <a:cs typeface="Exo"/>
                        <a:sym typeface="Ex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extLst>
                  <a:ext uri="{0D108BD9-81ED-4DB2-BD59-A6C34878D82A}">
                    <a16:rowId xmlns:a16="http://schemas.microsoft.com/office/drawing/2014/main" val="10000"/>
                  </a:ext>
                </a:extLst>
              </a:tr>
              <a:tr h="40357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1</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Minh</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M1</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IT</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1"/>
                  </a:ext>
                </a:extLst>
              </a:tr>
              <a:tr h="40357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2</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HaiDo</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M1</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IT</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2"/>
                  </a:ext>
                </a:extLst>
              </a:tr>
              <a:tr h="40357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3</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ChiBao</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M2</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Finance</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3"/>
                  </a:ext>
                </a:extLst>
              </a:tr>
              <a:tr h="40357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4</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ChiBao</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M3</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CS</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4"/>
                  </a:ext>
                </a:extLst>
              </a:tr>
            </a:tbl>
          </a:graphicData>
        </a:graphic>
      </p:graphicFrame>
      <p:sp>
        <p:nvSpPr>
          <p:cNvPr id="302" name="Google Shape;302;g29b37324234_0_93"/>
          <p:cNvSpPr txBox="1"/>
          <p:nvPr/>
        </p:nvSpPr>
        <p:spPr>
          <a:xfrm>
            <a:off x="2375050" y="2651350"/>
            <a:ext cx="1680600" cy="400200"/>
          </a:xfrm>
          <a:prstGeom prst="rect">
            <a:avLst/>
          </a:prstGeom>
          <a:solidFill>
            <a:srgbClr val="FFE3E3"/>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Exo"/>
                <a:ea typeface="Exo"/>
                <a:cs typeface="Exo"/>
                <a:sym typeface="Exo"/>
              </a:rPr>
              <a:t>Khoá chính(PK)</a:t>
            </a:r>
            <a:endParaRPr sz="1400" b="1" i="1" u="none" strike="noStrike" cap="none">
              <a:solidFill>
                <a:srgbClr val="000000"/>
              </a:solidFill>
              <a:latin typeface="Exo"/>
              <a:ea typeface="Exo"/>
              <a:cs typeface="Exo"/>
              <a:sym typeface="Exo"/>
            </a:endParaRPr>
          </a:p>
        </p:txBody>
      </p:sp>
      <p:sp>
        <p:nvSpPr>
          <p:cNvPr id="303" name="Google Shape;303;g29b37324234_0_93"/>
          <p:cNvSpPr txBox="1"/>
          <p:nvPr/>
        </p:nvSpPr>
        <p:spPr>
          <a:xfrm>
            <a:off x="3724155" y="3325475"/>
            <a:ext cx="975000" cy="2124000"/>
          </a:xfrm>
          <a:prstGeom prst="rect">
            <a:avLst/>
          </a:prstGeom>
          <a:noFill/>
          <a:ln w="28575" cap="flat" cmpd="sng">
            <a:solidFill>
              <a:srgbClr val="E31F26"/>
            </a:solidFill>
            <a:prstDash val="lgDash"/>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04" name="Google Shape;304;g29b37324234_0_93"/>
          <p:cNvSpPr txBox="1"/>
          <p:nvPr/>
        </p:nvSpPr>
        <p:spPr>
          <a:xfrm>
            <a:off x="2533400" y="5692550"/>
            <a:ext cx="24081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1" i="1" u="none" strike="noStrike" cap="none">
                <a:solidFill>
                  <a:srgbClr val="000000"/>
                </a:solidFill>
                <a:latin typeface="Exo"/>
                <a:ea typeface="Exo"/>
                <a:cs typeface="Exo"/>
                <a:sym typeface="Exo"/>
              </a:rPr>
              <a:t>Không phụ thuộc hoàn toàn</a:t>
            </a:r>
            <a:endParaRPr sz="1300" b="1" i="1" u="none" strike="noStrike" cap="none">
              <a:solidFill>
                <a:srgbClr val="000000"/>
              </a:solidFill>
              <a:latin typeface="Exo"/>
              <a:ea typeface="Exo"/>
              <a:cs typeface="Exo"/>
              <a:sym typeface="Exo"/>
            </a:endParaRPr>
          </a:p>
        </p:txBody>
      </p:sp>
      <p:graphicFrame>
        <p:nvGraphicFramePr>
          <p:cNvPr id="305" name="Google Shape;305;g29b37324234_0_93"/>
          <p:cNvGraphicFramePr/>
          <p:nvPr/>
        </p:nvGraphicFramePr>
        <p:xfrm>
          <a:off x="6670138" y="2371575"/>
          <a:ext cx="2023700" cy="1920125"/>
        </p:xfrm>
        <a:graphic>
          <a:graphicData uri="http://schemas.openxmlformats.org/drawingml/2006/table">
            <a:tbl>
              <a:tblPr>
                <a:noFill/>
                <a:tableStyleId>{FB0BA765-48B8-4D47-8352-B6FFD147D340}</a:tableStyleId>
              </a:tblPr>
              <a:tblGrid>
                <a:gridCol w="859250">
                  <a:extLst>
                    <a:ext uri="{9D8B030D-6E8A-4147-A177-3AD203B41FA5}">
                      <a16:colId xmlns:a16="http://schemas.microsoft.com/office/drawing/2014/main" val="20000"/>
                    </a:ext>
                  </a:extLst>
                </a:gridCol>
                <a:gridCol w="1164450">
                  <a:extLst>
                    <a:ext uri="{9D8B030D-6E8A-4147-A177-3AD203B41FA5}">
                      <a16:colId xmlns:a16="http://schemas.microsoft.com/office/drawing/2014/main" val="20001"/>
                    </a:ext>
                  </a:extLst>
                </a:gridCol>
              </a:tblGrid>
              <a:tr h="51812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StudentID</a:t>
                      </a:r>
                      <a:endParaRPr sz="1100" b="1" u="none" strike="noStrike" cap="none">
                        <a:solidFill>
                          <a:srgbClr val="FFFFFF"/>
                        </a:solidFill>
                        <a:latin typeface="Exo"/>
                        <a:ea typeface="Exo"/>
                        <a:cs typeface="Exo"/>
                        <a:sym typeface="Ex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StudentName</a:t>
                      </a:r>
                      <a:endParaRPr sz="1100" b="1" u="none" strike="noStrike" cap="none">
                        <a:solidFill>
                          <a:srgbClr val="FFFFFF"/>
                        </a:solidFill>
                        <a:latin typeface="Exo"/>
                        <a:ea typeface="Exo"/>
                        <a:cs typeface="Exo"/>
                        <a:sym typeface="Ex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extLst>
                  <a:ext uri="{0D108BD9-81ED-4DB2-BD59-A6C34878D82A}">
                    <a16:rowId xmlns:a16="http://schemas.microsoft.com/office/drawing/2014/main" val="10000"/>
                  </a:ext>
                </a:extLst>
              </a:tr>
              <a:tr h="3505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1</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Minh</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1"/>
                  </a:ext>
                </a:extLst>
              </a:tr>
              <a:tr h="3505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2</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HaiDo</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2"/>
                  </a:ext>
                </a:extLst>
              </a:tr>
              <a:tr h="3505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3</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ChiBao</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3"/>
                  </a:ext>
                </a:extLst>
              </a:tr>
              <a:tr h="3505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4</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ChiBao</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4"/>
                  </a:ext>
                </a:extLst>
              </a:tr>
            </a:tbl>
          </a:graphicData>
        </a:graphic>
      </p:graphicFrame>
      <p:graphicFrame>
        <p:nvGraphicFramePr>
          <p:cNvPr id="306" name="Google Shape;306;g29b37324234_0_93"/>
          <p:cNvGraphicFramePr/>
          <p:nvPr/>
        </p:nvGraphicFramePr>
        <p:xfrm>
          <a:off x="7529400" y="5198998"/>
          <a:ext cx="2994950" cy="1401960"/>
        </p:xfrm>
        <a:graphic>
          <a:graphicData uri="http://schemas.openxmlformats.org/drawingml/2006/table">
            <a:tbl>
              <a:tblPr>
                <a:noFill/>
                <a:tableStyleId>{FB0BA765-48B8-4D47-8352-B6FFD147D340}</a:tableStyleId>
              </a:tblPr>
              <a:tblGrid>
                <a:gridCol w="1497475">
                  <a:extLst>
                    <a:ext uri="{9D8B030D-6E8A-4147-A177-3AD203B41FA5}">
                      <a16:colId xmlns:a16="http://schemas.microsoft.com/office/drawing/2014/main" val="20000"/>
                    </a:ext>
                  </a:extLst>
                </a:gridCol>
                <a:gridCol w="1497475">
                  <a:extLst>
                    <a:ext uri="{9D8B030D-6E8A-4147-A177-3AD203B41FA5}">
                      <a16:colId xmlns:a16="http://schemas.microsoft.com/office/drawing/2014/main" val="20001"/>
                    </a:ext>
                  </a:extLst>
                </a:gridCol>
              </a:tblGrid>
              <a:tr h="253950">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MajorID</a:t>
                      </a:r>
                      <a:endParaRPr sz="1100" b="1" u="none" strike="noStrike" cap="none">
                        <a:solidFill>
                          <a:srgbClr val="FFFFFF"/>
                        </a:solidFill>
                        <a:latin typeface="Exo"/>
                        <a:ea typeface="Exo"/>
                        <a:cs typeface="Exo"/>
                        <a:sym typeface="Ex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MajorName</a:t>
                      </a:r>
                      <a:endParaRPr sz="1100" b="1" u="none" strike="noStrike" cap="none">
                        <a:solidFill>
                          <a:srgbClr val="FFFFFF"/>
                        </a:solidFill>
                        <a:latin typeface="Exo"/>
                        <a:ea typeface="Exo"/>
                        <a:cs typeface="Exo"/>
                        <a:sym typeface="Ex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extLst>
                  <a:ext uri="{0D108BD9-81ED-4DB2-BD59-A6C34878D82A}">
                    <a16:rowId xmlns:a16="http://schemas.microsoft.com/office/drawing/2014/main" val="10000"/>
                  </a:ext>
                </a:extLst>
              </a:tr>
              <a:tr h="25395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M1</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IT</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1"/>
                  </a:ext>
                </a:extLst>
              </a:tr>
              <a:tr h="25395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M2</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Finance</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2"/>
                  </a:ext>
                </a:extLst>
              </a:tr>
              <a:tr h="25395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M3</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CS</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3"/>
                  </a:ext>
                </a:extLst>
              </a:tr>
            </a:tbl>
          </a:graphicData>
        </a:graphic>
      </p:graphicFrame>
      <p:pic>
        <p:nvPicPr>
          <p:cNvPr id="307" name="Google Shape;307;g29b37324234_0_93"/>
          <p:cNvPicPr preferRelativeResize="0"/>
          <p:nvPr/>
        </p:nvPicPr>
        <p:blipFill rotWithShape="1">
          <a:blip r:embed="rId3">
            <a:alphaModFix/>
          </a:blip>
          <a:srcRect/>
          <a:stretch/>
        </p:blipFill>
        <p:spPr>
          <a:xfrm>
            <a:off x="11265124" y="4080138"/>
            <a:ext cx="831300" cy="831300"/>
          </a:xfrm>
          <a:prstGeom prst="rect">
            <a:avLst/>
          </a:prstGeom>
          <a:noFill/>
          <a:ln>
            <a:noFill/>
          </a:ln>
        </p:spPr>
      </p:pic>
      <p:sp>
        <p:nvSpPr>
          <p:cNvPr id="308" name="Google Shape;308;g29b37324234_0_93"/>
          <p:cNvSpPr/>
          <p:nvPr/>
        </p:nvSpPr>
        <p:spPr>
          <a:xfrm>
            <a:off x="10978450" y="3589338"/>
            <a:ext cx="206400" cy="1812900"/>
          </a:xfrm>
          <a:prstGeom prst="rightBrace">
            <a:avLst>
              <a:gd name="adj1" fmla="val 50000"/>
              <a:gd name="adj2" fmla="val 50000"/>
            </a:avLst>
          </a:prstGeom>
          <a:noFill/>
          <a:ln w="9525" cap="flat" cmpd="sng">
            <a:solidFill>
              <a:srgbClr val="E31F2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g29b37324234_0_93"/>
          <p:cNvSpPr txBox="1"/>
          <p:nvPr/>
        </p:nvSpPr>
        <p:spPr>
          <a:xfrm>
            <a:off x="1400050" y="3310050"/>
            <a:ext cx="975000" cy="2124000"/>
          </a:xfrm>
          <a:prstGeom prst="rect">
            <a:avLst/>
          </a:prstGeom>
          <a:noFill/>
          <a:ln w="28575" cap="flat" cmpd="sng">
            <a:solidFill>
              <a:srgbClr val="E31F26"/>
            </a:solidFill>
            <a:prstDash val="lgDash"/>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10" name="Google Shape;310;g29b37324234_0_93"/>
          <p:cNvSpPr txBox="1"/>
          <p:nvPr/>
        </p:nvSpPr>
        <p:spPr>
          <a:xfrm>
            <a:off x="2465050" y="3310050"/>
            <a:ext cx="1169100" cy="2124000"/>
          </a:xfrm>
          <a:prstGeom prst="rect">
            <a:avLst/>
          </a:prstGeom>
          <a:noFill/>
          <a:ln w="19050" cap="flat" cmpd="sng">
            <a:solidFill>
              <a:srgbClr val="1155CC"/>
            </a:solidFill>
            <a:prstDash val="lgDash"/>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311" name="Google Shape;311;g29b37324234_0_93"/>
          <p:cNvSpPr txBox="1"/>
          <p:nvPr/>
        </p:nvSpPr>
        <p:spPr>
          <a:xfrm>
            <a:off x="4819913" y="3354025"/>
            <a:ext cx="1169100" cy="2124000"/>
          </a:xfrm>
          <a:prstGeom prst="rect">
            <a:avLst/>
          </a:prstGeom>
          <a:noFill/>
          <a:ln w="19050" cap="flat" cmpd="sng">
            <a:solidFill>
              <a:srgbClr val="1155CC"/>
            </a:solidFill>
            <a:prstDash val="lgDash"/>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cxnSp>
        <p:nvCxnSpPr>
          <p:cNvPr id="312" name="Google Shape;312;g29b37324234_0_93"/>
          <p:cNvCxnSpPr>
            <a:stCxn id="311" idx="2"/>
            <a:endCxn id="309" idx="2"/>
          </p:cNvCxnSpPr>
          <p:nvPr/>
        </p:nvCxnSpPr>
        <p:spPr>
          <a:xfrm rot="5400000" flipH="1">
            <a:off x="3623963" y="3697525"/>
            <a:ext cx="44100" cy="3516900"/>
          </a:xfrm>
          <a:prstGeom prst="bentConnector3">
            <a:avLst>
              <a:gd name="adj1" fmla="val -539966"/>
            </a:avLst>
          </a:prstGeom>
          <a:noFill/>
          <a:ln w="9525" cap="flat" cmpd="sng">
            <a:solidFill>
              <a:srgbClr val="4C1130"/>
            </a:solidFill>
            <a:prstDash val="dot"/>
            <a:round/>
            <a:headEnd type="none" w="sm" len="sm"/>
            <a:tailEnd type="triangle" w="med" len="med"/>
          </a:ln>
        </p:spPr>
      </p:cxnSp>
      <p:sp>
        <p:nvSpPr>
          <p:cNvPr id="313" name="Google Shape;313;g29b37324234_0_93"/>
          <p:cNvSpPr/>
          <p:nvPr/>
        </p:nvSpPr>
        <p:spPr>
          <a:xfrm>
            <a:off x="3104250" y="3719100"/>
            <a:ext cx="1169100" cy="1281300"/>
          </a:xfrm>
          <a:prstGeom prst="mathMultiply">
            <a:avLst>
              <a:gd name="adj1" fmla="val 23520"/>
            </a:avLst>
          </a:prstGeom>
          <a:solidFill>
            <a:srgbClr val="E31F26"/>
          </a:solidFill>
          <a:ln w="9525" cap="flat" cmpd="sng">
            <a:solidFill>
              <a:srgbClr val="E31F2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g29b37324234_0_93"/>
          <p:cNvSpPr/>
          <p:nvPr/>
        </p:nvSpPr>
        <p:spPr>
          <a:xfrm>
            <a:off x="9636400" y="2724950"/>
            <a:ext cx="815400" cy="1752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g29b37324234_0_93"/>
          <p:cNvSpPr/>
          <p:nvPr/>
        </p:nvSpPr>
        <p:spPr>
          <a:xfrm>
            <a:off x="7529400" y="5199000"/>
            <a:ext cx="1497600" cy="140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16" name="Google Shape;316;g29b37324234_0_93"/>
          <p:cNvCxnSpPr>
            <a:stCxn id="315" idx="0"/>
            <a:endCxn id="317" idx="2"/>
          </p:cNvCxnSpPr>
          <p:nvPr/>
        </p:nvCxnSpPr>
        <p:spPr>
          <a:xfrm rot="-5400000">
            <a:off x="8908200" y="3702000"/>
            <a:ext cx="867000" cy="2127000"/>
          </a:xfrm>
          <a:prstGeom prst="bentConnector3">
            <a:avLst>
              <a:gd name="adj1" fmla="val 50004"/>
            </a:avLst>
          </a:prstGeom>
          <a:noFill/>
          <a:ln w="9525" cap="flat" cmpd="sng">
            <a:solidFill>
              <a:srgbClr val="000000"/>
            </a:solidFill>
            <a:prstDash val="dot"/>
            <a:round/>
            <a:headEnd type="none" w="sm" len="sm"/>
            <a:tailEnd type="stealth" w="med" len="med"/>
          </a:ln>
        </p:spPr>
      </p:cxnSp>
      <p:sp>
        <p:nvSpPr>
          <p:cNvPr id="318" name="Google Shape;318;g29b37324234_0_93"/>
          <p:cNvSpPr/>
          <p:nvPr/>
        </p:nvSpPr>
        <p:spPr>
          <a:xfrm>
            <a:off x="6419863" y="4350050"/>
            <a:ext cx="606000" cy="415800"/>
          </a:xfrm>
          <a:prstGeom prst="rightArrow">
            <a:avLst>
              <a:gd name="adj1" fmla="val 50000"/>
              <a:gd name="adj2" fmla="val 50000"/>
            </a:avLst>
          </a:prstGeom>
          <a:solidFill>
            <a:srgbClr val="FF6C7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319" name="Google Shape;319;g29b37324234_0_93"/>
          <p:cNvGraphicFramePr/>
          <p:nvPr/>
        </p:nvGraphicFramePr>
        <p:xfrm>
          <a:off x="8887788" y="2374738"/>
          <a:ext cx="1912050" cy="1920125"/>
        </p:xfrm>
        <a:graphic>
          <a:graphicData uri="http://schemas.openxmlformats.org/drawingml/2006/table">
            <a:tbl>
              <a:tblPr>
                <a:noFill/>
                <a:tableStyleId>{FB0BA765-48B8-4D47-8352-B6FFD147D340}</a:tableStyleId>
              </a:tblPr>
              <a:tblGrid>
                <a:gridCol w="1043875">
                  <a:extLst>
                    <a:ext uri="{9D8B030D-6E8A-4147-A177-3AD203B41FA5}">
                      <a16:colId xmlns:a16="http://schemas.microsoft.com/office/drawing/2014/main" val="20000"/>
                    </a:ext>
                  </a:extLst>
                </a:gridCol>
                <a:gridCol w="868175">
                  <a:extLst>
                    <a:ext uri="{9D8B030D-6E8A-4147-A177-3AD203B41FA5}">
                      <a16:colId xmlns:a16="http://schemas.microsoft.com/office/drawing/2014/main" val="20001"/>
                    </a:ext>
                  </a:extLst>
                </a:gridCol>
              </a:tblGrid>
              <a:tr h="38402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StudentID</a:t>
                      </a:r>
                      <a:endParaRPr sz="1100" b="1" u="none" strike="noStrike" cap="none">
                        <a:solidFill>
                          <a:srgbClr val="FFFFFF"/>
                        </a:solidFill>
                        <a:latin typeface="Exo"/>
                        <a:ea typeface="Exo"/>
                        <a:cs typeface="Exo"/>
                        <a:sym typeface="Ex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MajorID</a:t>
                      </a:r>
                      <a:endParaRPr sz="1100" b="1" u="none" strike="noStrike" cap="none">
                        <a:solidFill>
                          <a:srgbClr val="FFFFFF"/>
                        </a:solidFill>
                        <a:latin typeface="Exo"/>
                        <a:ea typeface="Exo"/>
                        <a:cs typeface="Exo"/>
                        <a:sym typeface="Ex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extLst>
                  <a:ext uri="{0D108BD9-81ED-4DB2-BD59-A6C34878D82A}">
                    <a16:rowId xmlns:a16="http://schemas.microsoft.com/office/drawing/2014/main" val="10000"/>
                  </a:ext>
                </a:extLst>
              </a:tr>
              <a:tr h="38402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1</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M1</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1"/>
                  </a:ext>
                </a:extLst>
              </a:tr>
              <a:tr h="38402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2</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M1</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2"/>
                  </a:ext>
                </a:extLst>
              </a:tr>
              <a:tr h="38402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3</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M2</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3"/>
                  </a:ext>
                </a:extLst>
              </a:tr>
              <a:tr h="38402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4</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M3</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4"/>
                  </a:ext>
                </a:extLst>
              </a:tr>
            </a:tbl>
          </a:graphicData>
        </a:graphic>
      </p:graphicFrame>
      <p:sp>
        <p:nvSpPr>
          <p:cNvPr id="317" name="Google Shape;317;g29b37324234_0_93"/>
          <p:cNvSpPr/>
          <p:nvPr/>
        </p:nvSpPr>
        <p:spPr>
          <a:xfrm>
            <a:off x="9931675" y="2411925"/>
            <a:ext cx="946800" cy="19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g29b37324234_0_93"/>
          <p:cNvSpPr/>
          <p:nvPr/>
        </p:nvSpPr>
        <p:spPr>
          <a:xfrm>
            <a:off x="6629113" y="2374813"/>
            <a:ext cx="946800" cy="19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21" name="Google Shape;321;g29b37324234_0_93"/>
          <p:cNvCxnSpPr>
            <a:stCxn id="320" idx="2"/>
            <a:endCxn id="322" idx="2"/>
          </p:cNvCxnSpPr>
          <p:nvPr/>
        </p:nvCxnSpPr>
        <p:spPr>
          <a:xfrm rot="-5400000" flipH="1">
            <a:off x="8230063" y="3167263"/>
            <a:ext cx="600" cy="2255700"/>
          </a:xfrm>
          <a:prstGeom prst="bentConnector3">
            <a:avLst>
              <a:gd name="adj1" fmla="val 39687500"/>
            </a:avLst>
          </a:prstGeom>
          <a:noFill/>
          <a:ln w="9525" cap="flat" cmpd="sng">
            <a:solidFill>
              <a:srgbClr val="000000"/>
            </a:solidFill>
            <a:prstDash val="dot"/>
            <a:round/>
            <a:headEnd type="none" w="sm" len="sm"/>
            <a:tailEnd type="stealth" w="med" len="med"/>
          </a:ln>
        </p:spPr>
      </p:cxnSp>
      <p:sp>
        <p:nvSpPr>
          <p:cNvPr id="322" name="Google Shape;322;g29b37324234_0_93"/>
          <p:cNvSpPr/>
          <p:nvPr/>
        </p:nvSpPr>
        <p:spPr>
          <a:xfrm>
            <a:off x="8884888" y="2374813"/>
            <a:ext cx="946800" cy="19200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g29b37324234_0_93"/>
          <p:cNvSpPr txBox="1"/>
          <p:nvPr/>
        </p:nvSpPr>
        <p:spPr>
          <a:xfrm>
            <a:off x="8153663" y="4524038"/>
            <a:ext cx="946800" cy="354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1" i="1" u="none" strike="noStrike" cap="none">
                <a:solidFill>
                  <a:srgbClr val="E2262D"/>
                </a:solidFill>
                <a:highlight>
                  <a:srgbClr val="FFFFFF"/>
                </a:highlight>
                <a:latin typeface="Exo"/>
                <a:ea typeface="Exo"/>
                <a:cs typeface="Exo"/>
                <a:sym typeface="Exo"/>
              </a:rPr>
              <a:t>Tham chiếu</a:t>
            </a:r>
            <a:r>
              <a:rPr lang="en-US" sz="1100" b="1" i="1" u="none" strike="noStrike" cap="none">
                <a:solidFill>
                  <a:srgbClr val="000000"/>
                </a:solidFill>
                <a:highlight>
                  <a:srgbClr val="FFFFFF"/>
                </a:highlight>
                <a:latin typeface="Exo"/>
                <a:ea typeface="Exo"/>
                <a:cs typeface="Exo"/>
                <a:sym typeface="Exo"/>
              </a:rPr>
              <a:t> </a:t>
            </a:r>
            <a:endParaRPr sz="1100" b="1" i="1" u="none" strike="noStrike" cap="none">
              <a:solidFill>
                <a:srgbClr val="000000"/>
              </a:solidFill>
              <a:highlight>
                <a:srgbClr val="FFFFFF"/>
              </a:highlight>
              <a:latin typeface="Exo"/>
              <a:ea typeface="Exo"/>
              <a:cs typeface="Exo"/>
              <a:sym typeface="Exo"/>
            </a:endParaRPr>
          </a:p>
        </p:txBody>
      </p:sp>
      <p:sp>
        <p:nvSpPr>
          <p:cNvPr id="324" name="Google Shape;324;g29b37324234_0_93"/>
          <p:cNvSpPr/>
          <p:nvPr/>
        </p:nvSpPr>
        <p:spPr>
          <a:xfrm rot="5400000" flipH="1">
            <a:off x="3105725" y="2134250"/>
            <a:ext cx="118800" cy="2093100"/>
          </a:xfrm>
          <a:prstGeom prst="rightBrace">
            <a:avLst>
              <a:gd name="adj1" fmla="val 50000"/>
              <a:gd name="adj2" fmla="val 48976"/>
            </a:avLst>
          </a:prstGeom>
          <a:noFill/>
          <a:ln w="9525" cap="flat" cmpd="sng">
            <a:solidFill>
              <a:srgbClr val="E31F2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25" name="Google Shape;325;g29b37324234_0_93"/>
          <p:cNvCxnSpPr>
            <a:stCxn id="310" idx="2"/>
            <a:endCxn id="303" idx="2"/>
          </p:cNvCxnSpPr>
          <p:nvPr/>
        </p:nvCxnSpPr>
        <p:spPr>
          <a:xfrm rot="-5400000" flipH="1">
            <a:off x="3623050" y="4860600"/>
            <a:ext cx="15300" cy="1162200"/>
          </a:xfrm>
          <a:prstGeom prst="bentConnector3">
            <a:avLst>
              <a:gd name="adj1" fmla="val 1657190"/>
            </a:avLst>
          </a:prstGeom>
          <a:noFill/>
          <a:ln w="9525" cap="flat" cmpd="sng">
            <a:solidFill>
              <a:srgbClr val="4C1130"/>
            </a:solidFill>
            <a:prstDash val="dot"/>
            <a:round/>
            <a:headEnd type="none" w="sm" len="sm"/>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pic>
        <p:nvPicPr>
          <p:cNvPr id="330" name="Google Shape;330;g29b37324234_0_124"/>
          <p:cNvPicPr preferRelativeResize="0"/>
          <p:nvPr/>
        </p:nvPicPr>
        <p:blipFill rotWithShape="1">
          <a:blip r:embed="rId3">
            <a:alphaModFix/>
          </a:blip>
          <a:srcRect/>
          <a:stretch/>
        </p:blipFill>
        <p:spPr>
          <a:xfrm>
            <a:off x="0" y="-12"/>
            <a:ext cx="12192000" cy="6858000"/>
          </a:xfrm>
          <a:prstGeom prst="rect">
            <a:avLst/>
          </a:prstGeom>
          <a:noFill/>
          <a:ln>
            <a:noFill/>
          </a:ln>
        </p:spPr>
      </p:pic>
      <p:pic>
        <p:nvPicPr>
          <p:cNvPr id="331" name="Google Shape;331;g29b37324234_0_124"/>
          <p:cNvPicPr preferRelativeResize="0"/>
          <p:nvPr/>
        </p:nvPicPr>
        <p:blipFill rotWithShape="1">
          <a:blip r:embed="rId4">
            <a:alphaModFix/>
          </a:blip>
          <a:srcRect r="65720" b="63550"/>
          <a:stretch/>
        </p:blipFill>
        <p:spPr>
          <a:xfrm>
            <a:off x="7355037" y="4636350"/>
            <a:ext cx="4836966" cy="2221775"/>
          </a:xfrm>
          <a:prstGeom prst="rect">
            <a:avLst/>
          </a:prstGeom>
          <a:noFill/>
          <a:ln>
            <a:noFill/>
          </a:ln>
        </p:spPr>
      </p:pic>
      <p:sp>
        <p:nvSpPr>
          <p:cNvPr id="332" name="Google Shape;332;g29b37324234_0_124"/>
          <p:cNvSpPr txBox="1">
            <a:spLocks noGrp="1"/>
          </p:cNvSpPr>
          <p:nvPr>
            <p:ph type="sldNum" idx="4294967295"/>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300"/>
              <a:buNone/>
            </a:pPr>
            <a:fld id="{00000000-1234-1234-1234-123412341234}" type="slidenum">
              <a:rPr lang="en-US"/>
              <a:t>16</a:t>
            </a:fld>
            <a:endParaRPr/>
          </a:p>
        </p:txBody>
      </p:sp>
      <p:pic>
        <p:nvPicPr>
          <p:cNvPr id="333" name="Google Shape;333;g29b37324234_0_124"/>
          <p:cNvPicPr preferRelativeResize="0"/>
          <p:nvPr/>
        </p:nvPicPr>
        <p:blipFill rotWithShape="1">
          <a:blip r:embed="rId4">
            <a:alphaModFix/>
          </a:blip>
          <a:srcRect r="65720" b="63550"/>
          <a:stretch/>
        </p:blipFill>
        <p:spPr>
          <a:xfrm flipH="1">
            <a:off x="12" y="-926375"/>
            <a:ext cx="4836966" cy="2221775"/>
          </a:xfrm>
          <a:prstGeom prst="rect">
            <a:avLst/>
          </a:prstGeom>
          <a:noFill/>
          <a:ln>
            <a:noFill/>
          </a:ln>
        </p:spPr>
      </p:pic>
      <p:sp>
        <p:nvSpPr>
          <p:cNvPr id="334" name="Google Shape;334;g29b37324234_0_124"/>
          <p:cNvSpPr txBox="1"/>
          <p:nvPr/>
        </p:nvSpPr>
        <p:spPr>
          <a:xfrm>
            <a:off x="0" y="2990400"/>
            <a:ext cx="8474700" cy="877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en-US" sz="5100" b="0" i="0" u="none" strike="noStrike" cap="none">
                <a:solidFill>
                  <a:schemeClr val="lt1"/>
                </a:solidFill>
                <a:latin typeface="Exo Black"/>
                <a:ea typeface="Exo Black"/>
                <a:cs typeface="Exo Black"/>
                <a:sym typeface="Exo Black"/>
              </a:rPr>
              <a:t>CHUẨN 3NF</a:t>
            </a:r>
            <a:endParaRPr sz="5100" b="0" i="0" u="none" strike="noStrike" cap="none">
              <a:solidFill>
                <a:schemeClr val="lt1"/>
              </a:solidFill>
              <a:latin typeface="Exo Black"/>
              <a:ea typeface="Exo Black"/>
              <a:cs typeface="Exo Black"/>
              <a:sym typeface="Exo Black"/>
            </a:endParaRPr>
          </a:p>
        </p:txBody>
      </p:sp>
      <p:pic>
        <p:nvPicPr>
          <p:cNvPr id="335" name="Google Shape;335;g29b37324234_0_124"/>
          <p:cNvPicPr preferRelativeResize="0"/>
          <p:nvPr/>
        </p:nvPicPr>
        <p:blipFill rotWithShape="1">
          <a:blip r:embed="rId5">
            <a:alphaModFix/>
          </a:blip>
          <a:srcRect/>
          <a:stretch/>
        </p:blipFill>
        <p:spPr>
          <a:xfrm>
            <a:off x="10718375" y="194698"/>
            <a:ext cx="1198653" cy="525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g29b37324234_0_133"/>
          <p:cNvSpPr txBox="1"/>
          <p:nvPr/>
        </p:nvSpPr>
        <p:spPr>
          <a:xfrm>
            <a:off x="598050" y="245400"/>
            <a:ext cx="11300700" cy="1877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1" u="none" strike="noStrike" cap="none">
                <a:solidFill>
                  <a:srgbClr val="000000"/>
                </a:solidFill>
                <a:latin typeface="Exo"/>
                <a:ea typeface="Exo"/>
                <a:cs typeface="Exo"/>
                <a:sym typeface="Exo"/>
              </a:rPr>
              <a:t>3NF, là dạng chuẩn tiếp theo, giúp cho CSDL giảm được sự lặp lại dữ liệu, </a:t>
            </a:r>
            <a:endParaRPr sz="1800" b="1" i="1" u="none" strike="noStrike" cap="none">
              <a:solidFill>
                <a:srgbClr val="000000"/>
              </a:solidFill>
              <a:latin typeface="Exo"/>
              <a:ea typeface="Exo"/>
              <a:cs typeface="Exo"/>
              <a:sym typeface="Exo"/>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Exo"/>
                <a:ea typeface="Exo"/>
                <a:cs typeface="Exo"/>
                <a:sym typeface="Exo"/>
              </a:rPr>
              <a:t>tăng tính nhất quán bằng cách loại bỏ hết các tính bắc cầu giữa các cột trong bảng.</a:t>
            </a:r>
            <a:endParaRPr sz="1600" b="0" i="0" u="none" strike="noStrike" cap="none">
              <a:solidFill>
                <a:srgbClr val="000000"/>
              </a:solidFill>
              <a:latin typeface="Exo"/>
              <a:ea typeface="Exo"/>
              <a:cs typeface="Exo"/>
              <a:sym typeface="Exo"/>
            </a:endParaRPr>
          </a:p>
          <a:p>
            <a:pPr marL="0" marR="0" lvl="0" indent="0" algn="l" rtl="0">
              <a:lnSpc>
                <a:spcPct val="100000"/>
              </a:lnSpc>
              <a:spcBef>
                <a:spcPts val="0"/>
              </a:spcBef>
              <a:spcAft>
                <a:spcPts val="0"/>
              </a:spcAft>
              <a:buClr>
                <a:srgbClr val="000000"/>
              </a:buClr>
              <a:buSzPts val="1800"/>
              <a:buFont typeface="Arial"/>
              <a:buNone/>
            </a:pPr>
            <a:r>
              <a:rPr lang="en-US" sz="1800" b="1" i="1" u="none" strike="noStrike" cap="none">
                <a:solidFill>
                  <a:srgbClr val="000000"/>
                </a:solidFill>
                <a:latin typeface="Exo"/>
                <a:ea typeface="Exo"/>
                <a:cs typeface="Exo"/>
                <a:sym typeface="Exo"/>
              </a:rPr>
              <a:t>Điều kiện để đạt chuẩn 3NF bao gồm: </a:t>
            </a:r>
            <a:endParaRPr sz="1800" b="1" i="1" u="none" strike="noStrike" cap="none">
              <a:solidFill>
                <a:srgbClr val="000000"/>
              </a:solidFill>
              <a:latin typeface="Exo"/>
              <a:ea typeface="Exo"/>
              <a:cs typeface="Exo"/>
              <a:sym typeface="Exo"/>
            </a:endParaRPr>
          </a:p>
          <a:p>
            <a:pPr marL="457200" marR="0" lvl="0" indent="-330200" algn="l" rtl="0">
              <a:lnSpc>
                <a:spcPct val="100000"/>
              </a:lnSpc>
              <a:spcBef>
                <a:spcPts val="0"/>
              </a:spcBef>
              <a:spcAft>
                <a:spcPts val="0"/>
              </a:spcAft>
              <a:buClr>
                <a:srgbClr val="000000"/>
              </a:buClr>
              <a:buSzPts val="1600"/>
              <a:buFont typeface="Exo"/>
              <a:buChar char="+"/>
            </a:pPr>
            <a:r>
              <a:rPr lang="en-US" sz="1600" b="0" i="0" u="none" strike="noStrike" cap="none">
                <a:solidFill>
                  <a:srgbClr val="000000"/>
                </a:solidFill>
                <a:latin typeface="Exo"/>
                <a:ea typeface="Exo"/>
                <a:cs typeface="Exo"/>
                <a:sym typeface="Exo"/>
              </a:rPr>
              <a:t>Điều kiện 1: </a:t>
            </a:r>
            <a:r>
              <a:rPr lang="en-US" sz="1600" b="1" i="0" u="none" strike="noStrike" cap="none">
                <a:solidFill>
                  <a:srgbClr val="E31F26"/>
                </a:solidFill>
                <a:latin typeface="Exo"/>
                <a:ea typeface="Exo"/>
                <a:cs typeface="Exo"/>
                <a:sym typeface="Exo"/>
              </a:rPr>
              <a:t>Đạt chuẩn 2NF</a:t>
            </a:r>
            <a:endParaRPr sz="1600" b="1" i="0" u="none" strike="noStrike" cap="none">
              <a:solidFill>
                <a:srgbClr val="E31F26"/>
              </a:solidFill>
              <a:latin typeface="Exo"/>
              <a:ea typeface="Exo"/>
              <a:cs typeface="Exo"/>
              <a:sym typeface="Exo"/>
            </a:endParaRPr>
          </a:p>
          <a:p>
            <a:pPr marL="457200" marR="0" lvl="0" indent="-330200" algn="l" rtl="0">
              <a:lnSpc>
                <a:spcPct val="100000"/>
              </a:lnSpc>
              <a:spcBef>
                <a:spcPts val="0"/>
              </a:spcBef>
              <a:spcAft>
                <a:spcPts val="0"/>
              </a:spcAft>
              <a:buClr>
                <a:srgbClr val="000000"/>
              </a:buClr>
              <a:buSzPts val="1600"/>
              <a:buFont typeface="Exo"/>
              <a:buChar char="+"/>
            </a:pPr>
            <a:r>
              <a:rPr lang="en-US" sz="1600" b="0" i="0" u="none" strike="noStrike" cap="none">
                <a:solidFill>
                  <a:srgbClr val="000000"/>
                </a:solidFill>
                <a:latin typeface="Exo"/>
                <a:ea typeface="Exo"/>
                <a:cs typeface="Exo"/>
                <a:sym typeface="Exo"/>
              </a:rPr>
              <a:t>Điều kiện 2: </a:t>
            </a:r>
            <a:r>
              <a:rPr lang="en-US" sz="1600" b="1" i="0" u="none" strike="noStrike" cap="none">
                <a:solidFill>
                  <a:srgbClr val="000000"/>
                </a:solidFill>
                <a:latin typeface="Exo"/>
                <a:ea typeface="Exo"/>
                <a:cs typeface="Exo"/>
                <a:sym typeface="Exo"/>
              </a:rPr>
              <a:t>Các cột không phải là khóa</a:t>
            </a:r>
            <a:r>
              <a:rPr lang="en-US" sz="1600" b="0" i="0" u="none" strike="noStrike" cap="none">
                <a:solidFill>
                  <a:srgbClr val="000000"/>
                </a:solidFill>
                <a:latin typeface="Exo"/>
                <a:ea typeface="Exo"/>
                <a:cs typeface="Exo"/>
                <a:sym typeface="Exo"/>
              </a:rPr>
              <a:t> </a:t>
            </a:r>
            <a:r>
              <a:rPr lang="en-US" sz="1600" b="1" i="0" u="none" strike="noStrike" cap="none">
                <a:solidFill>
                  <a:srgbClr val="000000"/>
                </a:solidFill>
                <a:latin typeface="Exo"/>
                <a:ea typeface="Exo"/>
                <a:cs typeface="Exo"/>
                <a:sym typeface="Exo"/>
              </a:rPr>
              <a:t>trong bảng không có phụ thuộc bắc cầu. </a:t>
            </a:r>
            <a:endParaRPr sz="1600" b="1" i="0" u="none" strike="noStrike" cap="none">
              <a:solidFill>
                <a:srgbClr val="000000"/>
              </a:solidFill>
              <a:latin typeface="Exo"/>
              <a:ea typeface="Exo"/>
              <a:cs typeface="Exo"/>
              <a:sym typeface="Exo"/>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Exo"/>
                <a:ea typeface="Exo"/>
                <a:cs typeface="Exo"/>
                <a:sym typeface="Exo"/>
              </a:rPr>
              <a:t>Phụ thuộc bắc cầu là việc giá trị của một cột này phụ thuộc vào cột khác (mà cột đó không phải khoá) trong bảng. </a:t>
            </a:r>
            <a:endParaRPr sz="1600" b="0" i="0" u="none" strike="noStrike" cap="none">
              <a:solidFill>
                <a:srgbClr val="000000"/>
              </a:solidFill>
              <a:latin typeface="Exo"/>
              <a:ea typeface="Exo"/>
              <a:cs typeface="Exo"/>
              <a:sym typeface="Exo"/>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Exo"/>
                <a:ea typeface="Exo"/>
                <a:cs typeface="Exo"/>
                <a:sym typeface="Exo"/>
              </a:rPr>
              <a:t>Khi cột thay đổi giá trị dẫn tới cột khác cũng thay đổi giá trị theo.</a:t>
            </a:r>
            <a:endParaRPr sz="1600" b="0" i="0" u="none" strike="noStrike" cap="none">
              <a:solidFill>
                <a:srgbClr val="000000"/>
              </a:solidFill>
              <a:latin typeface="Exo"/>
              <a:ea typeface="Exo"/>
              <a:cs typeface="Exo"/>
              <a:sym typeface="Exo"/>
            </a:endParaRPr>
          </a:p>
        </p:txBody>
      </p:sp>
      <p:graphicFrame>
        <p:nvGraphicFramePr>
          <p:cNvPr id="342" name="Google Shape;342;g29b37324234_0_133"/>
          <p:cNvGraphicFramePr/>
          <p:nvPr/>
        </p:nvGraphicFramePr>
        <p:xfrm>
          <a:off x="2035775" y="2940963"/>
          <a:ext cx="4238625" cy="1822035"/>
        </p:xfrm>
        <a:graphic>
          <a:graphicData uri="http://schemas.openxmlformats.org/drawingml/2006/table">
            <a:tbl>
              <a:tblPr>
                <a:noFill/>
                <a:tableStyleId>{FB0BA765-48B8-4D47-8352-B6FFD147D340}</a:tableStyleId>
              </a:tblPr>
              <a:tblGrid>
                <a:gridCol w="846900">
                  <a:extLst>
                    <a:ext uri="{9D8B030D-6E8A-4147-A177-3AD203B41FA5}">
                      <a16:colId xmlns:a16="http://schemas.microsoft.com/office/drawing/2014/main" val="20000"/>
                    </a:ext>
                  </a:extLst>
                </a:gridCol>
                <a:gridCol w="1284850">
                  <a:extLst>
                    <a:ext uri="{9D8B030D-6E8A-4147-A177-3AD203B41FA5}">
                      <a16:colId xmlns:a16="http://schemas.microsoft.com/office/drawing/2014/main" val="20001"/>
                    </a:ext>
                  </a:extLst>
                </a:gridCol>
                <a:gridCol w="1085375">
                  <a:extLst>
                    <a:ext uri="{9D8B030D-6E8A-4147-A177-3AD203B41FA5}">
                      <a16:colId xmlns:a16="http://schemas.microsoft.com/office/drawing/2014/main" val="20002"/>
                    </a:ext>
                  </a:extLst>
                </a:gridCol>
                <a:gridCol w="1021500">
                  <a:extLst>
                    <a:ext uri="{9D8B030D-6E8A-4147-A177-3AD203B41FA5}">
                      <a16:colId xmlns:a16="http://schemas.microsoft.com/office/drawing/2014/main" val="20003"/>
                    </a:ext>
                  </a:extLst>
                </a:gridCol>
              </a:tblGrid>
              <a:tr h="420075">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StudentID</a:t>
                      </a:r>
                      <a:endParaRPr sz="1100" b="1" u="none" strike="noStrike" cap="none">
                        <a:solidFill>
                          <a:srgbClr val="FFFFFF"/>
                        </a:solidFill>
                        <a:latin typeface="Exo"/>
                        <a:ea typeface="Exo"/>
                        <a:cs typeface="Exo"/>
                        <a:sym typeface="Ex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6C7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StudentName</a:t>
                      </a:r>
                      <a:endParaRPr sz="1100" b="1" u="none" strike="noStrike" cap="none">
                        <a:solidFill>
                          <a:srgbClr val="FFFFFF"/>
                        </a:solidFill>
                        <a:latin typeface="Exo"/>
                        <a:ea typeface="Exo"/>
                        <a:cs typeface="Exo"/>
                        <a:sym typeface="Ex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StudentScore</a:t>
                      </a:r>
                      <a:endParaRPr sz="1100" b="1" u="none" strike="noStrike" cap="none">
                        <a:solidFill>
                          <a:srgbClr val="FFFFFF"/>
                        </a:solidFill>
                        <a:latin typeface="Exo"/>
                        <a:ea typeface="Exo"/>
                        <a:cs typeface="Exo"/>
                        <a:sym typeface="Ex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6C7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Rank</a:t>
                      </a:r>
                      <a:endParaRPr sz="1100" b="1" u="none" strike="noStrike" cap="none">
                        <a:solidFill>
                          <a:srgbClr val="FFFFFF"/>
                        </a:solidFill>
                        <a:latin typeface="Exo"/>
                        <a:ea typeface="Exo"/>
                        <a:cs typeface="Exo"/>
                        <a:sym typeface="Exo"/>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extLst>
                  <a:ext uri="{0D108BD9-81ED-4DB2-BD59-A6C34878D82A}">
                    <a16:rowId xmlns:a16="http://schemas.microsoft.com/office/drawing/2014/main" val="10000"/>
                  </a:ext>
                </a:extLst>
              </a:tr>
              <a:tr h="3331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1</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6C6"/>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Minh</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9</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6C6"/>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Good</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1"/>
                  </a:ext>
                </a:extLst>
              </a:tr>
              <a:tr h="3331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2</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6C6"/>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HaiDo</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10</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6C6"/>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Very Good</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2"/>
                  </a:ext>
                </a:extLst>
              </a:tr>
              <a:tr h="3331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3</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6C6"/>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ChiBao</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6</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6C6"/>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Medium</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3"/>
                  </a:ext>
                </a:extLst>
              </a:tr>
              <a:tr h="3331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4</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6C6"/>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ChiBao</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3</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6C6"/>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Bad</a:t>
                      </a:r>
                      <a:endParaRPr sz="1100" u="none" strike="noStrike" cap="none">
                        <a:latin typeface="Exo Medium"/>
                        <a:ea typeface="Exo Medium"/>
                        <a:cs typeface="Exo Medium"/>
                        <a:sym typeface="Exo Medium"/>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4"/>
                  </a:ext>
                </a:extLst>
              </a:tr>
            </a:tbl>
          </a:graphicData>
        </a:graphic>
      </p:graphicFrame>
      <p:sp>
        <p:nvSpPr>
          <p:cNvPr id="343" name="Google Shape;343;g29b37324234_0_133"/>
          <p:cNvSpPr txBox="1"/>
          <p:nvPr/>
        </p:nvSpPr>
        <p:spPr>
          <a:xfrm>
            <a:off x="602525" y="3290388"/>
            <a:ext cx="1139700" cy="1046700"/>
          </a:xfrm>
          <a:prstGeom prst="rect">
            <a:avLst/>
          </a:prstGeom>
          <a:solidFill>
            <a:srgbClr val="E06666"/>
          </a:solidFill>
          <a:ln w="9525" cap="flat" cmpd="sng">
            <a:solidFill>
              <a:srgbClr val="E06666"/>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Exo"/>
                <a:ea typeface="Exo"/>
                <a:cs typeface="Exo"/>
                <a:sym typeface="Exo"/>
              </a:rPr>
              <a:t>Ví dụ về</a:t>
            </a:r>
            <a:endParaRPr sz="1400" b="1" i="0" u="none" strike="noStrike" cap="none">
              <a:solidFill>
                <a:srgbClr val="FFFFFF"/>
              </a:solidFill>
              <a:latin typeface="Exo"/>
              <a:ea typeface="Exo"/>
              <a:cs typeface="Exo"/>
              <a:sym typeface="Exo"/>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Exo"/>
                <a:ea typeface="Exo"/>
                <a:cs typeface="Exo"/>
                <a:sym typeface="Exo"/>
              </a:rPr>
              <a:t>chuẩn hoá 3NF và </a:t>
            </a:r>
            <a:endParaRPr sz="1400" b="1" i="0" u="none" strike="noStrike" cap="none">
              <a:solidFill>
                <a:srgbClr val="FFFFFF"/>
              </a:solidFill>
              <a:latin typeface="Exo"/>
              <a:ea typeface="Exo"/>
              <a:cs typeface="Exo"/>
              <a:sym typeface="Exo"/>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FFFFFF"/>
                </a:solidFill>
                <a:latin typeface="Exo"/>
                <a:ea typeface="Exo"/>
                <a:cs typeface="Exo"/>
                <a:sym typeface="Exo"/>
              </a:rPr>
              <a:t>xử lý</a:t>
            </a:r>
            <a:endParaRPr sz="1400" b="1" i="0" u="none" strike="noStrike" cap="none">
              <a:solidFill>
                <a:srgbClr val="FFFFFF"/>
              </a:solidFill>
              <a:latin typeface="Exo"/>
              <a:ea typeface="Exo"/>
              <a:cs typeface="Exo"/>
              <a:sym typeface="Exo"/>
            </a:endParaRPr>
          </a:p>
        </p:txBody>
      </p:sp>
      <p:sp>
        <p:nvSpPr>
          <p:cNvPr id="344" name="Google Shape;344;g29b37324234_0_133"/>
          <p:cNvSpPr txBox="1"/>
          <p:nvPr/>
        </p:nvSpPr>
        <p:spPr>
          <a:xfrm>
            <a:off x="598050" y="5504400"/>
            <a:ext cx="6926100" cy="11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Exo Medium"/>
                <a:ea typeface="Exo Medium"/>
                <a:cs typeface="Exo Medium"/>
                <a:sym typeface="Exo Medium"/>
              </a:rPr>
              <a:t>Ví dụ trên, ta thấy bảng chỉ có khoá chính là </a:t>
            </a:r>
            <a:r>
              <a:rPr lang="en-US" sz="1500" b="1" i="0" u="none" strike="noStrike" cap="none">
                <a:solidFill>
                  <a:srgbClr val="000000"/>
                </a:solidFill>
                <a:latin typeface="Exo"/>
                <a:ea typeface="Exo"/>
                <a:cs typeface="Exo"/>
                <a:sym typeface="Exo"/>
              </a:rPr>
              <a:t>StudentID</a:t>
            </a:r>
            <a:r>
              <a:rPr lang="en-US" sz="1500" b="0" i="0" u="none" strike="noStrike" cap="none">
                <a:solidFill>
                  <a:srgbClr val="000000"/>
                </a:solidFill>
                <a:latin typeface="Exo Medium"/>
                <a:ea typeface="Exo Medium"/>
                <a:cs typeface="Exo Medium"/>
                <a:sym typeface="Exo Medium"/>
              </a:rPr>
              <a:t>, tuy nhiên </a:t>
            </a:r>
            <a:r>
              <a:rPr lang="en-US" sz="1500" b="1" i="0" u="none" strike="noStrike" cap="none">
                <a:solidFill>
                  <a:srgbClr val="000000"/>
                </a:solidFill>
                <a:latin typeface="Exo"/>
                <a:ea typeface="Exo"/>
                <a:cs typeface="Exo"/>
                <a:sym typeface="Exo"/>
              </a:rPr>
              <a:t>Rank</a:t>
            </a:r>
            <a:r>
              <a:rPr lang="en-US" sz="1500" b="0" i="0" u="none" strike="noStrike" cap="none">
                <a:solidFill>
                  <a:srgbClr val="000000"/>
                </a:solidFill>
                <a:latin typeface="Exo Medium"/>
                <a:ea typeface="Exo Medium"/>
                <a:cs typeface="Exo Medium"/>
                <a:sym typeface="Exo Medium"/>
              </a:rPr>
              <a:t> lại bị </a:t>
            </a:r>
            <a:r>
              <a:rPr lang="en-US" sz="1500" b="1" i="0" u="none" strike="noStrike" cap="none">
                <a:solidFill>
                  <a:srgbClr val="E31F26"/>
                </a:solidFill>
                <a:latin typeface="Exo"/>
                <a:ea typeface="Exo"/>
                <a:cs typeface="Exo"/>
                <a:sym typeface="Exo"/>
              </a:rPr>
              <a:t>phụ thuộc</a:t>
            </a:r>
            <a:r>
              <a:rPr lang="en-US" sz="1500" b="0" i="0" u="none" strike="noStrike" cap="none">
                <a:solidFill>
                  <a:srgbClr val="000000"/>
                </a:solidFill>
                <a:latin typeface="Exo Medium"/>
                <a:ea typeface="Exo Medium"/>
                <a:cs typeface="Exo Medium"/>
                <a:sym typeface="Exo Medium"/>
              </a:rPr>
              <a:t> vào trường </a:t>
            </a:r>
            <a:r>
              <a:rPr lang="en-US" sz="1500" b="1" i="0" u="none" strike="noStrike" cap="none">
                <a:solidFill>
                  <a:srgbClr val="000000"/>
                </a:solidFill>
                <a:latin typeface="Exo"/>
                <a:ea typeface="Exo"/>
                <a:cs typeface="Exo"/>
                <a:sym typeface="Exo"/>
              </a:rPr>
              <a:t>StudentScore</a:t>
            </a:r>
            <a:r>
              <a:rPr lang="en-US" sz="1500" b="0" i="0" u="none" strike="noStrike" cap="none">
                <a:solidFill>
                  <a:srgbClr val="000000"/>
                </a:solidFill>
                <a:latin typeface="Exo Medium"/>
                <a:ea typeface="Exo Medium"/>
                <a:cs typeface="Exo Medium"/>
                <a:sym typeface="Exo Medium"/>
              </a:rPr>
              <a:t> (xếp loại học lực phụ thuộc vào điểm) </a:t>
            </a:r>
            <a:endParaRPr sz="1500" b="0" i="0" u="none" strike="noStrike" cap="none">
              <a:solidFill>
                <a:srgbClr val="000000"/>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Exo Medium"/>
                <a:ea typeface="Exo Medium"/>
                <a:cs typeface="Exo Medium"/>
                <a:sym typeface="Exo Medium"/>
              </a:rPr>
              <a:t>và StudentScore không phải là khoá chính. </a:t>
            </a:r>
            <a:endParaRPr sz="1500" b="0" i="0" u="none" strike="noStrike" cap="none">
              <a:solidFill>
                <a:srgbClr val="000000"/>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rgbClr val="000000"/>
                </a:solidFill>
                <a:latin typeface="Exo Medium"/>
                <a:ea typeface="Exo Medium"/>
                <a:cs typeface="Exo Medium"/>
                <a:sym typeface="Exo Medium"/>
              </a:rPr>
              <a:t>-&gt; </a:t>
            </a:r>
            <a:r>
              <a:rPr lang="en-US" sz="1500" b="1" i="0" u="none" strike="noStrike" cap="none">
                <a:solidFill>
                  <a:srgbClr val="E31F26"/>
                </a:solidFill>
                <a:latin typeface="Exo"/>
                <a:ea typeface="Exo"/>
                <a:cs typeface="Exo"/>
                <a:sym typeface="Exo"/>
              </a:rPr>
              <a:t>Do vậy, bảng trên không đạt chuẩn 3NF</a:t>
            </a:r>
            <a:endParaRPr sz="1500" b="1" i="0" u="none" strike="noStrike" cap="none">
              <a:solidFill>
                <a:srgbClr val="E31F26"/>
              </a:solidFill>
              <a:latin typeface="Exo"/>
              <a:ea typeface="Exo"/>
              <a:cs typeface="Exo"/>
              <a:sym typeface="Exo"/>
            </a:endParaRPr>
          </a:p>
        </p:txBody>
      </p:sp>
      <p:graphicFrame>
        <p:nvGraphicFramePr>
          <p:cNvPr id="345" name="Google Shape;345;g29b37324234_0_133"/>
          <p:cNvGraphicFramePr/>
          <p:nvPr/>
        </p:nvGraphicFramePr>
        <p:xfrm>
          <a:off x="8090025" y="2462763"/>
          <a:ext cx="3227300" cy="1752450"/>
        </p:xfrm>
        <a:graphic>
          <a:graphicData uri="http://schemas.openxmlformats.org/drawingml/2006/table">
            <a:tbl>
              <a:tblPr>
                <a:noFill/>
                <a:tableStyleId>{FB0BA765-48B8-4D47-8352-B6FFD147D340}</a:tableStyleId>
              </a:tblPr>
              <a:tblGrid>
                <a:gridCol w="849575">
                  <a:extLst>
                    <a:ext uri="{9D8B030D-6E8A-4147-A177-3AD203B41FA5}">
                      <a16:colId xmlns:a16="http://schemas.microsoft.com/office/drawing/2014/main" val="20000"/>
                    </a:ext>
                  </a:extLst>
                </a:gridCol>
                <a:gridCol w="1115200">
                  <a:extLst>
                    <a:ext uri="{9D8B030D-6E8A-4147-A177-3AD203B41FA5}">
                      <a16:colId xmlns:a16="http://schemas.microsoft.com/office/drawing/2014/main" val="20001"/>
                    </a:ext>
                  </a:extLst>
                </a:gridCol>
                <a:gridCol w="1262525">
                  <a:extLst>
                    <a:ext uri="{9D8B030D-6E8A-4147-A177-3AD203B41FA5}">
                      <a16:colId xmlns:a16="http://schemas.microsoft.com/office/drawing/2014/main" val="20002"/>
                    </a:ext>
                  </a:extLst>
                </a:gridCol>
              </a:tblGrid>
              <a:tr h="300350">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StudentID</a:t>
                      </a:r>
                      <a:endParaRPr sz="1100" b="1" u="none" strike="noStrike" cap="none">
                        <a:solidFill>
                          <a:srgbClr val="FFFFFF"/>
                        </a:solidFill>
                        <a:latin typeface="Exo"/>
                        <a:ea typeface="Exo"/>
                        <a:cs typeface="Exo"/>
                        <a:sym typeface="Ex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StudentName</a:t>
                      </a:r>
                      <a:endParaRPr sz="1100" b="1" u="none" strike="noStrike" cap="none">
                        <a:solidFill>
                          <a:srgbClr val="FFFFFF"/>
                        </a:solidFill>
                        <a:latin typeface="Exo"/>
                        <a:ea typeface="Exo"/>
                        <a:cs typeface="Exo"/>
                        <a:sym typeface="Ex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6C7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StudentScore</a:t>
                      </a:r>
                      <a:endParaRPr sz="1100" b="1" u="none" strike="noStrike" cap="none">
                        <a:solidFill>
                          <a:srgbClr val="FFFFFF"/>
                        </a:solidFill>
                        <a:latin typeface="Exo"/>
                        <a:ea typeface="Exo"/>
                        <a:cs typeface="Exo"/>
                        <a:sym typeface="Ex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extLst>
                  <a:ext uri="{0D108BD9-81ED-4DB2-BD59-A6C34878D82A}">
                    <a16:rowId xmlns:a16="http://schemas.microsoft.com/office/drawing/2014/main" val="10000"/>
                  </a:ext>
                </a:extLst>
              </a:tr>
              <a:tr h="30035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1</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Minh</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6C6"/>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9</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1"/>
                  </a:ext>
                </a:extLst>
              </a:tr>
              <a:tr h="30035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2</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HaiDo</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6C6"/>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10</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2"/>
                  </a:ext>
                </a:extLst>
              </a:tr>
              <a:tr h="30035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3</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ChiBao</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6C6"/>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6</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3"/>
                  </a:ext>
                </a:extLst>
              </a:tr>
              <a:tr h="30035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4</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ChiBao</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6C6"/>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3</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4"/>
                  </a:ext>
                </a:extLst>
              </a:tr>
            </a:tbl>
          </a:graphicData>
        </a:graphic>
      </p:graphicFrame>
      <p:graphicFrame>
        <p:nvGraphicFramePr>
          <p:cNvPr id="346" name="Google Shape;346;g29b37324234_0_133"/>
          <p:cNvGraphicFramePr/>
          <p:nvPr/>
        </p:nvGraphicFramePr>
        <p:xfrm>
          <a:off x="8090025" y="4759488"/>
          <a:ext cx="3227300" cy="1752450"/>
        </p:xfrm>
        <a:graphic>
          <a:graphicData uri="http://schemas.openxmlformats.org/drawingml/2006/table">
            <a:tbl>
              <a:tblPr>
                <a:noFill/>
                <a:tableStyleId>{FB0BA765-48B8-4D47-8352-B6FFD147D340}</a:tableStyleId>
              </a:tblPr>
              <a:tblGrid>
                <a:gridCol w="1513650">
                  <a:extLst>
                    <a:ext uri="{9D8B030D-6E8A-4147-A177-3AD203B41FA5}">
                      <a16:colId xmlns:a16="http://schemas.microsoft.com/office/drawing/2014/main" val="20000"/>
                    </a:ext>
                  </a:extLst>
                </a:gridCol>
                <a:gridCol w="1713650">
                  <a:extLst>
                    <a:ext uri="{9D8B030D-6E8A-4147-A177-3AD203B41FA5}">
                      <a16:colId xmlns:a16="http://schemas.microsoft.com/office/drawing/2014/main" val="20001"/>
                    </a:ext>
                  </a:extLst>
                </a:gridCol>
              </a:tblGrid>
              <a:tr h="0">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Score</a:t>
                      </a:r>
                      <a:endParaRPr sz="1100" b="1" u="none" strike="noStrike" cap="none">
                        <a:solidFill>
                          <a:srgbClr val="FFFFFF"/>
                        </a:solidFill>
                        <a:latin typeface="Exo"/>
                        <a:ea typeface="Exo"/>
                        <a:cs typeface="Exo"/>
                        <a:sym typeface="Ex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6C71"/>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a:solidFill>
                            <a:srgbClr val="FFFFFF"/>
                          </a:solidFill>
                          <a:latin typeface="Exo"/>
                          <a:ea typeface="Exo"/>
                          <a:cs typeface="Exo"/>
                          <a:sym typeface="Exo"/>
                        </a:rPr>
                        <a:t>Rank</a:t>
                      </a:r>
                      <a:endParaRPr sz="1100" b="1" u="none" strike="noStrike" cap="none">
                        <a:solidFill>
                          <a:srgbClr val="FFFFFF"/>
                        </a:solidFill>
                        <a:latin typeface="Exo"/>
                        <a:ea typeface="Exo"/>
                        <a:cs typeface="Exo"/>
                        <a:sym typeface="Exo"/>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8287"/>
                    </a:solidFill>
                  </a:tcPr>
                </a:tc>
                <a:extLst>
                  <a:ext uri="{0D108BD9-81ED-4DB2-BD59-A6C34878D82A}">
                    <a16:rowId xmlns:a16="http://schemas.microsoft.com/office/drawing/2014/main" val="10000"/>
                  </a:ext>
                </a:extLst>
              </a:tr>
              <a:tr h="32567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3</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6C6"/>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Bad</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1"/>
                  </a:ext>
                </a:extLst>
              </a:tr>
              <a:tr h="32567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6</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6C6"/>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Medium</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2"/>
                  </a:ext>
                </a:extLst>
              </a:tr>
              <a:tr h="32567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9</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6C6"/>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Good</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3"/>
                  </a:ext>
                </a:extLst>
              </a:tr>
              <a:tr h="32567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10</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6C6"/>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a:latin typeface="Exo Medium"/>
                          <a:ea typeface="Exo Medium"/>
                          <a:cs typeface="Exo Medium"/>
                          <a:sym typeface="Exo Medium"/>
                        </a:rPr>
                        <a:t>Very Good</a:t>
                      </a:r>
                      <a:endParaRPr sz="1100" u="none" strike="noStrike" cap="none">
                        <a:latin typeface="Exo Medium"/>
                        <a:ea typeface="Exo Medium"/>
                        <a:cs typeface="Exo Medium"/>
                        <a:sym typeface="Exo Medium"/>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E3E3"/>
                    </a:solidFill>
                  </a:tcPr>
                </a:tc>
                <a:extLst>
                  <a:ext uri="{0D108BD9-81ED-4DB2-BD59-A6C34878D82A}">
                    <a16:rowId xmlns:a16="http://schemas.microsoft.com/office/drawing/2014/main" val="10004"/>
                  </a:ext>
                </a:extLst>
              </a:tr>
            </a:tbl>
          </a:graphicData>
        </a:graphic>
      </p:graphicFrame>
      <p:sp>
        <p:nvSpPr>
          <p:cNvPr id="347" name="Google Shape;347;g29b37324234_0_133"/>
          <p:cNvSpPr/>
          <p:nvPr/>
        </p:nvSpPr>
        <p:spPr>
          <a:xfrm>
            <a:off x="3666838" y="3554063"/>
            <a:ext cx="976500" cy="930900"/>
          </a:xfrm>
          <a:prstGeom prst="mathMultiply">
            <a:avLst>
              <a:gd name="adj1" fmla="val 23520"/>
            </a:avLst>
          </a:prstGeom>
          <a:solidFill>
            <a:srgbClr val="E31F26"/>
          </a:solidFill>
          <a:ln w="9525" cap="flat" cmpd="sng">
            <a:solidFill>
              <a:srgbClr val="E31F2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g29b37324234_0_133"/>
          <p:cNvSpPr txBox="1"/>
          <p:nvPr/>
        </p:nvSpPr>
        <p:spPr>
          <a:xfrm>
            <a:off x="1873625" y="5032088"/>
            <a:ext cx="1139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Exo"/>
                <a:ea typeface="Exo"/>
                <a:cs typeface="Exo"/>
                <a:sym typeface="Exo"/>
              </a:rPr>
              <a:t>Khoá chính</a:t>
            </a:r>
            <a:endParaRPr sz="1400" b="1" i="1" u="none" strike="noStrike" cap="none">
              <a:solidFill>
                <a:srgbClr val="000000"/>
              </a:solidFill>
              <a:latin typeface="Exo"/>
              <a:ea typeface="Exo"/>
              <a:cs typeface="Exo"/>
              <a:sym typeface="Exo"/>
            </a:endParaRPr>
          </a:p>
        </p:txBody>
      </p:sp>
      <p:cxnSp>
        <p:nvCxnSpPr>
          <p:cNvPr id="349" name="Google Shape;349;g29b37324234_0_133"/>
          <p:cNvCxnSpPr/>
          <p:nvPr/>
        </p:nvCxnSpPr>
        <p:spPr>
          <a:xfrm rot="10800000">
            <a:off x="2443475" y="4844738"/>
            <a:ext cx="0" cy="258000"/>
          </a:xfrm>
          <a:prstGeom prst="straightConnector1">
            <a:avLst/>
          </a:prstGeom>
          <a:noFill/>
          <a:ln w="9525" cap="flat" cmpd="sng">
            <a:solidFill>
              <a:srgbClr val="44546A"/>
            </a:solidFill>
            <a:prstDash val="solid"/>
            <a:round/>
            <a:headEnd type="none" w="sm" len="sm"/>
            <a:tailEnd type="triangle" w="med" len="med"/>
          </a:ln>
        </p:spPr>
      </p:cxnSp>
      <p:sp>
        <p:nvSpPr>
          <p:cNvPr id="350" name="Google Shape;350;g29b37324234_0_133"/>
          <p:cNvSpPr/>
          <p:nvPr/>
        </p:nvSpPr>
        <p:spPr>
          <a:xfrm>
            <a:off x="2035775" y="2937588"/>
            <a:ext cx="815400" cy="18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g29b37324234_0_133"/>
          <p:cNvSpPr/>
          <p:nvPr/>
        </p:nvSpPr>
        <p:spPr>
          <a:xfrm>
            <a:off x="4167525" y="2941038"/>
            <a:ext cx="1065900" cy="18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g29b37324234_0_133"/>
          <p:cNvSpPr/>
          <p:nvPr/>
        </p:nvSpPr>
        <p:spPr>
          <a:xfrm>
            <a:off x="5247875" y="2941038"/>
            <a:ext cx="1065900" cy="1821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53" name="Google Shape;353;g29b37324234_0_133"/>
          <p:cNvCxnSpPr>
            <a:stCxn id="352" idx="0"/>
            <a:endCxn id="351" idx="0"/>
          </p:cNvCxnSpPr>
          <p:nvPr/>
        </p:nvCxnSpPr>
        <p:spPr>
          <a:xfrm rot="5400000">
            <a:off x="5240375" y="2401188"/>
            <a:ext cx="600" cy="1080300"/>
          </a:xfrm>
          <a:prstGeom prst="bentConnector3">
            <a:avLst>
              <a:gd name="adj1" fmla="val -39687500"/>
            </a:avLst>
          </a:prstGeom>
          <a:noFill/>
          <a:ln w="9525" cap="flat" cmpd="sng">
            <a:solidFill>
              <a:srgbClr val="44546A"/>
            </a:solidFill>
            <a:prstDash val="solid"/>
            <a:round/>
            <a:headEnd type="none" w="sm" len="sm"/>
            <a:tailEnd type="stealth" w="med" len="med"/>
          </a:ln>
        </p:spPr>
      </p:cxnSp>
      <p:sp>
        <p:nvSpPr>
          <p:cNvPr id="354" name="Google Shape;354;g29b37324234_0_133"/>
          <p:cNvSpPr txBox="1"/>
          <p:nvPr/>
        </p:nvSpPr>
        <p:spPr>
          <a:xfrm>
            <a:off x="4052075" y="2269750"/>
            <a:ext cx="23772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1" u="none" strike="noStrike" cap="none">
                <a:solidFill>
                  <a:srgbClr val="000000"/>
                </a:solidFill>
                <a:latin typeface="Exo"/>
                <a:ea typeface="Exo"/>
                <a:cs typeface="Exo"/>
                <a:sym typeface="Exo"/>
              </a:rPr>
              <a:t>Phụ thuộc bắc cầu</a:t>
            </a:r>
            <a:endParaRPr sz="1400" b="1" i="1" u="none" strike="noStrike" cap="none">
              <a:solidFill>
                <a:srgbClr val="000000"/>
              </a:solidFill>
              <a:latin typeface="Exo"/>
              <a:ea typeface="Exo"/>
              <a:cs typeface="Exo"/>
              <a:sym typeface="Exo"/>
            </a:endParaRPr>
          </a:p>
        </p:txBody>
      </p:sp>
      <p:sp>
        <p:nvSpPr>
          <p:cNvPr id="355" name="Google Shape;355;g29b37324234_0_133"/>
          <p:cNvSpPr/>
          <p:nvPr/>
        </p:nvSpPr>
        <p:spPr>
          <a:xfrm>
            <a:off x="6898900" y="4062025"/>
            <a:ext cx="606000" cy="415800"/>
          </a:xfrm>
          <a:prstGeom prst="rightArrow">
            <a:avLst>
              <a:gd name="adj1" fmla="val 50000"/>
              <a:gd name="adj2" fmla="val 50000"/>
            </a:avLst>
          </a:prstGeom>
          <a:solidFill>
            <a:srgbClr val="FF6C7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pic>
        <p:nvPicPr>
          <p:cNvPr id="360" name="Google Shape;360;g29b37324234_0_152"/>
          <p:cNvPicPr preferRelativeResize="0"/>
          <p:nvPr/>
        </p:nvPicPr>
        <p:blipFill rotWithShape="1">
          <a:blip r:embed="rId3">
            <a:alphaModFix/>
          </a:blip>
          <a:srcRect/>
          <a:stretch/>
        </p:blipFill>
        <p:spPr>
          <a:xfrm>
            <a:off x="0" y="-12"/>
            <a:ext cx="12192000" cy="6858000"/>
          </a:xfrm>
          <a:prstGeom prst="rect">
            <a:avLst/>
          </a:prstGeom>
          <a:noFill/>
          <a:ln>
            <a:noFill/>
          </a:ln>
        </p:spPr>
      </p:pic>
      <p:pic>
        <p:nvPicPr>
          <p:cNvPr id="361" name="Google Shape;361;g29b37324234_0_152"/>
          <p:cNvPicPr preferRelativeResize="0"/>
          <p:nvPr/>
        </p:nvPicPr>
        <p:blipFill rotWithShape="1">
          <a:blip r:embed="rId4">
            <a:alphaModFix/>
          </a:blip>
          <a:srcRect r="65720" b="63550"/>
          <a:stretch/>
        </p:blipFill>
        <p:spPr>
          <a:xfrm>
            <a:off x="7355037" y="4636350"/>
            <a:ext cx="4836966" cy="2221775"/>
          </a:xfrm>
          <a:prstGeom prst="rect">
            <a:avLst/>
          </a:prstGeom>
          <a:noFill/>
          <a:ln>
            <a:noFill/>
          </a:ln>
        </p:spPr>
      </p:pic>
      <p:sp>
        <p:nvSpPr>
          <p:cNvPr id="362" name="Google Shape;362;g29b37324234_0_152"/>
          <p:cNvSpPr txBox="1">
            <a:spLocks noGrp="1"/>
          </p:cNvSpPr>
          <p:nvPr>
            <p:ph type="sldNum" idx="4294967295"/>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300"/>
              <a:buNone/>
            </a:pPr>
            <a:fld id="{00000000-1234-1234-1234-123412341234}" type="slidenum">
              <a:rPr lang="en-US"/>
              <a:t>18</a:t>
            </a:fld>
            <a:endParaRPr/>
          </a:p>
        </p:txBody>
      </p:sp>
      <p:pic>
        <p:nvPicPr>
          <p:cNvPr id="363" name="Google Shape;363;g29b37324234_0_152"/>
          <p:cNvPicPr preferRelativeResize="0"/>
          <p:nvPr/>
        </p:nvPicPr>
        <p:blipFill rotWithShape="1">
          <a:blip r:embed="rId4">
            <a:alphaModFix/>
          </a:blip>
          <a:srcRect r="65720" b="63550"/>
          <a:stretch/>
        </p:blipFill>
        <p:spPr>
          <a:xfrm flipH="1">
            <a:off x="12" y="-926375"/>
            <a:ext cx="4836966" cy="2221775"/>
          </a:xfrm>
          <a:prstGeom prst="rect">
            <a:avLst/>
          </a:prstGeom>
          <a:noFill/>
          <a:ln>
            <a:noFill/>
          </a:ln>
        </p:spPr>
      </p:pic>
      <p:sp>
        <p:nvSpPr>
          <p:cNvPr id="364" name="Google Shape;364;g29b37324234_0_152"/>
          <p:cNvSpPr txBox="1"/>
          <p:nvPr/>
        </p:nvSpPr>
        <p:spPr>
          <a:xfrm>
            <a:off x="0" y="2597850"/>
            <a:ext cx="8610900" cy="1662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en-US" sz="5100" b="0" i="0" u="none" strike="noStrike" cap="none">
                <a:solidFill>
                  <a:schemeClr val="lt1"/>
                </a:solidFill>
                <a:latin typeface="Exo Black"/>
                <a:ea typeface="Exo Black"/>
                <a:cs typeface="Exo Black"/>
                <a:sym typeface="Exo Black"/>
              </a:rPr>
              <a:t>MÔ HÌNH HOÁ DỮ LIỆU</a:t>
            </a:r>
            <a:endParaRPr sz="5100" b="0" i="0" u="none" strike="noStrike" cap="none">
              <a:solidFill>
                <a:schemeClr val="lt1"/>
              </a:solidFill>
              <a:latin typeface="Exo Black"/>
              <a:ea typeface="Exo Black"/>
              <a:cs typeface="Exo Black"/>
              <a:sym typeface="Exo Black"/>
            </a:endParaRPr>
          </a:p>
          <a:p>
            <a:pPr marL="0" marR="0" lvl="0" indent="0" algn="ctr" rtl="0">
              <a:lnSpc>
                <a:spcPct val="100000"/>
              </a:lnSpc>
              <a:spcBef>
                <a:spcPts val="0"/>
              </a:spcBef>
              <a:spcAft>
                <a:spcPts val="0"/>
              </a:spcAft>
              <a:buClr>
                <a:srgbClr val="000000"/>
              </a:buClr>
              <a:buSzPts val="2500"/>
              <a:buFont typeface="Arial"/>
              <a:buNone/>
            </a:pPr>
            <a:r>
              <a:rPr lang="en-US" sz="5100" b="0" i="0" u="none" strike="noStrike" cap="none">
                <a:solidFill>
                  <a:schemeClr val="lt1"/>
                </a:solidFill>
                <a:latin typeface="Exo Black"/>
                <a:ea typeface="Exo Black"/>
                <a:cs typeface="Exo Black"/>
                <a:sym typeface="Exo Black"/>
              </a:rPr>
              <a:t>DATA MODELING</a:t>
            </a:r>
            <a:endParaRPr sz="5100" b="0" i="0" u="none" strike="noStrike" cap="none">
              <a:solidFill>
                <a:schemeClr val="lt1"/>
              </a:solidFill>
              <a:latin typeface="Exo Black"/>
              <a:ea typeface="Exo Black"/>
              <a:cs typeface="Exo Black"/>
              <a:sym typeface="Exo Black"/>
            </a:endParaRPr>
          </a:p>
        </p:txBody>
      </p:sp>
      <p:pic>
        <p:nvPicPr>
          <p:cNvPr id="365" name="Google Shape;365;g29b37324234_0_152"/>
          <p:cNvPicPr preferRelativeResize="0"/>
          <p:nvPr/>
        </p:nvPicPr>
        <p:blipFill rotWithShape="1">
          <a:blip r:embed="rId5">
            <a:alphaModFix/>
          </a:blip>
          <a:srcRect/>
          <a:stretch/>
        </p:blipFill>
        <p:spPr>
          <a:xfrm>
            <a:off x="10718375" y="194698"/>
            <a:ext cx="1198653" cy="525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71" name="Google Shape;371;g29b37324234_0_161"/>
          <p:cNvPicPr preferRelativeResize="0"/>
          <p:nvPr/>
        </p:nvPicPr>
        <p:blipFill rotWithShape="1">
          <a:blip r:embed="rId3">
            <a:alphaModFix/>
          </a:blip>
          <a:srcRect l="1689" r="-1689"/>
          <a:stretch/>
        </p:blipFill>
        <p:spPr>
          <a:xfrm>
            <a:off x="4347300" y="2272363"/>
            <a:ext cx="3183600" cy="3183575"/>
          </a:xfrm>
          <a:prstGeom prst="rect">
            <a:avLst/>
          </a:prstGeom>
          <a:noFill/>
          <a:ln>
            <a:noFill/>
          </a:ln>
        </p:spPr>
      </p:pic>
      <p:pic>
        <p:nvPicPr>
          <p:cNvPr id="372" name="Google Shape;372;g29b37324234_0_161"/>
          <p:cNvPicPr preferRelativeResize="0"/>
          <p:nvPr/>
        </p:nvPicPr>
        <p:blipFill rotWithShape="1">
          <a:blip r:embed="rId3">
            <a:alphaModFix/>
          </a:blip>
          <a:srcRect l="1689" r="-1689"/>
          <a:stretch/>
        </p:blipFill>
        <p:spPr>
          <a:xfrm>
            <a:off x="3424025" y="1353437"/>
            <a:ext cx="5343949" cy="5343925"/>
          </a:xfrm>
          <a:prstGeom prst="rect">
            <a:avLst/>
          </a:prstGeom>
          <a:noFill/>
          <a:ln>
            <a:noFill/>
          </a:ln>
        </p:spPr>
      </p:pic>
      <p:sp>
        <p:nvSpPr>
          <p:cNvPr id="373" name="Google Shape;373;g29b37324234_0_161"/>
          <p:cNvSpPr/>
          <p:nvPr/>
        </p:nvSpPr>
        <p:spPr>
          <a:xfrm>
            <a:off x="4751550" y="313038"/>
            <a:ext cx="2384100" cy="1199700"/>
          </a:xfrm>
          <a:prstGeom prst="wedgeRoundRectCallout">
            <a:avLst>
              <a:gd name="adj1" fmla="val -20833"/>
              <a:gd name="adj2" fmla="val 62500"/>
              <a:gd name="adj3" fmla="val 0"/>
            </a:avLst>
          </a:prstGeom>
          <a:no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Exo Medium"/>
                <a:ea typeface="Exo Medium"/>
                <a:cs typeface="Exo Medium"/>
                <a:sym typeface="Exo Medium"/>
              </a:rPr>
              <a:t>Mô hình dữ liệu </a:t>
            </a:r>
            <a:endParaRPr sz="1700" b="0" i="0" u="none" strike="noStrike" cap="none">
              <a:solidFill>
                <a:srgbClr val="000000"/>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Exo Medium"/>
                <a:ea typeface="Exo Medium"/>
                <a:cs typeface="Exo Medium"/>
                <a:sym typeface="Exo Medium"/>
              </a:rPr>
              <a:t>(Data Model) là gì? </a:t>
            </a:r>
            <a:endParaRPr sz="1700" b="0" i="0" u="none" strike="noStrike" cap="none">
              <a:solidFill>
                <a:srgbClr val="000000"/>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Exo Medium"/>
                <a:ea typeface="Exo Medium"/>
                <a:cs typeface="Exo Medium"/>
                <a:sym typeface="Exo Medium"/>
              </a:rPr>
              <a:t>Nó có công dụng gì?</a:t>
            </a:r>
            <a:endParaRPr sz="1700" b="1" i="1"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9"/>
          <p:cNvSpPr txBox="1"/>
          <p:nvPr/>
        </p:nvSpPr>
        <p:spPr>
          <a:xfrm>
            <a:off x="5053975" y="1070075"/>
            <a:ext cx="6547800" cy="677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000"/>
              <a:buFont typeface="Arial"/>
              <a:buNone/>
            </a:pPr>
            <a:r>
              <a:rPr lang="en-US" sz="3800" b="1" i="0" u="none" strike="noStrike" cap="none">
                <a:solidFill>
                  <a:schemeClr val="dk1"/>
                </a:solidFill>
                <a:latin typeface="Exo"/>
                <a:ea typeface="Exo"/>
                <a:cs typeface="Exo"/>
                <a:sym typeface="Exo"/>
              </a:rPr>
              <a:t>Nội dung bài học</a:t>
            </a:r>
            <a:endParaRPr sz="4000" b="1" i="0" u="none" strike="noStrike" cap="none">
              <a:solidFill>
                <a:schemeClr val="dk1"/>
              </a:solidFill>
              <a:latin typeface="Exo"/>
              <a:ea typeface="Exo"/>
              <a:cs typeface="Exo"/>
              <a:sym typeface="Exo"/>
            </a:endParaRPr>
          </a:p>
        </p:txBody>
      </p:sp>
      <p:pic>
        <p:nvPicPr>
          <p:cNvPr id="138" name="Google Shape;138;p9"/>
          <p:cNvPicPr preferRelativeResize="0"/>
          <p:nvPr/>
        </p:nvPicPr>
        <p:blipFill rotWithShape="1">
          <a:blip r:embed="rId3">
            <a:alphaModFix/>
          </a:blip>
          <a:srcRect/>
          <a:stretch/>
        </p:blipFill>
        <p:spPr>
          <a:xfrm>
            <a:off x="124000" y="1365700"/>
            <a:ext cx="4854650" cy="4650425"/>
          </a:xfrm>
          <a:prstGeom prst="rect">
            <a:avLst/>
          </a:prstGeom>
          <a:noFill/>
          <a:ln>
            <a:noFill/>
          </a:ln>
        </p:spPr>
      </p:pic>
      <p:sp>
        <p:nvSpPr>
          <p:cNvPr id="139" name="Google Shape;139;p9"/>
          <p:cNvSpPr/>
          <p:nvPr/>
        </p:nvSpPr>
        <p:spPr>
          <a:xfrm>
            <a:off x="5106978" y="2034428"/>
            <a:ext cx="6535200" cy="772500"/>
          </a:xfrm>
          <a:prstGeom prst="roundRect">
            <a:avLst>
              <a:gd name="adj" fmla="val 16667"/>
            </a:avLst>
          </a:prstGeom>
          <a:solidFill>
            <a:srgbClr val="E2262D"/>
          </a:solidFill>
          <a:ln w="9525" cap="flat" cmpd="sng">
            <a:solidFill>
              <a:srgbClr val="E226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000" b="1" i="0" u="none" strike="noStrike" cap="none">
                <a:solidFill>
                  <a:schemeClr val="lt1"/>
                </a:solidFill>
                <a:latin typeface="Exo"/>
                <a:ea typeface="Exo"/>
                <a:cs typeface="Exo"/>
                <a:sym typeface="Exo"/>
              </a:rPr>
              <a:t>   1. Các loại cơ sở dữ liệu </a:t>
            </a:r>
            <a:endParaRPr sz="2000" b="1" i="0" u="none" strike="noStrike" cap="none">
              <a:solidFill>
                <a:schemeClr val="lt1"/>
              </a:solidFill>
              <a:latin typeface="Exo"/>
              <a:ea typeface="Exo"/>
              <a:cs typeface="Exo"/>
              <a:sym typeface="Exo"/>
            </a:endParaRPr>
          </a:p>
        </p:txBody>
      </p:sp>
      <p:sp>
        <p:nvSpPr>
          <p:cNvPr id="140" name="Google Shape;140;p9"/>
          <p:cNvSpPr/>
          <p:nvPr/>
        </p:nvSpPr>
        <p:spPr>
          <a:xfrm>
            <a:off x="5106978" y="3934426"/>
            <a:ext cx="6535200" cy="772500"/>
          </a:xfrm>
          <a:prstGeom prst="roundRect">
            <a:avLst>
              <a:gd name="adj" fmla="val 16667"/>
            </a:avLst>
          </a:prstGeom>
          <a:noFill/>
          <a:ln w="9525" cap="flat" cmpd="sng">
            <a:solidFill>
              <a:srgbClr val="E2262D"/>
            </a:solidFill>
            <a:prstDash val="lg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000" b="1" i="0" u="none" strike="noStrike" cap="none">
                <a:solidFill>
                  <a:schemeClr val="dk1"/>
                </a:solidFill>
                <a:latin typeface="Exo"/>
                <a:ea typeface="Exo"/>
                <a:cs typeface="Exo"/>
                <a:sym typeface="Exo"/>
              </a:rPr>
              <a:t>   </a:t>
            </a:r>
            <a:r>
              <a:rPr lang="en-US" sz="2000" b="1" i="0" u="none" strike="noStrike" cap="none">
                <a:solidFill>
                  <a:srgbClr val="E2262D"/>
                </a:solidFill>
                <a:latin typeface="Exo"/>
                <a:ea typeface="Exo"/>
                <a:cs typeface="Exo"/>
                <a:sym typeface="Exo"/>
              </a:rPr>
              <a:t>3. Cloud Service - AWS</a:t>
            </a:r>
            <a:endParaRPr sz="2000" b="0" i="0" u="none" strike="noStrike" cap="none">
              <a:solidFill>
                <a:schemeClr val="dk1"/>
              </a:solidFill>
              <a:latin typeface="Calibri"/>
              <a:ea typeface="Calibri"/>
              <a:cs typeface="Calibri"/>
              <a:sym typeface="Calibri"/>
            </a:endParaRPr>
          </a:p>
        </p:txBody>
      </p:sp>
      <p:sp>
        <p:nvSpPr>
          <p:cNvPr id="141" name="Google Shape;141;p9"/>
          <p:cNvSpPr/>
          <p:nvPr/>
        </p:nvSpPr>
        <p:spPr>
          <a:xfrm>
            <a:off x="5106978" y="2984428"/>
            <a:ext cx="6535200" cy="772500"/>
          </a:xfrm>
          <a:prstGeom prst="roundRect">
            <a:avLst>
              <a:gd name="adj" fmla="val 16667"/>
            </a:avLst>
          </a:prstGeom>
          <a:noFill/>
          <a:ln w="9525" cap="flat" cmpd="sng">
            <a:solidFill>
              <a:srgbClr val="E2262D"/>
            </a:solidFill>
            <a:prstDash val="lg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100"/>
              <a:buFont typeface="Arial"/>
              <a:buNone/>
            </a:pPr>
            <a:r>
              <a:rPr lang="en-US" sz="2000" b="1" i="0" u="none" strike="noStrike" cap="none">
                <a:solidFill>
                  <a:srgbClr val="E31F26"/>
                </a:solidFill>
                <a:latin typeface="Exo"/>
                <a:ea typeface="Exo"/>
                <a:cs typeface="Exo"/>
                <a:sym typeface="Exo"/>
              </a:rPr>
              <a:t>   2. Chuẩn hóa cơ sở dữ liệu</a:t>
            </a:r>
            <a:endParaRPr sz="2000" b="1" i="0" u="none" strike="noStrike" cap="none">
              <a:solidFill>
                <a:srgbClr val="E31F26"/>
              </a:solidFill>
              <a:latin typeface="Exo"/>
              <a:ea typeface="Exo"/>
              <a:cs typeface="Exo"/>
              <a:sym typeface="Exo"/>
            </a:endParaRPr>
          </a:p>
        </p:txBody>
      </p:sp>
      <p:sp>
        <p:nvSpPr>
          <p:cNvPr id="142" name="Google Shape;142;p9"/>
          <p:cNvSpPr/>
          <p:nvPr/>
        </p:nvSpPr>
        <p:spPr>
          <a:xfrm>
            <a:off x="5106978" y="4884426"/>
            <a:ext cx="6535200" cy="772500"/>
          </a:xfrm>
          <a:prstGeom prst="roundRect">
            <a:avLst>
              <a:gd name="adj" fmla="val 16667"/>
            </a:avLst>
          </a:prstGeom>
          <a:noFill/>
          <a:ln w="9525" cap="flat" cmpd="sng">
            <a:solidFill>
              <a:srgbClr val="E2262D"/>
            </a:solidFill>
            <a:prstDash val="lg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000" b="1" i="0" u="none" strike="noStrike" cap="none">
                <a:solidFill>
                  <a:schemeClr val="dk1"/>
                </a:solidFill>
                <a:latin typeface="Exo"/>
                <a:ea typeface="Exo"/>
                <a:cs typeface="Exo"/>
                <a:sym typeface="Exo"/>
              </a:rPr>
              <a:t>   </a:t>
            </a:r>
            <a:r>
              <a:rPr lang="en-US" sz="2000" b="1" i="0" u="none" strike="noStrike" cap="none">
                <a:solidFill>
                  <a:srgbClr val="E2262D"/>
                </a:solidFill>
                <a:latin typeface="Exo"/>
                <a:ea typeface="Exo"/>
                <a:cs typeface="Exo"/>
                <a:sym typeface="Exo"/>
              </a:rPr>
              <a:t>4. Practices</a:t>
            </a: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g29b37324234_0_168"/>
          <p:cNvPicPr preferRelativeResize="0"/>
          <p:nvPr/>
        </p:nvPicPr>
        <p:blipFill rotWithShape="1">
          <a:blip r:embed="rId3">
            <a:alphaModFix/>
          </a:blip>
          <a:srcRect/>
          <a:stretch/>
        </p:blipFill>
        <p:spPr>
          <a:xfrm>
            <a:off x="4999017" y="1207197"/>
            <a:ext cx="6904751" cy="4225004"/>
          </a:xfrm>
          <a:prstGeom prst="rect">
            <a:avLst/>
          </a:prstGeom>
          <a:noFill/>
          <a:ln>
            <a:noFill/>
          </a:ln>
        </p:spPr>
      </p:pic>
      <p:sp>
        <p:nvSpPr>
          <p:cNvPr id="380" name="Google Shape;380;g29b37324234_0_168"/>
          <p:cNvSpPr txBox="1"/>
          <p:nvPr/>
        </p:nvSpPr>
        <p:spPr>
          <a:xfrm>
            <a:off x="389099" y="1195545"/>
            <a:ext cx="4174500" cy="424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FF0000"/>
                </a:solidFill>
                <a:latin typeface="Exo"/>
                <a:ea typeface="Exo"/>
                <a:cs typeface="Exo"/>
                <a:sym typeface="Exo"/>
              </a:rPr>
              <a:t>Data modeling</a:t>
            </a:r>
            <a:r>
              <a:rPr lang="en-US" sz="1800" b="0" i="0" u="none" strike="noStrike" cap="none">
                <a:solidFill>
                  <a:srgbClr val="FF0000"/>
                </a:solidFill>
                <a:latin typeface="Exo"/>
                <a:ea typeface="Exo"/>
                <a:cs typeface="Exo"/>
                <a:sym typeface="Exo"/>
              </a:rPr>
              <a:t> </a:t>
            </a:r>
            <a:r>
              <a:rPr lang="en-US" sz="1800" b="0" i="0" u="none" strike="noStrike" cap="none">
                <a:solidFill>
                  <a:srgbClr val="000000"/>
                </a:solidFill>
                <a:latin typeface="Exo"/>
                <a:ea typeface="Exo"/>
                <a:cs typeface="Exo"/>
                <a:sym typeface="Exo"/>
              </a:rPr>
              <a:t>là quá trình phân tích, xác định và thực hiện việc tổ chức dữ liệu, thành sơ đồ đơn giản để đáp ứng các nhu cầu về thông tin.</a:t>
            </a:r>
            <a:endParaRPr sz="1400" b="0" i="0" u="none" strike="noStrike" cap="none">
              <a:solidFill>
                <a:srgbClr val="000000"/>
              </a:solidFill>
              <a:latin typeface="Exo"/>
              <a:ea typeface="Exo"/>
              <a:cs typeface="Exo"/>
              <a:sym typeface="Exo"/>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Exo"/>
              <a:ea typeface="Exo"/>
              <a:cs typeface="Exo"/>
              <a:sym typeface="Exo"/>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E31F26"/>
                </a:solidFill>
                <a:latin typeface="Exo"/>
                <a:ea typeface="Exo"/>
                <a:cs typeface="Exo"/>
                <a:sym typeface="Exo"/>
              </a:rPr>
              <a:t>Data model </a:t>
            </a:r>
            <a:r>
              <a:rPr lang="en-US" sz="1800" b="0" i="0" u="none" strike="noStrike" cap="none">
                <a:solidFill>
                  <a:srgbClr val="000000"/>
                </a:solidFill>
                <a:latin typeface="Exo"/>
                <a:ea typeface="Exo"/>
                <a:cs typeface="Exo"/>
                <a:sym typeface="Exo"/>
              </a:rPr>
              <a:t>giúp đơn giản và trừu tượng hóa dữ liệu, cho phép DA hiểu về quy mô, các ràng buộc và các thông tin về dữ liệu để làm việc với dữ liệu một cách có tổ chức và logic. </a:t>
            </a:r>
            <a:endParaRPr sz="1800" b="0" i="0" u="none" strike="noStrike" cap="none">
              <a:solidFill>
                <a:srgbClr val="000000"/>
              </a:solidFill>
              <a:latin typeface="Exo"/>
              <a:ea typeface="Exo"/>
              <a:cs typeface="Exo"/>
              <a:sym typeface="Exo"/>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Exo"/>
              <a:ea typeface="Exo"/>
              <a:cs typeface="Exo"/>
              <a:sym typeface="Exo"/>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E31F26"/>
                </a:solidFill>
                <a:latin typeface="Exo"/>
                <a:ea typeface="Exo"/>
                <a:cs typeface="Exo"/>
                <a:sym typeface="Exo"/>
              </a:rPr>
              <a:t>Data model</a:t>
            </a:r>
            <a:r>
              <a:rPr lang="en-US" sz="1800" b="0" i="0" u="none" strike="noStrike" cap="none">
                <a:solidFill>
                  <a:srgbClr val="000000"/>
                </a:solidFill>
                <a:latin typeface="Exo"/>
                <a:ea typeface="Exo"/>
                <a:cs typeface="Exo"/>
                <a:sym typeface="Exo"/>
              </a:rPr>
              <a:t> cung cấp một cấu trúc cho dữ liệu và xác định các quan hệ và ràng buộc giữa các đối tượng dữ liệu khác nhau.</a:t>
            </a:r>
            <a:endParaRPr sz="1800" b="0" i="0" u="none" strike="noStrike" cap="none">
              <a:solidFill>
                <a:srgbClr val="000000"/>
              </a:solidFill>
              <a:latin typeface="Exo"/>
              <a:ea typeface="Exo"/>
              <a:cs typeface="Exo"/>
              <a:sym typeface="Ex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pic>
        <p:nvPicPr>
          <p:cNvPr id="386" name="Google Shape;386;g29b37324234_0_174"/>
          <p:cNvPicPr preferRelativeResize="0"/>
          <p:nvPr/>
        </p:nvPicPr>
        <p:blipFill rotWithShape="1">
          <a:blip r:embed="rId3">
            <a:alphaModFix/>
          </a:blip>
          <a:srcRect t="2657"/>
          <a:stretch/>
        </p:blipFill>
        <p:spPr>
          <a:xfrm>
            <a:off x="3316125" y="1754900"/>
            <a:ext cx="5055599" cy="4921225"/>
          </a:xfrm>
          <a:prstGeom prst="rect">
            <a:avLst/>
          </a:prstGeom>
          <a:noFill/>
          <a:ln>
            <a:noFill/>
          </a:ln>
        </p:spPr>
      </p:pic>
      <p:sp>
        <p:nvSpPr>
          <p:cNvPr id="387" name="Google Shape;387;g29b37324234_0_174"/>
          <p:cNvSpPr/>
          <p:nvPr/>
        </p:nvSpPr>
        <p:spPr>
          <a:xfrm>
            <a:off x="4612300" y="457200"/>
            <a:ext cx="2810400" cy="1199700"/>
          </a:xfrm>
          <a:prstGeom prst="wedgeRoundRectCallout">
            <a:avLst>
              <a:gd name="adj1" fmla="val -20833"/>
              <a:gd name="adj2" fmla="val 62500"/>
              <a:gd name="adj3" fmla="val 0"/>
            </a:avLst>
          </a:prstGeom>
          <a:no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Exo Medium"/>
                <a:ea typeface="Exo Medium"/>
                <a:cs typeface="Exo Medium"/>
                <a:sym typeface="Exo Medium"/>
              </a:rPr>
              <a:t>Có mấy loại mô hình dữ liệu?</a:t>
            </a:r>
            <a:endParaRPr sz="1700" b="1" i="1"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92" name="Google Shape;392;g29b37324234_0_180"/>
          <p:cNvPicPr preferRelativeResize="0"/>
          <p:nvPr/>
        </p:nvPicPr>
        <p:blipFill rotWithShape="1">
          <a:blip r:embed="rId3">
            <a:alphaModFix/>
          </a:blip>
          <a:srcRect/>
          <a:stretch/>
        </p:blipFill>
        <p:spPr>
          <a:xfrm>
            <a:off x="0" y="-12"/>
            <a:ext cx="12192000" cy="6858000"/>
          </a:xfrm>
          <a:prstGeom prst="rect">
            <a:avLst/>
          </a:prstGeom>
          <a:noFill/>
          <a:ln>
            <a:noFill/>
          </a:ln>
        </p:spPr>
      </p:pic>
      <p:pic>
        <p:nvPicPr>
          <p:cNvPr id="393" name="Google Shape;393;g29b37324234_0_180"/>
          <p:cNvPicPr preferRelativeResize="0"/>
          <p:nvPr/>
        </p:nvPicPr>
        <p:blipFill rotWithShape="1">
          <a:blip r:embed="rId4">
            <a:alphaModFix/>
          </a:blip>
          <a:srcRect r="65720" b="63550"/>
          <a:stretch/>
        </p:blipFill>
        <p:spPr>
          <a:xfrm>
            <a:off x="7355037" y="4636350"/>
            <a:ext cx="4836966" cy="2221775"/>
          </a:xfrm>
          <a:prstGeom prst="rect">
            <a:avLst/>
          </a:prstGeom>
          <a:noFill/>
          <a:ln>
            <a:noFill/>
          </a:ln>
        </p:spPr>
      </p:pic>
      <p:sp>
        <p:nvSpPr>
          <p:cNvPr id="394" name="Google Shape;394;g29b37324234_0_180"/>
          <p:cNvSpPr txBox="1">
            <a:spLocks noGrp="1"/>
          </p:cNvSpPr>
          <p:nvPr>
            <p:ph type="sldNum" idx="4294967295"/>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300"/>
              <a:buNone/>
            </a:pPr>
            <a:fld id="{00000000-1234-1234-1234-123412341234}" type="slidenum">
              <a:rPr lang="en-US"/>
              <a:t>22</a:t>
            </a:fld>
            <a:endParaRPr/>
          </a:p>
        </p:txBody>
      </p:sp>
      <p:pic>
        <p:nvPicPr>
          <p:cNvPr id="395" name="Google Shape;395;g29b37324234_0_180"/>
          <p:cNvPicPr preferRelativeResize="0"/>
          <p:nvPr/>
        </p:nvPicPr>
        <p:blipFill rotWithShape="1">
          <a:blip r:embed="rId4">
            <a:alphaModFix/>
          </a:blip>
          <a:srcRect r="65720" b="63550"/>
          <a:stretch/>
        </p:blipFill>
        <p:spPr>
          <a:xfrm flipH="1">
            <a:off x="12" y="-926375"/>
            <a:ext cx="4836966" cy="2221775"/>
          </a:xfrm>
          <a:prstGeom prst="rect">
            <a:avLst/>
          </a:prstGeom>
          <a:noFill/>
          <a:ln>
            <a:noFill/>
          </a:ln>
        </p:spPr>
      </p:pic>
      <p:sp>
        <p:nvSpPr>
          <p:cNvPr id="396" name="Google Shape;396;g29b37324234_0_180"/>
          <p:cNvSpPr txBox="1"/>
          <p:nvPr/>
        </p:nvSpPr>
        <p:spPr>
          <a:xfrm>
            <a:off x="-136150" y="2597850"/>
            <a:ext cx="8644800" cy="1662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500"/>
              <a:buFont typeface="Arial"/>
              <a:buNone/>
            </a:pPr>
            <a:r>
              <a:rPr lang="en-US" sz="5100" b="0" i="0" u="none" strike="noStrike" cap="none">
                <a:solidFill>
                  <a:schemeClr val="lt1"/>
                </a:solidFill>
                <a:latin typeface="Exo Black"/>
                <a:ea typeface="Exo Black"/>
                <a:cs typeface="Exo Black"/>
                <a:sym typeface="Exo Black"/>
              </a:rPr>
              <a:t>CÁC THỂ LOẠI </a:t>
            </a:r>
            <a:endParaRPr sz="5100" b="0" i="0" u="none" strike="noStrike" cap="none">
              <a:solidFill>
                <a:schemeClr val="lt1"/>
              </a:solidFill>
              <a:latin typeface="Exo Black"/>
              <a:ea typeface="Exo Black"/>
              <a:cs typeface="Exo Black"/>
              <a:sym typeface="Exo Black"/>
            </a:endParaRPr>
          </a:p>
          <a:p>
            <a:pPr marL="0" marR="0" lvl="0" indent="0" algn="ctr" rtl="0">
              <a:lnSpc>
                <a:spcPct val="100000"/>
              </a:lnSpc>
              <a:spcBef>
                <a:spcPts val="0"/>
              </a:spcBef>
              <a:spcAft>
                <a:spcPts val="0"/>
              </a:spcAft>
              <a:buClr>
                <a:srgbClr val="000000"/>
              </a:buClr>
              <a:buSzPts val="2500"/>
              <a:buFont typeface="Arial"/>
              <a:buNone/>
            </a:pPr>
            <a:r>
              <a:rPr lang="en-US" sz="5100" b="0" i="0" u="none" strike="noStrike" cap="none">
                <a:solidFill>
                  <a:schemeClr val="lt1"/>
                </a:solidFill>
                <a:latin typeface="Exo Black"/>
                <a:ea typeface="Exo Black"/>
                <a:cs typeface="Exo Black"/>
                <a:sym typeface="Exo Black"/>
              </a:rPr>
              <a:t>MÔ HÌNH DỮ LIỆU</a:t>
            </a:r>
            <a:endParaRPr sz="5100" b="0" i="0" u="none" strike="noStrike" cap="none">
              <a:solidFill>
                <a:schemeClr val="lt1"/>
              </a:solidFill>
              <a:latin typeface="Exo Black"/>
              <a:ea typeface="Exo Black"/>
              <a:cs typeface="Exo Black"/>
              <a:sym typeface="Exo Black"/>
            </a:endParaRPr>
          </a:p>
        </p:txBody>
      </p:sp>
      <p:pic>
        <p:nvPicPr>
          <p:cNvPr id="397" name="Google Shape;397;g29b37324234_0_180"/>
          <p:cNvPicPr preferRelativeResize="0"/>
          <p:nvPr/>
        </p:nvPicPr>
        <p:blipFill rotWithShape="1">
          <a:blip r:embed="rId5">
            <a:alphaModFix/>
          </a:blip>
          <a:srcRect/>
          <a:stretch/>
        </p:blipFill>
        <p:spPr>
          <a:xfrm>
            <a:off x="10718375" y="194698"/>
            <a:ext cx="1198653" cy="5250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g29b37324234_0_189"/>
          <p:cNvPicPr preferRelativeResize="0"/>
          <p:nvPr/>
        </p:nvPicPr>
        <p:blipFill rotWithShape="1">
          <a:blip r:embed="rId3">
            <a:alphaModFix/>
          </a:blip>
          <a:srcRect/>
          <a:stretch/>
        </p:blipFill>
        <p:spPr>
          <a:xfrm>
            <a:off x="1225939" y="684975"/>
            <a:ext cx="3186475" cy="3186475"/>
          </a:xfrm>
          <a:prstGeom prst="rect">
            <a:avLst/>
          </a:prstGeom>
          <a:noFill/>
          <a:ln>
            <a:noFill/>
          </a:ln>
        </p:spPr>
      </p:pic>
      <p:sp>
        <p:nvSpPr>
          <p:cNvPr id="404" name="Google Shape;404;g29b37324234_0_189"/>
          <p:cNvSpPr/>
          <p:nvPr/>
        </p:nvSpPr>
        <p:spPr>
          <a:xfrm>
            <a:off x="4302000" y="273350"/>
            <a:ext cx="4605300" cy="1199700"/>
          </a:xfrm>
          <a:prstGeom prst="wedgeRoundRectCallout">
            <a:avLst>
              <a:gd name="adj1" fmla="val -50000"/>
              <a:gd name="adj2" fmla="val 76069"/>
              <a:gd name="adj3" fmla="val 0"/>
            </a:avLst>
          </a:prstGeom>
          <a:no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Exo Medium"/>
                <a:ea typeface="Exo Medium"/>
                <a:cs typeface="Exo Medium"/>
                <a:sym typeface="Exo Medium"/>
              </a:rPr>
              <a:t>Thực tế, có khá nhiều loại mô hình dữ liệu.</a:t>
            </a:r>
            <a:endParaRPr sz="1700" b="0" i="0" u="none" strike="noStrike" cap="none">
              <a:solidFill>
                <a:srgbClr val="000000"/>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Exo Medium"/>
                <a:ea typeface="Exo Medium"/>
                <a:cs typeface="Exo Medium"/>
                <a:sym typeface="Exo Medium"/>
              </a:rPr>
              <a:t>Các loại mô hình dữ liệu phổ biến có thể kể đến là </a:t>
            </a:r>
            <a:endParaRPr sz="1700" b="0" i="0" u="none" strike="noStrike" cap="none">
              <a:solidFill>
                <a:srgbClr val="000000"/>
              </a:solidFill>
              <a:latin typeface="Exo Medium"/>
              <a:ea typeface="Exo Medium"/>
              <a:cs typeface="Exo Medium"/>
              <a:sym typeface="Exo Medium"/>
            </a:endParaRPr>
          </a:p>
        </p:txBody>
      </p:sp>
      <p:sp>
        <p:nvSpPr>
          <p:cNvPr id="405" name="Google Shape;405;g29b37324234_0_189"/>
          <p:cNvSpPr txBox="1"/>
          <p:nvPr/>
        </p:nvSpPr>
        <p:spPr>
          <a:xfrm>
            <a:off x="4789725" y="1985050"/>
            <a:ext cx="4605300" cy="1754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Exo"/>
                <a:ea typeface="Exo"/>
                <a:cs typeface="Exo"/>
                <a:sym typeface="Exo"/>
              </a:rPr>
              <a:t>Mô hình phân cấp</a:t>
            </a:r>
            <a:endParaRPr sz="1800" b="0" i="0" u="none" strike="noStrike" cap="none">
              <a:solidFill>
                <a:srgbClr val="000000"/>
              </a:solidFill>
              <a:latin typeface="Exo"/>
              <a:ea typeface="Exo"/>
              <a:cs typeface="Exo"/>
              <a:sym typeface="Exo"/>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Exo"/>
                <a:ea typeface="Exo"/>
                <a:cs typeface="Exo"/>
                <a:sym typeface="Exo"/>
              </a:rPr>
              <a:t>Mô hình quan hệ</a:t>
            </a:r>
            <a:endParaRPr sz="1800" b="1" i="0" u="none" strike="noStrike" cap="none">
              <a:solidFill>
                <a:srgbClr val="000000"/>
              </a:solidFill>
              <a:latin typeface="Exo"/>
              <a:ea typeface="Exo"/>
              <a:cs typeface="Exo"/>
              <a:sym typeface="Exo"/>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Exo"/>
                <a:ea typeface="Exo"/>
                <a:cs typeface="Exo"/>
                <a:sym typeface="Exo"/>
              </a:rPr>
              <a:t>Mô hình mạng</a:t>
            </a:r>
            <a:endParaRPr sz="1800" b="1" i="0" u="none" strike="noStrike" cap="none">
              <a:solidFill>
                <a:srgbClr val="000000"/>
              </a:solidFill>
              <a:latin typeface="Exo"/>
              <a:ea typeface="Exo"/>
              <a:cs typeface="Exo"/>
              <a:sym typeface="Exo"/>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Exo"/>
                <a:ea typeface="Exo"/>
                <a:cs typeface="Exo"/>
                <a:sym typeface="Exo"/>
              </a:rPr>
              <a:t>Mô hình hướng đối tượng</a:t>
            </a:r>
            <a:endParaRPr sz="1800" b="1" i="0" u="none" strike="noStrike" cap="none">
              <a:solidFill>
                <a:srgbClr val="000000"/>
              </a:solidFill>
              <a:latin typeface="Exo"/>
              <a:ea typeface="Exo"/>
              <a:cs typeface="Exo"/>
              <a:sym typeface="Exo"/>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Exo"/>
                <a:ea typeface="Exo"/>
                <a:cs typeface="Exo"/>
                <a:sym typeface="Exo"/>
              </a:rPr>
              <a:t>Mô hình quan hệ - thực thể</a:t>
            </a:r>
            <a:endParaRPr sz="1800" b="1" i="0" u="none" strike="noStrike" cap="none">
              <a:solidFill>
                <a:srgbClr val="000000"/>
              </a:solidFill>
              <a:latin typeface="Exo"/>
              <a:ea typeface="Exo"/>
              <a:cs typeface="Exo"/>
              <a:sym typeface="Exo"/>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Exo"/>
                <a:ea typeface="Exo"/>
                <a:cs typeface="Exo"/>
                <a:sym typeface="Exo"/>
              </a:rPr>
              <a:t>Mô hình dữ liệu ngữ nghĩa</a:t>
            </a:r>
            <a:endParaRPr sz="1800" b="0" i="0" u="none" strike="noStrike" cap="none">
              <a:solidFill>
                <a:srgbClr val="000000"/>
              </a:solidFill>
              <a:latin typeface="Exo"/>
              <a:ea typeface="Exo"/>
              <a:cs typeface="Exo"/>
              <a:sym typeface="Exo"/>
            </a:endParaRPr>
          </a:p>
        </p:txBody>
      </p:sp>
      <p:sp>
        <p:nvSpPr>
          <p:cNvPr id="406" name="Google Shape;406;g29b37324234_0_189"/>
          <p:cNvSpPr txBox="1"/>
          <p:nvPr/>
        </p:nvSpPr>
        <p:spPr>
          <a:xfrm>
            <a:off x="873000" y="3887600"/>
            <a:ext cx="9379200" cy="1569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Exo Medium"/>
                <a:ea typeface="Exo Medium"/>
                <a:cs typeface="Exo Medium"/>
                <a:sym typeface="Exo Medium"/>
              </a:rPr>
              <a:t>Thực tế, </a:t>
            </a:r>
            <a:r>
              <a:rPr lang="en-US" sz="1800" b="1" i="0" u="none" strike="noStrike" cap="none">
                <a:solidFill>
                  <a:srgbClr val="E31F26"/>
                </a:solidFill>
                <a:latin typeface="Exo"/>
                <a:ea typeface="Exo"/>
                <a:cs typeface="Exo"/>
                <a:sym typeface="Exo"/>
              </a:rPr>
              <a:t>mô hình quan hệ (Relational Model)</a:t>
            </a:r>
            <a:r>
              <a:rPr lang="en-US" sz="1800" b="0" i="0" u="none" strike="noStrike" cap="none">
                <a:solidFill>
                  <a:srgbClr val="000000"/>
                </a:solidFill>
                <a:latin typeface="Exo Medium"/>
                <a:ea typeface="Exo Medium"/>
                <a:cs typeface="Exo Medium"/>
                <a:sym typeface="Exo Medium"/>
              </a:rPr>
              <a:t> là mô hình phổ biến và thường hay gặp. </a:t>
            </a:r>
            <a:endParaRPr sz="1800" b="0" i="0" u="none" strike="noStrike" cap="none">
              <a:solidFill>
                <a:srgbClr val="000000"/>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Exo Medium"/>
                <a:ea typeface="Exo Medium"/>
                <a:cs typeface="Exo Medium"/>
                <a:sym typeface="Exo Medium"/>
              </a:rPr>
              <a:t>Mô hình quan hệ thường được biểu diễn dưới 2 dạng lược đồ chính đó là : </a:t>
            </a:r>
            <a:endParaRPr sz="1800" b="0" i="0" u="none" strike="noStrike" cap="none">
              <a:solidFill>
                <a:srgbClr val="000000"/>
              </a:solidFill>
              <a:latin typeface="Exo Medium"/>
              <a:ea typeface="Exo Medium"/>
              <a:cs typeface="Exo Medium"/>
              <a:sym typeface="Exo Medium"/>
            </a:endParaRPr>
          </a:p>
          <a:p>
            <a:pPr marL="457200" marR="0" lvl="0" indent="-342900" algn="l" rtl="0">
              <a:lnSpc>
                <a:spcPct val="100000"/>
              </a:lnSpc>
              <a:spcBef>
                <a:spcPts val="0"/>
              </a:spcBef>
              <a:spcAft>
                <a:spcPts val="0"/>
              </a:spcAft>
              <a:buClr>
                <a:srgbClr val="000000"/>
              </a:buClr>
              <a:buSzPts val="1800"/>
              <a:buFont typeface="Exo Medium"/>
              <a:buChar char="+"/>
            </a:pPr>
            <a:r>
              <a:rPr lang="en-US" sz="1800" b="0" i="0" u="none" strike="noStrike" cap="none">
                <a:solidFill>
                  <a:srgbClr val="000000"/>
                </a:solidFill>
                <a:latin typeface="Exo Medium"/>
                <a:ea typeface="Exo Medium"/>
                <a:cs typeface="Exo Medium"/>
                <a:sym typeface="Exo Medium"/>
              </a:rPr>
              <a:t>Star Schema (lược đồ hình sao)</a:t>
            </a:r>
            <a:endParaRPr sz="1800" b="0" i="0" u="none" strike="noStrike" cap="none">
              <a:solidFill>
                <a:srgbClr val="000000"/>
              </a:solidFill>
              <a:latin typeface="Exo Medium"/>
              <a:ea typeface="Exo Medium"/>
              <a:cs typeface="Exo Medium"/>
              <a:sym typeface="Exo Medium"/>
            </a:endParaRPr>
          </a:p>
          <a:p>
            <a:pPr marL="457200" marR="0" lvl="0" indent="-342900" algn="l" rtl="0">
              <a:lnSpc>
                <a:spcPct val="100000"/>
              </a:lnSpc>
              <a:spcBef>
                <a:spcPts val="0"/>
              </a:spcBef>
              <a:spcAft>
                <a:spcPts val="0"/>
              </a:spcAft>
              <a:buClr>
                <a:srgbClr val="000000"/>
              </a:buClr>
              <a:buSzPts val="1800"/>
              <a:buFont typeface="Exo Medium"/>
              <a:buChar char="+"/>
            </a:pPr>
            <a:r>
              <a:rPr lang="en-US" sz="1800" b="0" i="0" u="none" strike="noStrike" cap="none">
                <a:solidFill>
                  <a:srgbClr val="000000"/>
                </a:solidFill>
                <a:latin typeface="Exo Medium"/>
                <a:ea typeface="Exo Medium"/>
                <a:cs typeface="Exo Medium"/>
                <a:sym typeface="Exo Medium"/>
              </a:rPr>
              <a:t>Snowflake Schema (lược đồ hình bông tuyết)</a:t>
            </a:r>
            <a:endParaRPr sz="1800" b="0" i="0" u="none" strike="noStrike" cap="none">
              <a:solidFill>
                <a:srgbClr val="000000"/>
              </a:solidFill>
              <a:latin typeface="Exo Medium"/>
              <a:ea typeface="Exo Medium"/>
              <a:cs typeface="Exo Medium"/>
              <a:sym typeface="Exo Medium"/>
            </a:endParaRPr>
          </a:p>
        </p:txBody>
      </p:sp>
      <p:pic>
        <p:nvPicPr>
          <p:cNvPr id="407" name="Google Shape;407;g29b37324234_0_189"/>
          <p:cNvPicPr preferRelativeResize="0"/>
          <p:nvPr/>
        </p:nvPicPr>
        <p:blipFill rotWithShape="1">
          <a:blip r:embed="rId4">
            <a:alphaModFix/>
          </a:blip>
          <a:srcRect/>
          <a:stretch/>
        </p:blipFill>
        <p:spPr>
          <a:xfrm>
            <a:off x="4556664" y="2054175"/>
            <a:ext cx="88825" cy="190301"/>
          </a:xfrm>
          <a:prstGeom prst="rect">
            <a:avLst/>
          </a:prstGeom>
          <a:noFill/>
          <a:ln>
            <a:noFill/>
          </a:ln>
        </p:spPr>
      </p:pic>
      <p:pic>
        <p:nvPicPr>
          <p:cNvPr id="408" name="Google Shape;408;g29b37324234_0_189"/>
          <p:cNvPicPr preferRelativeResize="0"/>
          <p:nvPr/>
        </p:nvPicPr>
        <p:blipFill rotWithShape="1">
          <a:blip r:embed="rId4">
            <a:alphaModFix/>
          </a:blip>
          <a:srcRect/>
          <a:stretch/>
        </p:blipFill>
        <p:spPr>
          <a:xfrm>
            <a:off x="4556651" y="2332150"/>
            <a:ext cx="88825" cy="190301"/>
          </a:xfrm>
          <a:prstGeom prst="rect">
            <a:avLst/>
          </a:prstGeom>
          <a:noFill/>
          <a:ln>
            <a:noFill/>
          </a:ln>
        </p:spPr>
      </p:pic>
      <p:pic>
        <p:nvPicPr>
          <p:cNvPr id="409" name="Google Shape;409;g29b37324234_0_189"/>
          <p:cNvPicPr preferRelativeResize="0"/>
          <p:nvPr/>
        </p:nvPicPr>
        <p:blipFill rotWithShape="1">
          <a:blip r:embed="rId4">
            <a:alphaModFix/>
          </a:blip>
          <a:srcRect/>
          <a:stretch/>
        </p:blipFill>
        <p:spPr>
          <a:xfrm>
            <a:off x="4556664" y="2610125"/>
            <a:ext cx="88825" cy="190301"/>
          </a:xfrm>
          <a:prstGeom prst="rect">
            <a:avLst/>
          </a:prstGeom>
          <a:noFill/>
          <a:ln>
            <a:noFill/>
          </a:ln>
        </p:spPr>
      </p:pic>
      <p:pic>
        <p:nvPicPr>
          <p:cNvPr id="410" name="Google Shape;410;g29b37324234_0_189"/>
          <p:cNvPicPr preferRelativeResize="0"/>
          <p:nvPr/>
        </p:nvPicPr>
        <p:blipFill rotWithShape="1">
          <a:blip r:embed="rId4">
            <a:alphaModFix/>
          </a:blip>
          <a:srcRect/>
          <a:stretch/>
        </p:blipFill>
        <p:spPr>
          <a:xfrm>
            <a:off x="4556664" y="2888100"/>
            <a:ext cx="88825" cy="190301"/>
          </a:xfrm>
          <a:prstGeom prst="rect">
            <a:avLst/>
          </a:prstGeom>
          <a:noFill/>
          <a:ln>
            <a:noFill/>
          </a:ln>
        </p:spPr>
      </p:pic>
      <p:pic>
        <p:nvPicPr>
          <p:cNvPr id="411" name="Google Shape;411;g29b37324234_0_189"/>
          <p:cNvPicPr preferRelativeResize="0"/>
          <p:nvPr/>
        </p:nvPicPr>
        <p:blipFill rotWithShape="1">
          <a:blip r:embed="rId4">
            <a:alphaModFix/>
          </a:blip>
          <a:srcRect/>
          <a:stretch/>
        </p:blipFill>
        <p:spPr>
          <a:xfrm>
            <a:off x="4556664" y="3166075"/>
            <a:ext cx="88825" cy="190301"/>
          </a:xfrm>
          <a:prstGeom prst="rect">
            <a:avLst/>
          </a:prstGeom>
          <a:noFill/>
          <a:ln>
            <a:noFill/>
          </a:ln>
        </p:spPr>
      </p:pic>
      <p:pic>
        <p:nvPicPr>
          <p:cNvPr id="412" name="Google Shape;412;g29b37324234_0_189"/>
          <p:cNvPicPr preferRelativeResize="0"/>
          <p:nvPr/>
        </p:nvPicPr>
        <p:blipFill rotWithShape="1">
          <a:blip r:embed="rId4">
            <a:alphaModFix/>
          </a:blip>
          <a:srcRect/>
          <a:stretch/>
        </p:blipFill>
        <p:spPr>
          <a:xfrm>
            <a:off x="4556664" y="3444050"/>
            <a:ext cx="88825" cy="190301"/>
          </a:xfrm>
          <a:prstGeom prst="rect">
            <a:avLst/>
          </a:prstGeom>
          <a:noFill/>
          <a:ln>
            <a:noFill/>
          </a:ln>
        </p:spPr>
      </p:pic>
      <p:sp>
        <p:nvSpPr>
          <p:cNvPr id="413" name="Google Shape;413;g29b37324234_0_189"/>
          <p:cNvSpPr txBox="1"/>
          <p:nvPr/>
        </p:nvSpPr>
        <p:spPr>
          <a:xfrm>
            <a:off x="873000" y="5535775"/>
            <a:ext cx="9985500" cy="92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171717"/>
                </a:solidFill>
                <a:latin typeface="Exo Medium"/>
                <a:ea typeface="Exo Medium"/>
                <a:cs typeface="Exo Medium"/>
                <a:sym typeface="Exo Medium"/>
              </a:rPr>
              <a:t>Khi thiết kế mô hình dữ liệu, chúng ta  cần quan tâm tới </a:t>
            </a:r>
            <a:r>
              <a:rPr lang="en-US" sz="1800" b="0" i="0" u="none" strike="noStrike" cap="none">
                <a:solidFill>
                  <a:srgbClr val="171717"/>
                </a:solidFill>
                <a:latin typeface="Exo Medium"/>
                <a:ea typeface="Exo Medium"/>
                <a:cs typeface="Exo Medium"/>
                <a:sym typeface="Exo Medium"/>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2</a:t>
            </a:r>
            <a:r>
              <a:rPr lang="en-US" sz="1800" b="0" i="0" u="none" strike="noStrike" cap="none">
                <a:solidFill>
                  <a:srgbClr val="171717"/>
                </a:solidFill>
                <a:latin typeface="Exo Medium"/>
                <a:ea typeface="Exo Medium"/>
                <a:cs typeface="Exo Medium"/>
                <a:sym typeface="Exo Medium"/>
              </a:rPr>
              <a:t> loại bảng là </a:t>
            </a:r>
            <a:endParaRPr sz="1800" b="0" i="0" u="none" strike="noStrike" cap="none">
              <a:solidFill>
                <a:srgbClr val="171717"/>
              </a:solidFill>
              <a:latin typeface="Exo Medium"/>
              <a:ea typeface="Exo Medium"/>
              <a:cs typeface="Exo Medium"/>
              <a:sym typeface="Exo Medium"/>
            </a:endParaRPr>
          </a:p>
          <a:p>
            <a:pPr marL="457200" marR="0" lvl="0" indent="-342900" algn="l" rtl="0">
              <a:lnSpc>
                <a:spcPct val="100000"/>
              </a:lnSpc>
              <a:spcBef>
                <a:spcPts val="0"/>
              </a:spcBef>
              <a:spcAft>
                <a:spcPts val="0"/>
              </a:spcAft>
              <a:buClr>
                <a:srgbClr val="171717"/>
              </a:buClr>
              <a:buSzPts val="1800"/>
              <a:buFont typeface="Exo Medium"/>
              <a:buChar char="+"/>
            </a:pPr>
            <a:r>
              <a:rPr lang="en-US" sz="1800" b="0" i="0" u="none" strike="noStrike" cap="none">
                <a:solidFill>
                  <a:srgbClr val="171717"/>
                </a:solidFill>
                <a:latin typeface="Exo Medium"/>
                <a:ea typeface="Exo Medium"/>
                <a:cs typeface="Exo Medium"/>
                <a:sym typeface="Exo Medium"/>
              </a:rPr>
              <a:t>Dimension Table (gọi tắt là bảng Dim) </a:t>
            </a:r>
            <a:endParaRPr sz="1800" b="0" i="0" u="none" strike="noStrike" cap="none">
              <a:solidFill>
                <a:srgbClr val="171717"/>
              </a:solidFill>
              <a:latin typeface="Exo Medium"/>
              <a:ea typeface="Exo Medium"/>
              <a:cs typeface="Exo Medium"/>
              <a:sym typeface="Exo Medium"/>
            </a:endParaRPr>
          </a:p>
          <a:p>
            <a:pPr marL="457200" marR="0" lvl="0" indent="-342900" algn="l" rtl="0">
              <a:lnSpc>
                <a:spcPct val="100000"/>
              </a:lnSpc>
              <a:spcBef>
                <a:spcPts val="0"/>
              </a:spcBef>
              <a:spcAft>
                <a:spcPts val="0"/>
              </a:spcAft>
              <a:buClr>
                <a:srgbClr val="171717"/>
              </a:buClr>
              <a:buSzPts val="1800"/>
              <a:buFont typeface="Exo Medium"/>
              <a:buChar char="+"/>
            </a:pPr>
            <a:r>
              <a:rPr lang="en-US" sz="1800" b="0" i="0" u="none" strike="noStrike" cap="none">
                <a:solidFill>
                  <a:srgbClr val="171717"/>
                </a:solidFill>
                <a:latin typeface="Exo Medium"/>
                <a:ea typeface="Exo Medium"/>
                <a:cs typeface="Exo Medium"/>
                <a:sym typeface="Exo Medium"/>
              </a:rPr>
              <a:t>Fact Table.</a:t>
            </a:r>
            <a:endParaRPr sz="1800" b="0" i="0" u="none" strike="noStrike" cap="none">
              <a:solidFill>
                <a:srgbClr val="171717"/>
              </a:solidFill>
              <a:latin typeface="Exo Medium"/>
              <a:ea typeface="Exo Medium"/>
              <a:cs typeface="Exo Medium"/>
              <a:sym typeface="Exo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pic>
        <p:nvPicPr>
          <p:cNvPr id="419" name="Google Shape;419;g29b37324234_0_204"/>
          <p:cNvPicPr preferRelativeResize="0"/>
          <p:nvPr/>
        </p:nvPicPr>
        <p:blipFill rotWithShape="1">
          <a:blip r:embed="rId3">
            <a:alphaModFix/>
          </a:blip>
          <a:srcRect/>
          <a:stretch/>
        </p:blipFill>
        <p:spPr>
          <a:xfrm>
            <a:off x="5634400" y="1143750"/>
            <a:ext cx="6476725" cy="5342700"/>
          </a:xfrm>
          <a:prstGeom prst="rect">
            <a:avLst/>
          </a:prstGeom>
          <a:noFill/>
          <a:ln>
            <a:noFill/>
          </a:ln>
        </p:spPr>
      </p:pic>
      <p:sp>
        <p:nvSpPr>
          <p:cNvPr id="420" name="Google Shape;420;g29b37324234_0_204"/>
          <p:cNvSpPr txBox="1"/>
          <p:nvPr/>
        </p:nvSpPr>
        <p:spPr>
          <a:xfrm>
            <a:off x="644100" y="2137600"/>
            <a:ext cx="5031300" cy="2031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FF0000"/>
                </a:solidFill>
                <a:latin typeface="Exo"/>
                <a:ea typeface="Exo"/>
                <a:cs typeface="Exo"/>
                <a:sym typeface="Exo"/>
              </a:rPr>
              <a:t>Star schema</a:t>
            </a:r>
            <a:r>
              <a:rPr lang="en-US" sz="1800" b="0" i="0" u="none" strike="noStrike" cap="none">
                <a:solidFill>
                  <a:srgbClr val="FF0000"/>
                </a:solidFill>
                <a:latin typeface="Exo Medium"/>
                <a:ea typeface="Exo Medium"/>
                <a:cs typeface="Exo Medium"/>
                <a:sym typeface="Exo Medium"/>
              </a:rPr>
              <a:t> </a:t>
            </a:r>
            <a:r>
              <a:rPr lang="en-US" sz="1800" b="0" i="0" u="none" strike="noStrike" cap="none">
                <a:solidFill>
                  <a:srgbClr val="000000"/>
                </a:solidFill>
                <a:latin typeface="Exo Medium"/>
                <a:ea typeface="Exo Medium"/>
                <a:cs typeface="Exo Medium"/>
                <a:sym typeface="Exo Medium"/>
              </a:rPr>
              <a:t>là một phương pháp tạo mô hình được áp dụng một cách rộng rãi trong </a:t>
            </a:r>
            <a:r>
              <a:rPr lang="en-US" sz="1800" b="0" i="0" u="none" strike="noStrike" cap="none">
                <a:solidFill>
                  <a:srgbClr val="171717"/>
                </a:solidFill>
                <a:latin typeface="Exo Medium"/>
                <a:ea typeface="Exo Medium"/>
                <a:cs typeface="Exo Medium"/>
                <a:sym typeface="Exo Medium"/>
              </a:rPr>
              <a:t>data warehouse. </a:t>
            </a:r>
            <a:endParaRPr sz="1800" b="0" i="0" u="none" strike="noStrike" cap="none">
              <a:solidFill>
                <a:srgbClr val="171717"/>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171717"/>
                </a:solidFill>
                <a:latin typeface="Exo Medium"/>
                <a:ea typeface="Exo Medium"/>
                <a:cs typeface="Exo Medium"/>
                <a:sym typeface="Exo Medium"/>
              </a:rPr>
              <a:t>Nó yêu cầu người lập mô hình phân loại các bảng </a:t>
            </a:r>
            <a:endParaRPr sz="1800" b="0" i="0" u="none" strike="noStrike" cap="none">
              <a:solidFill>
                <a:srgbClr val="171717"/>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171717"/>
                </a:solidFill>
                <a:latin typeface="Exo Medium"/>
                <a:ea typeface="Exo Medium"/>
                <a:cs typeface="Exo Medium"/>
                <a:sym typeface="Exo Medium"/>
              </a:rPr>
              <a:t>trong mô hình thành bảng dimension hoặc bảng fact.</a:t>
            </a:r>
            <a:endParaRPr sz="1800" b="0" i="0" u="none" strike="noStrike" cap="none">
              <a:solidFill>
                <a:srgbClr val="000000"/>
              </a:solidFill>
              <a:latin typeface="Exo Medium"/>
              <a:ea typeface="Exo Medium"/>
              <a:cs typeface="Exo Medium"/>
              <a:sym typeface="Exo Medium"/>
            </a:endParaRPr>
          </a:p>
        </p:txBody>
      </p:sp>
      <p:sp>
        <p:nvSpPr>
          <p:cNvPr id="421" name="Google Shape;421;g29b37324234_0_204"/>
          <p:cNvSpPr txBox="1"/>
          <p:nvPr/>
        </p:nvSpPr>
        <p:spPr>
          <a:xfrm>
            <a:off x="142750" y="380250"/>
            <a:ext cx="11332200" cy="7635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4000"/>
              <a:buFont typeface="Arial"/>
              <a:buNone/>
            </a:pPr>
            <a:r>
              <a:rPr lang="en-US" sz="3000" b="1" i="0" u="none" strike="noStrike" cap="none">
                <a:solidFill>
                  <a:srgbClr val="E2262D"/>
                </a:solidFill>
                <a:latin typeface="Exo"/>
                <a:ea typeface="Exo"/>
                <a:cs typeface="Exo"/>
                <a:sym typeface="Exo"/>
              </a:rPr>
              <a:t>STAR </a:t>
            </a:r>
            <a:r>
              <a:rPr lang="en-US" sz="3000" b="1" i="0" u="none" strike="noStrike" cap="none">
                <a:solidFill>
                  <a:srgbClr val="000000"/>
                </a:solidFill>
                <a:latin typeface="Exo"/>
                <a:ea typeface="Exo"/>
                <a:cs typeface="Exo"/>
                <a:sym typeface="Exo"/>
              </a:rPr>
              <a:t>SCHEMA </a:t>
            </a:r>
            <a:endParaRPr sz="3000" b="1" i="0" u="none" strike="noStrike" cap="none">
              <a:solidFill>
                <a:srgbClr val="000000"/>
              </a:solidFill>
              <a:latin typeface="Exo"/>
              <a:ea typeface="Exo"/>
              <a:cs typeface="Exo"/>
              <a:sym typeface="Ex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pic>
        <p:nvPicPr>
          <p:cNvPr id="427" name="Google Shape;427;g29b37324234_0_211"/>
          <p:cNvPicPr preferRelativeResize="0"/>
          <p:nvPr/>
        </p:nvPicPr>
        <p:blipFill rotWithShape="1">
          <a:blip r:embed="rId3">
            <a:alphaModFix/>
          </a:blip>
          <a:srcRect/>
          <a:stretch/>
        </p:blipFill>
        <p:spPr>
          <a:xfrm>
            <a:off x="5614550" y="2233012"/>
            <a:ext cx="5870850" cy="4161400"/>
          </a:xfrm>
          <a:prstGeom prst="rect">
            <a:avLst/>
          </a:prstGeom>
          <a:noFill/>
          <a:ln>
            <a:noFill/>
          </a:ln>
        </p:spPr>
      </p:pic>
      <p:pic>
        <p:nvPicPr>
          <p:cNvPr id="428" name="Google Shape;428;g29b37324234_0_211"/>
          <p:cNvPicPr preferRelativeResize="0"/>
          <p:nvPr/>
        </p:nvPicPr>
        <p:blipFill rotWithShape="1">
          <a:blip r:embed="rId4">
            <a:alphaModFix/>
          </a:blip>
          <a:srcRect l="35351" r="32202"/>
          <a:stretch/>
        </p:blipFill>
        <p:spPr>
          <a:xfrm>
            <a:off x="48500" y="0"/>
            <a:ext cx="3830774" cy="6858000"/>
          </a:xfrm>
          <a:prstGeom prst="rect">
            <a:avLst/>
          </a:prstGeom>
          <a:noFill/>
          <a:ln>
            <a:noFill/>
          </a:ln>
        </p:spPr>
      </p:pic>
      <p:sp>
        <p:nvSpPr>
          <p:cNvPr id="429" name="Google Shape;429;g29b37324234_0_211"/>
          <p:cNvSpPr txBox="1"/>
          <p:nvPr/>
        </p:nvSpPr>
        <p:spPr>
          <a:xfrm>
            <a:off x="4135525" y="1440338"/>
            <a:ext cx="7987200" cy="369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FF0000"/>
                </a:solidFill>
                <a:latin typeface="Exo"/>
                <a:ea typeface="Exo"/>
                <a:cs typeface="Exo"/>
                <a:sym typeface="Exo"/>
              </a:rPr>
              <a:t>Snowflake schema</a:t>
            </a:r>
            <a:r>
              <a:rPr lang="en-US" sz="1800" b="0" i="0" u="none" strike="noStrike" cap="none">
                <a:solidFill>
                  <a:srgbClr val="FF0000"/>
                </a:solidFill>
                <a:latin typeface="Exo Medium"/>
                <a:ea typeface="Exo Medium"/>
                <a:cs typeface="Exo Medium"/>
                <a:sym typeface="Exo Medium"/>
              </a:rPr>
              <a:t> </a:t>
            </a:r>
            <a:r>
              <a:rPr lang="en-US" sz="1800" b="0" i="0" u="none" strike="noStrike" cap="none">
                <a:solidFill>
                  <a:srgbClr val="000000"/>
                </a:solidFill>
                <a:latin typeface="Exo Medium"/>
                <a:ea typeface="Exo Medium"/>
                <a:cs typeface="Exo Medium"/>
                <a:sym typeface="Exo Medium"/>
              </a:rPr>
              <a:t>là một biến thể của star schema. </a:t>
            </a:r>
            <a:endParaRPr sz="1800" b="0" i="0" u="none" strike="noStrike" cap="none">
              <a:solidFill>
                <a:srgbClr val="000000"/>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273239"/>
                </a:solidFill>
                <a:latin typeface="Exo Medium"/>
                <a:ea typeface="Exo Medium"/>
                <a:cs typeface="Exo Medium"/>
                <a:sym typeface="Exo Medium"/>
              </a:rPr>
              <a:t>So với star schema, snowflake schema được kết nối bởi nhiều chiều hơn.</a:t>
            </a:r>
            <a:endParaRPr sz="1800" b="0" i="0" u="none" strike="noStrike" cap="none">
              <a:solidFill>
                <a:srgbClr val="273239"/>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73239"/>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73239"/>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73239"/>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73239"/>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73239"/>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73239"/>
                </a:solidFill>
                <a:latin typeface="Exo"/>
                <a:ea typeface="Exo"/>
                <a:cs typeface="Exo"/>
                <a:sym typeface="Exo"/>
              </a:rPr>
              <a:t>Snowflake</a:t>
            </a:r>
            <a:r>
              <a:rPr lang="en-US" sz="1800" b="0" i="0" u="none" strike="noStrike" cap="none">
                <a:solidFill>
                  <a:srgbClr val="273239"/>
                </a:solidFill>
                <a:latin typeface="Exo Medium"/>
                <a:ea typeface="Exo Medium"/>
                <a:cs typeface="Exo Medium"/>
                <a:sym typeface="Exo Medium"/>
              </a:rPr>
              <a:t> </a:t>
            </a:r>
            <a:endParaRPr sz="1800" b="0" i="0" u="none" strike="noStrike" cap="none">
              <a:solidFill>
                <a:srgbClr val="273239"/>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273239"/>
                </a:solidFill>
                <a:latin typeface="Exo Medium"/>
                <a:ea typeface="Exo Medium"/>
                <a:cs typeface="Exo Medium"/>
                <a:sym typeface="Exo Medium"/>
              </a:rPr>
              <a:t>khác </a:t>
            </a:r>
            <a:r>
              <a:rPr lang="en-US" sz="1800" b="1" i="0" u="none" strike="noStrike" cap="none">
                <a:solidFill>
                  <a:srgbClr val="273239"/>
                </a:solidFill>
                <a:latin typeface="Exo"/>
                <a:ea typeface="Exo"/>
                <a:cs typeface="Exo"/>
                <a:sym typeface="Exo"/>
              </a:rPr>
              <a:t>Star </a:t>
            </a:r>
            <a:r>
              <a:rPr lang="en-US" sz="1800" b="0" i="0" u="none" strike="noStrike" cap="none">
                <a:solidFill>
                  <a:srgbClr val="273239"/>
                </a:solidFill>
                <a:latin typeface="Exo Medium"/>
                <a:ea typeface="Exo Medium"/>
                <a:cs typeface="Exo Medium"/>
                <a:sym typeface="Exo Medium"/>
              </a:rPr>
              <a:t>ở chỗ, </a:t>
            </a:r>
            <a:endParaRPr sz="1800" b="0" i="0" u="none" strike="noStrike" cap="none">
              <a:solidFill>
                <a:srgbClr val="273239"/>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273239"/>
                </a:solidFill>
                <a:latin typeface="Exo Medium"/>
                <a:ea typeface="Exo Medium"/>
                <a:cs typeface="Exo Medium"/>
                <a:sym typeface="Exo Medium"/>
              </a:rPr>
              <a:t>mô hình Snowflake </a:t>
            </a:r>
            <a:endParaRPr sz="1800" b="0" i="0" u="none" strike="noStrike" cap="none">
              <a:solidFill>
                <a:srgbClr val="273239"/>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273239"/>
                </a:solidFill>
                <a:latin typeface="Exo Medium"/>
                <a:ea typeface="Exo Medium"/>
                <a:cs typeface="Exo Medium"/>
                <a:sym typeface="Exo Medium"/>
              </a:rPr>
              <a:t>bao </a:t>
            </a:r>
            <a:r>
              <a:rPr lang="en-US" sz="1800" b="0" i="0" u="none" strike="noStrike" cap="none">
                <a:solidFill>
                  <a:srgbClr val="273239"/>
                </a:solidFill>
                <a:latin typeface="Exo Medium"/>
                <a:ea typeface="Exo Medium"/>
                <a:cs typeface="Exo Medium"/>
                <a:sym typeface="Exo Medium"/>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gồm</a:t>
            </a:r>
            <a:r>
              <a:rPr lang="en-US" sz="1800" b="0" i="0" u="none" strike="noStrike" cap="none">
                <a:solidFill>
                  <a:srgbClr val="273239"/>
                </a:solidFill>
                <a:latin typeface="Exo Medium"/>
                <a:ea typeface="Exo Medium"/>
                <a:cs typeface="Exo Medium"/>
                <a:sym typeface="Exo Medium"/>
              </a:rPr>
              <a:t> bảng fact, </a:t>
            </a:r>
            <a:endParaRPr sz="1800" b="0" i="0" u="none" strike="noStrike" cap="none">
              <a:solidFill>
                <a:srgbClr val="273239"/>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273239"/>
                </a:solidFill>
                <a:latin typeface="Exo Medium"/>
                <a:ea typeface="Exo Medium"/>
                <a:cs typeface="Exo Medium"/>
                <a:sym typeface="Exo Medium"/>
              </a:rPr>
              <a:t>bảng dimension và </a:t>
            </a:r>
            <a:endParaRPr sz="1800" b="0" i="0" u="none" strike="noStrike" cap="none">
              <a:solidFill>
                <a:srgbClr val="273239"/>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273239"/>
                </a:solidFill>
                <a:latin typeface="Exo Medium"/>
                <a:ea typeface="Exo Medium"/>
                <a:cs typeface="Exo Medium"/>
                <a:sym typeface="Exo Medium"/>
              </a:rPr>
              <a:t>bảng subdim.</a:t>
            </a:r>
            <a:endParaRPr sz="1800" b="0" i="0" u="none" strike="noStrike" cap="none">
              <a:solidFill>
                <a:srgbClr val="000000"/>
              </a:solidFill>
              <a:latin typeface="Exo Medium"/>
              <a:ea typeface="Exo Medium"/>
              <a:cs typeface="Exo Medium"/>
              <a:sym typeface="Exo Medium"/>
            </a:endParaRPr>
          </a:p>
        </p:txBody>
      </p:sp>
      <p:sp>
        <p:nvSpPr>
          <p:cNvPr id="430" name="Google Shape;430;g29b37324234_0_211"/>
          <p:cNvSpPr txBox="1"/>
          <p:nvPr/>
        </p:nvSpPr>
        <p:spPr>
          <a:xfrm>
            <a:off x="4135525" y="380250"/>
            <a:ext cx="7339500" cy="7635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3000" b="1" i="0" u="none" strike="noStrike" cap="none">
                <a:solidFill>
                  <a:srgbClr val="E2262D"/>
                </a:solidFill>
                <a:latin typeface="Exo"/>
                <a:ea typeface="Exo"/>
                <a:cs typeface="Exo"/>
                <a:sym typeface="Exo"/>
              </a:rPr>
              <a:t>SNOWFLAKE </a:t>
            </a:r>
            <a:r>
              <a:rPr lang="en-US" sz="3000" b="1" i="0" u="none" strike="noStrike" cap="none">
                <a:solidFill>
                  <a:srgbClr val="000000"/>
                </a:solidFill>
                <a:latin typeface="Exo"/>
                <a:ea typeface="Exo"/>
                <a:cs typeface="Exo"/>
                <a:sym typeface="Exo"/>
              </a:rPr>
              <a:t>SCHEMA </a:t>
            </a:r>
            <a:endParaRPr sz="3000" b="1" i="0" u="none" strike="noStrike" cap="none">
              <a:solidFill>
                <a:srgbClr val="000000"/>
              </a:solidFill>
              <a:latin typeface="Exo"/>
              <a:ea typeface="Exo"/>
              <a:cs typeface="Exo"/>
              <a:sym typeface="Ex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g29b5d107881_0_164"/>
          <p:cNvSpPr txBox="1"/>
          <p:nvPr/>
        </p:nvSpPr>
        <p:spPr>
          <a:xfrm>
            <a:off x="5053975" y="1070075"/>
            <a:ext cx="6547800" cy="677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000"/>
              <a:buFont typeface="Arial"/>
              <a:buNone/>
            </a:pPr>
            <a:r>
              <a:rPr lang="en-US" sz="3800" b="1" i="0" u="none" strike="noStrike" cap="none">
                <a:solidFill>
                  <a:schemeClr val="dk1"/>
                </a:solidFill>
                <a:latin typeface="Exo"/>
                <a:ea typeface="Exo"/>
                <a:cs typeface="Exo"/>
                <a:sym typeface="Exo"/>
              </a:rPr>
              <a:t>Nội dung bài học</a:t>
            </a:r>
            <a:endParaRPr sz="4000" b="1" i="0" u="none" strike="noStrike" cap="none">
              <a:solidFill>
                <a:schemeClr val="dk1"/>
              </a:solidFill>
              <a:latin typeface="Exo"/>
              <a:ea typeface="Exo"/>
              <a:cs typeface="Exo"/>
              <a:sym typeface="Exo"/>
            </a:endParaRPr>
          </a:p>
        </p:txBody>
      </p:sp>
      <p:pic>
        <p:nvPicPr>
          <p:cNvPr id="436" name="Google Shape;436;g29b5d107881_0_164"/>
          <p:cNvPicPr preferRelativeResize="0"/>
          <p:nvPr/>
        </p:nvPicPr>
        <p:blipFill rotWithShape="1">
          <a:blip r:embed="rId3">
            <a:alphaModFix/>
          </a:blip>
          <a:srcRect/>
          <a:stretch/>
        </p:blipFill>
        <p:spPr>
          <a:xfrm>
            <a:off x="124000" y="1365700"/>
            <a:ext cx="4854650" cy="4650425"/>
          </a:xfrm>
          <a:prstGeom prst="rect">
            <a:avLst/>
          </a:prstGeom>
          <a:noFill/>
          <a:ln>
            <a:noFill/>
          </a:ln>
        </p:spPr>
      </p:pic>
      <p:sp>
        <p:nvSpPr>
          <p:cNvPr id="437" name="Google Shape;437;g29b5d107881_0_164"/>
          <p:cNvSpPr/>
          <p:nvPr/>
        </p:nvSpPr>
        <p:spPr>
          <a:xfrm>
            <a:off x="5106978" y="2034428"/>
            <a:ext cx="6535200" cy="772500"/>
          </a:xfrm>
          <a:prstGeom prst="roundRect">
            <a:avLst>
              <a:gd name="adj" fmla="val 16667"/>
            </a:avLst>
          </a:prstGeom>
          <a:noFill/>
          <a:ln w="9525" cap="flat" cmpd="sng">
            <a:solidFill>
              <a:srgbClr val="E2262D"/>
            </a:solidFill>
            <a:prstDash val="lg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000" b="1" i="0" u="none" strike="noStrike" cap="none">
                <a:solidFill>
                  <a:srgbClr val="E2262D"/>
                </a:solidFill>
                <a:latin typeface="Exo"/>
                <a:ea typeface="Exo"/>
                <a:cs typeface="Exo"/>
                <a:sym typeface="Exo"/>
              </a:rPr>
              <a:t>   1. Các loại cơ sở dữ liệu </a:t>
            </a:r>
            <a:endParaRPr sz="2000" b="1" i="0" u="none" strike="noStrike" cap="none">
              <a:solidFill>
                <a:srgbClr val="E2262D"/>
              </a:solidFill>
              <a:latin typeface="Exo"/>
              <a:ea typeface="Exo"/>
              <a:cs typeface="Exo"/>
              <a:sym typeface="Exo"/>
            </a:endParaRPr>
          </a:p>
        </p:txBody>
      </p:sp>
      <p:sp>
        <p:nvSpPr>
          <p:cNvPr id="438" name="Google Shape;438;g29b5d107881_0_164"/>
          <p:cNvSpPr/>
          <p:nvPr/>
        </p:nvSpPr>
        <p:spPr>
          <a:xfrm>
            <a:off x="5106978" y="3934426"/>
            <a:ext cx="6535200" cy="772500"/>
          </a:xfrm>
          <a:prstGeom prst="roundRect">
            <a:avLst>
              <a:gd name="adj" fmla="val 16667"/>
            </a:avLst>
          </a:prstGeom>
          <a:solidFill>
            <a:srgbClr val="E2262D"/>
          </a:solidFill>
          <a:ln w="9525" cap="flat" cmpd="sng">
            <a:solidFill>
              <a:srgbClr val="E226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000" b="1" i="0" u="none" strike="noStrike" cap="none">
                <a:solidFill>
                  <a:schemeClr val="lt1"/>
                </a:solidFill>
                <a:latin typeface="Exo"/>
                <a:ea typeface="Exo"/>
                <a:cs typeface="Exo"/>
                <a:sym typeface="Exo"/>
              </a:rPr>
              <a:t>   3. Cloud Service - AWS</a:t>
            </a:r>
            <a:endParaRPr sz="2000" b="1" i="0" u="none" strike="noStrike" cap="none">
              <a:solidFill>
                <a:schemeClr val="lt1"/>
              </a:solidFill>
              <a:latin typeface="Exo"/>
              <a:ea typeface="Exo"/>
              <a:cs typeface="Exo"/>
              <a:sym typeface="Exo"/>
            </a:endParaRPr>
          </a:p>
        </p:txBody>
      </p:sp>
      <p:sp>
        <p:nvSpPr>
          <p:cNvPr id="439" name="Google Shape;439;g29b5d107881_0_164"/>
          <p:cNvSpPr/>
          <p:nvPr/>
        </p:nvSpPr>
        <p:spPr>
          <a:xfrm>
            <a:off x="5106978" y="2984428"/>
            <a:ext cx="6535200" cy="772500"/>
          </a:xfrm>
          <a:prstGeom prst="roundRect">
            <a:avLst>
              <a:gd name="adj" fmla="val 16667"/>
            </a:avLst>
          </a:prstGeom>
          <a:noFill/>
          <a:ln w="9525" cap="flat" cmpd="sng">
            <a:solidFill>
              <a:srgbClr val="E2262D"/>
            </a:solidFill>
            <a:prstDash val="lg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000" b="1" i="0" u="none" strike="noStrike" cap="none">
                <a:solidFill>
                  <a:srgbClr val="E31F26"/>
                </a:solidFill>
                <a:latin typeface="Exo"/>
                <a:ea typeface="Exo"/>
                <a:cs typeface="Exo"/>
                <a:sym typeface="Exo"/>
              </a:rPr>
              <a:t>   2. Chuẩn hóa cơ sở dữ liệu</a:t>
            </a:r>
            <a:endParaRPr sz="2000" b="1" i="0" u="none" strike="noStrike" cap="none">
              <a:solidFill>
                <a:srgbClr val="E31F26"/>
              </a:solidFill>
              <a:latin typeface="Exo"/>
              <a:ea typeface="Exo"/>
              <a:cs typeface="Exo"/>
              <a:sym typeface="Exo"/>
            </a:endParaRPr>
          </a:p>
        </p:txBody>
      </p:sp>
      <p:sp>
        <p:nvSpPr>
          <p:cNvPr id="440" name="Google Shape;440;g29b5d107881_0_164"/>
          <p:cNvSpPr/>
          <p:nvPr/>
        </p:nvSpPr>
        <p:spPr>
          <a:xfrm>
            <a:off x="5106978" y="4884426"/>
            <a:ext cx="6535200" cy="772500"/>
          </a:xfrm>
          <a:prstGeom prst="roundRect">
            <a:avLst>
              <a:gd name="adj" fmla="val 16667"/>
            </a:avLst>
          </a:prstGeom>
          <a:noFill/>
          <a:ln w="9525" cap="flat" cmpd="sng">
            <a:solidFill>
              <a:srgbClr val="E2262D"/>
            </a:solidFill>
            <a:prstDash val="lg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000" b="1" i="0" u="none" strike="noStrike" cap="none">
                <a:solidFill>
                  <a:schemeClr val="dk1"/>
                </a:solidFill>
                <a:latin typeface="Exo"/>
                <a:ea typeface="Exo"/>
                <a:cs typeface="Exo"/>
                <a:sym typeface="Exo"/>
              </a:rPr>
              <a:t>   </a:t>
            </a:r>
            <a:r>
              <a:rPr lang="en-US" sz="2000" b="1" i="0" u="none" strike="noStrike" cap="none">
                <a:solidFill>
                  <a:srgbClr val="E2262D"/>
                </a:solidFill>
                <a:latin typeface="Exo"/>
                <a:ea typeface="Exo"/>
                <a:cs typeface="Exo"/>
                <a:sym typeface="Exo"/>
              </a:rPr>
              <a:t>4. Practices</a:t>
            </a:r>
            <a:endParaRPr sz="2000" b="0" i="0" u="none" strike="noStrike" cap="none">
              <a:solidFill>
                <a:schemeClr val="dk1"/>
              </a:solidFill>
              <a:latin typeface="Calibri"/>
              <a:ea typeface="Calibri"/>
              <a:cs typeface="Calibri"/>
              <a:sym typeface="Calibri"/>
            </a:endParaRPr>
          </a:p>
        </p:txBody>
      </p:sp>
      <p:pic>
        <p:nvPicPr>
          <p:cNvPr id="441" name="Google Shape;441;g29b5d107881_0_164"/>
          <p:cNvPicPr preferRelativeResize="0"/>
          <p:nvPr/>
        </p:nvPicPr>
        <p:blipFill rotWithShape="1">
          <a:blip r:embed="rId4">
            <a:alphaModFix/>
          </a:blip>
          <a:srcRect/>
          <a:stretch/>
        </p:blipFill>
        <p:spPr>
          <a:xfrm>
            <a:off x="11013675" y="2174875"/>
            <a:ext cx="469351" cy="491600"/>
          </a:xfrm>
          <a:prstGeom prst="rect">
            <a:avLst/>
          </a:prstGeom>
          <a:noFill/>
          <a:ln>
            <a:noFill/>
          </a:ln>
        </p:spPr>
      </p:pic>
      <p:pic>
        <p:nvPicPr>
          <p:cNvPr id="442" name="Google Shape;442;g29b5d107881_0_164"/>
          <p:cNvPicPr preferRelativeResize="0"/>
          <p:nvPr/>
        </p:nvPicPr>
        <p:blipFill rotWithShape="1">
          <a:blip r:embed="rId4">
            <a:alphaModFix/>
          </a:blip>
          <a:srcRect/>
          <a:stretch/>
        </p:blipFill>
        <p:spPr>
          <a:xfrm>
            <a:off x="11013675" y="3124875"/>
            <a:ext cx="469351" cy="491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pic>
        <p:nvPicPr>
          <p:cNvPr id="448" name="Google Shape;448;g29b5d107881_0_176"/>
          <p:cNvPicPr preferRelativeResize="0"/>
          <p:nvPr/>
        </p:nvPicPr>
        <p:blipFill rotWithShape="1">
          <a:blip r:embed="rId3">
            <a:alphaModFix/>
          </a:blip>
          <a:srcRect l="1689" r="-1689"/>
          <a:stretch/>
        </p:blipFill>
        <p:spPr>
          <a:xfrm>
            <a:off x="4347300" y="2272363"/>
            <a:ext cx="3183600" cy="3183575"/>
          </a:xfrm>
          <a:prstGeom prst="rect">
            <a:avLst/>
          </a:prstGeom>
          <a:noFill/>
          <a:ln>
            <a:noFill/>
          </a:ln>
        </p:spPr>
      </p:pic>
      <p:pic>
        <p:nvPicPr>
          <p:cNvPr id="449" name="Google Shape;449;g29b5d107881_0_176"/>
          <p:cNvPicPr preferRelativeResize="0"/>
          <p:nvPr/>
        </p:nvPicPr>
        <p:blipFill rotWithShape="1">
          <a:blip r:embed="rId3">
            <a:alphaModFix/>
          </a:blip>
          <a:srcRect l="1689" r="-1689"/>
          <a:stretch/>
        </p:blipFill>
        <p:spPr>
          <a:xfrm>
            <a:off x="3424025" y="1353437"/>
            <a:ext cx="5343949" cy="5343925"/>
          </a:xfrm>
          <a:prstGeom prst="rect">
            <a:avLst/>
          </a:prstGeom>
          <a:noFill/>
          <a:ln>
            <a:noFill/>
          </a:ln>
        </p:spPr>
      </p:pic>
      <p:sp>
        <p:nvSpPr>
          <p:cNvPr id="450" name="Google Shape;450;g29b5d107881_0_176"/>
          <p:cNvSpPr/>
          <p:nvPr/>
        </p:nvSpPr>
        <p:spPr>
          <a:xfrm>
            <a:off x="3584625" y="313050"/>
            <a:ext cx="5253900" cy="1199700"/>
          </a:xfrm>
          <a:prstGeom prst="wedgeRoundRectCallout">
            <a:avLst>
              <a:gd name="adj1" fmla="val -20833"/>
              <a:gd name="adj2" fmla="val 62500"/>
              <a:gd name="adj3" fmla="val 0"/>
            </a:avLst>
          </a:prstGeom>
          <a:no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Exo Medium"/>
                <a:ea typeface="Exo Medium"/>
                <a:cs typeface="Exo Medium"/>
                <a:sym typeface="Exo Medium"/>
              </a:rPr>
              <a:t>Công ty có 2 khu vực kinh doanh ở Mỹ và Việt Nam, làm thế nào để có thể chia sẻ dữ liệu giữa 2 khu vực một cách đơn giản, dễ dàng?</a:t>
            </a:r>
            <a:endParaRPr sz="1700" b="1" i="1"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g29b5d107881_0_183"/>
          <p:cNvSpPr txBox="1">
            <a:spLocks noGrp="1"/>
          </p:cNvSpPr>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300"/>
              <a:buNone/>
            </a:pPr>
            <a:fld id="{00000000-1234-1234-1234-123412341234}" type="slidenum">
              <a:rPr lang="en-US"/>
              <a:t>28</a:t>
            </a:fld>
            <a:endParaRPr/>
          </a:p>
        </p:txBody>
      </p:sp>
      <p:sp>
        <p:nvSpPr>
          <p:cNvPr id="457" name="Google Shape;457;g29b5d107881_0_183"/>
          <p:cNvSpPr txBox="1"/>
          <p:nvPr/>
        </p:nvSpPr>
        <p:spPr>
          <a:xfrm>
            <a:off x="3481200" y="510125"/>
            <a:ext cx="55344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Exo"/>
                <a:ea typeface="Exo"/>
                <a:cs typeface="Exo"/>
                <a:sym typeface="Exo"/>
              </a:rPr>
              <a:t>DỊCH VỤ ĐIỆN TOÁN ĐÁM MÂY</a:t>
            </a:r>
            <a:endParaRPr sz="2800" b="1" i="0" u="none" strike="noStrike" cap="none">
              <a:solidFill>
                <a:schemeClr val="dk1"/>
              </a:solidFill>
              <a:latin typeface="Exo"/>
              <a:ea typeface="Exo"/>
              <a:cs typeface="Exo"/>
              <a:sym typeface="Exo"/>
            </a:endParaRPr>
          </a:p>
        </p:txBody>
      </p:sp>
      <p:sp>
        <p:nvSpPr>
          <p:cNvPr id="458" name="Google Shape;458;g29b5d107881_0_183"/>
          <p:cNvSpPr txBox="1"/>
          <p:nvPr/>
        </p:nvSpPr>
        <p:spPr>
          <a:xfrm>
            <a:off x="533400" y="1195125"/>
            <a:ext cx="10971900" cy="555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Exo Medium"/>
                <a:ea typeface="Exo Medium"/>
                <a:cs typeface="Exo Medium"/>
                <a:sym typeface="Exo Medium"/>
              </a:rPr>
              <a:t>Điện toán đám mây là mô hình cho phép truy cập mạng theo yêu cầu, thuận tiện, ở mọi nơi vào nhóm tài nguyên điện toán dùng chung có thể định cấu hình (mạng, máy ảo, lưu trữ, ứng dụng và dịch vụ) có thể được cung cấp và phát hành nhanh chóng với nỗ lực hoặc dịch vụ quản lý tối thiểu tương tác nhà cung cấp </a:t>
            </a:r>
            <a:endParaRPr sz="1400" b="0" i="0" u="none" strike="noStrike" cap="none">
              <a:solidFill>
                <a:srgbClr val="000000"/>
              </a:solidFill>
              <a:latin typeface="Exo Medium"/>
              <a:ea typeface="Exo Medium"/>
              <a:cs typeface="Exo Medium"/>
              <a:sym typeface="Exo Medium"/>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Exo Medium"/>
              <a:ea typeface="Exo Medium"/>
              <a:cs typeface="Exo Medium"/>
              <a:sym typeface="Exo Medium"/>
            </a:endParaRPr>
          </a:p>
          <a:p>
            <a:pPr marL="0" marR="0" lvl="0" indent="0" algn="l" rtl="0">
              <a:lnSpc>
                <a:spcPct val="115000"/>
              </a:lnSpc>
              <a:spcBef>
                <a:spcPts val="0"/>
              </a:spcBef>
              <a:spcAft>
                <a:spcPts val="0"/>
              </a:spcAft>
              <a:buClr>
                <a:schemeClr val="dk1"/>
              </a:buClr>
              <a:buSzPts val="1100"/>
              <a:buFont typeface="Arial"/>
              <a:buNone/>
            </a:pPr>
            <a:r>
              <a:rPr lang="en-US" sz="1400" b="0" i="0" u="none" strike="noStrike" cap="none">
                <a:solidFill>
                  <a:srgbClr val="000000"/>
                </a:solidFill>
                <a:latin typeface="Exo Medium"/>
                <a:ea typeface="Exo Medium"/>
                <a:cs typeface="Exo Medium"/>
                <a:sym typeface="Exo Medium"/>
              </a:rPr>
              <a:t>Có 3 loại “cloud”:</a:t>
            </a:r>
            <a:endParaRPr sz="1400" b="0" i="0" u="none" strike="noStrike" cap="none">
              <a:solidFill>
                <a:srgbClr val="000000"/>
              </a:solidFill>
              <a:latin typeface="Exo Medium"/>
              <a:ea typeface="Exo Medium"/>
              <a:cs typeface="Exo Medium"/>
              <a:sym typeface="Exo Medium"/>
            </a:endParaRPr>
          </a:p>
          <a:p>
            <a:pPr marL="0" marR="0" lvl="0" indent="0" algn="l" rtl="0">
              <a:lnSpc>
                <a:spcPct val="107916"/>
              </a:lnSpc>
              <a:spcBef>
                <a:spcPts val="0"/>
              </a:spcBef>
              <a:spcAft>
                <a:spcPts val="0"/>
              </a:spcAft>
              <a:buClr>
                <a:srgbClr val="000000"/>
              </a:buClr>
              <a:buSzPts val="1400"/>
              <a:buFont typeface="Arial"/>
              <a:buNone/>
            </a:pPr>
            <a:r>
              <a:rPr lang="en-US" sz="1400" b="1" i="0" u="none" strike="noStrike" cap="none">
                <a:solidFill>
                  <a:srgbClr val="000000"/>
                </a:solidFill>
                <a:latin typeface="Exo"/>
                <a:ea typeface="Exo"/>
                <a:cs typeface="Exo"/>
                <a:sym typeface="Exo"/>
              </a:rPr>
              <a:t>Public</a:t>
            </a:r>
            <a:r>
              <a:rPr lang="en-US" sz="1400" b="0" i="0" u="none" strike="noStrike" cap="none">
                <a:solidFill>
                  <a:srgbClr val="000000"/>
                </a:solidFill>
                <a:latin typeface="Exo Medium"/>
                <a:ea typeface="Exo Medium"/>
                <a:cs typeface="Exo Medium"/>
                <a:sym typeface="Exo Medium"/>
              </a:rPr>
              <a:t>— Là một cloud được quản lý bởi một tổ chức và được chia sẻ để sử dụng </a:t>
            </a:r>
            <a:endParaRPr sz="1400" b="0" i="0" u="none" strike="noStrike" cap="none">
              <a:solidFill>
                <a:srgbClr val="000000"/>
              </a:solidFill>
              <a:latin typeface="Exo Medium"/>
              <a:ea typeface="Exo Medium"/>
              <a:cs typeface="Exo Medium"/>
              <a:sym typeface="Exo Medium"/>
            </a:endParaRPr>
          </a:p>
          <a:p>
            <a:pPr marL="0" marR="0" lvl="0" indent="0" algn="l" rtl="0">
              <a:lnSpc>
                <a:spcPct val="107916"/>
              </a:lnSpc>
              <a:spcBef>
                <a:spcPts val="0"/>
              </a:spcBef>
              <a:spcAft>
                <a:spcPts val="0"/>
              </a:spcAft>
              <a:buClr>
                <a:srgbClr val="000000"/>
              </a:buClr>
              <a:buSzPts val="1400"/>
              <a:buFont typeface="Arial"/>
              <a:buNone/>
            </a:pPr>
            <a:r>
              <a:rPr lang="en-US" sz="1400" b="1" i="0" u="none" strike="noStrike" cap="none">
                <a:solidFill>
                  <a:srgbClr val="000000"/>
                </a:solidFill>
                <a:latin typeface="Exo"/>
                <a:ea typeface="Exo"/>
                <a:cs typeface="Exo"/>
                <a:sym typeface="Exo"/>
              </a:rPr>
              <a:t>Private</a:t>
            </a:r>
            <a:r>
              <a:rPr lang="en-US" sz="1400" b="0" i="0" u="none" strike="noStrike" cap="none">
                <a:solidFill>
                  <a:srgbClr val="000000"/>
                </a:solidFill>
                <a:latin typeface="Exo Medium"/>
                <a:ea typeface="Exo Medium"/>
                <a:cs typeface="Exo Medium"/>
                <a:sym typeface="Exo Medium"/>
              </a:rPr>
              <a:t>— Là một cloud được dùng để làm máy chủ ảo và phân phối cơ sở hạ tầng IT cho một tổ chức </a:t>
            </a:r>
            <a:endParaRPr sz="1400" b="0" i="0" u="none" strike="noStrike" cap="none">
              <a:solidFill>
                <a:srgbClr val="000000"/>
              </a:solidFill>
              <a:latin typeface="Exo Medium"/>
              <a:ea typeface="Exo Medium"/>
              <a:cs typeface="Exo Medium"/>
              <a:sym typeface="Exo Medium"/>
            </a:endParaRPr>
          </a:p>
          <a:p>
            <a:pPr marL="0" marR="0" lvl="0" indent="0" algn="l" rtl="0">
              <a:lnSpc>
                <a:spcPct val="107916"/>
              </a:lnSpc>
              <a:spcBef>
                <a:spcPts val="0"/>
              </a:spcBef>
              <a:spcAft>
                <a:spcPts val="0"/>
              </a:spcAft>
              <a:buClr>
                <a:srgbClr val="000000"/>
              </a:buClr>
              <a:buSzPts val="1400"/>
              <a:buFont typeface="Arial"/>
              <a:buNone/>
            </a:pPr>
            <a:r>
              <a:rPr lang="en-US" sz="1400" b="1" i="0" u="none" strike="noStrike" cap="none">
                <a:solidFill>
                  <a:srgbClr val="000000"/>
                </a:solidFill>
                <a:latin typeface="Exo"/>
                <a:ea typeface="Exo"/>
                <a:cs typeface="Exo"/>
                <a:sym typeface="Exo"/>
              </a:rPr>
              <a:t>Hybrid</a:t>
            </a:r>
            <a:r>
              <a:rPr lang="en-US" sz="1400" b="0" i="0" u="none" strike="noStrike" cap="none">
                <a:solidFill>
                  <a:srgbClr val="000000"/>
                </a:solidFill>
                <a:latin typeface="Exo Medium"/>
                <a:ea typeface="Exo Medium"/>
                <a:cs typeface="Exo Medium"/>
                <a:sym typeface="Exo Medium"/>
              </a:rPr>
              <a:t>— Là sự kết hợp giữa cả Public và Private Cloud. </a:t>
            </a:r>
            <a:endParaRPr sz="1400" b="0" i="0" u="none" strike="noStrike" cap="none">
              <a:solidFill>
                <a:srgbClr val="000000"/>
              </a:solidFill>
              <a:latin typeface="Exo Medium"/>
              <a:ea typeface="Exo Medium"/>
              <a:cs typeface="Exo Medium"/>
              <a:sym typeface="Exo Medium"/>
            </a:endParaRPr>
          </a:p>
          <a:p>
            <a:pPr marL="0" marR="0" lvl="0" indent="0" algn="l" rtl="0">
              <a:lnSpc>
                <a:spcPct val="107916"/>
              </a:lnSpc>
              <a:spcBef>
                <a:spcPts val="800"/>
              </a:spcBef>
              <a:spcAft>
                <a:spcPts val="0"/>
              </a:spcAft>
              <a:buClr>
                <a:srgbClr val="000000"/>
              </a:buClr>
              <a:buSzPts val="1400"/>
              <a:buFont typeface="Arial"/>
              <a:buNone/>
            </a:pPr>
            <a:endParaRPr sz="1400" b="0" i="0" u="none" strike="noStrike" cap="none">
              <a:solidFill>
                <a:srgbClr val="000000"/>
              </a:solidFill>
              <a:latin typeface="Exo Medium"/>
              <a:ea typeface="Exo Medium"/>
              <a:cs typeface="Exo Medium"/>
              <a:sym typeface="Exo Medium"/>
            </a:endParaRPr>
          </a:p>
          <a:p>
            <a:pPr marL="0" marR="0" lvl="0" indent="0" algn="l" rtl="0">
              <a:lnSpc>
                <a:spcPct val="107916"/>
              </a:lnSpc>
              <a:spcBef>
                <a:spcPts val="800"/>
              </a:spcBef>
              <a:spcAft>
                <a:spcPts val="0"/>
              </a:spcAft>
              <a:buClr>
                <a:srgbClr val="000000"/>
              </a:buClr>
              <a:buSzPts val="1400"/>
              <a:buFont typeface="Arial"/>
              <a:buNone/>
            </a:pPr>
            <a:endParaRPr sz="1400" b="0" i="0" u="none" strike="noStrike" cap="none">
              <a:solidFill>
                <a:srgbClr val="000000"/>
              </a:solidFill>
              <a:latin typeface="Exo Medium"/>
              <a:ea typeface="Exo Medium"/>
              <a:cs typeface="Exo Medium"/>
              <a:sym typeface="Exo Medium"/>
            </a:endParaRPr>
          </a:p>
          <a:p>
            <a:pPr marL="0" marR="0" lvl="0" indent="0" algn="l" rtl="0">
              <a:lnSpc>
                <a:spcPct val="107916"/>
              </a:lnSpc>
              <a:spcBef>
                <a:spcPts val="800"/>
              </a:spcBef>
              <a:spcAft>
                <a:spcPts val="0"/>
              </a:spcAft>
              <a:buClr>
                <a:srgbClr val="000000"/>
              </a:buClr>
              <a:buSzPts val="1400"/>
              <a:buFont typeface="Arial"/>
              <a:buNone/>
            </a:pPr>
            <a:r>
              <a:rPr lang="en-US" sz="1400" b="0" i="0" u="none" strike="noStrike" cap="none">
                <a:solidFill>
                  <a:schemeClr val="dk1"/>
                </a:solidFill>
                <a:latin typeface="Exo Medium"/>
                <a:ea typeface="Exo Medium"/>
                <a:cs typeface="Exo Medium"/>
                <a:sym typeface="Exo Medium"/>
              </a:rPr>
              <a:t>Có rất nhiều dịch vụ Cloud miễn phí và có phí, nổi tiếng và đang được đưa vào sử dụng tại các công ty công nghệ lớn. </a:t>
            </a:r>
            <a:endParaRPr sz="1400" b="0" i="0" u="none" strike="noStrike" cap="none">
              <a:solidFill>
                <a:schemeClr val="dk1"/>
              </a:solidFill>
              <a:latin typeface="Exo Medium"/>
              <a:ea typeface="Exo Medium"/>
              <a:cs typeface="Exo Medium"/>
              <a:sym typeface="Exo Medium"/>
            </a:endParaRPr>
          </a:p>
          <a:p>
            <a:pPr marL="0" marR="0" lvl="0" indent="0" algn="l" rtl="0">
              <a:lnSpc>
                <a:spcPct val="107916"/>
              </a:lnSpc>
              <a:spcBef>
                <a:spcPts val="800"/>
              </a:spcBef>
              <a:spcAft>
                <a:spcPts val="0"/>
              </a:spcAft>
              <a:buClr>
                <a:srgbClr val="000000"/>
              </a:buClr>
              <a:buSzPts val="1400"/>
              <a:buFont typeface="Arial"/>
              <a:buNone/>
            </a:pPr>
            <a:r>
              <a:rPr lang="en-US" sz="1400" b="0" i="0" u="none" strike="noStrike" cap="none">
                <a:solidFill>
                  <a:schemeClr val="dk1"/>
                </a:solidFill>
                <a:latin typeface="Exo Medium"/>
                <a:ea typeface="Exo Medium"/>
                <a:cs typeface="Exo Medium"/>
                <a:sym typeface="Exo Medium"/>
              </a:rPr>
              <a:t>Trong đó có : </a:t>
            </a:r>
            <a:endParaRPr sz="1400" b="0" i="0" u="none" strike="noStrike" cap="none">
              <a:solidFill>
                <a:schemeClr val="dk1"/>
              </a:solidFill>
              <a:latin typeface="Exo Medium"/>
              <a:ea typeface="Exo Medium"/>
              <a:cs typeface="Exo Medium"/>
              <a:sym typeface="Exo Medium"/>
            </a:endParaRPr>
          </a:p>
          <a:p>
            <a:pPr marL="0" marR="0" lvl="0" indent="0" algn="l" rtl="0">
              <a:lnSpc>
                <a:spcPct val="107916"/>
              </a:lnSpc>
              <a:spcBef>
                <a:spcPts val="800"/>
              </a:spcBef>
              <a:spcAft>
                <a:spcPts val="0"/>
              </a:spcAft>
              <a:buClr>
                <a:srgbClr val="000000"/>
              </a:buClr>
              <a:buSzPts val="1400"/>
              <a:buFont typeface="Arial"/>
              <a:buNone/>
            </a:pPr>
            <a:r>
              <a:rPr lang="en-US" sz="1400" b="0" i="0" u="none" strike="noStrike" cap="none">
                <a:solidFill>
                  <a:schemeClr val="dk1"/>
                </a:solidFill>
                <a:latin typeface="Exo Medium"/>
                <a:ea typeface="Exo Medium"/>
                <a:cs typeface="Exo Medium"/>
                <a:sym typeface="Exo Medium"/>
              </a:rPr>
              <a:t>	AWS - Amazon Web Service : Là dịch vụ Cloud do Amazon phát hành, nổi tiếng và chiếm thị phần trên toàn thế giới rất lớn.</a:t>
            </a:r>
            <a:endParaRPr sz="1400" b="0" i="0" u="none" strike="noStrike" cap="none">
              <a:solidFill>
                <a:schemeClr val="dk1"/>
              </a:solidFill>
              <a:latin typeface="Exo Medium"/>
              <a:ea typeface="Exo Medium"/>
              <a:cs typeface="Exo Medium"/>
              <a:sym typeface="Exo Medium"/>
            </a:endParaRPr>
          </a:p>
          <a:p>
            <a:pPr marL="0" marR="0" lvl="0" indent="0" algn="l" rtl="0">
              <a:lnSpc>
                <a:spcPct val="107916"/>
              </a:lnSpc>
              <a:spcBef>
                <a:spcPts val="800"/>
              </a:spcBef>
              <a:spcAft>
                <a:spcPts val="0"/>
              </a:spcAft>
              <a:buClr>
                <a:srgbClr val="000000"/>
              </a:buClr>
              <a:buSzPts val="1400"/>
              <a:buFont typeface="Arial"/>
              <a:buNone/>
            </a:pPr>
            <a:r>
              <a:rPr lang="en-US" sz="1400" b="0" i="0" u="none" strike="noStrike" cap="none">
                <a:solidFill>
                  <a:schemeClr val="dk1"/>
                </a:solidFill>
                <a:latin typeface="Exo Medium"/>
                <a:ea typeface="Exo Medium"/>
                <a:cs typeface="Exo Medium"/>
                <a:sym typeface="Exo Medium"/>
              </a:rPr>
              <a:t>	Azure - Microsoft : Là dịch vụ Cloud tương tự do Microsoft cung cấp.</a:t>
            </a:r>
            <a:endParaRPr sz="1400" b="0" i="0" u="none" strike="noStrike" cap="none">
              <a:solidFill>
                <a:schemeClr val="dk1"/>
              </a:solidFill>
              <a:latin typeface="Exo Medium"/>
              <a:ea typeface="Exo Medium"/>
              <a:cs typeface="Exo Medium"/>
              <a:sym typeface="Exo Medium"/>
            </a:endParaRPr>
          </a:p>
          <a:p>
            <a:pPr marL="0" marR="0" lvl="0" indent="0" algn="l" rtl="0">
              <a:lnSpc>
                <a:spcPct val="107916"/>
              </a:lnSpc>
              <a:spcBef>
                <a:spcPts val="800"/>
              </a:spcBef>
              <a:spcAft>
                <a:spcPts val="0"/>
              </a:spcAft>
              <a:buClr>
                <a:srgbClr val="000000"/>
              </a:buClr>
              <a:buSzPts val="1400"/>
              <a:buFont typeface="Arial"/>
              <a:buNone/>
            </a:pPr>
            <a:r>
              <a:rPr lang="en-US" sz="1400" b="0" i="0" u="none" strike="noStrike" cap="none">
                <a:solidFill>
                  <a:schemeClr val="dk1"/>
                </a:solidFill>
                <a:latin typeface="Exo Medium"/>
                <a:ea typeface="Exo Medium"/>
                <a:cs typeface="Exo Medium"/>
                <a:sym typeface="Exo Medium"/>
              </a:rPr>
              <a:t>	GCP - Google Cloud Platform : Là dịch vụ Cloud tương tự do Google cung cấp.</a:t>
            </a:r>
            <a:endParaRPr sz="1400" b="0" i="0" u="none" strike="noStrike" cap="none">
              <a:solidFill>
                <a:schemeClr val="dk1"/>
              </a:solidFill>
              <a:latin typeface="Exo Medium"/>
              <a:ea typeface="Exo Medium"/>
              <a:cs typeface="Exo Medium"/>
              <a:sym typeface="Exo Medium"/>
            </a:endParaRPr>
          </a:p>
          <a:p>
            <a:pPr marL="0" marR="0" lvl="0" indent="0" algn="l" rtl="0">
              <a:lnSpc>
                <a:spcPct val="107916"/>
              </a:lnSpc>
              <a:spcBef>
                <a:spcPts val="800"/>
              </a:spcBef>
              <a:spcAft>
                <a:spcPts val="0"/>
              </a:spcAft>
              <a:buClr>
                <a:srgbClr val="000000"/>
              </a:buClr>
              <a:buSzPts val="1400"/>
              <a:buFont typeface="Arial"/>
              <a:buNone/>
            </a:pPr>
            <a:r>
              <a:rPr lang="en-US" sz="1400" b="0" i="0" u="none" strike="noStrike" cap="none">
                <a:solidFill>
                  <a:schemeClr val="dk1"/>
                </a:solidFill>
                <a:latin typeface="Exo Medium"/>
                <a:ea typeface="Exo Medium"/>
                <a:cs typeface="Exo Medium"/>
                <a:sym typeface="Exo Medium"/>
              </a:rPr>
              <a:t>	IBM Cloud - Do IBM phát hành: Là dịch vụ Cloud tương tự do IBM cung cấp. </a:t>
            </a:r>
            <a:endParaRPr sz="1400" b="0" i="0" u="none" strike="noStrike" cap="none">
              <a:solidFill>
                <a:schemeClr val="dk1"/>
              </a:solidFill>
              <a:latin typeface="Exo Medium"/>
              <a:ea typeface="Exo Medium"/>
              <a:cs typeface="Exo Medium"/>
              <a:sym typeface="Exo Medium"/>
            </a:endParaRPr>
          </a:p>
          <a:p>
            <a:pPr marL="0" marR="0" lvl="0" indent="0" algn="l" rtl="0">
              <a:lnSpc>
                <a:spcPct val="107916"/>
              </a:lnSpc>
              <a:spcBef>
                <a:spcPts val="800"/>
              </a:spcBef>
              <a:spcAft>
                <a:spcPts val="0"/>
              </a:spcAft>
              <a:buClr>
                <a:srgbClr val="000000"/>
              </a:buClr>
              <a:buSzPts val="1400"/>
              <a:buFont typeface="Arial"/>
              <a:buNone/>
            </a:pPr>
            <a:endParaRPr sz="1400" b="0" i="0" u="none" strike="noStrike" cap="none">
              <a:solidFill>
                <a:schemeClr val="dk1"/>
              </a:solidFill>
              <a:latin typeface="Exo Medium"/>
              <a:ea typeface="Exo Medium"/>
              <a:cs typeface="Exo Medium"/>
              <a:sym typeface="Exo Medium"/>
            </a:endParaRPr>
          </a:p>
          <a:p>
            <a:pPr marL="0" marR="0" lvl="0" indent="0" algn="l" rtl="0">
              <a:lnSpc>
                <a:spcPct val="107916"/>
              </a:lnSpc>
              <a:spcBef>
                <a:spcPts val="800"/>
              </a:spcBef>
              <a:spcAft>
                <a:spcPts val="800"/>
              </a:spcAft>
              <a:buClr>
                <a:schemeClr val="dk1"/>
              </a:buClr>
              <a:buSzPts val="1100"/>
              <a:buFont typeface="Arial"/>
              <a:buNone/>
            </a:pPr>
            <a:r>
              <a:rPr lang="en-US" sz="1400" b="0" i="0" u="none" strike="noStrike" cap="none">
                <a:solidFill>
                  <a:schemeClr val="dk1"/>
                </a:solidFill>
                <a:latin typeface="Exo Medium"/>
                <a:ea typeface="Exo Medium"/>
                <a:cs typeface="Exo Medium"/>
                <a:sym typeface="Exo Medium"/>
              </a:rPr>
              <a:t>Ở Việt Nam, </a:t>
            </a:r>
            <a:r>
              <a:rPr lang="en-US" sz="1400" b="1" i="0" u="none" strike="noStrike" cap="none">
                <a:solidFill>
                  <a:schemeClr val="dk1"/>
                </a:solidFill>
                <a:latin typeface="Exo"/>
                <a:ea typeface="Exo"/>
                <a:cs typeface="Exo"/>
                <a:sym typeface="Exo"/>
              </a:rPr>
              <a:t>VNG </a:t>
            </a:r>
            <a:r>
              <a:rPr lang="en-US" sz="1400" b="0" i="0" u="none" strike="noStrike" cap="none">
                <a:solidFill>
                  <a:schemeClr val="dk1"/>
                </a:solidFill>
                <a:latin typeface="Exo Medium"/>
                <a:ea typeface="Exo Medium"/>
                <a:cs typeface="Exo Medium"/>
                <a:sym typeface="Exo Medium"/>
              </a:rPr>
              <a:t>cũng là một đơn vị vừa cho ra mắt các dịch vụ Cloud, tuy nhiên số lượng sản phẩm còn tương đối hạn chế nếu so với các dịch vụ nổi tiếng vừa nêu trên.</a:t>
            </a:r>
            <a:endParaRPr sz="1400" b="0" i="0" u="none" strike="noStrike" cap="none">
              <a:solidFill>
                <a:schemeClr val="dk1"/>
              </a:solidFill>
              <a:latin typeface="Exo Medium"/>
              <a:ea typeface="Exo Medium"/>
              <a:cs typeface="Exo Medium"/>
              <a:sym typeface="Exo Medium"/>
            </a:endParaRPr>
          </a:p>
        </p:txBody>
      </p:sp>
      <p:pic>
        <p:nvPicPr>
          <p:cNvPr id="459" name="Google Shape;459;g29b5d107881_0_183"/>
          <p:cNvPicPr preferRelativeResize="0"/>
          <p:nvPr/>
        </p:nvPicPr>
        <p:blipFill rotWithShape="1">
          <a:blip r:embed="rId3">
            <a:alphaModFix/>
          </a:blip>
          <a:srcRect/>
          <a:stretch/>
        </p:blipFill>
        <p:spPr>
          <a:xfrm>
            <a:off x="444571" y="1295409"/>
            <a:ext cx="88821" cy="190315"/>
          </a:xfrm>
          <a:prstGeom prst="rect">
            <a:avLst/>
          </a:prstGeom>
          <a:noFill/>
          <a:ln>
            <a:noFill/>
          </a:ln>
        </p:spPr>
      </p:pic>
      <p:pic>
        <p:nvPicPr>
          <p:cNvPr id="460" name="Google Shape;460;g29b5d107881_0_183"/>
          <p:cNvPicPr preferRelativeResize="0"/>
          <p:nvPr/>
        </p:nvPicPr>
        <p:blipFill rotWithShape="1">
          <a:blip r:embed="rId3">
            <a:alphaModFix/>
          </a:blip>
          <a:srcRect/>
          <a:stretch/>
        </p:blipFill>
        <p:spPr>
          <a:xfrm>
            <a:off x="444571" y="2155859"/>
            <a:ext cx="88821" cy="190315"/>
          </a:xfrm>
          <a:prstGeom prst="rect">
            <a:avLst/>
          </a:prstGeom>
          <a:noFill/>
          <a:ln>
            <a:noFill/>
          </a:ln>
        </p:spPr>
      </p:pic>
      <p:pic>
        <p:nvPicPr>
          <p:cNvPr id="461" name="Google Shape;461;g29b5d107881_0_183"/>
          <p:cNvPicPr preferRelativeResize="0"/>
          <p:nvPr/>
        </p:nvPicPr>
        <p:blipFill rotWithShape="1">
          <a:blip r:embed="rId3">
            <a:alphaModFix/>
          </a:blip>
          <a:srcRect/>
          <a:stretch/>
        </p:blipFill>
        <p:spPr>
          <a:xfrm>
            <a:off x="444571" y="3848759"/>
            <a:ext cx="88821" cy="190315"/>
          </a:xfrm>
          <a:prstGeom prst="rect">
            <a:avLst/>
          </a:prstGeom>
          <a:noFill/>
          <a:ln>
            <a:noFill/>
          </a:ln>
        </p:spPr>
      </p:pic>
      <p:pic>
        <p:nvPicPr>
          <p:cNvPr id="462" name="Google Shape;462;g29b5d107881_0_183"/>
          <p:cNvPicPr preferRelativeResize="0"/>
          <p:nvPr/>
        </p:nvPicPr>
        <p:blipFill rotWithShape="1">
          <a:blip r:embed="rId3">
            <a:alphaModFix/>
          </a:blip>
          <a:srcRect/>
          <a:stretch/>
        </p:blipFill>
        <p:spPr>
          <a:xfrm>
            <a:off x="444571" y="6190934"/>
            <a:ext cx="88821" cy="19031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g29b5d107881_0_199"/>
          <p:cNvSpPr txBox="1"/>
          <p:nvPr/>
        </p:nvSpPr>
        <p:spPr>
          <a:xfrm>
            <a:off x="5053975" y="1070075"/>
            <a:ext cx="6547800" cy="677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000"/>
              <a:buFont typeface="Arial"/>
              <a:buNone/>
            </a:pPr>
            <a:r>
              <a:rPr lang="en-US" sz="3800" b="1" i="0" u="none" strike="noStrike" cap="none">
                <a:solidFill>
                  <a:schemeClr val="dk1"/>
                </a:solidFill>
                <a:latin typeface="Exo"/>
                <a:ea typeface="Exo"/>
                <a:cs typeface="Exo"/>
                <a:sym typeface="Exo"/>
              </a:rPr>
              <a:t>Nội dung bài học</a:t>
            </a:r>
            <a:endParaRPr sz="4000" b="1" i="0" u="none" strike="noStrike" cap="none">
              <a:solidFill>
                <a:schemeClr val="dk1"/>
              </a:solidFill>
              <a:latin typeface="Exo"/>
              <a:ea typeface="Exo"/>
              <a:cs typeface="Exo"/>
              <a:sym typeface="Exo"/>
            </a:endParaRPr>
          </a:p>
        </p:txBody>
      </p:sp>
      <p:pic>
        <p:nvPicPr>
          <p:cNvPr id="468" name="Google Shape;468;g29b5d107881_0_199"/>
          <p:cNvPicPr preferRelativeResize="0"/>
          <p:nvPr/>
        </p:nvPicPr>
        <p:blipFill rotWithShape="1">
          <a:blip r:embed="rId3">
            <a:alphaModFix/>
          </a:blip>
          <a:srcRect/>
          <a:stretch/>
        </p:blipFill>
        <p:spPr>
          <a:xfrm>
            <a:off x="124000" y="1365700"/>
            <a:ext cx="4854650" cy="4650425"/>
          </a:xfrm>
          <a:prstGeom prst="rect">
            <a:avLst/>
          </a:prstGeom>
          <a:noFill/>
          <a:ln>
            <a:noFill/>
          </a:ln>
        </p:spPr>
      </p:pic>
      <p:sp>
        <p:nvSpPr>
          <p:cNvPr id="469" name="Google Shape;469;g29b5d107881_0_199"/>
          <p:cNvSpPr/>
          <p:nvPr/>
        </p:nvSpPr>
        <p:spPr>
          <a:xfrm>
            <a:off x="5106978" y="2034428"/>
            <a:ext cx="6535200" cy="772500"/>
          </a:xfrm>
          <a:prstGeom prst="roundRect">
            <a:avLst>
              <a:gd name="adj" fmla="val 16667"/>
            </a:avLst>
          </a:prstGeom>
          <a:noFill/>
          <a:ln w="9525" cap="flat" cmpd="sng">
            <a:solidFill>
              <a:srgbClr val="E2262D"/>
            </a:solidFill>
            <a:prstDash val="lg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000" b="1" i="0" u="none" strike="noStrike" cap="none">
                <a:solidFill>
                  <a:srgbClr val="E2262D"/>
                </a:solidFill>
                <a:latin typeface="Exo"/>
                <a:ea typeface="Exo"/>
                <a:cs typeface="Exo"/>
                <a:sym typeface="Exo"/>
              </a:rPr>
              <a:t>   1. Các loại cơ sở dữ liệu </a:t>
            </a:r>
            <a:endParaRPr sz="2000" b="1" i="0" u="none" strike="noStrike" cap="none">
              <a:solidFill>
                <a:srgbClr val="E2262D"/>
              </a:solidFill>
              <a:latin typeface="Exo"/>
              <a:ea typeface="Exo"/>
              <a:cs typeface="Exo"/>
              <a:sym typeface="Exo"/>
            </a:endParaRPr>
          </a:p>
        </p:txBody>
      </p:sp>
      <p:sp>
        <p:nvSpPr>
          <p:cNvPr id="470" name="Google Shape;470;g29b5d107881_0_199"/>
          <p:cNvSpPr/>
          <p:nvPr/>
        </p:nvSpPr>
        <p:spPr>
          <a:xfrm>
            <a:off x="5106978" y="3934426"/>
            <a:ext cx="6535200" cy="772500"/>
          </a:xfrm>
          <a:prstGeom prst="roundRect">
            <a:avLst>
              <a:gd name="adj" fmla="val 16667"/>
            </a:avLst>
          </a:prstGeom>
          <a:noFill/>
          <a:ln w="9525" cap="flat" cmpd="sng">
            <a:solidFill>
              <a:srgbClr val="E2262D"/>
            </a:solidFill>
            <a:prstDash val="lg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000" b="1" i="0" u="none" strike="noStrike" cap="none">
                <a:solidFill>
                  <a:srgbClr val="E31F26"/>
                </a:solidFill>
                <a:latin typeface="Exo"/>
                <a:ea typeface="Exo"/>
                <a:cs typeface="Exo"/>
                <a:sym typeface="Exo"/>
              </a:rPr>
              <a:t>   3. Cloud Service - AWS</a:t>
            </a:r>
            <a:endParaRPr sz="2000" b="1" i="0" u="none" strike="noStrike" cap="none">
              <a:solidFill>
                <a:srgbClr val="E31F26"/>
              </a:solidFill>
              <a:latin typeface="Exo"/>
              <a:ea typeface="Exo"/>
              <a:cs typeface="Exo"/>
              <a:sym typeface="Exo"/>
            </a:endParaRPr>
          </a:p>
        </p:txBody>
      </p:sp>
      <p:sp>
        <p:nvSpPr>
          <p:cNvPr id="471" name="Google Shape;471;g29b5d107881_0_199"/>
          <p:cNvSpPr/>
          <p:nvPr/>
        </p:nvSpPr>
        <p:spPr>
          <a:xfrm>
            <a:off x="5106978" y="2984428"/>
            <a:ext cx="6535200" cy="772500"/>
          </a:xfrm>
          <a:prstGeom prst="roundRect">
            <a:avLst>
              <a:gd name="adj" fmla="val 16667"/>
            </a:avLst>
          </a:prstGeom>
          <a:noFill/>
          <a:ln w="9525" cap="flat" cmpd="sng">
            <a:solidFill>
              <a:srgbClr val="E2262D"/>
            </a:solidFill>
            <a:prstDash val="lg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000" b="1" i="0" u="none" strike="noStrike" cap="none">
                <a:solidFill>
                  <a:srgbClr val="E31F26"/>
                </a:solidFill>
                <a:latin typeface="Exo"/>
                <a:ea typeface="Exo"/>
                <a:cs typeface="Exo"/>
                <a:sym typeface="Exo"/>
              </a:rPr>
              <a:t>   2. Chuẩn hóa cơ sở dữ liệu</a:t>
            </a:r>
            <a:endParaRPr sz="2000" b="1" i="0" u="none" strike="noStrike" cap="none">
              <a:solidFill>
                <a:srgbClr val="E31F26"/>
              </a:solidFill>
              <a:latin typeface="Exo"/>
              <a:ea typeface="Exo"/>
              <a:cs typeface="Exo"/>
              <a:sym typeface="Exo"/>
            </a:endParaRPr>
          </a:p>
        </p:txBody>
      </p:sp>
      <p:sp>
        <p:nvSpPr>
          <p:cNvPr id="472" name="Google Shape;472;g29b5d107881_0_199"/>
          <p:cNvSpPr/>
          <p:nvPr/>
        </p:nvSpPr>
        <p:spPr>
          <a:xfrm>
            <a:off x="5106978" y="4884426"/>
            <a:ext cx="6535200" cy="772500"/>
          </a:xfrm>
          <a:prstGeom prst="roundRect">
            <a:avLst>
              <a:gd name="adj" fmla="val 16667"/>
            </a:avLst>
          </a:prstGeom>
          <a:solidFill>
            <a:srgbClr val="E2262D"/>
          </a:solidFill>
          <a:ln w="9525" cap="flat" cmpd="sng">
            <a:solidFill>
              <a:srgbClr val="E226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000" b="1" i="0" u="none" strike="noStrike" cap="none">
                <a:solidFill>
                  <a:schemeClr val="lt1"/>
                </a:solidFill>
                <a:latin typeface="Exo"/>
                <a:ea typeface="Exo"/>
                <a:cs typeface="Exo"/>
                <a:sym typeface="Exo"/>
              </a:rPr>
              <a:t>   4. Practices</a:t>
            </a:r>
            <a:endParaRPr sz="2000" b="1" i="0" u="none" strike="noStrike" cap="none">
              <a:solidFill>
                <a:schemeClr val="lt1"/>
              </a:solidFill>
              <a:latin typeface="Exo"/>
              <a:ea typeface="Exo"/>
              <a:cs typeface="Exo"/>
              <a:sym typeface="Exo"/>
            </a:endParaRPr>
          </a:p>
        </p:txBody>
      </p:sp>
      <p:pic>
        <p:nvPicPr>
          <p:cNvPr id="473" name="Google Shape;473;g29b5d107881_0_199"/>
          <p:cNvPicPr preferRelativeResize="0"/>
          <p:nvPr/>
        </p:nvPicPr>
        <p:blipFill rotWithShape="1">
          <a:blip r:embed="rId4">
            <a:alphaModFix/>
          </a:blip>
          <a:srcRect/>
          <a:stretch/>
        </p:blipFill>
        <p:spPr>
          <a:xfrm>
            <a:off x="11013675" y="2174875"/>
            <a:ext cx="469351" cy="491600"/>
          </a:xfrm>
          <a:prstGeom prst="rect">
            <a:avLst/>
          </a:prstGeom>
          <a:noFill/>
          <a:ln>
            <a:noFill/>
          </a:ln>
        </p:spPr>
      </p:pic>
      <p:pic>
        <p:nvPicPr>
          <p:cNvPr id="474" name="Google Shape;474;g29b5d107881_0_199"/>
          <p:cNvPicPr preferRelativeResize="0"/>
          <p:nvPr/>
        </p:nvPicPr>
        <p:blipFill rotWithShape="1">
          <a:blip r:embed="rId4">
            <a:alphaModFix/>
          </a:blip>
          <a:srcRect/>
          <a:stretch/>
        </p:blipFill>
        <p:spPr>
          <a:xfrm>
            <a:off x="11013675" y="3124875"/>
            <a:ext cx="469351" cy="491600"/>
          </a:xfrm>
          <a:prstGeom prst="rect">
            <a:avLst/>
          </a:prstGeom>
          <a:noFill/>
          <a:ln>
            <a:noFill/>
          </a:ln>
        </p:spPr>
      </p:pic>
      <p:pic>
        <p:nvPicPr>
          <p:cNvPr id="475" name="Google Shape;475;g29b5d107881_0_199"/>
          <p:cNvPicPr preferRelativeResize="0"/>
          <p:nvPr/>
        </p:nvPicPr>
        <p:blipFill rotWithShape="1">
          <a:blip r:embed="rId4">
            <a:alphaModFix/>
          </a:blip>
          <a:srcRect/>
          <a:stretch/>
        </p:blipFill>
        <p:spPr>
          <a:xfrm>
            <a:off x="11013675" y="4074875"/>
            <a:ext cx="469351" cy="491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9b5d107881_0_7"/>
          <p:cNvSpPr txBox="1">
            <a:spLocks noGrp="1"/>
          </p:cNvSpPr>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US"/>
              <a:t>3</a:t>
            </a:fld>
            <a:endParaRPr/>
          </a:p>
        </p:txBody>
      </p:sp>
      <p:grpSp>
        <p:nvGrpSpPr>
          <p:cNvPr id="149" name="Google Shape;149;g29b5d107881_0_7"/>
          <p:cNvGrpSpPr/>
          <p:nvPr/>
        </p:nvGrpSpPr>
        <p:grpSpPr>
          <a:xfrm>
            <a:off x="3249433" y="885789"/>
            <a:ext cx="5781888" cy="5700462"/>
            <a:chOff x="2462475" y="232600"/>
            <a:chExt cx="6553200" cy="6614600"/>
          </a:xfrm>
        </p:grpSpPr>
        <p:pic>
          <p:nvPicPr>
            <p:cNvPr id="150" name="Google Shape;150;g29b5d107881_0_7"/>
            <p:cNvPicPr preferRelativeResize="0"/>
            <p:nvPr/>
          </p:nvPicPr>
          <p:blipFill rotWithShape="1">
            <a:blip r:embed="rId3">
              <a:alphaModFix/>
            </a:blip>
            <a:srcRect/>
            <a:stretch/>
          </p:blipFill>
          <p:spPr>
            <a:xfrm>
              <a:off x="2462475" y="232600"/>
              <a:ext cx="6553200" cy="6553200"/>
            </a:xfrm>
            <a:prstGeom prst="rect">
              <a:avLst/>
            </a:prstGeom>
            <a:noFill/>
            <a:ln>
              <a:noFill/>
            </a:ln>
          </p:spPr>
        </p:pic>
        <p:sp>
          <p:nvSpPr>
            <p:cNvPr id="151" name="Google Shape;151;g29b5d107881_0_7"/>
            <p:cNvSpPr txBox="1"/>
            <p:nvPr/>
          </p:nvSpPr>
          <p:spPr>
            <a:xfrm>
              <a:off x="4651425" y="6132900"/>
              <a:ext cx="2037300" cy="7143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p:txBody>
        </p:sp>
      </p:grpSp>
      <p:sp>
        <p:nvSpPr>
          <p:cNvPr id="152" name="Google Shape;152;g29b5d107881_0_7"/>
          <p:cNvSpPr txBox="1"/>
          <p:nvPr/>
        </p:nvSpPr>
        <p:spPr>
          <a:xfrm>
            <a:off x="3737025" y="317625"/>
            <a:ext cx="46200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Exo SemiBold"/>
                <a:ea typeface="Exo SemiBold"/>
                <a:cs typeface="Exo SemiBold"/>
                <a:sym typeface="Exo SemiBold"/>
              </a:rPr>
              <a:t>CÁC LOẠI CƠ SỞ DỮ LIỆU</a:t>
            </a:r>
            <a:endParaRPr sz="2800" b="0" i="0" u="none" strike="noStrike" cap="none">
              <a:solidFill>
                <a:schemeClr val="dk1"/>
              </a:solidFill>
              <a:latin typeface="Exo SemiBold"/>
              <a:ea typeface="Exo SemiBold"/>
              <a:cs typeface="Exo SemiBold"/>
              <a:sym typeface="Exo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pic>
        <p:nvPicPr>
          <p:cNvPr id="481" name="Google Shape;481;g24c5fdd6318_0_0"/>
          <p:cNvPicPr preferRelativeResize="0"/>
          <p:nvPr/>
        </p:nvPicPr>
        <p:blipFill rotWithShape="1">
          <a:blip r:embed="rId3">
            <a:alphaModFix/>
          </a:blip>
          <a:srcRect/>
          <a:stretch/>
        </p:blipFill>
        <p:spPr>
          <a:xfrm>
            <a:off x="7780750" y="2043475"/>
            <a:ext cx="4117675" cy="3110000"/>
          </a:xfrm>
          <a:prstGeom prst="rect">
            <a:avLst/>
          </a:prstGeom>
          <a:noFill/>
          <a:ln>
            <a:noFill/>
          </a:ln>
        </p:spPr>
      </p:pic>
      <p:grpSp>
        <p:nvGrpSpPr>
          <p:cNvPr id="482" name="Google Shape;482;g24c5fdd6318_0_0"/>
          <p:cNvGrpSpPr/>
          <p:nvPr/>
        </p:nvGrpSpPr>
        <p:grpSpPr>
          <a:xfrm>
            <a:off x="3806300" y="1145425"/>
            <a:ext cx="4431900" cy="708000"/>
            <a:chOff x="3880050" y="408000"/>
            <a:chExt cx="4431900" cy="708000"/>
          </a:xfrm>
        </p:grpSpPr>
        <p:sp>
          <p:nvSpPr>
            <p:cNvPr id="483" name="Google Shape;483;g24c5fdd6318_0_0"/>
            <p:cNvSpPr txBox="1"/>
            <p:nvPr/>
          </p:nvSpPr>
          <p:spPr>
            <a:xfrm>
              <a:off x="3880050" y="408000"/>
              <a:ext cx="44319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0000"/>
                  </a:solidFill>
                  <a:latin typeface="Exo"/>
                  <a:ea typeface="Exo"/>
                  <a:cs typeface="Exo"/>
                  <a:sym typeface="Exo"/>
                </a:rPr>
                <a:t> PRACTICES</a:t>
              </a:r>
              <a:endParaRPr sz="1400" b="1" i="0" u="none" strike="noStrike" cap="none">
                <a:solidFill>
                  <a:srgbClr val="000000"/>
                </a:solidFill>
                <a:latin typeface="Arial"/>
                <a:ea typeface="Arial"/>
                <a:cs typeface="Arial"/>
                <a:sym typeface="Arial"/>
              </a:endParaRPr>
            </a:p>
          </p:txBody>
        </p:sp>
        <p:grpSp>
          <p:nvGrpSpPr>
            <p:cNvPr id="484" name="Google Shape;484;g24c5fdd6318_0_0"/>
            <p:cNvGrpSpPr/>
            <p:nvPr/>
          </p:nvGrpSpPr>
          <p:grpSpPr>
            <a:xfrm>
              <a:off x="4249100" y="524796"/>
              <a:ext cx="474874" cy="474408"/>
              <a:chOff x="3040984" y="3681059"/>
              <a:chExt cx="356164" cy="355815"/>
            </a:xfrm>
          </p:grpSpPr>
          <p:sp>
            <p:nvSpPr>
              <p:cNvPr id="485" name="Google Shape;485;g24c5fdd6318_0_0"/>
              <p:cNvSpPr/>
              <p:nvPr/>
            </p:nvSpPr>
            <p:spPr>
              <a:xfrm>
                <a:off x="3040984" y="3681059"/>
                <a:ext cx="356164" cy="355815"/>
              </a:xfrm>
              <a:custGeom>
                <a:avLst/>
                <a:gdLst/>
                <a:ahLst/>
                <a:cxnLst/>
                <a:rect l="l" t="t" r="r" b="b"/>
                <a:pathLst>
                  <a:path w="11216" h="11205" extrusionOk="0">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86" name="Google Shape;486;g24c5fdd6318_0_0"/>
              <p:cNvSpPr/>
              <p:nvPr/>
            </p:nvSpPr>
            <p:spPr>
              <a:xfrm>
                <a:off x="3183120" y="3921508"/>
                <a:ext cx="59414" cy="59382"/>
              </a:xfrm>
              <a:custGeom>
                <a:avLst/>
                <a:gdLst/>
                <a:ahLst/>
                <a:cxnLst/>
                <a:rect l="l" t="t" r="r" b="b"/>
                <a:pathLst>
                  <a:path w="1871" h="1870" extrusionOk="0">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487" name="Google Shape;487;g24c5fdd6318_0_0"/>
              <p:cNvSpPr/>
              <p:nvPr/>
            </p:nvSpPr>
            <p:spPr>
              <a:xfrm>
                <a:off x="3149110" y="3735868"/>
                <a:ext cx="141056" cy="174716"/>
              </a:xfrm>
              <a:custGeom>
                <a:avLst/>
                <a:gdLst/>
                <a:ahLst/>
                <a:cxnLst/>
                <a:rect l="l" t="t" r="r" b="b"/>
                <a:pathLst>
                  <a:path w="4442" h="5502" extrusionOk="0">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grpSp>
      </p:grpSp>
      <p:sp>
        <p:nvSpPr>
          <p:cNvPr id="488" name="Google Shape;488;g24c5fdd6318_0_0"/>
          <p:cNvSpPr txBox="1"/>
          <p:nvPr/>
        </p:nvSpPr>
        <p:spPr>
          <a:xfrm>
            <a:off x="719725" y="2251550"/>
            <a:ext cx="7284300" cy="11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US" sz="1700" b="0" i="0" u="none" strike="noStrike" cap="none">
                <a:solidFill>
                  <a:schemeClr val="dk1"/>
                </a:solidFill>
                <a:latin typeface="Exo"/>
                <a:ea typeface="Exo"/>
                <a:cs typeface="Exo"/>
                <a:sym typeface="Exo"/>
              </a:rPr>
              <a:t>Bạn hãy thực hành đăng ký tài khoản AWS, tiến hành setup Free Tier và load dữ liệu vào S3 Free Tier. </a:t>
            </a:r>
            <a:endParaRPr sz="1700" b="0" i="0" u="none" strike="noStrike" cap="none">
              <a:solidFill>
                <a:schemeClr val="dk1"/>
              </a:solidFill>
              <a:latin typeface="Exo"/>
              <a:ea typeface="Exo"/>
              <a:cs typeface="Exo"/>
              <a:sym typeface="Exo"/>
            </a:endParaRPr>
          </a:p>
          <a:p>
            <a:pPr marL="0" marR="0" lvl="0" indent="0" algn="l" rtl="0">
              <a:lnSpc>
                <a:spcPct val="100000"/>
              </a:lnSpc>
              <a:spcBef>
                <a:spcPts val="0"/>
              </a:spcBef>
              <a:spcAft>
                <a:spcPts val="0"/>
              </a:spcAft>
              <a:buClr>
                <a:schemeClr val="dk1"/>
              </a:buClr>
              <a:buSzPts val="1100"/>
              <a:buFont typeface="Arial"/>
              <a:buNone/>
            </a:pPr>
            <a:r>
              <a:rPr lang="en-US" sz="1700" b="0" i="0" u="none" strike="noStrike" cap="none">
                <a:solidFill>
                  <a:schemeClr val="dk1"/>
                </a:solidFill>
                <a:latin typeface="Exo"/>
                <a:ea typeface="Exo"/>
                <a:cs typeface="Exo"/>
                <a:sym typeface="Exo"/>
              </a:rPr>
              <a:t>(Thực hành cùng mentor)</a:t>
            </a:r>
            <a:endParaRPr sz="1700" b="0" i="0" u="none" strike="noStrike" cap="none">
              <a:solidFill>
                <a:schemeClr val="dk1"/>
              </a:solidFill>
              <a:latin typeface="Exo"/>
              <a:ea typeface="Exo"/>
              <a:cs typeface="Exo"/>
              <a:sym typeface="Exo"/>
            </a:endParaRPr>
          </a:p>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E8EAED"/>
              </a:solidFill>
              <a:highlight>
                <a:srgbClr val="202124"/>
              </a:highlight>
              <a:latin typeface="Exo"/>
              <a:ea typeface="Exo"/>
              <a:cs typeface="Exo"/>
              <a:sym typeface="Ex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pic>
        <p:nvPicPr>
          <p:cNvPr id="493" name="Google Shape;493;p65"/>
          <p:cNvPicPr preferRelativeResize="0"/>
          <p:nvPr/>
        </p:nvPicPr>
        <p:blipFill rotWithShape="1">
          <a:blip r:embed="rId3">
            <a:alphaModFix/>
          </a:blip>
          <a:srcRect/>
          <a:stretch/>
        </p:blipFill>
        <p:spPr>
          <a:xfrm>
            <a:off x="21841" y="0"/>
            <a:ext cx="12246359" cy="6913347"/>
          </a:xfrm>
          <a:prstGeom prst="rect">
            <a:avLst/>
          </a:prstGeom>
          <a:noFill/>
          <a:ln>
            <a:noFill/>
          </a:ln>
        </p:spPr>
      </p:pic>
      <p:pic>
        <p:nvPicPr>
          <p:cNvPr id="494" name="Google Shape;494;p65"/>
          <p:cNvPicPr preferRelativeResize="0"/>
          <p:nvPr/>
        </p:nvPicPr>
        <p:blipFill rotWithShape="1">
          <a:blip r:embed="rId4">
            <a:alphaModFix/>
          </a:blip>
          <a:srcRect/>
          <a:stretch/>
        </p:blipFill>
        <p:spPr>
          <a:xfrm rot="10800000">
            <a:off x="8915400" y="457201"/>
            <a:ext cx="4724400" cy="1939200"/>
          </a:xfrm>
          <a:prstGeom prst="rect">
            <a:avLst/>
          </a:prstGeom>
          <a:noFill/>
          <a:ln>
            <a:noFill/>
          </a:ln>
        </p:spPr>
      </p:pic>
      <p:sp>
        <p:nvSpPr>
          <p:cNvPr id="495" name="Google Shape;495;p65"/>
          <p:cNvSpPr/>
          <p:nvPr/>
        </p:nvSpPr>
        <p:spPr>
          <a:xfrm>
            <a:off x="3124200" y="3136659"/>
            <a:ext cx="8382000"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0"/>
              <a:buFont typeface="Arial"/>
              <a:buNone/>
            </a:pPr>
            <a:r>
              <a:rPr lang="en-US" sz="7000" b="1" i="0" u="none" strike="noStrike" cap="none">
                <a:solidFill>
                  <a:schemeClr val="lt1"/>
                </a:solidFill>
                <a:latin typeface="Exo"/>
                <a:ea typeface="Exo"/>
                <a:cs typeface="Exo"/>
                <a:sym typeface="Exo"/>
              </a:rPr>
              <a:t>THANK YOU !</a:t>
            </a:r>
            <a:endParaRPr sz="1400" b="0" i="0" u="none" strike="noStrike" cap="none">
              <a:solidFill>
                <a:srgbClr val="000000"/>
              </a:solidFill>
              <a:latin typeface="Arial"/>
              <a:ea typeface="Arial"/>
              <a:cs typeface="Arial"/>
              <a:sym typeface="Arial"/>
            </a:endParaRPr>
          </a:p>
        </p:txBody>
      </p:sp>
      <p:pic>
        <p:nvPicPr>
          <p:cNvPr id="496" name="Google Shape;496;p65"/>
          <p:cNvPicPr preferRelativeResize="0"/>
          <p:nvPr/>
        </p:nvPicPr>
        <p:blipFill rotWithShape="1">
          <a:blip r:embed="rId5">
            <a:alphaModFix/>
          </a:blip>
          <a:srcRect/>
          <a:stretch/>
        </p:blipFill>
        <p:spPr>
          <a:xfrm>
            <a:off x="10439400" y="333768"/>
            <a:ext cx="1322658" cy="588062"/>
          </a:xfrm>
          <a:prstGeom prst="rect">
            <a:avLst/>
          </a:prstGeom>
          <a:noFill/>
          <a:ln>
            <a:noFill/>
          </a:ln>
        </p:spPr>
      </p:pic>
      <p:pic>
        <p:nvPicPr>
          <p:cNvPr id="497" name="Google Shape;497;p65"/>
          <p:cNvPicPr preferRelativeResize="0"/>
          <p:nvPr/>
        </p:nvPicPr>
        <p:blipFill rotWithShape="1">
          <a:blip r:embed="rId4">
            <a:alphaModFix/>
          </a:blip>
          <a:srcRect/>
          <a:stretch/>
        </p:blipFill>
        <p:spPr>
          <a:xfrm>
            <a:off x="1672015" y="4005968"/>
            <a:ext cx="7319585" cy="30044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29b5d107881_0_16"/>
          <p:cNvSpPr txBox="1"/>
          <p:nvPr/>
        </p:nvSpPr>
        <p:spPr>
          <a:xfrm>
            <a:off x="838200" y="1828425"/>
            <a:ext cx="10352100" cy="1144800"/>
          </a:xfrm>
          <a:prstGeom prst="rect">
            <a:avLst/>
          </a:prstGeom>
          <a:noFill/>
          <a:ln>
            <a:noFill/>
          </a:ln>
        </p:spPr>
        <p:txBody>
          <a:bodyPr spcFirstLastPara="1" wrap="square" lIns="91425" tIns="91425" rIns="91425" bIns="91425" anchor="t" anchorCtr="0">
            <a:spAutoFit/>
          </a:bodyPr>
          <a:lstStyle/>
          <a:p>
            <a:pPr marL="0" marR="0" lvl="0" indent="0" algn="l" rtl="0">
              <a:lnSpc>
                <a:spcPct val="107916"/>
              </a:lnSpc>
              <a:spcBef>
                <a:spcPts val="0"/>
              </a:spcBef>
              <a:spcAft>
                <a:spcPts val="800"/>
              </a:spcAft>
              <a:buClr>
                <a:srgbClr val="000000"/>
              </a:buClr>
              <a:buSzPts val="1800"/>
              <a:buFont typeface="Arial"/>
              <a:buNone/>
            </a:pPr>
            <a:r>
              <a:rPr lang="en-US" sz="3000" b="1" i="0" u="none" strike="noStrike" cap="none">
                <a:solidFill>
                  <a:srgbClr val="E31F26"/>
                </a:solidFill>
                <a:latin typeface="Exo"/>
                <a:ea typeface="Exo"/>
                <a:cs typeface="Exo"/>
                <a:sym typeface="Exo"/>
              </a:rPr>
              <a:t>Câu hỏi</a:t>
            </a:r>
            <a:r>
              <a:rPr lang="en-US" sz="3000" b="0" i="0" u="none" strike="noStrike" cap="none">
                <a:solidFill>
                  <a:schemeClr val="dk1"/>
                </a:solidFill>
                <a:latin typeface="Exo Medium"/>
                <a:ea typeface="Exo Medium"/>
                <a:cs typeface="Exo Medium"/>
                <a:sym typeface="Exo Medium"/>
              </a:rPr>
              <a:t>: Hãy lấy ví dụ về dữ liệu có cấu trúc và dữ liệu không có cấu trúc?</a:t>
            </a:r>
            <a:endParaRPr sz="3000" b="0" i="0" u="none" strike="noStrike" cap="none">
              <a:solidFill>
                <a:srgbClr val="000000"/>
              </a:solidFill>
              <a:latin typeface="Exo Medium"/>
              <a:ea typeface="Exo Medium"/>
              <a:cs typeface="Exo Medium"/>
              <a:sym typeface="Exo Medium"/>
            </a:endParaRPr>
          </a:p>
        </p:txBody>
      </p:sp>
      <p:grpSp>
        <p:nvGrpSpPr>
          <p:cNvPr id="159" name="Google Shape;159;g29b5d107881_0_16"/>
          <p:cNvGrpSpPr/>
          <p:nvPr/>
        </p:nvGrpSpPr>
        <p:grpSpPr>
          <a:xfrm>
            <a:off x="608459" y="688847"/>
            <a:ext cx="764257" cy="763507"/>
            <a:chOff x="3040984" y="3681059"/>
            <a:chExt cx="356164" cy="355815"/>
          </a:xfrm>
        </p:grpSpPr>
        <p:sp>
          <p:nvSpPr>
            <p:cNvPr id="160" name="Google Shape;160;g29b5d107881_0_16"/>
            <p:cNvSpPr/>
            <p:nvPr/>
          </p:nvSpPr>
          <p:spPr>
            <a:xfrm>
              <a:off x="3040984" y="3681059"/>
              <a:ext cx="356164" cy="355815"/>
            </a:xfrm>
            <a:custGeom>
              <a:avLst/>
              <a:gdLst/>
              <a:ahLst/>
              <a:cxnLst/>
              <a:rect l="l" t="t" r="r" b="b"/>
              <a:pathLst>
                <a:path w="11216" h="11205" extrusionOk="0">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1" name="Google Shape;161;g29b5d107881_0_16"/>
            <p:cNvSpPr/>
            <p:nvPr/>
          </p:nvSpPr>
          <p:spPr>
            <a:xfrm>
              <a:off x="3183120" y="3921508"/>
              <a:ext cx="59414" cy="59382"/>
            </a:xfrm>
            <a:custGeom>
              <a:avLst/>
              <a:gdLst/>
              <a:ahLst/>
              <a:cxnLst/>
              <a:rect l="l" t="t" r="r" b="b"/>
              <a:pathLst>
                <a:path w="1871" h="1870" extrusionOk="0">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
          <p:nvSpPr>
            <p:cNvPr id="162" name="Google Shape;162;g29b5d107881_0_16"/>
            <p:cNvSpPr/>
            <p:nvPr/>
          </p:nvSpPr>
          <p:spPr>
            <a:xfrm>
              <a:off x="3149110" y="3735868"/>
              <a:ext cx="141056" cy="174716"/>
            </a:xfrm>
            <a:custGeom>
              <a:avLst/>
              <a:gdLst/>
              <a:ahLst/>
              <a:cxnLst/>
              <a:rect l="l" t="t" r="r" b="b"/>
              <a:pathLst>
                <a:path w="4442" h="5502" extrusionOk="0">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grpSp>
      <p:sp>
        <p:nvSpPr>
          <p:cNvPr id="163" name="Google Shape;163;g29b5d107881_0_16"/>
          <p:cNvSpPr txBox="1"/>
          <p:nvPr/>
        </p:nvSpPr>
        <p:spPr>
          <a:xfrm>
            <a:off x="1478250" y="537950"/>
            <a:ext cx="10139400" cy="1065300"/>
          </a:xfrm>
          <a:prstGeom prst="rect">
            <a:avLst/>
          </a:prstGeom>
          <a:no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n-US" sz="3400" b="1" i="0" u="none" strike="noStrike" cap="none">
                <a:solidFill>
                  <a:srgbClr val="000000"/>
                </a:solidFill>
                <a:latin typeface="Exo"/>
                <a:ea typeface="Exo"/>
                <a:cs typeface="Exo"/>
                <a:sym typeface="Exo"/>
              </a:rPr>
              <a:t>FUN QUIZ</a:t>
            </a:r>
            <a:endParaRPr sz="3400" b="1" i="0" u="none" strike="noStrike" cap="none">
              <a:solidFill>
                <a:srgbClr val="E31F26"/>
              </a:solidFill>
              <a:latin typeface="Exo"/>
              <a:ea typeface="Exo"/>
              <a:cs typeface="Exo"/>
              <a:sym typeface="Exo"/>
            </a:endParaRPr>
          </a:p>
        </p:txBody>
      </p:sp>
      <p:pic>
        <p:nvPicPr>
          <p:cNvPr id="164" name="Google Shape;164;g29b5d107881_0_16"/>
          <p:cNvPicPr preferRelativeResize="0"/>
          <p:nvPr/>
        </p:nvPicPr>
        <p:blipFill rotWithShape="1">
          <a:blip r:embed="rId3">
            <a:alphaModFix/>
          </a:blip>
          <a:srcRect/>
          <a:stretch/>
        </p:blipFill>
        <p:spPr>
          <a:xfrm>
            <a:off x="5562600" y="2895325"/>
            <a:ext cx="5717101" cy="2883075"/>
          </a:xfrm>
          <a:prstGeom prst="rect">
            <a:avLst/>
          </a:prstGeom>
          <a:noFill/>
          <a:ln>
            <a:noFill/>
          </a:ln>
        </p:spPr>
      </p:pic>
      <p:pic>
        <p:nvPicPr>
          <p:cNvPr id="165" name="Google Shape;165;g29b5d107881_0_16"/>
          <p:cNvPicPr preferRelativeResize="0"/>
          <p:nvPr/>
        </p:nvPicPr>
        <p:blipFill rotWithShape="1">
          <a:blip r:embed="rId4">
            <a:alphaModFix/>
          </a:blip>
          <a:srcRect/>
          <a:stretch/>
        </p:blipFill>
        <p:spPr>
          <a:xfrm>
            <a:off x="1240475" y="3050900"/>
            <a:ext cx="3405285" cy="2571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g29b5d107881_0_144"/>
          <p:cNvPicPr preferRelativeResize="0"/>
          <p:nvPr/>
        </p:nvPicPr>
        <p:blipFill rotWithShape="1">
          <a:blip r:embed="rId3">
            <a:alphaModFix/>
          </a:blip>
          <a:srcRect l="1689" r="-1689"/>
          <a:stretch/>
        </p:blipFill>
        <p:spPr>
          <a:xfrm>
            <a:off x="4499700" y="2416525"/>
            <a:ext cx="3183600" cy="3183575"/>
          </a:xfrm>
          <a:prstGeom prst="rect">
            <a:avLst/>
          </a:prstGeom>
          <a:noFill/>
          <a:ln>
            <a:noFill/>
          </a:ln>
        </p:spPr>
      </p:pic>
      <p:pic>
        <p:nvPicPr>
          <p:cNvPr id="172" name="Google Shape;172;g29b5d107881_0_144"/>
          <p:cNvPicPr preferRelativeResize="0"/>
          <p:nvPr/>
        </p:nvPicPr>
        <p:blipFill rotWithShape="1">
          <a:blip r:embed="rId3">
            <a:alphaModFix/>
          </a:blip>
          <a:srcRect l="1689" r="-1689"/>
          <a:stretch/>
        </p:blipFill>
        <p:spPr>
          <a:xfrm>
            <a:off x="3576425" y="1497600"/>
            <a:ext cx="5343949" cy="5343925"/>
          </a:xfrm>
          <a:prstGeom prst="rect">
            <a:avLst/>
          </a:prstGeom>
          <a:noFill/>
          <a:ln>
            <a:noFill/>
          </a:ln>
        </p:spPr>
      </p:pic>
      <p:sp>
        <p:nvSpPr>
          <p:cNvPr id="173" name="Google Shape;173;g29b5d107881_0_144"/>
          <p:cNvSpPr/>
          <p:nvPr/>
        </p:nvSpPr>
        <p:spPr>
          <a:xfrm>
            <a:off x="4415300" y="297900"/>
            <a:ext cx="4132500" cy="1199700"/>
          </a:xfrm>
          <a:prstGeom prst="wedgeRoundRectCallout">
            <a:avLst>
              <a:gd name="adj1" fmla="val -20833"/>
              <a:gd name="adj2" fmla="val 62500"/>
              <a:gd name="adj3" fmla="val 0"/>
            </a:avLst>
          </a:prstGeom>
          <a:no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chemeClr val="dk1"/>
              </a:buClr>
              <a:buSzPts val="1100"/>
              <a:buFont typeface="Arial"/>
              <a:buNone/>
            </a:pPr>
            <a:r>
              <a:rPr lang="en-US" sz="1400" b="1" i="0" u="none" strike="noStrike" cap="none">
                <a:solidFill>
                  <a:schemeClr val="dk1"/>
                </a:solidFill>
                <a:latin typeface="Exo 2"/>
                <a:ea typeface="Exo 2"/>
                <a:cs typeface="Exo 2"/>
                <a:sym typeface="Exo 2"/>
              </a:rPr>
              <a:t>Khi nào thì dùng Nosql Database</a:t>
            </a:r>
            <a:r>
              <a:rPr lang="en-US" sz="1400" b="0" i="0" u="none" strike="noStrike" cap="none">
                <a:solidFill>
                  <a:schemeClr val="dk1"/>
                </a:solidFill>
                <a:latin typeface="Exo 2"/>
                <a:ea typeface="Exo 2"/>
                <a:cs typeface="Exo 2"/>
                <a:sym typeface="Exo 2"/>
              </a:rPr>
              <a:t>?</a:t>
            </a:r>
            <a:endParaRPr sz="1400" b="0" i="0" u="none" strike="noStrike" cap="none">
              <a:solidFill>
                <a:srgbClr val="000000"/>
              </a:solidFill>
              <a:latin typeface="Exo Medium"/>
              <a:ea typeface="Exo Medium"/>
              <a:cs typeface="Exo Medium"/>
              <a:sym typeface="Ex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29b5d107881_0_151"/>
          <p:cNvSpPr txBox="1">
            <a:spLocks noGrp="1"/>
          </p:cNvSpPr>
          <p:nvPr>
            <p:ph type="sldNum" idx="12"/>
          </p:nvPr>
        </p:nvSpPr>
        <p:spPr>
          <a:xfrm>
            <a:off x="11409045" y="6333134"/>
            <a:ext cx="731700" cy="5250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300"/>
              <a:buNone/>
            </a:pPr>
            <a:fld id="{00000000-1234-1234-1234-123412341234}" type="slidenum">
              <a:rPr lang="en-US"/>
              <a:t>6</a:t>
            </a:fld>
            <a:endParaRPr/>
          </a:p>
        </p:txBody>
      </p:sp>
      <p:sp>
        <p:nvSpPr>
          <p:cNvPr id="180" name="Google Shape;180;g29b5d107881_0_151"/>
          <p:cNvSpPr txBox="1"/>
          <p:nvPr/>
        </p:nvSpPr>
        <p:spPr>
          <a:xfrm>
            <a:off x="3649200" y="399000"/>
            <a:ext cx="46200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1" i="0" u="none" strike="noStrike" cap="none">
                <a:solidFill>
                  <a:schemeClr val="dk1"/>
                </a:solidFill>
                <a:latin typeface="Exo"/>
                <a:ea typeface="Exo"/>
                <a:cs typeface="Exo"/>
                <a:sym typeface="Exo"/>
              </a:rPr>
              <a:t>CÁC LOẠI CƠ SỞ DỮ LIỆU</a:t>
            </a:r>
            <a:endParaRPr sz="3000" b="1" i="0" u="none" strike="noStrike" cap="none">
              <a:solidFill>
                <a:schemeClr val="dk1"/>
              </a:solidFill>
              <a:latin typeface="Exo"/>
              <a:ea typeface="Exo"/>
              <a:cs typeface="Exo"/>
              <a:sym typeface="Exo"/>
            </a:endParaRPr>
          </a:p>
        </p:txBody>
      </p:sp>
      <p:sp>
        <p:nvSpPr>
          <p:cNvPr id="181" name="Google Shape;181;g29b5d107881_0_151"/>
          <p:cNvSpPr txBox="1"/>
          <p:nvPr/>
        </p:nvSpPr>
        <p:spPr>
          <a:xfrm>
            <a:off x="838200" y="1045500"/>
            <a:ext cx="10242000" cy="3010800"/>
          </a:xfrm>
          <a:prstGeom prst="rect">
            <a:avLst/>
          </a:prstGeom>
          <a:noFill/>
          <a:ln>
            <a:noFill/>
          </a:ln>
        </p:spPr>
        <p:txBody>
          <a:bodyPr spcFirstLastPara="1" wrap="square" lIns="91425" tIns="91425" rIns="91425" bIns="91425" anchor="t" anchorCtr="0">
            <a:spAutoFit/>
          </a:bodyPr>
          <a:lstStyle/>
          <a:p>
            <a:pPr marL="457200" marR="0" lvl="0" indent="-342900" algn="just" rtl="0">
              <a:lnSpc>
                <a:spcPct val="115000"/>
              </a:lnSpc>
              <a:spcBef>
                <a:spcPts val="0"/>
              </a:spcBef>
              <a:spcAft>
                <a:spcPts val="0"/>
              </a:spcAft>
              <a:buClr>
                <a:schemeClr val="dk1"/>
              </a:buClr>
              <a:buSzPts val="1800"/>
              <a:buFont typeface="Exo 2"/>
              <a:buChar char="●"/>
            </a:pPr>
            <a:r>
              <a:rPr lang="en-US" sz="1800" b="0" i="0" u="none" strike="noStrike" cap="none">
                <a:solidFill>
                  <a:schemeClr val="dk1"/>
                </a:solidFill>
                <a:latin typeface="Exo 2"/>
                <a:ea typeface="Exo 2"/>
                <a:cs typeface="Exo 2"/>
                <a:sym typeface="Exo 2"/>
              </a:rPr>
              <a:t>NoSQL sẽ là 1 lựa chọn tốt khi bạn cần lưu trữ dữ liệu ở nhiều dạng khác nhau. JSON, XML là các ví dụ về việc lưu trữ dữ liệu dạng NoSQL</a:t>
            </a:r>
            <a:endParaRPr sz="1800" b="0" i="0" u="none" strike="noStrike" cap="none">
              <a:solidFill>
                <a:schemeClr val="dk1"/>
              </a:solidFill>
              <a:latin typeface="Exo 2"/>
              <a:ea typeface="Exo 2"/>
              <a:cs typeface="Exo 2"/>
              <a:sym typeface="Exo 2"/>
            </a:endParaRPr>
          </a:p>
          <a:p>
            <a:pPr marL="457200" marR="0" lvl="0" indent="-342900" algn="just" rtl="0">
              <a:lnSpc>
                <a:spcPct val="115000"/>
              </a:lnSpc>
              <a:spcBef>
                <a:spcPts val="0"/>
              </a:spcBef>
              <a:spcAft>
                <a:spcPts val="0"/>
              </a:spcAft>
              <a:buClr>
                <a:schemeClr val="dk1"/>
              </a:buClr>
              <a:buSzPts val="1800"/>
              <a:buFont typeface="Exo 2"/>
              <a:buChar char="●"/>
            </a:pPr>
            <a:r>
              <a:rPr lang="en-US" sz="1800" b="0" i="0" u="none" strike="noStrike" cap="none">
                <a:solidFill>
                  <a:schemeClr val="dk1"/>
                </a:solidFill>
                <a:latin typeface="Exo 2"/>
                <a:ea typeface="Exo 2"/>
                <a:cs typeface="Exo 2"/>
                <a:sym typeface="Exo 2"/>
              </a:rPr>
              <a:t>Cần lưu trữ một lượng lớn dữ liệu. Relational Databases chỉ có thể mở rộng quy mô theo chiều </a:t>
            </a:r>
            <a:r>
              <a:rPr lang="en-US" sz="1800" b="1" i="0" u="none" strike="noStrike" cap="none">
                <a:solidFill>
                  <a:schemeClr val="dk1"/>
                </a:solidFill>
                <a:latin typeface="Exo 2"/>
                <a:ea typeface="Exo 2"/>
                <a:cs typeface="Exo 2"/>
                <a:sym typeface="Exo 2"/>
              </a:rPr>
              <a:t>dọc</a:t>
            </a:r>
            <a:r>
              <a:rPr lang="en-US" sz="1800" b="0" i="0" u="none" strike="noStrike" cap="none">
                <a:solidFill>
                  <a:schemeClr val="dk1"/>
                </a:solidFill>
                <a:latin typeface="Exo 2"/>
                <a:ea typeface="Exo 2"/>
                <a:cs typeface="Exo 2"/>
                <a:sym typeface="Exo 2"/>
              </a:rPr>
              <a:t> bằng cách bổ sung thêm dung lượng lưu trữ trong server. </a:t>
            </a:r>
            <a:endParaRPr sz="1800" b="0" i="0" u="none" strike="noStrike" cap="none">
              <a:solidFill>
                <a:schemeClr val="dk1"/>
              </a:solidFill>
              <a:latin typeface="Exo 2"/>
              <a:ea typeface="Exo 2"/>
              <a:cs typeface="Exo 2"/>
              <a:sym typeface="Exo 2"/>
            </a:endParaRPr>
          </a:p>
          <a:p>
            <a:pPr marL="457200" marR="0" lvl="0" indent="0" algn="just" rtl="0">
              <a:lnSpc>
                <a:spcPct val="115000"/>
              </a:lnSpc>
              <a:spcBef>
                <a:spcPts val="0"/>
              </a:spcBef>
              <a:spcAft>
                <a:spcPts val="0"/>
              </a:spcAft>
              <a:buClr>
                <a:srgbClr val="000000"/>
              </a:buClr>
              <a:buSzPts val="1800"/>
              <a:buFont typeface="Arial"/>
              <a:buNone/>
            </a:pPr>
            <a:r>
              <a:rPr lang="en-US" sz="1800" b="0" i="0" u="none" strike="noStrike" cap="none">
                <a:solidFill>
                  <a:schemeClr val="dk1"/>
                </a:solidFill>
                <a:latin typeface="Exo 2"/>
                <a:ea typeface="Exo 2"/>
                <a:cs typeface="Exo 2"/>
                <a:sym typeface="Exo 2"/>
              </a:rPr>
              <a:t>Cơ sở dữ liệu NoSQL được tạo ra để có thể mở rộng theo chiều ngang. Bạn càng thêm nhiều máy chủ/hệ thống vào cơ sở dữ liệu thì càng có nhiều dữ liệu được lưu trữ với độ sẵn sàng cao và độ trễ thấp (đọc và ghi nhanh).</a:t>
            </a:r>
            <a:endParaRPr sz="1800" b="0" i="0" u="none" strike="noStrike" cap="none">
              <a:solidFill>
                <a:schemeClr val="dk1"/>
              </a:solidFill>
              <a:latin typeface="Exo 2"/>
              <a:ea typeface="Exo 2"/>
              <a:cs typeface="Exo 2"/>
              <a:sym typeface="Exo 2"/>
            </a:endParaRPr>
          </a:p>
          <a:p>
            <a:pPr marL="457200" marR="0" lvl="0" indent="-342900" algn="just" rtl="0">
              <a:lnSpc>
                <a:spcPct val="115000"/>
              </a:lnSpc>
              <a:spcBef>
                <a:spcPts val="0"/>
              </a:spcBef>
              <a:spcAft>
                <a:spcPts val="0"/>
              </a:spcAft>
              <a:buClr>
                <a:schemeClr val="dk1"/>
              </a:buClr>
              <a:buSzPts val="1800"/>
              <a:buFont typeface="Exo 2"/>
              <a:buChar char="●"/>
            </a:pPr>
            <a:r>
              <a:rPr lang="en-US" sz="1800" b="0" i="0" u="none" strike="noStrike" cap="none">
                <a:solidFill>
                  <a:schemeClr val="dk1"/>
                </a:solidFill>
                <a:latin typeface="Exo 2"/>
                <a:ea typeface="Exo 2"/>
                <a:cs typeface="Exo 2"/>
                <a:sym typeface="Exo 2"/>
              </a:rPr>
              <a:t>Khi bạn cần mở rộng theo chiều ngang: Việc mở rộng theo chiều ngang là khi bạn cần thêm các features hay thêm các nodes máy chủ vào server để tăng hiệu suất xử lý.</a:t>
            </a:r>
            <a:endParaRPr sz="1800" b="0" i="0" u="none" strike="noStrike" cap="none">
              <a:solidFill>
                <a:srgbClr val="000000"/>
              </a:solidFill>
              <a:latin typeface="Arial"/>
              <a:ea typeface="Arial"/>
              <a:cs typeface="Arial"/>
              <a:sym typeface="Arial"/>
            </a:endParaRPr>
          </a:p>
        </p:txBody>
      </p:sp>
      <p:pic>
        <p:nvPicPr>
          <p:cNvPr id="182" name="Google Shape;182;g29b5d107881_0_151"/>
          <p:cNvPicPr preferRelativeResize="0"/>
          <p:nvPr/>
        </p:nvPicPr>
        <p:blipFill rotWithShape="1">
          <a:blip r:embed="rId3">
            <a:alphaModFix/>
          </a:blip>
          <a:srcRect/>
          <a:stretch/>
        </p:blipFill>
        <p:spPr>
          <a:xfrm>
            <a:off x="4271875" y="4056300"/>
            <a:ext cx="3648252" cy="265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9b37324234_0_365"/>
          <p:cNvSpPr txBox="1"/>
          <p:nvPr/>
        </p:nvSpPr>
        <p:spPr>
          <a:xfrm>
            <a:off x="5053975" y="1070075"/>
            <a:ext cx="6547800" cy="677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4000"/>
              <a:buFont typeface="Arial"/>
              <a:buNone/>
            </a:pPr>
            <a:r>
              <a:rPr lang="en-US" sz="3800" b="1" i="0" u="none" strike="noStrike" cap="none">
                <a:solidFill>
                  <a:schemeClr val="dk1"/>
                </a:solidFill>
                <a:latin typeface="Exo"/>
                <a:ea typeface="Exo"/>
                <a:cs typeface="Exo"/>
                <a:sym typeface="Exo"/>
              </a:rPr>
              <a:t>Nội dung bài học</a:t>
            </a:r>
            <a:endParaRPr sz="4000" b="1" i="0" u="none" strike="noStrike" cap="none">
              <a:solidFill>
                <a:schemeClr val="dk1"/>
              </a:solidFill>
              <a:latin typeface="Exo"/>
              <a:ea typeface="Exo"/>
              <a:cs typeface="Exo"/>
              <a:sym typeface="Exo"/>
            </a:endParaRPr>
          </a:p>
        </p:txBody>
      </p:sp>
      <p:pic>
        <p:nvPicPr>
          <p:cNvPr id="188" name="Google Shape;188;g29b37324234_0_365"/>
          <p:cNvPicPr preferRelativeResize="0"/>
          <p:nvPr/>
        </p:nvPicPr>
        <p:blipFill rotWithShape="1">
          <a:blip r:embed="rId3">
            <a:alphaModFix/>
          </a:blip>
          <a:srcRect/>
          <a:stretch/>
        </p:blipFill>
        <p:spPr>
          <a:xfrm>
            <a:off x="124000" y="1365700"/>
            <a:ext cx="4854650" cy="4650425"/>
          </a:xfrm>
          <a:prstGeom prst="rect">
            <a:avLst/>
          </a:prstGeom>
          <a:noFill/>
          <a:ln>
            <a:noFill/>
          </a:ln>
        </p:spPr>
      </p:pic>
      <p:sp>
        <p:nvSpPr>
          <p:cNvPr id="189" name="Google Shape;189;g29b37324234_0_365"/>
          <p:cNvSpPr/>
          <p:nvPr/>
        </p:nvSpPr>
        <p:spPr>
          <a:xfrm>
            <a:off x="5106978" y="2034428"/>
            <a:ext cx="6535200" cy="772500"/>
          </a:xfrm>
          <a:prstGeom prst="roundRect">
            <a:avLst>
              <a:gd name="adj" fmla="val 16667"/>
            </a:avLst>
          </a:prstGeom>
          <a:noFill/>
          <a:ln w="9525" cap="flat" cmpd="sng">
            <a:solidFill>
              <a:srgbClr val="E2262D"/>
            </a:solidFill>
            <a:prstDash val="lg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000" b="1" i="0" u="none" strike="noStrike" cap="none">
                <a:solidFill>
                  <a:srgbClr val="E2262D"/>
                </a:solidFill>
                <a:latin typeface="Exo"/>
                <a:ea typeface="Exo"/>
                <a:cs typeface="Exo"/>
                <a:sym typeface="Exo"/>
              </a:rPr>
              <a:t>   1. Các loại cơ sở dữ liệu </a:t>
            </a:r>
            <a:endParaRPr sz="2000" b="1" i="0" u="none" strike="noStrike" cap="none">
              <a:solidFill>
                <a:srgbClr val="E2262D"/>
              </a:solidFill>
              <a:latin typeface="Exo"/>
              <a:ea typeface="Exo"/>
              <a:cs typeface="Exo"/>
              <a:sym typeface="Exo"/>
            </a:endParaRPr>
          </a:p>
        </p:txBody>
      </p:sp>
      <p:sp>
        <p:nvSpPr>
          <p:cNvPr id="190" name="Google Shape;190;g29b37324234_0_365"/>
          <p:cNvSpPr/>
          <p:nvPr/>
        </p:nvSpPr>
        <p:spPr>
          <a:xfrm>
            <a:off x="5106978" y="3934426"/>
            <a:ext cx="6535200" cy="772500"/>
          </a:xfrm>
          <a:prstGeom prst="roundRect">
            <a:avLst>
              <a:gd name="adj" fmla="val 16667"/>
            </a:avLst>
          </a:prstGeom>
          <a:noFill/>
          <a:ln w="9525" cap="flat" cmpd="sng">
            <a:solidFill>
              <a:srgbClr val="E2262D"/>
            </a:solidFill>
            <a:prstDash val="lg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000" b="1" i="0" u="none" strike="noStrike" cap="none">
                <a:solidFill>
                  <a:schemeClr val="dk1"/>
                </a:solidFill>
                <a:latin typeface="Exo"/>
                <a:ea typeface="Exo"/>
                <a:cs typeface="Exo"/>
                <a:sym typeface="Exo"/>
              </a:rPr>
              <a:t>   </a:t>
            </a:r>
            <a:r>
              <a:rPr lang="en-US" sz="2000" b="1" i="0" u="none" strike="noStrike" cap="none">
                <a:solidFill>
                  <a:srgbClr val="E2262D"/>
                </a:solidFill>
                <a:latin typeface="Exo"/>
                <a:ea typeface="Exo"/>
                <a:cs typeface="Exo"/>
                <a:sym typeface="Exo"/>
              </a:rPr>
              <a:t>3. Cloud Service - AWS</a:t>
            </a:r>
            <a:endParaRPr sz="2000" b="0" i="0" u="none" strike="noStrike" cap="none">
              <a:solidFill>
                <a:schemeClr val="dk1"/>
              </a:solidFill>
              <a:latin typeface="Calibri"/>
              <a:ea typeface="Calibri"/>
              <a:cs typeface="Calibri"/>
              <a:sym typeface="Calibri"/>
            </a:endParaRPr>
          </a:p>
        </p:txBody>
      </p:sp>
      <p:sp>
        <p:nvSpPr>
          <p:cNvPr id="191" name="Google Shape;191;g29b37324234_0_365"/>
          <p:cNvSpPr/>
          <p:nvPr/>
        </p:nvSpPr>
        <p:spPr>
          <a:xfrm>
            <a:off x="5106978" y="2984428"/>
            <a:ext cx="6535200" cy="772500"/>
          </a:xfrm>
          <a:prstGeom prst="roundRect">
            <a:avLst>
              <a:gd name="adj" fmla="val 16667"/>
            </a:avLst>
          </a:prstGeom>
          <a:solidFill>
            <a:srgbClr val="E2262D"/>
          </a:solidFill>
          <a:ln w="9525" cap="flat" cmpd="sng">
            <a:solidFill>
              <a:srgbClr val="E2262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000" b="1" i="0" u="none" strike="noStrike" cap="none">
                <a:solidFill>
                  <a:schemeClr val="lt1"/>
                </a:solidFill>
                <a:latin typeface="Exo"/>
                <a:ea typeface="Exo"/>
                <a:cs typeface="Exo"/>
                <a:sym typeface="Exo"/>
              </a:rPr>
              <a:t>   2. Chuẩn hóa cơ sở dữ liệu</a:t>
            </a:r>
            <a:endParaRPr sz="2000" b="1" i="0" u="none" strike="noStrike" cap="none">
              <a:solidFill>
                <a:schemeClr val="lt1"/>
              </a:solidFill>
              <a:latin typeface="Exo"/>
              <a:ea typeface="Exo"/>
              <a:cs typeface="Exo"/>
              <a:sym typeface="Exo"/>
            </a:endParaRPr>
          </a:p>
        </p:txBody>
      </p:sp>
      <p:sp>
        <p:nvSpPr>
          <p:cNvPr id="192" name="Google Shape;192;g29b37324234_0_365"/>
          <p:cNvSpPr/>
          <p:nvPr/>
        </p:nvSpPr>
        <p:spPr>
          <a:xfrm>
            <a:off x="5106978" y="4884426"/>
            <a:ext cx="6535200" cy="772500"/>
          </a:xfrm>
          <a:prstGeom prst="roundRect">
            <a:avLst>
              <a:gd name="adj" fmla="val 16667"/>
            </a:avLst>
          </a:prstGeom>
          <a:noFill/>
          <a:ln w="9525" cap="flat" cmpd="sng">
            <a:solidFill>
              <a:srgbClr val="E2262D"/>
            </a:solidFill>
            <a:prstDash val="lg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100"/>
              <a:buFont typeface="Arial"/>
              <a:buNone/>
            </a:pPr>
            <a:r>
              <a:rPr lang="en-US" sz="2000" b="1" i="0" u="none" strike="noStrike" cap="none">
                <a:solidFill>
                  <a:schemeClr val="dk1"/>
                </a:solidFill>
                <a:latin typeface="Exo"/>
                <a:ea typeface="Exo"/>
                <a:cs typeface="Exo"/>
                <a:sym typeface="Exo"/>
              </a:rPr>
              <a:t>   </a:t>
            </a:r>
            <a:r>
              <a:rPr lang="en-US" sz="2000" b="1" i="0" u="none" strike="noStrike" cap="none">
                <a:solidFill>
                  <a:srgbClr val="E2262D"/>
                </a:solidFill>
                <a:latin typeface="Exo"/>
                <a:ea typeface="Exo"/>
                <a:cs typeface="Exo"/>
                <a:sym typeface="Exo"/>
              </a:rPr>
              <a:t>4. Practices</a:t>
            </a:r>
            <a:endParaRPr sz="2000" b="0" i="0" u="none" strike="noStrike" cap="none">
              <a:solidFill>
                <a:schemeClr val="dk1"/>
              </a:solidFill>
              <a:latin typeface="Calibri"/>
              <a:ea typeface="Calibri"/>
              <a:cs typeface="Calibri"/>
              <a:sym typeface="Calibri"/>
            </a:endParaRPr>
          </a:p>
        </p:txBody>
      </p:sp>
      <p:pic>
        <p:nvPicPr>
          <p:cNvPr id="193" name="Google Shape;193;g29b37324234_0_365"/>
          <p:cNvPicPr preferRelativeResize="0"/>
          <p:nvPr/>
        </p:nvPicPr>
        <p:blipFill rotWithShape="1">
          <a:blip r:embed="rId4">
            <a:alphaModFix/>
          </a:blip>
          <a:srcRect/>
          <a:stretch/>
        </p:blipFill>
        <p:spPr>
          <a:xfrm>
            <a:off x="10949500" y="2174875"/>
            <a:ext cx="469351" cy="49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g29b37324234_0_0"/>
          <p:cNvPicPr preferRelativeResize="0"/>
          <p:nvPr/>
        </p:nvPicPr>
        <p:blipFill rotWithShape="1">
          <a:blip r:embed="rId3">
            <a:alphaModFix/>
          </a:blip>
          <a:srcRect l="1689" r="-1689"/>
          <a:stretch/>
        </p:blipFill>
        <p:spPr>
          <a:xfrm>
            <a:off x="4499700" y="2416525"/>
            <a:ext cx="3183600" cy="3183575"/>
          </a:xfrm>
          <a:prstGeom prst="rect">
            <a:avLst/>
          </a:prstGeom>
          <a:noFill/>
          <a:ln>
            <a:noFill/>
          </a:ln>
        </p:spPr>
      </p:pic>
      <p:pic>
        <p:nvPicPr>
          <p:cNvPr id="200" name="Google Shape;200;g29b37324234_0_0"/>
          <p:cNvPicPr preferRelativeResize="0"/>
          <p:nvPr/>
        </p:nvPicPr>
        <p:blipFill rotWithShape="1">
          <a:blip r:embed="rId3">
            <a:alphaModFix/>
          </a:blip>
          <a:srcRect l="1689" r="-1689"/>
          <a:stretch/>
        </p:blipFill>
        <p:spPr>
          <a:xfrm>
            <a:off x="3576425" y="1497600"/>
            <a:ext cx="5343949" cy="5343925"/>
          </a:xfrm>
          <a:prstGeom prst="rect">
            <a:avLst/>
          </a:prstGeom>
          <a:noFill/>
          <a:ln>
            <a:noFill/>
          </a:ln>
        </p:spPr>
      </p:pic>
      <p:sp>
        <p:nvSpPr>
          <p:cNvPr id="201" name="Google Shape;201;g29b37324234_0_0"/>
          <p:cNvSpPr/>
          <p:nvPr/>
        </p:nvSpPr>
        <p:spPr>
          <a:xfrm>
            <a:off x="4415300" y="297900"/>
            <a:ext cx="4132500" cy="1199700"/>
          </a:xfrm>
          <a:prstGeom prst="wedgeRoundRectCallout">
            <a:avLst>
              <a:gd name="adj1" fmla="val -20833"/>
              <a:gd name="adj2" fmla="val 62500"/>
              <a:gd name="adj3" fmla="val 0"/>
            </a:avLst>
          </a:prstGeom>
          <a:no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chemeClr val="dk1"/>
              </a:buClr>
              <a:buSzPts val="1100"/>
              <a:buFont typeface="Arial"/>
              <a:buNone/>
            </a:pPr>
            <a:r>
              <a:rPr lang="en-US" sz="1400" b="1" i="0" u="none" strike="noStrike" cap="none">
                <a:solidFill>
                  <a:schemeClr val="dk1"/>
                </a:solidFill>
                <a:latin typeface="Exo 2"/>
                <a:ea typeface="Exo 2"/>
                <a:cs typeface="Exo 2"/>
                <a:sym typeface="Exo 2"/>
              </a:rPr>
              <a:t>Nếu một công ty chưa có hệ thống dữ liệu và các dữ liệu được tổ chức không có hệ thống, khi công ty được mở rộng về quy mô, sẽ gặp phải những vấn đề nào</a:t>
            </a:r>
            <a:r>
              <a:rPr lang="en-US" sz="1400" b="0" i="0" u="none" strike="noStrike" cap="none">
                <a:solidFill>
                  <a:schemeClr val="dk1"/>
                </a:solidFill>
                <a:latin typeface="Exo 2"/>
                <a:ea typeface="Exo 2"/>
                <a:cs typeface="Exo 2"/>
                <a:sym typeface="Exo 2"/>
              </a:rPr>
              <a:t>?</a:t>
            </a:r>
            <a:endParaRPr sz="1400" b="0" i="0" u="none" strike="noStrike" cap="none">
              <a:solidFill>
                <a:srgbClr val="000000"/>
              </a:solidFill>
              <a:latin typeface="Exo Medium"/>
              <a:ea typeface="Exo Medium"/>
              <a:cs typeface="Exo Medium"/>
              <a:sym typeface="Exo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29b37324234_0_7"/>
          <p:cNvSpPr/>
          <p:nvPr/>
        </p:nvSpPr>
        <p:spPr>
          <a:xfrm>
            <a:off x="4038600" y="334050"/>
            <a:ext cx="5472300" cy="2625600"/>
          </a:xfrm>
          <a:prstGeom prst="wedgeRoundRectCallout">
            <a:avLst>
              <a:gd name="adj1" fmla="val -20833"/>
              <a:gd name="adj2" fmla="val 62500"/>
              <a:gd name="adj3" fmla="val 0"/>
            </a:avLst>
          </a:prstGeom>
          <a:no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chemeClr val="dk1"/>
                </a:solidFill>
                <a:latin typeface="Exo 2"/>
                <a:ea typeface="Exo 2"/>
                <a:cs typeface="Exo 2"/>
                <a:sym typeface="Exo 2"/>
              </a:rPr>
              <a:t>Khi công ty mở rộng về quy mô, hệ thống dữ liệu cũng sẽ mở rộng theo. </a:t>
            </a:r>
            <a:endParaRPr sz="1400" b="0" i="0" u="none" strike="noStrike" cap="none">
              <a:solidFill>
                <a:schemeClr val="dk1"/>
              </a:solidFill>
              <a:latin typeface="Exo 2"/>
              <a:ea typeface="Exo 2"/>
              <a:cs typeface="Exo 2"/>
              <a:sym typeface="Exo 2"/>
            </a:endParaRPr>
          </a:p>
          <a:p>
            <a:pPr marL="0" marR="0" lvl="0" indent="0" algn="l" rtl="0">
              <a:lnSpc>
                <a:spcPct val="115000"/>
              </a:lnSpc>
              <a:spcBef>
                <a:spcPts val="0"/>
              </a:spcBef>
              <a:spcAft>
                <a:spcPts val="0"/>
              </a:spcAft>
              <a:buClr>
                <a:schemeClr val="dk1"/>
              </a:buClr>
              <a:buSzPts val="1100"/>
              <a:buFont typeface="Arial"/>
              <a:buNone/>
            </a:pPr>
            <a:r>
              <a:rPr lang="en-US" sz="1400" b="0" i="0" u="none" strike="noStrike" cap="none">
                <a:solidFill>
                  <a:schemeClr val="dk1"/>
                </a:solidFill>
                <a:latin typeface="Exo 2"/>
                <a:ea typeface="Exo 2"/>
                <a:cs typeface="Exo 2"/>
                <a:sym typeface="Exo 2"/>
              </a:rPr>
              <a:t>Nếu mỗi chi nhánh, mỗi cơ sở sử dụng một format để lưu trữ, nhập xuất dữ liệu khác nhau thì sẽ gây ra các vấn đề như:</a:t>
            </a:r>
            <a:endParaRPr sz="1400" b="0" i="0" u="none" strike="noStrike" cap="none">
              <a:solidFill>
                <a:schemeClr val="dk1"/>
              </a:solidFill>
              <a:latin typeface="Exo 2"/>
              <a:ea typeface="Exo 2"/>
              <a:cs typeface="Exo 2"/>
              <a:sym typeface="Exo 2"/>
            </a:endParaRPr>
          </a:p>
          <a:p>
            <a:pPr marL="1371600" marR="0" lvl="0" indent="-317500" algn="l" rtl="0">
              <a:lnSpc>
                <a:spcPct val="115000"/>
              </a:lnSpc>
              <a:spcBef>
                <a:spcPts val="0"/>
              </a:spcBef>
              <a:spcAft>
                <a:spcPts val="0"/>
              </a:spcAft>
              <a:buClr>
                <a:schemeClr val="dk1"/>
              </a:buClr>
              <a:buSzPts val="1400"/>
              <a:buFont typeface="Exo 2"/>
              <a:buChar char="+"/>
            </a:pPr>
            <a:r>
              <a:rPr lang="en-US" sz="1400" b="1" i="0" u="none" strike="noStrike" cap="none">
                <a:solidFill>
                  <a:schemeClr val="dk1"/>
                </a:solidFill>
                <a:latin typeface="Exo 2"/>
                <a:ea typeface="Exo 2"/>
                <a:cs typeface="Exo 2"/>
                <a:sym typeface="Exo 2"/>
              </a:rPr>
              <a:t>Khó quản lý</a:t>
            </a:r>
            <a:endParaRPr sz="1400" b="1" i="0" u="none" strike="noStrike" cap="none">
              <a:solidFill>
                <a:schemeClr val="dk1"/>
              </a:solidFill>
              <a:latin typeface="Exo 2"/>
              <a:ea typeface="Exo 2"/>
              <a:cs typeface="Exo 2"/>
              <a:sym typeface="Exo 2"/>
            </a:endParaRPr>
          </a:p>
          <a:p>
            <a:pPr marL="1371600" marR="0" lvl="0" indent="-317500" algn="l" rtl="0">
              <a:lnSpc>
                <a:spcPct val="115000"/>
              </a:lnSpc>
              <a:spcBef>
                <a:spcPts val="0"/>
              </a:spcBef>
              <a:spcAft>
                <a:spcPts val="0"/>
              </a:spcAft>
              <a:buClr>
                <a:schemeClr val="dk1"/>
              </a:buClr>
              <a:buSzPts val="1400"/>
              <a:buFont typeface="Exo 2"/>
              <a:buChar char="+"/>
            </a:pPr>
            <a:r>
              <a:rPr lang="en-US" sz="1400" b="1" i="0" u="none" strike="noStrike" cap="none">
                <a:solidFill>
                  <a:schemeClr val="dk1"/>
                </a:solidFill>
                <a:latin typeface="Exo 2"/>
                <a:ea typeface="Exo 2"/>
                <a:cs typeface="Exo 2"/>
                <a:sym typeface="Exo 2"/>
              </a:rPr>
              <a:t>Có sự trùng lặp về dữ liệu</a:t>
            </a:r>
            <a:endParaRPr sz="1400" b="1" i="0" u="none" strike="noStrike" cap="none">
              <a:solidFill>
                <a:schemeClr val="dk1"/>
              </a:solidFill>
              <a:latin typeface="Exo 2"/>
              <a:ea typeface="Exo 2"/>
              <a:cs typeface="Exo 2"/>
              <a:sym typeface="Exo 2"/>
            </a:endParaRPr>
          </a:p>
          <a:p>
            <a:pPr marL="1371600" marR="0" lvl="0" indent="-317500" algn="l" rtl="0">
              <a:lnSpc>
                <a:spcPct val="115000"/>
              </a:lnSpc>
              <a:spcBef>
                <a:spcPts val="0"/>
              </a:spcBef>
              <a:spcAft>
                <a:spcPts val="0"/>
              </a:spcAft>
              <a:buClr>
                <a:schemeClr val="dk1"/>
              </a:buClr>
              <a:buSzPts val="1400"/>
              <a:buFont typeface="Exo 2"/>
              <a:buChar char="+"/>
            </a:pPr>
            <a:r>
              <a:rPr lang="en-US" sz="1400" b="1" i="0" u="none" strike="noStrike" cap="none">
                <a:solidFill>
                  <a:schemeClr val="dk1"/>
                </a:solidFill>
                <a:latin typeface="Exo 2"/>
                <a:ea typeface="Exo 2"/>
                <a:cs typeface="Exo 2"/>
                <a:sym typeface="Exo 2"/>
              </a:rPr>
              <a:t>Tối ưu về chi phí lưu trữ dữ liệu, …</a:t>
            </a:r>
            <a:endParaRPr sz="1400" b="1" i="0" u="none" strike="noStrike" cap="none">
              <a:solidFill>
                <a:schemeClr val="dk1"/>
              </a:solidFill>
              <a:latin typeface="Exo 2"/>
              <a:ea typeface="Exo 2"/>
              <a:cs typeface="Exo 2"/>
              <a:sym typeface="Exo 2"/>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chemeClr val="dk1"/>
                </a:solidFill>
                <a:latin typeface="Exo 2"/>
                <a:ea typeface="Exo 2"/>
                <a:cs typeface="Exo 2"/>
                <a:sym typeface="Exo 2"/>
              </a:rPr>
              <a:t>Với vấn đề trên, chúng ta cần đặt ra một cơ sở dữ liệu </a:t>
            </a:r>
            <a:r>
              <a:rPr lang="en-US" sz="1400" b="1" i="0" u="none" strike="noStrike" cap="none">
                <a:solidFill>
                  <a:schemeClr val="dk1"/>
                </a:solidFill>
                <a:latin typeface="Exo 2"/>
                <a:ea typeface="Exo 2"/>
                <a:cs typeface="Exo 2"/>
                <a:sym typeface="Exo 2"/>
              </a:rPr>
              <a:t>đạt một nguyên tắc, chuẩn chung</a:t>
            </a:r>
            <a:r>
              <a:rPr lang="en-US" sz="1400" b="0" i="0" u="none" strike="noStrike" cap="none">
                <a:solidFill>
                  <a:schemeClr val="dk1"/>
                </a:solidFill>
                <a:latin typeface="Exo 2"/>
                <a:ea typeface="Exo 2"/>
                <a:cs typeface="Exo 2"/>
                <a:sym typeface="Exo 2"/>
              </a:rPr>
              <a:t> cho các chi nhánh.</a:t>
            </a:r>
            <a:endParaRPr sz="1400" b="0" i="0" u="none" strike="noStrike" cap="none">
              <a:solidFill>
                <a:schemeClr val="dk1"/>
              </a:solidFill>
              <a:latin typeface="Exo 2"/>
              <a:ea typeface="Exo 2"/>
              <a:cs typeface="Exo 2"/>
              <a:sym typeface="Exo 2"/>
            </a:endParaRPr>
          </a:p>
        </p:txBody>
      </p:sp>
      <p:pic>
        <p:nvPicPr>
          <p:cNvPr id="208" name="Google Shape;208;g29b37324234_0_7"/>
          <p:cNvPicPr preferRelativeResize="0"/>
          <p:nvPr/>
        </p:nvPicPr>
        <p:blipFill rotWithShape="1">
          <a:blip r:embed="rId3">
            <a:alphaModFix/>
          </a:blip>
          <a:srcRect t="2304"/>
          <a:stretch/>
        </p:blipFill>
        <p:spPr>
          <a:xfrm>
            <a:off x="4339550" y="3126850"/>
            <a:ext cx="3186475" cy="30329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1981</Words>
  <Application>Microsoft Office PowerPoint</Application>
  <PresentationFormat>Widescreen</PresentationFormat>
  <Paragraphs>471</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Exo Black</vt:lpstr>
      <vt:lpstr>Exo Medium</vt:lpstr>
      <vt:lpstr>Calibri</vt:lpstr>
      <vt:lpstr>Exo 2</vt:lpstr>
      <vt:lpstr>Exo SemiBold</vt:lpstr>
      <vt:lpstr>Exo</vt:lpstr>
      <vt:lpstr>Arial</vt:lpstr>
      <vt:lpstr>Office Theme</vt:lpstr>
      <vt:lpstr>X-DATA | DATA ANALYST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Thuấn - Đào Minh</cp:lastModifiedBy>
  <cp:revision>1</cp:revision>
  <dcterms:created xsi:type="dcterms:W3CDTF">2022-09-07T10:58:32Z</dcterms:created>
  <dcterms:modified xsi:type="dcterms:W3CDTF">2025-10-04T14:38:55Z</dcterms:modified>
</cp:coreProperties>
</file>