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m.tt/app/map/3374641913?t=0vjHmlQlI7"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6d038a1e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76d038a1e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2df4d6832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df4d6832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2df4d6832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2df4d6832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2df4d6832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2df4d6832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76d038a1ed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76d038a1ed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eaf59cba3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eaf59cba3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2df4d6832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2df4d6832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2df4d6832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2df4d6832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questions can refer to mindmap: </a:t>
            </a:r>
            <a:r>
              <a:rPr lang="en" u="sng">
                <a:solidFill>
                  <a:schemeClr val="hlink"/>
                </a:solidFill>
                <a:hlinkClick r:id="rId2"/>
              </a:rPr>
              <a:t>https://mm.tt/app/map/3374641913?t=0vjHmlQlI7</a:t>
            </a:r>
            <a:r>
              <a:rPr lang="en">
                <a:solidFill>
                  <a:schemeClr val="dk1"/>
                </a:solidFill>
              </a:rPr>
              <a:t> </a:t>
            </a:r>
            <a:endParaRPr/>
          </a:p>
          <a:p>
            <a:pPr indent="0" lvl="0" marL="0" rtl="0" algn="l">
              <a:spcBef>
                <a:spcPts val="0"/>
              </a:spcBef>
              <a:spcAft>
                <a:spcPts val="0"/>
              </a:spcAft>
              <a:buClr>
                <a:schemeClr val="dk1"/>
              </a:buClr>
              <a:buSzPts val="1100"/>
              <a:buFont typeface="Arial"/>
              <a:buNone/>
            </a:pPr>
            <a:r>
              <a:rPr lang="en"/>
              <a:t>Key Questions to Answer</a:t>
            </a:r>
            <a:endParaRPr/>
          </a:p>
          <a:p>
            <a:pPr indent="-298450" lvl="0" marL="457200" rtl="0" algn="l">
              <a:spcBef>
                <a:spcPts val="0"/>
              </a:spcBef>
              <a:spcAft>
                <a:spcPts val="0"/>
              </a:spcAft>
              <a:buSzPts val="1100"/>
              <a:buAutoNum type="arabicPeriod"/>
            </a:pPr>
            <a:r>
              <a:rPr lang="en"/>
              <a:t>Which vendors are contributing the most defects across various categories?</a:t>
            </a:r>
            <a:endParaRPr/>
          </a:p>
          <a:p>
            <a:pPr indent="-298450" lvl="0" marL="457200" rtl="0" algn="l">
              <a:spcBef>
                <a:spcPts val="0"/>
              </a:spcBef>
              <a:spcAft>
                <a:spcPts val="0"/>
              </a:spcAft>
              <a:buSzPts val="1100"/>
              <a:buAutoNum type="arabicPeriod"/>
            </a:pPr>
            <a:r>
              <a:rPr lang="en"/>
              <a:t>What are the key defect types that contribute to the highest defect rates, and how do they impact production efficiency?</a:t>
            </a:r>
            <a:endParaRPr/>
          </a:p>
          <a:p>
            <a:pPr indent="-298450" lvl="0" marL="457200" rtl="0" algn="l">
              <a:spcBef>
                <a:spcPts val="0"/>
              </a:spcBef>
              <a:spcAft>
                <a:spcPts val="0"/>
              </a:spcAft>
              <a:buSzPts val="1100"/>
              <a:buAutoNum type="arabicPeriod"/>
            </a:pPr>
            <a:r>
              <a:rPr lang="en"/>
              <a:t>Which subcategories show the highest defect frequencies, and which vendors are the biggest contributors?</a:t>
            </a:r>
            <a:endParaRPr/>
          </a:p>
          <a:p>
            <a:pPr indent="-298450" lvl="0" marL="457200" rtl="0" algn="l">
              <a:spcBef>
                <a:spcPts val="0"/>
              </a:spcBef>
              <a:spcAft>
                <a:spcPts val="0"/>
              </a:spcAft>
              <a:buSzPts val="1100"/>
              <a:buAutoNum type="arabicPeriod"/>
            </a:pPr>
            <a:r>
              <a:rPr lang="en"/>
              <a:t>Are there any seasonal trends or time-related spikes in defects?</a:t>
            </a:r>
            <a:endParaRPr/>
          </a:p>
          <a:p>
            <a:pPr indent="-298450" lvl="0" marL="457200" rtl="0" algn="l">
              <a:spcBef>
                <a:spcPts val="0"/>
              </a:spcBef>
              <a:spcAft>
                <a:spcPts val="0"/>
              </a:spcAft>
              <a:buSzPts val="1100"/>
              <a:buAutoNum type="arabicPeriod"/>
            </a:pPr>
            <a:r>
              <a:rPr lang="en"/>
              <a:t>Which vendors have shown improvements over time, and what factors contributed to their reduced defect rates?</a:t>
            </a:r>
            <a:endParaRPr/>
          </a:p>
          <a:p>
            <a:pPr indent="-298450" lvl="0" marL="457200" rtl="0" algn="l">
              <a:spcBef>
                <a:spcPts val="0"/>
              </a:spcBef>
              <a:spcAft>
                <a:spcPts val="0"/>
              </a:spcAft>
              <a:buSzPts val="1100"/>
              <a:buAutoNum type="arabicPeriod"/>
            </a:pPr>
            <a:r>
              <a:rPr lang="en"/>
              <a:t>What is the impact of defects on operational efficiency, particularly in terms of downtime?</a:t>
            </a:r>
            <a:endParaRPr/>
          </a:p>
          <a:p>
            <a:pPr indent="-298450" lvl="0" marL="457200" rtl="0" algn="l">
              <a:spcBef>
                <a:spcPts val="0"/>
              </a:spcBef>
              <a:spcAft>
                <a:spcPts val="0"/>
              </a:spcAft>
              <a:buSzPts val="1100"/>
              <a:buAutoNum type="arabicPeriod"/>
            </a:pPr>
            <a:r>
              <a:rPr lang="en"/>
              <a:t>What actionable recommendations can be made to improve vendor performance and reduce defect rates?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2df4d6832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2df4d6832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6d038a1e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76d038a1e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6d038a1ed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76d038a1ed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2ce6b6b8c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2ce6b6b8c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2ce6b6b8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2ce6b6b8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2ce6b6b8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2ce6b6b8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3" name="Shape 153"/>
        <p:cNvGrpSpPr/>
        <p:nvPr/>
      </p:nvGrpSpPr>
      <p:grpSpPr>
        <a:xfrm>
          <a:off x="0" y="0"/>
          <a:ext cx="0" cy="0"/>
          <a:chOff x="0" y="0"/>
          <a:chExt cx="0" cy="0"/>
        </a:xfrm>
      </p:grpSpPr>
      <p:grpSp>
        <p:nvGrpSpPr>
          <p:cNvPr id="154" name="Google Shape;154;p11"/>
          <p:cNvGrpSpPr/>
          <p:nvPr/>
        </p:nvGrpSpPr>
        <p:grpSpPr>
          <a:xfrm>
            <a:off x="52" y="4099200"/>
            <a:ext cx="9144036" cy="1044300"/>
            <a:chOff x="52" y="4099200"/>
            <a:chExt cx="9144036" cy="1044300"/>
          </a:xfrm>
        </p:grpSpPr>
        <p:grpSp>
          <p:nvGrpSpPr>
            <p:cNvPr id="155" name="Google Shape;155;p11"/>
            <p:cNvGrpSpPr/>
            <p:nvPr/>
          </p:nvGrpSpPr>
          <p:grpSpPr>
            <a:xfrm>
              <a:off x="52" y="4309200"/>
              <a:ext cx="231622" cy="834300"/>
              <a:chOff x="2688737" y="4301380"/>
              <a:chExt cx="231900" cy="834300"/>
            </a:xfrm>
          </p:grpSpPr>
          <p:sp>
            <p:nvSpPr>
              <p:cNvPr id="156" name="Google Shape;15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371406" y="4099200"/>
              <a:ext cx="231622" cy="1044300"/>
              <a:chOff x="2688737" y="4091380"/>
              <a:chExt cx="231900" cy="1044300"/>
            </a:xfrm>
          </p:grpSpPr>
          <p:sp>
            <p:nvSpPr>
              <p:cNvPr id="161" name="Google Shape;16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1"/>
            <p:cNvGrpSpPr/>
            <p:nvPr/>
          </p:nvGrpSpPr>
          <p:grpSpPr>
            <a:xfrm>
              <a:off x="742761" y="4309200"/>
              <a:ext cx="231622" cy="834300"/>
              <a:chOff x="2688737" y="4301380"/>
              <a:chExt cx="231900" cy="834300"/>
            </a:xfrm>
          </p:grpSpPr>
          <p:sp>
            <p:nvSpPr>
              <p:cNvPr id="167" name="Google Shape;167;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1"/>
            <p:cNvGrpSpPr/>
            <p:nvPr/>
          </p:nvGrpSpPr>
          <p:grpSpPr>
            <a:xfrm>
              <a:off x="1114115" y="4518900"/>
              <a:ext cx="231622" cy="624600"/>
              <a:chOff x="2688737" y="4511080"/>
              <a:chExt cx="231900" cy="624600"/>
            </a:xfrm>
          </p:grpSpPr>
          <p:sp>
            <p:nvSpPr>
              <p:cNvPr id="172" name="Google Shape;172;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1856753" y="4099200"/>
              <a:ext cx="231600" cy="1044300"/>
              <a:chOff x="1856753" y="4099200"/>
              <a:chExt cx="231600" cy="1044300"/>
            </a:xfrm>
          </p:grpSpPr>
          <p:sp>
            <p:nvSpPr>
              <p:cNvPr id="176" name="Google Shape;176;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11"/>
            <p:cNvGrpSpPr/>
            <p:nvPr/>
          </p:nvGrpSpPr>
          <p:grpSpPr>
            <a:xfrm>
              <a:off x="2228107" y="4309200"/>
              <a:ext cx="231600" cy="834300"/>
              <a:chOff x="2228107" y="4309200"/>
              <a:chExt cx="231600" cy="834300"/>
            </a:xfrm>
          </p:grpSpPr>
          <p:sp>
            <p:nvSpPr>
              <p:cNvPr id="182" name="Google Shape;182;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1"/>
            <p:cNvGrpSpPr/>
            <p:nvPr/>
          </p:nvGrpSpPr>
          <p:grpSpPr>
            <a:xfrm>
              <a:off x="2599462" y="4518900"/>
              <a:ext cx="231600" cy="624600"/>
              <a:chOff x="2599462" y="4518900"/>
              <a:chExt cx="231600" cy="624600"/>
            </a:xfrm>
          </p:grpSpPr>
          <p:sp>
            <p:nvSpPr>
              <p:cNvPr id="187" name="Google Shape;187;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3342171" y="4099200"/>
              <a:ext cx="231600" cy="1044300"/>
              <a:chOff x="3342171" y="4099200"/>
              <a:chExt cx="231600" cy="1044300"/>
            </a:xfrm>
          </p:grpSpPr>
          <p:sp>
            <p:nvSpPr>
              <p:cNvPr id="191" name="Google Shape;191;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1"/>
            <p:cNvGrpSpPr/>
            <p:nvPr/>
          </p:nvGrpSpPr>
          <p:grpSpPr>
            <a:xfrm>
              <a:off x="3713525" y="4309200"/>
              <a:ext cx="231600" cy="834300"/>
              <a:chOff x="3713525" y="4309200"/>
              <a:chExt cx="231600" cy="834300"/>
            </a:xfrm>
          </p:grpSpPr>
          <p:sp>
            <p:nvSpPr>
              <p:cNvPr id="197" name="Google Shape;197;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11"/>
            <p:cNvGrpSpPr/>
            <p:nvPr/>
          </p:nvGrpSpPr>
          <p:grpSpPr>
            <a:xfrm>
              <a:off x="1485398" y="4309200"/>
              <a:ext cx="231600" cy="834300"/>
              <a:chOff x="1485398" y="4309200"/>
              <a:chExt cx="231600" cy="834300"/>
            </a:xfrm>
          </p:grpSpPr>
          <p:sp>
            <p:nvSpPr>
              <p:cNvPr id="202" name="Google Shape;202;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1"/>
            <p:cNvGrpSpPr/>
            <p:nvPr/>
          </p:nvGrpSpPr>
          <p:grpSpPr>
            <a:xfrm>
              <a:off x="4084879" y="4518900"/>
              <a:ext cx="231600" cy="624600"/>
              <a:chOff x="4084879" y="4518900"/>
              <a:chExt cx="231600" cy="624600"/>
            </a:xfrm>
          </p:grpSpPr>
          <p:sp>
            <p:nvSpPr>
              <p:cNvPr id="207" name="Google Shape;207;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1"/>
            <p:cNvGrpSpPr/>
            <p:nvPr/>
          </p:nvGrpSpPr>
          <p:grpSpPr>
            <a:xfrm>
              <a:off x="2970816" y="4309200"/>
              <a:ext cx="231600" cy="834300"/>
              <a:chOff x="2970816" y="4309200"/>
              <a:chExt cx="231600" cy="834300"/>
            </a:xfrm>
          </p:grpSpPr>
          <p:sp>
            <p:nvSpPr>
              <p:cNvPr id="211" name="Google Shape;211;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4456234" y="4309200"/>
              <a:ext cx="231600" cy="834300"/>
              <a:chOff x="4456234" y="4309200"/>
              <a:chExt cx="231600" cy="834300"/>
            </a:xfrm>
          </p:grpSpPr>
          <p:sp>
            <p:nvSpPr>
              <p:cNvPr id="216" name="Google Shape;216;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4827588" y="4099200"/>
              <a:ext cx="231600" cy="1044300"/>
              <a:chOff x="4827588" y="4099200"/>
              <a:chExt cx="231600" cy="1044300"/>
            </a:xfrm>
          </p:grpSpPr>
          <p:sp>
            <p:nvSpPr>
              <p:cNvPr id="221" name="Google Shape;221;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1"/>
            <p:cNvGrpSpPr/>
            <p:nvPr/>
          </p:nvGrpSpPr>
          <p:grpSpPr>
            <a:xfrm>
              <a:off x="5198943" y="4309200"/>
              <a:ext cx="231600" cy="834300"/>
              <a:chOff x="5198943" y="4309200"/>
              <a:chExt cx="231600" cy="834300"/>
            </a:xfrm>
          </p:grpSpPr>
          <p:sp>
            <p:nvSpPr>
              <p:cNvPr id="227" name="Google Shape;227;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1"/>
            <p:cNvGrpSpPr/>
            <p:nvPr/>
          </p:nvGrpSpPr>
          <p:grpSpPr>
            <a:xfrm>
              <a:off x="5570297" y="4518900"/>
              <a:ext cx="231600" cy="624600"/>
              <a:chOff x="5570297" y="4518900"/>
              <a:chExt cx="231600" cy="624600"/>
            </a:xfrm>
          </p:grpSpPr>
          <p:sp>
            <p:nvSpPr>
              <p:cNvPr id="232" name="Google Shape;232;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5941652" y="4309200"/>
              <a:ext cx="231600" cy="834300"/>
              <a:chOff x="5941652" y="4309200"/>
              <a:chExt cx="231600" cy="834300"/>
            </a:xfrm>
          </p:grpSpPr>
          <p:sp>
            <p:nvSpPr>
              <p:cNvPr id="236" name="Google Shape;236;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6313006" y="4099200"/>
              <a:ext cx="231600" cy="1044300"/>
              <a:chOff x="6313006" y="4099200"/>
              <a:chExt cx="231600" cy="1044300"/>
            </a:xfrm>
          </p:grpSpPr>
          <p:sp>
            <p:nvSpPr>
              <p:cNvPr id="241" name="Google Shape;241;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11"/>
            <p:cNvGrpSpPr/>
            <p:nvPr/>
          </p:nvGrpSpPr>
          <p:grpSpPr>
            <a:xfrm>
              <a:off x="6684361" y="4309200"/>
              <a:ext cx="231600" cy="834300"/>
              <a:chOff x="6684361" y="4309200"/>
              <a:chExt cx="231600" cy="834300"/>
            </a:xfrm>
          </p:grpSpPr>
          <p:sp>
            <p:nvSpPr>
              <p:cNvPr id="247" name="Google Shape;247;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1"/>
            <p:cNvGrpSpPr/>
            <p:nvPr/>
          </p:nvGrpSpPr>
          <p:grpSpPr>
            <a:xfrm>
              <a:off x="7055715" y="4518900"/>
              <a:ext cx="231600" cy="624600"/>
              <a:chOff x="7055715" y="4518900"/>
              <a:chExt cx="231600" cy="624600"/>
            </a:xfrm>
          </p:grpSpPr>
          <p:sp>
            <p:nvSpPr>
              <p:cNvPr id="252" name="Google Shape;252;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7798424" y="4099200"/>
              <a:ext cx="231600" cy="1044300"/>
              <a:chOff x="7798424" y="4099200"/>
              <a:chExt cx="231600" cy="1044300"/>
            </a:xfrm>
          </p:grpSpPr>
          <p:sp>
            <p:nvSpPr>
              <p:cNvPr id="256" name="Google Shape;256;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1"/>
            <p:cNvGrpSpPr/>
            <p:nvPr/>
          </p:nvGrpSpPr>
          <p:grpSpPr>
            <a:xfrm>
              <a:off x="8169779" y="4309200"/>
              <a:ext cx="231600" cy="834300"/>
              <a:chOff x="8169779" y="4309200"/>
              <a:chExt cx="231600" cy="834300"/>
            </a:xfrm>
          </p:grpSpPr>
          <p:sp>
            <p:nvSpPr>
              <p:cNvPr id="262" name="Google Shape;262;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1"/>
            <p:cNvGrpSpPr/>
            <p:nvPr/>
          </p:nvGrpSpPr>
          <p:grpSpPr>
            <a:xfrm>
              <a:off x="7427070" y="4309200"/>
              <a:ext cx="231600" cy="834300"/>
              <a:chOff x="7427070" y="4309200"/>
              <a:chExt cx="231600" cy="834300"/>
            </a:xfrm>
          </p:grpSpPr>
          <p:sp>
            <p:nvSpPr>
              <p:cNvPr id="267" name="Google Shape;267;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1"/>
            <p:cNvGrpSpPr/>
            <p:nvPr/>
          </p:nvGrpSpPr>
          <p:grpSpPr>
            <a:xfrm>
              <a:off x="8541133" y="4518900"/>
              <a:ext cx="231600" cy="624600"/>
              <a:chOff x="8541133" y="4518900"/>
              <a:chExt cx="231600" cy="624600"/>
            </a:xfrm>
          </p:grpSpPr>
          <p:sp>
            <p:nvSpPr>
              <p:cNvPr id="272" name="Google Shape;272;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1"/>
            <p:cNvGrpSpPr/>
            <p:nvPr/>
          </p:nvGrpSpPr>
          <p:grpSpPr>
            <a:xfrm>
              <a:off x="8912488" y="4309200"/>
              <a:ext cx="231600" cy="834300"/>
              <a:chOff x="8912488" y="4309200"/>
              <a:chExt cx="231600" cy="834300"/>
            </a:xfrm>
          </p:grpSpPr>
          <p:sp>
            <p:nvSpPr>
              <p:cNvPr id="276" name="Google Shape;276;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0" name="Google Shape;280;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81" name="Google Shape;281;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82" name="Google Shape;282;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3" name="Shape 283"/>
        <p:cNvGrpSpPr/>
        <p:nvPr/>
      </p:nvGrpSpPr>
      <p:grpSpPr>
        <a:xfrm>
          <a:off x="0" y="0"/>
          <a:ext cx="0" cy="0"/>
          <a:chOff x="0" y="0"/>
          <a:chExt cx="0" cy="0"/>
        </a:xfrm>
      </p:grpSpPr>
      <p:sp>
        <p:nvSpPr>
          <p:cNvPr id="284" name="Google Shape;284;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85" name="Google Shape;285;p12"/>
          <p:cNvCxnSpPr/>
          <p:nvPr/>
        </p:nvCxnSpPr>
        <p:spPr>
          <a:xfrm>
            <a:off x="294325" y="594750"/>
            <a:ext cx="8619300" cy="0"/>
          </a:xfrm>
          <a:prstGeom prst="straightConnector1">
            <a:avLst/>
          </a:prstGeom>
          <a:noFill/>
          <a:ln cap="flat" cmpd="sng" w="28575">
            <a:solidFill>
              <a:srgbClr val="E93F1B"/>
            </a:solidFill>
            <a:prstDash val="solid"/>
            <a:round/>
            <a:headEnd len="med" w="med" type="none"/>
            <a:tailEnd len="med" w="med" type="oval"/>
          </a:ln>
        </p:spPr>
      </p:cxnSp>
      <p:sp>
        <p:nvSpPr>
          <p:cNvPr id="286" name="Google Shape;286;p12"/>
          <p:cNvSpPr/>
          <p:nvPr/>
        </p:nvSpPr>
        <p:spPr>
          <a:xfrm>
            <a:off x="3279500" y="4870200"/>
            <a:ext cx="2312400" cy="217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7B7B7"/>
                </a:solidFill>
              </a:rPr>
              <a:t>Prepared by Kien Hoang</a:t>
            </a:r>
            <a:endParaRPr sz="800">
              <a:solidFill>
                <a:srgbClr val="B7B7B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91" name="Google Shape;91;p4"/>
          <p:cNvCxnSpPr/>
          <p:nvPr/>
        </p:nvCxnSpPr>
        <p:spPr>
          <a:xfrm>
            <a:off x="294325" y="594750"/>
            <a:ext cx="8619300" cy="0"/>
          </a:xfrm>
          <a:prstGeom prst="straightConnector1">
            <a:avLst/>
          </a:prstGeom>
          <a:noFill/>
          <a:ln cap="flat" cmpd="sng" w="28575">
            <a:solidFill>
              <a:srgbClr val="E93F1B"/>
            </a:solidFill>
            <a:prstDash val="solid"/>
            <a:round/>
            <a:headEnd len="med" w="med" type="none"/>
            <a:tailEnd len="med" w="med" type="oval"/>
          </a:ln>
        </p:spPr>
      </p:cxnSp>
      <p:sp>
        <p:nvSpPr>
          <p:cNvPr id="92" name="Google Shape;92;p4"/>
          <p:cNvSpPr/>
          <p:nvPr/>
        </p:nvSpPr>
        <p:spPr>
          <a:xfrm>
            <a:off x="3279500" y="4870200"/>
            <a:ext cx="2312400" cy="217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7B7B7"/>
                </a:solidFill>
              </a:rPr>
              <a:t>Prepared by Kien Hoang</a:t>
            </a:r>
            <a:endParaRPr sz="800">
              <a:solidFill>
                <a:srgbClr val="B7B7B7"/>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5"/>
          <p:cNvGrpSpPr/>
          <p:nvPr/>
        </p:nvGrpSpPr>
        <p:grpSpPr>
          <a:xfrm>
            <a:off x="625966" y="299376"/>
            <a:ext cx="999312" cy="999312"/>
            <a:chOff x="348199" y="179450"/>
            <a:chExt cx="1116300" cy="1116300"/>
          </a:xfrm>
        </p:grpSpPr>
        <p:sp>
          <p:nvSpPr>
            <p:cNvPr id="95" name="Google Shape;95;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01" name="Google Shape;101;p5"/>
          <p:cNvCxnSpPr/>
          <p:nvPr/>
        </p:nvCxnSpPr>
        <p:spPr>
          <a:xfrm>
            <a:off x="294325" y="594750"/>
            <a:ext cx="8619300" cy="0"/>
          </a:xfrm>
          <a:prstGeom prst="straightConnector1">
            <a:avLst/>
          </a:prstGeom>
          <a:noFill/>
          <a:ln cap="flat" cmpd="sng" w="28575">
            <a:solidFill>
              <a:srgbClr val="E93F1B"/>
            </a:solidFill>
            <a:prstDash val="solid"/>
            <a:round/>
            <a:headEnd len="med" w="med" type="none"/>
            <a:tailEnd len="med" w="med" type="oval"/>
          </a:ln>
        </p:spPr>
      </p:cxnSp>
      <p:sp>
        <p:nvSpPr>
          <p:cNvPr id="102" name="Google Shape;102;p5"/>
          <p:cNvSpPr/>
          <p:nvPr/>
        </p:nvSpPr>
        <p:spPr>
          <a:xfrm>
            <a:off x="3279500" y="4870200"/>
            <a:ext cx="2312400" cy="217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7B7B7"/>
                </a:solidFill>
              </a:rPr>
              <a:t>Prepared by Kien Hoang</a:t>
            </a:r>
            <a:endParaRPr sz="800">
              <a:solidFill>
                <a:srgbClr val="B7B7B7"/>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grpSp>
        <p:nvGrpSpPr>
          <p:cNvPr id="104" name="Google Shape;104;p6"/>
          <p:cNvGrpSpPr/>
          <p:nvPr/>
        </p:nvGrpSpPr>
        <p:grpSpPr>
          <a:xfrm>
            <a:off x="625966" y="299376"/>
            <a:ext cx="999312" cy="999312"/>
            <a:chOff x="348199" y="179450"/>
            <a:chExt cx="1116300" cy="1116300"/>
          </a:xfrm>
        </p:grpSpPr>
        <p:sp>
          <p:nvSpPr>
            <p:cNvPr id="105" name="Google Shape;105;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8" name="Google Shape;108;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09" name="Google Shape;109;p6"/>
          <p:cNvCxnSpPr/>
          <p:nvPr/>
        </p:nvCxnSpPr>
        <p:spPr>
          <a:xfrm>
            <a:off x="294325" y="594750"/>
            <a:ext cx="8619300" cy="0"/>
          </a:xfrm>
          <a:prstGeom prst="straightConnector1">
            <a:avLst/>
          </a:prstGeom>
          <a:noFill/>
          <a:ln cap="flat" cmpd="sng" w="28575">
            <a:solidFill>
              <a:srgbClr val="E93F1B"/>
            </a:solidFill>
            <a:prstDash val="solid"/>
            <a:round/>
            <a:headEnd len="med" w="med" type="none"/>
            <a:tailEnd len="med" w="med" type="oval"/>
          </a:ln>
        </p:spPr>
      </p:cxnSp>
      <p:sp>
        <p:nvSpPr>
          <p:cNvPr id="110" name="Google Shape;110;p6"/>
          <p:cNvSpPr/>
          <p:nvPr/>
        </p:nvSpPr>
        <p:spPr>
          <a:xfrm>
            <a:off x="3279500" y="4870200"/>
            <a:ext cx="2312400" cy="217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7B7B7"/>
                </a:solidFill>
              </a:rPr>
              <a:t>Prepared by Kien Hoang</a:t>
            </a:r>
            <a:endParaRPr sz="800">
              <a:solidFill>
                <a:srgbClr val="B7B7B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grpSp>
        <p:nvGrpSpPr>
          <p:cNvPr id="112" name="Google Shape;112;p7"/>
          <p:cNvGrpSpPr/>
          <p:nvPr/>
        </p:nvGrpSpPr>
        <p:grpSpPr>
          <a:xfrm>
            <a:off x="625966" y="299376"/>
            <a:ext cx="999312" cy="999312"/>
            <a:chOff x="348199" y="179450"/>
            <a:chExt cx="1116300" cy="1116300"/>
          </a:xfrm>
        </p:grpSpPr>
        <p:sp>
          <p:nvSpPr>
            <p:cNvPr id="113" name="Google Shape;113;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6" name="Google Shape;116;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7" name="Google Shape;117;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18" name="Google Shape;118;p7"/>
          <p:cNvCxnSpPr/>
          <p:nvPr/>
        </p:nvCxnSpPr>
        <p:spPr>
          <a:xfrm>
            <a:off x="294325" y="594750"/>
            <a:ext cx="8619300" cy="0"/>
          </a:xfrm>
          <a:prstGeom prst="straightConnector1">
            <a:avLst/>
          </a:prstGeom>
          <a:noFill/>
          <a:ln cap="flat" cmpd="sng" w="28575">
            <a:solidFill>
              <a:srgbClr val="E93F1B"/>
            </a:solidFill>
            <a:prstDash val="solid"/>
            <a:round/>
            <a:headEnd len="med" w="med" type="none"/>
            <a:tailEnd len="med" w="med" type="oval"/>
          </a:ln>
        </p:spPr>
      </p:cxnSp>
      <p:sp>
        <p:nvSpPr>
          <p:cNvPr id="119" name="Google Shape;119;p7"/>
          <p:cNvSpPr/>
          <p:nvPr/>
        </p:nvSpPr>
        <p:spPr>
          <a:xfrm>
            <a:off x="3279500" y="4870200"/>
            <a:ext cx="2312400" cy="217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7B7B7"/>
                </a:solidFill>
              </a:rPr>
              <a:t>Prepared by Kien Hoang</a:t>
            </a:r>
            <a:endParaRPr sz="800">
              <a:solidFill>
                <a:srgbClr val="B7B7B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20" name="Shape 120"/>
        <p:cNvGrpSpPr/>
        <p:nvPr/>
      </p:nvGrpSpPr>
      <p:grpSpPr>
        <a:xfrm>
          <a:off x="0" y="0"/>
          <a:ext cx="0" cy="0"/>
          <a:chOff x="0" y="0"/>
          <a:chExt cx="0" cy="0"/>
        </a:xfrm>
      </p:grpSpPr>
      <p:grpSp>
        <p:nvGrpSpPr>
          <p:cNvPr id="121" name="Google Shape;121;p8"/>
          <p:cNvGrpSpPr/>
          <p:nvPr/>
        </p:nvGrpSpPr>
        <p:grpSpPr>
          <a:xfrm>
            <a:off x="6866714" y="1306"/>
            <a:ext cx="2267451" cy="2601690"/>
            <a:chOff x="6790514" y="1306"/>
            <a:chExt cx="2267451" cy="2601690"/>
          </a:xfrm>
        </p:grpSpPr>
        <p:grpSp>
          <p:nvGrpSpPr>
            <p:cNvPr id="122" name="Google Shape;122;p8"/>
            <p:cNvGrpSpPr/>
            <p:nvPr/>
          </p:nvGrpSpPr>
          <p:grpSpPr>
            <a:xfrm>
              <a:off x="7067465" y="1306"/>
              <a:ext cx="1990500" cy="1990200"/>
              <a:chOff x="7067465" y="1306"/>
              <a:chExt cx="1990500" cy="1990200"/>
            </a:xfrm>
          </p:grpSpPr>
          <p:sp>
            <p:nvSpPr>
              <p:cNvPr id="123" name="Google Shape;123;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8207126" y="1807996"/>
              <a:ext cx="795000" cy="795000"/>
              <a:chOff x="8207126" y="1807996"/>
              <a:chExt cx="795000" cy="795000"/>
            </a:xfrm>
          </p:grpSpPr>
          <p:sp>
            <p:nvSpPr>
              <p:cNvPr id="127" name="Google Shape;127;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8"/>
            <p:cNvGrpSpPr/>
            <p:nvPr/>
          </p:nvGrpSpPr>
          <p:grpSpPr>
            <a:xfrm>
              <a:off x="6790514" y="118857"/>
              <a:ext cx="548700" cy="548700"/>
              <a:chOff x="6790514" y="118857"/>
              <a:chExt cx="548700" cy="548700"/>
            </a:xfrm>
          </p:grpSpPr>
          <p:sp>
            <p:nvSpPr>
              <p:cNvPr id="131" name="Google Shape;131;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 name="Google Shape;133;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4" name="Google Shape;134;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 name="Shape 135"/>
        <p:cNvGrpSpPr/>
        <p:nvPr/>
      </p:nvGrpSpPr>
      <p:grpSpPr>
        <a:xfrm>
          <a:off x="0" y="0"/>
          <a:ext cx="0" cy="0"/>
          <a:chOff x="0" y="0"/>
          <a:chExt cx="0" cy="0"/>
        </a:xfrm>
      </p:grpSpPr>
      <p:grpSp>
        <p:nvGrpSpPr>
          <p:cNvPr id="136" name="Google Shape;136;p9"/>
          <p:cNvGrpSpPr/>
          <p:nvPr/>
        </p:nvGrpSpPr>
        <p:grpSpPr>
          <a:xfrm>
            <a:off x="625966" y="299376"/>
            <a:ext cx="999312" cy="999312"/>
            <a:chOff x="348199" y="179450"/>
            <a:chExt cx="1116300" cy="1116300"/>
          </a:xfrm>
        </p:grpSpPr>
        <p:sp>
          <p:nvSpPr>
            <p:cNvPr id="137" name="Google Shape;137;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 name="Google Shape;140;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41" name="Google Shape;141;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2" name="Google Shape;142;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43" name="Google Shape;143;p9"/>
          <p:cNvCxnSpPr/>
          <p:nvPr/>
        </p:nvCxnSpPr>
        <p:spPr>
          <a:xfrm>
            <a:off x="294325" y="594750"/>
            <a:ext cx="8619300" cy="0"/>
          </a:xfrm>
          <a:prstGeom prst="straightConnector1">
            <a:avLst/>
          </a:prstGeom>
          <a:noFill/>
          <a:ln cap="flat" cmpd="sng" w="28575">
            <a:solidFill>
              <a:srgbClr val="E93F1B"/>
            </a:solidFill>
            <a:prstDash val="solid"/>
            <a:round/>
            <a:headEnd len="med" w="med" type="none"/>
            <a:tailEnd len="med" w="med" type="oval"/>
          </a:ln>
        </p:spPr>
      </p:cxnSp>
      <p:sp>
        <p:nvSpPr>
          <p:cNvPr id="144" name="Google Shape;144;p9"/>
          <p:cNvSpPr/>
          <p:nvPr/>
        </p:nvSpPr>
        <p:spPr>
          <a:xfrm>
            <a:off x="3279500" y="4870200"/>
            <a:ext cx="2312400" cy="217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7B7B7"/>
                </a:solidFill>
              </a:rPr>
              <a:t>Prepared by Kien Hoang</a:t>
            </a:r>
            <a:endParaRPr sz="800">
              <a:solidFill>
                <a:srgbClr val="B7B7B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5" name="Shape 145"/>
        <p:cNvGrpSpPr/>
        <p:nvPr/>
      </p:nvGrpSpPr>
      <p:grpSpPr>
        <a:xfrm>
          <a:off x="0" y="0"/>
          <a:ext cx="0" cy="0"/>
          <a:chOff x="0" y="0"/>
          <a:chExt cx="0" cy="0"/>
        </a:xfrm>
      </p:grpSpPr>
      <p:grpSp>
        <p:nvGrpSpPr>
          <p:cNvPr id="146" name="Google Shape;146;p10"/>
          <p:cNvGrpSpPr/>
          <p:nvPr/>
        </p:nvGrpSpPr>
        <p:grpSpPr>
          <a:xfrm>
            <a:off x="713373" y="3847119"/>
            <a:ext cx="825392" cy="825392"/>
            <a:chOff x="348199" y="179450"/>
            <a:chExt cx="1116300" cy="1116300"/>
          </a:xfrm>
        </p:grpSpPr>
        <p:sp>
          <p:nvSpPr>
            <p:cNvPr id="147" name="Google Shape;14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50" name="Google Shape;15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51" name="Google Shape;151;p10"/>
          <p:cNvCxnSpPr/>
          <p:nvPr/>
        </p:nvCxnSpPr>
        <p:spPr>
          <a:xfrm>
            <a:off x="294325" y="594750"/>
            <a:ext cx="8619300" cy="0"/>
          </a:xfrm>
          <a:prstGeom prst="straightConnector1">
            <a:avLst/>
          </a:prstGeom>
          <a:noFill/>
          <a:ln cap="flat" cmpd="sng" w="28575">
            <a:solidFill>
              <a:srgbClr val="E93F1B"/>
            </a:solidFill>
            <a:prstDash val="solid"/>
            <a:round/>
            <a:headEnd len="med" w="med" type="none"/>
            <a:tailEnd len="med" w="med" type="oval"/>
          </a:ln>
        </p:spPr>
      </p:cxnSp>
      <p:sp>
        <p:nvSpPr>
          <p:cNvPr id="152" name="Google Shape;152;p10"/>
          <p:cNvSpPr/>
          <p:nvPr/>
        </p:nvSpPr>
        <p:spPr>
          <a:xfrm>
            <a:off x="3279500" y="4870200"/>
            <a:ext cx="2312400" cy="217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7B7B7"/>
                </a:solidFill>
              </a:rPr>
              <a:t>Prepared by Kien Hoang</a:t>
            </a:r>
            <a:endParaRPr sz="800">
              <a:solidFill>
                <a:srgbClr val="B7B7B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3F1B"/>
        </a:solidFill>
      </p:bgPr>
    </p:bg>
    <p:spTree>
      <p:nvGrpSpPr>
        <p:cNvPr id="290" name="Shape 290"/>
        <p:cNvGrpSpPr/>
        <p:nvPr/>
      </p:nvGrpSpPr>
      <p:grpSpPr>
        <a:xfrm>
          <a:off x="0" y="0"/>
          <a:ext cx="0" cy="0"/>
          <a:chOff x="0" y="0"/>
          <a:chExt cx="0" cy="0"/>
        </a:xfrm>
      </p:grpSpPr>
      <p:sp>
        <p:nvSpPr>
          <p:cNvPr id="291" name="Google Shape;291;p13"/>
          <p:cNvSpPr txBox="1"/>
          <p:nvPr>
            <p:ph type="title"/>
          </p:nvPr>
        </p:nvSpPr>
        <p:spPr>
          <a:xfrm>
            <a:off x="824000" y="1781500"/>
            <a:ext cx="5857800" cy="694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Supplier Insight</a:t>
            </a:r>
            <a:endParaRPr sz="2200">
              <a:latin typeface="Arial"/>
              <a:ea typeface="Arial"/>
              <a:cs typeface="Arial"/>
              <a:sym typeface="Arial"/>
            </a:endParaRPr>
          </a:p>
        </p:txBody>
      </p:sp>
      <p:sp>
        <p:nvSpPr>
          <p:cNvPr id="292" name="Google Shape;292;p13"/>
          <p:cNvSpPr txBox="1"/>
          <p:nvPr/>
        </p:nvSpPr>
        <p:spPr>
          <a:xfrm>
            <a:off x="824000" y="2416425"/>
            <a:ext cx="4394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rPr>
              <a:t>Analysis and problem solving</a:t>
            </a:r>
            <a:endParaRPr sz="1300"/>
          </a:p>
        </p:txBody>
      </p:sp>
      <p:sp>
        <p:nvSpPr>
          <p:cNvPr id="293" name="Google Shape;293;p13"/>
          <p:cNvSpPr txBox="1"/>
          <p:nvPr/>
        </p:nvSpPr>
        <p:spPr>
          <a:xfrm>
            <a:off x="885050" y="3455000"/>
            <a:ext cx="439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lt1"/>
                </a:solidFill>
              </a:rPr>
              <a:t>Prepared by Your name</a:t>
            </a:r>
            <a:endParaRPr i="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72" name="Shape 372"/>
        <p:cNvGrpSpPr/>
        <p:nvPr/>
      </p:nvGrpSpPr>
      <p:grpSpPr>
        <a:xfrm>
          <a:off x="0" y="0"/>
          <a:ext cx="0" cy="0"/>
          <a:chOff x="0" y="0"/>
          <a:chExt cx="0" cy="0"/>
        </a:xfrm>
      </p:grpSpPr>
      <p:sp>
        <p:nvSpPr>
          <p:cNvPr id="373" name="Google Shape;373;p22"/>
          <p:cNvSpPr txBox="1"/>
          <p:nvPr/>
        </p:nvSpPr>
        <p:spPr>
          <a:xfrm>
            <a:off x="317775" y="36550"/>
            <a:ext cx="8520900" cy="52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Which vendors are contributing the most defects across various categories?</a:t>
            </a:r>
            <a:br>
              <a:rPr b="1" lang="en" sz="2000"/>
            </a:br>
            <a:r>
              <a:rPr b="1" lang="en" sz="1200">
                <a:solidFill>
                  <a:srgbClr val="EE4D2D"/>
                </a:solidFill>
              </a:rPr>
              <a:t>xxx</a:t>
            </a:r>
            <a:endParaRPr b="1" sz="2200">
              <a:solidFill>
                <a:srgbClr val="EE4D2D"/>
              </a:solidFill>
            </a:endParaRPr>
          </a:p>
        </p:txBody>
      </p:sp>
      <p:sp>
        <p:nvSpPr>
          <p:cNvPr id="374" name="Google Shape;374;p22"/>
          <p:cNvSpPr txBox="1"/>
          <p:nvPr/>
        </p:nvSpPr>
        <p:spPr>
          <a:xfrm>
            <a:off x="317775" y="717400"/>
            <a:ext cx="8442900" cy="2729100"/>
          </a:xfrm>
          <a:prstGeom prst="rect">
            <a:avLst/>
          </a:prstGeom>
          <a:noFill/>
          <a:ln cap="flat" cmpd="sng" w="9525">
            <a:solidFill>
              <a:srgbClr val="EE4D2D"/>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u="sng">
                <a:solidFill>
                  <a:srgbClr val="EE4D2D"/>
                </a:solidFill>
              </a:rPr>
              <a:t>Chart Area with highlight</a:t>
            </a:r>
            <a:endParaRPr sz="1000">
              <a:solidFill>
                <a:schemeClr val="dk2"/>
              </a:solidFill>
            </a:endParaRPr>
          </a:p>
        </p:txBody>
      </p:sp>
      <p:sp>
        <p:nvSpPr>
          <p:cNvPr id="375" name="Google Shape;375;p22"/>
          <p:cNvSpPr txBox="1"/>
          <p:nvPr/>
        </p:nvSpPr>
        <p:spPr>
          <a:xfrm>
            <a:off x="333079" y="3579000"/>
            <a:ext cx="8505600" cy="14739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EE4D2D"/>
                </a:solidFill>
                <a:highlight>
                  <a:srgbClr val="FFF2CC"/>
                </a:highlight>
              </a:rPr>
              <a:t>Highlights:</a:t>
            </a:r>
            <a:endParaRPr b="1" sz="1100">
              <a:solidFill>
                <a:srgbClr val="EE4D2D"/>
              </a:solidFill>
              <a:highlight>
                <a:srgbClr val="FFF2CC"/>
              </a:highlight>
            </a:endParaRPr>
          </a:p>
          <a:p>
            <a:pPr indent="-177800" lvl="0" marL="342900" rtl="0" algn="l">
              <a:spcBef>
                <a:spcPts val="0"/>
              </a:spcBef>
              <a:spcAft>
                <a:spcPts val="0"/>
              </a:spcAft>
              <a:buSzPts val="1000"/>
              <a:buAutoNum type="arabicPeriod"/>
            </a:pPr>
            <a:r>
              <a:rPr lang="en" sz="1000">
                <a:highlight>
                  <a:srgbClr val="FFF2CC"/>
                </a:highlight>
              </a:rPr>
              <a:t>Implementing a seller program to boost sales and </a:t>
            </a:r>
            <a:r>
              <a:rPr b="1" lang="en" sz="1000">
                <a:highlight>
                  <a:srgbClr val="FFF2CC"/>
                </a:highlight>
              </a:rPr>
              <a:t>incentivize sellers to join the Xtra program</a:t>
            </a:r>
            <a:r>
              <a:rPr lang="en" sz="1000">
                <a:highlight>
                  <a:srgbClr val="FFF2CC"/>
                </a:highlight>
              </a:rPr>
              <a:t>, thereby increasing revenue from service fees.</a:t>
            </a:r>
            <a:endParaRPr sz="1000">
              <a:highlight>
                <a:srgbClr val="FFF2CC"/>
              </a:highlight>
            </a:endParaRPr>
          </a:p>
          <a:p>
            <a:pPr indent="-177800" lvl="0" marL="342900" rtl="0" algn="l">
              <a:spcBef>
                <a:spcPts val="0"/>
              </a:spcBef>
              <a:spcAft>
                <a:spcPts val="0"/>
              </a:spcAft>
              <a:buSzPts val="1000"/>
              <a:buAutoNum type="arabicPeriod"/>
            </a:pPr>
            <a:r>
              <a:rPr lang="en" sz="1000">
                <a:highlight>
                  <a:srgbClr val="FFF2CC"/>
                </a:highlight>
              </a:rPr>
              <a:t>xxx.</a:t>
            </a:r>
            <a:endParaRPr sz="1000">
              <a:highlight>
                <a:srgbClr val="FFF2CC"/>
              </a:highlight>
            </a:endParaRPr>
          </a:p>
          <a:p>
            <a:pPr indent="-177800" lvl="0" marL="342900" rtl="0" algn="l">
              <a:spcBef>
                <a:spcPts val="0"/>
              </a:spcBef>
              <a:spcAft>
                <a:spcPts val="0"/>
              </a:spcAft>
              <a:buSzPts val="1000"/>
              <a:buAutoNum type="arabicPeriod"/>
            </a:pPr>
            <a:r>
              <a:rPr b="1" lang="en" sz="1000">
                <a:highlight>
                  <a:srgbClr val="FFF2CC"/>
                </a:highlight>
              </a:rPr>
              <a:t>xx</a:t>
            </a:r>
            <a:r>
              <a:rPr lang="en" sz="1000">
                <a:highlight>
                  <a:srgbClr val="FFF2CC"/>
                </a:highlight>
              </a:rPr>
              <a:t>.</a:t>
            </a:r>
            <a:endParaRPr sz="1000">
              <a:highlight>
                <a:srgbClr val="FFF2CC"/>
              </a:highlight>
            </a:endParaRPr>
          </a:p>
          <a:p>
            <a:pPr indent="-177800" lvl="0" marL="342900" rtl="0" algn="l">
              <a:spcBef>
                <a:spcPts val="0"/>
              </a:spcBef>
              <a:spcAft>
                <a:spcPts val="0"/>
              </a:spcAft>
              <a:buSzPts val="1000"/>
              <a:buAutoNum type="arabicPeriod"/>
            </a:pPr>
            <a:r>
              <a:rPr b="1" lang="en" sz="1000">
                <a:highlight>
                  <a:srgbClr val="FFF2CC"/>
                </a:highlight>
              </a:rPr>
              <a:t>xxx</a:t>
            </a:r>
            <a:r>
              <a:rPr lang="en" sz="1000">
                <a:highlight>
                  <a:srgbClr val="FFF2CC"/>
                </a:highlight>
              </a:rPr>
              <a:t>.</a:t>
            </a:r>
            <a:endParaRPr sz="1000">
              <a:highlight>
                <a:srgbClr val="FFF2CC"/>
              </a:highlight>
            </a:endParaRPr>
          </a:p>
          <a:p>
            <a:pPr indent="-177800" lvl="0" marL="342900" rtl="0" algn="l">
              <a:spcBef>
                <a:spcPts val="0"/>
              </a:spcBef>
              <a:spcAft>
                <a:spcPts val="0"/>
              </a:spcAft>
              <a:buSzPts val="1000"/>
              <a:buAutoNum type="arabicPeriod"/>
            </a:pPr>
            <a:r>
              <a:rPr lang="en" sz="1000">
                <a:highlight>
                  <a:srgbClr val="FFF2CC"/>
                </a:highlight>
              </a:rPr>
              <a:t>xxx</a:t>
            </a:r>
            <a:endParaRPr sz="1000">
              <a:highlight>
                <a:srgbClr val="FFF2CC"/>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79" name="Shape 379"/>
        <p:cNvGrpSpPr/>
        <p:nvPr/>
      </p:nvGrpSpPr>
      <p:grpSpPr>
        <a:xfrm>
          <a:off x="0" y="0"/>
          <a:ext cx="0" cy="0"/>
          <a:chOff x="0" y="0"/>
          <a:chExt cx="0" cy="0"/>
        </a:xfrm>
      </p:grpSpPr>
      <p:sp>
        <p:nvSpPr>
          <p:cNvPr id="380" name="Google Shape;380;p23"/>
          <p:cNvSpPr txBox="1"/>
          <p:nvPr/>
        </p:nvSpPr>
        <p:spPr>
          <a:xfrm>
            <a:off x="317775" y="36550"/>
            <a:ext cx="8520900" cy="52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t>Who are our most favourable suppliers (business effect)?</a:t>
            </a:r>
            <a:br>
              <a:rPr b="1" lang="en" sz="2000"/>
            </a:br>
            <a:r>
              <a:rPr b="1" lang="en" sz="1200">
                <a:solidFill>
                  <a:srgbClr val="EE4D2D"/>
                </a:solidFill>
              </a:rPr>
              <a:t>xxx</a:t>
            </a:r>
            <a:endParaRPr b="1" sz="2200">
              <a:solidFill>
                <a:srgbClr val="EE4D2D"/>
              </a:solidFill>
            </a:endParaRPr>
          </a:p>
        </p:txBody>
      </p:sp>
      <p:sp>
        <p:nvSpPr>
          <p:cNvPr id="381" name="Google Shape;381;p23"/>
          <p:cNvSpPr txBox="1"/>
          <p:nvPr/>
        </p:nvSpPr>
        <p:spPr>
          <a:xfrm>
            <a:off x="317775" y="717400"/>
            <a:ext cx="8442900" cy="2729100"/>
          </a:xfrm>
          <a:prstGeom prst="rect">
            <a:avLst/>
          </a:prstGeom>
          <a:noFill/>
          <a:ln cap="flat" cmpd="sng" w="9525">
            <a:solidFill>
              <a:srgbClr val="EE4D2D"/>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u="sng">
                <a:solidFill>
                  <a:srgbClr val="EE4D2D"/>
                </a:solidFill>
              </a:rPr>
              <a:t>Chart Area with highlight</a:t>
            </a:r>
            <a:endParaRPr sz="1000">
              <a:solidFill>
                <a:schemeClr val="dk2"/>
              </a:solidFill>
            </a:endParaRPr>
          </a:p>
        </p:txBody>
      </p:sp>
      <p:sp>
        <p:nvSpPr>
          <p:cNvPr id="382" name="Google Shape;382;p23"/>
          <p:cNvSpPr txBox="1"/>
          <p:nvPr/>
        </p:nvSpPr>
        <p:spPr>
          <a:xfrm>
            <a:off x="333079" y="3579000"/>
            <a:ext cx="8505600" cy="14739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EE4D2D"/>
                </a:solidFill>
                <a:highlight>
                  <a:srgbClr val="FFF2CC"/>
                </a:highlight>
              </a:rPr>
              <a:t>Highlights:</a:t>
            </a:r>
            <a:endParaRPr b="1" sz="1100">
              <a:solidFill>
                <a:srgbClr val="EE4D2D"/>
              </a:solidFill>
              <a:highlight>
                <a:srgbClr val="FFF2CC"/>
              </a:highlight>
            </a:endParaRPr>
          </a:p>
          <a:p>
            <a:pPr indent="-177800" lvl="0" marL="342900" rtl="0" algn="l">
              <a:spcBef>
                <a:spcPts val="0"/>
              </a:spcBef>
              <a:spcAft>
                <a:spcPts val="0"/>
              </a:spcAft>
              <a:buSzPts val="1000"/>
              <a:buAutoNum type="arabicPeriod"/>
            </a:pPr>
            <a:r>
              <a:rPr lang="en" sz="1000">
                <a:highlight>
                  <a:srgbClr val="FFF2CC"/>
                </a:highlight>
              </a:rPr>
              <a:t>Implementing a seller program to boost sales and </a:t>
            </a:r>
            <a:r>
              <a:rPr b="1" lang="en" sz="1000">
                <a:highlight>
                  <a:srgbClr val="FFF2CC"/>
                </a:highlight>
              </a:rPr>
              <a:t>incentivize sellers to join the Xtra program</a:t>
            </a:r>
            <a:r>
              <a:rPr lang="en" sz="1000">
                <a:highlight>
                  <a:srgbClr val="FFF2CC"/>
                </a:highlight>
              </a:rPr>
              <a:t>, thereby increasing revenue from service fees.</a:t>
            </a:r>
            <a:endParaRPr sz="1000">
              <a:highlight>
                <a:srgbClr val="FFF2CC"/>
              </a:highlight>
            </a:endParaRPr>
          </a:p>
          <a:p>
            <a:pPr indent="-177800" lvl="0" marL="342900" rtl="0" algn="l">
              <a:spcBef>
                <a:spcPts val="0"/>
              </a:spcBef>
              <a:spcAft>
                <a:spcPts val="0"/>
              </a:spcAft>
              <a:buSzPts val="1000"/>
              <a:buAutoNum type="arabicPeriod"/>
            </a:pPr>
            <a:r>
              <a:rPr lang="en" sz="1000">
                <a:highlight>
                  <a:srgbClr val="FFF2CC"/>
                </a:highlight>
              </a:rPr>
              <a:t>xxx.</a:t>
            </a:r>
            <a:endParaRPr sz="1000">
              <a:highlight>
                <a:srgbClr val="FFF2CC"/>
              </a:highlight>
            </a:endParaRPr>
          </a:p>
          <a:p>
            <a:pPr indent="-177800" lvl="0" marL="342900" rtl="0" algn="l">
              <a:spcBef>
                <a:spcPts val="0"/>
              </a:spcBef>
              <a:spcAft>
                <a:spcPts val="0"/>
              </a:spcAft>
              <a:buSzPts val="1000"/>
              <a:buAutoNum type="arabicPeriod"/>
            </a:pPr>
            <a:r>
              <a:rPr b="1" lang="en" sz="1000">
                <a:highlight>
                  <a:srgbClr val="FFF2CC"/>
                </a:highlight>
              </a:rPr>
              <a:t>xx</a:t>
            </a:r>
            <a:r>
              <a:rPr lang="en" sz="1000">
                <a:highlight>
                  <a:srgbClr val="FFF2CC"/>
                </a:highlight>
              </a:rPr>
              <a:t>.</a:t>
            </a:r>
            <a:endParaRPr sz="1000">
              <a:highlight>
                <a:srgbClr val="FFF2CC"/>
              </a:highlight>
            </a:endParaRPr>
          </a:p>
          <a:p>
            <a:pPr indent="-177800" lvl="0" marL="342900" rtl="0" algn="l">
              <a:spcBef>
                <a:spcPts val="0"/>
              </a:spcBef>
              <a:spcAft>
                <a:spcPts val="0"/>
              </a:spcAft>
              <a:buSzPts val="1000"/>
              <a:buAutoNum type="arabicPeriod"/>
            </a:pPr>
            <a:r>
              <a:rPr b="1" lang="en" sz="1000">
                <a:highlight>
                  <a:srgbClr val="FFF2CC"/>
                </a:highlight>
              </a:rPr>
              <a:t>xxx</a:t>
            </a:r>
            <a:r>
              <a:rPr lang="en" sz="1000">
                <a:highlight>
                  <a:srgbClr val="FFF2CC"/>
                </a:highlight>
              </a:rPr>
              <a:t>.</a:t>
            </a:r>
            <a:endParaRPr sz="1000">
              <a:highlight>
                <a:srgbClr val="FFF2CC"/>
              </a:highlight>
            </a:endParaRPr>
          </a:p>
          <a:p>
            <a:pPr indent="-177800" lvl="0" marL="342900" rtl="0" algn="l">
              <a:spcBef>
                <a:spcPts val="0"/>
              </a:spcBef>
              <a:spcAft>
                <a:spcPts val="0"/>
              </a:spcAft>
              <a:buSzPts val="1000"/>
              <a:buAutoNum type="arabicPeriod"/>
            </a:pPr>
            <a:r>
              <a:rPr lang="en" sz="1000">
                <a:highlight>
                  <a:srgbClr val="FFF2CC"/>
                </a:highlight>
              </a:rPr>
              <a:t>xxx</a:t>
            </a:r>
            <a:endParaRPr sz="1000">
              <a:highlight>
                <a:srgbClr val="FFF2CC"/>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86" name="Shape 386"/>
        <p:cNvGrpSpPr/>
        <p:nvPr/>
      </p:nvGrpSpPr>
      <p:grpSpPr>
        <a:xfrm>
          <a:off x="0" y="0"/>
          <a:ext cx="0" cy="0"/>
          <a:chOff x="0" y="0"/>
          <a:chExt cx="0" cy="0"/>
        </a:xfrm>
      </p:grpSpPr>
      <p:sp>
        <p:nvSpPr>
          <p:cNvPr id="387" name="Google Shape;387;p24"/>
          <p:cNvSpPr txBox="1"/>
          <p:nvPr/>
        </p:nvSpPr>
        <p:spPr>
          <a:xfrm>
            <a:off x="317775" y="36550"/>
            <a:ext cx="8520900" cy="52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EE4D2D"/>
                </a:solidFill>
              </a:rPr>
              <a:t>Vendor Analysis (xxx) → ko nên</a:t>
            </a:r>
            <a:br>
              <a:rPr b="1" lang="en" sz="2000"/>
            </a:br>
            <a:r>
              <a:rPr b="1" lang="en" sz="1200">
                <a:solidFill>
                  <a:srgbClr val="EE4D2D"/>
                </a:solidFill>
              </a:rPr>
              <a:t>xxx</a:t>
            </a:r>
            <a:endParaRPr b="1" sz="2200">
              <a:solidFill>
                <a:srgbClr val="EE4D2D"/>
              </a:solidFill>
            </a:endParaRPr>
          </a:p>
        </p:txBody>
      </p:sp>
      <p:sp>
        <p:nvSpPr>
          <p:cNvPr id="388" name="Google Shape;388;p24"/>
          <p:cNvSpPr txBox="1"/>
          <p:nvPr/>
        </p:nvSpPr>
        <p:spPr>
          <a:xfrm>
            <a:off x="317775" y="717400"/>
            <a:ext cx="5379900" cy="4093500"/>
          </a:xfrm>
          <a:prstGeom prst="rect">
            <a:avLst/>
          </a:prstGeom>
          <a:noFill/>
          <a:ln cap="flat" cmpd="sng" w="9525">
            <a:solidFill>
              <a:srgbClr val="EE4D2D"/>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u="sng">
                <a:solidFill>
                  <a:srgbClr val="EE4D2D"/>
                </a:solidFill>
              </a:rPr>
              <a:t>Chart Area with highlight</a:t>
            </a:r>
            <a:endParaRPr sz="1000">
              <a:solidFill>
                <a:schemeClr val="dk2"/>
              </a:solidFill>
            </a:endParaRPr>
          </a:p>
        </p:txBody>
      </p:sp>
      <p:sp>
        <p:nvSpPr>
          <p:cNvPr id="389" name="Google Shape;389;p24"/>
          <p:cNvSpPr txBox="1"/>
          <p:nvPr/>
        </p:nvSpPr>
        <p:spPr>
          <a:xfrm>
            <a:off x="5838200" y="717400"/>
            <a:ext cx="2867400" cy="40935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EE4D2D"/>
                </a:solidFill>
                <a:highlight>
                  <a:srgbClr val="FFF2CC"/>
                </a:highlight>
              </a:rPr>
              <a:t>Highlights:</a:t>
            </a:r>
            <a:endParaRPr b="1" sz="1100">
              <a:solidFill>
                <a:srgbClr val="EE4D2D"/>
              </a:solidFill>
              <a:highlight>
                <a:srgbClr val="FFF2CC"/>
              </a:highlight>
            </a:endParaRPr>
          </a:p>
          <a:p>
            <a:pPr indent="-177800" lvl="0" marL="342900" rtl="0" algn="l">
              <a:spcBef>
                <a:spcPts val="0"/>
              </a:spcBef>
              <a:spcAft>
                <a:spcPts val="0"/>
              </a:spcAft>
              <a:buSzPts val="1000"/>
              <a:buAutoNum type="arabicPeriod"/>
            </a:pPr>
            <a:r>
              <a:rPr lang="en" sz="1000">
                <a:highlight>
                  <a:srgbClr val="FFF2CC"/>
                </a:highlight>
              </a:rPr>
              <a:t>Implementing a seller program to boost sales and </a:t>
            </a:r>
            <a:r>
              <a:rPr b="1" lang="en" sz="1000">
                <a:highlight>
                  <a:srgbClr val="FFF2CC"/>
                </a:highlight>
              </a:rPr>
              <a:t>incentivize sellers to join the Xtra program</a:t>
            </a:r>
            <a:r>
              <a:rPr lang="en" sz="1000">
                <a:highlight>
                  <a:srgbClr val="FFF2CC"/>
                </a:highlight>
              </a:rPr>
              <a:t>, thereby increasing revenue from service fees.</a:t>
            </a:r>
            <a:endParaRPr sz="1000">
              <a:highlight>
                <a:srgbClr val="FFF2CC"/>
              </a:highlight>
            </a:endParaRPr>
          </a:p>
          <a:p>
            <a:pPr indent="-177800" lvl="0" marL="342900" rtl="0" algn="l">
              <a:spcBef>
                <a:spcPts val="0"/>
              </a:spcBef>
              <a:spcAft>
                <a:spcPts val="0"/>
              </a:spcAft>
              <a:buSzPts val="1000"/>
              <a:buAutoNum type="arabicPeriod"/>
            </a:pPr>
            <a:r>
              <a:rPr lang="en" sz="1000">
                <a:highlight>
                  <a:srgbClr val="FFF2CC"/>
                </a:highlight>
              </a:rPr>
              <a:t>xxx.</a:t>
            </a:r>
            <a:endParaRPr sz="1000">
              <a:highlight>
                <a:srgbClr val="FFF2CC"/>
              </a:highlight>
            </a:endParaRPr>
          </a:p>
          <a:p>
            <a:pPr indent="-177800" lvl="0" marL="342900" rtl="0" algn="l">
              <a:spcBef>
                <a:spcPts val="0"/>
              </a:spcBef>
              <a:spcAft>
                <a:spcPts val="0"/>
              </a:spcAft>
              <a:buSzPts val="1000"/>
              <a:buAutoNum type="arabicPeriod"/>
            </a:pPr>
            <a:r>
              <a:rPr b="1" lang="en" sz="1000">
                <a:highlight>
                  <a:srgbClr val="FFF2CC"/>
                </a:highlight>
              </a:rPr>
              <a:t>xx</a:t>
            </a:r>
            <a:r>
              <a:rPr lang="en" sz="1000">
                <a:highlight>
                  <a:srgbClr val="FFF2CC"/>
                </a:highlight>
              </a:rPr>
              <a:t>.</a:t>
            </a:r>
            <a:endParaRPr sz="1000">
              <a:highlight>
                <a:srgbClr val="FFF2CC"/>
              </a:highlight>
            </a:endParaRPr>
          </a:p>
          <a:p>
            <a:pPr indent="-177800" lvl="0" marL="342900" rtl="0" algn="l">
              <a:spcBef>
                <a:spcPts val="0"/>
              </a:spcBef>
              <a:spcAft>
                <a:spcPts val="0"/>
              </a:spcAft>
              <a:buSzPts val="1000"/>
              <a:buAutoNum type="arabicPeriod"/>
            </a:pPr>
            <a:r>
              <a:rPr b="1" lang="en" sz="1000">
                <a:highlight>
                  <a:srgbClr val="FFF2CC"/>
                </a:highlight>
              </a:rPr>
              <a:t>xxx</a:t>
            </a:r>
            <a:r>
              <a:rPr lang="en" sz="1000">
                <a:highlight>
                  <a:srgbClr val="FFF2CC"/>
                </a:highlight>
              </a:rPr>
              <a:t>.</a:t>
            </a:r>
            <a:endParaRPr sz="1000">
              <a:highlight>
                <a:srgbClr val="FFF2CC"/>
              </a:highlight>
            </a:endParaRPr>
          </a:p>
          <a:p>
            <a:pPr indent="-177800" lvl="0" marL="342900" rtl="0" algn="l">
              <a:spcBef>
                <a:spcPts val="0"/>
              </a:spcBef>
              <a:spcAft>
                <a:spcPts val="0"/>
              </a:spcAft>
              <a:buSzPts val="1000"/>
              <a:buAutoNum type="arabicPeriod"/>
            </a:pPr>
            <a:r>
              <a:rPr lang="en" sz="1000">
                <a:highlight>
                  <a:srgbClr val="FFF2CC"/>
                </a:highlight>
              </a:rPr>
              <a:t>xxx</a:t>
            </a:r>
            <a:endParaRPr sz="1000">
              <a:highlight>
                <a:srgbClr val="FFF2CC"/>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3" name="Shape 393"/>
        <p:cNvGrpSpPr/>
        <p:nvPr/>
      </p:nvGrpSpPr>
      <p:grpSpPr>
        <a:xfrm>
          <a:off x="0" y="0"/>
          <a:ext cx="0" cy="0"/>
          <a:chOff x="0" y="0"/>
          <a:chExt cx="0" cy="0"/>
        </a:xfrm>
      </p:grpSpPr>
      <p:sp>
        <p:nvSpPr>
          <p:cNvPr id="394" name="Google Shape;394;p25"/>
          <p:cNvSpPr txBox="1"/>
          <p:nvPr/>
        </p:nvSpPr>
        <p:spPr>
          <a:xfrm>
            <a:off x="808200" y="36550"/>
            <a:ext cx="7686600" cy="52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200">
              <a:solidFill>
                <a:srgbClr val="EE4D2D"/>
              </a:solidFill>
              <a:latin typeface="Maven Pro"/>
              <a:ea typeface="Maven Pro"/>
              <a:cs typeface="Maven Pro"/>
              <a:sym typeface="Maven Pro"/>
            </a:endParaRPr>
          </a:p>
        </p:txBody>
      </p:sp>
      <p:sp>
        <p:nvSpPr>
          <p:cNvPr id="395" name="Google Shape;395;p25"/>
          <p:cNvSpPr txBox="1"/>
          <p:nvPr/>
        </p:nvSpPr>
        <p:spPr>
          <a:xfrm>
            <a:off x="339950" y="36550"/>
            <a:ext cx="8446800" cy="52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t>Key Recommendations</a:t>
            </a:r>
            <a:endParaRPr b="1" sz="2000"/>
          </a:p>
          <a:p>
            <a:pPr indent="0" lvl="0" marL="0" rtl="0" algn="l">
              <a:spcBef>
                <a:spcPts val="0"/>
              </a:spcBef>
              <a:spcAft>
                <a:spcPts val="0"/>
              </a:spcAft>
              <a:buNone/>
            </a:pPr>
            <a:r>
              <a:rPr b="1" lang="en" sz="1200">
                <a:solidFill>
                  <a:srgbClr val="EE4D2D"/>
                </a:solidFill>
              </a:rPr>
              <a:t>Immediately review contract with underperforming vendor, Proactive Seasonal Quality Measures </a:t>
            </a:r>
            <a:endParaRPr b="1" sz="2200">
              <a:solidFill>
                <a:srgbClr val="EE4D2D"/>
              </a:solidFill>
            </a:endParaRPr>
          </a:p>
        </p:txBody>
      </p:sp>
      <p:pic>
        <p:nvPicPr>
          <p:cNvPr id="396" name="Google Shape;396;p25"/>
          <p:cNvPicPr preferRelativeResize="0"/>
          <p:nvPr/>
        </p:nvPicPr>
        <p:blipFill>
          <a:blip r:embed="rId3">
            <a:alphaModFix/>
          </a:blip>
          <a:stretch>
            <a:fillRect/>
          </a:stretch>
        </p:blipFill>
        <p:spPr>
          <a:xfrm>
            <a:off x="1942193" y="649150"/>
            <a:ext cx="596580" cy="521400"/>
          </a:xfrm>
          <a:prstGeom prst="rect">
            <a:avLst/>
          </a:prstGeom>
          <a:noFill/>
          <a:ln>
            <a:noFill/>
          </a:ln>
        </p:spPr>
      </p:pic>
      <p:sp>
        <p:nvSpPr>
          <p:cNvPr id="397" name="Google Shape;397;p25"/>
          <p:cNvSpPr/>
          <p:nvPr/>
        </p:nvSpPr>
        <p:spPr>
          <a:xfrm>
            <a:off x="391675" y="1170550"/>
            <a:ext cx="3798600" cy="462000"/>
          </a:xfrm>
          <a:prstGeom prst="rect">
            <a:avLst/>
          </a:prstGeom>
          <a:solidFill>
            <a:srgbClr val="EE4D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Key Findings</a:t>
            </a:r>
            <a:endParaRPr sz="1200">
              <a:solidFill>
                <a:srgbClr val="FFFFFF"/>
              </a:solidFill>
            </a:endParaRPr>
          </a:p>
        </p:txBody>
      </p:sp>
      <p:sp>
        <p:nvSpPr>
          <p:cNvPr id="398" name="Google Shape;398;p25"/>
          <p:cNvSpPr/>
          <p:nvPr/>
        </p:nvSpPr>
        <p:spPr>
          <a:xfrm>
            <a:off x="4747242" y="1170550"/>
            <a:ext cx="4095900" cy="462000"/>
          </a:xfrm>
          <a:prstGeom prst="rect">
            <a:avLst/>
          </a:prstGeom>
          <a:solidFill>
            <a:srgbClr val="EE4D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Recommendations</a:t>
            </a:r>
            <a:endParaRPr sz="1200">
              <a:solidFill>
                <a:srgbClr val="FFFFFF"/>
              </a:solidFill>
            </a:endParaRPr>
          </a:p>
        </p:txBody>
      </p:sp>
      <p:sp>
        <p:nvSpPr>
          <p:cNvPr id="399" name="Google Shape;399;p25"/>
          <p:cNvSpPr txBox="1"/>
          <p:nvPr/>
        </p:nvSpPr>
        <p:spPr>
          <a:xfrm>
            <a:off x="391675" y="1758375"/>
            <a:ext cx="3798600" cy="799500"/>
          </a:xfrm>
          <a:prstGeom prst="rect">
            <a:avLst/>
          </a:prstGeom>
          <a:noFill/>
          <a:ln cap="flat" cmpd="sng" w="9525">
            <a:solidFill>
              <a:srgbClr val="42424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t>Solholdings and Planethouse </a:t>
            </a:r>
            <a:r>
              <a:rPr lang="en" sz="900"/>
              <a:t>should undergo a thorough contract review.</a:t>
            </a:r>
            <a:endParaRPr sz="900"/>
          </a:p>
          <a:p>
            <a:pPr indent="0" lvl="0" marL="0" rtl="0" algn="l">
              <a:spcBef>
                <a:spcPts val="0"/>
              </a:spcBef>
              <a:spcAft>
                <a:spcPts val="0"/>
              </a:spcAft>
              <a:buNone/>
            </a:pPr>
            <a:r>
              <a:rPr lang="en" sz="900"/>
              <a:t>Given their persistently high defect rates, renegotiating or even reconsidering</a:t>
            </a:r>
            <a:endParaRPr sz="900"/>
          </a:p>
          <a:p>
            <a:pPr indent="0" lvl="0" marL="0" rtl="0" algn="l">
              <a:spcBef>
                <a:spcPts val="0"/>
              </a:spcBef>
              <a:spcAft>
                <a:spcPts val="0"/>
              </a:spcAft>
              <a:buNone/>
            </a:pPr>
            <a:r>
              <a:rPr lang="en" sz="900"/>
              <a:t>their contracts may be necessary to mitigate the ongoing quality risks</a:t>
            </a:r>
            <a:endParaRPr sz="900"/>
          </a:p>
        </p:txBody>
      </p:sp>
      <p:sp>
        <p:nvSpPr>
          <p:cNvPr id="400" name="Google Shape;400;p25"/>
          <p:cNvSpPr txBox="1"/>
          <p:nvPr/>
        </p:nvSpPr>
        <p:spPr>
          <a:xfrm>
            <a:off x="4747243" y="1712150"/>
            <a:ext cx="4095900" cy="799500"/>
          </a:xfrm>
          <a:prstGeom prst="rect">
            <a:avLst/>
          </a:prstGeom>
          <a:noFill/>
          <a:ln cap="flat" cmpd="sng" w="9525">
            <a:solidFill>
              <a:srgbClr val="42424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Focus on developing vendor performance improvement plans, with</a:t>
            </a:r>
            <a:endParaRPr sz="900"/>
          </a:p>
          <a:p>
            <a:pPr indent="0" lvl="0" marL="0" rtl="0" algn="l">
              <a:spcBef>
                <a:spcPts val="0"/>
              </a:spcBef>
              <a:spcAft>
                <a:spcPts val="0"/>
              </a:spcAft>
              <a:buNone/>
            </a:pPr>
            <a:r>
              <a:rPr lang="en" sz="900"/>
              <a:t>clear defect reduction targets and tighter monitoring protocols</a:t>
            </a:r>
            <a:endParaRPr sz="900"/>
          </a:p>
        </p:txBody>
      </p:sp>
      <p:pic>
        <p:nvPicPr>
          <p:cNvPr id="401" name="Google Shape;401;p25"/>
          <p:cNvPicPr preferRelativeResize="0"/>
          <p:nvPr/>
        </p:nvPicPr>
        <p:blipFill>
          <a:blip r:embed="rId4">
            <a:alphaModFix/>
          </a:blip>
          <a:stretch>
            <a:fillRect/>
          </a:stretch>
        </p:blipFill>
        <p:spPr>
          <a:xfrm>
            <a:off x="6479888" y="696134"/>
            <a:ext cx="426575" cy="427428"/>
          </a:xfrm>
          <a:prstGeom prst="rect">
            <a:avLst/>
          </a:prstGeom>
          <a:noFill/>
          <a:ln>
            <a:noFill/>
          </a:ln>
        </p:spPr>
      </p:pic>
      <p:sp>
        <p:nvSpPr>
          <p:cNvPr id="402" name="Google Shape;402;p25"/>
          <p:cNvSpPr txBox="1"/>
          <p:nvPr/>
        </p:nvSpPr>
        <p:spPr>
          <a:xfrm>
            <a:off x="391675" y="2780125"/>
            <a:ext cx="3798600" cy="799500"/>
          </a:xfrm>
          <a:prstGeom prst="rect">
            <a:avLst/>
          </a:prstGeom>
          <a:noFill/>
          <a:ln cap="flat" cmpd="sng" w="9525">
            <a:solidFill>
              <a:srgbClr val="42424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424242"/>
                </a:solidFill>
              </a:rPr>
              <a:t>Planethouse</a:t>
            </a:r>
            <a:r>
              <a:rPr lang="en" sz="900">
                <a:solidFill>
                  <a:srgbClr val="424242"/>
                </a:solidFill>
              </a:rPr>
              <a:t>, </a:t>
            </a:r>
            <a:r>
              <a:rPr b="1" lang="en" sz="900">
                <a:solidFill>
                  <a:srgbClr val="424242"/>
                </a:solidFill>
              </a:rPr>
              <a:t>Vaiazozice</a:t>
            </a:r>
            <a:r>
              <a:rPr lang="en" sz="900">
                <a:solidFill>
                  <a:srgbClr val="424242"/>
                </a:solidFill>
              </a:rPr>
              <a:t>, </a:t>
            </a:r>
            <a:r>
              <a:rPr b="1" lang="en" sz="900">
                <a:solidFill>
                  <a:srgbClr val="424242"/>
                </a:solidFill>
              </a:rPr>
              <a:t>Yearlex</a:t>
            </a:r>
            <a:r>
              <a:rPr lang="en" sz="900">
                <a:solidFill>
                  <a:srgbClr val="424242"/>
                </a:solidFill>
              </a:rPr>
              <a:t>, </a:t>
            </a:r>
            <a:r>
              <a:rPr b="1" lang="en" sz="900">
                <a:solidFill>
                  <a:srgbClr val="424242"/>
                </a:solidFill>
              </a:rPr>
              <a:t>Ontotam</a:t>
            </a:r>
            <a:r>
              <a:rPr lang="en" sz="900">
                <a:solidFill>
                  <a:srgbClr val="424242"/>
                </a:solidFill>
              </a:rPr>
              <a:t>, and </a:t>
            </a:r>
            <a:r>
              <a:rPr b="1" lang="en" sz="900">
                <a:solidFill>
                  <a:srgbClr val="424242"/>
                </a:solidFill>
              </a:rPr>
              <a:t>Dentocity </a:t>
            </a:r>
            <a:r>
              <a:rPr lang="en" sz="900">
                <a:solidFill>
                  <a:srgbClr val="424242"/>
                </a:solidFill>
              </a:rPr>
              <a:t>need targeted interventions to address their high rejected and impacted defect rates. These measures should focus on root cause analysis and corrective actions</a:t>
            </a:r>
            <a:endParaRPr sz="900">
              <a:solidFill>
                <a:srgbClr val="424242"/>
              </a:solidFill>
            </a:endParaRPr>
          </a:p>
        </p:txBody>
      </p:sp>
      <p:sp>
        <p:nvSpPr>
          <p:cNvPr id="403" name="Google Shape;403;p25"/>
          <p:cNvSpPr txBox="1"/>
          <p:nvPr/>
        </p:nvSpPr>
        <p:spPr>
          <a:xfrm>
            <a:off x="4747125" y="2733900"/>
            <a:ext cx="4095900" cy="799500"/>
          </a:xfrm>
          <a:prstGeom prst="rect">
            <a:avLst/>
          </a:prstGeom>
          <a:noFill/>
          <a:ln cap="flat" cmpd="sng" w="9525">
            <a:solidFill>
              <a:srgbClr val="42424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Implement stricter quality monitoring and develop targeted</a:t>
            </a:r>
            <a:endParaRPr sz="900"/>
          </a:p>
          <a:p>
            <a:pPr indent="0" lvl="0" marL="0" rtl="0" algn="l">
              <a:spcBef>
                <a:spcPts val="0"/>
              </a:spcBef>
              <a:spcAft>
                <a:spcPts val="0"/>
              </a:spcAft>
              <a:buNone/>
            </a:pPr>
            <a:r>
              <a:rPr lang="en" sz="900"/>
              <a:t>improvement initiatives for vendors with high defect rates in critical</a:t>
            </a:r>
            <a:endParaRPr sz="900"/>
          </a:p>
          <a:p>
            <a:pPr indent="0" lvl="0" marL="0" rtl="0" algn="l">
              <a:spcBef>
                <a:spcPts val="0"/>
              </a:spcBef>
              <a:spcAft>
                <a:spcPts val="0"/>
              </a:spcAft>
              <a:buNone/>
            </a:pPr>
            <a:r>
              <a:rPr lang="en" sz="900"/>
              <a:t>categories (e.g., Electrical, Mechanical, Logistics)</a:t>
            </a:r>
            <a:endParaRPr sz="900"/>
          </a:p>
        </p:txBody>
      </p:sp>
      <p:sp>
        <p:nvSpPr>
          <p:cNvPr id="404" name="Google Shape;404;p25"/>
          <p:cNvSpPr txBox="1"/>
          <p:nvPr/>
        </p:nvSpPr>
        <p:spPr>
          <a:xfrm>
            <a:off x="391675" y="3848125"/>
            <a:ext cx="3798600" cy="799500"/>
          </a:xfrm>
          <a:prstGeom prst="rect">
            <a:avLst/>
          </a:prstGeom>
          <a:noFill/>
          <a:ln cap="flat" cmpd="sng" w="9525">
            <a:solidFill>
              <a:srgbClr val="42424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424242"/>
                </a:solidFill>
              </a:rPr>
              <a:t>The spike in defects in October suggests potential seasonal factors affecting vendor performance. Proactive quality control measures should be introduced in advance of high-risk periods like Q4</a:t>
            </a:r>
            <a:endParaRPr sz="900">
              <a:solidFill>
                <a:srgbClr val="424242"/>
              </a:solidFill>
            </a:endParaRPr>
          </a:p>
        </p:txBody>
      </p:sp>
      <p:sp>
        <p:nvSpPr>
          <p:cNvPr id="405" name="Google Shape;405;p25"/>
          <p:cNvSpPr txBox="1"/>
          <p:nvPr/>
        </p:nvSpPr>
        <p:spPr>
          <a:xfrm>
            <a:off x="4747125" y="3848125"/>
            <a:ext cx="4095900" cy="799500"/>
          </a:xfrm>
          <a:prstGeom prst="rect">
            <a:avLst/>
          </a:prstGeom>
          <a:noFill/>
          <a:ln cap="flat" cmpd="sng" w="9525">
            <a:solidFill>
              <a:srgbClr val="42424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Establish preemptive monitoring and inspection protocols during</a:t>
            </a:r>
            <a:endParaRPr sz="900"/>
          </a:p>
          <a:p>
            <a:pPr indent="0" lvl="0" marL="0" rtl="0" algn="l">
              <a:spcBef>
                <a:spcPts val="0"/>
              </a:spcBef>
              <a:spcAft>
                <a:spcPts val="0"/>
              </a:spcAft>
              <a:buNone/>
            </a:pPr>
            <a:r>
              <a:rPr lang="en" sz="900"/>
              <a:t>these periods to minimize defect spikes</a:t>
            </a:r>
            <a:endParaRPr sz="900"/>
          </a:p>
        </p:txBody>
      </p:sp>
      <p:pic>
        <p:nvPicPr>
          <p:cNvPr id="406" name="Google Shape;406;p25"/>
          <p:cNvPicPr preferRelativeResize="0"/>
          <p:nvPr/>
        </p:nvPicPr>
        <p:blipFill>
          <a:blip r:embed="rId5">
            <a:alphaModFix/>
          </a:blip>
          <a:stretch>
            <a:fillRect/>
          </a:stretch>
        </p:blipFill>
        <p:spPr>
          <a:xfrm>
            <a:off x="4747125" y="1712150"/>
            <a:ext cx="256325" cy="256325"/>
          </a:xfrm>
          <a:prstGeom prst="rect">
            <a:avLst/>
          </a:prstGeom>
          <a:noFill/>
          <a:ln>
            <a:noFill/>
          </a:ln>
        </p:spPr>
      </p:pic>
      <p:sp>
        <p:nvSpPr>
          <p:cNvPr id="407" name="Google Shape;407;p25"/>
          <p:cNvSpPr txBox="1"/>
          <p:nvPr/>
        </p:nvSpPr>
        <p:spPr>
          <a:xfrm>
            <a:off x="391675" y="4833125"/>
            <a:ext cx="4095900" cy="31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t>The action needs to be taken immediately</a:t>
            </a:r>
            <a:endParaRPr i="1" sz="900"/>
          </a:p>
        </p:txBody>
      </p:sp>
      <p:pic>
        <p:nvPicPr>
          <p:cNvPr id="408" name="Google Shape;408;p25"/>
          <p:cNvPicPr preferRelativeResize="0"/>
          <p:nvPr/>
        </p:nvPicPr>
        <p:blipFill>
          <a:blip r:embed="rId5">
            <a:alphaModFix/>
          </a:blip>
          <a:stretch>
            <a:fillRect/>
          </a:stretch>
        </p:blipFill>
        <p:spPr>
          <a:xfrm>
            <a:off x="135350" y="4833125"/>
            <a:ext cx="256325" cy="256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3F1B"/>
        </a:solidFill>
      </p:bgPr>
    </p:bg>
    <p:spTree>
      <p:nvGrpSpPr>
        <p:cNvPr id="412" name="Shape 412"/>
        <p:cNvGrpSpPr/>
        <p:nvPr/>
      </p:nvGrpSpPr>
      <p:grpSpPr>
        <a:xfrm>
          <a:off x="0" y="0"/>
          <a:ext cx="0" cy="0"/>
          <a:chOff x="0" y="0"/>
          <a:chExt cx="0" cy="0"/>
        </a:xfrm>
      </p:grpSpPr>
      <p:sp>
        <p:nvSpPr>
          <p:cNvPr id="413" name="Google Shape;413;p2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for your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7" name="Shape 297"/>
        <p:cNvGrpSpPr/>
        <p:nvPr/>
      </p:nvGrpSpPr>
      <p:grpSpPr>
        <a:xfrm>
          <a:off x="0" y="0"/>
          <a:ext cx="0" cy="0"/>
          <a:chOff x="0" y="0"/>
          <a:chExt cx="0" cy="0"/>
        </a:xfrm>
      </p:grpSpPr>
      <p:sp>
        <p:nvSpPr>
          <p:cNvPr id="298" name="Google Shape;298;p14"/>
          <p:cNvSpPr txBox="1"/>
          <p:nvPr/>
        </p:nvSpPr>
        <p:spPr>
          <a:xfrm>
            <a:off x="316700" y="0"/>
            <a:ext cx="8418300" cy="52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t>Introduction &amp; Business problem</a:t>
            </a:r>
            <a:endParaRPr b="1" sz="1300">
              <a:solidFill>
                <a:srgbClr val="EE4D2D"/>
              </a:solidFill>
            </a:endParaRPr>
          </a:p>
        </p:txBody>
      </p:sp>
      <p:sp>
        <p:nvSpPr>
          <p:cNvPr id="299" name="Google Shape;299;p14"/>
          <p:cNvSpPr txBox="1"/>
          <p:nvPr/>
        </p:nvSpPr>
        <p:spPr>
          <a:xfrm>
            <a:off x="421225" y="799925"/>
            <a:ext cx="8313900" cy="4033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In organizations collaborating with multiple suppliers, it is crucial to ensure that the delivered goods meet the established quality standards necessary for customer satisfaction. Guaranteeing that the purchased items adhere to these quality requirements is quite challenging due to various factors, including the complexities of construction and the supply chain. The primary aim is to minimize rework and downtime to nearly zero, especially given that the reality often falls short of material expectations. Consequently, data-driven analysis is conducted to address the quality issues associated with the procured materials.</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For this project, two key metrics are emphasized: the </a:t>
            </a:r>
            <a:r>
              <a:rPr b="1" lang="en" sz="1000"/>
              <a:t>total number of defects</a:t>
            </a:r>
            <a:r>
              <a:rPr lang="en" sz="1000"/>
              <a:t> and the</a:t>
            </a:r>
            <a:r>
              <a:rPr b="1" lang="en" sz="1000"/>
              <a:t> overall downtime</a:t>
            </a:r>
            <a:r>
              <a:rPr lang="en" sz="1000"/>
              <a:t> caused by these defects.</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The main objectives are to </a:t>
            </a:r>
            <a:r>
              <a:rPr b="1" lang="en" sz="1000"/>
              <a:t>identify </a:t>
            </a:r>
            <a:r>
              <a:rPr lang="en" sz="1000"/>
              <a:t>the </a:t>
            </a:r>
            <a:r>
              <a:rPr b="1" lang="en" sz="1000"/>
              <a:t>best </a:t>
            </a:r>
            <a:r>
              <a:rPr lang="en" sz="1000"/>
              <a:t>and </a:t>
            </a:r>
            <a:r>
              <a:rPr b="1" lang="en" sz="1000"/>
              <a:t>worst suppliers </a:t>
            </a:r>
            <a:r>
              <a:rPr lang="en" sz="1000"/>
              <a:t>in terms of </a:t>
            </a:r>
            <a:r>
              <a:rPr b="1" lang="en" sz="1000"/>
              <a:t>quality</a:t>
            </a:r>
            <a:r>
              <a:rPr lang="en" sz="1000"/>
              <a:t>, assess the business implications, and </a:t>
            </a:r>
            <a:r>
              <a:rPr b="1" lang="en" sz="1000"/>
              <a:t>evaluate our effectiveness</a:t>
            </a:r>
            <a:r>
              <a:rPr lang="en" sz="1000"/>
              <a:t> in managing the identified defects. These objectives help </a:t>
            </a:r>
            <a:r>
              <a:rPr b="1" lang="en" sz="1000"/>
              <a:t>shape the Business Questions that need to be addressed</a:t>
            </a:r>
            <a:endParaRPr b="1" sz="1000"/>
          </a:p>
          <a:p>
            <a:pPr indent="0" lvl="0" marL="0" rtl="0" algn="l">
              <a:lnSpc>
                <a:spcPct val="115000"/>
              </a:lnSpc>
              <a:spcBef>
                <a:spcPts val="0"/>
              </a:spcBef>
              <a:spcAft>
                <a:spcPts val="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3" name="Shape 303"/>
        <p:cNvGrpSpPr/>
        <p:nvPr/>
      </p:nvGrpSpPr>
      <p:grpSpPr>
        <a:xfrm>
          <a:off x="0" y="0"/>
          <a:ext cx="0" cy="0"/>
          <a:chOff x="0" y="0"/>
          <a:chExt cx="0" cy="0"/>
        </a:xfrm>
      </p:grpSpPr>
      <p:sp>
        <p:nvSpPr>
          <p:cNvPr id="304" name="Google Shape;304;p15"/>
          <p:cNvSpPr txBox="1"/>
          <p:nvPr/>
        </p:nvSpPr>
        <p:spPr>
          <a:xfrm>
            <a:off x="316700" y="0"/>
            <a:ext cx="8418300" cy="52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t>Recommended Analysis</a:t>
            </a:r>
            <a:endParaRPr b="1" sz="1300">
              <a:solidFill>
                <a:srgbClr val="EE4D2D"/>
              </a:solidFill>
            </a:endParaRPr>
          </a:p>
        </p:txBody>
      </p:sp>
      <p:sp>
        <p:nvSpPr>
          <p:cNvPr id="305" name="Google Shape;305;p15"/>
          <p:cNvSpPr txBox="1"/>
          <p:nvPr/>
        </p:nvSpPr>
        <p:spPr>
          <a:xfrm>
            <a:off x="421225" y="799925"/>
            <a:ext cx="8313900" cy="4033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Business Questions:</a:t>
            </a:r>
            <a:r>
              <a:rPr lang="en" sz="1000"/>
              <a:t> </a:t>
            </a:r>
            <a:endParaRPr sz="1000"/>
          </a:p>
          <a:p>
            <a:pPr indent="-292100" lvl="0" marL="457200" rtl="0" algn="l">
              <a:lnSpc>
                <a:spcPct val="115000"/>
              </a:lnSpc>
              <a:spcBef>
                <a:spcPts val="0"/>
              </a:spcBef>
              <a:spcAft>
                <a:spcPts val="0"/>
              </a:spcAft>
              <a:buSzPts val="1000"/>
              <a:buChar char="●"/>
            </a:pPr>
            <a:r>
              <a:rPr lang="en" sz="1000"/>
              <a:t>Which vendors are contributing the most defects across various categories?</a:t>
            </a:r>
            <a:endParaRPr sz="1000"/>
          </a:p>
          <a:p>
            <a:pPr indent="-292100" lvl="0" marL="457200" rtl="0" algn="l">
              <a:lnSpc>
                <a:spcPct val="115000"/>
              </a:lnSpc>
              <a:spcBef>
                <a:spcPts val="0"/>
              </a:spcBef>
              <a:spcAft>
                <a:spcPts val="0"/>
              </a:spcAft>
              <a:buSzPts val="1000"/>
              <a:buChar char="●"/>
            </a:pPr>
            <a:r>
              <a:rPr lang="en" sz="1000"/>
              <a:t>Who are our most favourable suppliers (business effect)?</a:t>
            </a:r>
            <a:endParaRPr sz="1000"/>
          </a:p>
          <a:p>
            <a:pPr indent="-292100" lvl="0" marL="457200" rtl="0" algn="l">
              <a:lnSpc>
                <a:spcPct val="115000"/>
              </a:lnSpc>
              <a:spcBef>
                <a:spcPts val="0"/>
              </a:spcBef>
              <a:spcAft>
                <a:spcPts val="0"/>
              </a:spcAft>
              <a:buSzPts val="1000"/>
              <a:buChar char="●"/>
            </a:pPr>
            <a:r>
              <a:rPr lang="en" sz="1000"/>
              <a:t>Who are our worst suppliers with respect to quality?</a:t>
            </a:r>
            <a:endParaRPr sz="1000"/>
          </a:p>
          <a:p>
            <a:pPr indent="-292100" lvl="0" marL="457200" rtl="0" algn="l">
              <a:lnSpc>
                <a:spcPct val="115000"/>
              </a:lnSpc>
              <a:spcBef>
                <a:spcPts val="0"/>
              </a:spcBef>
              <a:spcAft>
                <a:spcPts val="0"/>
              </a:spcAft>
              <a:buSzPts val="1000"/>
              <a:buChar char="●"/>
            </a:pPr>
            <a:r>
              <a:rPr lang="en" sz="1000"/>
              <a:t>Who are our least favourable suppliers?</a:t>
            </a:r>
            <a:endParaRPr sz="1000"/>
          </a:p>
          <a:p>
            <a:pPr indent="-292100" lvl="0" marL="457200" rtl="0" algn="l">
              <a:lnSpc>
                <a:spcPct val="115000"/>
              </a:lnSpc>
              <a:spcBef>
                <a:spcPts val="0"/>
              </a:spcBef>
              <a:spcAft>
                <a:spcPts val="0"/>
              </a:spcAft>
              <a:buSzPts val="1000"/>
              <a:buChar char="●"/>
            </a:pPr>
            <a:r>
              <a:rPr lang="en" sz="1000"/>
              <a:t>How much effect do our worst suppliers have on our business? </a:t>
            </a:r>
            <a:endParaRPr sz="1000"/>
          </a:p>
          <a:p>
            <a:pPr indent="-292100" lvl="0" marL="457200" rtl="0" algn="l">
              <a:lnSpc>
                <a:spcPct val="115000"/>
              </a:lnSpc>
              <a:spcBef>
                <a:spcPts val="0"/>
              </a:spcBef>
              <a:spcAft>
                <a:spcPts val="0"/>
              </a:spcAft>
              <a:buSzPts val="1000"/>
              <a:buChar char="●"/>
            </a:pPr>
            <a:r>
              <a:rPr lang="en" sz="1000"/>
              <a:t>What is our worst managed material type? Any reason?</a:t>
            </a:r>
            <a:endParaRPr sz="1000"/>
          </a:p>
          <a:p>
            <a:pPr indent="-292100" lvl="0" marL="457200" rtl="0" algn="l">
              <a:lnSpc>
                <a:spcPct val="115000"/>
              </a:lnSpc>
              <a:spcBef>
                <a:spcPts val="0"/>
              </a:spcBef>
              <a:spcAft>
                <a:spcPts val="0"/>
              </a:spcAft>
              <a:buSzPts val="1000"/>
              <a:buChar char="●"/>
            </a:pPr>
            <a:r>
              <a:rPr lang="en" sz="1000"/>
              <a:t>Are there any seasonal trends or time-related spikes in defects?</a:t>
            </a:r>
            <a:endParaRPr sz="1000"/>
          </a:p>
          <a:p>
            <a:pPr indent="-292100" lvl="0" marL="457200" rtl="0" algn="l">
              <a:lnSpc>
                <a:spcPct val="115000"/>
              </a:lnSpc>
              <a:spcBef>
                <a:spcPts val="0"/>
              </a:spcBef>
              <a:spcAft>
                <a:spcPts val="0"/>
              </a:spcAft>
              <a:buSzPts val="1000"/>
              <a:buChar char="●"/>
            </a:pPr>
            <a:r>
              <a:rPr lang="en" sz="1000"/>
              <a:t>How well are we managing the defects experienced in comparison?</a:t>
            </a:r>
            <a:endParaRPr sz="1000"/>
          </a:p>
          <a:p>
            <a:pPr indent="-292100" lvl="0" marL="457200" rtl="0" algn="l">
              <a:lnSpc>
                <a:spcPct val="115000"/>
              </a:lnSpc>
              <a:spcBef>
                <a:spcPts val="0"/>
              </a:spcBef>
              <a:spcAft>
                <a:spcPts val="0"/>
              </a:spcAft>
              <a:buSzPts val="1000"/>
              <a:buChar char="●"/>
            </a:pPr>
            <a:r>
              <a:rPr lang="en" sz="1000"/>
              <a:t>Whether there is a correlation between the number of defects and the amount of downtime experienced?</a:t>
            </a:r>
            <a:endParaRPr sz="1000"/>
          </a:p>
          <a:p>
            <a:pPr indent="-292100" lvl="0" marL="457200" rtl="0" algn="l">
              <a:lnSpc>
                <a:spcPct val="115000"/>
              </a:lnSpc>
              <a:spcBef>
                <a:spcPts val="0"/>
              </a:spcBef>
              <a:spcAft>
                <a:spcPts val="0"/>
              </a:spcAft>
              <a:buSzPts val="1000"/>
              <a:buChar char="●"/>
            </a:pPr>
            <a:r>
              <a:rPr lang="en" sz="1000"/>
              <a:t>What actionable recommendations can be made to improve vendor performance and reduce defect rates?</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b="1" lang="en" sz="1000"/>
              <a:t>Expected output:</a:t>
            </a:r>
            <a:endParaRPr b="1" sz="1000"/>
          </a:p>
          <a:p>
            <a:pPr indent="-292100" lvl="0" marL="457200" rtl="0" algn="l">
              <a:lnSpc>
                <a:spcPct val="115000"/>
              </a:lnSpc>
              <a:spcBef>
                <a:spcPts val="0"/>
              </a:spcBef>
              <a:spcAft>
                <a:spcPts val="0"/>
              </a:spcAft>
              <a:buSzPts val="1000"/>
              <a:buChar char="●"/>
            </a:pPr>
            <a:r>
              <a:rPr lang="en" sz="1000"/>
              <a:t>Help the business </a:t>
            </a:r>
            <a:r>
              <a:rPr b="1" lang="en" sz="1000"/>
              <a:t>answer the above questions</a:t>
            </a:r>
            <a:r>
              <a:rPr lang="en" sz="1000"/>
              <a:t>, and also </a:t>
            </a:r>
            <a:r>
              <a:rPr b="1" lang="en" sz="1000"/>
              <a:t>create a complete presentation </a:t>
            </a:r>
            <a:r>
              <a:rPr lang="en" sz="1000"/>
              <a:t>to highlight the key points with a suggested structure like a template. </a:t>
            </a:r>
            <a:endParaRPr sz="1000"/>
          </a:p>
          <a:p>
            <a:pPr indent="-292100" lvl="0" marL="457200" rtl="0" algn="l">
              <a:lnSpc>
                <a:spcPct val="115000"/>
              </a:lnSpc>
              <a:spcBef>
                <a:spcPts val="0"/>
              </a:spcBef>
              <a:spcAft>
                <a:spcPts val="0"/>
              </a:spcAft>
              <a:buSzPts val="1000"/>
              <a:buChar char="●"/>
            </a:pPr>
            <a:r>
              <a:rPr lang="en" sz="1000"/>
              <a:t>Include a link to a </a:t>
            </a:r>
            <a:r>
              <a:rPr b="1" lang="en" sz="1000"/>
              <a:t>Power BI dashboard</a:t>
            </a:r>
            <a:r>
              <a:rPr lang="en" sz="1000"/>
              <a:t> to help the business monitor daily performance. </a:t>
            </a:r>
            <a:endParaRPr sz="1000"/>
          </a:p>
          <a:p>
            <a:pPr indent="-292100" lvl="0" marL="457200" rtl="0" algn="l">
              <a:lnSpc>
                <a:spcPct val="115000"/>
              </a:lnSpc>
              <a:spcBef>
                <a:spcPts val="0"/>
              </a:spcBef>
              <a:spcAft>
                <a:spcPts val="0"/>
              </a:spcAft>
              <a:buSzPts val="1000"/>
              <a:buChar char="●"/>
            </a:pPr>
            <a:r>
              <a:rPr lang="en" sz="1000"/>
              <a:t>Feel free to ask any additional questions if needed.</a:t>
            </a:r>
            <a:endParaRPr sz="1000"/>
          </a:p>
          <a:p>
            <a:pPr indent="0" lvl="0" marL="0" rtl="0" algn="l">
              <a:lnSpc>
                <a:spcPct val="115000"/>
              </a:lnSpc>
              <a:spcBef>
                <a:spcPts val="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9" name="Shape 309"/>
        <p:cNvGrpSpPr/>
        <p:nvPr/>
      </p:nvGrpSpPr>
      <p:grpSpPr>
        <a:xfrm>
          <a:off x="0" y="0"/>
          <a:ext cx="0" cy="0"/>
          <a:chOff x="0" y="0"/>
          <a:chExt cx="0" cy="0"/>
        </a:xfrm>
      </p:grpSpPr>
      <p:sp>
        <p:nvSpPr>
          <p:cNvPr id="310" name="Google Shape;310;p16"/>
          <p:cNvSpPr txBox="1"/>
          <p:nvPr/>
        </p:nvSpPr>
        <p:spPr>
          <a:xfrm>
            <a:off x="316700" y="0"/>
            <a:ext cx="8418300" cy="52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t>Executive Summary</a:t>
            </a:r>
            <a:endParaRPr b="1" sz="1300">
              <a:solidFill>
                <a:srgbClr val="EE4D2D"/>
              </a:solidFill>
            </a:endParaRPr>
          </a:p>
        </p:txBody>
      </p:sp>
      <p:sp>
        <p:nvSpPr>
          <p:cNvPr id="311" name="Google Shape;311;p16"/>
          <p:cNvSpPr txBox="1"/>
          <p:nvPr/>
        </p:nvSpPr>
        <p:spPr>
          <a:xfrm>
            <a:off x="2076625" y="799925"/>
            <a:ext cx="6658500" cy="6735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This project analyzed manufacturing defect data to identify key issues impacting product quality and operational efficiency. The objective was to </a:t>
            </a:r>
            <a:r>
              <a:rPr b="1" lang="en" sz="1000"/>
              <a:t>uncover </a:t>
            </a:r>
            <a:r>
              <a:rPr lang="en" sz="1000"/>
              <a:t>trends in </a:t>
            </a:r>
            <a:r>
              <a:rPr b="1" lang="en" sz="1000"/>
              <a:t>defect rates</a:t>
            </a:r>
            <a:r>
              <a:rPr lang="en" sz="1000"/>
              <a:t>, assess </a:t>
            </a:r>
            <a:r>
              <a:rPr b="1" lang="en" sz="1000"/>
              <a:t>vendor performance</a:t>
            </a:r>
            <a:r>
              <a:rPr lang="en" sz="1000"/>
              <a:t>, and </a:t>
            </a:r>
            <a:r>
              <a:rPr b="1" lang="en" sz="1000"/>
              <a:t>offer recommendations</a:t>
            </a:r>
            <a:r>
              <a:rPr lang="en" sz="1000"/>
              <a:t> to reduce defects and enhance production processes.</a:t>
            </a:r>
            <a:endParaRPr sz="1000">
              <a:solidFill>
                <a:schemeClr val="dk2"/>
              </a:solidFill>
              <a:latin typeface="Nunito"/>
              <a:ea typeface="Nunito"/>
              <a:cs typeface="Nunito"/>
              <a:sym typeface="Nunito"/>
            </a:endParaRPr>
          </a:p>
        </p:txBody>
      </p:sp>
      <p:sp>
        <p:nvSpPr>
          <p:cNvPr id="312" name="Google Shape;312;p16"/>
          <p:cNvSpPr/>
          <p:nvPr/>
        </p:nvSpPr>
        <p:spPr>
          <a:xfrm>
            <a:off x="398250" y="799925"/>
            <a:ext cx="1538100" cy="673500"/>
          </a:xfrm>
          <a:prstGeom prst="rect">
            <a:avLst/>
          </a:prstGeom>
          <a:solidFill>
            <a:srgbClr val="EE4D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Objective</a:t>
            </a:r>
            <a:endParaRPr sz="1100">
              <a:solidFill>
                <a:srgbClr val="FFFFFF"/>
              </a:solidFill>
            </a:endParaRPr>
          </a:p>
        </p:txBody>
      </p:sp>
      <p:sp>
        <p:nvSpPr>
          <p:cNvPr id="313" name="Google Shape;313;p16"/>
          <p:cNvSpPr txBox="1"/>
          <p:nvPr/>
        </p:nvSpPr>
        <p:spPr>
          <a:xfrm>
            <a:off x="2112000" y="1629900"/>
            <a:ext cx="2050800" cy="1578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Defect Impact</a:t>
            </a:r>
            <a:r>
              <a:rPr lang="en" sz="1000"/>
              <a:t>: A total of </a:t>
            </a:r>
            <a:r>
              <a:rPr b="1" lang="en" sz="1000"/>
              <a:t>xx</a:t>
            </a:r>
            <a:r>
              <a:rPr b="1" lang="en" sz="1000"/>
              <a:t> million</a:t>
            </a:r>
            <a:r>
              <a:rPr b="1" lang="en" sz="1000"/>
              <a:t> defective units</a:t>
            </a:r>
            <a:r>
              <a:rPr lang="en" sz="1000"/>
              <a:t> resulted in yyy minutes of downtime, significantly affecting production efficiency and increasing operational costs</a:t>
            </a:r>
            <a:endParaRPr sz="1000">
              <a:solidFill>
                <a:schemeClr val="dk2"/>
              </a:solidFill>
              <a:latin typeface="Nunito"/>
              <a:ea typeface="Nunito"/>
              <a:cs typeface="Nunito"/>
              <a:sym typeface="Nunito"/>
            </a:endParaRPr>
          </a:p>
        </p:txBody>
      </p:sp>
      <p:sp>
        <p:nvSpPr>
          <p:cNvPr id="314" name="Google Shape;314;p16"/>
          <p:cNvSpPr/>
          <p:nvPr/>
        </p:nvSpPr>
        <p:spPr>
          <a:xfrm>
            <a:off x="398250" y="1620750"/>
            <a:ext cx="1538100" cy="1578000"/>
          </a:xfrm>
          <a:prstGeom prst="rect">
            <a:avLst/>
          </a:prstGeom>
          <a:solidFill>
            <a:srgbClr val="EE4D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Key Findings</a:t>
            </a:r>
            <a:endParaRPr sz="1100">
              <a:solidFill>
                <a:srgbClr val="FFFFFF"/>
              </a:solidFill>
            </a:endParaRPr>
          </a:p>
        </p:txBody>
      </p:sp>
      <p:sp>
        <p:nvSpPr>
          <p:cNvPr id="315" name="Google Shape;315;p16"/>
          <p:cNvSpPr txBox="1"/>
          <p:nvPr/>
        </p:nvSpPr>
        <p:spPr>
          <a:xfrm>
            <a:off x="4379275" y="1629900"/>
            <a:ext cx="2050800" cy="1578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Underperforming Vendors</a:t>
            </a:r>
            <a:r>
              <a:rPr lang="en" sz="1000"/>
              <a:t>: Vendors like </a:t>
            </a:r>
            <a:r>
              <a:rPr b="1" lang="en" sz="1000"/>
              <a:t>xx </a:t>
            </a:r>
            <a:r>
              <a:rPr lang="en" sz="1000"/>
              <a:t>and </a:t>
            </a:r>
            <a:r>
              <a:rPr b="1" lang="en" sz="1000"/>
              <a:t>yy </a:t>
            </a:r>
            <a:r>
              <a:rPr lang="en" sz="1000"/>
              <a:t>consistently contributed to high defect rates, particularly in key defect categories, which presented significant risks to production quality.</a:t>
            </a:r>
            <a:endParaRPr sz="1000">
              <a:solidFill>
                <a:schemeClr val="dk2"/>
              </a:solidFill>
              <a:latin typeface="Nunito"/>
              <a:ea typeface="Nunito"/>
              <a:cs typeface="Nunito"/>
              <a:sym typeface="Nunito"/>
            </a:endParaRPr>
          </a:p>
        </p:txBody>
      </p:sp>
      <p:sp>
        <p:nvSpPr>
          <p:cNvPr id="316" name="Google Shape;316;p16"/>
          <p:cNvSpPr txBox="1"/>
          <p:nvPr/>
        </p:nvSpPr>
        <p:spPr>
          <a:xfrm>
            <a:off x="6702050" y="1597550"/>
            <a:ext cx="2050800" cy="16104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Improving Vendors</a:t>
            </a:r>
            <a:r>
              <a:rPr lang="en" sz="1000"/>
              <a:t>: Vendors such as </a:t>
            </a:r>
            <a:r>
              <a:rPr b="1" lang="en" sz="1000"/>
              <a:t>xxx </a:t>
            </a:r>
            <a:r>
              <a:rPr lang="en" sz="1000"/>
              <a:t>showed notable improvements, highlighting the success of recent corrective measures in reducing defect rates</a:t>
            </a:r>
            <a:endParaRPr sz="1000">
              <a:solidFill>
                <a:schemeClr val="dk2"/>
              </a:solidFill>
              <a:latin typeface="Nunito"/>
              <a:ea typeface="Nunito"/>
              <a:cs typeface="Nunito"/>
              <a:sym typeface="Nunito"/>
            </a:endParaRPr>
          </a:p>
        </p:txBody>
      </p:sp>
      <p:sp>
        <p:nvSpPr>
          <p:cNvPr id="317" name="Google Shape;317;p16"/>
          <p:cNvSpPr/>
          <p:nvPr/>
        </p:nvSpPr>
        <p:spPr>
          <a:xfrm>
            <a:off x="398250" y="3336900"/>
            <a:ext cx="1538100" cy="1348500"/>
          </a:xfrm>
          <a:prstGeom prst="rect">
            <a:avLst/>
          </a:prstGeom>
          <a:solidFill>
            <a:srgbClr val="EE4D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Recommendation</a:t>
            </a:r>
            <a:endParaRPr sz="1100">
              <a:solidFill>
                <a:srgbClr val="FFFFFF"/>
              </a:solidFill>
            </a:endParaRPr>
          </a:p>
        </p:txBody>
      </p:sp>
      <p:sp>
        <p:nvSpPr>
          <p:cNvPr id="318" name="Google Shape;318;p16"/>
          <p:cNvSpPr txBox="1"/>
          <p:nvPr/>
        </p:nvSpPr>
        <p:spPr>
          <a:xfrm>
            <a:off x="2085450" y="3373215"/>
            <a:ext cx="2050800" cy="1312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Enhance Data Insights</a:t>
            </a:r>
            <a:r>
              <a:rPr lang="en" sz="1000"/>
              <a:t>: Prioritize collecting data on production volumes, financial impacts, and root causes to better focus improvement efforts and track defect rates</a:t>
            </a:r>
            <a:endParaRPr sz="10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t/>
            </a:r>
            <a:endParaRPr sz="1000">
              <a:solidFill>
                <a:schemeClr val="dk2"/>
              </a:solidFill>
              <a:latin typeface="Nunito"/>
              <a:ea typeface="Nunito"/>
              <a:cs typeface="Nunito"/>
              <a:sym typeface="Nunito"/>
            </a:endParaRPr>
          </a:p>
        </p:txBody>
      </p:sp>
      <p:sp>
        <p:nvSpPr>
          <p:cNvPr id="319" name="Google Shape;319;p16"/>
          <p:cNvSpPr txBox="1"/>
          <p:nvPr/>
        </p:nvSpPr>
        <p:spPr>
          <a:xfrm>
            <a:off x="4352725" y="3373215"/>
            <a:ext cx="2050800" cy="1312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Improve High-Defect Vendors</a:t>
            </a:r>
            <a:r>
              <a:rPr lang="en" sz="1000"/>
              <a:t>: Take immediate action with </a:t>
            </a:r>
            <a:r>
              <a:rPr b="1" lang="en" sz="1000"/>
              <a:t>xx </a:t>
            </a:r>
            <a:r>
              <a:rPr lang="en" sz="1000"/>
              <a:t>and </a:t>
            </a:r>
            <a:r>
              <a:rPr b="1" lang="en" sz="1000"/>
              <a:t>xx</a:t>
            </a:r>
            <a:r>
              <a:rPr lang="en" sz="1000"/>
              <a:t>by enforcing stricter quality control and regular audits</a:t>
            </a:r>
            <a:endParaRPr sz="1000"/>
          </a:p>
          <a:p>
            <a:pPr indent="0" lvl="0" marL="0" rtl="0" algn="l">
              <a:lnSpc>
                <a:spcPct val="115000"/>
              </a:lnSpc>
              <a:spcBef>
                <a:spcPts val="0"/>
              </a:spcBef>
              <a:spcAft>
                <a:spcPts val="0"/>
              </a:spcAft>
              <a:buNone/>
            </a:pPr>
            <a:r>
              <a:t/>
            </a:r>
            <a:endParaRPr sz="1000"/>
          </a:p>
        </p:txBody>
      </p:sp>
      <p:sp>
        <p:nvSpPr>
          <p:cNvPr id="320" name="Google Shape;320;p16"/>
          <p:cNvSpPr txBox="1"/>
          <p:nvPr/>
        </p:nvSpPr>
        <p:spPr>
          <a:xfrm>
            <a:off x="6675500" y="3336900"/>
            <a:ext cx="2050800" cy="13485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Sustain Vendor Success</a:t>
            </a:r>
            <a:r>
              <a:rPr lang="en" sz="1000"/>
              <a:t>: Keep monitoring vendors like </a:t>
            </a:r>
            <a:r>
              <a:rPr b="1" lang="en" sz="1000"/>
              <a:t>xx </a:t>
            </a:r>
            <a:r>
              <a:rPr lang="en" sz="1000"/>
              <a:t>and </a:t>
            </a:r>
            <a:r>
              <a:rPr b="1" lang="en" sz="1000"/>
              <a:t>xx </a:t>
            </a:r>
            <a:r>
              <a:rPr lang="en" sz="1000"/>
              <a:t>to maintain their progress, and share their best practices with underperforming vendors to boost overall quality.</a:t>
            </a:r>
            <a:endParaRPr sz="10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24" name="Shape 324"/>
        <p:cNvGrpSpPr/>
        <p:nvPr/>
      </p:nvGrpSpPr>
      <p:grpSpPr>
        <a:xfrm>
          <a:off x="0" y="0"/>
          <a:ext cx="0" cy="0"/>
          <a:chOff x="0" y="0"/>
          <a:chExt cx="0" cy="0"/>
        </a:xfrm>
      </p:grpSpPr>
      <p:sp>
        <p:nvSpPr>
          <p:cNvPr id="325" name="Google Shape;325;p17"/>
          <p:cNvSpPr txBox="1"/>
          <p:nvPr/>
        </p:nvSpPr>
        <p:spPr>
          <a:xfrm>
            <a:off x="290900" y="110750"/>
            <a:ext cx="76866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t>Table of content</a:t>
            </a:r>
            <a:endParaRPr b="1" sz="2000"/>
          </a:p>
        </p:txBody>
      </p:sp>
      <p:sp>
        <p:nvSpPr>
          <p:cNvPr id="326" name="Google Shape;326;p17"/>
          <p:cNvSpPr txBox="1"/>
          <p:nvPr/>
        </p:nvSpPr>
        <p:spPr>
          <a:xfrm>
            <a:off x="2729825" y="1421700"/>
            <a:ext cx="3846600" cy="400200"/>
          </a:xfrm>
          <a:prstGeom prst="rect">
            <a:avLst/>
          </a:prstGeom>
          <a:solidFill>
            <a:srgbClr val="FCE5CD"/>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a:t>Overall Performance</a:t>
            </a:r>
            <a:endParaRPr b="1" i="0" sz="1400" u="none" cap="none" strike="noStrike">
              <a:solidFill>
                <a:srgbClr val="000000"/>
              </a:solidFill>
            </a:endParaRPr>
          </a:p>
        </p:txBody>
      </p:sp>
      <p:sp>
        <p:nvSpPr>
          <p:cNvPr id="327" name="Google Shape;327;p17"/>
          <p:cNvSpPr txBox="1"/>
          <p:nvPr/>
        </p:nvSpPr>
        <p:spPr>
          <a:xfrm>
            <a:off x="2729825" y="2179516"/>
            <a:ext cx="3846600" cy="400200"/>
          </a:xfrm>
          <a:prstGeom prst="rect">
            <a:avLst/>
          </a:prstGeom>
          <a:solidFill>
            <a:srgbClr val="FCE5CD"/>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a:t>Vendor Analysis</a:t>
            </a:r>
            <a:endParaRPr b="1" i="0" sz="1400" u="none" cap="none" strike="noStrike">
              <a:solidFill>
                <a:srgbClr val="000000"/>
              </a:solidFill>
            </a:endParaRPr>
          </a:p>
        </p:txBody>
      </p:sp>
      <p:sp>
        <p:nvSpPr>
          <p:cNvPr id="328" name="Google Shape;328;p17"/>
          <p:cNvSpPr/>
          <p:nvPr/>
        </p:nvSpPr>
        <p:spPr>
          <a:xfrm>
            <a:off x="1995475" y="1363069"/>
            <a:ext cx="617100" cy="533100"/>
          </a:xfrm>
          <a:prstGeom prst="rect">
            <a:avLst/>
          </a:prstGeom>
          <a:solidFill>
            <a:srgbClr val="EE4D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rgbClr val="FFFFFF"/>
                </a:solidFill>
                <a:latin typeface="Roboto"/>
                <a:ea typeface="Roboto"/>
                <a:cs typeface="Roboto"/>
                <a:sym typeface="Roboto"/>
              </a:rPr>
              <a:t>1</a:t>
            </a:r>
            <a:endParaRPr b="1" i="0" sz="2600" u="none" cap="none" strike="noStrike">
              <a:solidFill>
                <a:srgbClr val="FFFFFF"/>
              </a:solidFill>
              <a:latin typeface="Roboto"/>
              <a:ea typeface="Roboto"/>
              <a:cs typeface="Roboto"/>
              <a:sym typeface="Roboto"/>
            </a:endParaRPr>
          </a:p>
        </p:txBody>
      </p:sp>
      <p:sp>
        <p:nvSpPr>
          <p:cNvPr id="329" name="Google Shape;329;p17"/>
          <p:cNvSpPr/>
          <p:nvPr/>
        </p:nvSpPr>
        <p:spPr>
          <a:xfrm>
            <a:off x="2000575" y="2113051"/>
            <a:ext cx="617100" cy="533100"/>
          </a:xfrm>
          <a:prstGeom prst="rect">
            <a:avLst/>
          </a:prstGeom>
          <a:solidFill>
            <a:srgbClr val="EE4D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rgbClr val="FFFFFF"/>
                </a:solidFill>
                <a:latin typeface="Roboto"/>
                <a:ea typeface="Roboto"/>
                <a:cs typeface="Roboto"/>
                <a:sym typeface="Roboto"/>
              </a:rPr>
              <a:t>2</a:t>
            </a:r>
            <a:endParaRPr b="1" i="0" sz="2600" u="none" cap="none" strike="noStrike">
              <a:solidFill>
                <a:srgbClr val="FFFFFF"/>
              </a:solidFill>
              <a:latin typeface="Roboto"/>
              <a:ea typeface="Roboto"/>
              <a:cs typeface="Roboto"/>
              <a:sym typeface="Roboto"/>
            </a:endParaRPr>
          </a:p>
        </p:txBody>
      </p:sp>
      <p:sp>
        <p:nvSpPr>
          <p:cNvPr id="330" name="Google Shape;330;p17"/>
          <p:cNvSpPr/>
          <p:nvPr/>
        </p:nvSpPr>
        <p:spPr>
          <a:xfrm>
            <a:off x="1995475" y="2791754"/>
            <a:ext cx="617100" cy="533100"/>
          </a:xfrm>
          <a:prstGeom prst="rect">
            <a:avLst/>
          </a:prstGeom>
          <a:solidFill>
            <a:srgbClr val="EE4D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rgbClr val="FFFFFF"/>
                </a:solidFill>
                <a:latin typeface="Roboto"/>
                <a:ea typeface="Roboto"/>
                <a:cs typeface="Roboto"/>
                <a:sym typeface="Roboto"/>
              </a:rPr>
              <a:t>3</a:t>
            </a:r>
            <a:endParaRPr b="1" i="0" sz="2600" u="none" cap="none" strike="noStrike">
              <a:solidFill>
                <a:srgbClr val="FFFFFF"/>
              </a:solidFill>
              <a:latin typeface="Roboto"/>
              <a:ea typeface="Roboto"/>
              <a:cs typeface="Roboto"/>
              <a:sym typeface="Roboto"/>
            </a:endParaRPr>
          </a:p>
        </p:txBody>
      </p:sp>
      <p:sp>
        <p:nvSpPr>
          <p:cNvPr id="331" name="Google Shape;331;p17"/>
          <p:cNvSpPr/>
          <p:nvPr/>
        </p:nvSpPr>
        <p:spPr>
          <a:xfrm>
            <a:off x="2000575" y="3470456"/>
            <a:ext cx="617100" cy="533100"/>
          </a:xfrm>
          <a:prstGeom prst="rect">
            <a:avLst/>
          </a:prstGeom>
          <a:solidFill>
            <a:srgbClr val="EE4D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rgbClr val="FFFFFF"/>
                </a:solidFill>
                <a:latin typeface="Roboto"/>
                <a:ea typeface="Roboto"/>
                <a:cs typeface="Roboto"/>
                <a:sym typeface="Roboto"/>
              </a:rPr>
              <a:t>4</a:t>
            </a:r>
            <a:endParaRPr b="1" i="0" sz="2600" u="none" cap="none" strike="noStrike">
              <a:solidFill>
                <a:srgbClr val="FFFFFF"/>
              </a:solidFill>
              <a:latin typeface="Roboto"/>
              <a:ea typeface="Roboto"/>
              <a:cs typeface="Roboto"/>
              <a:sym typeface="Roboto"/>
            </a:endParaRPr>
          </a:p>
        </p:txBody>
      </p:sp>
      <p:sp>
        <p:nvSpPr>
          <p:cNvPr id="332" name="Google Shape;332;p17"/>
          <p:cNvSpPr txBox="1"/>
          <p:nvPr/>
        </p:nvSpPr>
        <p:spPr>
          <a:xfrm>
            <a:off x="2729825" y="2858215"/>
            <a:ext cx="3846600" cy="400200"/>
          </a:xfrm>
          <a:prstGeom prst="rect">
            <a:avLst/>
          </a:prstGeom>
          <a:solidFill>
            <a:srgbClr val="FCE5CD"/>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a:t>xxxxxx</a:t>
            </a:r>
            <a:endParaRPr b="1" i="0" sz="1400" u="none" cap="none" strike="noStrike">
              <a:solidFill>
                <a:srgbClr val="000000"/>
              </a:solidFill>
            </a:endParaRPr>
          </a:p>
        </p:txBody>
      </p:sp>
      <p:sp>
        <p:nvSpPr>
          <p:cNvPr id="333" name="Google Shape;333;p17"/>
          <p:cNvSpPr txBox="1"/>
          <p:nvPr/>
        </p:nvSpPr>
        <p:spPr>
          <a:xfrm>
            <a:off x="2729825" y="3536903"/>
            <a:ext cx="3846600" cy="400200"/>
          </a:xfrm>
          <a:prstGeom prst="rect">
            <a:avLst/>
          </a:prstGeom>
          <a:solidFill>
            <a:srgbClr val="FCE5CD"/>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a:t>Recommendation</a:t>
            </a:r>
            <a:endParaRPr b="1" i="0" sz="1400" u="none" cap="none" strike="noStrike">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7" name="Shape 337"/>
        <p:cNvGrpSpPr/>
        <p:nvPr/>
      </p:nvGrpSpPr>
      <p:grpSpPr>
        <a:xfrm>
          <a:off x="0" y="0"/>
          <a:ext cx="0" cy="0"/>
          <a:chOff x="0" y="0"/>
          <a:chExt cx="0" cy="0"/>
        </a:xfrm>
      </p:grpSpPr>
      <p:sp>
        <p:nvSpPr>
          <p:cNvPr id="338" name="Google Shape;338;p18"/>
          <p:cNvSpPr txBox="1"/>
          <p:nvPr/>
        </p:nvSpPr>
        <p:spPr>
          <a:xfrm>
            <a:off x="317775" y="36550"/>
            <a:ext cx="8520900" cy="52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Shocking Cost of Downtime: roughly $69k per year</a:t>
            </a:r>
            <a:endParaRPr b="1" sz="1200">
              <a:solidFill>
                <a:schemeClr val="dk2"/>
              </a:solidFill>
            </a:endParaRPr>
          </a:p>
          <a:p>
            <a:pPr indent="0" lvl="0" marL="0" rtl="0" algn="l">
              <a:spcBef>
                <a:spcPts val="0"/>
              </a:spcBef>
              <a:spcAft>
                <a:spcPts val="0"/>
              </a:spcAft>
              <a:buNone/>
            </a:pPr>
            <a:r>
              <a:rPr lang="en" sz="1200">
                <a:solidFill>
                  <a:schemeClr val="dk2"/>
                </a:solidFill>
              </a:rPr>
              <a:t>We are wasting $1 per minute of downtime, and this figure becomes even more alarming with a big impact</a:t>
            </a:r>
            <a:endParaRPr sz="1200">
              <a:solidFill>
                <a:schemeClr val="dk2"/>
              </a:solidFill>
            </a:endParaRPr>
          </a:p>
        </p:txBody>
      </p:sp>
      <p:sp>
        <p:nvSpPr>
          <p:cNvPr id="339" name="Google Shape;339;p18"/>
          <p:cNvSpPr txBox="1"/>
          <p:nvPr/>
        </p:nvSpPr>
        <p:spPr>
          <a:xfrm>
            <a:off x="317775" y="717400"/>
            <a:ext cx="8442900" cy="2729100"/>
          </a:xfrm>
          <a:prstGeom prst="rect">
            <a:avLst/>
          </a:prstGeom>
          <a:noFill/>
          <a:ln cap="flat" cmpd="sng" w="9525">
            <a:solidFill>
              <a:srgbClr val="EE4D2D"/>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2"/>
              </a:solidFill>
            </a:endParaRPr>
          </a:p>
        </p:txBody>
      </p:sp>
      <p:sp>
        <p:nvSpPr>
          <p:cNvPr id="340" name="Google Shape;340;p18"/>
          <p:cNvSpPr txBox="1"/>
          <p:nvPr/>
        </p:nvSpPr>
        <p:spPr>
          <a:xfrm>
            <a:off x="333079" y="3579000"/>
            <a:ext cx="8505600" cy="14739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EE4D2D"/>
                </a:solidFill>
                <a:highlight>
                  <a:srgbClr val="FFF2CC"/>
                </a:highlight>
              </a:rPr>
              <a:t>Highlights</a:t>
            </a:r>
            <a:r>
              <a:rPr b="1" lang="en" sz="1100">
                <a:solidFill>
                  <a:srgbClr val="EE4D2D"/>
                </a:solidFill>
                <a:highlight>
                  <a:srgbClr val="FFF2CC"/>
                </a:highlight>
              </a:rPr>
              <a:t>:</a:t>
            </a:r>
            <a:endParaRPr b="1" sz="1100">
              <a:solidFill>
                <a:srgbClr val="EE4D2D"/>
              </a:solidFill>
              <a:highlight>
                <a:srgbClr val="FFF2CC"/>
              </a:highlight>
            </a:endParaRPr>
          </a:p>
          <a:p>
            <a:pPr indent="-177800" lvl="0" marL="342900" rtl="0" algn="l">
              <a:spcBef>
                <a:spcPts val="0"/>
              </a:spcBef>
              <a:spcAft>
                <a:spcPts val="0"/>
              </a:spcAft>
              <a:buSzPts val="1000"/>
              <a:buAutoNum type="arabicPeriod"/>
            </a:pPr>
            <a:r>
              <a:rPr lang="en" sz="1000">
                <a:highlight>
                  <a:srgbClr val="FFF2CC"/>
                </a:highlight>
              </a:rPr>
              <a:t>October 2014 shows the highest defects quantity, reaching XXX </a:t>
            </a:r>
            <a:endParaRPr sz="1000">
              <a:highlight>
                <a:srgbClr val="FFF2CC"/>
              </a:highlight>
            </a:endParaRPr>
          </a:p>
          <a:p>
            <a:pPr indent="-177800" lvl="0" marL="342900" rtl="0" algn="l">
              <a:spcBef>
                <a:spcPts val="0"/>
              </a:spcBef>
              <a:spcAft>
                <a:spcPts val="0"/>
              </a:spcAft>
              <a:buSzPts val="1000"/>
              <a:buAutoNum type="arabicPeriod"/>
            </a:pPr>
            <a:r>
              <a:t/>
            </a:r>
            <a:endParaRPr sz="1000">
              <a:highlight>
                <a:srgbClr val="FFF2CC"/>
              </a:highlight>
            </a:endParaRPr>
          </a:p>
        </p:txBody>
      </p:sp>
      <p:pic>
        <p:nvPicPr>
          <p:cNvPr id="341" name="Google Shape;341;p18"/>
          <p:cNvPicPr preferRelativeResize="0"/>
          <p:nvPr/>
        </p:nvPicPr>
        <p:blipFill>
          <a:blip r:embed="rId3">
            <a:alphaModFix/>
          </a:blip>
          <a:stretch>
            <a:fillRect/>
          </a:stretch>
        </p:blipFill>
        <p:spPr>
          <a:xfrm>
            <a:off x="353327" y="1234700"/>
            <a:ext cx="8371775" cy="1854350"/>
          </a:xfrm>
          <a:prstGeom prst="rect">
            <a:avLst/>
          </a:prstGeom>
          <a:noFill/>
          <a:ln>
            <a:noFill/>
          </a:ln>
        </p:spPr>
      </p:pic>
      <p:sp>
        <p:nvSpPr>
          <p:cNvPr id="342" name="Google Shape;342;p18"/>
          <p:cNvSpPr txBox="1"/>
          <p:nvPr/>
        </p:nvSpPr>
        <p:spPr>
          <a:xfrm>
            <a:off x="4204950" y="1271100"/>
            <a:ext cx="1338000" cy="920700"/>
          </a:xfrm>
          <a:prstGeom prst="rect">
            <a:avLst/>
          </a:prstGeom>
          <a:noFill/>
          <a:ln cap="flat" cmpd="sng" w="19050">
            <a:solidFill>
              <a:schemeClr val="accent2"/>
            </a:solidFill>
            <a:prstDash val="lgDash"/>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solidFill>
                <a:srgbClr val="424242"/>
              </a:solidFill>
            </a:endParaRPr>
          </a:p>
        </p:txBody>
      </p:sp>
      <p:sp>
        <p:nvSpPr>
          <p:cNvPr id="343" name="Google Shape;343;p18"/>
          <p:cNvSpPr txBox="1"/>
          <p:nvPr/>
        </p:nvSpPr>
        <p:spPr>
          <a:xfrm>
            <a:off x="5394450" y="672300"/>
            <a:ext cx="6876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EE4D2D"/>
                </a:solidFill>
              </a:rPr>
              <a:t>Peak season</a:t>
            </a:r>
            <a:endParaRPr b="1" sz="1000">
              <a:solidFill>
                <a:srgbClr val="EE4D2D"/>
              </a:solidFill>
            </a:endParaRPr>
          </a:p>
        </p:txBody>
      </p:sp>
      <p:cxnSp>
        <p:nvCxnSpPr>
          <p:cNvPr id="344" name="Google Shape;344;p18"/>
          <p:cNvCxnSpPr/>
          <p:nvPr/>
        </p:nvCxnSpPr>
        <p:spPr>
          <a:xfrm flipH="1" rot="10800000">
            <a:off x="4752925" y="960600"/>
            <a:ext cx="471900" cy="241200"/>
          </a:xfrm>
          <a:prstGeom prst="straightConnector1">
            <a:avLst/>
          </a:prstGeom>
          <a:noFill/>
          <a:ln cap="flat" cmpd="sng" w="9525">
            <a:solidFill>
              <a:srgbClr val="EE4D2D"/>
            </a:solidFill>
            <a:prstDash val="solid"/>
            <a:round/>
            <a:headEnd len="med" w="med" type="none"/>
            <a:tailEnd len="med" w="med" type="triangle"/>
          </a:ln>
        </p:spPr>
      </p:cxnSp>
      <p:sp>
        <p:nvSpPr>
          <p:cNvPr id="345" name="Google Shape;345;p18"/>
          <p:cNvSpPr txBox="1"/>
          <p:nvPr/>
        </p:nvSpPr>
        <p:spPr>
          <a:xfrm>
            <a:off x="5003150" y="1385450"/>
            <a:ext cx="6876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rPr>
              <a:t>???</a:t>
            </a:r>
            <a:endParaRPr b="1" sz="10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3F1B"/>
        </a:solidFill>
      </p:bgPr>
    </p:bg>
    <p:spTree>
      <p:nvGrpSpPr>
        <p:cNvPr id="349" name="Shape 349"/>
        <p:cNvGrpSpPr/>
        <p:nvPr/>
      </p:nvGrpSpPr>
      <p:grpSpPr>
        <a:xfrm>
          <a:off x="0" y="0"/>
          <a:ext cx="0" cy="0"/>
          <a:chOff x="0" y="0"/>
          <a:chExt cx="0" cy="0"/>
        </a:xfrm>
      </p:grpSpPr>
      <p:sp>
        <p:nvSpPr>
          <p:cNvPr id="350" name="Google Shape;350;p19"/>
          <p:cNvSpPr txBox="1"/>
          <p:nvPr>
            <p:ph type="title"/>
          </p:nvPr>
        </p:nvSpPr>
        <p:spPr>
          <a:xfrm>
            <a:off x="634250" y="1641575"/>
            <a:ext cx="7334700" cy="1444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Which vendors are contributing the most defects across various categories?</a:t>
            </a:r>
            <a:endParaRPr sz="22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54" name="Shape 354"/>
        <p:cNvGrpSpPr/>
        <p:nvPr/>
      </p:nvGrpSpPr>
      <p:grpSpPr>
        <a:xfrm>
          <a:off x="0" y="0"/>
          <a:ext cx="0" cy="0"/>
          <a:chOff x="0" y="0"/>
          <a:chExt cx="0" cy="0"/>
        </a:xfrm>
      </p:grpSpPr>
      <p:sp>
        <p:nvSpPr>
          <p:cNvPr id="355" name="Google Shape;355;p20"/>
          <p:cNvSpPr txBox="1"/>
          <p:nvPr/>
        </p:nvSpPr>
        <p:spPr>
          <a:xfrm>
            <a:off x="339175" y="1393975"/>
            <a:ext cx="8475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666666"/>
                </a:solidFill>
              </a:rPr>
              <a:t>Which vendors are contributing the most defects across various categories?</a:t>
            </a:r>
            <a:endParaRPr b="1" sz="2200">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59" name="Shape 359"/>
        <p:cNvGrpSpPr/>
        <p:nvPr/>
      </p:nvGrpSpPr>
      <p:grpSpPr>
        <a:xfrm>
          <a:off x="0" y="0"/>
          <a:ext cx="0" cy="0"/>
          <a:chOff x="0" y="0"/>
          <a:chExt cx="0" cy="0"/>
        </a:xfrm>
      </p:grpSpPr>
      <p:sp>
        <p:nvSpPr>
          <p:cNvPr id="360" name="Google Shape;360;p21"/>
          <p:cNvSpPr txBox="1"/>
          <p:nvPr/>
        </p:nvSpPr>
        <p:spPr>
          <a:xfrm>
            <a:off x="290900" y="110750"/>
            <a:ext cx="76866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t>Table of content</a:t>
            </a:r>
            <a:endParaRPr b="1" sz="2000"/>
          </a:p>
        </p:txBody>
      </p:sp>
      <p:sp>
        <p:nvSpPr>
          <p:cNvPr id="361" name="Google Shape;361;p21"/>
          <p:cNvSpPr txBox="1"/>
          <p:nvPr/>
        </p:nvSpPr>
        <p:spPr>
          <a:xfrm>
            <a:off x="2729825" y="1421700"/>
            <a:ext cx="3846600" cy="400200"/>
          </a:xfrm>
          <a:prstGeom prst="rect">
            <a:avLst/>
          </a:prstGeom>
          <a:solidFill>
            <a:srgbClr val="FCE5CD"/>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a:solidFill>
                  <a:srgbClr val="D9D9D9"/>
                </a:solidFill>
              </a:rPr>
              <a:t>Overall Performance</a:t>
            </a:r>
            <a:endParaRPr b="1" i="0" sz="1400" u="none" cap="none" strike="noStrike">
              <a:solidFill>
                <a:srgbClr val="D9D9D9"/>
              </a:solidFill>
            </a:endParaRPr>
          </a:p>
        </p:txBody>
      </p:sp>
      <p:sp>
        <p:nvSpPr>
          <p:cNvPr id="362" name="Google Shape;362;p21"/>
          <p:cNvSpPr txBox="1"/>
          <p:nvPr/>
        </p:nvSpPr>
        <p:spPr>
          <a:xfrm>
            <a:off x="2729825" y="2179516"/>
            <a:ext cx="3846600" cy="400200"/>
          </a:xfrm>
          <a:prstGeom prst="rect">
            <a:avLst/>
          </a:prstGeom>
          <a:solidFill>
            <a:srgbClr val="FCE5CD"/>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a:t>Vendor Analysis</a:t>
            </a:r>
            <a:endParaRPr b="1" i="0" sz="1400" u="none" cap="none" strike="noStrike">
              <a:solidFill>
                <a:srgbClr val="000000"/>
              </a:solidFill>
            </a:endParaRPr>
          </a:p>
        </p:txBody>
      </p:sp>
      <p:sp>
        <p:nvSpPr>
          <p:cNvPr id="363" name="Google Shape;363;p21"/>
          <p:cNvSpPr/>
          <p:nvPr/>
        </p:nvSpPr>
        <p:spPr>
          <a:xfrm>
            <a:off x="1995475" y="1363069"/>
            <a:ext cx="617100" cy="533100"/>
          </a:xfrm>
          <a:prstGeom prst="rect">
            <a:avLst/>
          </a:prstGeom>
          <a:solidFill>
            <a:srgbClr val="EE4D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rgbClr val="FFFFFF"/>
                </a:solidFill>
                <a:latin typeface="Roboto"/>
                <a:ea typeface="Roboto"/>
                <a:cs typeface="Roboto"/>
                <a:sym typeface="Roboto"/>
              </a:rPr>
              <a:t>1</a:t>
            </a:r>
            <a:endParaRPr b="1" i="0" sz="2600" u="none" cap="none" strike="noStrike">
              <a:solidFill>
                <a:srgbClr val="FFFFFF"/>
              </a:solidFill>
              <a:latin typeface="Roboto"/>
              <a:ea typeface="Roboto"/>
              <a:cs typeface="Roboto"/>
              <a:sym typeface="Roboto"/>
            </a:endParaRPr>
          </a:p>
        </p:txBody>
      </p:sp>
      <p:sp>
        <p:nvSpPr>
          <p:cNvPr id="364" name="Google Shape;364;p21"/>
          <p:cNvSpPr/>
          <p:nvPr/>
        </p:nvSpPr>
        <p:spPr>
          <a:xfrm>
            <a:off x="2000575" y="2113051"/>
            <a:ext cx="617100" cy="533100"/>
          </a:xfrm>
          <a:prstGeom prst="rect">
            <a:avLst/>
          </a:prstGeom>
          <a:solidFill>
            <a:srgbClr val="EE4D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rgbClr val="FFFFFF"/>
                </a:solidFill>
                <a:latin typeface="Roboto"/>
                <a:ea typeface="Roboto"/>
                <a:cs typeface="Roboto"/>
                <a:sym typeface="Roboto"/>
              </a:rPr>
              <a:t>2</a:t>
            </a:r>
            <a:endParaRPr b="1" i="0" sz="2600" u="none" cap="none" strike="noStrike">
              <a:solidFill>
                <a:srgbClr val="FFFFFF"/>
              </a:solidFill>
              <a:latin typeface="Roboto"/>
              <a:ea typeface="Roboto"/>
              <a:cs typeface="Roboto"/>
              <a:sym typeface="Roboto"/>
            </a:endParaRPr>
          </a:p>
        </p:txBody>
      </p:sp>
      <p:sp>
        <p:nvSpPr>
          <p:cNvPr id="365" name="Google Shape;365;p21"/>
          <p:cNvSpPr/>
          <p:nvPr/>
        </p:nvSpPr>
        <p:spPr>
          <a:xfrm>
            <a:off x="1995475" y="2791754"/>
            <a:ext cx="617100" cy="533100"/>
          </a:xfrm>
          <a:prstGeom prst="rect">
            <a:avLst/>
          </a:prstGeom>
          <a:solidFill>
            <a:srgbClr val="EE4D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rgbClr val="FFFFFF"/>
                </a:solidFill>
                <a:latin typeface="Roboto"/>
                <a:ea typeface="Roboto"/>
                <a:cs typeface="Roboto"/>
                <a:sym typeface="Roboto"/>
              </a:rPr>
              <a:t>3</a:t>
            </a:r>
            <a:endParaRPr b="1" i="0" sz="2600" u="none" cap="none" strike="noStrike">
              <a:solidFill>
                <a:srgbClr val="FFFFFF"/>
              </a:solidFill>
              <a:latin typeface="Roboto"/>
              <a:ea typeface="Roboto"/>
              <a:cs typeface="Roboto"/>
              <a:sym typeface="Roboto"/>
            </a:endParaRPr>
          </a:p>
        </p:txBody>
      </p:sp>
      <p:sp>
        <p:nvSpPr>
          <p:cNvPr id="366" name="Google Shape;366;p21"/>
          <p:cNvSpPr/>
          <p:nvPr/>
        </p:nvSpPr>
        <p:spPr>
          <a:xfrm>
            <a:off x="2000575" y="3470456"/>
            <a:ext cx="617100" cy="533100"/>
          </a:xfrm>
          <a:prstGeom prst="rect">
            <a:avLst/>
          </a:prstGeom>
          <a:solidFill>
            <a:srgbClr val="EE4D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rgbClr val="FFFFFF"/>
                </a:solidFill>
                <a:latin typeface="Roboto"/>
                <a:ea typeface="Roboto"/>
                <a:cs typeface="Roboto"/>
                <a:sym typeface="Roboto"/>
              </a:rPr>
              <a:t>4</a:t>
            </a:r>
            <a:endParaRPr b="1" i="0" sz="2600" u="none" cap="none" strike="noStrike">
              <a:solidFill>
                <a:srgbClr val="FFFFFF"/>
              </a:solidFill>
              <a:latin typeface="Roboto"/>
              <a:ea typeface="Roboto"/>
              <a:cs typeface="Roboto"/>
              <a:sym typeface="Roboto"/>
            </a:endParaRPr>
          </a:p>
        </p:txBody>
      </p:sp>
      <p:sp>
        <p:nvSpPr>
          <p:cNvPr id="367" name="Google Shape;367;p21"/>
          <p:cNvSpPr txBox="1"/>
          <p:nvPr/>
        </p:nvSpPr>
        <p:spPr>
          <a:xfrm>
            <a:off x="2729825" y="2858215"/>
            <a:ext cx="3846600" cy="400200"/>
          </a:xfrm>
          <a:prstGeom prst="rect">
            <a:avLst/>
          </a:prstGeom>
          <a:solidFill>
            <a:srgbClr val="FCE5CD"/>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a:solidFill>
                  <a:srgbClr val="F3F3F3"/>
                </a:solidFill>
                <a:highlight>
                  <a:srgbClr val="D9D9D9"/>
                </a:highlight>
              </a:rPr>
              <a:t>xxxxxx</a:t>
            </a:r>
            <a:endParaRPr b="1" i="0" sz="1400" u="none" cap="none" strike="noStrike">
              <a:solidFill>
                <a:srgbClr val="F3F3F3"/>
              </a:solidFill>
              <a:highlight>
                <a:srgbClr val="D9D9D9"/>
              </a:highlight>
            </a:endParaRPr>
          </a:p>
        </p:txBody>
      </p:sp>
      <p:sp>
        <p:nvSpPr>
          <p:cNvPr id="368" name="Google Shape;368;p21"/>
          <p:cNvSpPr txBox="1"/>
          <p:nvPr/>
        </p:nvSpPr>
        <p:spPr>
          <a:xfrm>
            <a:off x="2729825" y="3536903"/>
            <a:ext cx="3846600" cy="400200"/>
          </a:xfrm>
          <a:prstGeom prst="rect">
            <a:avLst/>
          </a:prstGeom>
          <a:solidFill>
            <a:srgbClr val="FCE5CD"/>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a:solidFill>
                  <a:srgbClr val="D9D9D9"/>
                </a:solidFill>
              </a:rPr>
              <a:t>Recommendation</a:t>
            </a:r>
            <a:endParaRPr b="1" i="0" sz="1400" u="none" cap="none" strike="noStrike">
              <a:solidFill>
                <a:srgbClr val="D9D9D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