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Exo Medium"/>
      <p:regular r:id="rId23"/>
      <p:bold r:id="rId24"/>
      <p:italic r:id="rId25"/>
      <p:boldItalic r:id="rId26"/>
    </p:embeddedFont>
    <p:embeddedFont>
      <p:font typeface="Exo Black"/>
      <p:bold r:id="rId27"/>
      <p:boldItalic r:id="rId28"/>
    </p:embeddedFont>
    <p:embeddedFont>
      <p:font typeface="Ex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32">
          <p15:clr>
            <a:srgbClr val="A4A3A4"/>
          </p15:clr>
        </p15:guide>
        <p15:guide id="2" pos="336">
          <p15:clr>
            <a:srgbClr val="A4A3A4"/>
          </p15:clr>
        </p15:guide>
        <p15:guide id="3" pos="3504">
          <p15:clr>
            <a:srgbClr val="A4A3A4"/>
          </p15:clr>
        </p15:guide>
        <p15:guide id="4" orient="horz" pos="288">
          <p15:clr>
            <a:srgbClr val="A4A3A4"/>
          </p15:clr>
        </p15:guide>
        <p15:guide id="5" orient="horz" pos="480">
          <p15:clr>
            <a:srgbClr val="A4A3A4"/>
          </p15:clr>
        </p15:guide>
        <p15:guide id="6" pos="960">
          <p15:clr>
            <a:srgbClr val="A4A3A4"/>
          </p15:clr>
        </p15:guide>
        <p15:guide id="7" pos="2544">
          <p15:clr>
            <a:srgbClr val="A4A3A4"/>
          </p15:clr>
        </p15:guide>
        <p15:guide id="8" orient="horz" pos="816">
          <p15:clr>
            <a:srgbClr val="A4A3A4"/>
          </p15:clr>
        </p15:guide>
        <p15:guide id="9" pos="528">
          <p15:clr>
            <a:srgbClr val="A4A3A4"/>
          </p15:clr>
        </p15:guide>
        <p15:guide id="10" pos="3936">
          <p15:clr>
            <a:srgbClr val="A4A3A4"/>
          </p15:clr>
        </p15:guide>
      </p15:sldGuideLst>
    </p:ext>
    <p:ext uri="GoogleSlidesCustomDataVersion2">
      <go:slidesCustomData xmlns:go="http://customooxmlschemas.google.com/" r:id="rId33" roundtripDataSignature="AMtx7miqsvIGedgcmw0ZUvEBEAtglcj7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32" orient="horz"/>
        <p:guide pos="336"/>
        <p:guide pos="3504"/>
        <p:guide pos="288" orient="horz"/>
        <p:guide pos="480" orient="horz"/>
        <p:guide pos="960"/>
        <p:guide pos="2544"/>
        <p:guide pos="816" orient="horz"/>
        <p:guide pos="528"/>
        <p:guide pos="3936"/>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ExoMedium-bold.fntdata"/><Relationship Id="rId23" Type="http://schemas.openxmlformats.org/officeDocument/2006/relationships/font" Target="fonts/ExoMedium-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xoMedium-boldItalic.fntdata"/><Relationship Id="rId25" Type="http://schemas.openxmlformats.org/officeDocument/2006/relationships/font" Target="fonts/ExoMedium-italic.fntdata"/><Relationship Id="rId28" Type="http://schemas.openxmlformats.org/officeDocument/2006/relationships/font" Target="fonts/ExoBlack-boldItalic.fntdata"/><Relationship Id="rId27" Type="http://schemas.openxmlformats.org/officeDocument/2006/relationships/font" Target="fonts/ExoBlack-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x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xo-italic.fntdata"/><Relationship Id="rId30" Type="http://schemas.openxmlformats.org/officeDocument/2006/relationships/font" Target="fonts/Exo-bold.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Ex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30-35 slides</a:t>
            </a:r>
            <a:endParaRPr/>
          </a:p>
        </p:txBody>
      </p:sp>
      <p:sp>
        <p:nvSpPr>
          <p:cNvPr id="121" name="Google Shape;12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4e0ae86f32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213" name="Google Shape;213;g24e0ae86f32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4c5fdd631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g24c5fdd631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g24c5fdd6318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129" name="Google Shape;12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39" name="Google Shape;13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0" name="Google Shape;140;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8ccd955c89_0_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63" name="Google Shape;163;g28ccd955c89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4" name="Google Shape;164;g28ccd955c89_0_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4e0ae86f32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189" name="Google Shape;189;g24e0ae86f32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sp>
        <p:nvSpPr>
          <p:cNvPr id="17" name="Google Shape;17;p74"/>
          <p:cNvSpPr/>
          <p:nvPr>
            <p:ph idx="2" type="pic"/>
          </p:nvPr>
        </p:nvSpPr>
        <p:spPr>
          <a:xfrm>
            <a:off x="5867401" y="1176112"/>
            <a:ext cx="4189413" cy="4202113"/>
          </a:xfrm>
          <a:prstGeom prst="rect">
            <a:avLst/>
          </a:prstGeom>
          <a:noFill/>
          <a:ln>
            <a:noFill/>
          </a:ln>
        </p:spPr>
      </p:sp>
      <p:sp>
        <p:nvSpPr>
          <p:cNvPr id="18" name="Google Shape;18;p74"/>
          <p:cNvSpPr/>
          <p:nvPr/>
        </p:nvSpPr>
        <p:spPr>
          <a:xfrm>
            <a:off x="-1981200" y="1176111"/>
            <a:ext cx="7086600" cy="8175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8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8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8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8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1" name="Google Shape;61;p8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5" name="Shape 65"/>
        <p:cNvGrpSpPr/>
        <p:nvPr/>
      </p:nvGrpSpPr>
      <p:grpSpPr>
        <a:xfrm>
          <a:off x="0" y="0"/>
          <a:ext cx="0" cy="0"/>
          <a:chOff x="0" y="0"/>
          <a:chExt cx="0" cy="0"/>
        </a:xfrm>
      </p:grpSpPr>
      <p:sp>
        <p:nvSpPr>
          <p:cNvPr id="66" name="Google Shape;66;p8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8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8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3" name="Google Shape;73;p8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7" name="Shape 77"/>
        <p:cNvGrpSpPr/>
        <p:nvPr/>
      </p:nvGrpSpPr>
      <p:grpSpPr>
        <a:xfrm>
          <a:off x="0" y="0"/>
          <a:ext cx="0" cy="0"/>
          <a:chOff x="0" y="0"/>
          <a:chExt cx="0" cy="0"/>
        </a:xfrm>
      </p:grpSpPr>
      <p:sp>
        <p:nvSpPr>
          <p:cNvPr id="78" name="Google Shape;78;p8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88"/>
          <p:cNvSpPr/>
          <p:nvPr>
            <p:ph idx="2" type="pic"/>
          </p:nvPr>
        </p:nvSpPr>
        <p:spPr>
          <a:xfrm>
            <a:off x="5183188" y="987425"/>
            <a:ext cx="6172200" cy="4873625"/>
          </a:xfrm>
          <a:prstGeom prst="rect">
            <a:avLst/>
          </a:prstGeom>
          <a:noFill/>
          <a:ln>
            <a:noFill/>
          </a:ln>
        </p:spPr>
      </p:sp>
      <p:sp>
        <p:nvSpPr>
          <p:cNvPr id="80" name="Google Shape;80;p8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1" name="Google Shape;81;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4" name="Shape 84"/>
        <p:cNvGrpSpPr/>
        <p:nvPr/>
      </p:nvGrpSpPr>
      <p:grpSpPr>
        <a:xfrm>
          <a:off x="0" y="0"/>
          <a:ext cx="0" cy="0"/>
          <a:chOff x="0" y="0"/>
          <a:chExt cx="0" cy="0"/>
        </a:xfrm>
      </p:grpSpPr>
      <p:sp>
        <p:nvSpPr>
          <p:cNvPr id="85" name="Google Shape;85;p8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8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0" name="Shape 90"/>
        <p:cNvGrpSpPr/>
        <p:nvPr/>
      </p:nvGrpSpPr>
      <p:grpSpPr>
        <a:xfrm>
          <a:off x="0" y="0"/>
          <a:ext cx="0" cy="0"/>
          <a:chOff x="0" y="0"/>
          <a:chExt cx="0" cy="0"/>
        </a:xfrm>
      </p:grpSpPr>
      <p:sp>
        <p:nvSpPr>
          <p:cNvPr id="91" name="Google Shape;91;p9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9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96" name="Shape 96"/>
        <p:cNvGrpSpPr/>
        <p:nvPr/>
      </p:nvGrpSpPr>
      <p:grpSpPr>
        <a:xfrm>
          <a:off x="0" y="0"/>
          <a:ext cx="0" cy="0"/>
          <a:chOff x="0" y="0"/>
          <a:chExt cx="0" cy="0"/>
        </a:xfrm>
      </p:grpSpPr>
      <p:sp>
        <p:nvSpPr>
          <p:cNvPr id="97" name="Google Shape;97;p91"/>
          <p:cNvSpPr/>
          <p:nvPr>
            <p:ph idx="2" type="pic"/>
          </p:nvPr>
        </p:nvSpPr>
        <p:spPr>
          <a:xfrm>
            <a:off x="533400" y="838200"/>
            <a:ext cx="4878181" cy="4953000"/>
          </a:xfrm>
          <a:prstGeom prst="rect">
            <a:avLst/>
          </a:prstGeom>
          <a:solidFill>
            <a:schemeClr val="lt1"/>
          </a:solid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Custom Layout">
  <p:cSld name="19_Custom Layout">
    <p:spTree>
      <p:nvGrpSpPr>
        <p:cNvPr id="98" name="Shape 98"/>
        <p:cNvGrpSpPr/>
        <p:nvPr/>
      </p:nvGrpSpPr>
      <p:grpSpPr>
        <a:xfrm>
          <a:off x="0" y="0"/>
          <a:ext cx="0" cy="0"/>
          <a:chOff x="0" y="0"/>
          <a:chExt cx="0" cy="0"/>
        </a:xfrm>
      </p:grpSpPr>
      <p:sp>
        <p:nvSpPr>
          <p:cNvPr id="99" name="Google Shape;99;g1a0854cc649_9_276"/>
          <p:cNvSpPr/>
          <p:nvPr/>
        </p:nvSpPr>
        <p:spPr>
          <a:xfrm>
            <a:off x="0" y="0"/>
            <a:ext cx="12192000" cy="3124200"/>
          </a:xfrm>
          <a:prstGeom prst="rect">
            <a:avLst/>
          </a:prstGeom>
          <a:solidFill>
            <a:srgbClr val="E11F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0" name="Google Shape;100;g1a0854cc649_9_276"/>
          <p:cNvSpPr/>
          <p:nvPr>
            <p:ph idx="2" type="pic"/>
          </p:nvPr>
        </p:nvSpPr>
        <p:spPr>
          <a:xfrm>
            <a:off x="996950" y="1710767"/>
            <a:ext cx="2349600" cy="2399100"/>
          </a:xfrm>
          <a:prstGeom prst="ellipse">
            <a:avLst/>
          </a:prstGeom>
          <a:solidFill>
            <a:schemeClr val="lt1"/>
          </a:solidFill>
          <a:ln>
            <a:noFill/>
          </a:ln>
        </p:spPr>
      </p:sp>
      <p:sp>
        <p:nvSpPr>
          <p:cNvPr id="101" name="Google Shape;101;g1a0854cc649_9_276"/>
          <p:cNvSpPr/>
          <p:nvPr>
            <p:ph idx="3" type="pic"/>
          </p:nvPr>
        </p:nvSpPr>
        <p:spPr>
          <a:xfrm>
            <a:off x="4883150" y="1710767"/>
            <a:ext cx="2349600" cy="2399100"/>
          </a:xfrm>
          <a:prstGeom prst="ellipse">
            <a:avLst/>
          </a:prstGeom>
          <a:solidFill>
            <a:schemeClr val="lt1"/>
          </a:solidFill>
          <a:ln>
            <a:noFill/>
          </a:ln>
        </p:spPr>
      </p:sp>
      <p:sp>
        <p:nvSpPr>
          <p:cNvPr id="102" name="Google Shape;102;g1a0854cc649_9_276"/>
          <p:cNvSpPr/>
          <p:nvPr>
            <p:ph idx="4" type="pic"/>
          </p:nvPr>
        </p:nvSpPr>
        <p:spPr>
          <a:xfrm>
            <a:off x="8769350" y="1710767"/>
            <a:ext cx="2349600" cy="2399100"/>
          </a:xfrm>
          <a:prstGeom prst="ellipse">
            <a:avLst/>
          </a:prstGeom>
          <a:solidFill>
            <a:schemeClr val="lt1"/>
          </a:solidFill>
          <a:ln>
            <a:noFill/>
          </a:ln>
        </p:spPr>
      </p:sp>
      <p:pic>
        <p:nvPicPr>
          <p:cNvPr id="103" name="Google Shape;103;g1a0854cc649_9_276"/>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104" name="Google Shape;104;g1a0854cc649_9_27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05" name="Shape 105"/>
        <p:cNvGrpSpPr/>
        <p:nvPr/>
      </p:nvGrpSpPr>
      <p:grpSpPr>
        <a:xfrm>
          <a:off x="0" y="0"/>
          <a:ext cx="0" cy="0"/>
          <a:chOff x="0" y="0"/>
          <a:chExt cx="0" cy="0"/>
        </a:xfrm>
      </p:grpSpPr>
      <p:pic>
        <p:nvPicPr>
          <p:cNvPr id="106" name="Google Shape;106;g1a0854cc649_9_1533"/>
          <p:cNvPicPr preferRelativeResize="0"/>
          <p:nvPr/>
        </p:nvPicPr>
        <p:blipFill rotWithShape="1">
          <a:blip r:embed="rId2">
            <a:alphaModFix/>
          </a:blip>
          <a:srcRect b="0" l="0" r="0" t="0"/>
          <a:stretch/>
        </p:blipFill>
        <p:spPr>
          <a:xfrm>
            <a:off x="17207" y="1"/>
            <a:ext cx="12174793" cy="6872947"/>
          </a:xfrm>
          <a:prstGeom prst="rect">
            <a:avLst/>
          </a:prstGeom>
          <a:noFill/>
          <a:ln>
            <a:noFill/>
          </a:ln>
        </p:spPr>
      </p:pic>
      <p:pic>
        <p:nvPicPr>
          <p:cNvPr id="107" name="Google Shape;107;g1a0854cc649_9_1533"/>
          <p:cNvPicPr preferRelativeResize="0"/>
          <p:nvPr/>
        </p:nvPicPr>
        <p:blipFill rotWithShape="1">
          <a:blip r:embed="rId3">
            <a:alphaModFix/>
          </a:blip>
          <a:srcRect b="0" l="0" r="0" t="0"/>
          <a:stretch/>
        </p:blipFill>
        <p:spPr>
          <a:xfrm>
            <a:off x="10439400" y="304801"/>
            <a:ext cx="1247249" cy="349054"/>
          </a:xfrm>
          <a:prstGeom prst="rect">
            <a:avLst/>
          </a:prstGeom>
          <a:noFill/>
          <a:ln>
            <a:noFill/>
          </a:ln>
        </p:spPr>
      </p:pic>
      <p:sp>
        <p:nvSpPr>
          <p:cNvPr id="108" name="Google Shape;108;g1a0854cc649_9_153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6">
  <p:cSld name="2_Title and Content_6">
    <p:spTree>
      <p:nvGrpSpPr>
        <p:cNvPr id="19" name="Shape 19"/>
        <p:cNvGrpSpPr/>
        <p:nvPr/>
      </p:nvGrpSpPr>
      <p:grpSpPr>
        <a:xfrm>
          <a:off x="0" y="0"/>
          <a:ext cx="0" cy="0"/>
          <a:chOff x="0" y="0"/>
          <a:chExt cx="0" cy="0"/>
        </a:xfrm>
      </p:grpSpPr>
      <p:sp>
        <p:nvSpPr>
          <p:cNvPr id="20" name="Google Shape;20;g248deb62c30_0_230"/>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 name="Google Shape;21;g248deb62c30_0_23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p:cSld name="21_Custom Layout_2">
    <p:spTree>
      <p:nvGrpSpPr>
        <p:cNvPr id="109" name="Shape 109"/>
        <p:cNvGrpSpPr/>
        <p:nvPr/>
      </p:nvGrpSpPr>
      <p:grpSpPr>
        <a:xfrm>
          <a:off x="0" y="0"/>
          <a:ext cx="0" cy="0"/>
          <a:chOff x="0" y="0"/>
          <a:chExt cx="0" cy="0"/>
        </a:xfrm>
      </p:grpSpPr>
      <p:sp>
        <p:nvSpPr>
          <p:cNvPr id="110" name="Google Shape;110;g1a0854cc649_9_1544"/>
          <p:cNvSpPr/>
          <p:nvPr/>
        </p:nvSpPr>
        <p:spPr>
          <a:xfrm>
            <a:off x="7162800" y="0"/>
            <a:ext cx="5029200" cy="6858000"/>
          </a:xfrm>
          <a:prstGeom prst="rect">
            <a:avLst/>
          </a:prstGeom>
          <a:solidFill>
            <a:srgbClr val="E2262D"/>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1" name="Google Shape;111;g1a0854cc649_9_1544"/>
          <p:cNvSpPr/>
          <p:nvPr>
            <p:ph idx="2" type="pic"/>
          </p:nvPr>
        </p:nvSpPr>
        <p:spPr>
          <a:xfrm flipH="1" rot="-5400000">
            <a:off x="6248385" y="4099051"/>
            <a:ext cx="1828800" cy="2774700"/>
          </a:xfrm>
          <a:prstGeom prst="roundRect">
            <a:avLst>
              <a:gd fmla="val 16667" name="adj"/>
            </a:avLst>
          </a:prstGeom>
          <a:solidFill>
            <a:schemeClr val="lt1"/>
          </a:solidFill>
          <a:ln>
            <a:noFill/>
          </a:ln>
        </p:spPr>
      </p:sp>
      <p:sp>
        <p:nvSpPr>
          <p:cNvPr id="112" name="Google Shape;112;g1a0854cc649_9_1544"/>
          <p:cNvSpPr/>
          <p:nvPr>
            <p:ph idx="3" type="pic"/>
          </p:nvPr>
        </p:nvSpPr>
        <p:spPr>
          <a:xfrm flipH="1" rot="-5400000">
            <a:off x="6248386" y="2041651"/>
            <a:ext cx="1828800" cy="2774700"/>
          </a:xfrm>
          <a:prstGeom prst="roundRect">
            <a:avLst>
              <a:gd fmla="val 16667" name="adj"/>
            </a:avLst>
          </a:prstGeom>
          <a:solidFill>
            <a:schemeClr val="lt1"/>
          </a:solidFill>
          <a:ln>
            <a:noFill/>
          </a:ln>
        </p:spPr>
      </p:sp>
      <p:sp>
        <p:nvSpPr>
          <p:cNvPr id="113" name="Google Shape;113;g1a0854cc649_9_1544"/>
          <p:cNvSpPr/>
          <p:nvPr>
            <p:ph idx="4" type="pic"/>
          </p:nvPr>
        </p:nvSpPr>
        <p:spPr>
          <a:xfrm flipH="1" rot="-5400000">
            <a:off x="6248386" y="-8491"/>
            <a:ext cx="1828800" cy="2774700"/>
          </a:xfrm>
          <a:prstGeom prst="roundRect">
            <a:avLst>
              <a:gd fmla="val 16667" name="adj"/>
            </a:avLst>
          </a:prstGeom>
          <a:solidFill>
            <a:schemeClr val="lt1"/>
          </a:solidFill>
          <a:ln>
            <a:noFill/>
          </a:ln>
        </p:spPr>
      </p:sp>
      <p:pic>
        <p:nvPicPr>
          <p:cNvPr id="114" name="Google Shape;114;g1a0854cc649_9_1544"/>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115" name="Google Shape;115;g1a0854cc649_9_154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3">
  <p:cSld name="2_Title and Content_9">
    <p:spTree>
      <p:nvGrpSpPr>
        <p:cNvPr id="116" name="Shape 116"/>
        <p:cNvGrpSpPr/>
        <p:nvPr/>
      </p:nvGrpSpPr>
      <p:grpSpPr>
        <a:xfrm>
          <a:off x="0" y="0"/>
          <a:ext cx="0" cy="0"/>
          <a:chOff x="0" y="0"/>
          <a:chExt cx="0" cy="0"/>
        </a:xfrm>
      </p:grpSpPr>
      <p:sp>
        <p:nvSpPr>
          <p:cNvPr id="117" name="Google Shape;117;g24c8023a94c_0_585"/>
          <p:cNvSpPr/>
          <p:nvPr>
            <p:ph idx="2" type="pic"/>
          </p:nvPr>
        </p:nvSpPr>
        <p:spPr>
          <a:xfrm>
            <a:off x="4806952" y="1588"/>
            <a:ext cx="7386600" cy="6858000"/>
          </a:xfrm>
          <a:prstGeom prst="rect">
            <a:avLst/>
          </a:prstGeom>
          <a:noFill/>
          <a:ln>
            <a:noFill/>
          </a:ln>
        </p:spPr>
      </p:sp>
      <p:sp>
        <p:nvSpPr>
          <p:cNvPr id="118" name="Google Shape;118;g24c8023a94c_0_585"/>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type="obj">
  <p:cSld name="OBJECT">
    <p:spTree>
      <p:nvGrpSpPr>
        <p:cNvPr id="22" name="Shape 22"/>
        <p:cNvGrpSpPr/>
        <p:nvPr/>
      </p:nvGrpSpPr>
      <p:grpSpPr>
        <a:xfrm>
          <a:off x="0" y="0"/>
          <a:ext cx="0" cy="0"/>
          <a:chOff x="0" y="0"/>
          <a:chExt cx="0" cy="0"/>
        </a:xfrm>
      </p:grpSpPr>
      <p:sp>
        <p:nvSpPr>
          <p:cNvPr id="23" name="Google Shape;23;g1a0854cc649_9_15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g1a0854cc649_9_15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25" name="Google Shape;25;g1a0854cc649_9_1551"/>
          <p:cNvSpPr txBox="1"/>
          <p:nvPr>
            <p:ph idx="10" type="dt"/>
          </p:nvPr>
        </p:nvSpPr>
        <p:spPr>
          <a:xfrm>
            <a:off x="914400" y="6248400"/>
            <a:ext cx="3149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g1a0854cc649_9_1551"/>
          <p:cNvSpPr txBox="1"/>
          <p:nvPr>
            <p:ph idx="11" type="ftr"/>
          </p:nvPr>
        </p:nvSpPr>
        <p:spPr>
          <a:xfrm>
            <a:off x="4165600" y="6248400"/>
            <a:ext cx="38608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g1a0854cc649_9_1551"/>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rPr lang="en-US"/>
              <a:t>       </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2">
  <p:cSld name="2_Title and Content_8">
    <p:spTree>
      <p:nvGrpSpPr>
        <p:cNvPr id="28" name="Shape 28"/>
        <p:cNvGrpSpPr/>
        <p:nvPr/>
      </p:nvGrpSpPr>
      <p:grpSpPr>
        <a:xfrm>
          <a:off x="0" y="0"/>
          <a:ext cx="0" cy="0"/>
          <a:chOff x="0" y="0"/>
          <a:chExt cx="0" cy="0"/>
        </a:xfrm>
      </p:grpSpPr>
      <p:sp>
        <p:nvSpPr>
          <p:cNvPr id="29" name="Google Shape;29;g24c5fdd6318_0_166"/>
          <p:cNvSpPr/>
          <p:nvPr>
            <p:ph idx="2" type="pic"/>
          </p:nvPr>
        </p:nvSpPr>
        <p:spPr>
          <a:xfrm>
            <a:off x="4806952" y="1588"/>
            <a:ext cx="7386600" cy="6858000"/>
          </a:xfrm>
          <a:prstGeom prst="rect">
            <a:avLst/>
          </a:prstGeom>
          <a:noFill/>
          <a:ln>
            <a:noFill/>
          </a:ln>
        </p:spPr>
      </p:sp>
      <p:sp>
        <p:nvSpPr>
          <p:cNvPr id="30" name="Google Shape;30;g24c5fdd6318_0_166"/>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31" name="Shape 31"/>
        <p:cNvGrpSpPr/>
        <p:nvPr/>
      </p:nvGrpSpPr>
      <p:grpSpPr>
        <a:xfrm>
          <a:off x="0" y="0"/>
          <a:ext cx="0" cy="0"/>
          <a:chOff x="0" y="0"/>
          <a:chExt cx="0" cy="0"/>
        </a:xfrm>
      </p:grpSpPr>
      <p:sp>
        <p:nvSpPr>
          <p:cNvPr id="32" name="Google Shape;32;p77"/>
          <p:cNvSpPr/>
          <p:nvPr>
            <p:ph idx="2" type="pic"/>
          </p:nvPr>
        </p:nvSpPr>
        <p:spPr>
          <a:xfrm>
            <a:off x="5844975" y="1692050"/>
            <a:ext cx="5336400" cy="4455900"/>
          </a:xfrm>
          <a:prstGeom prst="rect">
            <a:avLst/>
          </a:prstGeom>
          <a:solidFill>
            <a:schemeClr val="lt1"/>
          </a:solid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33" name="Shape 33"/>
        <p:cNvGrpSpPr/>
        <p:nvPr/>
      </p:nvGrpSpPr>
      <p:grpSpPr>
        <a:xfrm>
          <a:off x="0" y="0"/>
          <a:ext cx="0" cy="0"/>
          <a:chOff x="0" y="0"/>
          <a:chExt cx="0" cy="0"/>
        </a:xfrm>
      </p:grpSpPr>
      <p:sp>
        <p:nvSpPr>
          <p:cNvPr id="34" name="Google Shape;34;g1b88cec6dc8_0_186"/>
          <p:cNvSpPr txBox="1"/>
          <p:nvPr>
            <p:ph type="title"/>
          </p:nvPr>
        </p:nvSpPr>
        <p:spPr>
          <a:xfrm>
            <a:off x="866775" y="613063"/>
            <a:ext cx="10449000" cy="1291862"/>
          </a:xfrm>
          <a:prstGeom prst="rect">
            <a:avLst/>
          </a:prstGeom>
          <a:noFill/>
          <a:ln>
            <a:noFill/>
          </a:ln>
        </p:spPr>
        <p:txBody>
          <a:bodyPr anchorCtr="0" anchor="ctr" bIns="91425" lIns="91425" spcFirstLastPara="1" rIns="91425" wrap="square" tIns="91425">
            <a:normAutofit/>
          </a:bodyPr>
          <a:lstStyle>
            <a:lvl1pPr lvl="0" algn="ctr">
              <a:lnSpc>
                <a:spcPct val="90000"/>
              </a:lnSpc>
              <a:spcBef>
                <a:spcPts val="0"/>
              </a:spcBef>
              <a:spcAft>
                <a:spcPts val="0"/>
              </a:spcAft>
              <a:buSzPts val="4400"/>
              <a:buNone/>
              <a:defRPr>
                <a:solidFill>
                  <a:srgbClr val="FFFF0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5" name="Shape 35"/>
        <p:cNvGrpSpPr/>
        <p:nvPr/>
      </p:nvGrpSpPr>
      <p:grpSpPr>
        <a:xfrm>
          <a:off x="0" y="0"/>
          <a:ext cx="0" cy="0"/>
          <a:chOff x="0" y="0"/>
          <a:chExt cx="0" cy="0"/>
        </a:xfrm>
      </p:grpSpPr>
      <p:sp>
        <p:nvSpPr>
          <p:cNvPr id="36" name="Google Shape;36;p8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7" name="Google Shape;37;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0" name="Google Shape;40;p81"/>
          <p:cNvSpPr/>
          <p:nvPr>
            <p:ph idx="2" type="pic"/>
          </p:nvPr>
        </p:nvSpPr>
        <p:spPr>
          <a:xfrm>
            <a:off x="647700" y="457200"/>
            <a:ext cx="3124200" cy="4495800"/>
          </a:xfrm>
          <a:prstGeom prst="rect">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41" name="Shape 41"/>
        <p:cNvGrpSpPr/>
        <p:nvPr/>
      </p:nvGrpSpPr>
      <p:grpSpPr>
        <a:xfrm>
          <a:off x="0" y="0"/>
          <a:ext cx="0" cy="0"/>
          <a:chOff x="0" y="0"/>
          <a:chExt cx="0" cy="0"/>
        </a:xfrm>
      </p:grpSpPr>
      <p:sp>
        <p:nvSpPr>
          <p:cNvPr id="42" name="Google Shape;42;p82"/>
          <p:cNvSpPr/>
          <p:nvPr>
            <p:ph idx="2" type="pic"/>
          </p:nvPr>
        </p:nvSpPr>
        <p:spPr>
          <a:xfrm>
            <a:off x="692600" y="1617450"/>
            <a:ext cx="5105700" cy="4567800"/>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8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8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6" name="Google Shape;46;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23" Type="http://schemas.openxmlformats.org/officeDocument/2006/relationships/theme" Target="../theme/theme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73"/>
          <p:cNvPicPr preferRelativeResize="0"/>
          <p:nvPr/>
        </p:nvPicPr>
        <p:blipFill rotWithShape="1">
          <a:blip r:embed="rId1">
            <a:alphaModFix/>
          </a:blip>
          <a:srcRect b="0" l="0" r="0" t="0"/>
          <a:stretch/>
        </p:blipFill>
        <p:spPr>
          <a:xfrm>
            <a:off x="10479499" y="304801"/>
            <a:ext cx="1207148" cy="533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hyperlink" Target="https://drive.google.com/file/d/1B__h7yRdqBTtozxfT60rrINQJyCp19MK/view?usp=drive_link"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13.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1"/>
          <p:cNvPicPr preferRelativeResize="0"/>
          <p:nvPr/>
        </p:nvPicPr>
        <p:blipFill rotWithShape="1">
          <a:blip r:embed="rId3">
            <a:alphaModFix/>
          </a:blip>
          <a:srcRect b="0" l="0" r="0" t="0"/>
          <a:stretch/>
        </p:blipFill>
        <p:spPr>
          <a:xfrm>
            <a:off x="0" y="-162975"/>
            <a:ext cx="12192000" cy="6882658"/>
          </a:xfrm>
          <a:prstGeom prst="rect">
            <a:avLst/>
          </a:prstGeom>
          <a:noFill/>
          <a:ln>
            <a:noFill/>
          </a:ln>
        </p:spPr>
      </p:pic>
      <p:sp>
        <p:nvSpPr>
          <p:cNvPr id="124" name="Google Shape;124;p1"/>
          <p:cNvSpPr txBox="1"/>
          <p:nvPr>
            <p:ph idx="4294967295" type="body"/>
          </p:nvPr>
        </p:nvSpPr>
        <p:spPr>
          <a:xfrm>
            <a:off x="1040400" y="3013950"/>
            <a:ext cx="10416000" cy="2963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None/>
            </a:pPr>
            <a:r>
              <a:rPr lang="en-US" sz="4000">
                <a:solidFill>
                  <a:schemeClr val="lt1"/>
                </a:solidFill>
                <a:latin typeface="Exo Medium"/>
                <a:ea typeface="Exo Medium"/>
                <a:cs typeface="Exo Medium"/>
                <a:sym typeface="Exo Medium"/>
              </a:rPr>
              <a:t>LESSON 4: </a:t>
            </a:r>
            <a:endParaRPr sz="4000">
              <a:solidFill>
                <a:schemeClr val="lt1"/>
              </a:solidFill>
              <a:latin typeface="Exo Medium"/>
              <a:ea typeface="Exo Medium"/>
              <a:cs typeface="Exo Medium"/>
              <a:sym typeface="Exo Medium"/>
            </a:endParaRPr>
          </a:p>
          <a:p>
            <a:pPr indent="0" lvl="0" marL="0" rtl="0" algn="ctr">
              <a:lnSpc>
                <a:spcPct val="90000"/>
              </a:lnSpc>
              <a:spcBef>
                <a:spcPts val="0"/>
              </a:spcBef>
              <a:spcAft>
                <a:spcPts val="0"/>
              </a:spcAft>
              <a:buClr>
                <a:schemeClr val="lt1"/>
              </a:buClr>
              <a:buSzPts val="4000"/>
              <a:buNone/>
            </a:pPr>
            <a:r>
              <a:rPr lang="en-US" sz="4000">
                <a:solidFill>
                  <a:schemeClr val="lt1"/>
                </a:solidFill>
                <a:latin typeface="Exo Medium"/>
                <a:ea typeface="Exo Medium"/>
                <a:cs typeface="Exo Medium"/>
                <a:sym typeface="Exo Medium"/>
              </a:rPr>
              <a:t>DECISION TREE - RANDOMFOREST</a:t>
            </a:r>
            <a:endParaRPr/>
          </a:p>
        </p:txBody>
      </p:sp>
      <p:pic>
        <p:nvPicPr>
          <p:cNvPr id="125" name="Google Shape;125;p1"/>
          <p:cNvPicPr preferRelativeResize="0"/>
          <p:nvPr/>
        </p:nvPicPr>
        <p:blipFill rotWithShape="1">
          <a:blip r:embed="rId4">
            <a:alphaModFix/>
          </a:blip>
          <a:srcRect b="0" l="0" r="0" t="0"/>
          <a:stretch/>
        </p:blipFill>
        <p:spPr>
          <a:xfrm>
            <a:off x="5503162" y="537320"/>
            <a:ext cx="1642875" cy="730432"/>
          </a:xfrm>
          <a:prstGeom prst="rect">
            <a:avLst/>
          </a:prstGeom>
          <a:noFill/>
          <a:ln>
            <a:noFill/>
          </a:ln>
        </p:spPr>
      </p:pic>
      <p:sp>
        <p:nvSpPr>
          <p:cNvPr id="126" name="Google Shape;126;p1"/>
          <p:cNvSpPr txBox="1"/>
          <p:nvPr>
            <p:ph idx="4294967295" type="title"/>
          </p:nvPr>
        </p:nvSpPr>
        <p:spPr>
          <a:xfrm>
            <a:off x="1608149" y="2220150"/>
            <a:ext cx="9280500" cy="716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6000"/>
              <a:buFont typeface="Exo Black"/>
              <a:buNone/>
            </a:pPr>
            <a:r>
              <a:rPr lang="en-US" sz="6000">
                <a:solidFill>
                  <a:schemeClr val="lt1"/>
                </a:solidFill>
                <a:latin typeface="Exo Black"/>
                <a:ea typeface="Exo Black"/>
                <a:cs typeface="Exo Black"/>
                <a:sym typeface="Exo Black"/>
              </a:rPr>
              <a:t>X-DATA  DATA ANALYST</a:t>
            </a:r>
            <a:endParaRPr sz="6000">
              <a:solidFill>
                <a:schemeClr val="lt1"/>
              </a:solidFill>
              <a:latin typeface="Exo Black"/>
              <a:ea typeface="Exo Black"/>
              <a:cs typeface="Exo Black"/>
              <a:sym typeface="Exo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b="1" lang="en-US">
                <a:latin typeface="Exo"/>
                <a:ea typeface="Exo"/>
                <a:cs typeface="Exo"/>
                <a:sym typeface="Exo"/>
              </a:rPr>
              <a:t>Random Forest</a:t>
            </a:r>
            <a:endParaRPr b="1">
              <a:latin typeface="Exo"/>
              <a:ea typeface="Exo"/>
              <a:cs typeface="Exo"/>
              <a:sym typeface="Exo"/>
            </a:endParaRPr>
          </a:p>
        </p:txBody>
      </p:sp>
      <p:sp>
        <p:nvSpPr>
          <p:cNvPr id="202" name="Google Shape;202;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Font typeface="Exo"/>
              <a:buChar char="•"/>
            </a:pPr>
            <a:r>
              <a:rPr lang="en-US">
                <a:latin typeface="Exo"/>
                <a:ea typeface="Exo"/>
                <a:cs typeface="Exo"/>
                <a:sym typeface="Exo"/>
              </a:rPr>
              <a:t>Dùng cho Classification và Regression</a:t>
            </a:r>
            <a:endParaRPr>
              <a:latin typeface="Exo"/>
              <a:ea typeface="Exo"/>
              <a:cs typeface="Exo"/>
              <a:sym typeface="Exo"/>
            </a:endParaRPr>
          </a:p>
          <a:p>
            <a:pPr indent="-406400" lvl="0" marL="457200" rtl="0" algn="l">
              <a:lnSpc>
                <a:spcPct val="90000"/>
              </a:lnSpc>
              <a:spcBef>
                <a:spcPts val="1000"/>
              </a:spcBef>
              <a:spcAft>
                <a:spcPts val="0"/>
              </a:spcAft>
              <a:buSzPts val="2800"/>
              <a:buFont typeface="Exo"/>
              <a:buChar char="•"/>
            </a:pPr>
            <a:r>
              <a:rPr lang="en-US">
                <a:latin typeface="Exo"/>
                <a:ea typeface="Exo"/>
                <a:cs typeface="Exo"/>
                <a:sym typeface="Exo"/>
              </a:rPr>
              <a:t>Random forest là một mô hình trong nhóm supervised classification rất mạnh.</a:t>
            </a:r>
            <a:endParaRPr>
              <a:latin typeface="Exo"/>
              <a:ea typeface="Exo"/>
              <a:cs typeface="Exo"/>
              <a:sym typeface="Exo"/>
            </a:endParaRPr>
          </a:p>
          <a:p>
            <a:pPr indent="-406400" lvl="0" marL="457200" rtl="0" algn="l">
              <a:lnSpc>
                <a:spcPct val="90000"/>
              </a:lnSpc>
              <a:spcBef>
                <a:spcPts val="1000"/>
              </a:spcBef>
              <a:spcAft>
                <a:spcPts val="0"/>
              </a:spcAft>
              <a:buSzPts val="2800"/>
              <a:buFont typeface="Exo"/>
              <a:buChar char="•"/>
            </a:pPr>
            <a:r>
              <a:rPr lang="en-US">
                <a:latin typeface="Exo"/>
                <a:ea typeface="Exo"/>
                <a:cs typeface="Exo"/>
                <a:sym typeface="Exo"/>
              </a:rPr>
              <a:t>Phương pháp này sử dụng decision tree và bootstrapping</a:t>
            </a:r>
            <a:endParaRPr>
              <a:latin typeface="Exo"/>
              <a:ea typeface="Exo"/>
              <a:cs typeface="Exo"/>
              <a:sym typeface="Exo"/>
            </a:endParaRPr>
          </a:p>
          <a:p>
            <a:pPr indent="-406400" lvl="0" marL="457200" rtl="0" algn="l">
              <a:lnSpc>
                <a:spcPct val="90000"/>
              </a:lnSpc>
              <a:spcBef>
                <a:spcPts val="1000"/>
              </a:spcBef>
              <a:spcAft>
                <a:spcPts val="0"/>
              </a:spcAft>
              <a:buSzPts val="2800"/>
              <a:buFont typeface="Exo"/>
              <a:buChar char="•"/>
            </a:pPr>
            <a:r>
              <a:rPr lang="en-US">
                <a:latin typeface="Exo"/>
                <a:ea typeface="Exo"/>
                <a:cs typeface="Exo"/>
                <a:sym typeface="Exo"/>
              </a:rPr>
              <a:t>Trên thực tế, một </a:t>
            </a:r>
            <a:r>
              <a:rPr b="1" lang="en-US">
                <a:latin typeface="Exo"/>
                <a:ea typeface="Exo"/>
                <a:cs typeface="Exo"/>
                <a:sym typeface="Exo"/>
              </a:rPr>
              <a:t>Random Forest</a:t>
            </a:r>
            <a:r>
              <a:rPr lang="en-US">
                <a:latin typeface="Exo"/>
                <a:ea typeface="Exo"/>
                <a:cs typeface="Exo"/>
                <a:sym typeface="Exo"/>
              </a:rPr>
              <a:t> chỉ đơn giản là một tập hợp ngẫu nhiên của các cây được ước tính trên các tập hợp con ngẫu nhiên của dữ liệu.</a:t>
            </a:r>
            <a:endParaRPr>
              <a:latin typeface="Exo"/>
              <a:ea typeface="Exo"/>
              <a:cs typeface="Exo"/>
              <a:sym typeface="Exo"/>
            </a:endParaRPr>
          </a:p>
          <a:p>
            <a:pPr indent="-228600" lvl="0" marL="457200" rtl="0" algn="l">
              <a:lnSpc>
                <a:spcPct val="90000"/>
              </a:lnSpc>
              <a:spcBef>
                <a:spcPts val="1000"/>
              </a:spcBef>
              <a:spcAft>
                <a:spcPts val="0"/>
              </a:spcAft>
              <a:buSzPts val="2800"/>
              <a:buNone/>
            </a:pPr>
            <a:r>
              <a:t/>
            </a:r>
            <a:endParaRPr>
              <a:latin typeface="Exo"/>
              <a:ea typeface="Exo"/>
              <a:cs typeface="Exo"/>
              <a:sym typeface="Exo"/>
            </a:endParaRPr>
          </a:p>
        </p:txBody>
      </p:sp>
      <p:sp>
        <p:nvSpPr>
          <p:cNvPr id="203" name="Google Shape;203;p17"/>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       </a:t>
            </a: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9"/>
          <p:cNvSpPr txBox="1"/>
          <p:nvPr>
            <p:ph type="title"/>
          </p:nvPr>
        </p:nvSpPr>
        <p:spPr>
          <a:xfrm>
            <a:off x="838200" y="365125"/>
            <a:ext cx="81492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b="1" lang="en-US">
                <a:latin typeface="Exo"/>
                <a:ea typeface="Exo"/>
                <a:cs typeface="Exo"/>
                <a:sym typeface="Exo"/>
              </a:rPr>
              <a:t>Tại sao Random Forest tốt hơn Decision Tree?</a:t>
            </a:r>
            <a:endParaRPr b="1">
              <a:latin typeface="Exo"/>
              <a:ea typeface="Exo"/>
              <a:cs typeface="Exo"/>
              <a:sym typeface="Exo"/>
            </a:endParaRPr>
          </a:p>
        </p:txBody>
      </p:sp>
      <p:sp>
        <p:nvSpPr>
          <p:cNvPr id="209" name="Google Shape;209;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Font typeface="Exo"/>
              <a:buChar char="•"/>
            </a:pPr>
            <a:r>
              <a:rPr lang="en-US">
                <a:latin typeface="Exo"/>
                <a:ea typeface="Exo"/>
                <a:cs typeface="Exo"/>
                <a:sym typeface="Exo"/>
              </a:rPr>
              <a:t>Nếu chúng ta xây dựng model trên các tập con của các biến, thì chúng sẽ hoạt động độc lập hơn so với việc chúng ta xây dựng chúng trên toàn bộ dữ liệu.</a:t>
            </a:r>
            <a:endParaRPr>
              <a:latin typeface="Exo"/>
              <a:ea typeface="Exo"/>
              <a:cs typeface="Exo"/>
              <a:sym typeface="Exo"/>
            </a:endParaRPr>
          </a:p>
          <a:p>
            <a:pPr indent="-406400" lvl="0" marL="457200" rtl="0" algn="l">
              <a:lnSpc>
                <a:spcPct val="90000"/>
              </a:lnSpc>
              <a:spcBef>
                <a:spcPts val="1000"/>
              </a:spcBef>
              <a:spcAft>
                <a:spcPts val="0"/>
              </a:spcAft>
              <a:buSzPts val="2800"/>
              <a:buFont typeface="Exo"/>
              <a:buChar char="•"/>
            </a:pPr>
            <a:r>
              <a:rPr lang="en-US">
                <a:latin typeface="Exo"/>
                <a:ea typeface="Exo"/>
                <a:cs typeface="Exo"/>
                <a:sym typeface="Exo"/>
              </a:rPr>
              <a:t>Điều này làm tăng tính đa dạng và kết quả trung bình trên các mô hình phân loại độc lập, gia tăng tính ổn định hơn so với kết quả trung bình trên mô hình phụ thuộc: </a:t>
            </a:r>
            <a:endParaRPr>
              <a:latin typeface="Exo"/>
              <a:ea typeface="Exo"/>
              <a:cs typeface="Exo"/>
              <a:sym typeface="Exo"/>
            </a:endParaRPr>
          </a:p>
          <a:p>
            <a:pPr indent="0" lvl="0" marL="50800" rtl="0" algn="l">
              <a:lnSpc>
                <a:spcPct val="90000"/>
              </a:lnSpc>
              <a:spcBef>
                <a:spcPts val="1000"/>
              </a:spcBef>
              <a:spcAft>
                <a:spcPts val="0"/>
              </a:spcAft>
              <a:buSzPts val="2800"/>
              <a:buNone/>
            </a:pPr>
            <a:r>
              <a:rPr lang="en-US">
                <a:latin typeface="Exo"/>
                <a:ea typeface="Exo"/>
                <a:cs typeface="Exo"/>
                <a:sym typeface="Exo"/>
              </a:rPr>
              <a:t>Giả sử có một yếu tố dự báo rất mạnh trong các biến đầu vào, cùng với một số yếu tố dự báo khá tốt khác.</a:t>
            </a:r>
            <a:endParaRPr>
              <a:latin typeface="Exo"/>
              <a:ea typeface="Exo"/>
              <a:cs typeface="Exo"/>
              <a:sym typeface="Exo"/>
            </a:endParaRPr>
          </a:p>
          <a:p>
            <a:pPr indent="0" lvl="0" marL="50800" rtl="0" algn="l">
              <a:lnSpc>
                <a:spcPct val="90000"/>
              </a:lnSpc>
              <a:spcBef>
                <a:spcPts val="1000"/>
              </a:spcBef>
              <a:spcAft>
                <a:spcPts val="0"/>
              </a:spcAft>
              <a:buSzPts val="2800"/>
              <a:buNone/>
            </a:pPr>
            <a:r>
              <a:rPr lang="en-US">
                <a:latin typeface="Exo"/>
                <a:ea typeface="Exo"/>
                <a:cs typeface="Exo"/>
                <a:sym typeface="Exo"/>
              </a:rPr>
              <a:t>Khi đó hầu hết (hoặc tất cả) cây sẽ sử dụng yếu tố này để split.</a:t>
            </a:r>
            <a:endParaRPr>
              <a:latin typeface="Exo"/>
              <a:ea typeface="Exo"/>
              <a:cs typeface="Exo"/>
              <a:sym typeface="Exo"/>
            </a:endParaRPr>
          </a:p>
        </p:txBody>
      </p:sp>
      <p:sp>
        <p:nvSpPr>
          <p:cNvPr id="210" name="Google Shape;210;p19"/>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       </a:t>
            </a: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4e0ae86f32_0_10"/>
          <p:cNvSpPr txBox="1"/>
          <p:nvPr/>
        </p:nvSpPr>
        <p:spPr>
          <a:xfrm>
            <a:off x="5053975" y="1070075"/>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216" name="Google Shape;216;g24e0ae86f32_0_10"/>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217" name="Google Shape;217;g24e0ae86f32_0_10"/>
          <p:cNvSpPr/>
          <p:nvPr/>
        </p:nvSpPr>
        <p:spPr>
          <a:xfrm>
            <a:off x="5106978" y="2034428"/>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rgbClr val="E31F26"/>
                </a:solidFill>
                <a:latin typeface="Exo"/>
                <a:ea typeface="Exo"/>
                <a:cs typeface="Exo"/>
                <a:sym typeface="Exo"/>
              </a:rPr>
              <a:t>   1. Decision Tree</a:t>
            </a:r>
            <a:endParaRPr b="1" sz="2000">
              <a:solidFill>
                <a:srgbClr val="E31F26"/>
              </a:solidFill>
              <a:latin typeface="Exo"/>
              <a:ea typeface="Exo"/>
              <a:cs typeface="Exo"/>
              <a:sym typeface="Exo"/>
            </a:endParaRPr>
          </a:p>
        </p:txBody>
      </p:sp>
      <p:sp>
        <p:nvSpPr>
          <p:cNvPr id="218" name="Google Shape;218;g24e0ae86f32_0_10"/>
          <p:cNvSpPr/>
          <p:nvPr/>
        </p:nvSpPr>
        <p:spPr>
          <a:xfrm>
            <a:off x="5106978" y="3934426"/>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chemeClr val="lt1"/>
                </a:solidFill>
                <a:latin typeface="Exo"/>
                <a:ea typeface="Exo"/>
                <a:cs typeface="Exo"/>
                <a:sym typeface="Exo"/>
              </a:rPr>
              <a:t>   3. Classification Metrics: AUC - ROC </a:t>
            </a:r>
            <a:endParaRPr b="1" sz="2000">
              <a:solidFill>
                <a:schemeClr val="lt1"/>
              </a:solidFill>
              <a:latin typeface="Exo"/>
              <a:ea typeface="Exo"/>
              <a:cs typeface="Exo"/>
              <a:sym typeface="Exo"/>
            </a:endParaRPr>
          </a:p>
        </p:txBody>
      </p:sp>
      <p:sp>
        <p:nvSpPr>
          <p:cNvPr id="219" name="Google Shape;219;g24e0ae86f32_0_10"/>
          <p:cNvSpPr/>
          <p:nvPr/>
        </p:nvSpPr>
        <p:spPr>
          <a:xfrm>
            <a:off x="5106978" y="2984428"/>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rgbClr val="E31F26"/>
                </a:solidFill>
                <a:latin typeface="Exo"/>
                <a:ea typeface="Exo"/>
                <a:cs typeface="Exo"/>
                <a:sym typeface="Exo"/>
              </a:rPr>
              <a:t>   2. Random Forest</a:t>
            </a:r>
            <a:endParaRPr b="1" sz="2000">
              <a:solidFill>
                <a:srgbClr val="E31F26"/>
              </a:solidFill>
              <a:latin typeface="Exo"/>
              <a:ea typeface="Exo"/>
              <a:cs typeface="Exo"/>
              <a:sym typeface="Exo"/>
            </a:endParaRPr>
          </a:p>
        </p:txBody>
      </p:sp>
      <p:sp>
        <p:nvSpPr>
          <p:cNvPr id="220" name="Google Shape;220;g24e0ae86f32_0_10"/>
          <p:cNvSpPr/>
          <p:nvPr/>
        </p:nvSpPr>
        <p:spPr>
          <a:xfrm>
            <a:off x="5106978" y="4884426"/>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4. </a:t>
            </a:r>
            <a:r>
              <a:rPr b="1" lang="en-US" sz="2000">
                <a:solidFill>
                  <a:srgbClr val="E2262D"/>
                </a:solidFill>
                <a:latin typeface="Exo"/>
                <a:ea typeface="Exo"/>
                <a:cs typeface="Exo"/>
                <a:sym typeface="Exo"/>
              </a:rPr>
              <a:t>Practices</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b="1" lang="en-US">
                <a:latin typeface="Exo"/>
                <a:ea typeface="Exo"/>
                <a:cs typeface="Exo"/>
                <a:sym typeface="Exo"/>
              </a:rPr>
              <a:t>Classification metrics: AUC - ROC</a:t>
            </a:r>
            <a:endParaRPr b="1">
              <a:latin typeface="Exo"/>
              <a:ea typeface="Exo"/>
              <a:cs typeface="Exo"/>
              <a:sym typeface="Exo"/>
            </a:endParaRPr>
          </a:p>
        </p:txBody>
      </p:sp>
      <p:sp>
        <p:nvSpPr>
          <p:cNvPr id="226" name="Google Shape;226;p21"/>
          <p:cNvSpPr txBox="1"/>
          <p:nvPr>
            <p:ph idx="1" type="body"/>
          </p:nvPr>
        </p:nvSpPr>
        <p:spPr>
          <a:xfrm>
            <a:off x="838200" y="1632050"/>
            <a:ext cx="10515600" cy="4351200"/>
          </a:xfrm>
          <a:prstGeom prst="rect">
            <a:avLst/>
          </a:prstGeom>
          <a:noFill/>
          <a:ln>
            <a:noFill/>
          </a:ln>
        </p:spPr>
        <p:txBody>
          <a:bodyPr anchorCtr="0" anchor="t" bIns="45700" lIns="91425" spcFirstLastPara="1" rIns="91425" wrap="square" tIns="45700">
            <a:normAutofit fontScale="92500" lnSpcReduction="20000"/>
          </a:bodyPr>
          <a:lstStyle/>
          <a:p>
            <a:pPr indent="-406400" lvl="0" marL="457200" rtl="0" algn="l">
              <a:lnSpc>
                <a:spcPct val="115000"/>
              </a:lnSpc>
              <a:spcBef>
                <a:spcPts val="1000"/>
              </a:spcBef>
              <a:spcAft>
                <a:spcPts val="0"/>
              </a:spcAft>
              <a:buSzPct val="108108"/>
              <a:buFont typeface="Exo"/>
              <a:buChar char="•"/>
            </a:pPr>
            <a:r>
              <a:rPr lang="en-US">
                <a:latin typeface="Exo"/>
                <a:ea typeface="Exo"/>
                <a:cs typeface="Exo"/>
                <a:sym typeface="Exo"/>
              </a:rPr>
              <a:t>ROC: Receiver Operator Characteristic.</a:t>
            </a:r>
            <a:endParaRPr>
              <a:latin typeface="Exo"/>
              <a:ea typeface="Exo"/>
              <a:cs typeface="Exo"/>
              <a:sym typeface="Exo"/>
            </a:endParaRPr>
          </a:p>
          <a:p>
            <a:pPr indent="-406400" lvl="0" marL="457200" rtl="0" algn="l">
              <a:lnSpc>
                <a:spcPct val="115000"/>
              </a:lnSpc>
              <a:spcBef>
                <a:spcPts val="1000"/>
              </a:spcBef>
              <a:spcAft>
                <a:spcPts val="0"/>
              </a:spcAft>
              <a:buSzPct val="108108"/>
              <a:buChar char="•"/>
            </a:pPr>
            <a:r>
              <a:rPr lang="en-US">
                <a:latin typeface="Exo"/>
                <a:ea typeface="Exo"/>
                <a:cs typeface="Exo"/>
                <a:sym typeface="Exo"/>
              </a:rPr>
              <a:t>Đường cong minh họa khả năng phân loại khi ngưỡng phân biệt (discrimination threshold) thay đổi.</a:t>
            </a:r>
            <a:endParaRPr>
              <a:latin typeface="Exo"/>
              <a:ea typeface="Exo"/>
              <a:cs typeface="Exo"/>
              <a:sym typeface="Exo"/>
            </a:endParaRPr>
          </a:p>
          <a:p>
            <a:pPr indent="-406400" lvl="0" marL="457200" rtl="0" algn="l">
              <a:lnSpc>
                <a:spcPct val="115000"/>
              </a:lnSpc>
              <a:spcBef>
                <a:spcPts val="1000"/>
              </a:spcBef>
              <a:spcAft>
                <a:spcPts val="0"/>
              </a:spcAft>
              <a:buSzPct val="108108"/>
              <a:buFont typeface="Exo"/>
              <a:buChar char="•"/>
            </a:pPr>
            <a:r>
              <a:rPr b="1" lang="en-US" u="sng">
                <a:latin typeface="Exo"/>
                <a:ea typeface="Exo"/>
                <a:cs typeface="Exo"/>
                <a:sym typeface="Exo"/>
              </a:rPr>
              <a:t>Chỉ dành cho phân loại nhị phân (Binary Classification)</a:t>
            </a:r>
            <a:endParaRPr b="1">
              <a:latin typeface="Exo"/>
              <a:ea typeface="Exo"/>
              <a:cs typeface="Exo"/>
              <a:sym typeface="Exo"/>
            </a:endParaRPr>
          </a:p>
          <a:p>
            <a:pPr indent="-406399" lvl="0" marL="457200" rtl="0" algn="l">
              <a:lnSpc>
                <a:spcPct val="115000"/>
              </a:lnSpc>
              <a:spcBef>
                <a:spcPts val="1000"/>
              </a:spcBef>
              <a:spcAft>
                <a:spcPts val="0"/>
              </a:spcAft>
              <a:buSzPct val="108107"/>
              <a:buFont typeface="Exo"/>
              <a:buChar char="•"/>
            </a:pPr>
            <a:r>
              <a:rPr lang="en-US">
                <a:latin typeface="Exo"/>
                <a:ea typeface="Exo"/>
                <a:cs typeface="Exo"/>
                <a:sym typeface="Exo"/>
              </a:rPr>
              <a:t>Đường cong ROC biểu thị tỷ lệ FPR (False </a:t>
            </a:r>
            <a:r>
              <a:rPr lang="en-US">
                <a:latin typeface="Exo"/>
                <a:ea typeface="Exo"/>
                <a:cs typeface="Exo"/>
                <a:sym typeface="Exo"/>
              </a:rPr>
              <a:t>positive</a:t>
            </a:r>
            <a:r>
              <a:rPr lang="en-US">
                <a:latin typeface="Exo"/>
                <a:ea typeface="Exo"/>
                <a:cs typeface="Exo"/>
                <a:sym typeface="Exo"/>
              </a:rPr>
              <a:t> rate) so với tỷ lệ TPR (True positive rate). </a:t>
            </a:r>
            <a:endParaRPr>
              <a:latin typeface="Exo"/>
              <a:ea typeface="Exo"/>
              <a:cs typeface="Exo"/>
              <a:sym typeface="Exo"/>
            </a:endParaRPr>
          </a:p>
          <a:p>
            <a:pPr indent="-406399" lvl="0" marL="457200" rtl="0" algn="l">
              <a:lnSpc>
                <a:spcPct val="115000"/>
              </a:lnSpc>
              <a:spcBef>
                <a:spcPts val="1000"/>
              </a:spcBef>
              <a:spcAft>
                <a:spcPts val="0"/>
              </a:spcAft>
              <a:buSzPct val="108107"/>
              <a:buFont typeface="Exo"/>
              <a:buChar char="•"/>
            </a:pPr>
            <a:r>
              <a:rPr lang="en-US">
                <a:latin typeface="Exo"/>
                <a:ea typeface="Exo"/>
                <a:cs typeface="Exo"/>
                <a:sym typeface="Exo"/>
              </a:rPr>
              <a:t>Đường cong minh họa khả năng chẩn đoán của bộ phân loại nhị phân khi </a:t>
            </a:r>
            <a:r>
              <a:rPr b="1" lang="en-US">
                <a:solidFill>
                  <a:srgbClr val="E31F26"/>
                </a:solidFill>
                <a:latin typeface="Exo"/>
                <a:ea typeface="Exo"/>
                <a:cs typeface="Exo"/>
                <a:sym typeface="Exo"/>
              </a:rPr>
              <a:t>discrimination threshold</a:t>
            </a:r>
            <a:r>
              <a:rPr lang="en-US">
                <a:latin typeface="Exo"/>
                <a:ea typeface="Exo"/>
                <a:cs typeface="Exo"/>
                <a:sym typeface="Exo"/>
              </a:rPr>
              <a:t> thay đổi.</a:t>
            </a:r>
            <a:endParaRPr i="1">
              <a:latin typeface="Exo"/>
              <a:ea typeface="Exo"/>
              <a:cs typeface="Exo"/>
              <a:sym typeface="Exo"/>
            </a:endParaRPr>
          </a:p>
          <a:p>
            <a:pPr indent="-228600" lvl="0" marL="457200" rtl="0" algn="l">
              <a:lnSpc>
                <a:spcPct val="115000"/>
              </a:lnSpc>
              <a:spcBef>
                <a:spcPts val="1000"/>
              </a:spcBef>
              <a:spcAft>
                <a:spcPts val="0"/>
              </a:spcAft>
              <a:buSzPct val="108108"/>
              <a:buNone/>
            </a:pPr>
            <a:r>
              <a:t/>
            </a:r>
            <a:endParaRPr>
              <a:latin typeface="Exo"/>
              <a:ea typeface="Exo"/>
              <a:cs typeface="Exo"/>
              <a:sym typeface="Exo"/>
            </a:endParaRPr>
          </a:p>
        </p:txBody>
      </p:sp>
      <p:sp>
        <p:nvSpPr>
          <p:cNvPr id="227" name="Google Shape;227;p21"/>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       </a:t>
            </a: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b="1" lang="en-US">
                <a:latin typeface="Exo"/>
                <a:ea typeface="Exo"/>
                <a:cs typeface="Exo"/>
                <a:sym typeface="Exo"/>
              </a:rPr>
              <a:t>Classification metrics: AUC - ROC</a:t>
            </a:r>
            <a:endParaRPr b="1">
              <a:latin typeface="Exo"/>
              <a:ea typeface="Exo"/>
              <a:cs typeface="Exo"/>
              <a:sym typeface="Exo"/>
            </a:endParaRPr>
          </a:p>
        </p:txBody>
      </p:sp>
      <p:sp>
        <p:nvSpPr>
          <p:cNvPr id="233" name="Google Shape;233;p23"/>
          <p:cNvSpPr txBox="1"/>
          <p:nvPr>
            <p:ph idx="1" type="body"/>
          </p:nvPr>
        </p:nvSpPr>
        <p:spPr>
          <a:xfrm>
            <a:off x="254425" y="1446312"/>
            <a:ext cx="6259500" cy="4802100"/>
          </a:xfrm>
          <a:prstGeom prst="rect">
            <a:avLst/>
          </a:prstGeom>
          <a:noFill/>
          <a:ln>
            <a:noFill/>
          </a:ln>
        </p:spPr>
        <p:txBody>
          <a:bodyPr anchorCtr="0" anchor="t" bIns="45700" lIns="91425" spcFirstLastPara="1" rIns="91425" wrap="square" tIns="45700">
            <a:normAutofit fontScale="77500"/>
          </a:bodyPr>
          <a:lstStyle/>
          <a:p>
            <a:pPr indent="0" lvl="0" marL="50800" rtl="0" algn="l">
              <a:lnSpc>
                <a:spcPct val="90000"/>
              </a:lnSpc>
              <a:spcBef>
                <a:spcPts val="1000"/>
              </a:spcBef>
              <a:spcAft>
                <a:spcPts val="0"/>
              </a:spcAft>
              <a:buSzPct val="108108"/>
              <a:buNone/>
            </a:pPr>
            <a:r>
              <a:rPr b="1" lang="en-US">
                <a:solidFill>
                  <a:srgbClr val="E31F26"/>
                </a:solidFill>
                <a:latin typeface="Exo"/>
                <a:ea typeface="Exo"/>
                <a:cs typeface="Exo"/>
                <a:sym typeface="Exo"/>
              </a:rPr>
              <a:t>Chọn ngưỡng (discrimination threshold):</a:t>
            </a:r>
            <a:endParaRPr b="1">
              <a:solidFill>
                <a:srgbClr val="E31F26"/>
              </a:solidFill>
              <a:latin typeface="Exo"/>
              <a:ea typeface="Exo"/>
              <a:cs typeface="Exo"/>
              <a:sym typeface="Exo"/>
            </a:endParaRPr>
          </a:p>
          <a:p>
            <a:pPr indent="-377566" lvl="0" marL="457200" rtl="0" algn="l">
              <a:lnSpc>
                <a:spcPct val="115000"/>
              </a:lnSpc>
              <a:spcBef>
                <a:spcPts val="1000"/>
              </a:spcBef>
              <a:spcAft>
                <a:spcPts val="0"/>
              </a:spcAft>
              <a:buSzPct val="108108"/>
              <a:buFont typeface="Exo"/>
              <a:buChar char="•"/>
            </a:pPr>
            <a:r>
              <a:rPr lang="en-US">
                <a:latin typeface="Exo"/>
                <a:ea typeface="Exo"/>
                <a:cs typeface="Exo"/>
                <a:sym typeface="Exo"/>
              </a:rPr>
              <a:t>Việc đặt các ngưỡng khác nhau để phân loại sẽ vô tình làm thay đổi </a:t>
            </a:r>
            <a:r>
              <a:rPr b="1" lang="en-US">
                <a:latin typeface="Exo"/>
                <a:ea typeface="Exo"/>
                <a:cs typeface="Exo"/>
                <a:sym typeface="Exo"/>
              </a:rPr>
              <a:t>“</a:t>
            </a:r>
            <a:r>
              <a:rPr b="1" lang="en-US">
                <a:latin typeface="Exo"/>
                <a:ea typeface="Exo"/>
                <a:cs typeface="Exo"/>
                <a:sym typeface="Exo"/>
              </a:rPr>
              <a:t>the sensitivity to false positives”</a:t>
            </a:r>
            <a:r>
              <a:rPr lang="en-US">
                <a:latin typeface="Exo"/>
                <a:ea typeface="Exo"/>
                <a:cs typeface="Exo"/>
                <a:sym typeface="Exo"/>
              </a:rPr>
              <a:t> </a:t>
            </a:r>
            <a:r>
              <a:rPr lang="en-US">
                <a:latin typeface="Exo"/>
                <a:ea typeface="Exo"/>
                <a:cs typeface="Exo"/>
                <a:sym typeface="Exo"/>
              </a:rPr>
              <a:t>của mô hình. </a:t>
            </a:r>
            <a:endParaRPr>
              <a:latin typeface="Exo"/>
              <a:ea typeface="Exo"/>
              <a:cs typeface="Exo"/>
              <a:sym typeface="Exo"/>
            </a:endParaRPr>
          </a:p>
          <a:p>
            <a:pPr indent="-377566" lvl="0" marL="457200" rtl="0" algn="l">
              <a:lnSpc>
                <a:spcPct val="115000"/>
              </a:lnSpc>
              <a:spcBef>
                <a:spcPts val="1000"/>
              </a:spcBef>
              <a:spcAft>
                <a:spcPts val="0"/>
              </a:spcAft>
              <a:buSzPct val="108108"/>
              <a:buFont typeface="Exo"/>
              <a:buChar char="•"/>
            </a:pPr>
            <a:r>
              <a:rPr lang="en-US">
                <a:latin typeface="Exo"/>
                <a:ea typeface="Exo"/>
                <a:cs typeface="Exo"/>
                <a:sym typeface="Exo"/>
              </a:rPr>
              <a:t>Và một trong những ngưỡng này có thể sẽ cho kết quả tốt hơn những ngưỡng khác, tùy thuộc vào việc chúng ta đang hướng tới việc giảm số lượng </a:t>
            </a:r>
            <a:r>
              <a:rPr b="1" lang="en-US">
                <a:latin typeface="Exo"/>
                <a:ea typeface="Exo"/>
                <a:cs typeface="Exo"/>
                <a:sym typeface="Exo"/>
              </a:rPr>
              <a:t>FPR</a:t>
            </a:r>
            <a:r>
              <a:rPr lang="en-US">
                <a:latin typeface="Exo"/>
                <a:ea typeface="Exo"/>
                <a:cs typeface="Exo"/>
                <a:sym typeface="Exo"/>
              </a:rPr>
              <a:t> hay </a:t>
            </a:r>
            <a:r>
              <a:rPr b="1" lang="en-US">
                <a:latin typeface="Exo"/>
                <a:ea typeface="Exo"/>
                <a:cs typeface="Exo"/>
                <a:sym typeface="Exo"/>
              </a:rPr>
              <a:t>TPR</a:t>
            </a:r>
            <a:endParaRPr b="1">
              <a:latin typeface="Exo"/>
              <a:ea typeface="Exo"/>
              <a:cs typeface="Exo"/>
              <a:sym typeface="Exo"/>
            </a:endParaRPr>
          </a:p>
          <a:p>
            <a:pPr indent="-377567" lvl="0" marL="457200" rtl="0" algn="l">
              <a:lnSpc>
                <a:spcPct val="115000"/>
              </a:lnSpc>
              <a:spcBef>
                <a:spcPts val="1000"/>
              </a:spcBef>
              <a:spcAft>
                <a:spcPts val="0"/>
              </a:spcAft>
              <a:buSzPct val="108107"/>
              <a:buFont typeface="Exo"/>
              <a:buChar char="•"/>
            </a:pPr>
            <a:r>
              <a:rPr lang="en-US">
                <a:latin typeface="Exo"/>
                <a:ea typeface="Exo"/>
                <a:cs typeface="Exo"/>
                <a:sym typeface="Exo"/>
              </a:rPr>
              <a:t>Tối đa hóa tổng độ nhạy và độ đặc hiệu. </a:t>
            </a:r>
            <a:endParaRPr>
              <a:latin typeface="Exo"/>
              <a:ea typeface="Exo"/>
              <a:cs typeface="Exo"/>
              <a:sym typeface="Exo"/>
            </a:endParaRPr>
          </a:p>
          <a:p>
            <a:pPr indent="0" lvl="0" marL="457200" rtl="0" algn="l">
              <a:lnSpc>
                <a:spcPct val="115000"/>
              </a:lnSpc>
              <a:spcBef>
                <a:spcPts val="1000"/>
              </a:spcBef>
              <a:spcAft>
                <a:spcPts val="0"/>
              </a:spcAft>
              <a:buNone/>
            </a:pPr>
            <a:r>
              <a:rPr lang="en-US">
                <a:latin typeface="Exo"/>
                <a:ea typeface="Exo"/>
                <a:cs typeface="Exo"/>
                <a:sym typeface="Exo"/>
              </a:rPr>
              <a:t>Ví dụ: Với T = 0.31: độ đặc hiệu = 0.72 và độ chính xác là 0.7</a:t>
            </a:r>
            <a:endParaRPr>
              <a:latin typeface="Exo"/>
              <a:ea typeface="Exo"/>
              <a:cs typeface="Exo"/>
              <a:sym typeface="Exo"/>
            </a:endParaRPr>
          </a:p>
        </p:txBody>
      </p:sp>
      <p:sp>
        <p:nvSpPr>
          <p:cNvPr id="234" name="Google Shape;234;p23"/>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       </a:t>
            </a:r>
            <a:fld id="{00000000-1234-1234-1234-123412341234}" type="slidenum">
              <a:rPr lang="en-US"/>
              <a:t>‹#›</a:t>
            </a:fld>
            <a:endParaRPr/>
          </a:p>
        </p:txBody>
      </p:sp>
      <p:pic>
        <p:nvPicPr>
          <p:cNvPr descr="A graph of a graph&#10;&#10;Description automatically generated" id="235" name="Google Shape;235;p23"/>
          <p:cNvPicPr preferRelativeResize="0"/>
          <p:nvPr/>
        </p:nvPicPr>
        <p:blipFill rotWithShape="1">
          <a:blip r:embed="rId3">
            <a:alphaModFix/>
          </a:blip>
          <a:srcRect b="0" l="0" r="0" t="0"/>
          <a:stretch/>
        </p:blipFill>
        <p:spPr>
          <a:xfrm>
            <a:off x="6513923" y="2086611"/>
            <a:ext cx="5519577" cy="34563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SzPts val="4400"/>
              <a:buNone/>
            </a:pPr>
            <a:r>
              <a:rPr b="1" lang="en-US">
                <a:latin typeface="Exo"/>
                <a:ea typeface="Exo"/>
                <a:cs typeface="Exo"/>
                <a:sym typeface="Exo"/>
              </a:rPr>
              <a:t>Classification</a:t>
            </a:r>
            <a:r>
              <a:rPr lang="en-US"/>
              <a:t> </a:t>
            </a:r>
            <a:r>
              <a:rPr b="1" lang="en-US">
                <a:latin typeface="Exo"/>
                <a:ea typeface="Exo"/>
                <a:cs typeface="Exo"/>
                <a:sym typeface="Exo"/>
              </a:rPr>
              <a:t>metrics: AUC - ROC</a:t>
            </a:r>
            <a:endParaRPr/>
          </a:p>
        </p:txBody>
      </p:sp>
      <p:sp>
        <p:nvSpPr>
          <p:cNvPr id="241" name="Google Shape;241;p22"/>
          <p:cNvSpPr txBox="1"/>
          <p:nvPr>
            <p:ph idx="1" type="body"/>
          </p:nvPr>
        </p:nvSpPr>
        <p:spPr>
          <a:xfrm>
            <a:off x="592044" y="1506312"/>
            <a:ext cx="5760600" cy="4802100"/>
          </a:xfrm>
          <a:prstGeom prst="rect">
            <a:avLst/>
          </a:prstGeom>
          <a:noFill/>
          <a:ln>
            <a:noFill/>
          </a:ln>
        </p:spPr>
        <p:txBody>
          <a:bodyPr anchorCtr="0" anchor="t" bIns="45700" lIns="91425" spcFirstLastPara="1" rIns="91425" wrap="square" tIns="45700">
            <a:normAutofit fontScale="92500" lnSpcReduction="20000"/>
          </a:bodyPr>
          <a:lstStyle/>
          <a:p>
            <a:pPr indent="-393065" lvl="0" marL="457200" rtl="0" algn="l">
              <a:lnSpc>
                <a:spcPct val="115000"/>
              </a:lnSpc>
              <a:spcBef>
                <a:spcPts val="1000"/>
              </a:spcBef>
              <a:spcAft>
                <a:spcPts val="0"/>
              </a:spcAft>
              <a:buSzPct val="100000"/>
              <a:buFont typeface="Exo"/>
              <a:buChar char="•"/>
            </a:pPr>
            <a:r>
              <a:rPr b="1" lang="en-US">
                <a:latin typeface="Exo"/>
                <a:ea typeface="Exo"/>
                <a:cs typeface="Exo"/>
                <a:sym typeface="Exo"/>
              </a:rPr>
              <a:t>AUC</a:t>
            </a:r>
            <a:r>
              <a:rPr lang="en-US">
                <a:latin typeface="Exo"/>
                <a:ea typeface="Exo"/>
                <a:cs typeface="Exo"/>
                <a:sym typeface="Exo"/>
              </a:rPr>
              <a:t>: Area Under the Curve - Diện tích dưới đường cong</a:t>
            </a:r>
            <a:endParaRPr>
              <a:latin typeface="Exo"/>
              <a:ea typeface="Exo"/>
              <a:cs typeface="Exo"/>
              <a:sym typeface="Exo"/>
            </a:endParaRPr>
          </a:p>
          <a:p>
            <a:pPr indent="-393065" lvl="0" marL="457200" rtl="0" algn="l">
              <a:lnSpc>
                <a:spcPct val="115000"/>
              </a:lnSpc>
              <a:spcBef>
                <a:spcPts val="1000"/>
              </a:spcBef>
              <a:spcAft>
                <a:spcPts val="0"/>
              </a:spcAft>
              <a:buSzPct val="100000"/>
              <a:buFont typeface="Exo"/>
              <a:buChar char="•"/>
            </a:pPr>
            <a:r>
              <a:rPr b="1" lang="en-US">
                <a:latin typeface="Exo"/>
                <a:ea typeface="Exo"/>
                <a:cs typeface="Exo"/>
                <a:sym typeface="Exo"/>
              </a:rPr>
              <a:t>AUC</a:t>
            </a:r>
            <a:r>
              <a:rPr lang="en-US">
                <a:latin typeface="Exo"/>
                <a:ea typeface="Exo"/>
                <a:cs typeface="Exo"/>
                <a:sym typeface="Exo"/>
              </a:rPr>
              <a:t> càng lớn thì khả năng phân biệt càng tốt.</a:t>
            </a:r>
            <a:endParaRPr>
              <a:latin typeface="Exo"/>
              <a:ea typeface="Exo"/>
              <a:cs typeface="Exo"/>
              <a:sym typeface="Exo"/>
            </a:endParaRPr>
          </a:p>
          <a:p>
            <a:pPr indent="-393065" lvl="0" marL="457200" rtl="0" algn="l">
              <a:lnSpc>
                <a:spcPct val="115000"/>
              </a:lnSpc>
              <a:spcBef>
                <a:spcPts val="1000"/>
              </a:spcBef>
              <a:spcAft>
                <a:spcPts val="0"/>
              </a:spcAft>
              <a:buSzPct val="100000"/>
              <a:buFont typeface="Exo"/>
              <a:buChar char="•"/>
            </a:pPr>
            <a:r>
              <a:rPr lang="en-US">
                <a:latin typeface="Exo"/>
                <a:ea typeface="Exo"/>
                <a:cs typeface="Exo"/>
                <a:sym typeface="Exo"/>
              </a:rPr>
              <a:t>Một model tốt sẽ có AUC = 1 và đường cong ROC được đẩy lên góc trên cùng bên trái.</a:t>
            </a:r>
            <a:endParaRPr>
              <a:latin typeface="Exo"/>
              <a:ea typeface="Exo"/>
              <a:cs typeface="Exo"/>
              <a:sym typeface="Exo"/>
            </a:endParaRPr>
          </a:p>
          <a:p>
            <a:pPr indent="-393065" lvl="0" marL="457200" rtl="0" algn="l">
              <a:lnSpc>
                <a:spcPct val="115000"/>
              </a:lnSpc>
              <a:spcBef>
                <a:spcPts val="1000"/>
              </a:spcBef>
              <a:spcAft>
                <a:spcPts val="0"/>
              </a:spcAft>
              <a:buSzPct val="100000"/>
              <a:buFont typeface="Exo"/>
              <a:buChar char="•"/>
            </a:pPr>
            <a:r>
              <a:rPr lang="en-US">
                <a:latin typeface="Exo"/>
                <a:ea typeface="Exo"/>
                <a:cs typeface="Exo"/>
                <a:sym typeface="Exo"/>
              </a:rPr>
              <a:t>Một model </a:t>
            </a:r>
            <a:r>
              <a:rPr b="1" i="1" lang="en-US">
                <a:solidFill>
                  <a:srgbClr val="E31F26"/>
                </a:solidFill>
                <a:latin typeface="Exo"/>
                <a:ea typeface="Exo"/>
                <a:cs typeface="Exo"/>
                <a:sym typeface="Exo"/>
              </a:rPr>
              <a:t>yếu</a:t>
            </a:r>
            <a:r>
              <a:rPr lang="en-US">
                <a:latin typeface="Exo"/>
                <a:ea typeface="Exo"/>
                <a:cs typeface="Exo"/>
                <a:sym typeface="Exo"/>
              </a:rPr>
              <a:t> sẽ có AUC = 0,5 và đường cong ROC tương ứng với đường chia đôi.</a:t>
            </a:r>
            <a:endParaRPr>
              <a:latin typeface="Exo"/>
              <a:ea typeface="Exo"/>
              <a:cs typeface="Exo"/>
              <a:sym typeface="Exo"/>
            </a:endParaRPr>
          </a:p>
          <a:p>
            <a:pPr indent="-228600" lvl="0" marL="457200" rtl="0" algn="l">
              <a:lnSpc>
                <a:spcPct val="115000"/>
              </a:lnSpc>
              <a:spcBef>
                <a:spcPts val="1000"/>
              </a:spcBef>
              <a:spcAft>
                <a:spcPts val="0"/>
              </a:spcAft>
              <a:buSzPct val="100000"/>
              <a:buNone/>
            </a:pPr>
            <a:r>
              <a:t/>
            </a:r>
            <a:endParaRPr>
              <a:latin typeface="Exo"/>
              <a:ea typeface="Exo"/>
              <a:cs typeface="Exo"/>
              <a:sym typeface="Exo"/>
            </a:endParaRPr>
          </a:p>
        </p:txBody>
      </p:sp>
      <p:sp>
        <p:nvSpPr>
          <p:cNvPr id="242" name="Google Shape;242;p22"/>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       </a:t>
            </a:r>
            <a:fld id="{00000000-1234-1234-1234-123412341234}" type="slidenum">
              <a:rPr lang="en-US"/>
              <a:t>‹#›</a:t>
            </a:fld>
            <a:endParaRPr/>
          </a:p>
        </p:txBody>
      </p:sp>
      <p:pic>
        <p:nvPicPr>
          <p:cNvPr descr="A graph of a positive birth data&#10;&#10;Description automatically generated" id="243" name="Google Shape;243;p22"/>
          <p:cNvPicPr preferRelativeResize="0"/>
          <p:nvPr/>
        </p:nvPicPr>
        <p:blipFill rotWithShape="1">
          <a:blip r:embed="rId3">
            <a:alphaModFix/>
          </a:blip>
          <a:srcRect b="0" l="0" r="0" t="0"/>
          <a:stretch/>
        </p:blipFill>
        <p:spPr>
          <a:xfrm>
            <a:off x="6598763" y="1690687"/>
            <a:ext cx="4519121" cy="432681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g24c5fdd6318_0_0"/>
          <p:cNvPicPr preferRelativeResize="0"/>
          <p:nvPr/>
        </p:nvPicPr>
        <p:blipFill rotWithShape="1">
          <a:blip r:embed="rId3">
            <a:alphaModFix/>
          </a:blip>
          <a:srcRect b="0" l="0" r="0" t="0"/>
          <a:stretch/>
        </p:blipFill>
        <p:spPr>
          <a:xfrm>
            <a:off x="7879050" y="2326150"/>
            <a:ext cx="4117675" cy="3110000"/>
          </a:xfrm>
          <a:prstGeom prst="rect">
            <a:avLst/>
          </a:prstGeom>
          <a:noFill/>
          <a:ln>
            <a:noFill/>
          </a:ln>
        </p:spPr>
      </p:pic>
      <p:grpSp>
        <p:nvGrpSpPr>
          <p:cNvPr id="250" name="Google Shape;250;g24c5fdd6318_0_0"/>
          <p:cNvGrpSpPr/>
          <p:nvPr/>
        </p:nvGrpSpPr>
        <p:grpSpPr>
          <a:xfrm>
            <a:off x="3880050" y="408000"/>
            <a:ext cx="4431900" cy="708000"/>
            <a:chOff x="3880050" y="408000"/>
            <a:chExt cx="4431900" cy="708000"/>
          </a:xfrm>
        </p:grpSpPr>
        <p:sp>
          <p:nvSpPr>
            <p:cNvPr id="251" name="Google Shape;251;g24c5fdd6318_0_0"/>
            <p:cNvSpPr txBox="1"/>
            <p:nvPr/>
          </p:nvSpPr>
          <p:spPr>
            <a:xfrm>
              <a:off x="3880050" y="408000"/>
              <a:ext cx="44319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Exo"/>
                  <a:ea typeface="Exo"/>
                  <a:cs typeface="Exo"/>
                  <a:sym typeface="Exo"/>
                </a:rPr>
                <a:t> PRACTICES</a:t>
              </a:r>
              <a:endParaRPr b="1" i="0" sz="1400" u="none" cap="none" strike="noStrike">
                <a:solidFill>
                  <a:srgbClr val="000000"/>
                </a:solidFill>
                <a:latin typeface="Arial"/>
                <a:ea typeface="Arial"/>
                <a:cs typeface="Arial"/>
                <a:sym typeface="Arial"/>
              </a:endParaRPr>
            </a:p>
          </p:txBody>
        </p:sp>
        <p:grpSp>
          <p:nvGrpSpPr>
            <p:cNvPr id="252" name="Google Shape;252;g24c5fdd6318_0_0"/>
            <p:cNvGrpSpPr/>
            <p:nvPr/>
          </p:nvGrpSpPr>
          <p:grpSpPr>
            <a:xfrm>
              <a:off x="4249100" y="524796"/>
              <a:ext cx="474874" cy="474408"/>
              <a:chOff x="3040984" y="3681059"/>
              <a:chExt cx="356164" cy="355815"/>
            </a:xfrm>
          </p:grpSpPr>
          <p:sp>
            <p:nvSpPr>
              <p:cNvPr id="253" name="Google Shape;253;g24c5fdd6318_0_0"/>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254" name="Google Shape;254;g24c5fdd6318_0_0"/>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255" name="Google Shape;255;g24c5fdd6318_0_0"/>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grpSp>
      </p:grpSp>
      <p:sp>
        <p:nvSpPr>
          <p:cNvPr id="256" name="Google Shape;256;g24c5fdd6318_0_0"/>
          <p:cNvSpPr txBox="1"/>
          <p:nvPr/>
        </p:nvSpPr>
        <p:spPr>
          <a:xfrm>
            <a:off x="670550" y="1566600"/>
            <a:ext cx="7284300" cy="367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700" u="none" cap="none" strike="noStrike">
                <a:solidFill>
                  <a:srgbClr val="E2262D"/>
                </a:solidFill>
                <a:latin typeface="Exo"/>
                <a:ea typeface="Exo"/>
                <a:cs typeface="Exo"/>
                <a:sym typeface="Exo"/>
              </a:rPr>
              <a:t>Với dataset </a:t>
            </a:r>
            <a:r>
              <a:rPr b="1" i="0" lang="en-US" sz="1700" u="sng" cap="none" strike="noStrike">
                <a:solidFill>
                  <a:schemeClr val="hlink"/>
                </a:solidFill>
                <a:latin typeface="Exo"/>
                <a:ea typeface="Exo"/>
                <a:cs typeface="Exo"/>
                <a:sym typeface="Exo"/>
                <a:hlinkClick r:id="rId4"/>
              </a:rPr>
              <a:t>link</a:t>
            </a:r>
            <a:r>
              <a:rPr b="1" i="0" lang="en-US" sz="1700" u="none" cap="none" strike="noStrike">
                <a:solidFill>
                  <a:srgbClr val="E2262D"/>
                </a:solidFill>
                <a:latin typeface="Exo"/>
                <a:ea typeface="Exo"/>
                <a:cs typeface="Exo"/>
                <a:sym typeface="Exo"/>
              </a:rPr>
              <a:t> </a:t>
            </a:r>
            <a:endParaRPr b="1" i="0" sz="1700" u="none" cap="none" strike="noStrike">
              <a:solidFill>
                <a:srgbClr val="E2262D"/>
              </a:solidFill>
              <a:latin typeface="Exo"/>
              <a:ea typeface="Exo"/>
              <a:cs typeface="Exo"/>
              <a:sym typeface="Exo"/>
            </a:endParaRPr>
          </a:p>
          <a:p>
            <a:pPr indent="0" lvl="0" marL="0" marR="0" rtl="0" algn="l">
              <a:lnSpc>
                <a:spcPct val="100000"/>
              </a:lnSpc>
              <a:spcBef>
                <a:spcPts val="0"/>
              </a:spcBef>
              <a:spcAft>
                <a:spcPts val="0"/>
              </a:spcAft>
              <a:buClr>
                <a:schemeClr val="dk1"/>
              </a:buClr>
              <a:buSzPts val="1100"/>
              <a:buFont typeface="Arial"/>
              <a:buNone/>
            </a:pPr>
            <a:r>
              <a:t/>
            </a:r>
            <a:endParaRPr b="1" i="0" sz="1700" u="none" cap="none" strike="noStrike">
              <a:solidFill>
                <a:srgbClr val="E2262D"/>
              </a:solidFill>
              <a:latin typeface="Exo"/>
              <a:ea typeface="Exo"/>
              <a:cs typeface="Exo"/>
              <a:sym typeface="Exo"/>
            </a:endParaRPr>
          </a:p>
          <a:p>
            <a:pPr indent="0" lvl="0" marL="0" marR="0" rtl="0" algn="l">
              <a:lnSpc>
                <a:spcPct val="100000"/>
              </a:lnSpc>
              <a:spcBef>
                <a:spcPts val="0"/>
              </a:spcBef>
              <a:spcAft>
                <a:spcPts val="0"/>
              </a:spcAft>
              <a:buClr>
                <a:schemeClr val="dk1"/>
              </a:buClr>
              <a:buSzPts val="1100"/>
              <a:buFont typeface="Arial"/>
              <a:buNone/>
            </a:pPr>
            <a:r>
              <a:rPr b="1" i="0" lang="en-US" sz="1700" u="none" cap="none" strike="noStrike">
                <a:solidFill>
                  <a:schemeClr val="dk1"/>
                </a:solidFill>
                <a:latin typeface="Exo"/>
                <a:ea typeface="Exo"/>
                <a:cs typeface="Exo"/>
                <a:sym typeface="Exo"/>
              </a:rPr>
              <a:t>Statement:</a:t>
            </a:r>
            <a:endParaRPr b="1" i="0" sz="1700" u="none" cap="none" strike="noStrike">
              <a:solidFill>
                <a:schemeClr val="dk1"/>
              </a:solidFill>
              <a:latin typeface="Exo"/>
              <a:ea typeface="Exo"/>
              <a:cs typeface="Exo"/>
              <a:sym typeface="Exo"/>
            </a:endParaRPr>
          </a:p>
          <a:p>
            <a:pPr indent="0" lvl="0" marL="0" rtl="0" algn="just">
              <a:lnSpc>
                <a:spcPct val="115000"/>
              </a:lnSpc>
              <a:spcBef>
                <a:spcPts val="0"/>
              </a:spcBef>
              <a:spcAft>
                <a:spcPts val="0"/>
              </a:spcAft>
              <a:buClr>
                <a:schemeClr val="dk1"/>
              </a:buClr>
              <a:buSzPts val="1100"/>
              <a:buFont typeface="Arial"/>
              <a:buNone/>
            </a:pPr>
            <a:r>
              <a:rPr lang="en-US" sz="1450">
                <a:solidFill>
                  <a:schemeClr val="dk1"/>
                </a:solidFill>
                <a:highlight>
                  <a:srgbClr val="FFFFFF"/>
                </a:highlight>
                <a:latin typeface="Exo Medium"/>
                <a:ea typeface="Exo Medium"/>
                <a:cs typeface="Exo Medium"/>
                <a:sym typeface="Exo Medium"/>
              </a:rPr>
              <a:t>A credit institution has just launched a credit product with preferential interest rates for customers who have used their services.</a:t>
            </a:r>
            <a:endParaRPr sz="1450">
              <a:solidFill>
                <a:schemeClr val="dk1"/>
              </a:solidFill>
              <a:highlight>
                <a:srgbClr val="FFFFFF"/>
              </a:highlight>
              <a:latin typeface="Exo Medium"/>
              <a:ea typeface="Exo Medium"/>
              <a:cs typeface="Exo Medium"/>
              <a:sym typeface="Exo Medium"/>
            </a:endParaRPr>
          </a:p>
          <a:p>
            <a:pPr indent="0" lvl="0" marL="0" rtl="0" algn="just">
              <a:lnSpc>
                <a:spcPct val="115000"/>
              </a:lnSpc>
              <a:spcBef>
                <a:spcPts val="0"/>
              </a:spcBef>
              <a:spcAft>
                <a:spcPts val="0"/>
              </a:spcAft>
              <a:buClr>
                <a:schemeClr val="dk1"/>
              </a:buClr>
              <a:buSzPts val="1100"/>
              <a:buFont typeface="Arial"/>
              <a:buNone/>
            </a:pPr>
            <a:r>
              <a:rPr lang="en-US" sz="1450">
                <a:solidFill>
                  <a:schemeClr val="dk1"/>
                </a:solidFill>
                <a:highlight>
                  <a:srgbClr val="FFFFFF"/>
                </a:highlight>
                <a:latin typeface="Exo Medium"/>
                <a:ea typeface="Exo Medium"/>
                <a:cs typeface="Exo Medium"/>
                <a:sym typeface="Exo Medium"/>
              </a:rPr>
              <a:t>However, they do not know how active this new product is for old customers.</a:t>
            </a:r>
            <a:endParaRPr sz="1450">
              <a:solidFill>
                <a:schemeClr val="dk1"/>
              </a:solidFill>
              <a:highlight>
                <a:srgbClr val="FFFFFF"/>
              </a:highlight>
              <a:latin typeface="Exo Medium"/>
              <a:ea typeface="Exo Medium"/>
              <a:cs typeface="Exo Medium"/>
              <a:sym typeface="Exo Medium"/>
            </a:endParaRPr>
          </a:p>
          <a:p>
            <a:pPr indent="0" lvl="0" marL="0" rtl="0" algn="just">
              <a:lnSpc>
                <a:spcPct val="115000"/>
              </a:lnSpc>
              <a:spcBef>
                <a:spcPts val="0"/>
              </a:spcBef>
              <a:spcAft>
                <a:spcPts val="0"/>
              </a:spcAft>
              <a:buClr>
                <a:schemeClr val="dk1"/>
              </a:buClr>
              <a:buSzPts val="1100"/>
              <a:buFont typeface="Arial"/>
              <a:buNone/>
            </a:pPr>
            <a:r>
              <a:t/>
            </a:r>
            <a:endParaRPr sz="1450">
              <a:solidFill>
                <a:schemeClr val="dk1"/>
              </a:solidFill>
              <a:highlight>
                <a:srgbClr val="FFFFFF"/>
              </a:highlight>
              <a:latin typeface="Exo Medium"/>
              <a:ea typeface="Exo Medium"/>
              <a:cs typeface="Exo Medium"/>
              <a:sym typeface="Exo Medium"/>
            </a:endParaRPr>
          </a:p>
          <a:p>
            <a:pPr indent="0" lvl="0" marL="0" rtl="0" algn="just">
              <a:lnSpc>
                <a:spcPct val="115000"/>
              </a:lnSpc>
              <a:spcBef>
                <a:spcPts val="0"/>
              </a:spcBef>
              <a:spcAft>
                <a:spcPts val="0"/>
              </a:spcAft>
              <a:buClr>
                <a:schemeClr val="dk1"/>
              </a:buClr>
              <a:buSzPts val="1100"/>
              <a:buFont typeface="Arial"/>
              <a:buNone/>
            </a:pPr>
            <a:r>
              <a:rPr lang="en-US" sz="1450">
                <a:solidFill>
                  <a:schemeClr val="dk1"/>
                </a:solidFill>
                <a:highlight>
                  <a:srgbClr val="FFFFFF"/>
                </a:highlight>
                <a:latin typeface="Exo Medium"/>
                <a:ea typeface="Exo Medium"/>
                <a:cs typeface="Exo Medium"/>
                <a:sym typeface="Exo Medium"/>
              </a:rPr>
              <a:t>Please build a model </a:t>
            </a:r>
            <a:r>
              <a:rPr b="1" lang="en-US" sz="1450">
                <a:solidFill>
                  <a:schemeClr val="dk1"/>
                </a:solidFill>
                <a:highlight>
                  <a:srgbClr val="FFFFFF"/>
                </a:highlight>
                <a:latin typeface="Exo"/>
                <a:ea typeface="Exo"/>
                <a:cs typeface="Exo"/>
                <a:sym typeface="Exo"/>
              </a:rPr>
              <a:t>Decision Tree</a:t>
            </a:r>
            <a:r>
              <a:rPr lang="en-US" sz="1450">
                <a:solidFill>
                  <a:schemeClr val="dk1"/>
                </a:solidFill>
                <a:highlight>
                  <a:srgbClr val="FFFFFF"/>
                </a:highlight>
                <a:latin typeface="Exo Medium"/>
                <a:ea typeface="Exo Medium"/>
                <a:cs typeface="Exo Medium"/>
                <a:sym typeface="Exo Medium"/>
              </a:rPr>
              <a:t> model and </a:t>
            </a:r>
            <a:r>
              <a:rPr b="1" lang="en-US" sz="1450">
                <a:solidFill>
                  <a:schemeClr val="dk1"/>
                </a:solidFill>
                <a:highlight>
                  <a:srgbClr val="FFFFFF"/>
                </a:highlight>
                <a:latin typeface="Exo"/>
                <a:ea typeface="Exo"/>
                <a:cs typeface="Exo"/>
                <a:sym typeface="Exo"/>
              </a:rPr>
              <a:t>Random Forest </a:t>
            </a:r>
            <a:r>
              <a:rPr lang="en-US" sz="1450">
                <a:solidFill>
                  <a:schemeClr val="dk1"/>
                </a:solidFill>
                <a:highlight>
                  <a:srgbClr val="FFFFFF"/>
                </a:highlight>
                <a:latin typeface="Exo Medium"/>
                <a:ea typeface="Exo Medium"/>
                <a:cs typeface="Exo Medium"/>
                <a:sym typeface="Exo Medium"/>
              </a:rPr>
              <a:t>model to predict how many customers will activate this new product.</a:t>
            </a:r>
            <a:endParaRPr sz="1450">
              <a:solidFill>
                <a:schemeClr val="dk1"/>
              </a:solidFill>
              <a:highlight>
                <a:srgbClr val="FFFFFF"/>
              </a:highlight>
              <a:latin typeface="Exo Medium"/>
              <a:ea typeface="Exo Medium"/>
              <a:cs typeface="Exo Medium"/>
              <a:sym typeface="Exo Medium"/>
            </a:endParaRPr>
          </a:p>
          <a:p>
            <a:pPr indent="0" lvl="0" marL="0" rtl="0" algn="just">
              <a:lnSpc>
                <a:spcPct val="115000"/>
              </a:lnSpc>
              <a:spcBef>
                <a:spcPts val="0"/>
              </a:spcBef>
              <a:spcAft>
                <a:spcPts val="0"/>
              </a:spcAft>
              <a:buClr>
                <a:schemeClr val="dk1"/>
              </a:buClr>
              <a:buSzPts val="1100"/>
              <a:buFont typeface="Arial"/>
              <a:buNone/>
            </a:pPr>
            <a:r>
              <a:t/>
            </a:r>
            <a:endParaRPr sz="1450">
              <a:solidFill>
                <a:schemeClr val="dk1"/>
              </a:solidFill>
              <a:highlight>
                <a:srgbClr val="FFFFFF"/>
              </a:highlight>
              <a:latin typeface="Exo Medium"/>
              <a:ea typeface="Exo Medium"/>
              <a:cs typeface="Exo Medium"/>
              <a:sym typeface="Exo Medium"/>
            </a:endParaRPr>
          </a:p>
          <a:p>
            <a:pPr indent="0" lvl="0" marL="0" rtl="0" algn="just">
              <a:lnSpc>
                <a:spcPct val="115000"/>
              </a:lnSpc>
              <a:spcBef>
                <a:spcPts val="0"/>
              </a:spcBef>
              <a:spcAft>
                <a:spcPts val="0"/>
              </a:spcAft>
              <a:buClr>
                <a:schemeClr val="dk1"/>
              </a:buClr>
              <a:buSzPts val="1100"/>
              <a:buFont typeface="Arial"/>
              <a:buNone/>
            </a:pPr>
            <a:r>
              <a:rPr lang="en-US" sz="1450">
                <a:solidFill>
                  <a:schemeClr val="dk1"/>
                </a:solidFill>
                <a:highlight>
                  <a:srgbClr val="FFFFFF"/>
                </a:highlight>
                <a:latin typeface="Exo Medium"/>
                <a:ea typeface="Exo Medium"/>
                <a:cs typeface="Exo Medium"/>
                <a:sym typeface="Exo Medium"/>
              </a:rPr>
              <a:t>With data, Features is the customer's information and Label is the value of loan_status representing whether that customer is active with new products in previous new product launches.</a:t>
            </a:r>
            <a:endParaRPr sz="2100">
              <a:solidFill>
                <a:schemeClr val="dk1"/>
              </a:solidFill>
              <a:latin typeface="Exo"/>
              <a:ea typeface="Exo"/>
              <a:cs typeface="Exo"/>
              <a:sym typeface="Exo"/>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E8EAED"/>
              </a:solidFill>
              <a:highlight>
                <a:srgbClr val="202124"/>
              </a:highlight>
              <a:latin typeface="Exo"/>
              <a:ea typeface="Exo"/>
              <a:cs typeface="Exo"/>
              <a:sym typeface="Ex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65"/>
          <p:cNvPicPr preferRelativeResize="0"/>
          <p:nvPr/>
        </p:nvPicPr>
        <p:blipFill rotWithShape="1">
          <a:blip r:embed="rId3">
            <a:alphaModFix/>
          </a:blip>
          <a:srcRect b="0" l="0" r="0" t="0"/>
          <a:stretch/>
        </p:blipFill>
        <p:spPr>
          <a:xfrm>
            <a:off x="21841" y="0"/>
            <a:ext cx="12246359" cy="6913347"/>
          </a:xfrm>
          <a:prstGeom prst="rect">
            <a:avLst/>
          </a:prstGeom>
          <a:noFill/>
          <a:ln>
            <a:noFill/>
          </a:ln>
        </p:spPr>
      </p:pic>
      <p:pic>
        <p:nvPicPr>
          <p:cNvPr id="262" name="Google Shape;262;p65"/>
          <p:cNvPicPr preferRelativeResize="0"/>
          <p:nvPr/>
        </p:nvPicPr>
        <p:blipFill rotWithShape="1">
          <a:blip r:embed="rId4">
            <a:alphaModFix/>
          </a:blip>
          <a:srcRect b="0" l="0" r="0" t="0"/>
          <a:stretch/>
        </p:blipFill>
        <p:spPr>
          <a:xfrm rot="10800000">
            <a:off x="8915400" y="457201"/>
            <a:ext cx="4724400" cy="1939200"/>
          </a:xfrm>
          <a:prstGeom prst="rect">
            <a:avLst/>
          </a:prstGeom>
          <a:noFill/>
          <a:ln>
            <a:noFill/>
          </a:ln>
        </p:spPr>
      </p:pic>
      <p:sp>
        <p:nvSpPr>
          <p:cNvPr id="263" name="Google Shape;263;p65"/>
          <p:cNvSpPr/>
          <p:nvPr/>
        </p:nvSpPr>
        <p:spPr>
          <a:xfrm>
            <a:off x="3124200" y="3136659"/>
            <a:ext cx="8382000"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000"/>
              <a:buFont typeface="Arial"/>
              <a:buNone/>
            </a:pPr>
            <a:r>
              <a:rPr b="1" i="0" lang="en-US" sz="7000" u="none" cap="none" strike="noStrike">
                <a:solidFill>
                  <a:schemeClr val="lt1"/>
                </a:solidFill>
                <a:latin typeface="Exo"/>
                <a:ea typeface="Exo"/>
                <a:cs typeface="Exo"/>
                <a:sym typeface="Exo"/>
              </a:rPr>
              <a:t>THANK YOU !</a:t>
            </a:r>
            <a:endParaRPr b="0" i="0" sz="1400" u="none" cap="none" strike="noStrike">
              <a:solidFill>
                <a:srgbClr val="000000"/>
              </a:solidFill>
              <a:latin typeface="Arial"/>
              <a:ea typeface="Arial"/>
              <a:cs typeface="Arial"/>
              <a:sym typeface="Arial"/>
            </a:endParaRPr>
          </a:p>
        </p:txBody>
      </p:sp>
      <p:pic>
        <p:nvPicPr>
          <p:cNvPr id="264" name="Google Shape;264;p65"/>
          <p:cNvPicPr preferRelativeResize="0"/>
          <p:nvPr/>
        </p:nvPicPr>
        <p:blipFill rotWithShape="1">
          <a:blip r:embed="rId5">
            <a:alphaModFix/>
          </a:blip>
          <a:srcRect b="0" l="0" r="0" t="0"/>
          <a:stretch/>
        </p:blipFill>
        <p:spPr>
          <a:xfrm>
            <a:off x="10439400" y="333768"/>
            <a:ext cx="1322658" cy="588062"/>
          </a:xfrm>
          <a:prstGeom prst="rect">
            <a:avLst/>
          </a:prstGeom>
          <a:noFill/>
          <a:ln>
            <a:noFill/>
          </a:ln>
        </p:spPr>
      </p:pic>
      <p:pic>
        <p:nvPicPr>
          <p:cNvPr id="265" name="Google Shape;265;p65"/>
          <p:cNvPicPr preferRelativeResize="0"/>
          <p:nvPr/>
        </p:nvPicPr>
        <p:blipFill rotWithShape="1">
          <a:blip r:embed="rId4">
            <a:alphaModFix/>
          </a:blip>
          <a:srcRect b="0" l="0" r="0" t="0"/>
          <a:stretch/>
        </p:blipFill>
        <p:spPr>
          <a:xfrm>
            <a:off x="1672015" y="4005968"/>
            <a:ext cx="7319585" cy="300443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9"/>
          <p:cNvSpPr txBox="1"/>
          <p:nvPr/>
        </p:nvSpPr>
        <p:spPr>
          <a:xfrm>
            <a:off x="5053975" y="1070075"/>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132" name="Google Shape;132;p9"/>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133" name="Google Shape;133;p9"/>
          <p:cNvSpPr/>
          <p:nvPr/>
        </p:nvSpPr>
        <p:spPr>
          <a:xfrm>
            <a:off x="5106978" y="2034428"/>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lt1"/>
                </a:solidFill>
                <a:latin typeface="Exo"/>
                <a:ea typeface="Exo"/>
                <a:cs typeface="Exo"/>
                <a:sym typeface="Exo"/>
              </a:rPr>
              <a:t>   </a:t>
            </a:r>
            <a:r>
              <a:rPr b="1" lang="en-US" sz="2000">
                <a:solidFill>
                  <a:schemeClr val="lt1"/>
                </a:solidFill>
                <a:latin typeface="Exo"/>
                <a:ea typeface="Exo"/>
                <a:cs typeface="Exo"/>
                <a:sym typeface="Exo"/>
              </a:rPr>
              <a:t>1</a:t>
            </a:r>
            <a:r>
              <a:rPr b="1" i="0" lang="en-US" sz="2000" u="none" cap="none" strike="noStrike">
                <a:solidFill>
                  <a:schemeClr val="lt1"/>
                </a:solidFill>
                <a:latin typeface="Exo"/>
                <a:ea typeface="Exo"/>
                <a:cs typeface="Exo"/>
                <a:sym typeface="Exo"/>
              </a:rPr>
              <a:t>. Decision Tree</a:t>
            </a:r>
            <a:endParaRPr b="1" i="0" sz="2000" u="none" cap="none" strike="noStrike">
              <a:solidFill>
                <a:schemeClr val="lt1"/>
              </a:solidFill>
              <a:latin typeface="Exo"/>
              <a:ea typeface="Exo"/>
              <a:cs typeface="Exo"/>
              <a:sym typeface="Exo"/>
            </a:endParaRPr>
          </a:p>
        </p:txBody>
      </p:sp>
      <p:sp>
        <p:nvSpPr>
          <p:cNvPr id="134" name="Google Shape;134;p9"/>
          <p:cNvSpPr/>
          <p:nvPr/>
        </p:nvSpPr>
        <p:spPr>
          <a:xfrm>
            <a:off x="5106978" y="3934426"/>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dk1"/>
                </a:solidFill>
                <a:latin typeface="Exo"/>
                <a:ea typeface="Exo"/>
                <a:cs typeface="Exo"/>
                <a:sym typeface="Exo"/>
              </a:rPr>
              <a:t>   </a:t>
            </a:r>
            <a:r>
              <a:rPr b="1" lang="en-US" sz="2000">
                <a:solidFill>
                  <a:srgbClr val="E2262D"/>
                </a:solidFill>
                <a:latin typeface="Exo"/>
                <a:ea typeface="Exo"/>
                <a:cs typeface="Exo"/>
                <a:sym typeface="Exo"/>
              </a:rPr>
              <a:t>3</a:t>
            </a:r>
            <a:r>
              <a:rPr b="1" i="0" lang="en-US" sz="2000" u="none" cap="none" strike="noStrike">
                <a:solidFill>
                  <a:srgbClr val="E2262D"/>
                </a:solidFill>
                <a:latin typeface="Exo"/>
                <a:ea typeface="Exo"/>
                <a:cs typeface="Exo"/>
                <a:sym typeface="Exo"/>
              </a:rPr>
              <a:t>. Classification Metrics: AUC - ROC </a:t>
            </a:r>
            <a:endParaRPr b="0" i="0" sz="2000" u="none" cap="none" strike="noStrike">
              <a:solidFill>
                <a:schemeClr val="dk1"/>
              </a:solidFill>
              <a:latin typeface="Calibri"/>
              <a:ea typeface="Calibri"/>
              <a:cs typeface="Calibri"/>
              <a:sym typeface="Calibri"/>
            </a:endParaRPr>
          </a:p>
        </p:txBody>
      </p:sp>
      <p:sp>
        <p:nvSpPr>
          <p:cNvPr id="135" name="Google Shape;135;p9"/>
          <p:cNvSpPr/>
          <p:nvPr/>
        </p:nvSpPr>
        <p:spPr>
          <a:xfrm>
            <a:off x="5106978" y="2984428"/>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rgbClr val="E31F26"/>
                </a:solidFill>
                <a:latin typeface="Exo"/>
                <a:ea typeface="Exo"/>
                <a:cs typeface="Exo"/>
                <a:sym typeface="Exo"/>
              </a:rPr>
              <a:t>   </a:t>
            </a:r>
            <a:r>
              <a:rPr b="1" lang="en-US" sz="2000">
                <a:solidFill>
                  <a:srgbClr val="E31F26"/>
                </a:solidFill>
                <a:latin typeface="Exo"/>
                <a:ea typeface="Exo"/>
                <a:cs typeface="Exo"/>
                <a:sym typeface="Exo"/>
              </a:rPr>
              <a:t>2</a:t>
            </a:r>
            <a:r>
              <a:rPr b="1" i="0" lang="en-US" sz="2000" u="none" cap="none" strike="noStrike">
                <a:solidFill>
                  <a:srgbClr val="E31F26"/>
                </a:solidFill>
                <a:latin typeface="Exo"/>
                <a:ea typeface="Exo"/>
                <a:cs typeface="Exo"/>
                <a:sym typeface="Exo"/>
              </a:rPr>
              <a:t>. Random Forest</a:t>
            </a:r>
            <a:endParaRPr b="1" i="0" sz="2000" u="none" cap="none" strike="noStrike">
              <a:solidFill>
                <a:srgbClr val="E31F26"/>
              </a:solidFill>
              <a:latin typeface="Exo"/>
              <a:ea typeface="Exo"/>
              <a:cs typeface="Exo"/>
              <a:sym typeface="Exo"/>
            </a:endParaRPr>
          </a:p>
        </p:txBody>
      </p:sp>
      <p:sp>
        <p:nvSpPr>
          <p:cNvPr id="136" name="Google Shape;136;p9"/>
          <p:cNvSpPr/>
          <p:nvPr/>
        </p:nvSpPr>
        <p:spPr>
          <a:xfrm>
            <a:off x="5106978" y="4884426"/>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4. </a:t>
            </a:r>
            <a:r>
              <a:rPr b="1" lang="en-US" sz="2000">
                <a:solidFill>
                  <a:srgbClr val="E2262D"/>
                </a:solidFill>
                <a:latin typeface="Exo"/>
                <a:ea typeface="Exo"/>
                <a:cs typeface="Exo"/>
                <a:sym typeface="Exo"/>
              </a:rPr>
              <a:t>Practices</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b="1" lang="en-US">
                <a:latin typeface="Exo"/>
                <a:ea typeface="Exo"/>
                <a:cs typeface="Exo"/>
                <a:sym typeface="Exo"/>
              </a:rPr>
              <a:t>DECISION TREE</a:t>
            </a:r>
            <a:endParaRPr b="1">
              <a:latin typeface="Exo"/>
              <a:ea typeface="Exo"/>
              <a:cs typeface="Exo"/>
              <a:sym typeface="Exo"/>
            </a:endParaRPr>
          </a:p>
        </p:txBody>
      </p:sp>
      <p:pic>
        <p:nvPicPr>
          <p:cNvPr id="143" name="Google Shape;143;p10"/>
          <p:cNvPicPr preferRelativeResize="0"/>
          <p:nvPr/>
        </p:nvPicPr>
        <p:blipFill rotWithShape="1">
          <a:blip r:embed="rId3">
            <a:alphaModFix/>
          </a:blip>
          <a:srcRect b="0" l="0" r="0" t="0"/>
          <a:stretch/>
        </p:blipFill>
        <p:spPr>
          <a:xfrm>
            <a:off x="749371" y="1850384"/>
            <a:ext cx="88821" cy="190315"/>
          </a:xfrm>
          <a:prstGeom prst="rect">
            <a:avLst/>
          </a:prstGeom>
          <a:noFill/>
          <a:ln>
            <a:noFill/>
          </a:ln>
        </p:spPr>
      </p:pic>
      <p:sp>
        <p:nvSpPr>
          <p:cNvPr id="144" name="Google Shape;144;p10"/>
          <p:cNvSpPr txBox="1"/>
          <p:nvPr/>
        </p:nvSpPr>
        <p:spPr>
          <a:xfrm>
            <a:off x="861371" y="1690818"/>
            <a:ext cx="5500500" cy="4386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000"/>
              <a:buFont typeface="Arial"/>
              <a:buNone/>
            </a:pPr>
            <a:r>
              <a:rPr i="0" lang="en-US" sz="2000" u="none" cap="none" strike="noStrike">
                <a:solidFill>
                  <a:schemeClr val="dk1"/>
                </a:solidFill>
                <a:latin typeface="Exo"/>
                <a:ea typeface="Exo"/>
                <a:cs typeface="Exo"/>
                <a:sym typeface="Exo"/>
              </a:rPr>
              <a:t>Mô hình dùng Phân loại (hoặc hồi quy) ở dạng cây.</a:t>
            </a:r>
            <a:endParaRPr i="0" sz="1400" u="none" cap="none" strike="noStrike">
              <a:solidFill>
                <a:srgbClr val="000000"/>
              </a:solidFill>
              <a:latin typeface="Exo"/>
              <a:ea typeface="Exo"/>
              <a:cs typeface="Exo"/>
              <a:sym typeface="Exo"/>
            </a:endParaRPr>
          </a:p>
          <a:p>
            <a:pPr indent="0" lvl="0" marL="0" marR="0" rtl="0" algn="l">
              <a:lnSpc>
                <a:spcPct val="115000"/>
              </a:lnSpc>
              <a:spcBef>
                <a:spcPts val="0"/>
              </a:spcBef>
              <a:spcAft>
                <a:spcPts val="0"/>
              </a:spcAft>
              <a:buClr>
                <a:srgbClr val="000000"/>
              </a:buClr>
              <a:buSzPts val="2000"/>
              <a:buFont typeface="Arial"/>
              <a:buNone/>
            </a:pPr>
            <a:r>
              <a:t/>
            </a:r>
            <a:endParaRPr i="0" sz="2000" u="none" cap="none" strike="noStrike">
              <a:solidFill>
                <a:schemeClr val="dk1"/>
              </a:solidFill>
              <a:latin typeface="Exo"/>
              <a:ea typeface="Exo"/>
              <a:cs typeface="Exo"/>
              <a:sym typeface="Exo"/>
            </a:endParaRPr>
          </a:p>
          <a:p>
            <a:pPr indent="0" lvl="0" marL="0" marR="0" rtl="0" algn="l">
              <a:lnSpc>
                <a:spcPct val="115000"/>
              </a:lnSpc>
              <a:spcBef>
                <a:spcPts val="0"/>
              </a:spcBef>
              <a:spcAft>
                <a:spcPts val="0"/>
              </a:spcAft>
              <a:buClr>
                <a:srgbClr val="000000"/>
              </a:buClr>
              <a:buSzPts val="2000"/>
              <a:buFont typeface="Arial"/>
              <a:buNone/>
            </a:pPr>
            <a:r>
              <a:rPr i="0" lang="en-US" sz="2000" u="none" cap="none" strike="noStrike">
                <a:solidFill>
                  <a:schemeClr val="dk1"/>
                </a:solidFill>
                <a:latin typeface="Exo"/>
                <a:ea typeface="Exo"/>
                <a:cs typeface="Exo"/>
                <a:sym typeface="Exo"/>
              </a:rPr>
              <a:t>Các loại nút (node) khác nhau:</a:t>
            </a:r>
            <a:endParaRPr i="0" sz="2000" u="none" cap="none" strike="noStrike">
              <a:solidFill>
                <a:schemeClr val="dk1"/>
              </a:solidFill>
              <a:latin typeface="Exo"/>
              <a:ea typeface="Exo"/>
              <a:cs typeface="Exo"/>
              <a:sym typeface="Exo"/>
            </a:endParaRPr>
          </a:p>
          <a:p>
            <a:pPr indent="0" lvl="0" marL="0" marR="0" rtl="0" algn="l">
              <a:lnSpc>
                <a:spcPct val="115000"/>
              </a:lnSpc>
              <a:spcBef>
                <a:spcPts val="0"/>
              </a:spcBef>
              <a:spcAft>
                <a:spcPts val="0"/>
              </a:spcAft>
              <a:buClr>
                <a:srgbClr val="000000"/>
              </a:buClr>
              <a:buSzPts val="2000"/>
              <a:buFont typeface="Arial"/>
              <a:buNone/>
            </a:pPr>
            <a:r>
              <a:rPr i="0" lang="en-US" sz="2000" u="none" cap="none" strike="noStrike">
                <a:solidFill>
                  <a:schemeClr val="dk1"/>
                </a:solidFill>
                <a:latin typeface="Exo"/>
                <a:ea typeface="Exo"/>
                <a:cs typeface="Exo"/>
                <a:sym typeface="Exo"/>
              </a:rPr>
              <a:t>– Một nút quyết định (Decision node) có hai hoặc nhiều nhánh.</a:t>
            </a:r>
            <a:endParaRPr i="0" sz="2000" u="none" cap="none" strike="noStrike">
              <a:solidFill>
                <a:schemeClr val="dk1"/>
              </a:solidFill>
              <a:latin typeface="Exo"/>
              <a:ea typeface="Exo"/>
              <a:cs typeface="Exo"/>
              <a:sym typeface="Exo"/>
            </a:endParaRPr>
          </a:p>
          <a:p>
            <a:pPr indent="0" lvl="0" marL="0" marR="0" rtl="0" algn="l">
              <a:lnSpc>
                <a:spcPct val="115000"/>
              </a:lnSpc>
              <a:spcBef>
                <a:spcPts val="0"/>
              </a:spcBef>
              <a:spcAft>
                <a:spcPts val="0"/>
              </a:spcAft>
              <a:buClr>
                <a:srgbClr val="000000"/>
              </a:buClr>
              <a:buSzPts val="2000"/>
              <a:buFont typeface="Arial"/>
              <a:buNone/>
            </a:pPr>
            <a:r>
              <a:rPr i="0" lang="en-US" sz="2000" u="none" cap="none" strike="noStrike">
                <a:solidFill>
                  <a:schemeClr val="dk1"/>
                </a:solidFill>
                <a:latin typeface="Exo"/>
                <a:ea typeface="Exo"/>
                <a:cs typeface="Exo"/>
                <a:sym typeface="Exo"/>
              </a:rPr>
              <a:t>– Nút lá (Leaf node) đại diện cho một quyết định phân loại.</a:t>
            </a:r>
            <a:endParaRPr i="0" sz="2000" u="none" cap="none" strike="noStrike">
              <a:solidFill>
                <a:schemeClr val="dk1"/>
              </a:solidFill>
              <a:latin typeface="Exo"/>
              <a:ea typeface="Exo"/>
              <a:cs typeface="Exo"/>
              <a:sym typeface="Exo"/>
            </a:endParaRPr>
          </a:p>
          <a:p>
            <a:pPr indent="0" lvl="0" marL="0" marR="0" rtl="0" algn="l">
              <a:lnSpc>
                <a:spcPct val="115000"/>
              </a:lnSpc>
              <a:spcBef>
                <a:spcPts val="0"/>
              </a:spcBef>
              <a:spcAft>
                <a:spcPts val="0"/>
              </a:spcAft>
              <a:buClr>
                <a:srgbClr val="000000"/>
              </a:buClr>
              <a:buSzPts val="2000"/>
              <a:buFont typeface="Arial"/>
              <a:buNone/>
            </a:pPr>
            <a:r>
              <a:rPr i="0" lang="en-US" sz="2000" u="none" cap="none" strike="noStrike">
                <a:solidFill>
                  <a:schemeClr val="dk1"/>
                </a:solidFill>
                <a:latin typeface="Exo"/>
                <a:ea typeface="Exo"/>
                <a:cs typeface="Exo"/>
                <a:sym typeface="Exo"/>
              </a:rPr>
              <a:t>– Nút gốc (Root node) là nút quyết định cao nhất trong một cây</a:t>
            </a:r>
            <a:endParaRPr i="0" sz="2000" u="none" cap="none" strike="noStrike">
              <a:solidFill>
                <a:schemeClr val="dk1"/>
              </a:solidFill>
              <a:latin typeface="Exo"/>
              <a:ea typeface="Exo"/>
              <a:cs typeface="Exo"/>
              <a:sym typeface="Exo"/>
            </a:endParaRPr>
          </a:p>
          <a:p>
            <a:pPr indent="0" lvl="0" marL="0" marR="0" rtl="0" algn="l">
              <a:lnSpc>
                <a:spcPct val="115000"/>
              </a:lnSpc>
              <a:spcBef>
                <a:spcPts val="0"/>
              </a:spcBef>
              <a:spcAft>
                <a:spcPts val="0"/>
              </a:spcAft>
              <a:buClr>
                <a:schemeClr val="dk1"/>
              </a:buClr>
              <a:buSzPts val="1100"/>
              <a:buFont typeface="Arial"/>
              <a:buNone/>
            </a:pPr>
            <a:r>
              <a:t/>
            </a:r>
            <a:endParaRPr i="0" sz="2000" u="none" cap="none" strike="noStrike">
              <a:solidFill>
                <a:schemeClr val="dk1"/>
              </a:solidFill>
              <a:latin typeface="Exo"/>
              <a:ea typeface="Exo"/>
              <a:cs typeface="Exo"/>
              <a:sym typeface="Exo"/>
            </a:endParaRPr>
          </a:p>
          <a:p>
            <a:pPr indent="0" lvl="0" marL="0" marR="0" rtl="0" algn="l">
              <a:lnSpc>
                <a:spcPct val="115000"/>
              </a:lnSpc>
              <a:spcBef>
                <a:spcPts val="0"/>
              </a:spcBef>
              <a:spcAft>
                <a:spcPts val="0"/>
              </a:spcAft>
              <a:buClr>
                <a:srgbClr val="000000"/>
              </a:buClr>
              <a:buSzPts val="2000"/>
              <a:buFont typeface="Arial"/>
              <a:buNone/>
            </a:pPr>
            <a:r>
              <a:t/>
            </a:r>
            <a:endParaRPr i="0" sz="2000" u="none" cap="none" strike="noStrike">
              <a:solidFill>
                <a:schemeClr val="dk1"/>
              </a:solidFill>
              <a:latin typeface="Exo"/>
              <a:ea typeface="Exo"/>
              <a:cs typeface="Exo"/>
              <a:sym typeface="Exo"/>
            </a:endParaRPr>
          </a:p>
        </p:txBody>
      </p:sp>
      <p:pic>
        <p:nvPicPr>
          <p:cNvPr id="145" name="Google Shape;145;p10"/>
          <p:cNvPicPr preferRelativeResize="0"/>
          <p:nvPr/>
        </p:nvPicPr>
        <p:blipFill rotWithShape="1">
          <a:blip r:embed="rId4">
            <a:alphaModFix/>
          </a:blip>
          <a:srcRect b="0" l="0" r="0" t="0"/>
          <a:stretch/>
        </p:blipFill>
        <p:spPr>
          <a:xfrm>
            <a:off x="6385145" y="1587271"/>
            <a:ext cx="5057484" cy="384728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b="1" lang="en-US">
                <a:latin typeface="Exo"/>
                <a:ea typeface="Exo"/>
                <a:cs typeface="Exo"/>
                <a:sym typeface="Exo"/>
              </a:rPr>
              <a:t>Entropy</a:t>
            </a:r>
            <a:endParaRPr b="1">
              <a:latin typeface="Exo"/>
              <a:ea typeface="Exo"/>
              <a:cs typeface="Exo"/>
              <a:sym typeface="Exo"/>
            </a:endParaRPr>
          </a:p>
        </p:txBody>
      </p:sp>
      <p:sp>
        <p:nvSpPr>
          <p:cNvPr id="151" name="Google Shape;151;p12"/>
          <p:cNvSpPr txBox="1"/>
          <p:nvPr>
            <p:ph idx="1" type="body"/>
          </p:nvPr>
        </p:nvSpPr>
        <p:spPr>
          <a:xfrm>
            <a:off x="729275" y="1421150"/>
            <a:ext cx="10839000" cy="2811300"/>
          </a:xfrm>
          <a:prstGeom prst="rect">
            <a:avLst/>
          </a:prstGeom>
          <a:noFill/>
          <a:ln>
            <a:noFill/>
          </a:ln>
        </p:spPr>
        <p:txBody>
          <a:bodyPr anchorCtr="0" anchor="t" bIns="45700" lIns="91425" spcFirstLastPara="1" rIns="91425" wrap="square" tIns="45700">
            <a:normAutofit fontScale="70000" lnSpcReduction="10000"/>
          </a:bodyPr>
          <a:lstStyle/>
          <a:p>
            <a:pPr indent="-353060" lvl="0" marL="457200" rtl="0" algn="l">
              <a:lnSpc>
                <a:spcPct val="115000"/>
              </a:lnSpc>
              <a:spcBef>
                <a:spcPts val="1000"/>
              </a:spcBef>
              <a:spcAft>
                <a:spcPts val="0"/>
              </a:spcAft>
              <a:buSzPct val="100000"/>
              <a:buFont typeface="Exo"/>
              <a:buChar char="•"/>
            </a:pPr>
            <a:r>
              <a:rPr lang="en-US">
                <a:latin typeface="Exo"/>
                <a:ea typeface="Exo"/>
                <a:cs typeface="Exo"/>
                <a:sym typeface="Exo"/>
              </a:rPr>
              <a:t>Entropy là “độ bất ổn định” của dữ liệu. </a:t>
            </a:r>
            <a:endParaRPr>
              <a:latin typeface="Exo"/>
              <a:ea typeface="Exo"/>
              <a:cs typeface="Exo"/>
              <a:sym typeface="Exo"/>
            </a:endParaRPr>
          </a:p>
          <a:p>
            <a:pPr indent="-353060" lvl="0" marL="457200" rtl="0" algn="l">
              <a:lnSpc>
                <a:spcPct val="115000"/>
              </a:lnSpc>
              <a:spcBef>
                <a:spcPts val="1000"/>
              </a:spcBef>
              <a:spcAft>
                <a:spcPts val="0"/>
              </a:spcAft>
              <a:buSzPct val="100000"/>
              <a:buFont typeface="Exo"/>
              <a:buChar char="•"/>
            </a:pPr>
            <a:r>
              <a:rPr lang="en-US">
                <a:latin typeface="Exo"/>
                <a:ea typeface="Exo"/>
                <a:cs typeface="Exo"/>
                <a:sym typeface="Exo"/>
              </a:rPr>
              <a:t>Entropy cao thì dữ liệu các bất ổn ( càng nhiều class khác nhau ) và ngược lại, entropy càng thấp, thì dữ liệu càng được phân chia chi tiết.</a:t>
            </a:r>
            <a:endParaRPr>
              <a:latin typeface="Exo"/>
              <a:ea typeface="Exo"/>
              <a:cs typeface="Exo"/>
              <a:sym typeface="Exo"/>
            </a:endParaRPr>
          </a:p>
          <a:p>
            <a:pPr indent="-353060" lvl="0" marL="457200" rtl="0" algn="l">
              <a:lnSpc>
                <a:spcPct val="115000"/>
              </a:lnSpc>
              <a:spcBef>
                <a:spcPts val="1000"/>
              </a:spcBef>
              <a:spcAft>
                <a:spcPts val="0"/>
              </a:spcAft>
              <a:buSzPct val="100000"/>
              <a:buFont typeface="Exo"/>
              <a:buChar char="•"/>
            </a:pPr>
            <a:r>
              <a:rPr lang="en-US">
                <a:latin typeface="Exo"/>
                <a:ea typeface="Exo"/>
                <a:cs typeface="Exo"/>
                <a:sym typeface="Exo"/>
              </a:rPr>
              <a:t>Entropy thỏa mãn: 0 &lt; H(p) &lt; log K</a:t>
            </a:r>
            <a:endParaRPr>
              <a:latin typeface="Exo"/>
              <a:ea typeface="Exo"/>
              <a:cs typeface="Exo"/>
              <a:sym typeface="Exo"/>
            </a:endParaRPr>
          </a:p>
          <a:p>
            <a:pPr indent="0" lvl="0" marL="50800" rtl="0" algn="l">
              <a:lnSpc>
                <a:spcPct val="115000"/>
              </a:lnSpc>
              <a:spcBef>
                <a:spcPts val="1000"/>
              </a:spcBef>
              <a:spcAft>
                <a:spcPts val="0"/>
              </a:spcAft>
              <a:buSzPct val="100000"/>
              <a:buNone/>
            </a:pPr>
            <a:r>
              <a:rPr lang="en-US">
                <a:latin typeface="Exo"/>
                <a:ea typeface="Exo"/>
                <a:cs typeface="Exo"/>
                <a:sym typeface="Exo"/>
              </a:rPr>
              <a:t>Giới hạn dưới đạt được khi p</a:t>
            </a:r>
            <a:r>
              <a:rPr baseline="-25000" lang="en-US">
                <a:latin typeface="Exo"/>
                <a:ea typeface="Exo"/>
                <a:cs typeface="Exo"/>
                <a:sym typeface="Exo"/>
              </a:rPr>
              <a:t>k</a:t>
            </a:r>
            <a:r>
              <a:rPr lang="en-US">
                <a:latin typeface="Exo"/>
                <a:ea typeface="Exo"/>
                <a:cs typeface="Exo"/>
                <a:sym typeface="Exo"/>
              </a:rPr>
              <a:t> = 1 đối với một số k. Nghĩa là, tất cả xác suất đều tập trung vào một loại (category).</a:t>
            </a:r>
            <a:endParaRPr>
              <a:latin typeface="Exo"/>
              <a:ea typeface="Exo"/>
              <a:cs typeface="Exo"/>
              <a:sym typeface="Exo"/>
            </a:endParaRPr>
          </a:p>
          <a:p>
            <a:pPr indent="0" lvl="0" marL="50800" rtl="0" algn="l">
              <a:lnSpc>
                <a:spcPct val="115000"/>
              </a:lnSpc>
              <a:spcBef>
                <a:spcPts val="1000"/>
              </a:spcBef>
              <a:spcAft>
                <a:spcPts val="0"/>
              </a:spcAft>
              <a:buSzPct val="100000"/>
              <a:buNone/>
            </a:pPr>
            <a:r>
              <a:rPr lang="en-US">
                <a:latin typeface="Exo"/>
                <a:ea typeface="Exo"/>
                <a:cs typeface="Exo"/>
                <a:sym typeface="Exo"/>
              </a:rPr>
              <a:t>Giới hạn trên đạt được khi p</a:t>
            </a:r>
            <a:r>
              <a:rPr baseline="-25000" lang="en-US">
                <a:latin typeface="Exo"/>
                <a:ea typeface="Exo"/>
                <a:cs typeface="Exo"/>
                <a:sym typeface="Exo"/>
              </a:rPr>
              <a:t>k</a:t>
            </a:r>
            <a:r>
              <a:rPr lang="en-US">
                <a:latin typeface="Exo"/>
                <a:ea typeface="Exo"/>
                <a:cs typeface="Exo"/>
                <a:sym typeface="Exo"/>
              </a:rPr>
              <a:t> = 1/K với mọi k. Nghĩa là, xác suất là đồng đều trên các loại K.</a:t>
            </a:r>
            <a:endParaRPr>
              <a:latin typeface="Exo"/>
              <a:ea typeface="Exo"/>
              <a:cs typeface="Exo"/>
              <a:sym typeface="Exo"/>
            </a:endParaRPr>
          </a:p>
        </p:txBody>
      </p:sp>
      <p:sp>
        <p:nvSpPr>
          <p:cNvPr id="152" name="Google Shape;152;p12"/>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       </a:t>
            </a:r>
            <a:fld id="{00000000-1234-1234-1234-123412341234}" type="slidenum">
              <a:rPr lang="en-US"/>
              <a:t>‹#›</a:t>
            </a:fld>
            <a:endParaRPr/>
          </a:p>
        </p:txBody>
      </p:sp>
      <p:pic>
        <p:nvPicPr>
          <p:cNvPr id="153" name="Google Shape;153;p12"/>
          <p:cNvPicPr preferRelativeResize="0"/>
          <p:nvPr/>
        </p:nvPicPr>
        <p:blipFill>
          <a:blip r:embed="rId3">
            <a:alphaModFix/>
          </a:blip>
          <a:stretch>
            <a:fillRect/>
          </a:stretch>
        </p:blipFill>
        <p:spPr>
          <a:xfrm>
            <a:off x="3232375" y="4333863"/>
            <a:ext cx="6667500" cy="2524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b="1" lang="en-US">
                <a:latin typeface="Exo"/>
                <a:ea typeface="Exo"/>
                <a:cs typeface="Exo"/>
                <a:sym typeface="Exo"/>
              </a:rPr>
              <a:t>Entropy và Decision Tree</a:t>
            </a:r>
            <a:endParaRPr b="1">
              <a:latin typeface="Exo"/>
              <a:ea typeface="Exo"/>
              <a:cs typeface="Exo"/>
              <a:sym typeface="Exo"/>
            </a:endParaRPr>
          </a:p>
        </p:txBody>
      </p:sp>
      <p:sp>
        <p:nvSpPr>
          <p:cNvPr id="159" name="Google Shape;159;p11"/>
          <p:cNvSpPr txBox="1"/>
          <p:nvPr>
            <p:ph idx="1" type="body"/>
          </p:nvPr>
        </p:nvSpPr>
        <p:spPr>
          <a:xfrm>
            <a:off x="533400" y="1420050"/>
            <a:ext cx="10515600" cy="4351200"/>
          </a:xfrm>
          <a:prstGeom prst="rect">
            <a:avLst/>
          </a:prstGeom>
          <a:noFill/>
          <a:ln>
            <a:noFill/>
          </a:ln>
        </p:spPr>
        <p:txBody>
          <a:bodyPr anchorCtr="0" anchor="t" bIns="45700" lIns="91425" spcFirstLastPara="1" rIns="91425" wrap="square" tIns="45700">
            <a:normAutofit lnSpcReduction="10000"/>
          </a:bodyPr>
          <a:lstStyle/>
          <a:p>
            <a:pPr indent="-406400" lvl="0" marL="457200" rtl="0" algn="l">
              <a:lnSpc>
                <a:spcPct val="90000"/>
              </a:lnSpc>
              <a:spcBef>
                <a:spcPts val="1000"/>
              </a:spcBef>
              <a:spcAft>
                <a:spcPts val="0"/>
              </a:spcAft>
              <a:buSzPts val="2800"/>
              <a:buFont typeface="Exo"/>
              <a:buChar char="•"/>
            </a:pPr>
            <a:r>
              <a:rPr lang="en-US">
                <a:latin typeface="Exo"/>
                <a:ea typeface="Exo"/>
                <a:cs typeface="Exo"/>
                <a:sym typeface="Exo"/>
              </a:rPr>
              <a:t>Decision tree được xây dựng từ trên xuống từ nút gốc (root node) và phân chia dữ liệu thành các tập con đồng nhất có chứa các giá trị tương tự.</a:t>
            </a:r>
            <a:endParaRPr>
              <a:latin typeface="Exo"/>
              <a:ea typeface="Exo"/>
              <a:cs typeface="Exo"/>
              <a:sym typeface="Exo"/>
            </a:endParaRPr>
          </a:p>
          <a:p>
            <a:pPr indent="-406400" lvl="0" marL="457200" rtl="0" algn="l">
              <a:lnSpc>
                <a:spcPct val="90000"/>
              </a:lnSpc>
              <a:spcBef>
                <a:spcPts val="1000"/>
              </a:spcBef>
              <a:spcAft>
                <a:spcPts val="0"/>
              </a:spcAft>
              <a:buSzPts val="2800"/>
              <a:buFont typeface="Exo"/>
              <a:buChar char="•"/>
            </a:pPr>
            <a:r>
              <a:rPr lang="en-US">
                <a:latin typeface="Exo"/>
                <a:ea typeface="Exo"/>
                <a:cs typeface="Exo"/>
                <a:sym typeface="Exo"/>
              </a:rPr>
              <a:t>Entropy được sử dụng để tính toán tính đồng nhất của mẫu.</a:t>
            </a:r>
            <a:endParaRPr>
              <a:latin typeface="Exo"/>
              <a:ea typeface="Exo"/>
              <a:cs typeface="Exo"/>
              <a:sym typeface="Exo"/>
            </a:endParaRPr>
          </a:p>
          <a:p>
            <a:pPr indent="-406400" lvl="0" marL="457200" rtl="0" algn="l">
              <a:lnSpc>
                <a:spcPct val="90000"/>
              </a:lnSpc>
              <a:spcBef>
                <a:spcPts val="1000"/>
              </a:spcBef>
              <a:spcAft>
                <a:spcPts val="0"/>
              </a:spcAft>
              <a:buSzPts val="2800"/>
              <a:buFont typeface="Exo"/>
              <a:buChar char="•"/>
            </a:pPr>
            <a:r>
              <a:rPr lang="en-US">
                <a:latin typeface="Exo"/>
                <a:ea typeface="Exo"/>
                <a:cs typeface="Exo"/>
                <a:sym typeface="Exo"/>
              </a:rPr>
              <a:t>Nếu mẫu hoàn toàn đồng nhất thì entropy bằng 0.</a:t>
            </a:r>
            <a:endParaRPr>
              <a:latin typeface="Exo"/>
              <a:ea typeface="Exo"/>
              <a:cs typeface="Exo"/>
              <a:sym typeface="Exo"/>
            </a:endParaRPr>
          </a:p>
          <a:p>
            <a:pPr indent="-406400" lvl="0" marL="457200" rtl="0" algn="l">
              <a:lnSpc>
                <a:spcPct val="90000"/>
              </a:lnSpc>
              <a:spcBef>
                <a:spcPts val="1000"/>
              </a:spcBef>
              <a:spcAft>
                <a:spcPts val="0"/>
              </a:spcAft>
              <a:buSzPts val="2800"/>
              <a:buFont typeface="Exo"/>
              <a:buChar char="•"/>
            </a:pPr>
            <a:r>
              <a:rPr lang="en-US">
                <a:latin typeface="Exo"/>
                <a:ea typeface="Exo"/>
                <a:cs typeface="Exo"/>
                <a:sym typeface="Exo"/>
              </a:rPr>
              <a:t>Nếu mẫu được chia đều thì nó có entropy log(K) trong đó K là số lượng nhóm/loại.</a:t>
            </a:r>
            <a:endParaRPr>
              <a:latin typeface="Exo"/>
              <a:ea typeface="Exo"/>
              <a:cs typeface="Exo"/>
              <a:sym typeface="Exo"/>
            </a:endParaRPr>
          </a:p>
          <a:p>
            <a:pPr indent="-406400" lvl="0" marL="457200" rtl="0" algn="l">
              <a:lnSpc>
                <a:spcPct val="90000"/>
              </a:lnSpc>
              <a:spcBef>
                <a:spcPts val="1000"/>
              </a:spcBef>
              <a:spcAft>
                <a:spcPts val="0"/>
              </a:spcAft>
              <a:buSzPts val="2800"/>
              <a:buFont typeface="Exo"/>
              <a:buChar char="•"/>
            </a:pPr>
            <a:r>
              <a:rPr lang="en-US">
                <a:latin typeface="Exo"/>
                <a:ea typeface="Exo"/>
                <a:cs typeface="Exo"/>
                <a:sym typeface="Exo"/>
              </a:rPr>
              <a:t>Việc xây dựng cây quyết định chủ yếu là giảm entropy. Chúng ta mong muốn các nút lá (leaf node) có entropy bằng 0.</a:t>
            </a:r>
            <a:endParaRPr>
              <a:latin typeface="Exo"/>
              <a:ea typeface="Exo"/>
              <a:cs typeface="Exo"/>
              <a:sym typeface="Exo"/>
            </a:endParaRPr>
          </a:p>
        </p:txBody>
      </p:sp>
      <p:sp>
        <p:nvSpPr>
          <p:cNvPr id="160" name="Google Shape;160;p11"/>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       </a:t>
            </a: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8ccd955c89_0_4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b="1" lang="en-US">
                <a:latin typeface="Exo"/>
                <a:ea typeface="Exo"/>
                <a:cs typeface="Exo"/>
                <a:sym typeface="Exo"/>
              </a:rPr>
              <a:t>Entropy và Decision Tree</a:t>
            </a:r>
            <a:endParaRPr b="1">
              <a:latin typeface="Exo"/>
              <a:ea typeface="Exo"/>
              <a:cs typeface="Exo"/>
              <a:sym typeface="Exo"/>
            </a:endParaRPr>
          </a:p>
        </p:txBody>
      </p:sp>
      <p:pic>
        <p:nvPicPr>
          <p:cNvPr id="167" name="Google Shape;167;g28ccd955c89_0_40"/>
          <p:cNvPicPr preferRelativeResize="0"/>
          <p:nvPr/>
        </p:nvPicPr>
        <p:blipFill rotWithShape="1">
          <a:blip r:embed="rId3">
            <a:alphaModFix/>
          </a:blip>
          <a:srcRect b="0" l="0" r="0" t="0"/>
          <a:stretch/>
        </p:blipFill>
        <p:spPr>
          <a:xfrm>
            <a:off x="647971" y="1601509"/>
            <a:ext cx="88821" cy="190315"/>
          </a:xfrm>
          <a:prstGeom prst="rect">
            <a:avLst/>
          </a:prstGeom>
          <a:noFill/>
          <a:ln>
            <a:noFill/>
          </a:ln>
        </p:spPr>
      </p:pic>
      <p:sp>
        <p:nvSpPr>
          <p:cNvPr id="168" name="Google Shape;168;g28ccd955c89_0_40"/>
          <p:cNvSpPr txBox="1"/>
          <p:nvPr/>
        </p:nvSpPr>
        <p:spPr>
          <a:xfrm>
            <a:off x="791223" y="1441944"/>
            <a:ext cx="10277700" cy="3528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400"/>
              <a:buFont typeface="Arial"/>
              <a:buNone/>
            </a:pPr>
            <a:r>
              <a:rPr b="0" i="0" lang="en-US" sz="2400" u="none" cap="none" strike="noStrike">
                <a:solidFill>
                  <a:schemeClr val="dk1"/>
                </a:solidFill>
                <a:latin typeface="Exo Medium"/>
                <a:ea typeface="Exo Medium"/>
                <a:cs typeface="Exo Medium"/>
                <a:sym typeface="Exo Medium"/>
              </a:rPr>
              <a:t>Giả sử chúng ta có một biến phân loại Y lấy K loại khác nhau </a:t>
            </a:r>
            <a:endParaRPr b="0" i="0" sz="2400" u="none" cap="none" strike="noStrike">
              <a:solidFill>
                <a:schemeClr val="dk1"/>
              </a:solidFill>
              <a:latin typeface="Exo Medium"/>
              <a:ea typeface="Exo Medium"/>
              <a:cs typeface="Exo Medium"/>
              <a:sym typeface="Exo Medium"/>
            </a:endParaRPr>
          </a:p>
          <a:p>
            <a:pPr indent="0" lvl="0" marL="0" marR="0" rtl="0" algn="l">
              <a:lnSpc>
                <a:spcPct val="115000"/>
              </a:lnSpc>
              <a:spcBef>
                <a:spcPts val="0"/>
              </a:spcBef>
              <a:spcAft>
                <a:spcPts val="0"/>
              </a:spcAft>
              <a:buClr>
                <a:schemeClr val="dk1"/>
              </a:buClr>
              <a:buSzPts val="1100"/>
              <a:buFont typeface="Arial"/>
              <a:buNone/>
            </a:pPr>
            <a:r>
              <a:t/>
            </a:r>
            <a:endParaRPr b="0" i="0" sz="2400" u="none" cap="none" strike="noStrike">
              <a:solidFill>
                <a:schemeClr val="dk1"/>
              </a:solidFill>
              <a:latin typeface="Exo Medium"/>
              <a:ea typeface="Exo Medium"/>
              <a:cs typeface="Exo Medium"/>
              <a:sym typeface="Exo Medium"/>
            </a:endParaRPr>
          </a:p>
          <a:p>
            <a:pPr indent="0" lvl="0" marL="0" marR="0" rtl="0" algn="l">
              <a:lnSpc>
                <a:spcPct val="115000"/>
              </a:lnSpc>
              <a:spcBef>
                <a:spcPts val="0"/>
              </a:spcBef>
              <a:spcAft>
                <a:spcPts val="0"/>
              </a:spcAft>
              <a:buClr>
                <a:schemeClr val="dk1"/>
              </a:buClr>
              <a:buSzPts val="1100"/>
              <a:buFont typeface="Arial"/>
              <a:buNone/>
            </a:pPr>
            <a:r>
              <a:t/>
            </a:r>
            <a:endParaRPr b="0" i="0" sz="2400" u="none" cap="none" strike="noStrike">
              <a:solidFill>
                <a:schemeClr val="dk1"/>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2400"/>
              <a:buFont typeface="Arial"/>
              <a:buNone/>
            </a:pPr>
            <a:r>
              <a:rPr b="0" baseline="30000" i="0" lang="en-US" sz="2400" u="none" cap="none" strike="noStrike">
                <a:solidFill>
                  <a:schemeClr val="dk1"/>
                </a:solidFill>
                <a:latin typeface="Exo Medium"/>
                <a:ea typeface="Exo Medium"/>
                <a:cs typeface="Exo Medium"/>
                <a:sym typeface="Exo Medium"/>
              </a:rPr>
              <a:t>Giả sử thêm rằng xác suất quan sát được loại k là</a:t>
            </a:r>
            <a:endParaRPr b="0" baseline="30000" i="0" sz="2400" u="none" cap="none" strike="noStrike">
              <a:solidFill>
                <a:schemeClr val="dk1"/>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2400"/>
              <a:buFont typeface="Arial"/>
              <a:buNone/>
            </a:pPr>
            <a:r>
              <a:t/>
            </a:r>
            <a:endParaRPr b="0" baseline="30000" i="0" sz="2400" u="none" cap="none" strike="noStrike">
              <a:solidFill>
                <a:schemeClr val="dk1"/>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2400"/>
              <a:buFont typeface="Arial"/>
              <a:buNone/>
            </a:pPr>
            <a:r>
              <a:t/>
            </a:r>
            <a:endParaRPr b="0" baseline="30000" i="0" sz="2400" u="none" cap="none" strike="noStrike">
              <a:solidFill>
                <a:schemeClr val="dk1"/>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2400"/>
              <a:buFont typeface="Arial"/>
              <a:buNone/>
            </a:pPr>
            <a:r>
              <a:rPr b="0" i="0" lang="en-US" sz="2400" u="none" cap="none" strike="noStrike">
                <a:solidFill>
                  <a:schemeClr val="dk1"/>
                </a:solidFill>
                <a:latin typeface="Exo Medium"/>
                <a:ea typeface="Exo Medium"/>
                <a:cs typeface="Exo Medium"/>
                <a:sym typeface="Exo Medium"/>
              </a:rPr>
              <a:t>Đặt p = (p</a:t>
            </a:r>
            <a:r>
              <a:rPr b="0" baseline="-25000" i="0" lang="en-US" sz="2400" u="none" cap="none" strike="noStrike">
                <a:solidFill>
                  <a:schemeClr val="dk1"/>
                </a:solidFill>
                <a:latin typeface="Exo Medium"/>
                <a:ea typeface="Exo Medium"/>
                <a:cs typeface="Exo Medium"/>
                <a:sym typeface="Exo Medium"/>
              </a:rPr>
              <a:t>1</a:t>
            </a:r>
            <a:r>
              <a:rPr b="0" i="0" lang="en-US" sz="2400" u="none" cap="none" strike="noStrike">
                <a:solidFill>
                  <a:schemeClr val="dk1"/>
                </a:solidFill>
                <a:latin typeface="Exo Medium"/>
                <a:ea typeface="Exo Medium"/>
                <a:cs typeface="Exo Medium"/>
                <a:sym typeface="Exo Medium"/>
              </a:rPr>
              <a:t>, . . , p</a:t>
            </a:r>
            <a:r>
              <a:rPr b="0" baseline="-25000" i="0" lang="en-US" sz="2400" u="none" cap="none" strike="noStrike">
                <a:solidFill>
                  <a:schemeClr val="dk1"/>
                </a:solidFill>
                <a:latin typeface="Exo Medium"/>
                <a:ea typeface="Exo Medium"/>
                <a:cs typeface="Exo Medium"/>
                <a:sym typeface="Exo Medium"/>
              </a:rPr>
              <a:t>k</a:t>
            </a:r>
            <a:r>
              <a:rPr b="0" i="0" lang="en-US" sz="2400" u="none" cap="none" strike="noStrike">
                <a:solidFill>
                  <a:schemeClr val="dk1"/>
                </a:solidFill>
                <a:latin typeface="Exo Medium"/>
                <a:ea typeface="Exo Medium"/>
                <a:cs typeface="Exo Medium"/>
                <a:sym typeface="Exo Medium"/>
              </a:rPr>
              <a:t>, . . . , p</a:t>
            </a:r>
            <a:r>
              <a:rPr b="0" baseline="-25000" i="0" lang="en-US" sz="2400" u="none" cap="none" strike="noStrike">
                <a:solidFill>
                  <a:schemeClr val="dk1"/>
                </a:solidFill>
                <a:latin typeface="Exo Medium"/>
                <a:ea typeface="Exo Medium"/>
                <a:cs typeface="Exo Medium"/>
                <a:sym typeface="Exo Medium"/>
              </a:rPr>
              <a:t>K</a:t>
            </a:r>
            <a:r>
              <a:rPr b="0" i="0" lang="en-US" sz="2400" u="none" cap="none" strike="noStrike">
                <a:solidFill>
                  <a:schemeClr val="dk1"/>
                </a:solidFill>
                <a:latin typeface="Exo Medium"/>
                <a:ea typeface="Exo Medium"/>
                <a:cs typeface="Exo Medium"/>
                <a:sym typeface="Exo Medium"/>
              </a:rPr>
              <a:t>) là vectơ xác suất.</a:t>
            </a:r>
            <a:endParaRPr b="0" i="0" sz="2400" u="none" cap="none" strike="noStrike">
              <a:solidFill>
                <a:schemeClr val="dk1"/>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2400"/>
              <a:buFont typeface="Arial"/>
              <a:buNone/>
            </a:pPr>
            <a:r>
              <a:rPr b="0" i="0" lang="en-US" sz="2400" u="none" cap="none" strike="noStrike">
                <a:solidFill>
                  <a:schemeClr val="dk1"/>
                </a:solidFill>
                <a:latin typeface="Exo Medium"/>
                <a:ea typeface="Exo Medium"/>
                <a:cs typeface="Exo Medium"/>
                <a:sym typeface="Exo Medium"/>
              </a:rPr>
              <a:t>Entropy của phân bố xác suất p là</a:t>
            </a:r>
            <a:endParaRPr b="0" i="0" sz="2400" u="none" cap="none" strike="noStrike">
              <a:solidFill>
                <a:schemeClr val="dk1"/>
              </a:solidFill>
              <a:latin typeface="Exo Medium"/>
              <a:ea typeface="Exo Medium"/>
              <a:cs typeface="Exo Medium"/>
              <a:sym typeface="Exo Medium"/>
            </a:endParaRPr>
          </a:p>
        </p:txBody>
      </p:sp>
      <p:pic>
        <p:nvPicPr>
          <p:cNvPr id="169" name="Google Shape;169;g28ccd955c89_0_40"/>
          <p:cNvPicPr preferRelativeResize="0"/>
          <p:nvPr/>
        </p:nvPicPr>
        <p:blipFill rotWithShape="1">
          <a:blip r:embed="rId4">
            <a:alphaModFix/>
          </a:blip>
          <a:srcRect b="0" l="0" r="0" t="0"/>
          <a:stretch/>
        </p:blipFill>
        <p:spPr>
          <a:xfrm>
            <a:off x="3268473" y="1910041"/>
            <a:ext cx="3585083" cy="601875"/>
          </a:xfrm>
          <a:prstGeom prst="rect">
            <a:avLst/>
          </a:prstGeom>
          <a:noFill/>
          <a:ln>
            <a:noFill/>
          </a:ln>
        </p:spPr>
      </p:pic>
      <p:pic>
        <p:nvPicPr>
          <p:cNvPr id="170" name="Google Shape;170;g28ccd955c89_0_40"/>
          <p:cNvPicPr preferRelativeResize="0"/>
          <p:nvPr/>
        </p:nvPicPr>
        <p:blipFill rotWithShape="1">
          <a:blip r:embed="rId5">
            <a:alphaModFix/>
          </a:blip>
          <a:srcRect b="0" l="0" r="0" t="0"/>
          <a:stretch/>
        </p:blipFill>
        <p:spPr>
          <a:xfrm>
            <a:off x="3101665" y="3040827"/>
            <a:ext cx="4181475" cy="752475"/>
          </a:xfrm>
          <a:prstGeom prst="rect">
            <a:avLst/>
          </a:prstGeom>
          <a:noFill/>
          <a:ln>
            <a:noFill/>
          </a:ln>
        </p:spPr>
      </p:pic>
      <p:pic>
        <p:nvPicPr>
          <p:cNvPr id="171" name="Google Shape;171;g28ccd955c89_0_40"/>
          <p:cNvPicPr preferRelativeResize="0"/>
          <p:nvPr/>
        </p:nvPicPr>
        <p:blipFill rotWithShape="1">
          <a:blip r:embed="rId6">
            <a:alphaModFix/>
          </a:blip>
          <a:srcRect b="0" l="0" r="0" t="0"/>
          <a:stretch/>
        </p:blipFill>
        <p:spPr>
          <a:xfrm>
            <a:off x="5872024" y="4543151"/>
            <a:ext cx="5613274" cy="1225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b="1" lang="en-US">
                <a:latin typeface="Exo"/>
                <a:ea typeface="Exo"/>
                <a:cs typeface="Exo"/>
                <a:sym typeface="Exo"/>
              </a:rPr>
              <a:t>Gini index và Decision Tree</a:t>
            </a:r>
            <a:endParaRPr b="1">
              <a:latin typeface="Exo"/>
              <a:ea typeface="Exo"/>
              <a:cs typeface="Exo"/>
              <a:sym typeface="Exo"/>
            </a:endParaRPr>
          </a:p>
        </p:txBody>
      </p:sp>
      <p:sp>
        <p:nvSpPr>
          <p:cNvPr id="177" name="Google Shape;177;p14"/>
          <p:cNvSpPr txBox="1"/>
          <p:nvPr>
            <p:ph idx="1" type="body"/>
          </p:nvPr>
        </p:nvSpPr>
        <p:spPr>
          <a:xfrm>
            <a:off x="838200" y="1357460"/>
            <a:ext cx="10515600" cy="4819503"/>
          </a:xfrm>
          <a:prstGeom prst="rect">
            <a:avLst/>
          </a:prstGeom>
          <a:noFill/>
          <a:ln>
            <a:noFill/>
          </a:ln>
        </p:spPr>
        <p:txBody>
          <a:bodyPr anchorCtr="0" anchor="t" bIns="45700" lIns="91425" spcFirstLastPara="1" rIns="91425" wrap="square" tIns="45700">
            <a:normAutofit fontScale="85000" lnSpcReduction="20000"/>
          </a:bodyPr>
          <a:lstStyle/>
          <a:p>
            <a:pPr indent="-379730" lvl="0" marL="457200" rtl="0" algn="l">
              <a:lnSpc>
                <a:spcPct val="115000"/>
              </a:lnSpc>
              <a:spcBef>
                <a:spcPts val="1000"/>
              </a:spcBef>
              <a:spcAft>
                <a:spcPts val="0"/>
              </a:spcAft>
              <a:buSzPct val="100000"/>
              <a:buFont typeface="Exo"/>
              <a:buChar char="•"/>
            </a:pPr>
            <a:r>
              <a:rPr lang="en-US">
                <a:latin typeface="Exo"/>
                <a:ea typeface="Exo"/>
                <a:cs typeface="Exo"/>
                <a:sym typeface="Exo"/>
              </a:rPr>
              <a:t>Điểm Gini cho biết sự phân tách tốt như thế nào.</a:t>
            </a:r>
            <a:endParaRPr>
              <a:latin typeface="Exo"/>
              <a:ea typeface="Exo"/>
              <a:cs typeface="Exo"/>
              <a:sym typeface="Exo"/>
            </a:endParaRPr>
          </a:p>
          <a:p>
            <a:pPr indent="-379730" lvl="0" marL="457200" rtl="0" algn="l">
              <a:lnSpc>
                <a:spcPct val="115000"/>
              </a:lnSpc>
              <a:spcBef>
                <a:spcPts val="1000"/>
              </a:spcBef>
              <a:spcAft>
                <a:spcPts val="0"/>
              </a:spcAft>
              <a:buSzPct val="100000"/>
              <a:buFont typeface="Exo"/>
              <a:buChar char="•"/>
            </a:pPr>
            <a:r>
              <a:rPr lang="en-US">
                <a:latin typeface="Exo"/>
                <a:ea typeface="Exo"/>
                <a:cs typeface="Exo"/>
                <a:sym typeface="Exo"/>
              </a:rPr>
              <a:t>Sự tách biệt hoàn hảo sẽ dẫn đến điểm Gini bằng 0.</a:t>
            </a:r>
            <a:endParaRPr>
              <a:latin typeface="Exo"/>
              <a:ea typeface="Exo"/>
              <a:cs typeface="Exo"/>
              <a:sym typeface="Exo"/>
            </a:endParaRPr>
          </a:p>
          <a:p>
            <a:pPr indent="-379730" lvl="0" marL="457200" rtl="0" algn="l">
              <a:lnSpc>
                <a:spcPct val="115000"/>
              </a:lnSpc>
              <a:spcBef>
                <a:spcPts val="1000"/>
              </a:spcBef>
              <a:spcAft>
                <a:spcPts val="0"/>
              </a:spcAft>
              <a:buSzPct val="100000"/>
              <a:buFont typeface="Exo"/>
              <a:buChar char="•"/>
            </a:pPr>
            <a:r>
              <a:rPr lang="en-US">
                <a:latin typeface="Exo"/>
                <a:ea typeface="Exo"/>
                <a:cs typeface="Exo"/>
                <a:sym typeface="Exo"/>
              </a:rPr>
              <a:t>Đối với bài toán phân loại 2 nhóm (Binary classification) , trường hợp xấu nhất dẫn đến kết quả 50/50 cho điểm Gini là 0,5.</a:t>
            </a:r>
            <a:endParaRPr>
              <a:latin typeface="Exo"/>
              <a:ea typeface="Exo"/>
              <a:cs typeface="Exo"/>
              <a:sym typeface="Exo"/>
            </a:endParaRPr>
          </a:p>
          <a:p>
            <a:pPr indent="-379730" lvl="0" marL="457200" rtl="0" algn="l">
              <a:lnSpc>
                <a:spcPct val="115000"/>
              </a:lnSpc>
              <a:spcBef>
                <a:spcPts val="1000"/>
              </a:spcBef>
              <a:spcAft>
                <a:spcPts val="0"/>
              </a:spcAft>
              <a:buSzPct val="100000"/>
              <a:buFont typeface="Exo"/>
              <a:buChar char="•"/>
            </a:pPr>
            <a:r>
              <a:rPr lang="en-US">
                <a:latin typeface="Exo"/>
                <a:ea typeface="Exo"/>
                <a:cs typeface="Exo"/>
                <a:sym typeface="Exo"/>
              </a:rPr>
              <a:t>Chỉ số Gini của phân bố xác suất p được xác định là</a:t>
            </a:r>
            <a:endParaRPr>
              <a:latin typeface="Exo"/>
              <a:ea typeface="Exo"/>
              <a:cs typeface="Exo"/>
              <a:sym typeface="Exo"/>
            </a:endParaRPr>
          </a:p>
          <a:p>
            <a:pPr indent="-228600" lvl="0" marL="457200" rtl="0" algn="l">
              <a:lnSpc>
                <a:spcPct val="115000"/>
              </a:lnSpc>
              <a:spcBef>
                <a:spcPts val="1000"/>
              </a:spcBef>
              <a:spcAft>
                <a:spcPts val="0"/>
              </a:spcAft>
              <a:buSzPct val="100000"/>
              <a:buNone/>
            </a:pPr>
            <a:r>
              <a:t/>
            </a:r>
            <a:endParaRPr>
              <a:latin typeface="Exo"/>
              <a:ea typeface="Exo"/>
              <a:cs typeface="Exo"/>
              <a:sym typeface="Exo"/>
            </a:endParaRPr>
          </a:p>
          <a:p>
            <a:pPr indent="-228600" lvl="0" marL="457200" rtl="0" algn="l">
              <a:lnSpc>
                <a:spcPct val="115000"/>
              </a:lnSpc>
              <a:spcBef>
                <a:spcPts val="1000"/>
              </a:spcBef>
              <a:spcAft>
                <a:spcPts val="0"/>
              </a:spcAft>
              <a:buSzPct val="100000"/>
              <a:buNone/>
            </a:pPr>
            <a:r>
              <a:t/>
            </a:r>
            <a:endParaRPr>
              <a:latin typeface="Exo"/>
              <a:ea typeface="Exo"/>
              <a:cs typeface="Exo"/>
              <a:sym typeface="Exo"/>
            </a:endParaRPr>
          </a:p>
          <a:p>
            <a:pPr indent="-228600" lvl="0" marL="457200" rtl="0" algn="l">
              <a:lnSpc>
                <a:spcPct val="115000"/>
              </a:lnSpc>
              <a:spcBef>
                <a:spcPts val="1000"/>
              </a:spcBef>
              <a:spcAft>
                <a:spcPts val="0"/>
              </a:spcAft>
              <a:buSzPct val="100000"/>
              <a:buNone/>
            </a:pPr>
            <a:r>
              <a:t/>
            </a:r>
            <a:endParaRPr>
              <a:latin typeface="Exo"/>
              <a:ea typeface="Exo"/>
              <a:cs typeface="Exo"/>
              <a:sym typeface="Exo"/>
            </a:endParaRPr>
          </a:p>
          <a:p>
            <a:pPr indent="-228600" lvl="0" marL="457200" rtl="0" algn="l">
              <a:lnSpc>
                <a:spcPct val="115000"/>
              </a:lnSpc>
              <a:spcBef>
                <a:spcPts val="1000"/>
              </a:spcBef>
              <a:spcAft>
                <a:spcPts val="0"/>
              </a:spcAft>
              <a:buSzPct val="100000"/>
              <a:buNone/>
            </a:pPr>
            <a:r>
              <a:t/>
            </a:r>
            <a:endParaRPr>
              <a:latin typeface="Exo"/>
              <a:ea typeface="Exo"/>
              <a:cs typeface="Exo"/>
              <a:sym typeface="Exo"/>
            </a:endParaRPr>
          </a:p>
          <a:p>
            <a:pPr indent="-228600" lvl="0" marL="457200" rtl="0" algn="l">
              <a:lnSpc>
                <a:spcPct val="115000"/>
              </a:lnSpc>
              <a:spcBef>
                <a:spcPts val="1000"/>
              </a:spcBef>
              <a:spcAft>
                <a:spcPts val="0"/>
              </a:spcAft>
              <a:buSzPct val="100000"/>
              <a:buNone/>
            </a:pPr>
            <a:r>
              <a:t/>
            </a:r>
            <a:endParaRPr>
              <a:latin typeface="Exo"/>
              <a:ea typeface="Exo"/>
              <a:cs typeface="Exo"/>
              <a:sym typeface="Exo"/>
            </a:endParaRPr>
          </a:p>
        </p:txBody>
      </p:sp>
      <p:sp>
        <p:nvSpPr>
          <p:cNvPr id="178" name="Google Shape;178;p14"/>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       </a:t>
            </a:r>
            <a:fld id="{00000000-1234-1234-1234-123412341234}" type="slidenum">
              <a:rPr lang="en-US"/>
              <a:t>‹#›</a:t>
            </a:fld>
            <a:endParaRPr/>
          </a:p>
        </p:txBody>
      </p:sp>
      <p:pic>
        <p:nvPicPr>
          <p:cNvPr id="179" name="Google Shape;179;p14"/>
          <p:cNvPicPr preferRelativeResize="0"/>
          <p:nvPr/>
        </p:nvPicPr>
        <p:blipFill rotWithShape="1">
          <a:blip r:embed="rId3">
            <a:alphaModFix/>
          </a:blip>
          <a:srcRect b="0" l="0" r="0" t="0"/>
          <a:stretch/>
        </p:blipFill>
        <p:spPr>
          <a:xfrm>
            <a:off x="2861354" y="4054881"/>
            <a:ext cx="6469292" cy="143853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b="1" lang="en-US">
                <a:latin typeface="Exo"/>
                <a:ea typeface="Exo"/>
                <a:cs typeface="Exo"/>
                <a:sym typeface="Exo"/>
              </a:rPr>
              <a:t>Gini index và Decision Tree</a:t>
            </a:r>
            <a:endParaRPr b="1">
              <a:latin typeface="Exo"/>
              <a:ea typeface="Exo"/>
              <a:cs typeface="Exo"/>
              <a:sym typeface="Exo"/>
            </a:endParaRPr>
          </a:p>
        </p:txBody>
      </p:sp>
      <p:sp>
        <p:nvSpPr>
          <p:cNvPr id="185" name="Google Shape;185;p15"/>
          <p:cNvSpPr txBox="1"/>
          <p:nvPr>
            <p:ph idx="1" type="body"/>
          </p:nvPr>
        </p:nvSpPr>
        <p:spPr>
          <a:xfrm>
            <a:off x="762000" y="1401600"/>
            <a:ext cx="10515600" cy="32901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Font typeface="Exo"/>
              <a:buChar char="•"/>
            </a:pPr>
            <a:r>
              <a:rPr lang="en-US">
                <a:latin typeface="Exo"/>
                <a:ea typeface="Exo"/>
                <a:cs typeface="Exo"/>
                <a:sym typeface="Exo"/>
              </a:rPr>
              <a:t>Chỉ số Gini cực tiểu khi p</a:t>
            </a:r>
            <a:r>
              <a:rPr baseline="-25000" lang="en-US">
                <a:latin typeface="Exo"/>
                <a:ea typeface="Exo"/>
                <a:cs typeface="Exo"/>
                <a:sym typeface="Exo"/>
              </a:rPr>
              <a:t>k</a:t>
            </a:r>
            <a:r>
              <a:rPr lang="en-US">
                <a:latin typeface="Exo"/>
                <a:ea typeface="Exo"/>
                <a:cs typeface="Exo"/>
                <a:sym typeface="Exo"/>
              </a:rPr>
              <a:t> = 1 với k nào đó.</a:t>
            </a:r>
            <a:endParaRPr>
              <a:latin typeface="Exo"/>
              <a:ea typeface="Exo"/>
              <a:cs typeface="Exo"/>
              <a:sym typeface="Exo"/>
            </a:endParaRPr>
          </a:p>
          <a:p>
            <a:pPr indent="-406400" lvl="0" marL="457200" rtl="0" algn="l">
              <a:lnSpc>
                <a:spcPct val="90000"/>
              </a:lnSpc>
              <a:spcBef>
                <a:spcPts val="1000"/>
              </a:spcBef>
              <a:spcAft>
                <a:spcPts val="0"/>
              </a:spcAft>
              <a:buSzPts val="2800"/>
              <a:buFont typeface="Exo"/>
              <a:buChar char="•"/>
            </a:pPr>
            <a:r>
              <a:rPr lang="en-US">
                <a:latin typeface="Exo"/>
                <a:ea typeface="Exo"/>
                <a:cs typeface="Exo"/>
                <a:sym typeface="Exo"/>
              </a:rPr>
              <a:t>Chỉ số Gini cực đại khi p</a:t>
            </a:r>
            <a:r>
              <a:rPr baseline="-25000" lang="en-US">
                <a:latin typeface="Exo"/>
                <a:ea typeface="Exo"/>
                <a:cs typeface="Exo"/>
                <a:sym typeface="Exo"/>
              </a:rPr>
              <a:t>k</a:t>
            </a:r>
            <a:r>
              <a:rPr lang="en-US">
                <a:latin typeface="Exo"/>
                <a:ea typeface="Exo"/>
                <a:cs typeface="Exo"/>
                <a:sym typeface="Exo"/>
              </a:rPr>
              <a:t> = 1/K với mọi k.</a:t>
            </a:r>
            <a:endParaRPr>
              <a:latin typeface="Exo"/>
              <a:ea typeface="Exo"/>
              <a:cs typeface="Exo"/>
              <a:sym typeface="Exo"/>
            </a:endParaRPr>
          </a:p>
          <a:p>
            <a:pPr indent="-406400" lvl="0" marL="457200" rtl="0" algn="l">
              <a:lnSpc>
                <a:spcPct val="90000"/>
              </a:lnSpc>
              <a:spcBef>
                <a:spcPts val="1000"/>
              </a:spcBef>
              <a:spcAft>
                <a:spcPts val="0"/>
              </a:spcAft>
              <a:buSzPts val="2800"/>
              <a:buFont typeface="Exo"/>
              <a:buChar char="•"/>
            </a:pPr>
            <a:r>
              <a:rPr lang="en-US">
                <a:latin typeface="Exo"/>
                <a:ea typeface="Exo"/>
                <a:cs typeface="Exo"/>
                <a:sym typeface="Exo"/>
              </a:rPr>
              <a:t>Giống như entropy, chỉ số được giảm khi tất cả xác suất là tập trung vào một category, trong khi nó được tối đa khi xác suất là đồng đều trên các loại K.</a:t>
            </a:r>
            <a:endParaRPr>
              <a:latin typeface="Exo"/>
              <a:ea typeface="Exo"/>
              <a:cs typeface="Exo"/>
              <a:sym typeface="Exo"/>
            </a:endParaRPr>
          </a:p>
          <a:p>
            <a:pPr indent="-406400" lvl="0" marL="457200" rtl="0" algn="l">
              <a:lnSpc>
                <a:spcPct val="90000"/>
              </a:lnSpc>
              <a:spcBef>
                <a:spcPts val="1000"/>
              </a:spcBef>
              <a:spcAft>
                <a:spcPts val="0"/>
              </a:spcAft>
              <a:buSzPts val="2800"/>
              <a:buFont typeface="Exo"/>
              <a:buChar char="•"/>
            </a:pPr>
            <a:r>
              <a:rPr lang="en-US">
                <a:latin typeface="Exo"/>
                <a:ea typeface="Exo"/>
                <a:cs typeface="Exo"/>
                <a:sym typeface="Exo"/>
              </a:rPr>
              <a:t>Chỉ số là thước đo độ phân tán, càng nhỏ thì càng ít sự phân tán xác suất giữa các loại.</a:t>
            </a:r>
            <a:endParaRPr>
              <a:latin typeface="Exo"/>
              <a:ea typeface="Exo"/>
              <a:cs typeface="Exo"/>
              <a:sym typeface="Exo"/>
            </a:endParaRPr>
          </a:p>
        </p:txBody>
      </p:sp>
      <p:sp>
        <p:nvSpPr>
          <p:cNvPr id="186" name="Google Shape;186;p15"/>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       </a:t>
            </a: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24e0ae86f32_0_1"/>
          <p:cNvSpPr txBox="1"/>
          <p:nvPr/>
        </p:nvSpPr>
        <p:spPr>
          <a:xfrm>
            <a:off x="5053975" y="1070075"/>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192" name="Google Shape;192;g24e0ae86f32_0_1"/>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193" name="Google Shape;193;g24e0ae86f32_0_1"/>
          <p:cNvSpPr/>
          <p:nvPr/>
        </p:nvSpPr>
        <p:spPr>
          <a:xfrm>
            <a:off x="5106978" y="2034428"/>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rgbClr val="E31F26"/>
                </a:solidFill>
                <a:latin typeface="Exo"/>
                <a:ea typeface="Exo"/>
                <a:cs typeface="Exo"/>
                <a:sym typeface="Exo"/>
              </a:rPr>
              <a:t>   1. Decision Tree</a:t>
            </a:r>
            <a:endParaRPr b="1" sz="2000">
              <a:solidFill>
                <a:srgbClr val="E31F26"/>
              </a:solidFill>
              <a:latin typeface="Exo"/>
              <a:ea typeface="Exo"/>
              <a:cs typeface="Exo"/>
              <a:sym typeface="Exo"/>
            </a:endParaRPr>
          </a:p>
        </p:txBody>
      </p:sp>
      <p:sp>
        <p:nvSpPr>
          <p:cNvPr id="194" name="Google Shape;194;g24e0ae86f32_0_1"/>
          <p:cNvSpPr/>
          <p:nvPr/>
        </p:nvSpPr>
        <p:spPr>
          <a:xfrm>
            <a:off x="5106978" y="3934426"/>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dk1"/>
                </a:solidFill>
                <a:latin typeface="Exo"/>
                <a:ea typeface="Exo"/>
                <a:cs typeface="Exo"/>
                <a:sym typeface="Exo"/>
              </a:rPr>
              <a:t>   </a:t>
            </a:r>
            <a:r>
              <a:rPr b="1" lang="en-US" sz="2000">
                <a:solidFill>
                  <a:srgbClr val="E2262D"/>
                </a:solidFill>
                <a:latin typeface="Exo"/>
                <a:ea typeface="Exo"/>
                <a:cs typeface="Exo"/>
                <a:sym typeface="Exo"/>
              </a:rPr>
              <a:t>3</a:t>
            </a:r>
            <a:r>
              <a:rPr b="1" i="0" lang="en-US" sz="2000" u="none" cap="none" strike="noStrike">
                <a:solidFill>
                  <a:srgbClr val="E2262D"/>
                </a:solidFill>
                <a:latin typeface="Exo"/>
                <a:ea typeface="Exo"/>
                <a:cs typeface="Exo"/>
                <a:sym typeface="Exo"/>
              </a:rPr>
              <a:t>. Classification Metrics: AUC - ROC </a:t>
            </a:r>
            <a:endParaRPr b="0" i="0" sz="2000" u="none" cap="none" strike="noStrike">
              <a:solidFill>
                <a:schemeClr val="dk1"/>
              </a:solidFill>
              <a:latin typeface="Calibri"/>
              <a:ea typeface="Calibri"/>
              <a:cs typeface="Calibri"/>
              <a:sym typeface="Calibri"/>
            </a:endParaRPr>
          </a:p>
        </p:txBody>
      </p:sp>
      <p:sp>
        <p:nvSpPr>
          <p:cNvPr id="195" name="Google Shape;195;g24e0ae86f32_0_1"/>
          <p:cNvSpPr/>
          <p:nvPr/>
        </p:nvSpPr>
        <p:spPr>
          <a:xfrm>
            <a:off x="5106978" y="2984428"/>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chemeClr val="lt1"/>
                </a:solidFill>
                <a:latin typeface="Exo"/>
                <a:ea typeface="Exo"/>
                <a:cs typeface="Exo"/>
                <a:sym typeface="Exo"/>
              </a:rPr>
              <a:t>   2. Random Forest</a:t>
            </a:r>
            <a:endParaRPr b="1" sz="2000">
              <a:solidFill>
                <a:schemeClr val="lt1"/>
              </a:solidFill>
              <a:latin typeface="Exo"/>
              <a:ea typeface="Exo"/>
              <a:cs typeface="Exo"/>
              <a:sym typeface="Exo"/>
            </a:endParaRPr>
          </a:p>
        </p:txBody>
      </p:sp>
      <p:sp>
        <p:nvSpPr>
          <p:cNvPr id="196" name="Google Shape;196;g24e0ae86f32_0_1"/>
          <p:cNvSpPr/>
          <p:nvPr/>
        </p:nvSpPr>
        <p:spPr>
          <a:xfrm>
            <a:off x="5106978" y="4884426"/>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4. </a:t>
            </a:r>
            <a:r>
              <a:rPr b="1" lang="en-US" sz="2000">
                <a:solidFill>
                  <a:srgbClr val="E2262D"/>
                </a:solidFill>
                <a:latin typeface="Exo"/>
                <a:ea typeface="Exo"/>
                <a:cs typeface="Exo"/>
                <a:sym typeface="Exo"/>
              </a:rPr>
              <a:t>Practices</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CCCCCC"/>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2022-09-07T10:58:32Z</dcterms:created>
  <dc:creator>admin</dc:creator>
</cp:coreProperties>
</file>