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12192000"/>
  <p:notesSz cx="6858000" cy="9144000"/>
  <p:embeddedFontLst>
    <p:embeddedFont>
      <p:font typeface="Exo Medium"/>
      <p:regular r:id="rId38"/>
      <p:bold r:id="rId39"/>
      <p:italic r:id="rId40"/>
      <p:boldItalic r:id="rId41"/>
    </p:embeddedFont>
    <p:embeddedFont>
      <p:font typeface="Exo Black"/>
      <p:bold r:id="rId42"/>
      <p:boldItalic r:id="rId43"/>
    </p:embeddedFont>
    <p:embeddedFont>
      <p:font typeface="Exo 2"/>
      <p:regular r:id="rId44"/>
      <p:bold r:id="rId45"/>
      <p:italic r:id="rId46"/>
      <p:boldItalic r:id="rId47"/>
    </p:embeddedFont>
    <p:embeddedFont>
      <p:font typeface="Exo"/>
      <p:regular r:id="rId48"/>
      <p:bold r:id="rId49"/>
      <p:italic r:id="rId50"/>
      <p:boldItalic r:id="rId51"/>
    </p:embeddedFont>
    <p:embeddedFont>
      <p:font typeface="Exo SemiBold"/>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32">
          <p15:clr>
            <a:srgbClr val="A4A3A4"/>
          </p15:clr>
        </p15:guide>
        <p15:guide id="2" pos="336">
          <p15:clr>
            <a:srgbClr val="A4A3A4"/>
          </p15:clr>
        </p15:guide>
        <p15:guide id="3" pos="3504">
          <p15:clr>
            <a:srgbClr val="A4A3A4"/>
          </p15:clr>
        </p15:guide>
        <p15:guide id="4" orient="horz" pos="288">
          <p15:clr>
            <a:srgbClr val="A4A3A4"/>
          </p15:clr>
        </p15:guide>
        <p15:guide id="5" orient="horz" pos="480">
          <p15:clr>
            <a:srgbClr val="A4A3A4"/>
          </p15:clr>
        </p15:guide>
        <p15:guide id="6" pos="960">
          <p15:clr>
            <a:srgbClr val="A4A3A4"/>
          </p15:clr>
        </p15:guide>
        <p15:guide id="7" pos="2544">
          <p15:clr>
            <a:srgbClr val="A4A3A4"/>
          </p15:clr>
        </p15:guide>
        <p15:guide id="8" orient="horz" pos="816">
          <p15:clr>
            <a:srgbClr val="A4A3A4"/>
          </p15:clr>
        </p15:guide>
        <p15:guide id="9" pos="528">
          <p15:clr>
            <a:srgbClr val="A4A3A4"/>
          </p15:clr>
        </p15:guide>
        <p15:guide id="10" pos="3936">
          <p15:clr>
            <a:srgbClr val="A4A3A4"/>
          </p15:clr>
        </p15:guide>
      </p15:sldGuideLst>
    </p:ext>
    <p:ext uri="GoogleSlidesCustomDataVersion2">
      <go:slidesCustomData xmlns:go="http://customooxmlschemas.google.com/" r:id="rId56" roundtripDataSignature="AMtx7mgjDBCfe2fD68mJOY5EiCNlJteZ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0BA765-48B8-4D47-8352-B6FFD147D340}">
  <a:tblStyle styleId="{FB0BA765-48B8-4D47-8352-B6FFD147D34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32" orient="horz"/>
        <p:guide pos="336"/>
        <p:guide pos="3504"/>
        <p:guide pos="288" orient="horz"/>
        <p:guide pos="480" orient="horz"/>
        <p:guide pos="960"/>
        <p:guide pos="2544"/>
        <p:guide pos="816" orient="horz"/>
        <p:guide pos="528"/>
        <p:guide pos="39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xoMedium-italic.fntdata"/><Relationship Id="rId42" Type="http://schemas.openxmlformats.org/officeDocument/2006/relationships/font" Target="fonts/ExoBlack-bold.fntdata"/><Relationship Id="rId41" Type="http://schemas.openxmlformats.org/officeDocument/2006/relationships/font" Target="fonts/ExoMedium-boldItalic.fntdata"/><Relationship Id="rId44" Type="http://schemas.openxmlformats.org/officeDocument/2006/relationships/font" Target="fonts/Exo2-regular.fntdata"/><Relationship Id="rId43" Type="http://schemas.openxmlformats.org/officeDocument/2006/relationships/font" Target="fonts/ExoBlack-boldItalic.fntdata"/><Relationship Id="rId46" Type="http://schemas.openxmlformats.org/officeDocument/2006/relationships/font" Target="fonts/Exo2-italic.fntdata"/><Relationship Id="rId45" Type="http://schemas.openxmlformats.org/officeDocument/2006/relationships/font" Target="fonts/Exo2-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Exo-regular.fntdata"/><Relationship Id="rId47" Type="http://schemas.openxmlformats.org/officeDocument/2006/relationships/font" Target="fonts/Exo2-boldItalic.fntdata"/><Relationship Id="rId49" Type="http://schemas.openxmlformats.org/officeDocument/2006/relationships/font" Target="fonts/Ex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ExoMedium-bold.fntdata"/><Relationship Id="rId38" Type="http://schemas.openxmlformats.org/officeDocument/2006/relationships/font" Target="fonts/ExoMedium-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Exo-boldItalic.fntdata"/><Relationship Id="rId50" Type="http://schemas.openxmlformats.org/officeDocument/2006/relationships/font" Target="fonts/Exo-italic.fntdata"/><Relationship Id="rId53" Type="http://schemas.openxmlformats.org/officeDocument/2006/relationships/font" Target="fonts/ExoSemiBold-bold.fntdata"/><Relationship Id="rId52" Type="http://schemas.openxmlformats.org/officeDocument/2006/relationships/font" Target="fonts/ExoSemiBold-regular.fntdata"/><Relationship Id="rId11" Type="http://schemas.openxmlformats.org/officeDocument/2006/relationships/slide" Target="slides/slide5.xml"/><Relationship Id="rId55" Type="http://schemas.openxmlformats.org/officeDocument/2006/relationships/font" Target="fonts/ExoSemiBold-boldItalic.fntdata"/><Relationship Id="rId10" Type="http://schemas.openxmlformats.org/officeDocument/2006/relationships/slide" Target="slides/slide4.xml"/><Relationship Id="rId54" Type="http://schemas.openxmlformats.org/officeDocument/2006/relationships/font" Target="fonts/ExoSemiBold-italic.fntdata"/><Relationship Id="rId13" Type="http://schemas.openxmlformats.org/officeDocument/2006/relationships/slide" Target="slides/slide7.xml"/><Relationship Id="rId12" Type="http://schemas.openxmlformats.org/officeDocument/2006/relationships/slide" Target="slides/slide6.xml"/><Relationship Id="rId56"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30-35 slides</a:t>
            </a:r>
            <a:endParaRPr/>
          </a:p>
        </p:txBody>
      </p:sp>
      <p:sp>
        <p:nvSpPr>
          <p:cNvPr id="127" name="Google Shape;12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9b37324234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g29b37324234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9b37324234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g29b37324234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9b37324234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g29b37324234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g29b37324234_0_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9b37324234_0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g29b37324234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9b37324234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g29b37324234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g29b37324234_0_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9b37324234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g29b37324234_0_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g29b37324234_0_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9b37324234_0_1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g29b37324234_0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9b37324234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g29b37324234_0_1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g29b37324234_0_1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9b37324234_0_1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g29b37324234_0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9b37324234_0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g29b37324234_0_1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g29b37324234_0_1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135" name="Google Shape;13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9b37324234_0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g29b37324234_0_1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7" name="Google Shape;377;g29b37324234_0_1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9b37324234_0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g29b37324234_0_1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g29b37324234_0_1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9b37324234_0_1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g29b37324234_0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9b37324234_0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g29b37324234_0_1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1" name="Google Shape;401;g29b37324234_0_1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9b37324234_0_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g29b37324234_0_2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7" name="Google Shape;417;g29b37324234_0_2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9b37324234_0_2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g29b37324234_0_2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5" name="Google Shape;425;g29b37324234_0_2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9b5d107881_0_1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433" name="Google Shape;433;g29b5d107881_0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9b5d107881_0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 name="Google Shape;445;g29b5d107881_0_1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6" name="Google Shape;446;g29b5d107881_0_17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9b5d107881_0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3" name="Google Shape;453;g29b5d107881_0_1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4" name="Google Shape;454;g29b5d107881_0_1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9b5d107881_0_1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465" name="Google Shape;465;g29b5d107881_0_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b5d107881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29b5d107881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g29b5d107881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4c5fdd631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g24c5fdd631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9" name="Google Shape;479;g24c5fdd6318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1" name="Google Shape;491;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9b5d107881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29b5d107881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g29b5d107881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b5d107881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29b5d107881_0_1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g29b5d107881_0_1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9b5d107881_0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29b5d107881_0_1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29b5d107881_0_1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9b37324234_0_3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185" name="Google Shape;185;g29b37324234_0_3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9b3732423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29b3732423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29b3732423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9b37324234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29b37324234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29b37324234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74"/>
          <p:cNvSpPr/>
          <p:nvPr>
            <p:ph idx="2" type="pic"/>
          </p:nvPr>
        </p:nvSpPr>
        <p:spPr>
          <a:xfrm>
            <a:off x="5867401" y="1176112"/>
            <a:ext cx="4189413" cy="4202113"/>
          </a:xfrm>
          <a:prstGeom prst="rect">
            <a:avLst/>
          </a:prstGeom>
          <a:noFill/>
          <a:ln>
            <a:noFill/>
          </a:ln>
        </p:spPr>
      </p:sp>
      <p:sp>
        <p:nvSpPr>
          <p:cNvPr id="18" name="Google Shape;18;p74"/>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47" name="Shape 47"/>
        <p:cNvGrpSpPr/>
        <p:nvPr/>
      </p:nvGrpSpPr>
      <p:grpSpPr>
        <a:xfrm>
          <a:off x="0" y="0"/>
          <a:ext cx="0" cy="0"/>
          <a:chOff x="0" y="0"/>
          <a:chExt cx="0" cy="0"/>
        </a:xfrm>
      </p:grpSpPr>
      <p:sp>
        <p:nvSpPr>
          <p:cNvPr id="48" name="Google Shape;48;p82"/>
          <p:cNvSpPr/>
          <p:nvPr>
            <p:ph idx="2" type="pic"/>
          </p:nvPr>
        </p:nvSpPr>
        <p:spPr>
          <a:xfrm>
            <a:off x="692600" y="1617450"/>
            <a:ext cx="5105700" cy="45678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8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2" name="Google Shape;52;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8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8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p8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8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7" name="Google Shape;67;p8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9" name="Google Shape;79;p8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88"/>
          <p:cNvSpPr/>
          <p:nvPr>
            <p:ph idx="2" type="pic"/>
          </p:nvPr>
        </p:nvSpPr>
        <p:spPr>
          <a:xfrm>
            <a:off x="5183188" y="987425"/>
            <a:ext cx="6172200" cy="4873625"/>
          </a:xfrm>
          <a:prstGeom prst="rect">
            <a:avLst/>
          </a:prstGeom>
          <a:noFill/>
          <a:ln>
            <a:noFill/>
          </a:ln>
        </p:spPr>
      </p:sp>
      <p:sp>
        <p:nvSpPr>
          <p:cNvPr id="86" name="Google Shape;86;p8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7" name="Google Shape;87;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8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9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9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02" name="Shape 102"/>
        <p:cNvGrpSpPr/>
        <p:nvPr/>
      </p:nvGrpSpPr>
      <p:grpSpPr>
        <a:xfrm>
          <a:off x="0" y="0"/>
          <a:ext cx="0" cy="0"/>
          <a:chOff x="0" y="0"/>
          <a:chExt cx="0" cy="0"/>
        </a:xfrm>
      </p:grpSpPr>
      <p:sp>
        <p:nvSpPr>
          <p:cNvPr id="103" name="Google Shape;103;p91"/>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6">
  <p:cSld name="2_Title and Content_6">
    <p:spTree>
      <p:nvGrpSpPr>
        <p:cNvPr id="19" name="Shape 19"/>
        <p:cNvGrpSpPr/>
        <p:nvPr/>
      </p:nvGrpSpPr>
      <p:grpSpPr>
        <a:xfrm>
          <a:off x="0" y="0"/>
          <a:ext cx="0" cy="0"/>
          <a:chOff x="0" y="0"/>
          <a:chExt cx="0" cy="0"/>
        </a:xfrm>
      </p:grpSpPr>
      <p:sp>
        <p:nvSpPr>
          <p:cNvPr id="20" name="Google Shape;20;g248deb62c30_0_230"/>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g248deb62c30_0_23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104" name="Shape 104"/>
        <p:cNvGrpSpPr/>
        <p:nvPr/>
      </p:nvGrpSpPr>
      <p:grpSpPr>
        <a:xfrm>
          <a:off x="0" y="0"/>
          <a:ext cx="0" cy="0"/>
          <a:chOff x="0" y="0"/>
          <a:chExt cx="0" cy="0"/>
        </a:xfrm>
      </p:grpSpPr>
      <p:sp>
        <p:nvSpPr>
          <p:cNvPr id="105" name="Google Shape;105;g1a0854cc649_9_276"/>
          <p:cNvSpPr/>
          <p:nvPr/>
        </p:nvSpPr>
        <p:spPr>
          <a:xfrm>
            <a:off x="0" y="0"/>
            <a:ext cx="12192000" cy="3124200"/>
          </a:xfrm>
          <a:prstGeom prst="rect">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6" name="Google Shape;106;g1a0854cc649_9_276"/>
          <p:cNvSpPr/>
          <p:nvPr>
            <p:ph idx="2" type="pic"/>
          </p:nvPr>
        </p:nvSpPr>
        <p:spPr>
          <a:xfrm>
            <a:off x="996950" y="1710767"/>
            <a:ext cx="2349600" cy="2399100"/>
          </a:xfrm>
          <a:prstGeom prst="ellipse">
            <a:avLst/>
          </a:prstGeom>
          <a:solidFill>
            <a:schemeClr val="lt1"/>
          </a:solidFill>
          <a:ln>
            <a:noFill/>
          </a:ln>
        </p:spPr>
      </p:sp>
      <p:sp>
        <p:nvSpPr>
          <p:cNvPr id="107" name="Google Shape;107;g1a0854cc649_9_276"/>
          <p:cNvSpPr/>
          <p:nvPr>
            <p:ph idx="3" type="pic"/>
          </p:nvPr>
        </p:nvSpPr>
        <p:spPr>
          <a:xfrm>
            <a:off x="4883150" y="1710767"/>
            <a:ext cx="2349600" cy="2399100"/>
          </a:xfrm>
          <a:prstGeom prst="ellipse">
            <a:avLst/>
          </a:prstGeom>
          <a:solidFill>
            <a:schemeClr val="lt1"/>
          </a:solidFill>
          <a:ln>
            <a:noFill/>
          </a:ln>
        </p:spPr>
      </p:sp>
      <p:sp>
        <p:nvSpPr>
          <p:cNvPr id="108" name="Google Shape;108;g1a0854cc649_9_276"/>
          <p:cNvSpPr/>
          <p:nvPr>
            <p:ph idx="4" type="pic"/>
          </p:nvPr>
        </p:nvSpPr>
        <p:spPr>
          <a:xfrm>
            <a:off x="8769350" y="1710767"/>
            <a:ext cx="2349600" cy="2399100"/>
          </a:xfrm>
          <a:prstGeom prst="ellipse">
            <a:avLst/>
          </a:prstGeom>
          <a:solidFill>
            <a:schemeClr val="lt1"/>
          </a:solidFill>
          <a:ln>
            <a:noFill/>
          </a:ln>
        </p:spPr>
      </p:sp>
      <p:pic>
        <p:nvPicPr>
          <p:cNvPr id="109" name="Google Shape;109;g1a0854cc649_9_276"/>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10" name="Google Shape;110;g1a0854cc649_9_27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11" name="Shape 111"/>
        <p:cNvGrpSpPr/>
        <p:nvPr/>
      </p:nvGrpSpPr>
      <p:grpSpPr>
        <a:xfrm>
          <a:off x="0" y="0"/>
          <a:ext cx="0" cy="0"/>
          <a:chOff x="0" y="0"/>
          <a:chExt cx="0" cy="0"/>
        </a:xfrm>
      </p:grpSpPr>
      <p:pic>
        <p:nvPicPr>
          <p:cNvPr id="112" name="Google Shape;112;g1a0854cc649_9_1533"/>
          <p:cNvPicPr preferRelativeResize="0"/>
          <p:nvPr/>
        </p:nvPicPr>
        <p:blipFill rotWithShape="1">
          <a:blip r:embed="rId2">
            <a:alphaModFix/>
          </a:blip>
          <a:srcRect b="0" l="0" r="0" t="0"/>
          <a:stretch/>
        </p:blipFill>
        <p:spPr>
          <a:xfrm>
            <a:off x="17207" y="1"/>
            <a:ext cx="12174793" cy="6872947"/>
          </a:xfrm>
          <a:prstGeom prst="rect">
            <a:avLst/>
          </a:prstGeom>
          <a:noFill/>
          <a:ln>
            <a:noFill/>
          </a:ln>
        </p:spPr>
      </p:pic>
      <p:pic>
        <p:nvPicPr>
          <p:cNvPr id="113" name="Google Shape;113;g1a0854cc649_9_1533"/>
          <p:cNvPicPr preferRelativeResize="0"/>
          <p:nvPr/>
        </p:nvPicPr>
        <p:blipFill rotWithShape="1">
          <a:blip r:embed="rId3">
            <a:alphaModFix/>
          </a:blip>
          <a:srcRect b="0" l="0" r="0" t="0"/>
          <a:stretch/>
        </p:blipFill>
        <p:spPr>
          <a:xfrm>
            <a:off x="10439400" y="304801"/>
            <a:ext cx="1247249" cy="349054"/>
          </a:xfrm>
          <a:prstGeom prst="rect">
            <a:avLst/>
          </a:prstGeom>
          <a:noFill/>
          <a:ln>
            <a:noFill/>
          </a:ln>
        </p:spPr>
      </p:pic>
      <p:sp>
        <p:nvSpPr>
          <p:cNvPr id="114" name="Google Shape;114;g1a0854cc649_9_153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_2">
    <p:spTree>
      <p:nvGrpSpPr>
        <p:cNvPr id="115" name="Shape 115"/>
        <p:cNvGrpSpPr/>
        <p:nvPr/>
      </p:nvGrpSpPr>
      <p:grpSpPr>
        <a:xfrm>
          <a:off x="0" y="0"/>
          <a:ext cx="0" cy="0"/>
          <a:chOff x="0" y="0"/>
          <a:chExt cx="0" cy="0"/>
        </a:xfrm>
      </p:grpSpPr>
      <p:sp>
        <p:nvSpPr>
          <p:cNvPr id="116" name="Google Shape;116;g1a0854cc649_9_1544"/>
          <p:cNvSpPr/>
          <p:nvPr/>
        </p:nvSpPr>
        <p:spPr>
          <a:xfrm>
            <a:off x="7162800" y="0"/>
            <a:ext cx="5029200" cy="6858000"/>
          </a:xfrm>
          <a:prstGeom prst="rect">
            <a:avLst/>
          </a:prstGeom>
          <a:solidFill>
            <a:srgbClr val="E2262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7" name="Google Shape;117;g1a0854cc649_9_1544"/>
          <p:cNvSpPr/>
          <p:nvPr>
            <p:ph idx="2" type="pic"/>
          </p:nvPr>
        </p:nvSpPr>
        <p:spPr>
          <a:xfrm flipH="1" rot="-5400000">
            <a:off x="6248385" y="4099051"/>
            <a:ext cx="1828800" cy="2774700"/>
          </a:xfrm>
          <a:prstGeom prst="roundRect">
            <a:avLst>
              <a:gd fmla="val 16667" name="adj"/>
            </a:avLst>
          </a:prstGeom>
          <a:solidFill>
            <a:schemeClr val="lt1"/>
          </a:solidFill>
          <a:ln>
            <a:noFill/>
          </a:ln>
        </p:spPr>
      </p:sp>
      <p:sp>
        <p:nvSpPr>
          <p:cNvPr id="118" name="Google Shape;118;g1a0854cc649_9_1544"/>
          <p:cNvSpPr/>
          <p:nvPr>
            <p:ph idx="3" type="pic"/>
          </p:nvPr>
        </p:nvSpPr>
        <p:spPr>
          <a:xfrm flipH="1" rot="-5400000">
            <a:off x="6248386" y="2041651"/>
            <a:ext cx="1828800" cy="2774700"/>
          </a:xfrm>
          <a:prstGeom prst="roundRect">
            <a:avLst>
              <a:gd fmla="val 16667" name="adj"/>
            </a:avLst>
          </a:prstGeom>
          <a:solidFill>
            <a:schemeClr val="lt1"/>
          </a:solidFill>
          <a:ln>
            <a:noFill/>
          </a:ln>
        </p:spPr>
      </p:sp>
      <p:sp>
        <p:nvSpPr>
          <p:cNvPr id="119" name="Google Shape;119;g1a0854cc649_9_1544"/>
          <p:cNvSpPr/>
          <p:nvPr>
            <p:ph idx="4" type="pic"/>
          </p:nvPr>
        </p:nvSpPr>
        <p:spPr>
          <a:xfrm flipH="1" rot="-5400000">
            <a:off x="6248386" y="-8491"/>
            <a:ext cx="1828800" cy="2774700"/>
          </a:xfrm>
          <a:prstGeom prst="roundRect">
            <a:avLst>
              <a:gd fmla="val 16667" name="adj"/>
            </a:avLst>
          </a:prstGeom>
          <a:solidFill>
            <a:schemeClr val="lt1"/>
          </a:solidFill>
          <a:ln>
            <a:noFill/>
          </a:ln>
        </p:spPr>
      </p:sp>
      <p:pic>
        <p:nvPicPr>
          <p:cNvPr id="120" name="Google Shape;120;g1a0854cc649_9_1544"/>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21" name="Google Shape;121;g1a0854cc649_9_15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3">
  <p:cSld name="2_Title and Content_9">
    <p:spTree>
      <p:nvGrpSpPr>
        <p:cNvPr id="122" name="Shape 122"/>
        <p:cNvGrpSpPr/>
        <p:nvPr/>
      </p:nvGrpSpPr>
      <p:grpSpPr>
        <a:xfrm>
          <a:off x="0" y="0"/>
          <a:ext cx="0" cy="0"/>
          <a:chOff x="0" y="0"/>
          <a:chExt cx="0" cy="0"/>
        </a:xfrm>
      </p:grpSpPr>
      <p:sp>
        <p:nvSpPr>
          <p:cNvPr id="123" name="Google Shape;123;g24c8023a94c_0_585"/>
          <p:cNvSpPr/>
          <p:nvPr>
            <p:ph idx="2" type="pic"/>
          </p:nvPr>
        </p:nvSpPr>
        <p:spPr>
          <a:xfrm>
            <a:off x="4806952" y="1588"/>
            <a:ext cx="7386600" cy="6858000"/>
          </a:xfrm>
          <a:prstGeom prst="rect">
            <a:avLst/>
          </a:prstGeom>
          <a:noFill/>
          <a:ln>
            <a:noFill/>
          </a:ln>
        </p:spPr>
      </p:sp>
      <p:sp>
        <p:nvSpPr>
          <p:cNvPr id="124" name="Google Shape;124;g24c8023a94c_0_585"/>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1 1">
  <p:cSld name="2_Title and Content_7">
    <p:spTree>
      <p:nvGrpSpPr>
        <p:cNvPr id="22" name="Shape 22"/>
        <p:cNvGrpSpPr/>
        <p:nvPr/>
      </p:nvGrpSpPr>
      <p:grpSpPr>
        <a:xfrm>
          <a:off x="0" y="0"/>
          <a:ext cx="0" cy="0"/>
          <a:chOff x="0" y="0"/>
          <a:chExt cx="0" cy="0"/>
        </a:xfrm>
      </p:grpSpPr>
      <p:sp>
        <p:nvSpPr>
          <p:cNvPr id="23" name="Google Shape;23;g29b5d107881_0_141"/>
          <p:cNvSpPr/>
          <p:nvPr>
            <p:ph idx="2" type="pic"/>
          </p:nvPr>
        </p:nvSpPr>
        <p:spPr>
          <a:xfrm>
            <a:off x="4806952" y="1588"/>
            <a:ext cx="7386600" cy="6858000"/>
          </a:xfrm>
          <a:prstGeom prst="rect">
            <a:avLst/>
          </a:prstGeom>
          <a:noFill/>
          <a:ln>
            <a:noFill/>
          </a:ln>
        </p:spPr>
      </p:sp>
      <p:sp>
        <p:nvSpPr>
          <p:cNvPr id="24" name="Google Shape;24;g29b5d107881_0_141"/>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25" name="Shape 25"/>
        <p:cNvGrpSpPr/>
        <p:nvPr/>
      </p:nvGrpSpPr>
      <p:grpSpPr>
        <a:xfrm>
          <a:off x="0" y="0"/>
          <a:ext cx="0" cy="0"/>
          <a:chOff x="0" y="0"/>
          <a:chExt cx="0" cy="0"/>
        </a:xfrm>
      </p:grpSpPr>
      <p:sp>
        <p:nvSpPr>
          <p:cNvPr id="26" name="Google Shape;26;p77"/>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2">
  <p:cSld name="2_Title and Content_8">
    <p:spTree>
      <p:nvGrpSpPr>
        <p:cNvPr id="27" name="Shape 27"/>
        <p:cNvGrpSpPr/>
        <p:nvPr/>
      </p:nvGrpSpPr>
      <p:grpSpPr>
        <a:xfrm>
          <a:off x="0" y="0"/>
          <a:ext cx="0" cy="0"/>
          <a:chOff x="0" y="0"/>
          <a:chExt cx="0" cy="0"/>
        </a:xfrm>
      </p:grpSpPr>
      <p:sp>
        <p:nvSpPr>
          <p:cNvPr id="28" name="Google Shape;28;g24c5fdd6318_0_166"/>
          <p:cNvSpPr/>
          <p:nvPr>
            <p:ph idx="2" type="pic"/>
          </p:nvPr>
        </p:nvSpPr>
        <p:spPr>
          <a:xfrm>
            <a:off x="4806952" y="1588"/>
            <a:ext cx="7386600" cy="6858000"/>
          </a:xfrm>
          <a:prstGeom prst="rect">
            <a:avLst/>
          </a:prstGeom>
          <a:noFill/>
          <a:ln>
            <a:noFill/>
          </a:ln>
        </p:spPr>
      </p:sp>
      <p:sp>
        <p:nvSpPr>
          <p:cNvPr id="29" name="Google Shape;29;g24c5fdd6318_0_166"/>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type="obj">
  <p:cSld name="OBJECT">
    <p:spTree>
      <p:nvGrpSpPr>
        <p:cNvPr id="30" name="Shape 30"/>
        <p:cNvGrpSpPr/>
        <p:nvPr/>
      </p:nvGrpSpPr>
      <p:grpSpPr>
        <a:xfrm>
          <a:off x="0" y="0"/>
          <a:ext cx="0" cy="0"/>
          <a:chOff x="0" y="0"/>
          <a:chExt cx="0" cy="0"/>
        </a:xfrm>
      </p:grpSpPr>
      <p:sp>
        <p:nvSpPr>
          <p:cNvPr id="31" name="Google Shape;31;g1a0854cc649_9_15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g1a0854cc649_9_15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33" name="Google Shape;33;g1a0854cc649_9_1551"/>
          <p:cNvSpPr txBox="1"/>
          <p:nvPr>
            <p:ph idx="10" type="dt"/>
          </p:nvPr>
        </p:nvSpPr>
        <p:spPr>
          <a:xfrm>
            <a:off x="914400" y="6248400"/>
            <a:ext cx="3149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g1a0854cc649_9_1551"/>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g1a0854cc649_9_1551"/>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US"/>
              <a:t>       </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1">
  <p:cSld name="2_Title and Content_10">
    <p:spTree>
      <p:nvGrpSpPr>
        <p:cNvPr id="36" name="Shape 36"/>
        <p:cNvGrpSpPr/>
        <p:nvPr/>
      </p:nvGrpSpPr>
      <p:grpSpPr>
        <a:xfrm>
          <a:off x="0" y="0"/>
          <a:ext cx="0" cy="0"/>
          <a:chOff x="0" y="0"/>
          <a:chExt cx="0" cy="0"/>
        </a:xfrm>
      </p:grpSpPr>
      <p:sp>
        <p:nvSpPr>
          <p:cNvPr id="37" name="Google Shape;37;g28e16816c81_0_169"/>
          <p:cNvSpPr/>
          <p:nvPr>
            <p:ph idx="2" type="pic"/>
          </p:nvPr>
        </p:nvSpPr>
        <p:spPr>
          <a:xfrm>
            <a:off x="4806952" y="1588"/>
            <a:ext cx="7386600" cy="6858000"/>
          </a:xfrm>
          <a:prstGeom prst="rect">
            <a:avLst/>
          </a:prstGeom>
          <a:noFill/>
          <a:ln>
            <a:noFill/>
          </a:ln>
        </p:spPr>
      </p:sp>
      <p:sp>
        <p:nvSpPr>
          <p:cNvPr id="38" name="Google Shape;38;g28e16816c81_0_169"/>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39" name="Shape 39"/>
        <p:cNvGrpSpPr/>
        <p:nvPr/>
      </p:nvGrpSpPr>
      <p:grpSpPr>
        <a:xfrm>
          <a:off x="0" y="0"/>
          <a:ext cx="0" cy="0"/>
          <a:chOff x="0" y="0"/>
          <a:chExt cx="0" cy="0"/>
        </a:xfrm>
      </p:grpSpPr>
      <p:sp>
        <p:nvSpPr>
          <p:cNvPr id="40" name="Google Shape;40;g1b88cec6dc8_0_186"/>
          <p:cNvSpPr txBox="1"/>
          <p:nvPr>
            <p:ph type="title"/>
          </p:nvPr>
        </p:nvSpPr>
        <p:spPr>
          <a:xfrm>
            <a:off x="866775" y="613063"/>
            <a:ext cx="10449000" cy="1291862"/>
          </a:xfrm>
          <a:prstGeom prst="rect">
            <a:avLst/>
          </a:prstGeom>
          <a:noFill/>
          <a:ln>
            <a:noFill/>
          </a:ln>
        </p:spPr>
        <p:txBody>
          <a:bodyPr anchorCtr="0" anchor="ctr" bIns="91425" lIns="91425" spcFirstLastPara="1" rIns="91425" wrap="square" tIns="91425">
            <a:normAutofit/>
          </a:bodyPr>
          <a:lstStyle>
            <a:lvl1pPr lvl="0" algn="ctr">
              <a:lnSpc>
                <a:spcPct val="90000"/>
              </a:lnSpc>
              <a:spcBef>
                <a:spcPts val="0"/>
              </a:spcBef>
              <a:spcAft>
                <a:spcPts val="0"/>
              </a:spcAft>
              <a:buSzPts val="4400"/>
              <a:buNone/>
              <a:defRPr>
                <a:solidFill>
                  <a:srgbClr val="FFFF0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1" name="Shape 41"/>
        <p:cNvGrpSpPr/>
        <p:nvPr/>
      </p:nvGrpSpPr>
      <p:grpSpPr>
        <a:xfrm>
          <a:off x="0" y="0"/>
          <a:ext cx="0" cy="0"/>
          <a:chOff x="0" y="0"/>
          <a:chExt cx="0" cy="0"/>
        </a:xfrm>
      </p:grpSpPr>
      <p:sp>
        <p:nvSpPr>
          <p:cNvPr id="42" name="Google Shape;42;p8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3" name="Google Shape;43;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6" name="Google Shape;46;p81"/>
          <p:cNvSpPr/>
          <p:nvPr>
            <p:ph idx="2" type="pic"/>
          </p:nvPr>
        </p:nvSpPr>
        <p:spPr>
          <a:xfrm>
            <a:off x="647700" y="457200"/>
            <a:ext cx="3124200" cy="44958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5"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73"/>
          <p:cNvPicPr preferRelativeResize="0"/>
          <p:nvPr/>
        </p:nvPicPr>
        <p:blipFill rotWithShape="1">
          <a:blip r:embed="rId1">
            <a:alphaModFix/>
          </a:blip>
          <a:srcRect b="0" l="0" r="0" t="0"/>
          <a:stretch/>
        </p:blipFill>
        <p:spPr>
          <a:xfrm>
            <a:off x="10479499" y="304801"/>
            <a:ext cx="1207148"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32.png"/><Relationship Id="rId5"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32.png"/><Relationship Id="rId5"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32.png"/><Relationship Id="rId5"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32.png"/><Relationship Id="rId5"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32.png"/><Relationship Id="rId5"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4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jpg"/><Relationship Id="rId4" Type="http://schemas.openxmlformats.org/officeDocument/2006/relationships/image" Target="../media/image32.png"/><Relationship Id="rId5"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49.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53.png"/><Relationship Id="rId4" Type="http://schemas.openxmlformats.org/officeDocument/2006/relationships/image" Target="../media/image51.png"/><Relationship Id="rId5"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1"/>
          <p:cNvPicPr preferRelativeResize="0"/>
          <p:nvPr/>
        </p:nvPicPr>
        <p:blipFill rotWithShape="1">
          <a:blip r:embed="rId3">
            <a:alphaModFix/>
          </a:blip>
          <a:srcRect b="0" l="0" r="0" t="0"/>
          <a:stretch/>
        </p:blipFill>
        <p:spPr>
          <a:xfrm>
            <a:off x="0" y="-162975"/>
            <a:ext cx="12192000" cy="6882658"/>
          </a:xfrm>
          <a:prstGeom prst="rect">
            <a:avLst/>
          </a:prstGeom>
          <a:noFill/>
          <a:ln>
            <a:noFill/>
          </a:ln>
        </p:spPr>
      </p:pic>
      <p:sp>
        <p:nvSpPr>
          <p:cNvPr id="130" name="Google Shape;130;p1"/>
          <p:cNvSpPr txBox="1"/>
          <p:nvPr>
            <p:ph idx="4294967295" type="body"/>
          </p:nvPr>
        </p:nvSpPr>
        <p:spPr>
          <a:xfrm>
            <a:off x="838200" y="3558325"/>
            <a:ext cx="10416000" cy="2963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LESSON 12: DATABASE AND AWS</a:t>
            </a:r>
            <a:endParaRPr/>
          </a:p>
        </p:txBody>
      </p:sp>
      <p:pic>
        <p:nvPicPr>
          <p:cNvPr id="131" name="Google Shape;131;p1"/>
          <p:cNvPicPr preferRelativeResize="0"/>
          <p:nvPr/>
        </p:nvPicPr>
        <p:blipFill rotWithShape="1">
          <a:blip r:embed="rId4">
            <a:alphaModFix/>
          </a:blip>
          <a:srcRect b="0" l="0" r="0" t="0"/>
          <a:stretch/>
        </p:blipFill>
        <p:spPr>
          <a:xfrm>
            <a:off x="5503162" y="537320"/>
            <a:ext cx="1642875" cy="730432"/>
          </a:xfrm>
          <a:prstGeom prst="rect">
            <a:avLst/>
          </a:prstGeom>
          <a:noFill/>
          <a:ln>
            <a:noFill/>
          </a:ln>
        </p:spPr>
      </p:pic>
      <p:sp>
        <p:nvSpPr>
          <p:cNvPr id="132" name="Google Shape;132;p1"/>
          <p:cNvSpPr txBox="1"/>
          <p:nvPr>
            <p:ph idx="4294967295" type="title"/>
          </p:nvPr>
        </p:nvSpPr>
        <p:spPr>
          <a:xfrm>
            <a:off x="1405949" y="2764525"/>
            <a:ext cx="9280500" cy="716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Exo Black"/>
              <a:buNone/>
            </a:pPr>
            <a:r>
              <a:rPr lang="en-US" sz="6000">
                <a:solidFill>
                  <a:schemeClr val="lt1"/>
                </a:solidFill>
                <a:latin typeface="Exo Black"/>
                <a:ea typeface="Exo Black"/>
                <a:cs typeface="Exo Black"/>
                <a:sym typeface="Exo Black"/>
              </a:rPr>
              <a:t>X-DATA | DATA ANALYST</a:t>
            </a:r>
            <a:endParaRPr sz="6000">
              <a:solidFill>
                <a:schemeClr val="lt1"/>
              </a:solidFill>
              <a:latin typeface="Exo Black"/>
              <a:ea typeface="Exo Black"/>
              <a:cs typeface="Exo Black"/>
              <a:sym typeface="Exo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g29b37324234_0_13"/>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214" name="Google Shape;214;g29b37324234_0_13"/>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215" name="Google Shape;215;g29b37324234_0_13"/>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16" name="Google Shape;216;g29b37324234_0_13"/>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217" name="Google Shape;217;g29b37324234_0_13"/>
          <p:cNvSpPr txBox="1"/>
          <p:nvPr/>
        </p:nvSpPr>
        <p:spPr>
          <a:xfrm>
            <a:off x="0" y="2597850"/>
            <a:ext cx="8559600" cy="1662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CÁC CHUẨN HOÁ</a:t>
            </a:r>
            <a:endParaRPr b="0" i="0" sz="5100" u="none" cap="none" strike="noStrike">
              <a:solidFill>
                <a:schemeClr val="lt1"/>
              </a:solidFill>
              <a:latin typeface="Exo Black"/>
              <a:ea typeface="Exo Black"/>
              <a:cs typeface="Exo Black"/>
              <a:sym typeface="Exo Black"/>
            </a:endParaRPr>
          </a:p>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CƠ SỞ DỮ LIỆU</a:t>
            </a:r>
            <a:endParaRPr b="0" i="0" sz="5100" u="none" cap="none" strike="noStrike">
              <a:solidFill>
                <a:schemeClr val="lt1"/>
              </a:solidFill>
              <a:latin typeface="Exo Black"/>
              <a:ea typeface="Exo Black"/>
              <a:cs typeface="Exo Black"/>
              <a:sym typeface="Exo Black"/>
            </a:endParaRPr>
          </a:p>
        </p:txBody>
      </p:sp>
      <p:pic>
        <p:nvPicPr>
          <p:cNvPr id="218" name="Google Shape;218;g29b37324234_0_13"/>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g29b37324234_0_22"/>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224" name="Google Shape;224;g29b37324234_0_22"/>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225" name="Google Shape;225;g29b37324234_0_22"/>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26" name="Google Shape;226;g29b37324234_0_22"/>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227" name="Google Shape;227;g29b37324234_0_22"/>
          <p:cNvSpPr txBox="1"/>
          <p:nvPr/>
        </p:nvSpPr>
        <p:spPr>
          <a:xfrm>
            <a:off x="0" y="2990400"/>
            <a:ext cx="86277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CHUẨN 1NF</a:t>
            </a:r>
            <a:endParaRPr b="0" i="0" sz="5100" u="none" cap="none" strike="noStrike">
              <a:solidFill>
                <a:schemeClr val="lt1"/>
              </a:solidFill>
              <a:latin typeface="Exo Black"/>
              <a:ea typeface="Exo Black"/>
              <a:cs typeface="Exo Black"/>
              <a:sym typeface="Exo Black"/>
            </a:endParaRPr>
          </a:p>
        </p:txBody>
      </p:sp>
      <p:pic>
        <p:nvPicPr>
          <p:cNvPr id="228" name="Google Shape;228;g29b37324234_0_22"/>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9b37324234_0_31"/>
          <p:cNvSpPr txBox="1"/>
          <p:nvPr/>
        </p:nvSpPr>
        <p:spPr>
          <a:xfrm>
            <a:off x="675113" y="416075"/>
            <a:ext cx="8815200" cy="1354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rgbClr val="000000"/>
                </a:solidFill>
                <a:latin typeface="Exo"/>
                <a:ea typeface="Exo"/>
                <a:cs typeface="Exo"/>
                <a:sym typeface="Exo"/>
              </a:rPr>
              <a:t>1NF, là dạng chuẩn đầu tiên trong việc thiết kế cấu trúc của một cơ sở dữ liệu.</a:t>
            </a:r>
            <a:endParaRPr b="1" i="1"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Điều kiện để đạt chuẩn 1NF bao gồm: </a:t>
            </a:r>
            <a:endParaRPr b="0" i="0" sz="1600" u="none" cap="none" strike="noStrike">
              <a:solidFill>
                <a:srgbClr val="000000"/>
              </a:solidFill>
              <a:latin typeface="Exo"/>
              <a:ea typeface="Exo"/>
              <a:cs typeface="Exo"/>
              <a:sym typeface="Exo"/>
            </a:endParaRPr>
          </a:p>
          <a:p>
            <a:pPr indent="-330200" lvl="0" marL="457200" marR="0" rtl="0" algn="l">
              <a:lnSpc>
                <a:spcPct val="100000"/>
              </a:lnSpc>
              <a:spcBef>
                <a:spcPts val="0"/>
              </a:spcBef>
              <a:spcAft>
                <a:spcPts val="0"/>
              </a:spcAft>
              <a:buClr>
                <a:srgbClr val="000000"/>
              </a:buClr>
              <a:buSzPts val="1600"/>
              <a:buFont typeface="Exo"/>
              <a:buChar char="+"/>
            </a:pPr>
            <a:r>
              <a:rPr b="0" i="0" lang="en-US" sz="1600" u="none" cap="none" strike="noStrike">
                <a:solidFill>
                  <a:srgbClr val="000000"/>
                </a:solidFill>
                <a:latin typeface="Exo"/>
                <a:ea typeface="Exo"/>
                <a:cs typeface="Exo"/>
                <a:sym typeface="Exo"/>
              </a:rPr>
              <a:t>Điều kiện 1:</a:t>
            </a:r>
            <a:r>
              <a:rPr b="1" i="0" lang="en-US" sz="1600" u="none" cap="none" strike="noStrike">
                <a:solidFill>
                  <a:srgbClr val="000000"/>
                </a:solidFill>
                <a:latin typeface="Exo"/>
                <a:ea typeface="Exo"/>
                <a:cs typeface="Exo"/>
                <a:sym typeface="Exo"/>
              </a:rPr>
              <a:t>  Mỗi ô nên chứa một giá trị duy nhất</a:t>
            </a:r>
            <a:endParaRPr b="1" i="0" sz="1600" u="none" cap="none" strike="noStrike">
              <a:solidFill>
                <a:srgbClr val="000000"/>
              </a:solidFill>
              <a:latin typeface="Exo"/>
              <a:ea typeface="Exo"/>
              <a:cs typeface="Exo"/>
              <a:sym typeface="Exo"/>
            </a:endParaRPr>
          </a:p>
          <a:p>
            <a:pPr indent="-330200" lvl="0" marL="457200" marR="0" rtl="0" algn="l">
              <a:lnSpc>
                <a:spcPct val="100000"/>
              </a:lnSpc>
              <a:spcBef>
                <a:spcPts val="0"/>
              </a:spcBef>
              <a:spcAft>
                <a:spcPts val="0"/>
              </a:spcAft>
              <a:buClr>
                <a:srgbClr val="000000"/>
              </a:buClr>
              <a:buSzPts val="1600"/>
              <a:buFont typeface="Exo"/>
              <a:buChar char="+"/>
            </a:pPr>
            <a:r>
              <a:rPr b="0" i="0" lang="en-US" sz="1600" u="none" cap="none" strike="noStrike">
                <a:solidFill>
                  <a:srgbClr val="000000"/>
                </a:solidFill>
                <a:latin typeface="Exo"/>
                <a:ea typeface="Exo"/>
                <a:cs typeface="Exo"/>
                <a:sym typeface="Exo"/>
              </a:rPr>
              <a:t>Điều kiện 2: </a:t>
            </a:r>
            <a:r>
              <a:rPr b="1" i="0" lang="en-US" sz="1600" u="none" cap="none" strike="noStrike">
                <a:solidFill>
                  <a:srgbClr val="E31F26"/>
                </a:solidFill>
                <a:latin typeface="Exo"/>
                <a:ea typeface="Exo"/>
                <a:cs typeface="Exo"/>
                <a:sym typeface="Exo"/>
              </a:rPr>
              <a:t>Bảng phải có khóa chính(PK)</a:t>
            </a:r>
            <a:endParaRPr b="1" i="0" sz="1600" u="none" cap="none" strike="noStrike">
              <a:solidFill>
                <a:srgbClr val="E31F26"/>
              </a:solidFill>
              <a:latin typeface="Exo"/>
              <a:ea typeface="Exo"/>
              <a:cs typeface="Exo"/>
              <a:sym typeface="Exo"/>
            </a:endParaRPr>
          </a:p>
          <a:p>
            <a:pPr indent="-330200" lvl="0" marL="457200" marR="0" rtl="0" algn="l">
              <a:lnSpc>
                <a:spcPct val="100000"/>
              </a:lnSpc>
              <a:spcBef>
                <a:spcPts val="0"/>
              </a:spcBef>
              <a:spcAft>
                <a:spcPts val="0"/>
              </a:spcAft>
              <a:buClr>
                <a:srgbClr val="000000"/>
              </a:buClr>
              <a:buSzPts val="1600"/>
              <a:buFont typeface="Exo"/>
              <a:buChar char="+"/>
            </a:pPr>
            <a:r>
              <a:rPr b="0" i="0" lang="en-US" sz="1600" u="none" cap="none" strike="noStrike">
                <a:solidFill>
                  <a:srgbClr val="000000"/>
                </a:solidFill>
                <a:latin typeface="Exo"/>
                <a:ea typeface="Exo"/>
                <a:cs typeface="Exo"/>
                <a:sym typeface="Exo"/>
              </a:rPr>
              <a:t>Điều kiện 3: </a:t>
            </a:r>
            <a:r>
              <a:rPr b="1" i="0" lang="en-US" sz="1600" u="none" cap="none" strike="noStrike">
                <a:solidFill>
                  <a:srgbClr val="000000"/>
                </a:solidFill>
                <a:latin typeface="Exo"/>
                <a:ea typeface="Exo"/>
                <a:cs typeface="Exo"/>
                <a:sym typeface="Exo"/>
              </a:rPr>
              <a:t>Dữ liệu trong cùng một cột có cùng kiểu</a:t>
            </a:r>
            <a:endParaRPr b="1" i="0" sz="1600" u="none" cap="none" strike="noStrike">
              <a:solidFill>
                <a:srgbClr val="000000"/>
              </a:solidFill>
              <a:latin typeface="Exo"/>
              <a:ea typeface="Exo"/>
              <a:cs typeface="Exo"/>
              <a:sym typeface="Exo"/>
            </a:endParaRPr>
          </a:p>
        </p:txBody>
      </p:sp>
      <p:sp>
        <p:nvSpPr>
          <p:cNvPr id="235" name="Google Shape;235;g29b37324234_0_31"/>
          <p:cNvSpPr txBox="1"/>
          <p:nvPr/>
        </p:nvSpPr>
        <p:spPr>
          <a:xfrm>
            <a:off x="675113" y="1920400"/>
            <a:ext cx="831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rgbClr val="000000"/>
                </a:solidFill>
                <a:latin typeface="Exo"/>
                <a:ea typeface="Exo"/>
                <a:cs typeface="Exo"/>
                <a:sym typeface="Exo"/>
              </a:rPr>
              <a:t>Ví dụ:</a:t>
            </a:r>
            <a:endParaRPr b="1" i="1" sz="1800" u="none" cap="none" strike="noStrike">
              <a:solidFill>
                <a:srgbClr val="000000"/>
              </a:solidFill>
              <a:latin typeface="Exo"/>
              <a:ea typeface="Exo"/>
              <a:cs typeface="Exo"/>
              <a:sym typeface="Exo"/>
            </a:endParaRPr>
          </a:p>
        </p:txBody>
      </p:sp>
      <p:graphicFrame>
        <p:nvGraphicFramePr>
          <p:cNvPr id="236" name="Google Shape;236;g29b37324234_0_31"/>
          <p:cNvGraphicFramePr/>
          <p:nvPr/>
        </p:nvGraphicFramePr>
        <p:xfrm>
          <a:off x="4372888" y="1970113"/>
          <a:ext cx="3000000" cy="3000000"/>
        </p:xfrm>
        <a:graphic>
          <a:graphicData uri="http://schemas.openxmlformats.org/drawingml/2006/table">
            <a:tbl>
              <a:tblPr>
                <a:noFill/>
                <a:tableStyleId>{FB0BA765-48B8-4D47-8352-B6FFD147D340}</a:tableStyleId>
              </a:tblPr>
              <a:tblGrid>
                <a:gridCol w="1381150"/>
                <a:gridCol w="2455100"/>
              </a:tblGrid>
              <a:tr h="350475">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solidFill>
                            <a:srgbClr val="FFFFFF"/>
                          </a:solidFill>
                          <a:latin typeface="Exo"/>
                          <a:ea typeface="Exo"/>
                          <a:cs typeface="Exo"/>
                          <a:sym typeface="Exo"/>
                        </a:rPr>
                        <a:t>StudentName</a:t>
                      </a:r>
                      <a:endParaRPr b="1" sz="1200" u="none" cap="none" strike="noStrike">
                        <a:solidFill>
                          <a:srgbClr val="FFFFFF"/>
                        </a:solidFill>
                        <a:latin typeface="Exo"/>
                        <a:ea typeface="Exo"/>
                        <a:cs typeface="Exo"/>
                        <a:sym typeface="Ex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C7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solidFill>
                            <a:srgbClr val="FFFFFF"/>
                          </a:solidFill>
                          <a:latin typeface="Exo"/>
                          <a:ea typeface="Exo"/>
                          <a:cs typeface="Exo"/>
                          <a:sym typeface="Exo"/>
                        </a:rPr>
                        <a:t>StudentMajor</a:t>
                      </a:r>
                      <a:endParaRPr b="1" sz="1200" u="none" cap="none" strike="noStrike">
                        <a:solidFill>
                          <a:srgbClr val="FFFFFF"/>
                        </a:solidFill>
                        <a:latin typeface="Exo"/>
                        <a:ea typeface="Exo"/>
                        <a:cs typeface="Exo"/>
                        <a:sym typeface="Ex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r>
              <a:tr h="350475">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Minh</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IT, ComputerScience</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50475">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HaiDo</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IT, Finance</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50475">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ChiBao</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Finance</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cxnSp>
        <p:nvCxnSpPr>
          <p:cNvPr id="237" name="Google Shape;237;g29b37324234_0_31"/>
          <p:cNvCxnSpPr/>
          <p:nvPr/>
        </p:nvCxnSpPr>
        <p:spPr>
          <a:xfrm flipH="1" rot="10800000">
            <a:off x="3753775" y="3327388"/>
            <a:ext cx="687900" cy="3900"/>
          </a:xfrm>
          <a:prstGeom prst="straightConnector1">
            <a:avLst/>
          </a:prstGeom>
          <a:noFill/>
          <a:ln cap="flat" cmpd="sng" w="9525">
            <a:solidFill>
              <a:srgbClr val="44546A"/>
            </a:solidFill>
            <a:prstDash val="solid"/>
            <a:round/>
            <a:headEnd len="sm" w="sm" type="none"/>
            <a:tailEnd len="med" w="med" type="triangle"/>
          </a:ln>
        </p:spPr>
      </p:cxnSp>
      <p:sp>
        <p:nvSpPr>
          <p:cNvPr id="238" name="Google Shape;238;g29b37324234_0_31"/>
          <p:cNvSpPr txBox="1"/>
          <p:nvPr/>
        </p:nvSpPr>
        <p:spPr>
          <a:xfrm>
            <a:off x="675113" y="2721125"/>
            <a:ext cx="36549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Không có khoá chính </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-&gt; không phân biệt được dữ liệu </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-&gt; Không đạt điều kiện 2 </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của chuẩn 1NF</a:t>
            </a:r>
            <a:endParaRPr b="0" i="0" sz="1400" u="none" cap="none" strike="noStrike">
              <a:solidFill>
                <a:srgbClr val="000000"/>
              </a:solidFill>
              <a:latin typeface="Exo Medium"/>
              <a:ea typeface="Exo Medium"/>
              <a:cs typeface="Exo Medium"/>
              <a:sym typeface="Exo Medium"/>
            </a:endParaRPr>
          </a:p>
        </p:txBody>
      </p:sp>
      <p:sp>
        <p:nvSpPr>
          <p:cNvPr id="239" name="Google Shape;239;g29b37324234_0_31"/>
          <p:cNvSpPr txBox="1"/>
          <p:nvPr/>
        </p:nvSpPr>
        <p:spPr>
          <a:xfrm>
            <a:off x="6248402" y="2280850"/>
            <a:ext cx="1526400" cy="1400700"/>
          </a:xfrm>
          <a:prstGeom prst="rect">
            <a:avLst/>
          </a:prstGeom>
          <a:noFill/>
          <a:ln cap="flat" cmpd="sng" w="19050">
            <a:solidFill>
              <a:srgbClr val="1155CC"/>
            </a:solidFill>
            <a:prstDash val="lg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240" name="Google Shape;240;g29b37324234_0_31"/>
          <p:cNvCxnSpPr/>
          <p:nvPr/>
        </p:nvCxnSpPr>
        <p:spPr>
          <a:xfrm rot="10800000">
            <a:off x="7777263" y="2432588"/>
            <a:ext cx="687900" cy="3900"/>
          </a:xfrm>
          <a:prstGeom prst="straightConnector1">
            <a:avLst/>
          </a:prstGeom>
          <a:noFill/>
          <a:ln cap="flat" cmpd="sng" w="9525">
            <a:solidFill>
              <a:srgbClr val="44546A"/>
            </a:solidFill>
            <a:prstDash val="solid"/>
            <a:round/>
            <a:headEnd len="sm" w="sm" type="none"/>
            <a:tailEnd len="med" w="med" type="triangle"/>
          </a:ln>
        </p:spPr>
      </p:cxnSp>
      <p:sp>
        <p:nvSpPr>
          <p:cNvPr id="241" name="Google Shape;241;g29b37324234_0_31"/>
          <p:cNvSpPr txBox="1"/>
          <p:nvPr/>
        </p:nvSpPr>
        <p:spPr>
          <a:xfrm>
            <a:off x="8563338" y="1970125"/>
            <a:ext cx="26529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Một ô nhưng lại chứa hai giá trị -&gt; Không đạt điều kiện 1 của chuẩn 1NF</a:t>
            </a:r>
            <a:endParaRPr b="0" i="0" sz="1400" u="none" cap="none" strike="noStrike">
              <a:solidFill>
                <a:srgbClr val="000000"/>
              </a:solidFill>
              <a:latin typeface="Exo Medium"/>
              <a:ea typeface="Exo Medium"/>
              <a:cs typeface="Exo Medium"/>
              <a:sym typeface="Exo Medium"/>
            </a:endParaRPr>
          </a:p>
        </p:txBody>
      </p:sp>
      <p:sp>
        <p:nvSpPr>
          <p:cNvPr id="242" name="Google Shape;242;g29b37324234_0_31"/>
          <p:cNvSpPr txBox="1"/>
          <p:nvPr/>
        </p:nvSpPr>
        <p:spPr>
          <a:xfrm>
            <a:off x="675100" y="3888375"/>
            <a:ext cx="4382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rgbClr val="000000"/>
                </a:solidFill>
                <a:latin typeface="Exo"/>
                <a:ea typeface="Exo"/>
                <a:cs typeface="Exo"/>
                <a:sym typeface="Exo"/>
              </a:rPr>
              <a:t>Chỉnh sửa bảng để bảng đạt chuẩn 1NF: </a:t>
            </a:r>
            <a:endParaRPr b="1" i="1" sz="1800" u="none" cap="none" strike="noStrike">
              <a:solidFill>
                <a:srgbClr val="000000"/>
              </a:solidFill>
              <a:latin typeface="Exo"/>
              <a:ea typeface="Exo"/>
              <a:cs typeface="Exo"/>
              <a:sym typeface="Exo"/>
            </a:endParaRPr>
          </a:p>
        </p:txBody>
      </p:sp>
      <p:graphicFrame>
        <p:nvGraphicFramePr>
          <p:cNvPr id="243" name="Google Shape;243;g29b37324234_0_31"/>
          <p:cNvGraphicFramePr/>
          <p:nvPr/>
        </p:nvGraphicFramePr>
        <p:xfrm>
          <a:off x="4344000" y="4290438"/>
          <a:ext cx="3000000" cy="3000000"/>
        </p:xfrm>
        <a:graphic>
          <a:graphicData uri="http://schemas.openxmlformats.org/drawingml/2006/table">
            <a:tbl>
              <a:tblPr>
                <a:noFill/>
                <a:tableStyleId>{FB0BA765-48B8-4D47-8352-B6FFD147D340}</a:tableStyleId>
              </a:tblPr>
              <a:tblGrid>
                <a:gridCol w="973750"/>
                <a:gridCol w="1283300"/>
                <a:gridCol w="1579200"/>
              </a:tblGrid>
              <a:tr h="365725">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solidFill>
                            <a:srgbClr val="FFFFFF"/>
                          </a:solidFill>
                          <a:latin typeface="Exo"/>
                          <a:ea typeface="Exo"/>
                          <a:cs typeface="Exo"/>
                          <a:sym typeface="Exo"/>
                        </a:rPr>
                        <a:t>StudentID</a:t>
                      </a:r>
                      <a:endParaRPr b="1" sz="1200" u="none" cap="none" strike="noStrike">
                        <a:solidFill>
                          <a:srgbClr val="FFFFFF"/>
                        </a:solidFill>
                        <a:latin typeface="Exo"/>
                        <a:ea typeface="Exo"/>
                        <a:cs typeface="Exo"/>
                        <a:sym typeface="Ex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solidFill>
                            <a:srgbClr val="FFFFFF"/>
                          </a:solidFill>
                          <a:latin typeface="Exo"/>
                          <a:ea typeface="Exo"/>
                          <a:cs typeface="Exo"/>
                          <a:sym typeface="Exo"/>
                        </a:rPr>
                        <a:t>StudentName</a:t>
                      </a:r>
                      <a:endParaRPr b="1" sz="1200" u="none" cap="none" strike="noStrike">
                        <a:solidFill>
                          <a:srgbClr val="FFFFFF"/>
                        </a:solidFill>
                        <a:latin typeface="Exo"/>
                        <a:ea typeface="Exo"/>
                        <a:cs typeface="Exo"/>
                        <a:sym typeface="Ex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C7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solidFill>
                            <a:srgbClr val="FFFFFF"/>
                          </a:solidFill>
                          <a:latin typeface="Exo"/>
                          <a:ea typeface="Exo"/>
                          <a:cs typeface="Exo"/>
                          <a:sym typeface="Exo"/>
                        </a:rPr>
                        <a:t>StudentMajor</a:t>
                      </a:r>
                      <a:endParaRPr b="1" sz="1200" u="none" cap="none" strike="noStrike">
                        <a:solidFill>
                          <a:srgbClr val="FFFFFF"/>
                        </a:solidFill>
                        <a:latin typeface="Exo"/>
                        <a:ea typeface="Exo"/>
                        <a:cs typeface="Exo"/>
                        <a:sym typeface="Ex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r>
              <a:tr h="3505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1</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Minh</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IT</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505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1</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Minh</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solidFill>
                            <a:srgbClr val="000000"/>
                          </a:solidFill>
                          <a:latin typeface="Exo Medium"/>
                          <a:ea typeface="Exo Medium"/>
                          <a:cs typeface="Exo Medium"/>
                          <a:sym typeface="Exo Medium"/>
                        </a:rPr>
                        <a:t> ComputerScience</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505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2</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HaiDo</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IT</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505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2</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HaiDo</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Finance</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505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3</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ChiBao</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IT</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sp>
        <p:nvSpPr>
          <p:cNvPr id="244" name="Google Shape;244;g29b37324234_0_31"/>
          <p:cNvSpPr txBox="1"/>
          <p:nvPr/>
        </p:nvSpPr>
        <p:spPr>
          <a:xfrm>
            <a:off x="4441675" y="4499725"/>
            <a:ext cx="904800" cy="2047200"/>
          </a:xfrm>
          <a:prstGeom prst="rect">
            <a:avLst/>
          </a:prstGeom>
          <a:noFill/>
          <a:ln cap="flat" cmpd="sng" w="19050">
            <a:solidFill>
              <a:srgbClr val="0000FF"/>
            </a:solidFill>
            <a:prstDash val="lg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cxnSp>
        <p:nvCxnSpPr>
          <p:cNvPr id="245" name="Google Shape;245;g29b37324234_0_31"/>
          <p:cNvCxnSpPr/>
          <p:nvPr/>
        </p:nvCxnSpPr>
        <p:spPr>
          <a:xfrm flipH="1" rot="10800000">
            <a:off x="3621913" y="5782838"/>
            <a:ext cx="687900" cy="3900"/>
          </a:xfrm>
          <a:prstGeom prst="straightConnector1">
            <a:avLst/>
          </a:prstGeom>
          <a:noFill/>
          <a:ln cap="flat" cmpd="sng" w="9525">
            <a:solidFill>
              <a:srgbClr val="44546A"/>
            </a:solidFill>
            <a:prstDash val="solid"/>
            <a:round/>
            <a:headEnd len="sm" w="sm" type="none"/>
            <a:tailEnd len="med" w="med" type="triangle"/>
          </a:ln>
        </p:spPr>
      </p:cxnSp>
      <p:sp>
        <p:nvSpPr>
          <p:cNvPr id="246" name="Google Shape;246;g29b37324234_0_31"/>
          <p:cNvSpPr txBox="1"/>
          <p:nvPr/>
        </p:nvSpPr>
        <p:spPr>
          <a:xfrm>
            <a:off x="869150" y="5477000"/>
            <a:ext cx="2718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Bổ sung thêm cặp khoá chính </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StudentID - StudentMajor</a:t>
            </a:r>
            <a:endParaRPr b="0" i="0" sz="1400" u="none" cap="none" strike="noStrike">
              <a:solidFill>
                <a:srgbClr val="000000"/>
              </a:solidFill>
              <a:latin typeface="Exo Medium"/>
              <a:ea typeface="Exo Medium"/>
              <a:cs typeface="Exo Medium"/>
              <a:sym typeface="Exo Medium"/>
            </a:endParaRPr>
          </a:p>
        </p:txBody>
      </p:sp>
      <p:sp>
        <p:nvSpPr>
          <p:cNvPr id="247" name="Google Shape;247;g29b37324234_0_31"/>
          <p:cNvSpPr txBox="1"/>
          <p:nvPr/>
        </p:nvSpPr>
        <p:spPr>
          <a:xfrm>
            <a:off x="6775125" y="4520863"/>
            <a:ext cx="1328100" cy="2047200"/>
          </a:xfrm>
          <a:prstGeom prst="rect">
            <a:avLst/>
          </a:prstGeom>
          <a:noFill/>
          <a:ln cap="flat" cmpd="sng" w="19050">
            <a:solidFill>
              <a:srgbClr val="E2262D"/>
            </a:solidFill>
            <a:prstDash val="lg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cxnSp>
        <p:nvCxnSpPr>
          <p:cNvPr id="248" name="Google Shape;248;g29b37324234_0_31"/>
          <p:cNvCxnSpPr/>
          <p:nvPr/>
        </p:nvCxnSpPr>
        <p:spPr>
          <a:xfrm rot="10800000">
            <a:off x="7950000" y="5592388"/>
            <a:ext cx="687900" cy="3900"/>
          </a:xfrm>
          <a:prstGeom prst="straightConnector1">
            <a:avLst/>
          </a:prstGeom>
          <a:noFill/>
          <a:ln cap="flat" cmpd="sng" w="9525">
            <a:solidFill>
              <a:srgbClr val="44546A"/>
            </a:solidFill>
            <a:prstDash val="solid"/>
            <a:round/>
            <a:headEnd len="sm" w="sm" type="none"/>
            <a:tailEnd len="med" w="med" type="triangle"/>
          </a:ln>
        </p:spPr>
      </p:cxnSp>
      <p:sp>
        <p:nvSpPr>
          <p:cNvPr id="249" name="Google Shape;249;g29b37324234_0_31"/>
          <p:cNvSpPr txBox="1"/>
          <p:nvPr/>
        </p:nvSpPr>
        <p:spPr>
          <a:xfrm>
            <a:off x="8696888" y="5178700"/>
            <a:ext cx="2820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Tách các giá trị trong các ô ra thành 2 hàng dữ liệu riêng biệt</a:t>
            </a:r>
            <a:endParaRPr b="0" i="0" sz="1400" u="none" cap="none" strike="noStrike">
              <a:solidFill>
                <a:srgbClr val="000000"/>
              </a:solidFill>
              <a:latin typeface="Exo Medium"/>
              <a:ea typeface="Exo Medium"/>
              <a:cs typeface="Exo Medium"/>
              <a:sym typeface="Exo Medium"/>
            </a:endParaRPr>
          </a:p>
        </p:txBody>
      </p:sp>
      <p:sp>
        <p:nvSpPr>
          <p:cNvPr id="250" name="Google Shape;250;g29b37324234_0_31"/>
          <p:cNvSpPr/>
          <p:nvPr/>
        </p:nvSpPr>
        <p:spPr>
          <a:xfrm>
            <a:off x="5317738" y="2106025"/>
            <a:ext cx="1169100" cy="1281300"/>
          </a:xfrm>
          <a:prstGeom prst="mathMultiply">
            <a:avLst>
              <a:gd fmla="val 23520" name="adj1"/>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1" name="Google Shape;251;g29b37324234_0_31"/>
          <p:cNvPicPr preferRelativeResize="0"/>
          <p:nvPr/>
        </p:nvPicPr>
        <p:blipFill rotWithShape="1">
          <a:blip r:embed="rId3">
            <a:alphaModFix/>
          </a:blip>
          <a:srcRect b="0" l="0" r="0" t="0"/>
          <a:stretch/>
        </p:blipFill>
        <p:spPr>
          <a:xfrm>
            <a:off x="5562599" y="5006675"/>
            <a:ext cx="831300" cy="831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g29b37324234_0_53"/>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257" name="Google Shape;257;g29b37324234_0_53"/>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258" name="Google Shape;258;g29b37324234_0_53"/>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59" name="Google Shape;259;g29b37324234_0_53"/>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260" name="Google Shape;260;g29b37324234_0_53"/>
          <p:cNvSpPr txBox="1"/>
          <p:nvPr/>
        </p:nvSpPr>
        <p:spPr>
          <a:xfrm>
            <a:off x="0" y="2990400"/>
            <a:ext cx="84747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CHUẨN 2NF</a:t>
            </a:r>
            <a:endParaRPr b="0" i="0" sz="5100" u="none" cap="none" strike="noStrike">
              <a:solidFill>
                <a:schemeClr val="lt1"/>
              </a:solidFill>
              <a:latin typeface="Exo Black"/>
              <a:ea typeface="Exo Black"/>
              <a:cs typeface="Exo Black"/>
              <a:sym typeface="Exo Black"/>
            </a:endParaRPr>
          </a:p>
        </p:txBody>
      </p:sp>
      <p:pic>
        <p:nvPicPr>
          <p:cNvPr id="261" name="Google Shape;261;g29b37324234_0_53"/>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9b37324234_0_62"/>
          <p:cNvSpPr txBox="1"/>
          <p:nvPr/>
        </p:nvSpPr>
        <p:spPr>
          <a:xfrm>
            <a:off x="656450" y="483275"/>
            <a:ext cx="10829100" cy="166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rgbClr val="000000"/>
                </a:solidFill>
                <a:latin typeface="Exo"/>
                <a:ea typeface="Exo"/>
                <a:cs typeface="Exo"/>
                <a:sym typeface="Exo"/>
              </a:rPr>
              <a:t>2NF, là dạng chuẩn tiếp theo sau khi CSDL đã đạt chuẩn 1NF </a:t>
            </a:r>
            <a:endParaRPr b="1" i="1"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trong việc thiết kế cấu trúc của một cơ sở dữ liệu. Giúp cho giảm thiểu việc lặp lại của dữ liệu</a:t>
            </a:r>
            <a:endParaRPr b="0" i="0" sz="16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1" i="1"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rgbClr val="000000"/>
                </a:solidFill>
                <a:latin typeface="Exo"/>
                <a:ea typeface="Exo"/>
                <a:cs typeface="Exo"/>
                <a:sym typeface="Exo"/>
              </a:rPr>
              <a:t>Điều kiện để đạt chuẩn 2NF bao gồm: </a:t>
            </a:r>
            <a:endParaRPr b="1" i="1" sz="1800" u="none" cap="none" strike="noStrike">
              <a:solidFill>
                <a:srgbClr val="000000"/>
              </a:solidFill>
              <a:latin typeface="Exo"/>
              <a:ea typeface="Exo"/>
              <a:cs typeface="Exo"/>
              <a:sym typeface="Exo"/>
            </a:endParaRPr>
          </a:p>
          <a:p>
            <a:pPr indent="-330200" lvl="0" marL="457200" marR="0" rtl="0" algn="l">
              <a:lnSpc>
                <a:spcPct val="100000"/>
              </a:lnSpc>
              <a:spcBef>
                <a:spcPts val="0"/>
              </a:spcBef>
              <a:spcAft>
                <a:spcPts val="0"/>
              </a:spcAft>
              <a:buClr>
                <a:srgbClr val="000000"/>
              </a:buClr>
              <a:buSzPts val="1600"/>
              <a:buFont typeface="Exo"/>
              <a:buChar char="+"/>
            </a:pPr>
            <a:r>
              <a:rPr b="0" i="0" lang="en-US" sz="1600" u="none" cap="none" strike="noStrike">
                <a:solidFill>
                  <a:srgbClr val="000000"/>
                </a:solidFill>
                <a:latin typeface="Exo"/>
                <a:ea typeface="Exo"/>
                <a:cs typeface="Exo"/>
                <a:sym typeface="Exo"/>
              </a:rPr>
              <a:t>Điều kiện 1:</a:t>
            </a:r>
            <a:r>
              <a:rPr b="1" i="0" lang="en-US" sz="1600" u="none" cap="none" strike="noStrike">
                <a:solidFill>
                  <a:srgbClr val="000000"/>
                </a:solidFill>
                <a:latin typeface="Exo"/>
                <a:ea typeface="Exo"/>
                <a:cs typeface="Exo"/>
                <a:sym typeface="Exo"/>
              </a:rPr>
              <a:t>  Đạt chuẩn 1NF</a:t>
            </a:r>
            <a:endParaRPr b="1" i="0" sz="1600" u="none" cap="none" strike="noStrike">
              <a:solidFill>
                <a:srgbClr val="000000"/>
              </a:solidFill>
              <a:latin typeface="Exo"/>
              <a:ea typeface="Exo"/>
              <a:cs typeface="Exo"/>
              <a:sym typeface="Exo"/>
            </a:endParaRPr>
          </a:p>
          <a:p>
            <a:pPr indent="-330200" lvl="0" marL="457200" marR="0" rtl="0" algn="l">
              <a:lnSpc>
                <a:spcPct val="100000"/>
              </a:lnSpc>
              <a:spcBef>
                <a:spcPts val="0"/>
              </a:spcBef>
              <a:spcAft>
                <a:spcPts val="0"/>
              </a:spcAft>
              <a:buClr>
                <a:srgbClr val="000000"/>
              </a:buClr>
              <a:buSzPts val="1600"/>
              <a:buFont typeface="Exo"/>
              <a:buChar char="+"/>
            </a:pPr>
            <a:r>
              <a:rPr b="0" i="0" lang="en-US" sz="1600" u="none" cap="none" strike="noStrike">
                <a:solidFill>
                  <a:srgbClr val="000000"/>
                </a:solidFill>
                <a:latin typeface="Exo"/>
                <a:ea typeface="Exo"/>
                <a:cs typeface="Exo"/>
                <a:sym typeface="Exo"/>
              </a:rPr>
              <a:t>Điều kiện 2: </a:t>
            </a:r>
            <a:r>
              <a:rPr b="1" i="0" lang="en-US" sz="1600" u="none" cap="none" strike="noStrike">
                <a:solidFill>
                  <a:srgbClr val="E31F26"/>
                </a:solidFill>
                <a:latin typeface="Exo"/>
                <a:ea typeface="Exo"/>
                <a:cs typeface="Exo"/>
                <a:sym typeface="Exo"/>
              </a:rPr>
              <a:t>Các cột không phải là khoá của bảng phải phụ thuộc hoàn toàn vào khoá chính của bảng (PK)</a:t>
            </a:r>
            <a:endParaRPr b="1" i="0" sz="1600" u="none" cap="none" strike="noStrike">
              <a:solidFill>
                <a:srgbClr val="000000"/>
              </a:solidFill>
              <a:latin typeface="Exo"/>
              <a:ea typeface="Exo"/>
              <a:cs typeface="Exo"/>
              <a:sym typeface="Exo"/>
            </a:endParaRPr>
          </a:p>
        </p:txBody>
      </p:sp>
      <p:sp>
        <p:nvSpPr>
          <p:cNvPr id="268" name="Google Shape;268;g29b37324234_0_62"/>
          <p:cNvSpPr txBox="1"/>
          <p:nvPr/>
        </p:nvSpPr>
        <p:spPr>
          <a:xfrm>
            <a:off x="234125" y="3926888"/>
            <a:ext cx="815400" cy="1262100"/>
          </a:xfrm>
          <a:prstGeom prst="rect">
            <a:avLst/>
          </a:prstGeom>
          <a:solidFill>
            <a:srgbClr val="E06666"/>
          </a:solidFill>
          <a:ln cap="flat" cmpd="sng" w="9525">
            <a:solidFill>
              <a:srgbClr val="E0666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Exo"/>
                <a:ea typeface="Exo"/>
                <a:cs typeface="Exo"/>
                <a:sym typeface="Exo"/>
              </a:rPr>
              <a:t>Ví </a:t>
            </a:r>
            <a:endParaRPr b="1" i="0" sz="1400" u="none" cap="none" strike="noStrike">
              <a:solidFill>
                <a:srgbClr val="FFFFFF"/>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Exo"/>
                <a:ea typeface="Exo"/>
                <a:cs typeface="Exo"/>
                <a:sym typeface="Exo"/>
              </a:rPr>
              <a:t>dụ</a:t>
            </a:r>
            <a:endParaRPr b="1" i="0" sz="1400" u="none" cap="none" strike="noStrike">
              <a:solidFill>
                <a:srgbClr val="FFFFFF"/>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Exo"/>
                <a:ea typeface="Exo"/>
                <a:cs typeface="Exo"/>
                <a:sym typeface="Exo"/>
              </a:rPr>
              <a:t>chuẩn hóa 2NF</a:t>
            </a:r>
            <a:endParaRPr b="1" i="0" sz="1400" u="none" cap="none" strike="noStrike">
              <a:solidFill>
                <a:srgbClr val="FFFFFF"/>
              </a:solidFill>
              <a:latin typeface="Exo"/>
              <a:ea typeface="Exo"/>
              <a:cs typeface="Exo"/>
              <a:sym typeface="Exo"/>
            </a:endParaRPr>
          </a:p>
        </p:txBody>
      </p:sp>
      <p:graphicFrame>
        <p:nvGraphicFramePr>
          <p:cNvPr id="269" name="Google Shape;269;g29b37324234_0_62"/>
          <p:cNvGraphicFramePr/>
          <p:nvPr/>
        </p:nvGraphicFramePr>
        <p:xfrm>
          <a:off x="1374425" y="3315413"/>
          <a:ext cx="3000000" cy="3000000"/>
        </p:xfrm>
        <a:graphic>
          <a:graphicData uri="http://schemas.openxmlformats.org/drawingml/2006/table">
            <a:tbl>
              <a:tblPr>
                <a:noFill/>
                <a:tableStyleId>{FB0BA765-48B8-4D47-8352-B6FFD147D340}</a:tableStyleId>
              </a:tblPr>
              <a:tblGrid>
                <a:gridCol w="975075"/>
                <a:gridCol w="1334525"/>
                <a:gridCol w="1079550"/>
                <a:gridCol w="1207025"/>
              </a:tblGrid>
              <a:tr h="403575">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solidFill>
                            <a:srgbClr val="FFFFFF"/>
                          </a:solidFill>
                          <a:latin typeface="Exo"/>
                          <a:ea typeface="Exo"/>
                          <a:cs typeface="Exo"/>
                          <a:sym typeface="Exo"/>
                        </a:rPr>
                        <a:t>StudentID</a:t>
                      </a:r>
                      <a:endParaRPr b="1" sz="1100" u="none" cap="none" strike="noStrike">
                        <a:solidFill>
                          <a:srgbClr val="FFFFFF"/>
                        </a:solidFill>
                        <a:latin typeface="Exo"/>
                        <a:ea typeface="Exo"/>
                        <a:cs typeface="Exo"/>
                        <a:sym typeface="Ex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solidFill>
                            <a:srgbClr val="FFFFFF"/>
                          </a:solidFill>
                          <a:latin typeface="Exo"/>
                          <a:ea typeface="Exo"/>
                          <a:cs typeface="Exo"/>
                          <a:sym typeface="Exo"/>
                        </a:rPr>
                        <a:t>StudentName</a:t>
                      </a:r>
                      <a:endParaRPr b="1" sz="1100" u="none" cap="none" strike="noStrike">
                        <a:solidFill>
                          <a:srgbClr val="FFFFFF"/>
                        </a:solidFill>
                        <a:latin typeface="Exo"/>
                        <a:ea typeface="Exo"/>
                        <a:cs typeface="Exo"/>
                        <a:sym typeface="Ex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solidFill>
                            <a:srgbClr val="FFFFFF"/>
                          </a:solidFill>
                          <a:latin typeface="Exo"/>
                          <a:ea typeface="Exo"/>
                          <a:cs typeface="Exo"/>
                          <a:sym typeface="Exo"/>
                        </a:rPr>
                        <a:t>MajorID</a:t>
                      </a:r>
                      <a:endParaRPr b="1" sz="1100" u="none" cap="none" strike="noStrike">
                        <a:solidFill>
                          <a:srgbClr val="FFFFFF"/>
                        </a:solidFill>
                        <a:latin typeface="Exo"/>
                        <a:ea typeface="Exo"/>
                        <a:cs typeface="Exo"/>
                        <a:sym typeface="Ex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solidFill>
                            <a:srgbClr val="FFFFFF"/>
                          </a:solidFill>
                          <a:latin typeface="Exo"/>
                          <a:ea typeface="Exo"/>
                          <a:cs typeface="Exo"/>
                          <a:sym typeface="Exo"/>
                        </a:rPr>
                        <a:t>MajorName</a:t>
                      </a:r>
                      <a:endParaRPr b="1" sz="1100" u="none" cap="none" strike="noStrike">
                        <a:solidFill>
                          <a:srgbClr val="FFFFFF"/>
                        </a:solidFill>
                        <a:latin typeface="Exo"/>
                        <a:ea typeface="Exo"/>
                        <a:cs typeface="Exo"/>
                        <a:sym typeface="Ex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r>
              <a:tr h="403575">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1</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Minh</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M1</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IT</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403575">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2</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HaiDo</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M1</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IT</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403575">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3</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ChiBao</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M2</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Finance</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403575">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4</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ChiBao</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M3</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CS</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sp>
        <p:nvSpPr>
          <p:cNvPr id="270" name="Google Shape;270;g29b37324234_0_62"/>
          <p:cNvSpPr txBox="1"/>
          <p:nvPr/>
        </p:nvSpPr>
        <p:spPr>
          <a:xfrm>
            <a:off x="2375050" y="2651350"/>
            <a:ext cx="1680600" cy="400200"/>
          </a:xfrm>
          <a:prstGeom prst="rect">
            <a:avLst/>
          </a:prstGeom>
          <a:solidFill>
            <a:srgbClr val="FFE3E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1" lang="en-US" sz="1400" u="none" cap="none" strike="noStrike">
                <a:solidFill>
                  <a:srgbClr val="000000"/>
                </a:solidFill>
                <a:latin typeface="Exo"/>
                <a:ea typeface="Exo"/>
                <a:cs typeface="Exo"/>
                <a:sym typeface="Exo"/>
              </a:rPr>
              <a:t>Khoá chính(PK)</a:t>
            </a:r>
            <a:endParaRPr b="1" i="1" sz="1400" u="none" cap="none" strike="noStrike">
              <a:solidFill>
                <a:srgbClr val="000000"/>
              </a:solidFill>
              <a:latin typeface="Exo"/>
              <a:ea typeface="Exo"/>
              <a:cs typeface="Exo"/>
              <a:sym typeface="Exo"/>
            </a:endParaRPr>
          </a:p>
        </p:txBody>
      </p:sp>
      <p:sp>
        <p:nvSpPr>
          <p:cNvPr id="271" name="Google Shape;271;g29b37324234_0_62"/>
          <p:cNvSpPr txBox="1"/>
          <p:nvPr/>
        </p:nvSpPr>
        <p:spPr>
          <a:xfrm>
            <a:off x="3724155" y="3325475"/>
            <a:ext cx="975000" cy="2124000"/>
          </a:xfrm>
          <a:prstGeom prst="rect">
            <a:avLst/>
          </a:prstGeom>
          <a:noFill/>
          <a:ln cap="flat" cmpd="sng" w="28575">
            <a:solidFill>
              <a:srgbClr val="E31F26"/>
            </a:solidFill>
            <a:prstDash val="lg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2" name="Google Shape;272;g29b37324234_0_62"/>
          <p:cNvSpPr txBox="1"/>
          <p:nvPr/>
        </p:nvSpPr>
        <p:spPr>
          <a:xfrm>
            <a:off x="2533400" y="5692550"/>
            <a:ext cx="24081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1" lang="en-US" sz="1300" u="none" cap="none" strike="noStrike">
                <a:solidFill>
                  <a:srgbClr val="000000"/>
                </a:solidFill>
                <a:latin typeface="Exo"/>
                <a:ea typeface="Exo"/>
                <a:cs typeface="Exo"/>
                <a:sym typeface="Exo"/>
              </a:rPr>
              <a:t>Không phụ thuộc hoàn toàn</a:t>
            </a:r>
            <a:endParaRPr b="1" i="1" sz="1300" u="none" cap="none" strike="noStrike">
              <a:solidFill>
                <a:srgbClr val="000000"/>
              </a:solidFill>
              <a:latin typeface="Exo"/>
              <a:ea typeface="Exo"/>
              <a:cs typeface="Exo"/>
              <a:sym typeface="Exo"/>
            </a:endParaRPr>
          </a:p>
        </p:txBody>
      </p:sp>
      <p:graphicFrame>
        <p:nvGraphicFramePr>
          <p:cNvPr id="273" name="Google Shape;273;g29b37324234_0_62"/>
          <p:cNvGraphicFramePr/>
          <p:nvPr/>
        </p:nvGraphicFramePr>
        <p:xfrm>
          <a:off x="6670138" y="2371575"/>
          <a:ext cx="3000000" cy="3000000"/>
        </p:xfrm>
        <a:graphic>
          <a:graphicData uri="http://schemas.openxmlformats.org/drawingml/2006/table">
            <a:tbl>
              <a:tblPr>
                <a:noFill/>
                <a:tableStyleId>{FB0BA765-48B8-4D47-8352-B6FFD147D340}</a:tableStyleId>
              </a:tblPr>
              <a:tblGrid>
                <a:gridCol w="859250"/>
                <a:gridCol w="1164450"/>
              </a:tblGrid>
              <a:tr h="518125">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solidFill>
                            <a:srgbClr val="FFFFFF"/>
                          </a:solidFill>
                          <a:latin typeface="Exo"/>
                          <a:ea typeface="Exo"/>
                          <a:cs typeface="Exo"/>
                          <a:sym typeface="Exo"/>
                        </a:rPr>
                        <a:t>StudentID</a:t>
                      </a:r>
                      <a:endParaRPr b="1" sz="1100" u="none" cap="none" strike="noStrike">
                        <a:solidFill>
                          <a:srgbClr val="FFFFFF"/>
                        </a:solidFill>
                        <a:latin typeface="Exo"/>
                        <a:ea typeface="Exo"/>
                        <a:cs typeface="Exo"/>
                        <a:sym typeface="Ex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solidFill>
                            <a:srgbClr val="FFFFFF"/>
                          </a:solidFill>
                          <a:latin typeface="Exo"/>
                          <a:ea typeface="Exo"/>
                          <a:cs typeface="Exo"/>
                          <a:sym typeface="Exo"/>
                        </a:rPr>
                        <a:t>StudentName</a:t>
                      </a:r>
                      <a:endParaRPr b="1" sz="1100" u="none" cap="none" strike="noStrike">
                        <a:solidFill>
                          <a:srgbClr val="FFFFFF"/>
                        </a:solidFill>
                        <a:latin typeface="Exo"/>
                        <a:ea typeface="Exo"/>
                        <a:cs typeface="Exo"/>
                        <a:sym typeface="Ex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r>
              <a:tr h="3505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1</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Minh</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505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2</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HaiDo</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505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3</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ChiBao</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505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4</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ChiBao</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graphicFrame>
        <p:nvGraphicFramePr>
          <p:cNvPr id="274" name="Google Shape;274;g29b37324234_0_62"/>
          <p:cNvGraphicFramePr/>
          <p:nvPr/>
        </p:nvGraphicFramePr>
        <p:xfrm>
          <a:off x="7529400" y="5198998"/>
          <a:ext cx="3000000" cy="3000000"/>
        </p:xfrm>
        <a:graphic>
          <a:graphicData uri="http://schemas.openxmlformats.org/drawingml/2006/table">
            <a:tbl>
              <a:tblPr>
                <a:noFill/>
                <a:tableStyleId>{FB0BA765-48B8-4D47-8352-B6FFD147D340}</a:tableStyleId>
              </a:tblPr>
              <a:tblGrid>
                <a:gridCol w="1497475"/>
                <a:gridCol w="1497475"/>
              </a:tblGrid>
              <a:tr h="253950">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solidFill>
                            <a:srgbClr val="FFFFFF"/>
                          </a:solidFill>
                          <a:latin typeface="Exo"/>
                          <a:ea typeface="Exo"/>
                          <a:cs typeface="Exo"/>
                          <a:sym typeface="Exo"/>
                        </a:rPr>
                        <a:t>MajorID</a:t>
                      </a:r>
                      <a:endParaRPr b="1" sz="1100" u="none" cap="none" strike="noStrike">
                        <a:solidFill>
                          <a:srgbClr val="FFFFFF"/>
                        </a:solidFill>
                        <a:latin typeface="Exo"/>
                        <a:ea typeface="Exo"/>
                        <a:cs typeface="Exo"/>
                        <a:sym typeface="Ex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solidFill>
                            <a:srgbClr val="FFFFFF"/>
                          </a:solidFill>
                          <a:latin typeface="Exo"/>
                          <a:ea typeface="Exo"/>
                          <a:cs typeface="Exo"/>
                          <a:sym typeface="Exo"/>
                        </a:rPr>
                        <a:t>MajorName</a:t>
                      </a:r>
                      <a:endParaRPr b="1" sz="1100" u="none" cap="none" strike="noStrike">
                        <a:solidFill>
                          <a:srgbClr val="FFFFFF"/>
                        </a:solidFill>
                        <a:latin typeface="Exo"/>
                        <a:ea typeface="Exo"/>
                        <a:cs typeface="Exo"/>
                        <a:sym typeface="Ex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r>
              <a:tr h="25395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M1</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IT</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5395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M2</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Finance</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5395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M3</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CS</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pic>
        <p:nvPicPr>
          <p:cNvPr id="275" name="Google Shape;275;g29b37324234_0_62"/>
          <p:cNvPicPr preferRelativeResize="0"/>
          <p:nvPr/>
        </p:nvPicPr>
        <p:blipFill rotWithShape="1">
          <a:blip r:embed="rId3">
            <a:alphaModFix/>
          </a:blip>
          <a:srcRect b="0" l="0" r="0" t="0"/>
          <a:stretch/>
        </p:blipFill>
        <p:spPr>
          <a:xfrm>
            <a:off x="11265124" y="4080138"/>
            <a:ext cx="831300" cy="831300"/>
          </a:xfrm>
          <a:prstGeom prst="rect">
            <a:avLst/>
          </a:prstGeom>
          <a:noFill/>
          <a:ln>
            <a:noFill/>
          </a:ln>
        </p:spPr>
      </p:pic>
      <p:sp>
        <p:nvSpPr>
          <p:cNvPr id="276" name="Google Shape;276;g29b37324234_0_62"/>
          <p:cNvSpPr/>
          <p:nvPr/>
        </p:nvSpPr>
        <p:spPr>
          <a:xfrm>
            <a:off x="10978450" y="3589338"/>
            <a:ext cx="206400" cy="1812900"/>
          </a:xfrm>
          <a:prstGeom prst="rightBrace">
            <a:avLst>
              <a:gd fmla="val 50000" name="adj1"/>
              <a:gd fmla="val 50000" name="adj2"/>
            </a:avLst>
          </a:prstGeom>
          <a:no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g29b37324234_0_62"/>
          <p:cNvSpPr txBox="1"/>
          <p:nvPr/>
        </p:nvSpPr>
        <p:spPr>
          <a:xfrm>
            <a:off x="1400050" y="3310050"/>
            <a:ext cx="975000" cy="2124000"/>
          </a:xfrm>
          <a:prstGeom prst="rect">
            <a:avLst/>
          </a:prstGeom>
          <a:noFill/>
          <a:ln cap="flat" cmpd="sng" w="28575">
            <a:solidFill>
              <a:srgbClr val="E31F26"/>
            </a:solidFill>
            <a:prstDash val="lg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8" name="Google Shape;278;g29b37324234_0_62"/>
          <p:cNvSpPr txBox="1"/>
          <p:nvPr/>
        </p:nvSpPr>
        <p:spPr>
          <a:xfrm>
            <a:off x="2465050" y="3310050"/>
            <a:ext cx="1169100" cy="2124000"/>
          </a:xfrm>
          <a:prstGeom prst="rect">
            <a:avLst/>
          </a:prstGeom>
          <a:noFill/>
          <a:ln cap="flat" cmpd="sng" w="19050">
            <a:solidFill>
              <a:srgbClr val="1155CC"/>
            </a:solidFill>
            <a:prstDash val="lg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9" name="Google Shape;279;g29b37324234_0_62"/>
          <p:cNvSpPr txBox="1"/>
          <p:nvPr/>
        </p:nvSpPr>
        <p:spPr>
          <a:xfrm>
            <a:off x="4819913" y="3354025"/>
            <a:ext cx="1169100" cy="2124000"/>
          </a:xfrm>
          <a:prstGeom prst="rect">
            <a:avLst/>
          </a:prstGeom>
          <a:noFill/>
          <a:ln cap="flat" cmpd="sng" w="19050">
            <a:solidFill>
              <a:srgbClr val="1155CC"/>
            </a:solidFill>
            <a:prstDash val="lg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280" name="Google Shape;280;g29b37324234_0_62"/>
          <p:cNvCxnSpPr>
            <a:stCxn id="279" idx="2"/>
            <a:endCxn id="277" idx="2"/>
          </p:cNvCxnSpPr>
          <p:nvPr/>
        </p:nvCxnSpPr>
        <p:spPr>
          <a:xfrm flipH="1" rot="5400000">
            <a:off x="3623963" y="3697525"/>
            <a:ext cx="44100" cy="3516900"/>
          </a:xfrm>
          <a:prstGeom prst="bentConnector3">
            <a:avLst>
              <a:gd fmla="val -1221769" name="adj1"/>
            </a:avLst>
          </a:prstGeom>
          <a:noFill/>
          <a:ln cap="flat" cmpd="sng" w="9525">
            <a:solidFill>
              <a:srgbClr val="4C1130"/>
            </a:solidFill>
            <a:prstDash val="dot"/>
            <a:round/>
            <a:headEnd len="sm" w="sm" type="none"/>
            <a:tailEnd len="med" w="med" type="triangle"/>
          </a:ln>
        </p:spPr>
      </p:cxnSp>
      <p:sp>
        <p:nvSpPr>
          <p:cNvPr id="281" name="Google Shape;281;g29b37324234_0_62"/>
          <p:cNvSpPr/>
          <p:nvPr/>
        </p:nvSpPr>
        <p:spPr>
          <a:xfrm>
            <a:off x="3104250" y="3719100"/>
            <a:ext cx="1169100" cy="1281300"/>
          </a:xfrm>
          <a:prstGeom prst="mathMultiply">
            <a:avLst>
              <a:gd fmla="val 23520" name="adj1"/>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g29b37324234_0_62"/>
          <p:cNvSpPr/>
          <p:nvPr/>
        </p:nvSpPr>
        <p:spPr>
          <a:xfrm>
            <a:off x="9636400" y="2724950"/>
            <a:ext cx="815400" cy="1752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g29b37324234_0_62"/>
          <p:cNvSpPr/>
          <p:nvPr/>
        </p:nvSpPr>
        <p:spPr>
          <a:xfrm>
            <a:off x="7529400" y="5199000"/>
            <a:ext cx="1497600" cy="140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4" name="Google Shape;284;g29b37324234_0_62"/>
          <p:cNvCxnSpPr>
            <a:stCxn id="283" idx="0"/>
            <a:endCxn id="285" idx="2"/>
          </p:cNvCxnSpPr>
          <p:nvPr/>
        </p:nvCxnSpPr>
        <p:spPr>
          <a:xfrm rot="-5400000">
            <a:off x="8908200" y="3702000"/>
            <a:ext cx="867000" cy="2127000"/>
          </a:xfrm>
          <a:prstGeom prst="bentConnector3">
            <a:avLst>
              <a:gd fmla="val 34651" name="adj1"/>
            </a:avLst>
          </a:prstGeom>
          <a:noFill/>
          <a:ln cap="flat" cmpd="sng" w="9525">
            <a:solidFill>
              <a:srgbClr val="000000"/>
            </a:solidFill>
            <a:prstDash val="dot"/>
            <a:round/>
            <a:headEnd len="sm" w="sm" type="none"/>
            <a:tailEnd len="med" w="med" type="stealth"/>
          </a:ln>
        </p:spPr>
      </p:cxnSp>
      <p:sp>
        <p:nvSpPr>
          <p:cNvPr id="286" name="Google Shape;286;g29b37324234_0_62"/>
          <p:cNvSpPr/>
          <p:nvPr/>
        </p:nvSpPr>
        <p:spPr>
          <a:xfrm>
            <a:off x="6419863" y="4350050"/>
            <a:ext cx="606000" cy="415800"/>
          </a:xfrm>
          <a:prstGeom prst="rightArrow">
            <a:avLst>
              <a:gd fmla="val 50000" name="adj1"/>
              <a:gd fmla="val 50000" name="adj2"/>
            </a:avLst>
          </a:prstGeom>
          <a:solidFill>
            <a:srgbClr val="FF6C7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87" name="Google Shape;287;g29b37324234_0_62"/>
          <p:cNvGraphicFramePr/>
          <p:nvPr/>
        </p:nvGraphicFramePr>
        <p:xfrm>
          <a:off x="8887788" y="2374738"/>
          <a:ext cx="3000000" cy="3000000"/>
        </p:xfrm>
        <a:graphic>
          <a:graphicData uri="http://schemas.openxmlformats.org/drawingml/2006/table">
            <a:tbl>
              <a:tblPr>
                <a:noFill/>
                <a:tableStyleId>{FB0BA765-48B8-4D47-8352-B6FFD147D340}</a:tableStyleId>
              </a:tblPr>
              <a:tblGrid>
                <a:gridCol w="1043875"/>
                <a:gridCol w="868175"/>
              </a:tblGrid>
              <a:tr h="384025">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solidFill>
                            <a:srgbClr val="FFFFFF"/>
                          </a:solidFill>
                          <a:latin typeface="Exo"/>
                          <a:ea typeface="Exo"/>
                          <a:cs typeface="Exo"/>
                          <a:sym typeface="Exo"/>
                        </a:rPr>
                        <a:t>StudentID</a:t>
                      </a:r>
                      <a:endParaRPr b="1" sz="1100" u="none" cap="none" strike="noStrike">
                        <a:solidFill>
                          <a:srgbClr val="FFFFFF"/>
                        </a:solidFill>
                        <a:latin typeface="Exo"/>
                        <a:ea typeface="Exo"/>
                        <a:cs typeface="Exo"/>
                        <a:sym typeface="Ex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solidFill>
                            <a:srgbClr val="FFFFFF"/>
                          </a:solidFill>
                          <a:latin typeface="Exo"/>
                          <a:ea typeface="Exo"/>
                          <a:cs typeface="Exo"/>
                          <a:sym typeface="Exo"/>
                        </a:rPr>
                        <a:t>MajorID</a:t>
                      </a:r>
                      <a:endParaRPr b="1" sz="1100" u="none" cap="none" strike="noStrike">
                        <a:solidFill>
                          <a:srgbClr val="FFFFFF"/>
                        </a:solidFill>
                        <a:latin typeface="Exo"/>
                        <a:ea typeface="Exo"/>
                        <a:cs typeface="Exo"/>
                        <a:sym typeface="Ex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r>
              <a:tr h="384025">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1</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M1</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84025">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2</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M1</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84025">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3</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M2</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84025">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4</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M3</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sp>
        <p:nvSpPr>
          <p:cNvPr id="285" name="Google Shape;285;g29b37324234_0_62"/>
          <p:cNvSpPr/>
          <p:nvPr/>
        </p:nvSpPr>
        <p:spPr>
          <a:xfrm>
            <a:off x="9931675" y="2411925"/>
            <a:ext cx="946800" cy="19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g29b37324234_0_62"/>
          <p:cNvSpPr/>
          <p:nvPr/>
        </p:nvSpPr>
        <p:spPr>
          <a:xfrm>
            <a:off x="6629113" y="2374813"/>
            <a:ext cx="946800" cy="19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9" name="Google Shape;289;g29b37324234_0_62"/>
          <p:cNvCxnSpPr>
            <a:stCxn id="288" idx="2"/>
            <a:endCxn id="290" idx="2"/>
          </p:cNvCxnSpPr>
          <p:nvPr/>
        </p:nvCxnSpPr>
        <p:spPr>
          <a:xfrm flipH="1" rot="-5400000">
            <a:off x="8230063" y="3167263"/>
            <a:ext cx="600" cy="2255700"/>
          </a:xfrm>
          <a:prstGeom prst="bentConnector3">
            <a:avLst>
              <a:gd fmla="val 39687500" name="adj1"/>
            </a:avLst>
          </a:prstGeom>
          <a:noFill/>
          <a:ln cap="flat" cmpd="sng" w="9525">
            <a:solidFill>
              <a:srgbClr val="000000"/>
            </a:solidFill>
            <a:prstDash val="dot"/>
            <a:round/>
            <a:headEnd len="sm" w="sm" type="none"/>
            <a:tailEnd len="med" w="med" type="stealth"/>
          </a:ln>
        </p:spPr>
      </p:cxnSp>
      <p:sp>
        <p:nvSpPr>
          <p:cNvPr id="290" name="Google Shape;290;g29b37324234_0_62"/>
          <p:cNvSpPr/>
          <p:nvPr/>
        </p:nvSpPr>
        <p:spPr>
          <a:xfrm>
            <a:off x="8884888" y="2374813"/>
            <a:ext cx="946800" cy="19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g29b37324234_0_62"/>
          <p:cNvSpPr txBox="1"/>
          <p:nvPr/>
        </p:nvSpPr>
        <p:spPr>
          <a:xfrm>
            <a:off x="8153663" y="4524038"/>
            <a:ext cx="946800" cy="354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1" lang="en-US" sz="1100" u="none" cap="none" strike="noStrike">
                <a:solidFill>
                  <a:srgbClr val="E2262D"/>
                </a:solidFill>
                <a:highlight>
                  <a:srgbClr val="FFFFFF"/>
                </a:highlight>
                <a:latin typeface="Exo"/>
                <a:ea typeface="Exo"/>
                <a:cs typeface="Exo"/>
                <a:sym typeface="Exo"/>
              </a:rPr>
              <a:t>Tham chiếu</a:t>
            </a:r>
            <a:r>
              <a:rPr b="1" i="1" lang="en-US" sz="1100" u="none" cap="none" strike="noStrike">
                <a:solidFill>
                  <a:srgbClr val="000000"/>
                </a:solidFill>
                <a:highlight>
                  <a:srgbClr val="FFFFFF"/>
                </a:highlight>
                <a:latin typeface="Exo"/>
                <a:ea typeface="Exo"/>
                <a:cs typeface="Exo"/>
                <a:sym typeface="Exo"/>
              </a:rPr>
              <a:t> </a:t>
            </a:r>
            <a:endParaRPr b="1" i="1" sz="1100" u="none" cap="none" strike="noStrike">
              <a:solidFill>
                <a:srgbClr val="000000"/>
              </a:solidFill>
              <a:highlight>
                <a:srgbClr val="FFFFFF"/>
              </a:highlight>
              <a:latin typeface="Exo"/>
              <a:ea typeface="Exo"/>
              <a:cs typeface="Exo"/>
              <a:sym typeface="Exo"/>
            </a:endParaRPr>
          </a:p>
        </p:txBody>
      </p:sp>
      <p:sp>
        <p:nvSpPr>
          <p:cNvPr id="292" name="Google Shape;292;g29b37324234_0_62"/>
          <p:cNvSpPr/>
          <p:nvPr/>
        </p:nvSpPr>
        <p:spPr>
          <a:xfrm flipH="1" rot="5400000">
            <a:off x="3105725" y="2134250"/>
            <a:ext cx="118800" cy="2093100"/>
          </a:xfrm>
          <a:prstGeom prst="rightBrace">
            <a:avLst>
              <a:gd fmla="val 50000" name="adj1"/>
              <a:gd fmla="val 48976" name="adj2"/>
            </a:avLst>
          </a:prstGeom>
          <a:no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3" name="Google Shape;293;g29b37324234_0_62"/>
          <p:cNvCxnSpPr>
            <a:stCxn id="278" idx="2"/>
            <a:endCxn id="271" idx="2"/>
          </p:cNvCxnSpPr>
          <p:nvPr/>
        </p:nvCxnSpPr>
        <p:spPr>
          <a:xfrm flipH="1" rot="-5400000">
            <a:off x="3623050" y="4860600"/>
            <a:ext cx="15300" cy="1162200"/>
          </a:xfrm>
          <a:prstGeom prst="bentConnector3">
            <a:avLst>
              <a:gd fmla="val 1657190" name="adj1"/>
            </a:avLst>
          </a:prstGeom>
          <a:noFill/>
          <a:ln cap="flat" cmpd="sng" w="9525">
            <a:solidFill>
              <a:srgbClr val="4C1130"/>
            </a:solidFill>
            <a:prstDash val="dot"/>
            <a:round/>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9b37324234_0_93"/>
          <p:cNvSpPr txBox="1"/>
          <p:nvPr/>
        </p:nvSpPr>
        <p:spPr>
          <a:xfrm>
            <a:off x="681450" y="633600"/>
            <a:ext cx="11060400" cy="1471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Trong ví dụ dưới, ta thấy khoá chính là một cặp 2 cột StudentID và MajorID, tuy nhiên, ta lại thấy </a:t>
            </a:r>
            <a:endParaRPr b="0" i="0" sz="1600" u="none" cap="none" strike="noStrike">
              <a:solidFill>
                <a:srgbClr val="000000"/>
              </a:solidFill>
              <a:latin typeface="Exo"/>
              <a:ea typeface="Exo"/>
              <a:cs typeface="Exo"/>
              <a:sym typeface="Exo"/>
            </a:endParaRPr>
          </a:p>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MajorName chỉ phụ thuộc một phần vào MajorID, nói cách khác, khi biết StudentID, ta không thể </a:t>
            </a:r>
            <a:endParaRPr b="0" i="0" sz="1600" u="none" cap="none" strike="noStrike">
              <a:solidFill>
                <a:srgbClr val="000000"/>
              </a:solidFill>
              <a:latin typeface="Exo"/>
              <a:ea typeface="Exo"/>
              <a:cs typeface="Exo"/>
              <a:sym typeface="Exo"/>
            </a:endParaRPr>
          </a:p>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định danh MajorName mà bạn đó theo học, do đó, ta cần </a:t>
            </a:r>
            <a:r>
              <a:rPr b="1" i="1" lang="en-US" sz="1600" u="none" cap="none" strike="noStrike">
                <a:solidFill>
                  <a:srgbClr val="000000"/>
                </a:solidFill>
                <a:latin typeface="Exo"/>
                <a:ea typeface="Exo"/>
                <a:cs typeface="Exo"/>
                <a:sym typeface="Exo"/>
              </a:rPr>
              <a:t>tách bảng trên ra thành một bảng mới</a:t>
            </a:r>
            <a:r>
              <a:rPr b="0" i="0" lang="en-US" sz="1600" u="none" cap="none" strike="noStrike">
                <a:solidFill>
                  <a:srgbClr val="000000"/>
                </a:solidFill>
                <a:latin typeface="Exo"/>
                <a:ea typeface="Exo"/>
                <a:cs typeface="Exo"/>
                <a:sym typeface="Exo"/>
              </a:rPr>
              <a:t> chứa </a:t>
            </a:r>
            <a:endParaRPr b="0" i="0" sz="1600" u="none" cap="none" strike="noStrike">
              <a:solidFill>
                <a:srgbClr val="000000"/>
              </a:solidFill>
              <a:latin typeface="Exo"/>
              <a:ea typeface="Exo"/>
              <a:cs typeface="Exo"/>
              <a:sym typeface="Exo"/>
            </a:endParaRPr>
          </a:p>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các thông tin liên quan đến ngành học và</a:t>
            </a:r>
            <a:r>
              <a:rPr b="1" i="1" lang="en-US" sz="1600" u="none" cap="none" strike="noStrike">
                <a:solidFill>
                  <a:srgbClr val="000000"/>
                </a:solidFill>
                <a:latin typeface="Exo"/>
                <a:ea typeface="Exo"/>
                <a:cs typeface="Exo"/>
                <a:sym typeface="Exo"/>
              </a:rPr>
              <a:t> tạo khoá ngoại </a:t>
            </a:r>
            <a:r>
              <a:rPr b="0" i="0" lang="en-US" sz="1600" u="none" cap="none" strike="noStrike">
                <a:solidFill>
                  <a:srgbClr val="000000"/>
                </a:solidFill>
                <a:latin typeface="Exo"/>
                <a:ea typeface="Exo"/>
                <a:cs typeface="Exo"/>
                <a:sym typeface="Exo"/>
              </a:rPr>
              <a:t>để tham chiếu MajorID đến Student biểu diễn </a:t>
            </a:r>
            <a:endParaRPr b="0" i="0" sz="1600" u="none" cap="none" strike="noStrike">
              <a:solidFill>
                <a:srgbClr val="000000"/>
              </a:solidFill>
              <a:latin typeface="Exo"/>
              <a:ea typeface="Exo"/>
              <a:cs typeface="Exo"/>
              <a:sym typeface="Exo"/>
            </a:endParaRPr>
          </a:p>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mối quan hệ Student học Major nào. </a:t>
            </a:r>
            <a:endParaRPr b="1" i="1" sz="1600" u="none" cap="none" strike="noStrike">
              <a:solidFill>
                <a:srgbClr val="000000"/>
              </a:solidFill>
              <a:latin typeface="Exo"/>
              <a:ea typeface="Exo"/>
              <a:cs typeface="Exo"/>
              <a:sym typeface="Exo"/>
            </a:endParaRPr>
          </a:p>
        </p:txBody>
      </p:sp>
      <p:sp>
        <p:nvSpPr>
          <p:cNvPr id="300" name="Google Shape;300;g29b37324234_0_93"/>
          <p:cNvSpPr txBox="1"/>
          <p:nvPr/>
        </p:nvSpPr>
        <p:spPr>
          <a:xfrm>
            <a:off x="234125" y="3926888"/>
            <a:ext cx="815400" cy="1262100"/>
          </a:xfrm>
          <a:prstGeom prst="rect">
            <a:avLst/>
          </a:prstGeom>
          <a:solidFill>
            <a:srgbClr val="E06666"/>
          </a:solidFill>
          <a:ln cap="flat" cmpd="sng" w="9525">
            <a:solidFill>
              <a:srgbClr val="E0666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Exo"/>
                <a:ea typeface="Exo"/>
                <a:cs typeface="Exo"/>
                <a:sym typeface="Exo"/>
              </a:rPr>
              <a:t>Ví </a:t>
            </a:r>
            <a:endParaRPr b="1" i="0" sz="1400" u="none" cap="none" strike="noStrike">
              <a:solidFill>
                <a:srgbClr val="FFFFFF"/>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Exo"/>
                <a:ea typeface="Exo"/>
                <a:cs typeface="Exo"/>
                <a:sym typeface="Exo"/>
              </a:rPr>
              <a:t>dụ</a:t>
            </a:r>
            <a:endParaRPr b="1" i="0" sz="1400" u="none" cap="none" strike="noStrike">
              <a:solidFill>
                <a:srgbClr val="FFFFFF"/>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Exo"/>
                <a:ea typeface="Exo"/>
                <a:cs typeface="Exo"/>
                <a:sym typeface="Exo"/>
              </a:rPr>
              <a:t>chuẩn hóa 2NF</a:t>
            </a:r>
            <a:endParaRPr b="1" i="0" sz="1400" u="none" cap="none" strike="noStrike">
              <a:solidFill>
                <a:srgbClr val="FFFFFF"/>
              </a:solidFill>
              <a:latin typeface="Exo"/>
              <a:ea typeface="Exo"/>
              <a:cs typeface="Exo"/>
              <a:sym typeface="Exo"/>
            </a:endParaRPr>
          </a:p>
        </p:txBody>
      </p:sp>
      <p:graphicFrame>
        <p:nvGraphicFramePr>
          <p:cNvPr id="301" name="Google Shape;301;g29b37324234_0_93"/>
          <p:cNvGraphicFramePr/>
          <p:nvPr/>
        </p:nvGraphicFramePr>
        <p:xfrm>
          <a:off x="1374425" y="3315413"/>
          <a:ext cx="3000000" cy="3000000"/>
        </p:xfrm>
        <a:graphic>
          <a:graphicData uri="http://schemas.openxmlformats.org/drawingml/2006/table">
            <a:tbl>
              <a:tblPr>
                <a:noFill/>
                <a:tableStyleId>{FB0BA765-48B8-4D47-8352-B6FFD147D340}</a:tableStyleId>
              </a:tblPr>
              <a:tblGrid>
                <a:gridCol w="975075"/>
                <a:gridCol w="1334525"/>
                <a:gridCol w="1079550"/>
                <a:gridCol w="1207025"/>
              </a:tblGrid>
              <a:tr h="403575">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solidFill>
                            <a:srgbClr val="FFFFFF"/>
                          </a:solidFill>
                          <a:latin typeface="Exo"/>
                          <a:ea typeface="Exo"/>
                          <a:cs typeface="Exo"/>
                          <a:sym typeface="Exo"/>
                        </a:rPr>
                        <a:t>StudentID</a:t>
                      </a:r>
                      <a:endParaRPr b="1" sz="1100" u="none" cap="none" strike="noStrike">
                        <a:solidFill>
                          <a:srgbClr val="FFFFFF"/>
                        </a:solidFill>
                        <a:latin typeface="Exo"/>
                        <a:ea typeface="Exo"/>
                        <a:cs typeface="Exo"/>
                        <a:sym typeface="Ex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solidFill>
                            <a:srgbClr val="FFFFFF"/>
                          </a:solidFill>
                          <a:latin typeface="Exo"/>
                          <a:ea typeface="Exo"/>
                          <a:cs typeface="Exo"/>
                          <a:sym typeface="Exo"/>
                        </a:rPr>
                        <a:t>StudentName</a:t>
                      </a:r>
                      <a:endParaRPr b="1" sz="1100" u="none" cap="none" strike="noStrike">
                        <a:solidFill>
                          <a:srgbClr val="FFFFFF"/>
                        </a:solidFill>
                        <a:latin typeface="Exo"/>
                        <a:ea typeface="Exo"/>
                        <a:cs typeface="Exo"/>
                        <a:sym typeface="Ex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solidFill>
                            <a:srgbClr val="FFFFFF"/>
                          </a:solidFill>
                          <a:latin typeface="Exo"/>
                          <a:ea typeface="Exo"/>
                          <a:cs typeface="Exo"/>
                          <a:sym typeface="Exo"/>
                        </a:rPr>
                        <a:t>MajorID</a:t>
                      </a:r>
                      <a:endParaRPr b="1" sz="1100" u="none" cap="none" strike="noStrike">
                        <a:solidFill>
                          <a:srgbClr val="FFFFFF"/>
                        </a:solidFill>
                        <a:latin typeface="Exo"/>
                        <a:ea typeface="Exo"/>
                        <a:cs typeface="Exo"/>
                        <a:sym typeface="Ex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solidFill>
                            <a:srgbClr val="FFFFFF"/>
                          </a:solidFill>
                          <a:latin typeface="Exo"/>
                          <a:ea typeface="Exo"/>
                          <a:cs typeface="Exo"/>
                          <a:sym typeface="Exo"/>
                        </a:rPr>
                        <a:t>MajorName</a:t>
                      </a:r>
                      <a:endParaRPr b="1" sz="1100" u="none" cap="none" strike="noStrike">
                        <a:solidFill>
                          <a:srgbClr val="FFFFFF"/>
                        </a:solidFill>
                        <a:latin typeface="Exo"/>
                        <a:ea typeface="Exo"/>
                        <a:cs typeface="Exo"/>
                        <a:sym typeface="Ex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r>
              <a:tr h="403575">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1</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Minh</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M1</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IT</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403575">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2</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HaiDo</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M1</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IT</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403575">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3</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ChiBao</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M2</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Finance</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403575">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4</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ChiBao</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M3</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CS</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sp>
        <p:nvSpPr>
          <p:cNvPr id="302" name="Google Shape;302;g29b37324234_0_93"/>
          <p:cNvSpPr txBox="1"/>
          <p:nvPr/>
        </p:nvSpPr>
        <p:spPr>
          <a:xfrm>
            <a:off x="2375050" y="2651350"/>
            <a:ext cx="1680600" cy="400200"/>
          </a:xfrm>
          <a:prstGeom prst="rect">
            <a:avLst/>
          </a:prstGeom>
          <a:solidFill>
            <a:srgbClr val="FFE3E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1" lang="en-US" sz="1400" u="none" cap="none" strike="noStrike">
                <a:solidFill>
                  <a:srgbClr val="000000"/>
                </a:solidFill>
                <a:latin typeface="Exo"/>
                <a:ea typeface="Exo"/>
                <a:cs typeface="Exo"/>
                <a:sym typeface="Exo"/>
              </a:rPr>
              <a:t>Khoá chính(PK)</a:t>
            </a:r>
            <a:endParaRPr b="1" i="1" sz="1400" u="none" cap="none" strike="noStrike">
              <a:solidFill>
                <a:srgbClr val="000000"/>
              </a:solidFill>
              <a:latin typeface="Exo"/>
              <a:ea typeface="Exo"/>
              <a:cs typeface="Exo"/>
              <a:sym typeface="Exo"/>
            </a:endParaRPr>
          </a:p>
        </p:txBody>
      </p:sp>
      <p:sp>
        <p:nvSpPr>
          <p:cNvPr id="303" name="Google Shape;303;g29b37324234_0_93"/>
          <p:cNvSpPr txBox="1"/>
          <p:nvPr/>
        </p:nvSpPr>
        <p:spPr>
          <a:xfrm>
            <a:off x="3724155" y="3325475"/>
            <a:ext cx="975000" cy="2124000"/>
          </a:xfrm>
          <a:prstGeom prst="rect">
            <a:avLst/>
          </a:prstGeom>
          <a:noFill/>
          <a:ln cap="flat" cmpd="sng" w="28575">
            <a:solidFill>
              <a:srgbClr val="E31F26"/>
            </a:solidFill>
            <a:prstDash val="lg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4" name="Google Shape;304;g29b37324234_0_93"/>
          <p:cNvSpPr txBox="1"/>
          <p:nvPr/>
        </p:nvSpPr>
        <p:spPr>
          <a:xfrm>
            <a:off x="2533400" y="5692550"/>
            <a:ext cx="24081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1" lang="en-US" sz="1300" u="none" cap="none" strike="noStrike">
                <a:solidFill>
                  <a:srgbClr val="000000"/>
                </a:solidFill>
                <a:latin typeface="Exo"/>
                <a:ea typeface="Exo"/>
                <a:cs typeface="Exo"/>
                <a:sym typeface="Exo"/>
              </a:rPr>
              <a:t>Không phụ thuộc hoàn toàn</a:t>
            </a:r>
            <a:endParaRPr b="1" i="1" sz="1300" u="none" cap="none" strike="noStrike">
              <a:solidFill>
                <a:srgbClr val="000000"/>
              </a:solidFill>
              <a:latin typeface="Exo"/>
              <a:ea typeface="Exo"/>
              <a:cs typeface="Exo"/>
              <a:sym typeface="Exo"/>
            </a:endParaRPr>
          </a:p>
        </p:txBody>
      </p:sp>
      <p:graphicFrame>
        <p:nvGraphicFramePr>
          <p:cNvPr id="305" name="Google Shape;305;g29b37324234_0_93"/>
          <p:cNvGraphicFramePr/>
          <p:nvPr/>
        </p:nvGraphicFramePr>
        <p:xfrm>
          <a:off x="6670138" y="2371575"/>
          <a:ext cx="3000000" cy="3000000"/>
        </p:xfrm>
        <a:graphic>
          <a:graphicData uri="http://schemas.openxmlformats.org/drawingml/2006/table">
            <a:tbl>
              <a:tblPr>
                <a:noFill/>
                <a:tableStyleId>{FB0BA765-48B8-4D47-8352-B6FFD147D340}</a:tableStyleId>
              </a:tblPr>
              <a:tblGrid>
                <a:gridCol w="859250"/>
                <a:gridCol w="1164450"/>
              </a:tblGrid>
              <a:tr h="518125">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solidFill>
                            <a:srgbClr val="FFFFFF"/>
                          </a:solidFill>
                          <a:latin typeface="Exo"/>
                          <a:ea typeface="Exo"/>
                          <a:cs typeface="Exo"/>
                          <a:sym typeface="Exo"/>
                        </a:rPr>
                        <a:t>StudentID</a:t>
                      </a:r>
                      <a:endParaRPr b="1" sz="1100" u="none" cap="none" strike="noStrike">
                        <a:solidFill>
                          <a:srgbClr val="FFFFFF"/>
                        </a:solidFill>
                        <a:latin typeface="Exo"/>
                        <a:ea typeface="Exo"/>
                        <a:cs typeface="Exo"/>
                        <a:sym typeface="Ex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solidFill>
                            <a:srgbClr val="FFFFFF"/>
                          </a:solidFill>
                          <a:latin typeface="Exo"/>
                          <a:ea typeface="Exo"/>
                          <a:cs typeface="Exo"/>
                          <a:sym typeface="Exo"/>
                        </a:rPr>
                        <a:t>StudentName</a:t>
                      </a:r>
                      <a:endParaRPr b="1" sz="1100" u="none" cap="none" strike="noStrike">
                        <a:solidFill>
                          <a:srgbClr val="FFFFFF"/>
                        </a:solidFill>
                        <a:latin typeface="Exo"/>
                        <a:ea typeface="Exo"/>
                        <a:cs typeface="Exo"/>
                        <a:sym typeface="Ex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r>
              <a:tr h="3505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1</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Minh</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505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2</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HaiDo</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505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3</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ChiBao</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505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4</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ChiBao</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graphicFrame>
        <p:nvGraphicFramePr>
          <p:cNvPr id="306" name="Google Shape;306;g29b37324234_0_93"/>
          <p:cNvGraphicFramePr/>
          <p:nvPr/>
        </p:nvGraphicFramePr>
        <p:xfrm>
          <a:off x="7529400" y="5198998"/>
          <a:ext cx="3000000" cy="3000000"/>
        </p:xfrm>
        <a:graphic>
          <a:graphicData uri="http://schemas.openxmlformats.org/drawingml/2006/table">
            <a:tbl>
              <a:tblPr>
                <a:noFill/>
                <a:tableStyleId>{FB0BA765-48B8-4D47-8352-B6FFD147D340}</a:tableStyleId>
              </a:tblPr>
              <a:tblGrid>
                <a:gridCol w="1497475"/>
                <a:gridCol w="1497475"/>
              </a:tblGrid>
              <a:tr h="253950">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solidFill>
                            <a:srgbClr val="FFFFFF"/>
                          </a:solidFill>
                          <a:latin typeface="Exo"/>
                          <a:ea typeface="Exo"/>
                          <a:cs typeface="Exo"/>
                          <a:sym typeface="Exo"/>
                        </a:rPr>
                        <a:t>MajorID</a:t>
                      </a:r>
                      <a:endParaRPr b="1" sz="1100" u="none" cap="none" strike="noStrike">
                        <a:solidFill>
                          <a:srgbClr val="FFFFFF"/>
                        </a:solidFill>
                        <a:latin typeface="Exo"/>
                        <a:ea typeface="Exo"/>
                        <a:cs typeface="Exo"/>
                        <a:sym typeface="Ex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solidFill>
                            <a:srgbClr val="FFFFFF"/>
                          </a:solidFill>
                          <a:latin typeface="Exo"/>
                          <a:ea typeface="Exo"/>
                          <a:cs typeface="Exo"/>
                          <a:sym typeface="Exo"/>
                        </a:rPr>
                        <a:t>MajorName</a:t>
                      </a:r>
                      <a:endParaRPr b="1" sz="1100" u="none" cap="none" strike="noStrike">
                        <a:solidFill>
                          <a:srgbClr val="FFFFFF"/>
                        </a:solidFill>
                        <a:latin typeface="Exo"/>
                        <a:ea typeface="Exo"/>
                        <a:cs typeface="Exo"/>
                        <a:sym typeface="Ex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r>
              <a:tr h="25395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M1</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IT</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5395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M2</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Finance</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5395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M3</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CS</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pic>
        <p:nvPicPr>
          <p:cNvPr id="307" name="Google Shape;307;g29b37324234_0_93"/>
          <p:cNvPicPr preferRelativeResize="0"/>
          <p:nvPr/>
        </p:nvPicPr>
        <p:blipFill rotWithShape="1">
          <a:blip r:embed="rId3">
            <a:alphaModFix/>
          </a:blip>
          <a:srcRect b="0" l="0" r="0" t="0"/>
          <a:stretch/>
        </p:blipFill>
        <p:spPr>
          <a:xfrm>
            <a:off x="11265124" y="4080138"/>
            <a:ext cx="831300" cy="831300"/>
          </a:xfrm>
          <a:prstGeom prst="rect">
            <a:avLst/>
          </a:prstGeom>
          <a:noFill/>
          <a:ln>
            <a:noFill/>
          </a:ln>
        </p:spPr>
      </p:pic>
      <p:sp>
        <p:nvSpPr>
          <p:cNvPr id="308" name="Google Shape;308;g29b37324234_0_93"/>
          <p:cNvSpPr/>
          <p:nvPr/>
        </p:nvSpPr>
        <p:spPr>
          <a:xfrm>
            <a:off x="10978450" y="3589338"/>
            <a:ext cx="206400" cy="1812900"/>
          </a:xfrm>
          <a:prstGeom prst="rightBrace">
            <a:avLst>
              <a:gd fmla="val 50000" name="adj1"/>
              <a:gd fmla="val 50000" name="adj2"/>
            </a:avLst>
          </a:prstGeom>
          <a:no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g29b37324234_0_93"/>
          <p:cNvSpPr txBox="1"/>
          <p:nvPr/>
        </p:nvSpPr>
        <p:spPr>
          <a:xfrm>
            <a:off x="1400050" y="3310050"/>
            <a:ext cx="975000" cy="2124000"/>
          </a:xfrm>
          <a:prstGeom prst="rect">
            <a:avLst/>
          </a:prstGeom>
          <a:noFill/>
          <a:ln cap="flat" cmpd="sng" w="28575">
            <a:solidFill>
              <a:srgbClr val="E31F26"/>
            </a:solidFill>
            <a:prstDash val="lg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10" name="Google Shape;310;g29b37324234_0_93"/>
          <p:cNvSpPr txBox="1"/>
          <p:nvPr/>
        </p:nvSpPr>
        <p:spPr>
          <a:xfrm>
            <a:off x="2465050" y="3310050"/>
            <a:ext cx="1169100" cy="2124000"/>
          </a:xfrm>
          <a:prstGeom prst="rect">
            <a:avLst/>
          </a:prstGeom>
          <a:noFill/>
          <a:ln cap="flat" cmpd="sng" w="19050">
            <a:solidFill>
              <a:srgbClr val="1155CC"/>
            </a:solidFill>
            <a:prstDash val="lg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11" name="Google Shape;311;g29b37324234_0_93"/>
          <p:cNvSpPr txBox="1"/>
          <p:nvPr/>
        </p:nvSpPr>
        <p:spPr>
          <a:xfrm>
            <a:off x="4819913" y="3354025"/>
            <a:ext cx="1169100" cy="2124000"/>
          </a:xfrm>
          <a:prstGeom prst="rect">
            <a:avLst/>
          </a:prstGeom>
          <a:noFill/>
          <a:ln cap="flat" cmpd="sng" w="19050">
            <a:solidFill>
              <a:srgbClr val="1155CC"/>
            </a:solidFill>
            <a:prstDash val="lg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312" name="Google Shape;312;g29b37324234_0_93"/>
          <p:cNvCxnSpPr>
            <a:stCxn id="311" idx="2"/>
            <a:endCxn id="309" idx="2"/>
          </p:cNvCxnSpPr>
          <p:nvPr/>
        </p:nvCxnSpPr>
        <p:spPr>
          <a:xfrm flipH="1" rot="5400000">
            <a:off x="3623963" y="3697525"/>
            <a:ext cx="44100" cy="3516900"/>
          </a:xfrm>
          <a:prstGeom prst="bentConnector3">
            <a:avLst>
              <a:gd fmla="val -539966" name="adj1"/>
            </a:avLst>
          </a:prstGeom>
          <a:noFill/>
          <a:ln cap="flat" cmpd="sng" w="9525">
            <a:solidFill>
              <a:srgbClr val="4C1130"/>
            </a:solidFill>
            <a:prstDash val="dot"/>
            <a:round/>
            <a:headEnd len="sm" w="sm" type="none"/>
            <a:tailEnd len="med" w="med" type="triangle"/>
          </a:ln>
        </p:spPr>
      </p:cxnSp>
      <p:sp>
        <p:nvSpPr>
          <p:cNvPr id="313" name="Google Shape;313;g29b37324234_0_93"/>
          <p:cNvSpPr/>
          <p:nvPr/>
        </p:nvSpPr>
        <p:spPr>
          <a:xfrm>
            <a:off x="3104250" y="3719100"/>
            <a:ext cx="1169100" cy="1281300"/>
          </a:xfrm>
          <a:prstGeom prst="mathMultiply">
            <a:avLst>
              <a:gd fmla="val 23520" name="adj1"/>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29b37324234_0_93"/>
          <p:cNvSpPr/>
          <p:nvPr/>
        </p:nvSpPr>
        <p:spPr>
          <a:xfrm>
            <a:off x="9636400" y="2724950"/>
            <a:ext cx="815400" cy="1752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g29b37324234_0_93"/>
          <p:cNvSpPr/>
          <p:nvPr/>
        </p:nvSpPr>
        <p:spPr>
          <a:xfrm>
            <a:off x="7529400" y="5199000"/>
            <a:ext cx="1497600" cy="140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6" name="Google Shape;316;g29b37324234_0_93"/>
          <p:cNvCxnSpPr>
            <a:stCxn id="315" idx="0"/>
            <a:endCxn id="317" idx="2"/>
          </p:cNvCxnSpPr>
          <p:nvPr/>
        </p:nvCxnSpPr>
        <p:spPr>
          <a:xfrm rot="-5400000">
            <a:off x="8908200" y="3702000"/>
            <a:ext cx="867000" cy="2127000"/>
          </a:xfrm>
          <a:prstGeom prst="bentConnector3">
            <a:avLst>
              <a:gd fmla="val 50004" name="adj1"/>
            </a:avLst>
          </a:prstGeom>
          <a:noFill/>
          <a:ln cap="flat" cmpd="sng" w="9525">
            <a:solidFill>
              <a:srgbClr val="000000"/>
            </a:solidFill>
            <a:prstDash val="dot"/>
            <a:round/>
            <a:headEnd len="sm" w="sm" type="none"/>
            <a:tailEnd len="med" w="med" type="stealth"/>
          </a:ln>
        </p:spPr>
      </p:cxnSp>
      <p:sp>
        <p:nvSpPr>
          <p:cNvPr id="318" name="Google Shape;318;g29b37324234_0_93"/>
          <p:cNvSpPr/>
          <p:nvPr/>
        </p:nvSpPr>
        <p:spPr>
          <a:xfrm>
            <a:off x="6419863" y="4350050"/>
            <a:ext cx="606000" cy="415800"/>
          </a:xfrm>
          <a:prstGeom prst="rightArrow">
            <a:avLst>
              <a:gd fmla="val 50000" name="adj1"/>
              <a:gd fmla="val 50000" name="adj2"/>
            </a:avLst>
          </a:prstGeom>
          <a:solidFill>
            <a:srgbClr val="FF6C7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319" name="Google Shape;319;g29b37324234_0_93"/>
          <p:cNvGraphicFramePr/>
          <p:nvPr/>
        </p:nvGraphicFramePr>
        <p:xfrm>
          <a:off x="8887788" y="2374738"/>
          <a:ext cx="3000000" cy="3000000"/>
        </p:xfrm>
        <a:graphic>
          <a:graphicData uri="http://schemas.openxmlformats.org/drawingml/2006/table">
            <a:tbl>
              <a:tblPr>
                <a:noFill/>
                <a:tableStyleId>{FB0BA765-48B8-4D47-8352-B6FFD147D340}</a:tableStyleId>
              </a:tblPr>
              <a:tblGrid>
                <a:gridCol w="1043875"/>
                <a:gridCol w="868175"/>
              </a:tblGrid>
              <a:tr h="384025">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solidFill>
                            <a:srgbClr val="FFFFFF"/>
                          </a:solidFill>
                          <a:latin typeface="Exo"/>
                          <a:ea typeface="Exo"/>
                          <a:cs typeface="Exo"/>
                          <a:sym typeface="Exo"/>
                        </a:rPr>
                        <a:t>StudentID</a:t>
                      </a:r>
                      <a:endParaRPr b="1" sz="1100" u="none" cap="none" strike="noStrike">
                        <a:solidFill>
                          <a:srgbClr val="FFFFFF"/>
                        </a:solidFill>
                        <a:latin typeface="Exo"/>
                        <a:ea typeface="Exo"/>
                        <a:cs typeface="Exo"/>
                        <a:sym typeface="Ex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solidFill>
                            <a:srgbClr val="FFFFFF"/>
                          </a:solidFill>
                          <a:latin typeface="Exo"/>
                          <a:ea typeface="Exo"/>
                          <a:cs typeface="Exo"/>
                          <a:sym typeface="Exo"/>
                        </a:rPr>
                        <a:t>MajorID</a:t>
                      </a:r>
                      <a:endParaRPr b="1" sz="1100" u="none" cap="none" strike="noStrike">
                        <a:solidFill>
                          <a:srgbClr val="FFFFFF"/>
                        </a:solidFill>
                        <a:latin typeface="Exo"/>
                        <a:ea typeface="Exo"/>
                        <a:cs typeface="Exo"/>
                        <a:sym typeface="Ex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r>
              <a:tr h="384025">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1</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M1</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84025">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2</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M1</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84025">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3</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M2</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84025">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4</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M3</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sp>
        <p:nvSpPr>
          <p:cNvPr id="317" name="Google Shape;317;g29b37324234_0_93"/>
          <p:cNvSpPr/>
          <p:nvPr/>
        </p:nvSpPr>
        <p:spPr>
          <a:xfrm>
            <a:off x="9931675" y="2411925"/>
            <a:ext cx="946800" cy="19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29b37324234_0_93"/>
          <p:cNvSpPr/>
          <p:nvPr/>
        </p:nvSpPr>
        <p:spPr>
          <a:xfrm>
            <a:off x="6629113" y="2374813"/>
            <a:ext cx="946800" cy="19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1" name="Google Shape;321;g29b37324234_0_93"/>
          <p:cNvCxnSpPr>
            <a:stCxn id="320" idx="2"/>
            <a:endCxn id="322" idx="2"/>
          </p:cNvCxnSpPr>
          <p:nvPr/>
        </p:nvCxnSpPr>
        <p:spPr>
          <a:xfrm flipH="1" rot="-5400000">
            <a:off x="8230063" y="3167263"/>
            <a:ext cx="600" cy="2255700"/>
          </a:xfrm>
          <a:prstGeom prst="bentConnector3">
            <a:avLst>
              <a:gd fmla="val 39687500" name="adj1"/>
            </a:avLst>
          </a:prstGeom>
          <a:noFill/>
          <a:ln cap="flat" cmpd="sng" w="9525">
            <a:solidFill>
              <a:srgbClr val="000000"/>
            </a:solidFill>
            <a:prstDash val="dot"/>
            <a:round/>
            <a:headEnd len="sm" w="sm" type="none"/>
            <a:tailEnd len="med" w="med" type="stealth"/>
          </a:ln>
        </p:spPr>
      </p:cxnSp>
      <p:sp>
        <p:nvSpPr>
          <p:cNvPr id="322" name="Google Shape;322;g29b37324234_0_93"/>
          <p:cNvSpPr/>
          <p:nvPr/>
        </p:nvSpPr>
        <p:spPr>
          <a:xfrm>
            <a:off x="8884888" y="2374813"/>
            <a:ext cx="946800" cy="19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g29b37324234_0_93"/>
          <p:cNvSpPr txBox="1"/>
          <p:nvPr/>
        </p:nvSpPr>
        <p:spPr>
          <a:xfrm>
            <a:off x="8153663" y="4524038"/>
            <a:ext cx="946800" cy="354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1" lang="en-US" sz="1100" u="none" cap="none" strike="noStrike">
                <a:solidFill>
                  <a:srgbClr val="E2262D"/>
                </a:solidFill>
                <a:highlight>
                  <a:srgbClr val="FFFFFF"/>
                </a:highlight>
                <a:latin typeface="Exo"/>
                <a:ea typeface="Exo"/>
                <a:cs typeface="Exo"/>
                <a:sym typeface="Exo"/>
              </a:rPr>
              <a:t>Tham chiếu</a:t>
            </a:r>
            <a:r>
              <a:rPr b="1" i="1" lang="en-US" sz="1100" u="none" cap="none" strike="noStrike">
                <a:solidFill>
                  <a:srgbClr val="000000"/>
                </a:solidFill>
                <a:highlight>
                  <a:srgbClr val="FFFFFF"/>
                </a:highlight>
                <a:latin typeface="Exo"/>
                <a:ea typeface="Exo"/>
                <a:cs typeface="Exo"/>
                <a:sym typeface="Exo"/>
              </a:rPr>
              <a:t> </a:t>
            </a:r>
            <a:endParaRPr b="1" i="1" sz="1100" u="none" cap="none" strike="noStrike">
              <a:solidFill>
                <a:srgbClr val="000000"/>
              </a:solidFill>
              <a:highlight>
                <a:srgbClr val="FFFFFF"/>
              </a:highlight>
              <a:latin typeface="Exo"/>
              <a:ea typeface="Exo"/>
              <a:cs typeface="Exo"/>
              <a:sym typeface="Exo"/>
            </a:endParaRPr>
          </a:p>
        </p:txBody>
      </p:sp>
      <p:sp>
        <p:nvSpPr>
          <p:cNvPr id="324" name="Google Shape;324;g29b37324234_0_93"/>
          <p:cNvSpPr/>
          <p:nvPr/>
        </p:nvSpPr>
        <p:spPr>
          <a:xfrm flipH="1" rot="5400000">
            <a:off x="3105725" y="2134250"/>
            <a:ext cx="118800" cy="2093100"/>
          </a:xfrm>
          <a:prstGeom prst="rightBrace">
            <a:avLst>
              <a:gd fmla="val 50000" name="adj1"/>
              <a:gd fmla="val 48976" name="adj2"/>
            </a:avLst>
          </a:prstGeom>
          <a:no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5" name="Google Shape;325;g29b37324234_0_93"/>
          <p:cNvCxnSpPr>
            <a:stCxn id="310" idx="2"/>
            <a:endCxn id="303" idx="2"/>
          </p:cNvCxnSpPr>
          <p:nvPr/>
        </p:nvCxnSpPr>
        <p:spPr>
          <a:xfrm flipH="1" rot="-5400000">
            <a:off x="3623050" y="4860600"/>
            <a:ext cx="15300" cy="1162200"/>
          </a:xfrm>
          <a:prstGeom prst="bentConnector3">
            <a:avLst>
              <a:gd fmla="val 1657190" name="adj1"/>
            </a:avLst>
          </a:prstGeom>
          <a:noFill/>
          <a:ln cap="flat" cmpd="sng" w="9525">
            <a:solidFill>
              <a:srgbClr val="4C1130"/>
            </a:solidFill>
            <a:prstDash val="dot"/>
            <a:round/>
            <a:headEnd len="sm" w="sm"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g29b37324234_0_124"/>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331" name="Google Shape;331;g29b37324234_0_124"/>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332" name="Google Shape;332;g29b37324234_0_124"/>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33" name="Google Shape;333;g29b37324234_0_124"/>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334" name="Google Shape;334;g29b37324234_0_124"/>
          <p:cNvSpPr txBox="1"/>
          <p:nvPr/>
        </p:nvSpPr>
        <p:spPr>
          <a:xfrm>
            <a:off x="0" y="2990400"/>
            <a:ext cx="84747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CHUẨN 3NF</a:t>
            </a:r>
            <a:endParaRPr b="0" i="0" sz="5100" u="none" cap="none" strike="noStrike">
              <a:solidFill>
                <a:schemeClr val="lt1"/>
              </a:solidFill>
              <a:latin typeface="Exo Black"/>
              <a:ea typeface="Exo Black"/>
              <a:cs typeface="Exo Black"/>
              <a:sym typeface="Exo Black"/>
            </a:endParaRPr>
          </a:p>
        </p:txBody>
      </p:sp>
      <p:pic>
        <p:nvPicPr>
          <p:cNvPr id="335" name="Google Shape;335;g29b37324234_0_124"/>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29b37324234_0_133"/>
          <p:cNvSpPr txBox="1"/>
          <p:nvPr/>
        </p:nvSpPr>
        <p:spPr>
          <a:xfrm>
            <a:off x="598050" y="245400"/>
            <a:ext cx="11300700" cy="187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rgbClr val="000000"/>
                </a:solidFill>
                <a:latin typeface="Exo"/>
                <a:ea typeface="Exo"/>
                <a:cs typeface="Exo"/>
                <a:sym typeface="Exo"/>
              </a:rPr>
              <a:t>3NF, là dạng chuẩn tiếp theo, giúp cho CSDL giảm được sự lặp lại dữ liệu, </a:t>
            </a:r>
            <a:endParaRPr b="1" i="1"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tăng tính nhất quán bằng cách loại bỏ hết các tính bắc cầu giữa các cột trong bảng.</a:t>
            </a:r>
            <a:endParaRPr b="0" i="0" sz="16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rgbClr val="000000"/>
                </a:solidFill>
                <a:latin typeface="Exo"/>
                <a:ea typeface="Exo"/>
                <a:cs typeface="Exo"/>
                <a:sym typeface="Exo"/>
              </a:rPr>
              <a:t>Điều kiện để đạt chuẩn 3NF bao gồm: </a:t>
            </a:r>
            <a:endParaRPr b="1" i="1" sz="1800" u="none" cap="none" strike="noStrike">
              <a:solidFill>
                <a:srgbClr val="000000"/>
              </a:solidFill>
              <a:latin typeface="Exo"/>
              <a:ea typeface="Exo"/>
              <a:cs typeface="Exo"/>
              <a:sym typeface="Exo"/>
            </a:endParaRPr>
          </a:p>
          <a:p>
            <a:pPr indent="-330200" lvl="0" marL="457200" marR="0" rtl="0" algn="l">
              <a:lnSpc>
                <a:spcPct val="100000"/>
              </a:lnSpc>
              <a:spcBef>
                <a:spcPts val="0"/>
              </a:spcBef>
              <a:spcAft>
                <a:spcPts val="0"/>
              </a:spcAft>
              <a:buClr>
                <a:srgbClr val="000000"/>
              </a:buClr>
              <a:buSzPts val="1600"/>
              <a:buFont typeface="Exo"/>
              <a:buChar char="+"/>
            </a:pPr>
            <a:r>
              <a:rPr b="0" i="0" lang="en-US" sz="1600" u="none" cap="none" strike="noStrike">
                <a:solidFill>
                  <a:srgbClr val="000000"/>
                </a:solidFill>
                <a:latin typeface="Exo"/>
                <a:ea typeface="Exo"/>
                <a:cs typeface="Exo"/>
                <a:sym typeface="Exo"/>
              </a:rPr>
              <a:t>Điều kiện 1: </a:t>
            </a:r>
            <a:r>
              <a:rPr b="1" i="0" lang="en-US" sz="1600" u="none" cap="none" strike="noStrike">
                <a:solidFill>
                  <a:srgbClr val="E31F26"/>
                </a:solidFill>
                <a:latin typeface="Exo"/>
                <a:ea typeface="Exo"/>
                <a:cs typeface="Exo"/>
                <a:sym typeface="Exo"/>
              </a:rPr>
              <a:t>Đạt chuẩn 2NF</a:t>
            </a:r>
            <a:endParaRPr b="1" i="0" sz="1600" u="none" cap="none" strike="noStrike">
              <a:solidFill>
                <a:srgbClr val="E31F26"/>
              </a:solidFill>
              <a:latin typeface="Exo"/>
              <a:ea typeface="Exo"/>
              <a:cs typeface="Exo"/>
              <a:sym typeface="Exo"/>
            </a:endParaRPr>
          </a:p>
          <a:p>
            <a:pPr indent="-330200" lvl="0" marL="457200" marR="0" rtl="0" algn="l">
              <a:lnSpc>
                <a:spcPct val="100000"/>
              </a:lnSpc>
              <a:spcBef>
                <a:spcPts val="0"/>
              </a:spcBef>
              <a:spcAft>
                <a:spcPts val="0"/>
              </a:spcAft>
              <a:buClr>
                <a:srgbClr val="000000"/>
              </a:buClr>
              <a:buSzPts val="1600"/>
              <a:buFont typeface="Exo"/>
              <a:buChar char="+"/>
            </a:pPr>
            <a:r>
              <a:rPr b="0" i="0" lang="en-US" sz="1600" u="none" cap="none" strike="noStrike">
                <a:solidFill>
                  <a:srgbClr val="000000"/>
                </a:solidFill>
                <a:latin typeface="Exo"/>
                <a:ea typeface="Exo"/>
                <a:cs typeface="Exo"/>
                <a:sym typeface="Exo"/>
              </a:rPr>
              <a:t>Điều kiện 2: </a:t>
            </a:r>
            <a:r>
              <a:rPr b="1" i="0" lang="en-US" sz="1600" u="none" cap="none" strike="noStrike">
                <a:solidFill>
                  <a:srgbClr val="000000"/>
                </a:solidFill>
                <a:latin typeface="Exo"/>
                <a:ea typeface="Exo"/>
                <a:cs typeface="Exo"/>
                <a:sym typeface="Exo"/>
              </a:rPr>
              <a:t>Các cột không phải là khóa</a:t>
            </a:r>
            <a:r>
              <a:rPr b="0" i="0" lang="en-US" sz="1600" u="none" cap="none" strike="noStrike">
                <a:solidFill>
                  <a:srgbClr val="000000"/>
                </a:solidFill>
                <a:latin typeface="Exo"/>
                <a:ea typeface="Exo"/>
                <a:cs typeface="Exo"/>
                <a:sym typeface="Exo"/>
              </a:rPr>
              <a:t> </a:t>
            </a:r>
            <a:r>
              <a:rPr b="1" i="0" lang="en-US" sz="1600" u="none" cap="none" strike="noStrike">
                <a:solidFill>
                  <a:srgbClr val="000000"/>
                </a:solidFill>
                <a:latin typeface="Exo"/>
                <a:ea typeface="Exo"/>
                <a:cs typeface="Exo"/>
                <a:sym typeface="Exo"/>
              </a:rPr>
              <a:t>trong bảng không có phụ thuộc bắc cầu. </a:t>
            </a:r>
            <a:endParaRPr b="1" i="0" sz="16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Phụ thuộc bắc cầu là việc giá trị của một cột này phụ thuộc vào cột khác (mà cột đó không phải khoá) trong bảng. </a:t>
            </a:r>
            <a:endParaRPr b="0" i="0" sz="16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Khi cột thay đổi giá trị dẫn tới cột khác cũng thay đổi giá trị theo.</a:t>
            </a:r>
            <a:endParaRPr b="0" i="0" sz="1600" u="none" cap="none" strike="noStrike">
              <a:solidFill>
                <a:srgbClr val="000000"/>
              </a:solidFill>
              <a:latin typeface="Exo"/>
              <a:ea typeface="Exo"/>
              <a:cs typeface="Exo"/>
              <a:sym typeface="Exo"/>
            </a:endParaRPr>
          </a:p>
        </p:txBody>
      </p:sp>
      <p:graphicFrame>
        <p:nvGraphicFramePr>
          <p:cNvPr id="342" name="Google Shape;342;g29b37324234_0_133"/>
          <p:cNvGraphicFramePr/>
          <p:nvPr/>
        </p:nvGraphicFramePr>
        <p:xfrm>
          <a:off x="2035775" y="2940963"/>
          <a:ext cx="3000000" cy="3000000"/>
        </p:xfrm>
        <a:graphic>
          <a:graphicData uri="http://schemas.openxmlformats.org/drawingml/2006/table">
            <a:tbl>
              <a:tblPr>
                <a:noFill/>
                <a:tableStyleId>{FB0BA765-48B8-4D47-8352-B6FFD147D340}</a:tableStyleId>
              </a:tblPr>
              <a:tblGrid>
                <a:gridCol w="846900"/>
                <a:gridCol w="1284850"/>
                <a:gridCol w="1085375"/>
                <a:gridCol w="1021500"/>
              </a:tblGrid>
              <a:tr h="420075">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solidFill>
                            <a:srgbClr val="FFFFFF"/>
                          </a:solidFill>
                          <a:latin typeface="Exo"/>
                          <a:ea typeface="Exo"/>
                          <a:cs typeface="Exo"/>
                          <a:sym typeface="Exo"/>
                        </a:rPr>
                        <a:t>StudentID</a:t>
                      </a:r>
                      <a:endParaRPr b="1" sz="1100" u="none" cap="none" strike="noStrike">
                        <a:solidFill>
                          <a:srgbClr val="FFFFFF"/>
                        </a:solidFill>
                        <a:latin typeface="Exo"/>
                        <a:ea typeface="Exo"/>
                        <a:cs typeface="Exo"/>
                        <a:sym typeface="Ex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C71"/>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solidFill>
                            <a:srgbClr val="FFFFFF"/>
                          </a:solidFill>
                          <a:latin typeface="Exo"/>
                          <a:ea typeface="Exo"/>
                          <a:cs typeface="Exo"/>
                          <a:sym typeface="Exo"/>
                        </a:rPr>
                        <a:t>StudentName</a:t>
                      </a:r>
                      <a:endParaRPr b="1" sz="1100" u="none" cap="none" strike="noStrike">
                        <a:solidFill>
                          <a:srgbClr val="FFFFFF"/>
                        </a:solidFill>
                        <a:latin typeface="Exo"/>
                        <a:ea typeface="Exo"/>
                        <a:cs typeface="Exo"/>
                        <a:sym typeface="Ex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solidFill>
                            <a:srgbClr val="FFFFFF"/>
                          </a:solidFill>
                          <a:latin typeface="Exo"/>
                          <a:ea typeface="Exo"/>
                          <a:cs typeface="Exo"/>
                          <a:sym typeface="Exo"/>
                        </a:rPr>
                        <a:t>StudentScore</a:t>
                      </a:r>
                      <a:endParaRPr b="1" sz="1100" u="none" cap="none" strike="noStrike">
                        <a:solidFill>
                          <a:srgbClr val="FFFFFF"/>
                        </a:solidFill>
                        <a:latin typeface="Exo"/>
                        <a:ea typeface="Exo"/>
                        <a:cs typeface="Exo"/>
                        <a:sym typeface="Ex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C71"/>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solidFill>
                            <a:srgbClr val="FFFFFF"/>
                          </a:solidFill>
                          <a:latin typeface="Exo"/>
                          <a:ea typeface="Exo"/>
                          <a:cs typeface="Exo"/>
                          <a:sym typeface="Exo"/>
                        </a:rPr>
                        <a:t>Rank</a:t>
                      </a:r>
                      <a:endParaRPr b="1" sz="1100" u="none" cap="none" strike="noStrike">
                        <a:solidFill>
                          <a:srgbClr val="FFFFFF"/>
                        </a:solidFill>
                        <a:latin typeface="Exo"/>
                        <a:ea typeface="Exo"/>
                        <a:cs typeface="Exo"/>
                        <a:sym typeface="Ex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r>
              <a:tr h="33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1</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Minh</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9</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Good</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3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2</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HaiDo</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10</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Very Good</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3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3</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ChiBao</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6</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Medium</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331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4</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ChiBao</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3</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Bad</a:t>
                      </a:r>
                      <a:endParaRPr sz="1100" u="none" cap="none" strike="noStrike">
                        <a:latin typeface="Exo Medium"/>
                        <a:ea typeface="Exo Medium"/>
                        <a:cs typeface="Exo Medium"/>
                        <a:sym typeface="Exo Medium"/>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sp>
        <p:nvSpPr>
          <p:cNvPr id="343" name="Google Shape;343;g29b37324234_0_133"/>
          <p:cNvSpPr txBox="1"/>
          <p:nvPr/>
        </p:nvSpPr>
        <p:spPr>
          <a:xfrm>
            <a:off x="602525" y="3290388"/>
            <a:ext cx="1139700" cy="1046700"/>
          </a:xfrm>
          <a:prstGeom prst="rect">
            <a:avLst/>
          </a:prstGeom>
          <a:solidFill>
            <a:srgbClr val="E06666"/>
          </a:solidFill>
          <a:ln cap="flat" cmpd="sng" w="9525">
            <a:solidFill>
              <a:srgbClr val="E0666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Exo"/>
                <a:ea typeface="Exo"/>
                <a:cs typeface="Exo"/>
                <a:sym typeface="Exo"/>
              </a:rPr>
              <a:t>Ví dụ về</a:t>
            </a:r>
            <a:endParaRPr b="1" i="0" sz="1400" u="none" cap="none" strike="noStrike">
              <a:solidFill>
                <a:srgbClr val="FFFFFF"/>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Exo"/>
                <a:ea typeface="Exo"/>
                <a:cs typeface="Exo"/>
                <a:sym typeface="Exo"/>
              </a:rPr>
              <a:t>chuẩn hoá 3NF và </a:t>
            </a:r>
            <a:endParaRPr b="1" i="0" sz="1400" u="none" cap="none" strike="noStrike">
              <a:solidFill>
                <a:srgbClr val="FFFFFF"/>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Exo"/>
                <a:ea typeface="Exo"/>
                <a:cs typeface="Exo"/>
                <a:sym typeface="Exo"/>
              </a:rPr>
              <a:t>xử lý</a:t>
            </a:r>
            <a:endParaRPr b="1" i="0" sz="1400" u="none" cap="none" strike="noStrike">
              <a:solidFill>
                <a:srgbClr val="FFFFFF"/>
              </a:solidFill>
              <a:latin typeface="Exo"/>
              <a:ea typeface="Exo"/>
              <a:cs typeface="Exo"/>
              <a:sym typeface="Exo"/>
            </a:endParaRPr>
          </a:p>
        </p:txBody>
      </p:sp>
      <p:sp>
        <p:nvSpPr>
          <p:cNvPr id="344" name="Google Shape;344;g29b37324234_0_133"/>
          <p:cNvSpPr txBox="1"/>
          <p:nvPr/>
        </p:nvSpPr>
        <p:spPr>
          <a:xfrm>
            <a:off x="598050" y="5504400"/>
            <a:ext cx="69261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Exo Medium"/>
                <a:ea typeface="Exo Medium"/>
                <a:cs typeface="Exo Medium"/>
                <a:sym typeface="Exo Medium"/>
              </a:rPr>
              <a:t>Ví dụ trên, ta thấy bảng chỉ có khoá chính là </a:t>
            </a:r>
            <a:r>
              <a:rPr b="1" i="0" lang="en-US" sz="1500" u="none" cap="none" strike="noStrike">
                <a:solidFill>
                  <a:srgbClr val="000000"/>
                </a:solidFill>
                <a:latin typeface="Exo"/>
                <a:ea typeface="Exo"/>
                <a:cs typeface="Exo"/>
                <a:sym typeface="Exo"/>
              </a:rPr>
              <a:t>StudentID</a:t>
            </a:r>
            <a:r>
              <a:rPr b="0" i="0" lang="en-US" sz="1500" u="none" cap="none" strike="noStrike">
                <a:solidFill>
                  <a:srgbClr val="000000"/>
                </a:solidFill>
                <a:latin typeface="Exo Medium"/>
                <a:ea typeface="Exo Medium"/>
                <a:cs typeface="Exo Medium"/>
                <a:sym typeface="Exo Medium"/>
              </a:rPr>
              <a:t>, tuy nhiên </a:t>
            </a:r>
            <a:r>
              <a:rPr b="1" i="0" lang="en-US" sz="1500" u="none" cap="none" strike="noStrike">
                <a:solidFill>
                  <a:srgbClr val="000000"/>
                </a:solidFill>
                <a:latin typeface="Exo"/>
                <a:ea typeface="Exo"/>
                <a:cs typeface="Exo"/>
                <a:sym typeface="Exo"/>
              </a:rPr>
              <a:t>Rank</a:t>
            </a:r>
            <a:r>
              <a:rPr b="0" i="0" lang="en-US" sz="1500" u="none" cap="none" strike="noStrike">
                <a:solidFill>
                  <a:srgbClr val="000000"/>
                </a:solidFill>
                <a:latin typeface="Exo Medium"/>
                <a:ea typeface="Exo Medium"/>
                <a:cs typeface="Exo Medium"/>
                <a:sym typeface="Exo Medium"/>
              </a:rPr>
              <a:t> lại bị </a:t>
            </a:r>
            <a:r>
              <a:rPr b="1" i="0" lang="en-US" sz="1500" u="none" cap="none" strike="noStrike">
                <a:solidFill>
                  <a:srgbClr val="E31F26"/>
                </a:solidFill>
                <a:latin typeface="Exo"/>
                <a:ea typeface="Exo"/>
                <a:cs typeface="Exo"/>
                <a:sym typeface="Exo"/>
              </a:rPr>
              <a:t>phụ thuộc</a:t>
            </a:r>
            <a:r>
              <a:rPr b="0" i="0" lang="en-US" sz="1500" u="none" cap="none" strike="noStrike">
                <a:solidFill>
                  <a:srgbClr val="000000"/>
                </a:solidFill>
                <a:latin typeface="Exo Medium"/>
                <a:ea typeface="Exo Medium"/>
                <a:cs typeface="Exo Medium"/>
                <a:sym typeface="Exo Medium"/>
              </a:rPr>
              <a:t> vào trường </a:t>
            </a:r>
            <a:r>
              <a:rPr b="1" i="0" lang="en-US" sz="1500" u="none" cap="none" strike="noStrike">
                <a:solidFill>
                  <a:srgbClr val="000000"/>
                </a:solidFill>
                <a:latin typeface="Exo"/>
                <a:ea typeface="Exo"/>
                <a:cs typeface="Exo"/>
                <a:sym typeface="Exo"/>
              </a:rPr>
              <a:t>StudentScore</a:t>
            </a:r>
            <a:r>
              <a:rPr b="0" i="0" lang="en-US" sz="1500" u="none" cap="none" strike="noStrike">
                <a:solidFill>
                  <a:srgbClr val="000000"/>
                </a:solidFill>
                <a:latin typeface="Exo Medium"/>
                <a:ea typeface="Exo Medium"/>
                <a:cs typeface="Exo Medium"/>
                <a:sym typeface="Exo Medium"/>
              </a:rPr>
              <a:t> (xếp loại học lực phụ thuộc vào điểm) </a:t>
            </a:r>
            <a:endParaRPr b="0" i="0" sz="15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Exo Medium"/>
                <a:ea typeface="Exo Medium"/>
                <a:cs typeface="Exo Medium"/>
                <a:sym typeface="Exo Medium"/>
              </a:rPr>
              <a:t>và StudentScore không phải là khoá chính. </a:t>
            </a:r>
            <a:endParaRPr b="0" i="0" sz="15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Exo Medium"/>
                <a:ea typeface="Exo Medium"/>
                <a:cs typeface="Exo Medium"/>
                <a:sym typeface="Exo Medium"/>
              </a:rPr>
              <a:t>-&gt; </a:t>
            </a:r>
            <a:r>
              <a:rPr b="1" i="0" lang="en-US" sz="1500" u="none" cap="none" strike="noStrike">
                <a:solidFill>
                  <a:srgbClr val="E31F26"/>
                </a:solidFill>
                <a:latin typeface="Exo"/>
                <a:ea typeface="Exo"/>
                <a:cs typeface="Exo"/>
                <a:sym typeface="Exo"/>
              </a:rPr>
              <a:t>Do vậy, bảng trên không đạt chuẩn 3NF</a:t>
            </a:r>
            <a:endParaRPr b="1" i="0" sz="1500" u="none" cap="none" strike="noStrike">
              <a:solidFill>
                <a:srgbClr val="E31F26"/>
              </a:solidFill>
              <a:latin typeface="Exo"/>
              <a:ea typeface="Exo"/>
              <a:cs typeface="Exo"/>
              <a:sym typeface="Exo"/>
            </a:endParaRPr>
          </a:p>
        </p:txBody>
      </p:sp>
      <p:graphicFrame>
        <p:nvGraphicFramePr>
          <p:cNvPr id="345" name="Google Shape;345;g29b37324234_0_133"/>
          <p:cNvGraphicFramePr/>
          <p:nvPr/>
        </p:nvGraphicFramePr>
        <p:xfrm>
          <a:off x="8090025" y="2462763"/>
          <a:ext cx="3000000" cy="3000000"/>
        </p:xfrm>
        <a:graphic>
          <a:graphicData uri="http://schemas.openxmlformats.org/drawingml/2006/table">
            <a:tbl>
              <a:tblPr>
                <a:noFill/>
                <a:tableStyleId>{FB0BA765-48B8-4D47-8352-B6FFD147D340}</a:tableStyleId>
              </a:tblPr>
              <a:tblGrid>
                <a:gridCol w="849575"/>
                <a:gridCol w="1115200"/>
                <a:gridCol w="1262525"/>
              </a:tblGrid>
              <a:tr h="300350">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solidFill>
                            <a:srgbClr val="FFFFFF"/>
                          </a:solidFill>
                          <a:latin typeface="Exo"/>
                          <a:ea typeface="Exo"/>
                          <a:cs typeface="Exo"/>
                          <a:sym typeface="Exo"/>
                        </a:rPr>
                        <a:t>StudentID</a:t>
                      </a:r>
                      <a:endParaRPr b="1" sz="1100" u="none" cap="none" strike="noStrike">
                        <a:solidFill>
                          <a:srgbClr val="FFFFFF"/>
                        </a:solidFill>
                        <a:latin typeface="Exo"/>
                        <a:ea typeface="Exo"/>
                        <a:cs typeface="Exo"/>
                        <a:sym typeface="Ex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solidFill>
                            <a:srgbClr val="FFFFFF"/>
                          </a:solidFill>
                          <a:latin typeface="Exo"/>
                          <a:ea typeface="Exo"/>
                          <a:cs typeface="Exo"/>
                          <a:sym typeface="Exo"/>
                        </a:rPr>
                        <a:t>StudentName</a:t>
                      </a:r>
                      <a:endParaRPr b="1" sz="1100" u="none" cap="none" strike="noStrike">
                        <a:solidFill>
                          <a:srgbClr val="FFFFFF"/>
                        </a:solidFill>
                        <a:latin typeface="Exo"/>
                        <a:ea typeface="Exo"/>
                        <a:cs typeface="Exo"/>
                        <a:sym typeface="Ex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C71"/>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solidFill>
                            <a:srgbClr val="FFFFFF"/>
                          </a:solidFill>
                          <a:latin typeface="Exo"/>
                          <a:ea typeface="Exo"/>
                          <a:cs typeface="Exo"/>
                          <a:sym typeface="Exo"/>
                        </a:rPr>
                        <a:t>StudentScore</a:t>
                      </a:r>
                      <a:endParaRPr b="1" sz="1100" u="none" cap="none" strike="noStrike">
                        <a:solidFill>
                          <a:srgbClr val="FFFFFF"/>
                        </a:solidFill>
                        <a:latin typeface="Exo"/>
                        <a:ea typeface="Exo"/>
                        <a:cs typeface="Exo"/>
                        <a:sym typeface="Ex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r>
              <a:tr h="30035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1</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Minh</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9</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0035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2</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HaiDo</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10</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0035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3</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ChiBao</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6</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0035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4</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ChiBao</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3</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graphicFrame>
        <p:nvGraphicFramePr>
          <p:cNvPr id="346" name="Google Shape;346;g29b37324234_0_133"/>
          <p:cNvGraphicFramePr/>
          <p:nvPr/>
        </p:nvGraphicFramePr>
        <p:xfrm>
          <a:off x="8090025" y="4759488"/>
          <a:ext cx="3000000" cy="3000000"/>
        </p:xfrm>
        <a:graphic>
          <a:graphicData uri="http://schemas.openxmlformats.org/drawingml/2006/table">
            <a:tbl>
              <a:tblPr>
                <a:noFill/>
                <a:tableStyleId>{FB0BA765-48B8-4D47-8352-B6FFD147D340}</a:tableStyleId>
              </a:tblPr>
              <a:tblGrid>
                <a:gridCol w="1513650"/>
                <a:gridCol w="1713650"/>
              </a:tblGrid>
              <a:tr h="194650">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solidFill>
                            <a:srgbClr val="FFFFFF"/>
                          </a:solidFill>
                          <a:latin typeface="Exo"/>
                          <a:ea typeface="Exo"/>
                          <a:cs typeface="Exo"/>
                          <a:sym typeface="Exo"/>
                        </a:rPr>
                        <a:t>Score</a:t>
                      </a:r>
                      <a:endParaRPr b="1" sz="1100" u="none" cap="none" strike="noStrike">
                        <a:solidFill>
                          <a:srgbClr val="FFFFFF"/>
                        </a:solidFill>
                        <a:latin typeface="Exo"/>
                        <a:ea typeface="Exo"/>
                        <a:cs typeface="Exo"/>
                        <a:sym typeface="Ex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C71"/>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solidFill>
                            <a:srgbClr val="FFFFFF"/>
                          </a:solidFill>
                          <a:latin typeface="Exo"/>
                          <a:ea typeface="Exo"/>
                          <a:cs typeface="Exo"/>
                          <a:sym typeface="Exo"/>
                        </a:rPr>
                        <a:t>Rank</a:t>
                      </a:r>
                      <a:endParaRPr b="1" sz="1100" u="none" cap="none" strike="noStrike">
                        <a:solidFill>
                          <a:srgbClr val="FFFFFF"/>
                        </a:solidFill>
                        <a:latin typeface="Exo"/>
                        <a:ea typeface="Exo"/>
                        <a:cs typeface="Exo"/>
                        <a:sym typeface="Ex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r>
              <a:tr h="325675">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3</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Bad</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25675">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6</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Medium</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25675">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9</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Good</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25675">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10</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Exo Medium"/>
                          <a:ea typeface="Exo Medium"/>
                          <a:cs typeface="Exo Medium"/>
                          <a:sym typeface="Exo Medium"/>
                        </a:rPr>
                        <a:t>Very Good</a:t>
                      </a:r>
                      <a:endParaRPr sz="1100" u="none" cap="none" strike="noStrike">
                        <a:latin typeface="Exo Medium"/>
                        <a:ea typeface="Exo Medium"/>
                        <a:cs typeface="Exo Medium"/>
                        <a:sym typeface="Exo Medium"/>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sp>
        <p:nvSpPr>
          <p:cNvPr id="347" name="Google Shape;347;g29b37324234_0_133"/>
          <p:cNvSpPr/>
          <p:nvPr/>
        </p:nvSpPr>
        <p:spPr>
          <a:xfrm>
            <a:off x="3666838" y="3554063"/>
            <a:ext cx="976500" cy="930900"/>
          </a:xfrm>
          <a:prstGeom prst="mathMultiply">
            <a:avLst>
              <a:gd fmla="val 23520" name="adj1"/>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g29b37324234_0_133"/>
          <p:cNvSpPr txBox="1"/>
          <p:nvPr/>
        </p:nvSpPr>
        <p:spPr>
          <a:xfrm>
            <a:off x="1873625" y="5032088"/>
            <a:ext cx="1139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1" lang="en-US" sz="1400" u="none" cap="none" strike="noStrike">
                <a:solidFill>
                  <a:srgbClr val="000000"/>
                </a:solidFill>
                <a:latin typeface="Exo"/>
                <a:ea typeface="Exo"/>
                <a:cs typeface="Exo"/>
                <a:sym typeface="Exo"/>
              </a:rPr>
              <a:t>Khoá chính</a:t>
            </a:r>
            <a:endParaRPr b="1" i="1" sz="1400" u="none" cap="none" strike="noStrike">
              <a:solidFill>
                <a:srgbClr val="000000"/>
              </a:solidFill>
              <a:latin typeface="Exo"/>
              <a:ea typeface="Exo"/>
              <a:cs typeface="Exo"/>
              <a:sym typeface="Exo"/>
            </a:endParaRPr>
          </a:p>
        </p:txBody>
      </p:sp>
      <p:cxnSp>
        <p:nvCxnSpPr>
          <p:cNvPr id="349" name="Google Shape;349;g29b37324234_0_133"/>
          <p:cNvCxnSpPr/>
          <p:nvPr/>
        </p:nvCxnSpPr>
        <p:spPr>
          <a:xfrm rot="10800000">
            <a:off x="2443475" y="4844738"/>
            <a:ext cx="0" cy="258000"/>
          </a:xfrm>
          <a:prstGeom prst="straightConnector1">
            <a:avLst/>
          </a:prstGeom>
          <a:noFill/>
          <a:ln cap="flat" cmpd="sng" w="9525">
            <a:solidFill>
              <a:srgbClr val="44546A"/>
            </a:solidFill>
            <a:prstDash val="solid"/>
            <a:round/>
            <a:headEnd len="sm" w="sm" type="none"/>
            <a:tailEnd len="med" w="med" type="triangle"/>
          </a:ln>
        </p:spPr>
      </p:cxnSp>
      <p:sp>
        <p:nvSpPr>
          <p:cNvPr id="350" name="Google Shape;350;g29b37324234_0_133"/>
          <p:cNvSpPr/>
          <p:nvPr/>
        </p:nvSpPr>
        <p:spPr>
          <a:xfrm>
            <a:off x="2035775" y="2937588"/>
            <a:ext cx="815400" cy="18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g29b37324234_0_133"/>
          <p:cNvSpPr/>
          <p:nvPr/>
        </p:nvSpPr>
        <p:spPr>
          <a:xfrm>
            <a:off x="4167525" y="2941038"/>
            <a:ext cx="1065900" cy="18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g29b37324234_0_133"/>
          <p:cNvSpPr/>
          <p:nvPr/>
        </p:nvSpPr>
        <p:spPr>
          <a:xfrm>
            <a:off x="5247875" y="2941038"/>
            <a:ext cx="1065900" cy="18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53" name="Google Shape;353;g29b37324234_0_133"/>
          <p:cNvCxnSpPr>
            <a:stCxn id="352" idx="0"/>
            <a:endCxn id="351" idx="0"/>
          </p:cNvCxnSpPr>
          <p:nvPr/>
        </p:nvCxnSpPr>
        <p:spPr>
          <a:xfrm rot="5400000">
            <a:off x="5240375" y="2401188"/>
            <a:ext cx="600" cy="1080300"/>
          </a:xfrm>
          <a:prstGeom prst="bentConnector3">
            <a:avLst>
              <a:gd fmla="val -39687500" name="adj1"/>
            </a:avLst>
          </a:prstGeom>
          <a:noFill/>
          <a:ln cap="flat" cmpd="sng" w="9525">
            <a:solidFill>
              <a:srgbClr val="44546A"/>
            </a:solidFill>
            <a:prstDash val="solid"/>
            <a:round/>
            <a:headEnd len="sm" w="sm" type="none"/>
            <a:tailEnd len="med" w="med" type="stealth"/>
          </a:ln>
        </p:spPr>
      </p:cxnSp>
      <p:sp>
        <p:nvSpPr>
          <p:cNvPr id="354" name="Google Shape;354;g29b37324234_0_133"/>
          <p:cNvSpPr txBox="1"/>
          <p:nvPr/>
        </p:nvSpPr>
        <p:spPr>
          <a:xfrm>
            <a:off x="4052075" y="2269750"/>
            <a:ext cx="2377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1" lang="en-US" sz="1400" u="none" cap="none" strike="noStrike">
                <a:solidFill>
                  <a:srgbClr val="000000"/>
                </a:solidFill>
                <a:latin typeface="Exo"/>
                <a:ea typeface="Exo"/>
                <a:cs typeface="Exo"/>
                <a:sym typeface="Exo"/>
              </a:rPr>
              <a:t>Phụ thuộc bắc cầu</a:t>
            </a:r>
            <a:endParaRPr b="1" i="1" sz="1400" u="none" cap="none" strike="noStrike">
              <a:solidFill>
                <a:srgbClr val="000000"/>
              </a:solidFill>
              <a:latin typeface="Exo"/>
              <a:ea typeface="Exo"/>
              <a:cs typeface="Exo"/>
              <a:sym typeface="Exo"/>
            </a:endParaRPr>
          </a:p>
        </p:txBody>
      </p:sp>
      <p:sp>
        <p:nvSpPr>
          <p:cNvPr id="355" name="Google Shape;355;g29b37324234_0_133"/>
          <p:cNvSpPr/>
          <p:nvPr/>
        </p:nvSpPr>
        <p:spPr>
          <a:xfrm>
            <a:off x="6898900" y="4062025"/>
            <a:ext cx="606000" cy="415800"/>
          </a:xfrm>
          <a:prstGeom prst="rightArrow">
            <a:avLst>
              <a:gd fmla="val 50000" name="adj1"/>
              <a:gd fmla="val 50000" name="adj2"/>
            </a:avLst>
          </a:prstGeom>
          <a:solidFill>
            <a:srgbClr val="FF6C7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g29b37324234_0_152"/>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361" name="Google Shape;361;g29b37324234_0_152"/>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362" name="Google Shape;362;g29b37324234_0_152"/>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63" name="Google Shape;363;g29b37324234_0_152"/>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364" name="Google Shape;364;g29b37324234_0_152"/>
          <p:cNvSpPr txBox="1"/>
          <p:nvPr/>
        </p:nvSpPr>
        <p:spPr>
          <a:xfrm>
            <a:off x="0" y="2597850"/>
            <a:ext cx="8610900" cy="1662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MÔ HÌNH HOÁ DỮ LIỆU</a:t>
            </a:r>
            <a:endParaRPr b="0" i="0" sz="5100" u="none" cap="none" strike="noStrike">
              <a:solidFill>
                <a:schemeClr val="lt1"/>
              </a:solidFill>
              <a:latin typeface="Exo Black"/>
              <a:ea typeface="Exo Black"/>
              <a:cs typeface="Exo Black"/>
              <a:sym typeface="Exo Black"/>
            </a:endParaRPr>
          </a:p>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DATA MODELING</a:t>
            </a:r>
            <a:endParaRPr b="0" i="0" sz="5100" u="none" cap="none" strike="noStrike">
              <a:solidFill>
                <a:schemeClr val="lt1"/>
              </a:solidFill>
              <a:latin typeface="Exo Black"/>
              <a:ea typeface="Exo Black"/>
              <a:cs typeface="Exo Black"/>
              <a:sym typeface="Exo Black"/>
            </a:endParaRPr>
          </a:p>
        </p:txBody>
      </p:sp>
      <p:pic>
        <p:nvPicPr>
          <p:cNvPr id="365" name="Google Shape;365;g29b37324234_0_152"/>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g29b37324234_0_161"/>
          <p:cNvPicPr preferRelativeResize="0"/>
          <p:nvPr/>
        </p:nvPicPr>
        <p:blipFill rotWithShape="1">
          <a:blip r:embed="rId3">
            <a:alphaModFix/>
          </a:blip>
          <a:srcRect b="0" l="1689" r="-1689" t="0"/>
          <a:stretch/>
        </p:blipFill>
        <p:spPr>
          <a:xfrm>
            <a:off x="4347300" y="2272363"/>
            <a:ext cx="3183600" cy="3183575"/>
          </a:xfrm>
          <a:prstGeom prst="rect">
            <a:avLst/>
          </a:prstGeom>
          <a:noFill/>
          <a:ln>
            <a:noFill/>
          </a:ln>
        </p:spPr>
      </p:pic>
      <p:pic>
        <p:nvPicPr>
          <p:cNvPr id="372" name="Google Shape;372;g29b37324234_0_161"/>
          <p:cNvPicPr preferRelativeResize="0"/>
          <p:nvPr/>
        </p:nvPicPr>
        <p:blipFill rotWithShape="1">
          <a:blip r:embed="rId3">
            <a:alphaModFix/>
          </a:blip>
          <a:srcRect b="0" l="1689" r="-1689" t="0"/>
          <a:stretch/>
        </p:blipFill>
        <p:spPr>
          <a:xfrm>
            <a:off x="3424025" y="1353437"/>
            <a:ext cx="5343949" cy="5343925"/>
          </a:xfrm>
          <a:prstGeom prst="rect">
            <a:avLst/>
          </a:prstGeom>
          <a:noFill/>
          <a:ln>
            <a:noFill/>
          </a:ln>
        </p:spPr>
      </p:pic>
      <p:sp>
        <p:nvSpPr>
          <p:cNvPr id="373" name="Google Shape;373;g29b37324234_0_161"/>
          <p:cNvSpPr/>
          <p:nvPr/>
        </p:nvSpPr>
        <p:spPr>
          <a:xfrm>
            <a:off x="4751550" y="313038"/>
            <a:ext cx="2384100" cy="1199700"/>
          </a:xfrm>
          <a:prstGeom prst="wedgeRoundRectCallout">
            <a:avLst>
              <a:gd fmla="val -20833" name="adj1"/>
              <a:gd fmla="val 62500" name="adj2"/>
              <a:gd fmla="val 0" name="adj3"/>
            </a:avLst>
          </a:prstGeom>
          <a:no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Medium"/>
                <a:ea typeface="Exo Medium"/>
                <a:cs typeface="Exo Medium"/>
                <a:sym typeface="Exo Medium"/>
              </a:rPr>
              <a:t>Mô hình dữ liệu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Medium"/>
                <a:ea typeface="Exo Medium"/>
                <a:cs typeface="Exo Medium"/>
                <a:sym typeface="Exo Medium"/>
              </a:rPr>
              <a:t>(Data Model) là gì?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Medium"/>
                <a:ea typeface="Exo Medium"/>
                <a:cs typeface="Exo Medium"/>
                <a:sym typeface="Exo Medium"/>
              </a:rPr>
              <a:t>Nó có công dụng gì?</a:t>
            </a:r>
            <a:endParaRPr b="1" i="1" sz="17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138" name="Google Shape;138;p9"/>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139" name="Google Shape;139;p9"/>
          <p:cNvSpPr/>
          <p:nvPr/>
        </p:nvSpPr>
        <p:spPr>
          <a:xfrm>
            <a:off x="5106978" y="2034428"/>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1. Các loại cơ sở dữ liệu </a:t>
            </a:r>
            <a:endParaRPr b="1" i="0" sz="2000" u="none" cap="none" strike="noStrike">
              <a:solidFill>
                <a:schemeClr val="lt1"/>
              </a:solidFill>
              <a:latin typeface="Exo"/>
              <a:ea typeface="Exo"/>
              <a:cs typeface="Exo"/>
              <a:sym typeface="Exo"/>
            </a:endParaRPr>
          </a:p>
        </p:txBody>
      </p:sp>
      <p:sp>
        <p:nvSpPr>
          <p:cNvPr id="140" name="Google Shape;140;p9"/>
          <p:cNvSpPr/>
          <p:nvPr/>
        </p:nvSpPr>
        <p:spPr>
          <a:xfrm>
            <a:off x="5106978" y="393442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3. Cloud Service - AWS</a:t>
            </a:r>
            <a:endParaRPr b="0" i="0" sz="2000" u="none" cap="none" strike="noStrike">
              <a:solidFill>
                <a:schemeClr val="dk1"/>
              </a:solidFill>
              <a:latin typeface="Calibri"/>
              <a:ea typeface="Calibri"/>
              <a:cs typeface="Calibri"/>
              <a:sym typeface="Calibri"/>
            </a:endParaRPr>
          </a:p>
        </p:txBody>
      </p:sp>
      <p:sp>
        <p:nvSpPr>
          <p:cNvPr id="141" name="Google Shape;141;p9"/>
          <p:cNvSpPr/>
          <p:nvPr/>
        </p:nvSpPr>
        <p:spPr>
          <a:xfrm>
            <a:off x="5106978" y="29844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2. Chuẩn hóa cơ sở dữ liệu</a:t>
            </a:r>
            <a:endParaRPr b="1" i="0" sz="2000" u="none" cap="none" strike="noStrike">
              <a:solidFill>
                <a:srgbClr val="E31F26"/>
              </a:solidFill>
              <a:latin typeface="Exo"/>
              <a:ea typeface="Exo"/>
              <a:cs typeface="Exo"/>
              <a:sym typeface="Exo"/>
            </a:endParaRPr>
          </a:p>
        </p:txBody>
      </p:sp>
      <p:sp>
        <p:nvSpPr>
          <p:cNvPr id="142" name="Google Shape;142;p9"/>
          <p:cNvSpPr/>
          <p:nvPr/>
        </p:nvSpPr>
        <p:spPr>
          <a:xfrm>
            <a:off x="5106978" y="488442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Practices</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g29b37324234_0_168"/>
          <p:cNvPicPr preferRelativeResize="0"/>
          <p:nvPr/>
        </p:nvPicPr>
        <p:blipFill rotWithShape="1">
          <a:blip r:embed="rId3">
            <a:alphaModFix/>
          </a:blip>
          <a:srcRect b="0" l="0" r="0" t="0"/>
          <a:stretch/>
        </p:blipFill>
        <p:spPr>
          <a:xfrm>
            <a:off x="4999017" y="1207197"/>
            <a:ext cx="6904751" cy="4225004"/>
          </a:xfrm>
          <a:prstGeom prst="rect">
            <a:avLst/>
          </a:prstGeom>
          <a:noFill/>
          <a:ln>
            <a:noFill/>
          </a:ln>
        </p:spPr>
      </p:pic>
      <p:sp>
        <p:nvSpPr>
          <p:cNvPr id="380" name="Google Shape;380;g29b37324234_0_168"/>
          <p:cNvSpPr txBox="1"/>
          <p:nvPr/>
        </p:nvSpPr>
        <p:spPr>
          <a:xfrm>
            <a:off x="389099" y="1195545"/>
            <a:ext cx="4174500" cy="424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Exo"/>
                <a:ea typeface="Exo"/>
                <a:cs typeface="Exo"/>
                <a:sym typeface="Exo"/>
              </a:rPr>
              <a:t>Data modeling</a:t>
            </a:r>
            <a:r>
              <a:rPr b="0" i="0" lang="en-US" sz="1800" u="none" cap="none" strike="noStrike">
                <a:solidFill>
                  <a:srgbClr val="FF0000"/>
                </a:solidFill>
                <a:latin typeface="Exo"/>
                <a:ea typeface="Exo"/>
                <a:cs typeface="Exo"/>
                <a:sym typeface="Exo"/>
              </a:rPr>
              <a:t> </a:t>
            </a:r>
            <a:r>
              <a:rPr b="0" i="0" lang="en-US" sz="1800" u="none" cap="none" strike="noStrike">
                <a:solidFill>
                  <a:srgbClr val="000000"/>
                </a:solidFill>
                <a:latin typeface="Exo"/>
                <a:ea typeface="Exo"/>
                <a:cs typeface="Exo"/>
                <a:sym typeface="Exo"/>
              </a:rPr>
              <a:t>là quá trình phân tích, xác định và thực hiện việc tổ chức dữ liệu, thành sơ đồ đơn giản để đáp ứng các nhu cầu về thông tin.</a:t>
            </a:r>
            <a:endParaRPr b="0"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31F26"/>
                </a:solidFill>
                <a:latin typeface="Exo"/>
                <a:ea typeface="Exo"/>
                <a:cs typeface="Exo"/>
                <a:sym typeface="Exo"/>
              </a:rPr>
              <a:t>Data model </a:t>
            </a:r>
            <a:r>
              <a:rPr b="0" i="0" lang="en-US" sz="1800" u="none" cap="none" strike="noStrike">
                <a:solidFill>
                  <a:srgbClr val="000000"/>
                </a:solidFill>
                <a:latin typeface="Exo"/>
                <a:ea typeface="Exo"/>
                <a:cs typeface="Exo"/>
                <a:sym typeface="Exo"/>
              </a:rPr>
              <a:t>giúp đơn giản và trừu tượng hóa dữ liệu, cho phép DA hiểu về quy mô, các ràng buộc và các thông tin về dữ liệu để làm việc với dữ liệu một cách có tổ chức và logic. </a:t>
            </a:r>
            <a:endParaRPr b="0"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31F26"/>
                </a:solidFill>
                <a:latin typeface="Exo"/>
                <a:ea typeface="Exo"/>
                <a:cs typeface="Exo"/>
                <a:sym typeface="Exo"/>
              </a:rPr>
              <a:t>Data model</a:t>
            </a:r>
            <a:r>
              <a:rPr b="0" i="0" lang="en-US" sz="1800" u="none" cap="none" strike="noStrike">
                <a:solidFill>
                  <a:srgbClr val="000000"/>
                </a:solidFill>
                <a:latin typeface="Exo"/>
                <a:ea typeface="Exo"/>
                <a:cs typeface="Exo"/>
                <a:sym typeface="Exo"/>
              </a:rPr>
              <a:t> cung cấp một cấu trúc cho dữ liệu và xác định các quan hệ và ràng buộc giữa các đối tượng dữ liệu khác nhau.</a:t>
            </a:r>
            <a:endParaRPr b="0" i="0" sz="1800" u="none" cap="none" strike="noStrike">
              <a:solidFill>
                <a:srgbClr val="000000"/>
              </a:solidFill>
              <a:latin typeface="Exo"/>
              <a:ea typeface="Exo"/>
              <a:cs typeface="Exo"/>
              <a:sym typeface="Ex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g29b37324234_0_174"/>
          <p:cNvPicPr preferRelativeResize="0"/>
          <p:nvPr/>
        </p:nvPicPr>
        <p:blipFill rotWithShape="1">
          <a:blip r:embed="rId3">
            <a:alphaModFix/>
          </a:blip>
          <a:srcRect b="0" l="0" r="0" t="2657"/>
          <a:stretch/>
        </p:blipFill>
        <p:spPr>
          <a:xfrm>
            <a:off x="3316125" y="1754900"/>
            <a:ext cx="5055599" cy="4921225"/>
          </a:xfrm>
          <a:prstGeom prst="rect">
            <a:avLst/>
          </a:prstGeom>
          <a:noFill/>
          <a:ln>
            <a:noFill/>
          </a:ln>
        </p:spPr>
      </p:pic>
      <p:sp>
        <p:nvSpPr>
          <p:cNvPr id="387" name="Google Shape;387;g29b37324234_0_174"/>
          <p:cNvSpPr/>
          <p:nvPr/>
        </p:nvSpPr>
        <p:spPr>
          <a:xfrm>
            <a:off x="4612300" y="457200"/>
            <a:ext cx="2810400" cy="1199700"/>
          </a:xfrm>
          <a:prstGeom prst="wedgeRoundRectCallout">
            <a:avLst>
              <a:gd fmla="val -20833" name="adj1"/>
              <a:gd fmla="val 62500" name="adj2"/>
              <a:gd fmla="val 0" name="adj3"/>
            </a:avLst>
          </a:prstGeom>
          <a:no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Medium"/>
                <a:ea typeface="Exo Medium"/>
                <a:cs typeface="Exo Medium"/>
                <a:sym typeface="Exo Medium"/>
              </a:rPr>
              <a:t>Có mấy loại mô hình dữ liệu?</a:t>
            </a:r>
            <a:endParaRPr b="1" i="1" sz="17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g29b37324234_0_180"/>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393" name="Google Shape;393;g29b37324234_0_180"/>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394" name="Google Shape;394;g29b37324234_0_180"/>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95" name="Google Shape;395;g29b37324234_0_180"/>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396" name="Google Shape;396;g29b37324234_0_180"/>
          <p:cNvSpPr txBox="1"/>
          <p:nvPr/>
        </p:nvSpPr>
        <p:spPr>
          <a:xfrm>
            <a:off x="-136150" y="2597850"/>
            <a:ext cx="8644800" cy="1662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CÁC THỂ LOẠI </a:t>
            </a:r>
            <a:endParaRPr b="0" i="0" sz="5100" u="none" cap="none" strike="noStrike">
              <a:solidFill>
                <a:schemeClr val="lt1"/>
              </a:solidFill>
              <a:latin typeface="Exo Black"/>
              <a:ea typeface="Exo Black"/>
              <a:cs typeface="Exo Black"/>
              <a:sym typeface="Exo Black"/>
            </a:endParaRPr>
          </a:p>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MÔ HÌNH DỮ LIỆU</a:t>
            </a:r>
            <a:endParaRPr b="0" i="0" sz="5100" u="none" cap="none" strike="noStrike">
              <a:solidFill>
                <a:schemeClr val="lt1"/>
              </a:solidFill>
              <a:latin typeface="Exo Black"/>
              <a:ea typeface="Exo Black"/>
              <a:cs typeface="Exo Black"/>
              <a:sym typeface="Exo Black"/>
            </a:endParaRPr>
          </a:p>
        </p:txBody>
      </p:sp>
      <p:pic>
        <p:nvPicPr>
          <p:cNvPr id="397" name="Google Shape;397;g29b37324234_0_180"/>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g29b37324234_0_189"/>
          <p:cNvPicPr preferRelativeResize="0"/>
          <p:nvPr/>
        </p:nvPicPr>
        <p:blipFill rotWithShape="1">
          <a:blip r:embed="rId3">
            <a:alphaModFix/>
          </a:blip>
          <a:srcRect b="0" l="0" r="0" t="0"/>
          <a:stretch/>
        </p:blipFill>
        <p:spPr>
          <a:xfrm>
            <a:off x="1225939" y="684975"/>
            <a:ext cx="3186475" cy="3186475"/>
          </a:xfrm>
          <a:prstGeom prst="rect">
            <a:avLst/>
          </a:prstGeom>
          <a:noFill/>
          <a:ln>
            <a:noFill/>
          </a:ln>
        </p:spPr>
      </p:pic>
      <p:sp>
        <p:nvSpPr>
          <p:cNvPr id="404" name="Google Shape;404;g29b37324234_0_189"/>
          <p:cNvSpPr/>
          <p:nvPr/>
        </p:nvSpPr>
        <p:spPr>
          <a:xfrm>
            <a:off x="4302000" y="273350"/>
            <a:ext cx="4605300" cy="1199700"/>
          </a:xfrm>
          <a:prstGeom prst="wedgeRoundRectCallout">
            <a:avLst>
              <a:gd fmla="val -50000" name="adj1"/>
              <a:gd fmla="val 76069" name="adj2"/>
              <a:gd fmla="val 0" name="adj3"/>
            </a:avLst>
          </a:prstGeom>
          <a:no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Medium"/>
                <a:ea typeface="Exo Medium"/>
                <a:cs typeface="Exo Medium"/>
                <a:sym typeface="Exo Medium"/>
              </a:rPr>
              <a:t>Thực tế, có khá nhiều loại mô hình dữ liệu.</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Medium"/>
                <a:ea typeface="Exo Medium"/>
                <a:cs typeface="Exo Medium"/>
                <a:sym typeface="Exo Medium"/>
              </a:rPr>
              <a:t>Các loại mô hình dữ liệu phổ biến có thể kể đến là </a:t>
            </a:r>
            <a:endParaRPr b="0" i="0" sz="1700" u="none" cap="none" strike="noStrike">
              <a:solidFill>
                <a:srgbClr val="000000"/>
              </a:solidFill>
              <a:latin typeface="Exo Medium"/>
              <a:ea typeface="Exo Medium"/>
              <a:cs typeface="Exo Medium"/>
              <a:sym typeface="Exo Medium"/>
            </a:endParaRPr>
          </a:p>
        </p:txBody>
      </p:sp>
      <p:sp>
        <p:nvSpPr>
          <p:cNvPr id="405" name="Google Shape;405;g29b37324234_0_189"/>
          <p:cNvSpPr txBox="1"/>
          <p:nvPr/>
        </p:nvSpPr>
        <p:spPr>
          <a:xfrm>
            <a:off x="4789725" y="1985050"/>
            <a:ext cx="4605300" cy="175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Exo"/>
                <a:ea typeface="Exo"/>
                <a:cs typeface="Exo"/>
                <a:sym typeface="Exo"/>
              </a:rPr>
              <a:t>Mô hình phân cấp</a:t>
            </a:r>
            <a:endParaRPr b="0"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Exo"/>
                <a:ea typeface="Exo"/>
                <a:cs typeface="Exo"/>
                <a:sym typeface="Exo"/>
              </a:rPr>
              <a:t>Mô hình quan hệ</a:t>
            </a:r>
            <a:endParaRPr b="1"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Exo"/>
                <a:ea typeface="Exo"/>
                <a:cs typeface="Exo"/>
                <a:sym typeface="Exo"/>
              </a:rPr>
              <a:t>Mô hình mạng</a:t>
            </a:r>
            <a:endParaRPr b="1"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Exo"/>
                <a:ea typeface="Exo"/>
                <a:cs typeface="Exo"/>
                <a:sym typeface="Exo"/>
              </a:rPr>
              <a:t>Mô hình hướng đối tượng</a:t>
            </a:r>
            <a:endParaRPr b="1"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Exo"/>
                <a:ea typeface="Exo"/>
                <a:cs typeface="Exo"/>
                <a:sym typeface="Exo"/>
              </a:rPr>
              <a:t>Mô hình quan hệ - thực thể</a:t>
            </a:r>
            <a:endParaRPr b="1"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Exo"/>
                <a:ea typeface="Exo"/>
                <a:cs typeface="Exo"/>
                <a:sym typeface="Exo"/>
              </a:rPr>
              <a:t>Mô hình dữ liệu ngữ nghĩa</a:t>
            </a:r>
            <a:endParaRPr b="0" i="0" sz="1800" u="none" cap="none" strike="noStrike">
              <a:solidFill>
                <a:srgbClr val="000000"/>
              </a:solidFill>
              <a:latin typeface="Exo"/>
              <a:ea typeface="Exo"/>
              <a:cs typeface="Exo"/>
              <a:sym typeface="Exo"/>
            </a:endParaRPr>
          </a:p>
        </p:txBody>
      </p:sp>
      <p:sp>
        <p:nvSpPr>
          <p:cNvPr id="406" name="Google Shape;406;g29b37324234_0_189"/>
          <p:cNvSpPr txBox="1"/>
          <p:nvPr/>
        </p:nvSpPr>
        <p:spPr>
          <a:xfrm>
            <a:off x="873000" y="3887600"/>
            <a:ext cx="93792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Thực tế, </a:t>
            </a:r>
            <a:r>
              <a:rPr b="1" i="0" lang="en-US" sz="1800" u="none" cap="none" strike="noStrike">
                <a:solidFill>
                  <a:srgbClr val="E31F26"/>
                </a:solidFill>
                <a:latin typeface="Exo"/>
                <a:ea typeface="Exo"/>
                <a:cs typeface="Exo"/>
                <a:sym typeface="Exo"/>
              </a:rPr>
              <a:t>mô hình quan hệ (Relational Model)</a:t>
            </a:r>
            <a:r>
              <a:rPr b="0" i="0" lang="en-US" sz="1800" u="none" cap="none" strike="noStrike">
                <a:solidFill>
                  <a:srgbClr val="000000"/>
                </a:solidFill>
                <a:latin typeface="Exo Medium"/>
                <a:ea typeface="Exo Medium"/>
                <a:cs typeface="Exo Medium"/>
                <a:sym typeface="Exo Medium"/>
              </a:rPr>
              <a:t> là mô hình phổ biến và thường hay gặp. </a:t>
            </a:r>
            <a:endParaRPr b="0" i="0" sz="18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Mô hình quan hệ thường được biểu diễn dưới 2 dạng lược đồ chính đó là : </a:t>
            </a:r>
            <a:endParaRPr b="0" i="0" sz="1800" u="none" cap="none" strike="noStrike">
              <a:solidFill>
                <a:srgbClr val="000000"/>
              </a:solidFill>
              <a:latin typeface="Exo Medium"/>
              <a:ea typeface="Exo Medium"/>
              <a:cs typeface="Exo Medium"/>
              <a:sym typeface="Exo Medium"/>
            </a:endParaRPr>
          </a:p>
          <a:p>
            <a:pPr indent="-342900" lvl="0" marL="457200" marR="0" rtl="0" algn="l">
              <a:lnSpc>
                <a:spcPct val="100000"/>
              </a:lnSpc>
              <a:spcBef>
                <a:spcPts val="0"/>
              </a:spcBef>
              <a:spcAft>
                <a:spcPts val="0"/>
              </a:spcAft>
              <a:buClr>
                <a:srgbClr val="000000"/>
              </a:buClr>
              <a:buSzPts val="1800"/>
              <a:buFont typeface="Exo Medium"/>
              <a:buChar char="+"/>
            </a:pPr>
            <a:r>
              <a:rPr b="0" i="0" lang="en-US" sz="1800" u="none" cap="none" strike="noStrike">
                <a:solidFill>
                  <a:srgbClr val="000000"/>
                </a:solidFill>
                <a:latin typeface="Exo Medium"/>
                <a:ea typeface="Exo Medium"/>
                <a:cs typeface="Exo Medium"/>
                <a:sym typeface="Exo Medium"/>
              </a:rPr>
              <a:t>Star Schema (lược đồ hình sao)</a:t>
            </a:r>
            <a:endParaRPr b="0" i="0" sz="1800" u="none" cap="none" strike="noStrike">
              <a:solidFill>
                <a:srgbClr val="000000"/>
              </a:solidFill>
              <a:latin typeface="Exo Medium"/>
              <a:ea typeface="Exo Medium"/>
              <a:cs typeface="Exo Medium"/>
              <a:sym typeface="Exo Medium"/>
            </a:endParaRPr>
          </a:p>
          <a:p>
            <a:pPr indent="-342900" lvl="0" marL="457200" marR="0" rtl="0" algn="l">
              <a:lnSpc>
                <a:spcPct val="100000"/>
              </a:lnSpc>
              <a:spcBef>
                <a:spcPts val="0"/>
              </a:spcBef>
              <a:spcAft>
                <a:spcPts val="0"/>
              </a:spcAft>
              <a:buClr>
                <a:srgbClr val="000000"/>
              </a:buClr>
              <a:buSzPts val="1800"/>
              <a:buFont typeface="Exo Medium"/>
              <a:buChar char="+"/>
            </a:pPr>
            <a:r>
              <a:rPr b="0" i="0" lang="en-US" sz="1800" u="none" cap="none" strike="noStrike">
                <a:solidFill>
                  <a:srgbClr val="000000"/>
                </a:solidFill>
                <a:latin typeface="Exo Medium"/>
                <a:ea typeface="Exo Medium"/>
                <a:cs typeface="Exo Medium"/>
                <a:sym typeface="Exo Medium"/>
              </a:rPr>
              <a:t>Snowflake Schema (lược đồ hình bông tuyết)</a:t>
            </a:r>
            <a:endParaRPr b="0" i="0" sz="1800" u="none" cap="none" strike="noStrike">
              <a:solidFill>
                <a:srgbClr val="000000"/>
              </a:solidFill>
              <a:latin typeface="Exo Medium"/>
              <a:ea typeface="Exo Medium"/>
              <a:cs typeface="Exo Medium"/>
              <a:sym typeface="Exo Medium"/>
            </a:endParaRPr>
          </a:p>
        </p:txBody>
      </p:sp>
      <p:pic>
        <p:nvPicPr>
          <p:cNvPr id="407" name="Google Shape;407;g29b37324234_0_189"/>
          <p:cNvPicPr preferRelativeResize="0"/>
          <p:nvPr/>
        </p:nvPicPr>
        <p:blipFill rotWithShape="1">
          <a:blip r:embed="rId4">
            <a:alphaModFix/>
          </a:blip>
          <a:srcRect b="0" l="0" r="0" t="0"/>
          <a:stretch/>
        </p:blipFill>
        <p:spPr>
          <a:xfrm>
            <a:off x="4556664" y="2054175"/>
            <a:ext cx="88825" cy="190301"/>
          </a:xfrm>
          <a:prstGeom prst="rect">
            <a:avLst/>
          </a:prstGeom>
          <a:noFill/>
          <a:ln>
            <a:noFill/>
          </a:ln>
        </p:spPr>
      </p:pic>
      <p:pic>
        <p:nvPicPr>
          <p:cNvPr id="408" name="Google Shape;408;g29b37324234_0_189"/>
          <p:cNvPicPr preferRelativeResize="0"/>
          <p:nvPr/>
        </p:nvPicPr>
        <p:blipFill rotWithShape="1">
          <a:blip r:embed="rId4">
            <a:alphaModFix/>
          </a:blip>
          <a:srcRect b="0" l="0" r="0" t="0"/>
          <a:stretch/>
        </p:blipFill>
        <p:spPr>
          <a:xfrm>
            <a:off x="4556651" y="2332150"/>
            <a:ext cx="88825" cy="190301"/>
          </a:xfrm>
          <a:prstGeom prst="rect">
            <a:avLst/>
          </a:prstGeom>
          <a:noFill/>
          <a:ln>
            <a:noFill/>
          </a:ln>
        </p:spPr>
      </p:pic>
      <p:pic>
        <p:nvPicPr>
          <p:cNvPr id="409" name="Google Shape;409;g29b37324234_0_189"/>
          <p:cNvPicPr preferRelativeResize="0"/>
          <p:nvPr/>
        </p:nvPicPr>
        <p:blipFill rotWithShape="1">
          <a:blip r:embed="rId4">
            <a:alphaModFix/>
          </a:blip>
          <a:srcRect b="0" l="0" r="0" t="0"/>
          <a:stretch/>
        </p:blipFill>
        <p:spPr>
          <a:xfrm>
            <a:off x="4556664" y="2610125"/>
            <a:ext cx="88825" cy="190301"/>
          </a:xfrm>
          <a:prstGeom prst="rect">
            <a:avLst/>
          </a:prstGeom>
          <a:noFill/>
          <a:ln>
            <a:noFill/>
          </a:ln>
        </p:spPr>
      </p:pic>
      <p:pic>
        <p:nvPicPr>
          <p:cNvPr id="410" name="Google Shape;410;g29b37324234_0_189"/>
          <p:cNvPicPr preferRelativeResize="0"/>
          <p:nvPr/>
        </p:nvPicPr>
        <p:blipFill rotWithShape="1">
          <a:blip r:embed="rId4">
            <a:alphaModFix/>
          </a:blip>
          <a:srcRect b="0" l="0" r="0" t="0"/>
          <a:stretch/>
        </p:blipFill>
        <p:spPr>
          <a:xfrm>
            <a:off x="4556664" y="2888100"/>
            <a:ext cx="88825" cy="190301"/>
          </a:xfrm>
          <a:prstGeom prst="rect">
            <a:avLst/>
          </a:prstGeom>
          <a:noFill/>
          <a:ln>
            <a:noFill/>
          </a:ln>
        </p:spPr>
      </p:pic>
      <p:pic>
        <p:nvPicPr>
          <p:cNvPr id="411" name="Google Shape;411;g29b37324234_0_189"/>
          <p:cNvPicPr preferRelativeResize="0"/>
          <p:nvPr/>
        </p:nvPicPr>
        <p:blipFill rotWithShape="1">
          <a:blip r:embed="rId4">
            <a:alphaModFix/>
          </a:blip>
          <a:srcRect b="0" l="0" r="0" t="0"/>
          <a:stretch/>
        </p:blipFill>
        <p:spPr>
          <a:xfrm>
            <a:off x="4556664" y="3166075"/>
            <a:ext cx="88825" cy="190301"/>
          </a:xfrm>
          <a:prstGeom prst="rect">
            <a:avLst/>
          </a:prstGeom>
          <a:noFill/>
          <a:ln>
            <a:noFill/>
          </a:ln>
        </p:spPr>
      </p:pic>
      <p:pic>
        <p:nvPicPr>
          <p:cNvPr id="412" name="Google Shape;412;g29b37324234_0_189"/>
          <p:cNvPicPr preferRelativeResize="0"/>
          <p:nvPr/>
        </p:nvPicPr>
        <p:blipFill rotWithShape="1">
          <a:blip r:embed="rId4">
            <a:alphaModFix/>
          </a:blip>
          <a:srcRect b="0" l="0" r="0" t="0"/>
          <a:stretch/>
        </p:blipFill>
        <p:spPr>
          <a:xfrm>
            <a:off x="4556664" y="3444050"/>
            <a:ext cx="88825" cy="190301"/>
          </a:xfrm>
          <a:prstGeom prst="rect">
            <a:avLst/>
          </a:prstGeom>
          <a:noFill/>
          <a:ln>
            <a:noFill/>
          </a:ln>
        </p:spPr>
      </p:pic>
      <p:sp>
        <p:nvSpPr>
          <p:cNvPr id="413" name="Google Shape;413;g29b37324234_0_189"/>
          <p:cNvSpPr txBox="1"/>
          <p:nvPr/>
        </p:nvSpPr>
        <p:spPr>
          <a:xfrm>
            <a:off x="873000" y="5535775"/>
            <a:ext cx="99855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171717"/>
                </a:solidFill>
                <a:latin typeface="Exo Medium"/>
                <a:ea typeface="Exo Medium"/>
                <a:cs typeface="Exo Medium"/>
                <a:sym typeface="Exo Medium"/>
              </a:rPr>
              <a:t>Khi thiết kế mô hình dữ liệu, chúng ta  cần quan tâm tới </a:t>
            </a:r>
            <a:r>
              <a:rPr b="0" i="0" lang="en-US" sz="1800" u="none" cap="none" strike="noStrike">
                <a:solidFill>
                  <a:srgbClr val="171717"/>
                </a:solidFill>
                <a:latin typeface="Exo Medium"/>
                <a:ea typeface="Exo Medium"/>
                <a:cs typeface="Exo Medium"/>
                <a:sym typeface="Exo Medium"/>
                <a:extLst>
                  <a:ext uri="http://customooxmlschemas.google.com/">
                    <go:slidesCustomData xmlns:go="http://customooxmlschemas.google.com/" textRoundtripDataId="0"/>
                  </a:ext>
                </a:extLst>
              </a:rPr>
              <a:t>2</a:t>
            </a:r>
            <a:r>
              <a:rPr b="0" i="0" lang="en-US" sz="1800" u="none" cap="none" strike="noStrike">
                <a:solidFill>
                  <a:srgbClr val="171717"/>
                </a:solidFill>
                <a:latin typeface="Exo Medium"/>
                <a:ea typeface="Exo Medium"/>
                <a:cs typeface="Exo Medium"/>
                <a:sym typeface="Exo Medium"/>
              </a:rPr>
              <a:t> loại bảng là </a:t>
            </a:r>
            <a:endParaRPr b="0" i="0" sz="1800" u="none" cap="none" strike="noStrike">
              <a:solidFill>
                <a:srgbClr val="171717"/>
              </a:solidFill>
              <a:latin typeface="Exo Medium"/>
              <a:ea typeface="Exo Medium"/>
              <a:cs typeface="Exo Medium"/>
              <a:sym typeface="Exo Medium"/>
            </a:endParaRPr>
          </a:p>
          <a:p>
            <a:pPr indent="-342900" lvl="0" marL="457200" marR="0" rtl="0" algn="l">
              <a:lnSpc>
                <a:spcPct val="100000"/>
              </a:lnSpc>
              <a:spcBef>
                <a:spcPts val="0"/>
              </a:spcBef>
              <a:spcAft>
                <a:spcPts val="0"/>
              </a:spcAft>
              <a:buClr>
                <a:srgbClr val="171717"/>
              </a:buClr>
              <a:buSzPts val="1800"/>
              <a:buFont typeface="Exo Medium"/>
              <a:buChar char="+"/>
            </a:pPr>
            <a:r>
              <a:rPr b="0" i="0" lang="en-US" sz="1800" u="none" cap="none" strike="noStrike">
                <a:solidFill>
                  <a:srgbClr val="171717"/>
                </a:solidFill>
                <a:latin typeface="Exo Medium"/>
                <a:ea typeface="Exo Medium"/>
                <a:cs typeface="Exo Medium"/>
                <a:sym typeface="Exo Medium"/>
              </a:rPr>
              <a:t>Dimension Table (gọi tắt là bảng Dim) </a:t>
            </a:r>
            <a:endParaRPr b="0" i="0" sz="1800" u="none" cap="none" strike="noStrike">
              <a:solidFill>
                <a:srgbClr val="171717"/>
              </a:solidFill>
              <a:latin typeface="Exo Medium"/>
              <a:ea typeface="Exo Medium"/>
              <a:cs typeface="Exo Medium"/>
              <a:sym typeface="Exo Medium"/>
            </a:endParaRPr>
          </a:p>
          <a:p>
            <a:pPr indent="-342900" lvl="0" marL="457200" marR="0" rtl="0" algn="l">
              <a:lnSpc>
                <a:spcPct val="100000"/>
              </a:lnSpc>
              <a:spcBef>
                <a:spcPts val="0"/>
              </a:spcBef>
              <a:spcAft>
                <a:spcPts val="0"/>
              </a:spcAft>
              <a:buClr>
                <a:srgbClr val="171717"/>
              </a:buClr>
              <a:buSzPts val="1800"/>
              <a:buFont typeface="Exo Medium"/>
              <a:buChar char="+"/>
            </a:pPr>
            <a:r>
              <a:rPr b="0" i="0" lang="en-US" sz="1800" u="none" cap="none" strike="noStrike">
                <a:solidFill>
                  <a:srgbClr val="171717"/>
                </a:solidFill>
                <a:latin typeface="Exo Medium"/>
                <a:ea typeface="Exo Medium"/>
                <a:cs typeface="Exo Medium"/>
                <a:sym typeface="Exo Medium"/>
              </a:rPr>
              <a:t>Fact Table.</a:t>
            </a:r>
            <a:endParaRPr b="0" i="0" sz="1800" u="none" cap="none" strike="noStrike">
              <a:solidFill>
                <a:srgbClr val="171717"/>
              </a:solidFill>
              <a:latin typeface="Exo Medium"/>
              <a:ea typeface="Exo Medium"/>
              <a:cs typeface="Exo Medium"/>
              <a:sym typeface="Exo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pic>
        <p:nvPicPr>
          <p:cNvPr id="419" name="Google Shape;419;g29b37324234_0_204"/>
          <p:cNvPicPr preferRelativeResize="0"/>
          <p:nvPr/>
        </p:nvPicPr>
        <p:blipFill rotWithShape="1">
          <a:blip r:embed="rId3">
            <a:alphaModFix/>
          </a:blip>
          <a:srcRect b="0" l="0" r="0" t="0"/>
          <a:stretch/>
        </p:blipFill>
        <p:spPr>
          <a:xfrm>
            <a:off x="5634400" y="1143750"/>
            <a:ext cx="6476725" cy="5342700"/>
          </a:xfrm>
          <a:prstGeom prst="rect">
            <a:avLst/>
          </a:prstGeom>
          <a:noFill/>
          <a:ln>
            <a:noFill/>
          </a:ln>
        </p:spPr>
      </p:pic>
      <p:sp>
        <p:nvSpPr>
          <p:cNvPr id="420" name="Google Shape;420;g29b37324234_0_204"/>
          <p:cNvSpPr txBox="1"/>
          <p:nvPr/>
        </p:nvSpPr>
        <p:spPr>
          <a:xfrm>
            <a:off x="644100" y="2137600"/>
            <a:ext cx="5031300" cy="203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Exo"/>
                <a:ea typeface="Exo"/>
                <a:cs typeface="Exo"/>
                <a:sym typeface="Exo"/>
              </a:rPr>
              <a:t>Star schema</a:t>
            </a:r>
            <a:r>
              <a:rPr b="0" i="0" lang="en-US" sz="1800" u="none" cap="none" strike="noStrike">
                <a:solidFill>
                  <a:srgbClr val="FF0000"/>
                </a:solidFill>
                <a:latin typeface="Exo Medium"/>
                <a:ea typeface="Exo Medium"/>
                <a:cs typeface="Exo Medium"/>
                <a:sym typeface="Exo Medium"/>
              </a:rPr>
              <a:t> </a:t>
            </a:r>
            <a:r>
              <a:rPr b="0" i="0" lang="en-US" sz="1800" u="none" cap="none" strike="noStrike">
                <a:solidFill>
                  <a:srgbClr val="000000"/>
                </a:solidFill>
                <a:latin typeface="Exo Medium"/>
                <a:ea typeface="Exo Medium"/>
                <a:cs typeface="Exo Medium"/>
                <a:sym typeface="Exo Medium"/>
              </a:rPr>
              <a:t>là một phương pháp tạo mô hình được áp dụng một cách rộng rãi trong </a:t>
            </a:r>
            <a:r>
              <a:rPr b="0" i="0" lang="en-US" sz="1800" u="none" cap="none" strike="noStrike">
                <a:solidFill>
                  <a:srgbClr val="171717"/>
                </a:solidFill>
                <a:latin typeface="Exo Medium"/>
                <a:ea typeface="Exo Medium"/>
                <a:cs typeface="Exo Medium"/>
                <a:sym typeface="Exo Medium"/>
              </a:rPr>
              <a:t>data warehouse. </a:t>
            </a:r>
            <a:endParaRPr b="0" i="0" sz="1800" u="none" cap="none" strike="noStrike">
              <a:solidFill>
                <a:srgbClr val="171717"/>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171717"/>
                </a:solidFill>
                <a:latin typeface="Exo Medium"/>
                <a:ea typeface="Exo Medium"/>
                <a:cs typeface="Exo Medium"/>
                <a:sym typeface="Exo Medium"/>
              </a:rPr>
              <a:t>Nó yêu cầu người lập mô hình phân loại các bảng </a:t>
            </a:r>
            <a:endParaRPr b="0" i="0" sz="1800" u="none" cap="none" strike="noStrike">
              <a:solidFill>
                <a:srgbClr val="171717"/>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171717"/>
                </a:solidFill>
                <a:latin typeface="Exo Medium"/>
                <a:ea typeface="Exo Medium"/>
                <a:cs typeface="Exo Medium"/>
                <a:sym typeface="Exo Medium"/>
              </a:rPr>
              <a:t>trong mô hình thành bảng dimension hoặc bảng fact.</a:t>
            </a:r>
            <a:endParaRPr b="0" i="0" sz="1800" u="none" cap="none" strike="noStrike">
              <a:solidFill>
                <a:srgbClr val="000000"/>
              </a:solidFill>
              <a:latin typeface="Exo Medium"/>
              <a:ea typeface="Exo Medium"/>
              <a:cs typeface="Exo Medium"/>
              <a:sym typeface="Exo Medium"/>
            </a:endParaRPr>
          </a:p>
        </p:txBody>
      </p:sp>
      <p:sp>
        <p:nvSpPr>
          <p:cNvPr id="421" name="Google Shape;421;g29b37324234_0_204"/>
          <p:cNvSpPr txBox="1"/>
          <p:nvPr/>
        </p:nvSpPr>
        <p:spPr>
          <a:xfrm>
            <a:off x="142750" y="380250"/>
            <a:ext cx="113322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000" u="none" cap="none" strike="noStrike">
                <a:solidFill>
                  <a:srgbClr val="E2262D"/>
                </a:solidFill>
                <a:latin typeface="Exo"/>
                <a:ea typeface="Exo"/>
                <a:cs typeface="Exo"/>
                <a:sym typeface="Exo"/>
              </a:rPr>
              <a:t>STAR </a:t>
            </a:r>
            <a:r>
              <a:rPr b="1" i="0" lang="en-US" sz="3000" u="none" cap="none" strike="noStrike">
                <a:solidFill>
                  <a:srgbClr val="000000"/>
                </a:solidFill>
                <a:latin typeface="Exo"/>
                <a:ea typeface="Exo"/>
                <a:cs typeface="Exo"/>
                <a:sym typeface="Exo"/>
              </a:rPr>
              <a:t>SCHEMA </a:t>
            </a:r>
            <a:endParaRPr b="1" i="0" sz="3000" u="none" cap="none" strike="noStrike">
              <a:solidFill>
                <a:srgbClr val="000000"/>
              </a:solidFill>
              <a:latin typeface="Exo"/>
              <a:ea typeface="Exo"/>
              <a:cs typeface="Exo"/>
              <a:sym typeface="Ex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g29b37324234_0_211"/>
          <p:cNvPicPr preferRelativeResize="0"/>
          <p:nvPr/>
        </p:nvPicPr>
        <p:blipFill rotWithShape="1">
          <a:blip r:embed="rId3">
            <a:alphaModFix/>
          </a:blip>
          <a:srcRect b="0" l="0" r="0" t="0"/>
          <a:stretch/>
        </p:blipFill>
        <p:spPr>
          <a:xfrm>
            <a:off x="5614550" y="2233012"/>
            <a:ext cx="5870850" cy="4161400"/>
          </a:xfrm>
          <a:prstGeom prst="rect">
            <a:avLst/>
          </a:prstGeom>
          <a:noFill/>
          <a:ln>
            <a:noFill/>
          </a:ln>
        </p:spPr>
      </p:pic>
      <p:pic>
        <p:nvPicPr>
          <p:cNvPr id="428" name="Google Shape;428;g29b37324234_0_211"/>
          <p:cNvPicPr preferRelativeResize="0"/>
          <p:nvPr/>
        </p:nvPicPr>
        <p:blipFill rotWithShape="1">
          <a:blip r:embed="rId4">
            <a:alphaModFix/>
          </a:blip>
          <a:srcRect b="0" l="35351" r="32202" t="0"/>
          <a:stretch/>
        </p:blipFill>
        <p:spPr>
          <a:xfrm>
            <a:off x="48500" y="0"/>
            <a:ext cx="3830774" cy="6858000"/>
          </a:xfrm>
          <a:prstGeom prst="rect">
            <a:avLst/>
          </a:prstGeom>
          <a:noFill/>
          <a:ln>
            <a:noFill/>
          </a:ln>
        </p:spPr>
      </p:pic>
      <p:sp>
        <p:nvSpPr>
          <p:cNvPr id="429" name="Google Shape;429;g29b37324234_0_211"/>
          <p:cNvSpPr txBox="1"/>
          <p:nvPr/>
        </p:nvSpPr>
        <p:spPr>
          <a:xfrm>
            <a:off x="4135525" y="1440338"/>
            <a:ext cx="7987200" cy="369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Exo"/>
                <a:ea typeface="Exo"/>
                <a:cs typeface="Exo"/>
                <a:sym typeface="Exo"/>
              </a:rPr>
              <a:t>Snowflake schema</a:t>
            </a:r>
            <a:r>
              <a:rPr b="0" i="0" lang="en-US" sz="1800" u="none" cap="none" strike="noStrike">
                <a:solidFill>
                  <a:srgbClr val="FF0000"/>
                </a:solidFill>
                <a:latin typeface="Exo Medium"/>
                <a:ea typeface="Exo Medium"/>
                <a:cs typeface="Exo Medium"/>
                <a:sym typeface="Exo Medium"/>
              </a:rPr>
              <a:t> </a:t>
            </a:r>
            <a:r>
              <a:rPr b="0" i="0" lang="en-US" sz="1800" u="none" cap="none" strike="noStrike">
                <a:solidFill>
                  <a:srgbClr val="000000"/>
                </a:solidFill>
                <a:latin typeface="Exo Medium"/>
                <a:ea typeface="Exo Medium"/>
                <a:cs typeface="Exo Medium"/>
                <a:sym typeface="Exo Medium"/>
              </a:rPr>
              <a:t>là một biến thể của star schema. </a:t>
            </a:r>
            <a:endParaRPr b="0" i="0" sz="18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73239"/>
                </a:solidFill>
                <a:latin typeface="Exo Medium"/>
                <a:ea typeface="Exo Medium"/>
                <a:cs typeface="Exo Medium"/>
                <a:sym typeface="Exo Medium"/>
              </a:rPr>
              <a:t>So với star schema, snowflake schema được kết nối bởi nhiều chiều hơn.</a:t>
            </a:r>
            <a:endParaRPr b="0" i="0" sz="1800" u="none" cap="none" strike="noStrike">
              <a:solidFill>
                <a:srgbClr val="273239"/>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73239"/>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73239"/>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73239"/>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73239"/>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73239"/>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73239"/>
                </a:solidFill>
                <a:latin typeface="Exo"/>
                <a:ea typeface="Exo"/>
                <a:cs typeface="Exo"/>
                <a:sym typeface="Exo"/>
              </a:rPr>
              <a:t>Snowflake</a:t>
            </a:r>
            <a:r>
              <a:rPr b="0" i="0" lang="en-US" sz="1800" u="none" cap="none" strike="noStrike">
                <a:solidFill>
                  <a:srgbClr val="273239"/>
                </a:solidFill>
                <a:latin typeface="Exo Medium"/>
                <a:ea typeface="Exo Medium"/>
                <a:cs typeface="Exo Medium"/>
                <a:sym typeface="Exo Medium"/>
              </a:rPr>
              <a:t> </a:t>
            </a:r>
            <a:endParaRPr b="0" i="0" sz="1800" u="none" cap="none" strike="noStrike">
              <a:solidFill>
                <a:srgbClr val="273239"/>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73239"/>
                </a:solidFill>
                <a:latin typeface="Exo Medium"/>
                <a:ea typeface="Exo Medium"/>
                <a:cs typeface="Exo Medium"/>
                <a:sym typeface="Exo Medium"/>
              </a:rPr>
              <a:t>khác </a:t>
            </a:r>
            <a:r>
              <a:rPr b="1" i="0" lang="en-US" sz="1800" u="none" cap="none" strike="noStrike">
                <a:solidFill>
                  <a:srgbClr val="273239"/>
                </a:solidFill>
                <a:latin typeface="Exo"/>
                <a:ea typeface="Exo"/>
                <a:cs typeface="Exo"/>
                <a:sym typeface="Exo"/>
              </a:rPr>
              <a:t>Star </a:t>
            </a:r>
            <a:r>
              <a:rPr b="0" i="0" lang="en-US" sz="1800" u="none" cap="none" strike="noStrike">
                <a:solidFill>
                  <a:srgbClr val="273239"/>
                </a:solidFill>
                <a:latin typeface="Exo Medium"/>
                <a:ea typeface="Exo Medium"/>
                <a:cs typeface="Exo Medium"/>
                <a:sym typeface="Exo Medium"/>
              </a:rPr>
              <a:t>ở chỗ, </a:t>
            </a:r>
            <a:endParaRPr b="0" i="0" sz="1800" u="none" cap="none" strike="noStrike">
              <a:solidFill>
                <a:srgbClr val="273239"/>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73239"/>
                </a:solidFill>
                <a:latin typeface="Exo Medium"/>
                <a:ea typeface="Exo Medium"/>
                <a:cs typeface="Exo Medium"/>
                <a:sym typeface="Exo Medium"/>
              </a:rPr>
              <a:t>mô hình Snowflake </a:t>
            </a:r>
            <a:endParaRPr b="0" i="0" sz="1800" u="none" cap="none" strike="noStrike">
              <a:solidFill>
                <a:srgbClr val="273239"/>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73239"/>
                </a:solidFill>
                <a:latin typeface="Exo Medium"/>
                <a:ea typeface="Exo Medium"/>
                <a:cs typeface="Exo Medium"/>
                <a:sym typeface="Exo Medium"/>
              </a:rPr>
              <a:t>bao </a:t>
            </a:r>
            <a:r>
              <a:rPr b="0" i="0" lang="en-US" sz="1800" u="none" cap="none" strike="noStrike">
                <a:solidFill>
                  <a:srgbClr val="273239"/>
                </a:solidFill>
                <a:latin typeface="Exo Medium"/>
                <a:ea typeface="Exo Medium"/>
                <a:cs typeface="Exo Medium"/>
                <a:sym typeface="Exo Medium"/>
                <a:extLst>
                  <a:ext uri="http://customooxmlschemas.google.com/">
                    <go:slidesCustomData xmlns:go="http://customooxmlschemas.google.com/" textRoundtripDataId="1"/>
                  </a:ext>
                </a:extLst>
              </a:rPr>
              <a:t>gồm</a:t>
            </a:r>
            <a:r>
              <a:rPr b="0" i="0" lang="en-US" sz="1800" u="none" cap="none" strike="noStrike">
                <a:solidFill>
                  <a:srgbClr val="273239"/>
                </a:solidFill>
                <a:latin typeface="Exo Medium"/>
                <a:ea typeface="Exo Medium"/>
                <a:cs typeface="Exo Medium"/>
                <a:sym typeface="Exo Medium"/>
              </a:rPr>
              <a:t> bảng fact, </a:t>
            </a:r>
            <a:endParaRPr b="0" i="0" sz="1800" u="none" cap="none" strike="noStrike">
              <a:solidFill>
                <a:srgbClr val="273239"/>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73239"/>
                </a:solidFill>
                <a:latin typeface="Exo Medium"/>
                <a:ea typeface="Exo Medium"/>
                <a:cs typeface="Exo Medium"/>
                <a:sym typeface="Exo Medium"/>
              </a:rPr>
              <a:t>bảng dimension và </a:t>
            </a:r>
            <a:endParaRPr b="0" i="0" sz="1800" u="none" cap="none" strike="noStrike">
              <a:solidFill>
                <a:srgbClr val="273239"/>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73239"/>
                </a:solidFill>
                <a:latin typeface="Exo Medium"/>
                <a:ea typeface="Exo Medium"/>
                <a:cs typeface="Exo Medium"/>
                <a:sym typeface="Exo Medium"/>
              </a:rPr>
              <a:t>bảng subdim.</a:t>
            </a:r>
            <a:endParaRPr b="0" i="0" sz="1800" u="none" cap="none" strike="noStrike">
              <a:solidFill>
                <a:srgbClr val="000000"/>
              </a:solidFill>
              <a:latin typeface="Exo Medium"/>
              <a:ea typeface="Exo Medium"/>
              <a:cs typeface="Exo Medium"/>
              <a:sym typeface="Exo Medium"/>
            </a:endParaRPr>
          </a:p>
        </p:txBody>
      </p:sp>
      <p:sp>
        <p:nvSpPr>
          <p:cNvPr id="430" name="Google Shape;430;g29b37324234_0_211"/>
          <p:cNvSpPr txBox="1"/>
          <p:nvPr/>
        </p:nvSpPr>
        <p:spPr>
          <a:xfrm>
            <a:off x="4135525" y="380250"/>
            <a:ext cx="7339500" cy="763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4000"/>
              <a:buFont typeface="Arial"/>
              <a:buNone/>
            </a:pPr>
            <a:r>
              <a:rPr b="1" i="0" lang="en-US" sz="3000" u="none" cap="none" strike="noStrike">
                <a:solidFill>
                  <a:srgbClr val="E2262D"/>
                </a:solidFill>
                <a:latin typeface="Exo"/>
                <a:ea typeface="Exo"/>
                <a:cs typeface="Exo"/>
                <a:sym typeface="Exo"/>
              </a:rPr>
              <a:t>SNOWFLAKE </a:t>
            </a:r>
            <a:r>
              <a:rPr b="1" i="0" lang="en-US" sz="3000" u="none" cap="none" strike="noStrike">
                <a:solidFill>
                  <a:srgbClr val="000000"/>
                </a:solidFill>
                <a:latin typeface="Exo"/>
                <a:ea typeface="Exo"/>
                <a:cs typeface="Exo"/>
                <a:sym typeface="Exo"/>
              </a:rPr>
              <a:t>SCHEMA </a:t>
            </a:r>
            <a:endParaRPr b="1" i="0" sz="3000" u="none" cap="none" strike="noStrike">
              <a:solidFill>
                <a:srgbClr val="000000"/>
              </a:solidFill>
              <a:latin typeface="Exo"/>
              <a:ea typeface="Exo"/>
              <a:cs typeface="Exo"/>
              <a:sym typeface="Ex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29b5d107881_0_164"/>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436" name="Google Shape;436;g29b5d107881_0_164"/>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437" name="Google Shape;437;g29b5d107881_0_164"/>
          <p:cNvSpPr/>
          <p:nvPr/>
        </p:nvSpPr>
        <p:spPr>
          <a:xfrm>
            <a:off x="5106978" y="20344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2262D"/>
                </a:solidFill>
                <a:latin typeface="Exo"/>
                <a:ea typeface="Exo"/>
                <a:cs typeface="Exo"/>
                <a:sym typeface="Exo"/>
              </a:rPr>
              <a:t>   1. Các loại cơ sở dữ liệu </a:t>
            </a:r>
            <a:endParaRPr b="1" i="0" sz="2000" u="none" cap="none" strike="noStrike">
              <a:solidFill>
                <a:srgbClr val="E2262D"/>
              </a:solidFill>
              <a:latin typeface="Exo"/>
              <a:ea typeface="Exo"/>
              <a:cs typeface="Exo"/>
              <a:sym typeface="Exo"/>
            </a:endParaRPr>
          </a:p>
        </p:txBody>
      </p:sp>
      <p:sp>
        <p:nvSpPr>
          <p:cNvPr id="438" name="Google Shape;438;g29b5d107881_0_164"/>
          <p:cNvSpPr/>
          <p:nvPr/>
        </p:nvSpPr>
        <p:spPr>
          <a:xfrm>
            <a:off x="5106978" y="3934426"/>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3. Cloud Service - AWS</a:t>
            </a:r>
            <a:endParaRPr b="1" i="0" sz="2000" u="none" cap="none" strike="noStrike">
              <a:solidFill>
                <a:schemeClr val="lt1"/>
              </a:solidFill>
              <a:latin typeface="Exo"/>
              <a:ea typeface="Exo"/>
              <a:cs typeface="Exo"/>
              <a:sym typeface="Exo"/>
            </a:endParaRPr>
          </a:p>
        </p:txBody>
      </p:sp>
      <p:sp>
        <p:nvSpPr>
          <p:cNvPr id="439" name="Google Shape;439;g29b5d107881_0_164"/>
          <p:cNvSpPr/>
          <p:nvPr/>
        </p:nvSpPr>
        <p:spPr>
          <a:xfrm>
            <a:off x="5106978" y="29844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31F26"/>
                </a:solidFill>
                <a:latin typeface="Exo"/>
                <a:ea typeface="Exo"/>
                <a:cs typeface="Exo"/>
                <a:sym typeface="Exo"/>
              </a:rPr>
              <a:t>   2. Chuẩn hóa cơ sở dữ liệu</a:t>
            </a:r>
            <a:endParaRPr b="1" i="0" sz="2000" u="none" cap="none" strike="noStrike">
              <a:solidFill>
                <a:srgbClr val="E31F26"/>
              </a:solidFill>
              <a:latin typeface="Exo"/>
              <a:ea typeface="Exo"/>
              <a:cs typeface="Exo"/>
              <a:sym typeface="Exo"/>
            </a:endParaRPr>
          </a:p>
        </p:txBody>
      </p:sp>
      <p:sp>
        <p:nvSpPr>
          <p:cNvPr id="440" name="Google Shape;440;g29b5d107881_0_164"/>
          <p:cNvSpPr/>
          <p:nvPr/>
        </p:nvSpPr>
        <p:spPr>
          <a:xfrm>
            <a:off x="5106978" y="488442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Practices</a:t>
            </a:r>
            <a:endParaRPr b="0" i="0" sz="2000" u="none" cap="none" strike="noStrike">
              <a:solidFill>
                <a:schemeClr val="dk1"/>
              </a:solidFill>
              <a:latin typeface="Calibri"/>
              <a:ea typeface="Calibri"/>
              <a:cs typeface="Calibri"/>
              <a:sym typeface="Calibri"/>
            </a:endParaRPr>
          </a:p>
        </p:txBody>
      </p:sp>
      <p:pic>
        <p:nvPicPr>
          <p:cNvPr id="441" name="Google Shape;441;g29b5d107881_0_164"/>
          <p:cNvPicPr preferRelativeResize="0"/>
          <p:nvPr/>
        </p:nvPicPr>
        <p:blipFill rotWithShape="1">
          <a:blip r:embed="rId4">
            <a:alphaModFix/>
          </a:blip>
          <a:srcRect b="0" l="0" r="0" t="0"/>
          <a:stretch/>
        </p:blipFill>
        <p:spPr>
          <a:xfrm>
            <a:off x="11013675" y="2174875"/>
            <a:ext cx="469351" cy="491600"/>
          </a:xfrm>
          <a:prstGeom prst="rect">
            <a:avLst/>
          </a:prstGeom>
          <a:noFill/>
          <a:ln>
            <a:noFill/>
          </a:ln>
        </p:spPr>
      </p:pic>
      <p:pic>
        <p:nvPicPr>
          <p:cNvPr id="442" name="Google Shape;442;g29b5d107881_0_164"/>
          <p:cNvPicPr preferRelativeResize="0"/>
          <p:nvPr/>
        </p:nvPicPr>
        <p:blipFill rotWithShape="1">
          <a:blip r:embed="rId4">
            <a:alphaModFix/>
          </a:blip>
          <a:srcRect b="0" l="0" r="0" t="0"/>
          <a:stretch/>
        </p:blipFill>
        <p:spPr>
          <a:xfrm>
            <a:off x="11013675" y="3124875"/>
            <a:ext cx="469351" cy="491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pic>
        <p:nvPicPr>
          <p:cNvPr id="448" name="Google Shape;448;g29b5d107881_0_176"/>
          <p:cNvPicPr preferRelativeResize="0"/>
          <p:nvPr/>
        </p:nvPicPr>
        <p:blipFill rotWithShape="1">
          <a:blip r:embed="rId3">
            <a:alphaModFix/>
          </a:blip>
          <a:srcRect b="0" l="1689" r="-1689" t="0"/>
          <a:stretch/>
        </p:blipFill>
        <p:spPr>
          <a:xfrm>
            <a:off x="4347300" y="2272363"/>
            <a:ext cx="3183600" cy="3183575"/>
          </a:xfrm>
          <a:prstGeom prst="rect">
            <a:avLst/>
          </a:prstGeom>
          <a:noFill/>
          <a:ln>
            <a:noFill/>
          </a:ln>
        </p:spPr>
      </p:pic>
      <p:pic>
        <p:nvPicPr>
          <p:cNvPr id="449" name="Google Shape;449;g29b5d107881_0_176"/>
          <p:cNvPicPr preferRelativeResize="0"/>
          <p:nvPr/>
        </p:nvPicPr>
        <p:blipFill rotWithShape="1">
          <a:blip r:embed="rId3">
            <a:alphaModFix/>
          </a:blip>
          <a:srcRect b="0" l="1689" r="-1689" t="0"/>
          <a:stretch/>
        </p:blipFill>
        <p:spPr>
          <a:xfrm>
            <a:off x="3424025" y="1353437"/>
            <a:ext cx="5343949" cy="5343925"/>
          </a:xfrm>
          <a:prstGeom prst="rect">
            <a:avLst/>
          </a:prstGeom>
          <a:noFill/>
          <a:ln>
            <a:noFill/>
          </a:ln>
        </p:spPr>
      </p:pic>
      <p:sp>
        <p:nvSpPr>
          <p:cNvPr id="450" name="Google Shape;450;g29b5d107881_0_176"/>
          <p:cNvSpPr/>
          <p:nvPr/>
        </p:nvSpPr>
        <p:spPr>
          <a:xfrm>
            <a:off x="3584625" y="313050"/>
            <a:ext cx="5253900" cy="1199700"/>
          </a:xfrm>
          <a:prstGeom prst="wedgeRoundRectCallout">
            <a:avLst>
              <a:gd fmla="val -20833" name="adj1"/>
              <a:gd fmla="val 62500" name="adj2"/>
              <a:gd fmla="val 0" name="adj3"/>
            </a:avLst>
          </a:prstGeom>
          <a:no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Medium"/>
                <a:ea typeface="Exo Medium"/>
                <a:cs typeface="Exo Medium"/>
                <a:sym typeface="Exo Medium"/>
              </a:rPr>
              <a:t>Công ty có 2 khu vực kinh doanh ở Mỹ và Việt Nam, làm thế nào để có thể chia sẻ dữ liệu giữa 2 khu vực một cách đơn giản, dễ dàng?</a:t>
            </a:r>
            <a:endParaRPr b="1" i="1" sz="17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g29b5d107881_0_18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457" name="Google Shape;457;g29b5d107881_0_183"/>
          <p:cNvSpPr txBox="1"/>
          <p:nvPr/>
        </p:nvSpPr>
        <p:spPr>
          <a:xfrm>
            <a:off x="3481200" y="510125"/>
            <a:ext cx="5534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Exo"/>
                <a:ea typeface="Exo"/>
                <a:cs typeface="Exo"/>
                <a:sym typeface="Exo"/>
              </a:rPr>
              <a:t>DỊCH VỤ ĐIỆN TOÁN ĐÁM MÂY</a:t>
            </a:r>
            <a:endParaRPr b="1" i="0" sz="2800" u="none" cap="none" strike="noStrike">
              <a:solidFill>
                <a:schemeClr val="dk1"/>
              </a:solidFill>
              <a:latin typeface="Exo"/>
              <a:ea typeface="Exo"/>
              <a:cs typeface="Exo"/>
              <a:sym typeface="Exo"/>
            </a:endParaRPr>
          </a:p>
        </p:txBody>
      </p:sp>
      <p:sp>
        <p:nvSpPr>
          <p:cNvPr id="458" name="Google Shape;458;g29b5d107881_0_183"/>
          <p:cNvSpPr txBox="1"/>
          <p:nvPr/>
        </p:nvSpPr>
        <p:spPr>
          <a:xfrm>
            <a:off x="533400" y="1195125"/>
            <a:ext cx="10971900" cy="555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Điện toán đám mây là mô hình cho phép truy cập mạng theo yêu cầu, thuận tiện, ở mọi nơi vào nhóm tài nguyên điện toán dùng chung có thể định cấu hình (mạng, máy ảo, lưu trữ, ứng dụng và dịch vụ) có thể được cung cấp và phát hành nhanh chóng với nỗ lực hoặc dịch vụ quản lý tối thiểu tương tác nhà cung cấp </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xo Medium"/>
              <a:ea typeface="Exo Medium"/>
              <a:cs typeface="Exo Medium"/>
              <a:sym typeface="Exo Medium"/>
            </a:endParaRPr>
          </a:p>
          <a:p>
            <a:pPr indent="0" lvl="0" marL="0" marR="0" rtl="0" algn="l">
              <a:lnSpc>
                <a:spcPct val="115000"/>
              </a:lnSpc>
              <a:spcBef>
                <a:spcPts val="0"/>
              </a:spcBef>
              <a:spcAft>
                <a:spcPts val="0"/>
              </a:spcAft>
              <a:buClr>
                <a:schemeClr val="dk1"/>
              </a:buClr>
              <a:buSzPts val="1100"/>
              <a:buFont typeface="Arial"/>
              <a:buNone/>
            </a:pPr>
            <a:r>
              <a:rPr b="0" i="0" lang="en-US" sz="1400" u="none" cap="none" strike="noStrike">
                <a:solidFill>
                  <a:srgbClr val="000000"/>
                </a:solidFill>
                <a:latin typeface="Exo Medium"/>
                <a:ea typeface="Exo Medium"/>
                <a:cs typeface="Exo Medium"/>
                <a:sym typeface="Exo Medium"/>
              </a:rPr>
              <a:t>Có 3 loại “cloud”:</a:t>
            </a:r>
            <a:endParaRPr b="0" i="0" sz="1400" u="none" cap="none" strike="noStrike">
              <a:solidFill>
                <a:srgbClr val="000000"/>
              </a:solidFill>
              <a:latin typeface="Exo Medium"/>
              <a:ea typeface="Exo Medium"/>
              <a:cs typeface="Exo Medium"/>
              <a:sym typeface="Exo Medium"/>
            </a:endParaRPr>
          </a:p>
          <a:p>
            <a:pPr indent="0" lvl="0" marL="0" marR="0" rtl="0" algn="l">
              <a:lnSpc>
                <a:spcPct val="107916"/>
              </a:lnSpc>
              <a:spcBef>
                <a:spcPts val="0"/>
              </a:spcBef>
              <a:spcAft>
                <a:spcPts val="0"/>
              </a:spcAft>
              <a:buClr>
                <a:srgbClr val="000000"/>
              </a:buClr>
              <a:buSzPts val="1400"/>
              <a:buFont typeface="Arial"/>
              <a:buNone/>
            </a:pPr>
            <a:r>
              <a:rPr b="1" i="0" lang="en-US" sz="1400" u="none" cap="none" strike="noStrike">
                <a:solidFill>
                  <a:srgbClr val="000000"/>
                </a:solidFill>
                <a:latin typeface="Exo"/>
                <a:ea typeface="Exo"/>
                <a:cs typeface="Exo"/>
                <a:sym typeface="Exo"/>
              </a:rPr>
              <a:t>Public</a:t>
            </a:r>
            <a:r>
              <a:rPr b="0" i="0" lang="en-US" sz="1400" u="none" cap="none" strike="noStrike">
                <a:solidFill>
                  <a:srgbClr val="000000"/>
                </a:solidFill>
                <a:latin typeface="Exo Medium"/>
                <a:ea typeface="Exo Medium"/>
                <a:cs typeface="Exo Medium"/>
                <a:sym typeface="Exo Medium"/>
              </a:rPr>
              <a:t>— Là một cloud được quản lý bởi một tổ chức và được chia sẻ để sử dụng </a:t>
            </a:r>
            <a:endParaRPr b="0" i="0" sz="1400" u="none" cap="none" strike="noStrike">
              <a:solidFill>
                <a:srgbClr val="000000"/>
              </a:solidFill>
              <a:latin typeface="Exo Medium"/>
              <a:ea typeface="Exo Medium"/>
              <a:cs typeface="Exo Medium"/>
              <a:sym typeface="Exo Medium"/>
            </a:endParaRPr>
          </a:p>
          <a:p>
            <a:pPr indent="0" lvl="0" marL="0" marR="0" rtl="0" algn="l">
              <a:lnSpc>
                <a:spcPct val="107916"/>
              </a:lnSpc>
              <a:spcBef>
                <a:spcPts val="0"/>
              </a:spcBef>
              <a:spcAft>
                <a:spcPts val="0"/>
              </a:spcAft>
              <a:buClr>
                <a:srgbClr val="000000"/>
              </a:buClr>
              <a:buSzPts val="1400"/>
              <a:buFont typeface="Arial"/>
              <a:buNone/>
            </a:pPr>
            <a:r>
              <a:rPr b="1" i="0" lang="en-US" sz="1400" u="none" cap="none" strike="noStrike">
                <a:solidFill>
                  <a:srgbClr val="000000"/>
                </a:solidFill>
                <a:latin typeface="Exo"/>
                <a:ea typeface="Exo"/>
                <a:cs typeface="Exo"/>
                <a:sym typeface="Exo"/>
              </a:rPr>
              <a:t>Private</a:t>
            </a:r>
            <a:r>
              <a:rPr b="0" i="0" lang="en-US" sz="1400" u="none" cap="none" strike="noStrike">
                <a:solidFill>
                  <a:srgbClr val="000000"/>
                </a:solidFill>
                <a:latin typeface="Exo Medium"/>
                <a:ea typeface="Exo Medium"/>
                <a:cs typeface="Exo Medium"/>
                <a:sym typeface="Exo Medium"/>
              </a:rPr>
              <a:t>— Là một cloud được dùng để làm máy chủ ảo và phân phối cơ sở hạ tầng IT cho một tổ chức </a:t>
            </a:r>
            <a:endParaRPr b="0" i="0" sz="1400" u="none" cap="none" strike="noStrike">
              <a:solidFill>
                <a:srgbClr val="000000"/>
              </a:solidFill>
              <a:latin typeface="Exo Medium"/>
              <a:ea typeface="Exo Medium"/>
              <a:cs typeface="Exo Medium"/>
              <a:sym typeface="Exo Medium"/>
            </a:endParaRPr>
          </a:p>
          <a:p>
            <a:pPr indent="0" lvl="0" marL="0" marR="0" rtl="0" algn="l">
              <a:lnSpc>
                <a:spcPct val="107916"/>
              </a:lnSpc>
              <a:spcBef>
                <a:spcPts val="0"/>
              </a:spcBef>
              <a:spcAft>
                <a:spcPts val="0"/>
              </a:spcAft>
              <a:buClr>
                <a:srgbClr val="000000"/>
              </a:buClr>
              <a:buSzPts val="1400"/>
              <a:buFont typeface="Arial"/>
              <a:buNone/>
            </a:pPr>
            <a:r>
              <a:rPr b="1" i="0" lang="en-US" sz="1400" u="none" cap="none" strike="noStrike">
                <a:solidFill>
                  <a:srgbClr val="000000"/>
                </a:solidFill>
                <a:latin typeface="Exo"/>
                <a:ea typeface="Exo"/>
                <a:cs typeface="Exo"/>
                <a:sym typeface="Exo"/>
              </a:rPr>
              <a:t>Hybrid</a:t>
            </a:r>
            <a:r>
              <a:rPr b="0" i="0" lang="en-US" sz="1400" u="none" cap="none" strike="noStrike">
                <a:solidFill>
                  <a:srgbClr val="000000"/>
                </a:solidFill>
                <a:latin typeface="Exo Medium"/>
                <a:ea typeface="Exo Medium"/>
                <a:cs typeface="Exo Medium"/>
                <a:sym typeface="Exo Medium"/>
              </a:rPr>
              <a:t>— Là sự kết hợp giữa cả Public và Private Cloud. </a:t>
            </a:r>
            <a:endParaRPr b="0" i="0" sz="1400" u="none" cap="none" strike="noStrike">
              <a:solidFill>
                <a:srgbClr val="000000"/>
              </a:solidFill>
              <a:latin typeface="Exo Medium"/>
              <a:ea typeface="Exo Medium"/>
              <a:cs typeface="Exo Medium"/>
              <a:sym typeface="Exo Medium"/>
            </a:endParaRPr>
          </a:p>
          <a:p>
            <a:pPr indent="0" lvl="0" marL="0" marR="0" rtl="0" algn="l">
              <a:lnSpc>
                <a:spcPct val="107916"/>
              </a:lnSpc>
              <a:spcBef>
                <a:spcPts val="800"/>
              </a:spcBef>
              <a:spcAft>
                <a:spcPts val="0"/>
              </a:spcAft>
              <a:buClr>
                <a:srgbClr val="000000"/>
              </a:buClr>
              <a:buSzPts val="1400"/>
              <a:buFont typeface="Arial"/>
              <a:buNone/>
            </a:pPr>
            <a:r>
              <a:t/>
            </a:r>
            <a:endParaRPr b="0" i="0" sz="1400" u="none" cap="none" strike="noStrike">
              <a:solidFill>
                <a:srgbClr val="000000"/>
              </a:solidFill>
              <a:latin typeface="Exo Medium"/>
              <a:ea typeface="Exo Medium"/>
              <a:cs typeface="Exo Medium"/>
              <a:sym typeface="Exo Medium"/>
            </a:endParaRPr>
          </a:p>
          <a:p>
            <a:pPr indent="0" lvl="0" marL="0" marR="0" rtl="0" algn="l">
              <a:lnSpc>
                <a:spcPct val="107916"/>
              </a:lnSpc>
              <a:spcBef>
                <a:spcPts val="800"/>
              </a:spcBef>
              <a:spcAft>
                <a:spcPts val="0"/>
              </a:spcAft>
              <a:buClr>
                <a:srgbClr val="000000"/>
              </a:buClr>
              <a:buSzPts val="1400"/>
              <a:buFont typeface="Arial"/>
              <a:buNone/>
            </a:pPr>
            <a:r>
              <a:t/>
            </a:r>
            <a:endParaRPr b="0" i="0" sz="1400" u="none" cap="none" strike="noStrike">
              <a:solidFill>
                <a:srgbClr val="000000"/>
              </a:solidFill>
              <a:latin typeface="Exo Medium"/>
              <a:ea typeface="Exo Medium"/>
              <a:cs typeface="Exo Medium"/>
              <a:sym typeface="Exo Medium"/>
            </a:endParaRPr>
          </a:p>
          <a:p>
            <a:pPr indent="0" lvl="0" marL="0" marR="0" rtl="0" algn="l">
              <a:lnSpc>
                <a:spcPct val="107916"/>
              </a:lnSpc>
              <a:spcBef>
                <a:spcPts val="800"/>
              </a:spcBef>
              <a:spcAft>
                <a:spcPts val="0"/>
              </a:spcAft>
              <a:buClr>
                <a:srgbClr val="000000"/>
              </a:buClr>
              <a:buSzPts val="1400"/>
              <a:buFont typeface="Arial"/>
              <a:buNone/>
            </a:pPr>
            <a:r>
              <a:rPr b="0" i="0" lang="en-US" sz="1400" u="none" cap="none" strike="noStrike">
                <a:solidFill>
                  <a:schemeClr val="dk1"/>
                </a:solidFill>
                <a:latin typeface="Exo Medium"/>
                <a:ea typeface="Exo Medium"/>
                <a:cs typeface="Exo Medium"/>
                <a:sym typeface="Exo Medium"/>
              </a:rPr>
              <a:t>Có rất nhiều dịch vụ Cloud miễn phí và có phí, nổi tiếng và đang được đưa vào sử dụng tại các công ty công nghệ lớn. </a:t>
            </a:r>
            <a:endParaRPr b="0" i="0" sz="1400" u="none" cap="none" strike="noStrike">
              <a:solidFill>
                <a:schemeClr val="dk1"/>
              </a:solidFill>
              <a:latin typeface="Exo Medium"/>
              <a:ea typeface="Exo Medium"/>
              <a:cs typeface="Exo Medium"/>
              <a:sym typeface="Exo Medium"/>
            </a:endParaRPr>
          </a:p>
          <a:p>
            <a:pPr indent="0" lvl="0" marL="0" marR="0" rtl="0" algn="l">
              <a:lnSpc>
                <a:spcPct val="107916"/>
              </a:lnSpc>
              <a:spcBef>
                <a:spcPts val="800"/>
              </a:spcBef>
              <a:spcAft>
                <a:spcPts val="0"/>
              </a:spcAft>
              <a:buClr>
                <a:srgbClr val="000000"/>
              </a:buClr>
              <a:buSzPts val="1400"/>
              <a:buFont typeface="Arial"/>
              <a:buNone/>
            </a:pPr>
            <a:r>
              <a:rPr b="0" i="0" lang="en-US" sz="1400" u="none" cap="none" strike="noStrike">
                <a:solidFill>
                  <a:schemeClr val="dk1"/>
                </a:solidFill>
                <a:latin typeface="Exo Medium"/>
                <a:ea typeface="Exo Medium"/>
                <a:cs typeface="Exo Medium"/>
                <a:sym typeface="Exo Medium"/>
              </a:rPr>
              <a:t>Trong đó có : </a:t>
            </a:r>
            <a:endParaRPr b="0" i="0" sz="1400" u="none" cap="none" strike="noStrike">
              <a:solidFill>
                <a:schemeClr val="dk1"/>
              </a:solidFill>
              <a:latin typeface="Exo Medium"/>
              <a:ea typeface="Exo Medium"/>
              <a:cs typeface="Exo Medium"/>
              <a:sym typeface="Exo Medium"/>
            </a:endParaRPr>
          </a:p>
          <a:p>
            <a:pPr indent="0" lvl="0" marL="0" marR="0" rtl="0" algn="l">
              <a:lnSpc>
                <a:spcPct val="107916"/>
              </a:lnSpc>
              <a:spcBef>
                <a:spcPts val="800"/>
              </a:spcBef>
              <a:spcAft>
                <a:spcPts val="0"/>
              </a:spcAft>
              <a:buClr>
                <a:srgbClr val="000000"/>
              </a:buClr>
              <a:buSzPts val="1400"/>
              <a:buFont typeface="Arial"/>
              <a:buNone/>
            </a:pPr>
            <a:r>
              <a:rPr b="0" i="0" lang="en-US" sz="1400" u="none" cap="none" strike="noStrike">
                <a:solidFill>
                  <a:schemeClr val="dk1"/>
                </a:solidFill>
                <a:latin typeface="Exo Medium"/>
                <a:ea typeface="Exo Medium"/>
                <a:cs typeface="Exo Medium"/>
                <a:sym typeface="Exo Medium"/>
              </a:rPr>
              <a:t>	AWS - Amazon Web Service : Là dịch vụ Cloud do Amazon phát hành, nổi tiếng và chiếm thị phần trên toàn thế giới rất lớn.</a:t>
            </a:r>
            <a:endParaRPr b="0" i="0" sz="1400" u="none" cap="none" strike="noStrike">
              <a:solidFill>
                <a:schemeClr val="dk1"/>
              </a:solidFill>
              <a:latin typeface="Exo Medium"/>
              <a:ea typeface="Exo Medium"/>
              <a:cs typeface="Exo Medium"/>
              <a:sym typeface="Exo Medium"/>
            </a:endParaRPr>
          </a:p>
          <a:p>
            <a:pPr indent="0" lvl="0" marL="0" marR="0" rtl="0" algn="l">
              <a:lnSpc>
                <a:spcPct val="107916"/>
              </a:lnSpc>
              <a:spcBef>
                <a:spcPts val="800"/>
              </a:spcBef>
              <a:spcAft>
                <a:spcPts val="0"/>
              </a:spcAft>
              <a:buClr>
                <a:srgbClr val="000000"/>
              </a:buClr>
              <a:buSzPts val="1400"/>
              <a:buFont typeface="Arial"/>
              <a:buNone/>
            </a:pPr>
            <a:r>
              <a:rPr b="0" i="0" lang="en-US" sz="1400" u="none" cap="none" strike="noStrike">
                <a:solidFill>
                  <a:schemeClr val="dk1"/>
                </a:solidFill>
                <a:latin typeface="Exo Medium"/>
                <a:ea typeface="Exo Medium"/>
                <a:cs typeface="Exo Medium"/>
                <a:sym typeface="Exo Medium"/>
              </a:rPr>
              <a:t>	Azure - Microsoft : Là dịch vụ Cloud tương tự do Microsoft cung cấp.</a:t>
            </a:r>
            <a:endParaRPr b="0" i="0" sz="1400" u="none" cap="none" strike="noStrike">
              <a:solidFill>
                <a:schemeClr val="dk1"/>
              </a:solidFill>
              <a:latin typeface="Exo Medium"/>
              <a:ea typeface="Exo Medium"/>
              <a:cs typeface="Exo Medium"/>
              <a:sym typeface="Exo Medium"/>
            </a:endParaRPr>
          </a:p>
          <a:p>
            <a:pPr indent="0" lvl="0" marL="0" marR="0" rtl="0" algn="l">
              <a:lnSpc>
                <a:spcPct val="107916"/>
              </a:lnSpc>
              <a:spcBef>
                <a:spcPts val="800"/>
              </a:spcBef>
              <a:spcAft>
                <a:spcPts val="0"/>
              </a:spcAft>
              <a:buClr>
                <a:srgbClr val="000000"/>
              </a:buClr>
              <a:buSzPts val="1400"/>
              <a:buFont typeface="Arial"/>
              <a:buNone/>
            </a:pPr>
            <a:r>
              <a:rPr b="0" i="0" lang="en-US" sz="1400" u="none" cap="none" strike="noStrike">
                <a:solidFill>
                  <a:schemeClr val="dk1"/>
                </a:solidFill>
                <a:latin typeface="Exo Medium"/>
                <a:ea typeface="Exo Medium"/>
                <a:cs typeface="Exo Medium"/>
                <a:sym typeface="Exo Medium"/>
              </a:rPr>
              <a:t>	GCP - Google Cloud Platform : Là dịch vụ Cloud tương tự do Google cung cấp.</a:t>
            </a:r>
            <a:endParaRPr b="0" i="0" sz="1400" u="none" cap="none" strike="noStrike">
              <a:solidFill>
                <a:schemeClr val="dk1"/>
              </a:solidFill>
              <a:latin typeface="Exo Medium"/>
              <a:ea typeface="Exo Medium"/>
              <a:cs typeface="Exo Medium"/>
              <a:sym typeface="Exo Medium"/>
            </a:endParaRPr>
          </a:p>
          <a:p>
            <a:pPr indent="0" lvl="0" marL="0" marR="0" rtl="0" algn="l">
              <a:lnSpc>
                <a:spcPct val="107916"/>
              </a:lnSpc>
              <a:spcBef>
                <a:spcPts val="800"/>
              </a:spcBef>
              <a:spcAft>
                <a:spcPts val="0"/>
              </a:spcAft>
              <a:buClr>
                <a:srgbClr val="000000"/>
              </a:buClr>
              <a:buSzPts val="1400"/>
              <a:buFont typeface="Arial"/>
              <a:buNone/>
            </a:pPr>
            <a:r>
              <a:rPr b="0" i="0" lang="en-US" sz="1400" u="none" cap="none" strike="noStrike">
                <a:solidFill>
                  <a:schemeClr val="dk1"/>
                </a:solidFill>
                <a:latin typeface="Exo Medium"/>
                <a:ea typeface="Exo Medium"/>
                <a:cs typeface="Exo Medium"/>
                <a:sym typeface="Exo Medium"/>
              </a:rPr>
              <a:t>	IBM Cloud - Do IBM phát hành: Là dịch vụ Cloud tương tự do IBM cung cấp. </a:t>
            </a:r>
            <a:endParaRPr b="0" i="0" sz="1400" u="none" cap="none" strike="noStrike">
              <a:solidFill>
                <a:schemeClr val="dk1"/>
              </a:solidFill>
              <a:latin typeface="Exo Medium"/>
              <a:ea typeface="Exo Medium"/>
              <a:cs typeface="Exo Medium"/>
              <a:sym typeface="Exo Medium"/>
            </a:endParaRPr>
          </a:p>
          <a:p>
            <a:pPr indent="0" lvl="0" marL="0" marR="0" rtl="0" algn="l">
              <a:lnSpc>
                <a:spcPct val="107916"/>
              </a:lnSpc>
              <a:spcBef>
                <a:spcPts val="800"/>
              </a:spcBef>
              <a:spcAft>
                <a:spcPts val="0"/>
              </a:spcAft>
              <a:buClr>
                <a:srgbClr val="000000"/>
              </a:buClr>
              <a:buSzPts val="1400"/>
              <a:buFont typeface="Arial"/>
              <a:buNone/>
            </a:pPr>
            <a:r>
              <a:t/>
            </a:r>
            <a:endParaRPr b="0" i="0" sz="1400" u="none" cap="none" strike="noStrike">
              <a:solidFill>
                <a:schemeClr val="dk1"/>
              </a:solidFill>
              <a:latin typeface="Exo Medium"/>
              <a:ea typeface="Exo Medium"/>
              <a:cs typeface="Exo Medium"/>
              <a:sym typeface="Exo Medium"/>
            </a:endParaRPr>
          </a:p>
          <a:p>
            <a:pPr indent="0" lvl="0" marL="0" marR="0" rtl="0" algn="l">
              <a:lnSpc>
                <a:spcPct val="107916"/>
              </a:lnSpc>
              <a:spcBef>
                <a:spcPts val="800"/>
              </a:spcBef>
              <a:spcAft>
                <a:spcPts val="800"/>
              </a:spcAft>
              <a:buClr>
                <a:schemeClr val="dk1"/>
              </a:buClr>
              <a:buSzPts val="1100"/>
              <a:buFont typeface="Arial"/>
              <a:buNone/>
            </a:pPr>
            <a:r>
              <a:rPr b="0" i="0" lang="en-US" sz="1400" u="none" cap="none" strike="noStrike">
                <a:solidFill>
                  <a:schemeClr val="dk1"/>
                </a:solidFill>
                <a:latin typeface="Exo Medium"/>
                <a:ea typeface="Exo Medium"/>
                <a:cs typeface="Exo Medium"/>
                <a:sym typeface="Exo Medium"/>
              </a:rPr>
              <a:t>Ở Việt Nam, </a:t>
            </a:r>
            <a:r>
              <a:rPr b="1" i="0" lang="en-US" sz="1400" u="none" cap="none" strike="noStrike">
                <a:solidFill>
                  <a:schemeClr val="dk1"/>
                </a:solidFill>
                <a:latin typeface="Exo"/>
                <a:ea typeface="Exo"/>
                <a:cs typeface="Exo"/>
                <a:sym typeface="Exo"/>
              </a:rPr>
              <a:t>VNG </a:t>
            </a:r>
            <a:r>
              <a:rPr b="0" i="0" lang="en-US" sz="1400" u="none" cap="none" strike="noStrike">
                <a:solidFill>
                  <a:schemeClr val="dk1"/>
                </a:solidFill>
                <a:latin typeface="Exo Medium"/>
                <a:ea typeface="Exo Medium"/>
                <a:cs typeface="Exo Medium"/>
                <a:sym typeface="Exo Medium"/>
              </a:rPr>
              <a:t>cũng là một đơn vị vừa cho ra mắt các dịch vụ Cloud, tuy nhiên số lượng sản phẩm còn tương đối hạn chế nếu so với các dịch vụ nổi tiếng vừa nêu trên.</a:t>
            </a:r>
            <a:endParaRPr b="0" i="0" sz="1400" u="none" cap="none" strike="noStrike">
              <a:solidFill>
                <a:schemeClr val="dk1"/>
              </a:solidFill>
              <a:latin typeface="Exo Medium"/>
              <a:ea typeface="Exo Medium"/>
              <a:cs typeface="Exo Medium"/>
              <a:sym typeface="Exo Medium"/>
            </a:endParaRPr>
          </a:p>
        </p:txBody>
      </p:sp>
      <p:pic>
        <p:nvPicPr>
          <p:cNvPr id="459" name="Google Shape;459;g29b5d107881_0_183"/>
          <p:cNvPicPr preferRelativeResize="0"/>
          <p:nvPr/>
        </p:nvPicPr>
        <p:blipFill rotWithShape="1">
          <a:blip r:embed="rId3">
            <a:alphaModFix/>
          </a:blip>
          <a:srcRect b="0" l="0" r="0" t="0"/>
          <a:stretch/>
        </p:blipFill>
        <p:spPr>
          <a:xfrm>
            <a:off x="444571" y="1295409"/>
            <a:ext cx="88821" cy="190315"/>
          </a:xfrm>
          <a:prstGeom prst="rect">
            <a:avLst/>
          </a:prstGeom>
          <a:noFill/>
          <a:ln>
            <a:noFill/>
          </a:ln>
        </p:spPr>
      </p:pic>
      <p:pic>
        <p:nvPicPr>
          <p:cNvPr id="460" name="Google Shape;460;g29b5d107881_0_183"/>
          <p:cNvPicPr preferRelativeResize="0"/>
          <p:nvPr/>
        </p:nvPicPr>
        <p:blipFill rotWithShape="1">
          <a:blip r:embed="rId3">
            <a:alphaModFix/>
          </a:blip>
          <a:srcRect b="0" l="0" r="0" t="0"/>
          <a:stretch/>
        </p:blipFill>
        <p:spPr>
          <a:xfrm>
            <a:off x="444571" y="2155859"/>
            <a:ext cx="88821" cy="190315"/>
          </a:xfrm>
          <a:prstGeom prst="rect">
            <a:avLst/>
          </a:prstGeom>
          <a:noFill/>
          <a:ln>
            <a:noFill/>
          </a:ln>
        </p:spPr>
      </p:pic>
      <p:pic>
        <p:nvPicPr>
          <p:cNvPr id="461" name="Google Shape;461;g29b5d107881_0_183"/>
          <p:cNvPicPr preferRelativeResize="0"/>
          <p:nvPr/>
        </p:nvPicPr>
        <p:blipFill rotWithShape="1">
          <a:blip r:embed="rId3">
            <a:alphaModFix/>
          </a:blip>
          <a:srcRect b="0" l="0" r="0" t="0"/>
          <a:stretch/>
        </p:blipFill>
        <p:spPr>
          <a:xfrm>
            <a:off x="444571" y="3848759"/>
            <a:ext cx="88821" cy="190315"/>
          </a:xfrm>
          <a:prstGeom prst="rect">
            <a:avLst/>
          </a:prstGeom>
          <a:noFill/>
          <a:ln>
            <a:noFill/>
          </a:ln>
        </p:spPr>
      </p:pic>
      <p:pic>
        <p:nvPicPr>
          <p:cNvPr id="462" name="Google Shape;462;g29b5d107881_0_183"/>
          <p:cNvPicPr preferRelativeResize="0"/>
          <p:nvPr/>
        </p:nvPicPr>
        <p:blipFill rotWithShape="1">
          <a:blip r:embed="rId3">
            <a:alphaModFix/>
          </a:blip>
          <a:srcRect b="0" l="0" r="0" t="0"/>
          <a:stretch/>
        </p:blipFill>
        <p:spPr>
          <a:xfrm>
            <a:off x="444571" y="6190934"/>
            <a:ext cx="88821" cy="19031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g29b5d107881_0_199"/>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468" name="Google Shape;468;g29b5d107881_0_199"/>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469" name="Google Shape;469;g29b5d107881_0_199"/>
          <p:cNvSpPr/>
          <p:nvPr/>
        </p:nvSpPr>
        <p:spPr>
          <a:xfrm>
            <a:off x="5106978" y="20344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2262D"/>
                </a:solidFill>
                <a:latin typeface="Exo"/>
                <a:ea typeface="Exo"/>
                <a:cs typeface="Exo"/>
                <a:sym typeface="Exo"/>
              </a:rPr>
              <a:t>   1. Các loại cơ sở dữ liệu </a:t>
            </a:r>
            <a:endParaRPr b="1" i="0" sz="2000" u="none" cap="none" strike="noStrike">
              <a:solidFill>
                <a:srgbClr val="E2262D"/>
              </a:solidFill>
              <a:latin typeface="Exo"/>
              <a:ea typeface="Exo"/>
              <a:cs typeface="Exo"/>
              <a:sym typeface="Exo"/>
            </a:endParaRPr>
          </a:p>
        </p:txBody>
      </p:sp>
      <p:sp>
        <p:nvSpPr>
          <p:cNvPr id="470" name="Google Shape;470;g29b5d107881_0_199"/>
          <p:cNvSpPr/>
          <p:nvPr/>
        </p:nvSpPr>
        <p:spPr>
          <a:xfrm>
            <a:off x="5106978" y="393442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31F26"/>
                </a:solidFill>
                <a:latin typeface="Exo"/>
                <a:ea typeface="Exo"/>
                <a:cs typeface="Exo"/>
                <a:sym typeface="Exo"/>
              </a:rPr>
              <a:t>   3. Cloud Service - AWS</a:t>
            </a:r>
            <a:endParaRPr b="1" i="0" sz="2000" u="none" cap="none" strike="noStrike">
              <a:solidFill>
                <a:srgbClr val="E31F26"/>
              </a:solidFill>
              <a:latin typeface="Exo"/>
              <a:ea typeface="Exo"/>
              <a:cs typeface="Exo"/>
              <a:sym typeface="Exo"/>
            </a:endParaRPr>
          </a:p>
        </p:txBody>
      </p:sp>
      <p:sp>
        <p:nvSpPr>
          <p:cNvPr id="471" name="Google Shape;471;g29b5d107881_0_199"/>
          <p:cNvSpPr/>
          <p:nvPr/>
        </p:nvSpPr>
        <p:spPr>
          <a:xfrm>
            <a:off x="5106978" y="29844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31F26"/>
                </a:solidFill>
                <a:latin typeface="Exo"/>
                <a:ea typeface="Exo"/>
                <a:cs typeface="Exo"/>
                <a:sym typeface="Exo"/>
              </a:rPr>
              <a:t>   2. Chuẩn hóa cơ sở dữ liệu</a:t>
            </a:r>
            <a:endParaRPr b="1" i="0" sz="2000" u="none" cap="none" strike="noStrike">
              <a:solidFill>
                <a:srgbClr val="E31F26"/>
              </a:solidFill>
              <a:latin typeface="Exo"/>
              <a:ea typeface="Exo"/>
              <a:cs typeface="Exo"/>
              <a:sym typeface="Exo"/>
            </a:endParaRPr>
          </a:p>
        </p:txBody>
      </p:sp>
      <p:sp>
        <p:nvSpPr>
          <p:cNvPr id="472" name="Google Shape;472;g29b5d107881_0_199"/>
          <p:cNvSpPr/>
          <p:nvPr/>
        </p:nvSpPr>
        <p:spPr>
          <a:xfrm>
            <a:off x="5106978" y="4884426"/>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4. Practices</a:t>
            </a:r>
            <a:endParaRPr b="1" i="0" sz="2000" u="none" cap="none" strike="noStrike">
              <a:solidFill>
                <a:schemeClr val="lt1"/>
              </a:solidFill>
              <a:latin typeface="Exo"/>
              <a:ea typeface="Exo"/>
              <a:cs typeface="Exo"/>
              <a:sym typeface="Exo"/>
            </a:endParaRPr>
          </a:p>
        </p:txBody>
      </p:sp>
      <p:pic>
        <p:nvPicPr>
          <p:cNvPr id="473" name="Google Shape;473;g29b5d107881_0_199"/>
          <p:cNvPicPr preferRelativeResize="0"/>
          <p:nvPr/>
        </p:nvPicPr>
        <p:blipFill rotWithShape="1">
          <a:blip r:embed="rId4">
            <a:alphaModFix/>
          </a:blip>
          <a:srcRect b="0" l="0" r="0" t="0"/>
          <a:stretch/>
        </p:blipFill>
        <p:spPr>
          <a:xfrm>
            <a:off x="11013675" y="2174875"/>
            <a:ext cx="469351" cy="491600"/>
          </a:xfrm>
          <a:prstGeom prst="rect">
            <a:avLst/>
          </a:prstGeom>
          <a:noFill/>
          <a:ln>
            <a:noFill/>
          </a:ln>
        </p:spPr>
      </p:pic>
      <p:pic>
        <p:nvPicPr>
          <p:cNvPr id="474" name="Google Shape;474;g29b5d107881_0_199"/>
          <p:cNvPicPr preferRelativeResize="0"/>
          <p:nvPr/>
        </p:nvPicPr>
        <p:blipFill rotWithShape="1">
          <a:blip r:embed="rId4">
            <a:alphaModFix/>
          </a:blip>
          <a:srcRect b="0" l="0" r="0" t="0"/>
          <a:stretch/>
        </p:blipFill>
        <p:spPr>
          <a:xfrm>
            <a:off x="11013675" y="3124875"/>
            <a:ext cx="469351" cy="491600"/>
          </a:xfrm>
          <a:prstGeom prst="rect">
            <a:avLst/>
          </a:prstGeom>
          <a:noFill/>
          <a:ln>
            <a:noFill/>
          </a:ln>
        </p:spPr>
      </p:pic>
      <p:pic>
        <p:nvPicPr>
          <p:cNvPr id="475" name="Google Shape;475;g29b5d107881_0_199"/>
          <p:cNvPicPr preferRelativeResize="0"/>
          <p:nvPr/>
        </p:nvPicPr>
        <p:blipFill rotWithShape="1">
          <a:blip r:embed="rId4">
            <a:alphaModFix/>
          </a:blip>
          <a:srcRect b="0" l="0" r="0" t="0"/>
          <a:stretch/>
        </p:blipFill>
        <p:spPr>
          <a:xfrm>
            <a:off x="11013675" y="4074875"/>
            <a:ext cx="469351" cy="491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9b5d107881_0_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grpSp>
        <p:nvGrpSpPr>
          <p:cNvPr id="149" name="Google Shape;149;g29b5d107881_0_7"/>
          <p:cNvGrpSpPr/>
          <p:nvPr/>
        </p:nvGrpSpPr>
        <p:grpSpPr>
          <a:xfrm>
            <a:off x="3249433" y="885789"/>
            <a:ext cx="5781888" cy="5700462"/>
            <a:chOff x="2462475" y="232600"/>
            <a:chExt cx="6553200" cy="6614600"/>
          </a:xfrm>
        </p:grpSpPr>
        <p:pic>
          <p:nvPicPr>
            <p:cNvPr id="150" name="Google Shape;150;g29b5d107881_0_7"/>
            <p:cNvPicPr preferRelativeResize="0"/>
            <p:nvPr/>
          </p:nvPicPr>
          <p:blipFill rotWithShape="1">
            <a:blip r:embed="rId3">
              <a:alphaModFix/>
            </a:blip>
            <a:srcRect b="0" l="0" r="0" t="0"/>
            <a:stretch/>
          </p:blipFill>
          <p:spPr>
            <a:xfrm>
              <a:off x="2462475" y="232600"/>
              <a:ext cx="6553200" cy="6553200"/>
            </a:xfrm>
            <a:prstGeom prst="rect">
              <a:avLst/>
            </a:prstGeom>
            <a:noFill/>
            <a:ln>
              <a:noFill/>
            </a:ln>
          </p:spPr>
        </p:pic>
        <p:sp>
          <p:nvSpPr>
            <p:cNvPr id="151" name="Google Shape;151;g29b5d107881_0_7"/>
            <p:cNvSpPr txBox="1"/>
            <p:nvPr/>
          </p:nvSpPr>
          <p:spPr>
            <a:xfrm>
              <a:off x="4651425" y="6132900"/>
              <a:ext cx="2037300" cy="7143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grpSp>
      <p:sp>
        <p:nvSpPr>
          <p:cNvPr id="152" name="Google Shape;152;g29b5d107881_0_7"/>
          <p:cNvSpPr txBox="1"/>
          <p:nvPr/>
        </p:nvSpPr>
        <p:spPr>
          <a:xfrm>
            <a:off x="3737025" y="317625"/>
            <a:ext cx="4620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Exo SemiBold"/>
                <a:ea typeface="Exo SemiBold"/>
                <a:cs typeface="Exo SemiBold"/>
                <a:sym typeface="Exo SemiBold"/>
              </a:rPr>
              <a:t>CÁC LOẠI CƠ SỞ DỮ LIỆU</a:t>
            </a:r>
            <a:endParaRPr b="0" i="0" sz="2800" u="none" cap="none" strike="noStrike">
              <a:solidFill>
                <a:schemeClr val="dk1"/>
              </a:solidFill>
              <a:latin typeface="Exo SemiBold"/>
              <a:ea typeface="Exo SemiBold"/>
              <a:cs typeface="Exo SemiBold"/>
              <a:sym typeface="Exo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pic>
        <p:nvPicPr>
          <p:cNvPr id="481" name="Google Shape;481;g24c5fdd6318_0_0"/>
          <p:cNvPicPr preferRelativeResize="0"/>
          <p:nvPr/>
        </p:nvPicPr>
        <p:blipFill rotWithShape="1">
          <a:blip r:embed="rId3">
            <a:alphaModFix/>
          </a:blip>
          <a:srcRect b="0" l="0" r="0" t="0"/>
          <a:stretch/>
        </p:blipFill>
        <p:spPr>
          <a:xfrm>
            <a:off x="7780750" y="2043475"/>
            <a:ext cx="4117675" cy="3110000"/>
          </a:xfrm>
          <a:prstGeom prst="rect">
            <a:avLst/>
          </a:prstGeom>
          <a:noFill/>
          <a:ln>
            <a:noFill/>
          </a:ln>
        </p:spPr>
      </p:pic>
      <p:grpSp>
        <p:nvGrpSpPr>
          <p:cNvPr id="482" name="Google Shape;482;g24c5fdd6318_0_0"/>
          <p:cNvGrpSpPr/>
          <p:nvPr/>
        </p:nvGrpSpPr>
        <p:grpSpPr>
          <a:xfrm>
            <a:off x="3806300" y="1145425"/>
            <a:ext cx="4431900" cy="708000"/>
            <a:chOff x="3880050" y="408000"/>
            <a:chExt cx="4431900" cy="708000"/>
          </a:xfrm>
        </p:grpSpPr>
        <p:sp>
          <p:nvSpPr>
            <p:cNvPr id="483" name="Google Shape;483;g24c5fdd6318_0_0"/>
            <p:cNvSpPr txBox="1"/>
            <p:nvPr/>
          </p:nvSpPr>
          <p:spPr>
            <a:xfrm>
              <a:off x="3880050" y="408000"/>
              <a:ext cx="44319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PRACTICES</a:t>
              </a:r>
              <a:endParaRPr b="1" i="0" sz="1400" u="none" cap="none" strike="noStrike">
                <a:solidFill>
                  <a:srgbClr val="000000"/>
                </a:solidFill>
                <a:latin typeface="Arial"/>
                <a:ea typeface="Arial"/>
                <a:cs typeface="Arial"/>
                <a:sym typeface="Arial"/>
              </a:endParaRPr>
            </a:p>
          </p:txBody>
        </p:sp>
        <p:grpSp>
          <p:nvGrpSpPr>
            <p:cNvPr id="484" name="Google Shape;484;g24c5fdd6318_0_0"/>
            <p:cNvGrpSpPr/>
            <p:nvPr/>
          </p:nvGrpSpPr>
          <p:grpSpPr>
            <a:xfrm>
              <a:off x="4249100" y="524796"/>
              <a:ext cx="474874" cy="474408"/>
              <a:chOff x="3040984" y="3681059"/>
              <a:chExt cx="356164" cy="355815"/>
            </a:xfrm>
          </p:grpSpPr>
          <p:sp>
            <p:nvSpPr>
              <p:cNvPr id="485" name="Google Shape;485;g24c5fdd6318_0_0"/>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86" name="Google Shape;486;g24c5fdd6318_0_0"/>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87" name="Google Shape;487;g24c5fdd6318_0_0"/>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grpSp>
      <p:sp>
        <p:nvSpPr>
          <p:cNvPr id="488" name="Google Shape;488;g24c5fdd6318_0_0"/>
          <p:cNvSpPr txBox="1"/>
          <p:nvPr/>
        </p:nvSpPr>
        <p:spPr>
          <a:xfrm>
            <a:off x="719725" y="2251550"/>
            <a:ext cx="72843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Exo"/>
                <a:ea typeface="Exo"/>
                <a:cs typeface="Exo"/>
                <a:sym typeface="Exo"/>
              </a:rPr>
              <a:t>Bạn hãy thực hành đăng ký tài khoản AWS, tiến hành setup Free Tier và load dữ liệu vào S3 Free Tier. </a:t>
            </a:r>
            <a:endParaRPr b="0"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Exo"/>
                <a:ea typeface="Exo"/>
                <a:cs typeface="Exo"/>
                <a:sym typeface="Exo"/>
              </a:rPr>
              <a:t>(Thực hành cùng mentor)</a:t>
            </a:r>
            <a:endParaRPr b="0"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E8EAED"/>
              </a:solidFill>
              <a:highlight>
                <a:srgbClr val="202124"/>
              </a:highlight>
              <a:latin typeface="Exo"/>
              <a:ea typeface="Exo"/>
              <a:cs typeface="Exo"/>
              <a:sym typeface="Ex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pic>
        <p:nvPicPr>
          <p:cNvPr id="493" name="Google Shape;493;p65"/>
          <p:cNvPicPr preferRelativeResize="0"/>
          <p:nvPr/>
        </p:nvPicPr>
        <p:blipFill rotWithShape="1">
          <a:blip r:embed="rId3">
            <a:alphaModFix/>
          </a:blip>
          <a:srcRect b="0" l="0" r="0" t="0"/>
          <a:stretch/>
        </p:blipFill>
        <p:spPr>
          <a:xfrm>
            <a:off x="21841" y="0"/>
            <a:ext cx="12246359" cy="6913347"/>
          </a:xfrm>
          <a:prstGeom prst="rect">
            <a:avLst/>
          </a:prstGeom>
          <a:noFill/>
          <a:ln>
            <a:noFill/>
          </a:ln>
        </p:spPr>
      </p:pic>
      <p:pic>
        <p:nvPicPr>
          <p:cNvPr id="494" name="Google Shape;494;p65"/>
          <p:cNvPicPr preferRelativeResize="0"/>
          <p:nvPr/>
        </p:nvPicPr>
        <p:blipFill rotWithShape="1">
          <a:blip r:embed="rId4">
            <a:alphaModFix/>
          </a:blip>
          <a:srcRect b="0" l="0" r="0" t="0"/>
          <a:stretch/>
        </p:blipFill>
        <p:spPr>
          <a:xfrm rot="10800000">
            <a:off x="8915400" y="457201"/>
            <a:ext cx="4724400" cy="1939200"/>
          </a:xfrm>
          <a:prstGeom prst="rect">
            <a:avLst/>
          </a:prstGeom>
          <a:noFill/>
          <a:ln>
            <a:noFill/>
          </a:ln>
        </p:spPr>
      </p:pic>
      <p:sp>
        <p:nvSpPr>
          <p:cNvPr id="495" name="Google Shape;495;p65"/>
          <p:cNvSpPr/>
          <p:nvPr/>
        </p:nvSpPr>
        <p:spPr>
          <a:xfrm>
            <a:off x="3124200" y="3136659"/>
            <a:ext cx="83820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000"/>
              <a:buFont typeface="Arial"/>
              <a:buNone/>
            </a:pPr>
            <a:r>
              <a:rPr b="1" i="0" lang="en-US" sz="7000" u="none" cap="none" strike="noStrike">
                <a:solidFill>
                  <a:schemeClr val="lt1"/>
                </a:solidFill>
                <a:latin typeface="Exo"/>
                <a:ea typeface="Exo"/>
                <a:cs typeface="Exo"/>
                <a:sym typeface="Exo"/>
              </a:rPr>
              <a:t>THANK YOU !</a:t>
            </a:r>
            <a:endParaRPr b="0" i="0" sz="1400" u="none" cap="none" strike="noStrike">
              <a:solidFill>
                <a:srgbClr val="000000"/>
              </a:solidFill>
              <a:latin typeface="Arial"/>
              <a:ea typeface="Arial"/>
              <a:cs typeface="Arial"/>
              <a:sym typeface="Arial"/>
            </a:endParaRPr>
          </a:p>
        </p:txBody>
      </p:sp>
      <p:pic>
        <p:nvPicPr>
          <p:cNvPr id="496" name="Google Shape;496;p65"/>
          <p:cNvPicPr preferRelativeResize="0"/>
          <p:nvPr/>
        </p:nvPicPr>
        <p:blipFill rotWithShape="1">
          <a:blip r:embed="rId5">
            <a:alphaModFix/>
          </a:blip>
          <a:srcRect b="0" l="0" r="0" t="0"/>
          <a:stretch/>
        </p:blipFill>
        <p:spPr>
          <a:xfrm>
            <a:off x="10439400" y="333768"/>
            <a:ext cx="1322658" cy="588062"/>
          </a:xfrm>
          <a:prstGeom prst="rect">
            <a:avLst/>
          </a:prstGeom>
          <a:noFill/>
          <a:ln>
            <a:noFill/>
          </a:ln>
        </p:spPr>
      </p:pic>
      <p:pic>
        <p:nvPicPr>
          <p:cNvPr id="497" name="Google Shape;497;p65"/>
          <p:cNvPicPr preferRelativeResize="0"/>
          <p:nvPr/>
        </p:nvPicPr>
        <p:blipFill rotWithShape="1">
          <a:blip r:embed="rId4">
            <a:alphaModFix/>
          </a:blip>
          <a:srcRect b="0" l="0" r="0" t="0"/>
          <a:stretch/>
        </p:blipFill>
        <p:spPr>
          <a:xfrm>
            <a:off x="1672015" y="4005968"/>
            <a:ext cx="7319585" cy="30044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9b5d107881_0_16"/>
          <p:cNvSpPr txBox="1"/>
          <p:nvPr/>
        </p:nvSpPr>
        <p:spPr>
          <a:xfrm>
            <a:off x="838200" y="1828425"/>
            <a:ext cx="10352100" cy="11448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1800"/>
              <a:buFont typeface="Arial"/>
              <a:buNone/>
            </a:pPr>
            <a:r>
              <a:rPr b="1" i="0" lang="en-US" sz="3000" u="none" cap="none" strike="noStrike">
                <a:solidFill>
                  <a:srgbClr val="E31F26"/>
                </a:solidFill>
                <a:latin typeface="Exo"/>
                <a:ea typeface="Exo"/>
                <a:cs typeface="Exo"/>
                <a:sym typeface="Exo"/>
              </a:rPr>
              <a:t>Câu hỏi</a:t>
            </a:r>
            <a:r>
              <a:rPr b="0" i="0" lang="en-US" sz="3000" u="none" cap="none" strike="noStrike">
                <a:solidFill>
                  <a:schemeClr val="dk1"/>
                </a:solidFill>
                <a:latin typeface="Exo Medium"/>
                <a:ea typeface="Exo Medium"/>
                <a:cs typeface="Exo Medium"/>
                <a:sym typeface="Exo Medium"/>
              </a:rPr>
              <a:t>: Hãy lấy ví dụ về dữ liệu có cấu trúc và dữ liệu không có cấu trúc?</a:t>
            </a:r>
            <a:endParaRPr b="0" i="0" sz="3000" u="none" cap="none" strike="noStrike">
              <a:solidFill>
                <a:srgbClr val="000000"/>
              </a:solidFill>
              <a:latin typeface="Exo Medium"/>
              <a:ea typeface="Exo Medium"/>
              <a:cs typeface="Exo Medium"/>
              <a:sym typeface="Exo Medium"/>
            </a:endParaRPr>
          </a:p>
        </p:txBody>
      </p:sp>
      <p:grpSp>
        <p:nvGrpSpPr>
          <p:cNvPr id="159" name="Google Shape;159;g29b5d107881_0_16"/>
          <p:cNvGrpSpPr/>
          <p:nvPr/>
        </p:nvGrpSpPr>
        <p:grpSpPr>
          <a:xfrm>
            <a:off x="608459" y="688847"/>
            <a:ext cx="764257" cy="763507"/>
            <a:chOff x="3040984" y="3681059"/>
            <a:chExt cx="356164" cy="355815"/>
          </a:xfrm>
        </p:grpSpPr>
        <p:sp>
          <p:nvSpPr>
            <p:cNvPr id="160" name="Google Shape;160;g29b5d107881_0_16"/>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161" name="Google Shape;161;g29b5d107881_0_16"/>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162" name="Google Shape;162;g29b5d107881_0_16"/>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sp>
        <p:nvSpPr>
          <p:cNvPr id="163" name="Google Shape;163;g29b5d107881_0_16"/>
          <p:cNvSpPr txBox="1"/>
          <p:nvPr/>
        </p:nvSpPr>
        <p:spPr>
          <a:xfrm>
            <a:off x="1478250" y="537950"/>
            <a:ext cx="10139400" cy="10653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4000"/>
              <a:buFont typeface="Arial"/>
              <a:buNone/>
            </a:pPr>
            <a:r>
              <a:rPr b="1" i="0" lang="en-US" sz="3400" u="none" cap="none" strike="noStrike">
                <a:solidFill>
                  <a:srgbClr val="000000"/>
                </a:solidFill>
                <a:latin typeface="Exo"/>
                <a:ea typeface="Exo"/>
                <a:cs typeface="Exo"/>
                <a:sym typeface="Exo"/>
              </a:rPr>
              <a:t>FUN QUIZ</a:t>
            </a:r>
            <a:endParaRPr b="1" i="0" sz="3400" u="none" cap="none" strike="noStrike">
              <a:solidFill>
                <a:srgbClr val="E31F26"/>
              </a:solidFill>
              <a:latin typeface="Exo"/>
              <a:ea typeface="Exo"/>
              <a:cs typeface="Exo"/>
              <a:sym typeface="Exo"/>
            </a:endParaRPr>
          </a:p>
        </p:txBody>
      </p:sp>
      <p:pic>
        <p:nvPicPr>
          <p:cNvPr id="164" name="Google Shape;164;g29b5d107881_0_16"/>
          <p:cNvPicPr preferRelativeResize="0"/>
          <p:nvPr/>
        </p:nvPicPr>
        <p:blipFill rotWithShape="1">
          <a:blip r:embed="rId3">
            <a:alphaModFix/>
          </a:blip>
          <a:srcRect b="0" l="0" r="0" t="0"/>
          <a:stretch/>
        </p:blipFill>
        <p:spPr>
          <a:xfrm>
            <a:off x="5562600" y="2895325"/>
            <a:ext cx="5717101" cy="2883075"/>
          </a:xfrm>
          <a:prstGeom prst="rect">
            <a:avLst/>
          </a:prstGeom>
          <a:noFill/>
          <a:ln>
            <a:noFill/>
          </a:ln>
        </p:spPr>
      </p:pic>
      <p:pic>
        <p:nvPicPr>
          <p:cNvPr id="165" name="Google Shape;165;g29b5d107881_0_16"/>
          <p:cNvPicPr preferRelativeResize="0"/>
          <p:nvPr/>
        </p:nvPicPr>
        <p:blipFill rotWithShape="1">
          <a:blip r:embed="rId4">
            <a:alphaModFix/>
          </a:blip>
          <a:srcRect b="0" l="0" r="0" t="0"/>
          <a:stretch/>
        </p:blipFill>
        <p:spPr>
          <a:xfrm>
            <a:off x="1240475" y="3050900"/>
            <a:ext cx="3405285" cy="2571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g29b5d107881_0_144"/>
          <p:cNvPicPr preferRelativeResize="0"/>
          <p:nvPr/>
        </p:nvPicPr>
        <p:blipFill rotWithShape="1">
          <a:blip r:embed="rId3">
            <a:alphaModFix/>
          </a:blip>
          <a:srcRect b="0" l="1689" r="-1689" t="0"/>
          <a:stretch/>
        </p:blipFill>
        <p:spPr>
          <a:xfrm>
            <a:off x="4499700" y="2416525"/>
            <a:ext cx="3183600" cy="3183575"/>
          </a:xfrm>
          <a:prstGeom prst="rect">
            <a:avLst/>
          </a:prstGeom>
          <a:noFill/>
          <a:ln>
            <a:noFill/>
          </a:ln>
        </p:spPr>
      </p:pic>
      <p:pic>
        <p:nvPicPr>
          <p:cNvPr id="172" name="Google Shape;172;g29b5d107881_0_144"/>
          <p:cNvPicPr preferRelativeResize="0"/>
          <p:nvPr/>
        </p:nvPicPr>
        <p:blipFill rotWithShape="1">
          <a:blip r:embed="rId3">
            <a:alphaModFix/>
          </a:blip>
          <a:srcRect b="0" l="1689" r="-1689" t="0"/>
          <a:stretch/>
        </p:blipFill>
        <p:spPr>
          <a:xfrm>
            <a:off x="3576425" y="1497600"/>
            <a:ext cx="5343949" cy="5343925"/>
          </a:xfrm>
          <a:prstGeom prst="rect">
            <a:avLst/>
          </a:prstGeom>
          <a:noFill/>
          <a:ln>
            <a:noFill/>
          </a:ln>
        </p:spPr>
      </p:pic>
      <p:sp>
        <p:nvSpPr>
          <p:cNvPr id="173" name="Google Shape;173;g29b5d107881_0_144"/>
          <p:cNvSpPr/>
          <p:nvPr/>
        </p:nvSpPr>
        <p:spPr>
          <a:xfrm>
            <a:off x="4415300" y="297900"/>
            <a:ext cx="4132500" cy="1199700"/>
          </a:xfrm>
          <a:prstGeom prst="wedgeRoundRectCallout">
            <a:avLst>
              <a:gd fmla="val -20833" name="adj1"/>
              <a:gd fmla="val 62500" name="adj2"/>
              <a:gd fmla="val 0" name="adj3"/>
            </a:avLst>
          </a:prstGeom>
          <a:no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US" sz="1400" u="none" cap="none" strike="noStrike">
                <a:solidFill>
                  <a:schemeClr val="dk1"/>
                </a:solidFill>
                <a:latin typeface="Exo 2"/>
                <a:ea typeface="Exo 2"/>
                <a:cs typeface="Exo 2"/>
                <a:sym typeface="Exo 2"/>
              </a:rPr>
              <a:t>Khi nào thì dùng Nosql Database</a:t>
            </a:r>
            <a:r>
              <a:rPr b="0" i="0" lang="en-US" sz="1400" u="none" cap="none" strike="noStrike">
                <a:solidFill>
                  <a:schemeClr val="dk1"/>
                </a:solidFill>
                <a:latin typeface="Exo 2"/>
                <a:ea typeface="Exo 2"/>
                <a:cs typeface="Exo 2"/>
                <a:sym typeface="Exo 2"/>
              </a:rPr>
              <a:t>?</a:t>
            </a:r>
            <a:endParaRPr b="0" i="0" sz="1400" u="none" cap="none" strike="noStrike">
              <a:solidFill>
                <a:srgbClr val="000000"/>
              </a:solidFill>
              <a:latin typeface="Exo Medium"/>
              <a:ea typeface="Exo Medium"/>
              <a:cs typeface="Exo Medium"/>
              <a:sym typeface="Ex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9b5d107881_0_15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80" name="Google Shape;180;g29b5d107881_0_151"/>
          <p:cNvSpPr txBox="1"/>
          <p:nvPr/>
        </p:nvSpPr>
        <p:spPr>
          <a:xfrm>
            <a:off x="3649200" y="399000"/>
            <a:ext cx="4620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Exo"/>
                <a:ea typeface="Exo"/>
                <a:cs typeface="Exo"/>
                <a:sym typeface="Exo"/>
              </a:rPr>
              <a:t>CÁC LOẠI CƠ SỞ DỮ LIỆU</a:t>
            </a:r>
            <a:endParaRPr b="1" i="0" sz="3000" u="none" cap="none" strike="noStrike">
              <a:solidFill>
                <a:schemeClr val="dk1"/>
              </a:solidFill>
              <a:latin typeface="Exo"/>
              <a:ea typeface="Exo"/>
              <a:cs typeface="Exo"/>
              <a:sym typeface="Exo"/>
            </a:endParaRPr>
          </a:p>
        </p:txBody>
      </p:sp>
      <p:sp>
        <p:nvSpPr>
          <p:cNvPr id="181" name="Google Shape;181;g29b5d107881_0_151"/>
          <p:cNvSpPr txBox="1"/>
          <p:nvPr/>
        </p:nvSpPr>
        <p:spPr>
          <a:xfrm>
            <a:off x="838200" y="1045500"/>
            <a:ext cx="10242000" cy="30108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Clr>
                <a:schemeClr val="dk1"/>
              </a:buClr>
              <a:buSzPts val="1800"/>
              <a:buFont typeface="Exo 2"/>
              <a:buChar char="●"/>
            </a:pPr>
            <a:r>
              <a:rPr b="0" i="0" lang="en-US" sz="1800" u="none" cap="none" strike="noStrike">
                <a:solidFill>
                  <a:schemeClr val="dk1"/>
                </a:solidFill>
                <a:latin typeface="Exo 2"/>
                <a:ea typeface="Exo 2"/>
                <a:cs typeface="Exo 2"/>
                <a:sym typeface="Exo 2"/>
              </a:rPr>
              <a:t>NoSQL sẽ là 1 lựa chọn tốt khi bạn cần lưu trữ dữ liệu ở nhiều dạng khác nhau. JSON, XML là các ví dụ về việc lưu trữ dữ liệu dạng NoSQL</a:t>
            </a:r>
            <a:endParaRPr b="0" i="0" sz="1800" u="none" cap="none" strike="noStrike">
              <a:solidFill>
                <a:schemeClr val="dk1"/>
              </a:solidFill>
              <a:latin typeface="Exo 2"/>
              <a:ea typeface="Exo 2"/>
              <a:cs typeface="Exo 2"/>
              <a:sym typeface="Exo 2"/>
            </a:endParaRPr>
          </a:p>
          <a:p>
            <a:pPr indent="-342900" lvl="0" marL="457200" marR="0" rtl="0" algn="just">
              <a:lnSpc>
                <a:spcPct val="115000"/>
              </a:lnSpc>
              <a:spcBef>
                <a:spcPts val="0"/>
              </a:spcBef>
              <a:spcAft>
                <a:spcPts val="0"/>
              </a:spcAft>
              <a:buClr>
                <a:schemeClr val="dk1"/>
              </a:buClr>
              <a:buSzPts val="1800"/>
              <a:buFont typeface="Exo 2"/>
              <a:buChar char="●"/>
            </a:pPr>
            <a:r>
              <a:rPr b="0" i="0" lang="en-US" sz="1800" u="none" cap="none" strike="noStrike">
                <a:solidFill>
                  <a:schemeClr val="dk1"/>
                </a:solidFill>
                <a:latin typeface="Exo 2"/>
                <a:ea typeface="Exo 2"/>
                <a:cs typeface="Exo 2"/>
                <a:sym typeface="Exo 2"/>
              </a:rPr>
              <a:t>Cần lưu trữ một lượng lớn dữ liệu. Relational Databases chỉ có thể mở rộng quy mô theo chiều </a:t>
            </a:r>
            <a:r>
              <a:rPr b="1" i="0" lang="en-US" sz="1800" u="none" cap="none" strike="noStrike">
                <a:solidFill>
                  <a:schemeClr val="dk1"/>
                </a:solidFill>
                <a:latin typeface="Exo 2"/>
                <a:ea typeface="Exo 2"/>
                <a:cs typeface="Exo 2"/>
                <a:sym typeface="Exo 2"/>
              </a:rPr>
              <a:t>dọc</a:t>
            </a:r>
            <a:r>
              <a:rPr b="0" i="0" lang="en-US" sz="1800" u="none" cap="none" strike="noStrike">
                <a:solidFill>
                  <a:schemeClr val="dk1"/>
                </a:solidFill>
                <a:latin typeface="Exo 2"/>
                <a:ea typeface="Exo 2"/>
                <a:cs typeface="Exo 2"/>
                <a:sym typeface="Exo 2"/>
              </a:rPr>
              <a:t> bằng cách bổ sung thêm dung lượng lưu trữ trong server. </a:t>
            </a:r>
            <a:endParaRPr b="0" i="0" sz="1800" u="none" cap="none" strike="noStrike">
              <a:solidFill>
                <a:schemeClr val="dk1"/>
              </a:solidFill>
              <a:latin typeface="Exo 2"/>
              <a:ea typeface="Exo 2"/>
              <a:cs typeface="Exo 2"/>
              <a:sym typeface="Exo 2"/>
            </a:endParaRPr>
          </a:p>
          <a:p>
            <a:pPr indent="0" lvl="0" marL="457200" marR="0" rtl="0" algn="just">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Exo 2"/>
                <a:ea typeface="Exo 2"/>
                <a:cs typeface="Exo 2"/>
                <a:sym typeface="Exo 2"/>
              </a:rPr>
              <a:t>Cơ sở dữ liệu NoSQL được tạo ra để có thể mở rộng theo chiều ngang. Bạn càng thêm nhiều máy chủ/hệ thống vào cơ sở dữ liệu thì càng có nhiều dữ liệu được lưu trữ với độ sẵn sàng cao và độ trễ thấp (đọc và ghi nhanh).</a:t>
            </a:r>
            <a:endParaRPr b="0" i="0" sz="1800" u="none" cap="none" strike="noStrike">
              <a:solidFill>
                <a:schemeClr val="dk1"/>
              </a:solidFill>
              <a:latin typeface="Exo 2"/>
              <a:ea typeface="Exo 2"/>
              <a:cs typeface="Exo 2"/>
              <a:sym typeface="Exo 2"/>
            </a:endParaRPr>
          </a:p>
          <a:p>
            <a:pPr indent="-342900" lvl="0" marL="457200" marR="0" rtl="0" algn="just">
              <a:lnSpc>
                <a:spcPct val="115000"/>
              </a:lnSpc>
              <a:spcBef>
                <a:spcPts val="0"/>
              </a:spcBef>
              <a:spcAft>
                <a:spcPts val="0"/>
              </a:spcAft>
              <a:buClr>
                <a:schemeClr val="dk1"/>
              </a:buClr>
              <a:buSzPts val="1800"/>
              <a:buFont typeface="Exo 2"/>
              <a:buChar char="●"/>
            </a:pPr>
            <a:r>
              <a:rPr b="0" i="0" lang="en-US" sz="1800" u="none" cap="none" strike="noStrike">
                <a:solidFill>
                  <a:schemeClr val="dk1"/>
                </a:solidFill>
                <a:latin typeface="Exo 2"/>
                <a:ea typeface="Exo 2"/>
                <a:cs typeface="Exo 2"/>
                <a:sym typeface="Exo 2"/>
              </a:rPr>
              <a:t>Khi bạn cần mở rộng theo chiều ngang: Việc mở rộng theo chiều ngang là khi bạn cần thêm các features hay thêm các nodes máy chủ vào server để tăng hiệu suất xử lý.</a:t>
            </a:r>
            <a:endParaRPr b="0" i="0" sz="1800" u="none" cap="none" strike="noStrike">
              <a:solidFill>
                <a:srgbClr val="000000"/>
              </a:solidFill>
              <a:latin typeface="Arial"/>
              <a:ea typeface="Arial"/>
              <a:cs typeface="Arial"/>
              <a:sym typeface="Arial"/>
            </a:endParaRPr>
          </a:p>
        </p:txBody>
      </p:sp>
      <p:pic>
        <p:nvPicPr>
          <p:cNvPr id="182" name="Google Shape;182;g29b5d107881_0_151"/>
          <p:cNvPicPr preferRelativeResize="0"/>
          <p:nvPr/>
        </p:nvPicPr>
        <p:blipFill rotWithShape="1">
          <a:blip r:embed="rId3">
            <a:alphaModFix/>
          </a:blip>
          <a:srcRect b="0" l="0" r="0" t="0"/>
          <a:stretch/>
        </p:blipFill>
        <p:spPr>
          <a:xfrm>
            <a:off x="4271875" y="4056300"/>
            <a:ext cx="3648252" cy="265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9b37324234_0_365"/>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188" name="Google Shape;188;g29b37324234_0_365"/>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189" name="Google Shape;189;g29b37324234_0_365"/>
          <p:cNvSpPr/>
          <p:nvPr/>
        </p:nvSpPr>
        <p:spPr>
          <a:xfrm>
            <a:off x="5106978" y="20344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2262D"/>
                </a:solidFill>
                <a:latin typeface="Exo"/>
                <a:ea typeface="Exo"/>
                <a:cs typeface="Exo"/>
                <a:sym typeface="Exo"/>
              </a:rPr>
              <a:t>   1. Các loại cơ sở dữ liệu </a:t>
            </a:r>
            <a:endParaRPr b="1" i="0" sz="2000" u="none" cap="none" strike="noStrike">
              <a:solidFill>
                <a:srgbClr val="E2262D"/>
              </a:solidFill>
              <a:latin typeface="Exo"/>
              <a:ea typeface="Exo"/>
              <a:cs typeface="Exo"/>
              <a:sym typeface="Exo"/>
            </a:endParaRPr>
          </a:p>
        </p:txBody>
      </p:sp>
      <p:sp>
        <p:nvSpPr>
          <p:cNvPr id="190" name="Google Shape;190;g29b37324234_0_365"/>
          <p:cNvSpPr/>
          <p:nvPr/>
        </p:nvSpPr>
        <p:spPr>
          <a:xfrm>
            <a:off x="5106978" y="393442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3. Cloud Service - AWS</a:t>
            </a:r>
            <a:endParaRPr b="0" i="0" sz="2000" u="none" cap="none" strike="noStrike">
              <a:solidFill>
                <a:schemeClr val="dk1"/>
              </a:solidFill>
              <a:latin typeface="Calibri"/>
              <a:ea typeface="Calibri"/>
              <a:cs typeface="Calibri"/>
              <a:sym typeface="Calibri"/>
            </a:endParaRPr>
          </a:p>
        </p:txBody>
      </p:sp>
      <p:sp>
        <p:nvSpPr>
          <p:cNvPr id="191" name="Google Shape;191;g29b37324234_0_365"/>
          <p:cNvSpPr/>
          <p:nvPr/>
        </p:nvSpPr>
        <p:spPr>
          <a:xfrm>
            <a:off x="5106978" y="2984428"/>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2. Chuẩn hóa cơ sở dữ liệu</a:t>
            </a:r>
            <a:endParaRPr b="1" i="0" sz="2000" u="none" cap="none" strike="noStrike">
              <a:solidFill>
                <a:schemeClr val="lt1"/>
              </a:solidFill>
              <a:latin typeface="Exo"/>
              <a:ea typeface="Exo"/>
              <a:cs typeface="Exo"/>
              <a:sym typeface="Exo"/>
            </a:endParaRPr>
          </a:p>
        </p:txBody>
      </p:sp>
      <p:sp>
        <p:nvSpPr>
          <p:cNvPr id="192" name="Google Shape;192;g29b37324234_0_365"/>
          <p:cNvSpPr/>
          <p:nvPr/>
        </p:nvSpPr>
        <p:spPr>
          <a:xfrm>
            <a:off x="5106978" y="488442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Practices</a:t>
            </a:r>
            <a:endParaRPr b="0" i="0" sz="2000" u="none" cap="none" strike="noStrike">
              <a:solidFill>
                <a:schemeClr val="dk1"/>
              </a:solidFill>
              <a:latin typeface="Calibri"/>
              <a:ea typeface="Calibri"/>
              <a:cs typeface="Calibri"/>
              <a:sym typeface="Calibri"/>
            </a:endParaRPr>
          </a:p>
        </p:txBody>
      </p:sp>
      <p:pic>
        <p:nvPicPr>
          <p:cNvPr id="193" name="Google Shape;193;g29b37324234_0_365"/>
          <p:cNvPicPr preferRelativeResize="0"/>
          <p:nvPr/>
        </p:nvPicPr>
        <p:blipFill rotWithShape="1">
          <a:blip r:embed="rId4">
            <a:alphaModFix/>
          </a:blip>
          <a:srcRect b="0" l="0" r="0" t="0"/>
          <a:stretch/>
        </p:blipFill>
        <p:spPr>
          <a:xfrm>
            <a:off x="10949500" y="2174875"/>
            <a:ext cx="469351" cy="49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g29b37324234_0_0"/>
          <p:cNvPicPr preferRelativeResize="0"/>
          <p:nvPr/>
        </p:nvPicPr>
        <p:blipFill rotWithShape="1">
          <a:blip r:embed="rId3">
            <a:alphaModFix/>
          </a:blip>
          <a:srcRect b="0" l="1689" r="-1689" t="0"/>
          <a:stretch/>
        </p:blipFill>
        <p:spPr>
          <a:xfrm>
            <a:off x="4499700" y="2416525"/>
            <a:ext cx="3183600" cy="3183575"/>
          </a:xfrm>
          <a:prstGeom prst="rect">
            <a:avLst/>
          </a:prstGeom>
          <a:noFill/>
          <a:ln>
            <a:noFill/>
          </a:ln>
        </p:spPr>
      </p:pic>
      <p:pic>
        <p:nvPicPr>
          <p:cNvPr id="200" name="Google Shape;200;g29b37324234_0_0"/>
          <p:cNvPicPr preferRelativeResize="0"/>
          <p:nvPr/>
        </p:nvPicPr>
        <p:blipFill rotWithShape="1">
          <a:blip r:embed="rId3">
            <a:alphaModFix/>
          </a:blip>
          <a:srcRect b="0" l="1689" r="-1689" t="0"/>
          <a:stretch/>
        </p:blipFill>
        <p:spPr>
          <a:xfrm>
            <a:off x="3576425" y="1497600"/>
            <a:ext cx="5343949" cy="5343925"/>
          </a:xfrm>
          <a:prstGeom prst="rect">
            <a:avLst/>
          </a:prstGeom>
          <a:noFill/>
          <a:ln>
            <a:noFill/>
          </a:ln>
        </p:spPr>
      </p:pic>
      <p:sp>
        <p:nvSpPr>
          <p:cNvPr id="201" name="Google Shape;201;g29b37324234_0_0"/>
          <p:cNvSpPr/>
          <p:nvPr/>
        </p:nvSpPr>
        <p:spPr>
          <a:xfrm>
            <a:off x="4415300" y="297900"/>
            <a:ext cx="4132500" cy="1199700"/>
          </a:xfrm>
          <a:prstGeom prst="wedgeRoundRectCallout">
            <a:avLst>
              <a:gd fmla="val -20833" name="adj1"/>
              <a:gd fmla="val 62500" name="adj2"/>
              <a:gd fmla="val 0" name="adj3"/>
            </a:avLst>
          </a:prstGeom>
          <a:no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US" sz="1400" u="none" cap="none" strike="noStrike">
                <a:solidFill>
                  <a:schemeClr val="dk1"/>
                </a:solidFill>
                <a:latin typeface="Exo 2"/>
                <a:ea typeface="Exo 2"/>
                <a:cs typeface="Exo 2"/>
                <a:sym typeface="Exo 2"/>
              </a:rPr>
              <a:t>Nếu một công ty chưa có hệ thống dữ liệu và các dữ liệu được tổ chức không có hệ thống, khi công ty được mở rộng về quy mô, sẽ gặp phải những vấn đề nào</a:t>
            </a:r>
            <a:r>
              <a:rPr b="0" i="0" lang="en-US" sz="1400" u="none" cap="none" strike="noStrike">
                <a:solidFill>
                  <a:schemeClr val="dk1"/>
                </a:solidFill>
                <a:latin typeface="Exo 2"/>
                <a:ea typeface="Exo 2"/>
                <a:cs typeface="Exo 2"/>
                <a:sym typeface="Exo 2"/>
              </a:rPr>
              <a:t>?</a:t>
            </a:r>
            <a:endParaRPr b="0" i="0" sz="1400" u="none" cap="none" strike="noStrike">
              <a:solidFill>
                <a:srgbClr val="000000"/>
              </a:solidFill>
              <a:latin typeface="Exo Medium"/>
              <a:ea typeface="Exo Medium"/>
              <a:cs typeface="Exo Medium"/>
              <a:sym typeface="Exo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9b37324234_0_7"/>
          <p:cNvSpPr/>
          <p:nvPr/>
        </p:nvSpPr>
        <p:spPr>
          <a:xfrm>
            <a:off x="4038600" y="334050"/>
            <a:ext cx="5472300" cy="2625600"/>
          </a:xfrm>
          <a:prstGeom prst="wedgeRoundRectCallout">
            <a:avLst>
              <a:gd fmla="val -20833" name="adj1"/>
              <a:gd fmla="val 62500" name="adj2"/>
              <a:gd fmla="val 0" name="adj3"/>
            </a:avLst>
          </a:prstGeom>
          <a:no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dk1"/>
                </a:solidFill>
                <a:latin typeface="Exo 2"/>
                <a:ea typeface="Exo 2"/>
                <a:cs typeface="Exo 2"/>
                <a:sym typeface="Exo 2"/>
              </a:rPr>
              <a:t>Khi công ty mở rộng về quy mô, hệ thống dữ liệu cũng sẽ mở rộng theo. </a:t>
            </a:r>
            <a:endParaRPr b="0" i="0" sz="1400" u="none" cap="none" strike="noStrike">
              <a:solidFill>
                <a:schemeClr val="dk1"/>
              </a:solidFill>
              <a:latin typeface="Exo 2"/>
              <a:ea typeface="Exo 2"/>
              <a:cs typeface="Exo 2"/>
              <a:sym typeface="Exo 2"/>
            </a:endParaRPr>
          </a:p>
          <a:p>
            <a:pPr indent="0" lvl="0" marL="0" marR="0" rtl="0" algn="l">
              <a:lnSpc>
                <a:spcPct val="115000"/>
              </a:lnSpc>
              <a:spcBef>
                <a:spcPts val="0"/>
              </a:spcBef>
              <a:spcAft>
                <a:spcPts val="0"/>
              </a:spcAft>
              <a:buClr>
                <a:schemeClr val="dk1"/>
              </a:buClr>
              <a:buSzPts val="1100"/>
              <a:buFont typeface="Arial"/>
              <a:buNone/>
            </a:pPr>
            <a:r>
              <a:rPr b="0" i="0" lang="en-US" sz="1400" u="none" cap="none" strike="noStrike">
                <a:solidFill>
                  <a:schemeClr val="dk1"/>
                </a:solidFill>
                <a:latin typeface="Exo 2"/>
                <a:ea typeface="Exo 2"/>
                <a:cs typeface="Exo 2"/>
                <a:sym typeface="Exo 2"/>
              </a:rPr>
              <a:t>Nếu mỗi chi nhánh, mỗi cơ sở sử dụng một format để lưu trữ, nhập xuất dữ liệu khác nhau thì sẽ gây ra các vấn đề như:</a:t>
            </a:r>
            <a:endParaRPr b="0" i="0" sz="1400" u="none" cap="none" strike="noStrike">
              <a:solidFill>
                <a:schemeClr val="dk1"/>
              </a:solidFill>
              <a:latin typeface="Exo 2"/>
              <a:ea typeface="Exo 2"/>
              <a:cs typeface="Exo 2"/>
              <a:sym typeface="Exo 2"/>
            </a:endParaRPr>
          </a:p>
          <a:p>
            <a:pPr indent="-317500" lvl="0" marL="1371600" marR="0" rtl="0" algn="l">
              <a:lnSpc>
                <a:spcPct val="115000"/>
              </a:lnSpc>
              <a:spcBef>
                <a:spcPts val="0"/>
              </a:spcBef>
              <a:spcAft>
                <a:spcPts val="0"/>
              </a:spcAft>
              <a:buClr>
                <a:schemeClr val="dk1"/>
              </a:buClr>
              <a:buSzPts val="1400"/>
              <a:buFont typeface="Exo 2"/>
              <a:buChar char="+"/>
            </a:pPr>
            <a:r>
              <a:rPr b="1" i="0" lang="en-US" sz="1400" u="none" cap="none" strike="noStrike">
                <a:solidFill>
                  <a:schemeClr val="dk1"/>
                </a:solidFill>
                <a:latin typeface="Exo 2"/>
                <a:ea typeface="Exo 2"/>
                <a:cs typeface="Exo 2"/>
                <a:sym typeface="Exo 2"/>
              </a:rPr>
              <a:t>Khó quản lý</a:t>
            </a:r>
            <a:endParaRPr b="1" i="0" sz="1400" u="none" cap="none" strike="noStrike">
              <a:solidFill>
                <a:schemeClr val="dk1"/>
              </a:solidFill>
              <a:latin typeface="Exo 2"/>
              <a:ea typeface="Exo 2"/>
              <a:cs typeface="Exo 2"/>
              <a:sym typeface="Exo 2"/>
            </a:endParaRPr>
          </a:p>
          <a:p>
            <a:pPr indent="-317500" lvl="0" marL="1371600" marR="0" rtl="0" algn="l">
              <a:lnSpc>
                <a:spcPct val="115000"/>
              </a:lnSpc>
              <a:spcBef>
                <a:spcPts val="0"/>
              </a:spcBef>
              <a:spcAft>
                <a:spcPts val="0"/>
              </a:spcAft>
              <a:buClr>
                <a:schemeClr val="dk1"/>
              </a:buClr>
              <a:buSzPts val="1400"/>
              <a:buFont typeface="Exo 2"/>
              <a:buChar char="+"/>
            </a:pPr>
            <a:r>
              <a:rPr b="1" i="0" lang="en-US" sz="1400" u="none" cap="none" strike="noStrike">
                <a:solidFill>
                  <a:schemeClr val="dk1"/>
                </a:solidFill>
                <a:latin typeface="Exo 2"/>
                <a:ea typeface="Exo 2"/>
                <a:cs typeface="Exo 2"/>
                <a:sym typeface="Exo 2"/>
              </a:rPr>
              <a:t>Có sự trùng lặp về dữ liệu</a:t>
            </a:r>
            <a:endParaRPr b="1" i="0" sz="1400" u="none" cap="none" strike="noStrike">
              <a:solidFill>
                <a:schemeClr val="dk1"/>
              </a:solidFill>
              <a:latin typeface="Exo 2"/>
              <a:ea typeface="Exo 2"/>
              <a:cs typeface="Exo 2"/>
              <a:sym typeface="Exo 2"/>
            </a:endParaRPr>
          </a:p>
          <a:p>
            <a:pPr indent="-317500" lvl="0" marL="1371600" marR="0" rtl="0" algn="l">
              <a:lnSpc>
                <a:spcPct val="115000"/>
              </a:lnSpc>
              <a:spcBef>
                <a:spcPts val="0"/>
              </a:spcBef>
              <a:spcAft>
                <a:spcPts val="0"/>
              </a:spcAft>
              <a:buClr>
                <a:schemeClr val="dk1"/>
              </a:buClr>
              <a:buSzPts val="1400"/>
              <a:buFont typeface="Exo 2"/>
              <a:buChar char="+"/>
            </a:pPr>
            <a:r>
              <a:rPr b="1" i="0" lang="en-US" sz="1400" u="none" cap="none" strike="noStrike">
                <a:solidFill>
                  <a:schemeClr val="dk1"/>
                </a:solidFill>
                <a:latin typeface="Exo 2"/>
                <a:ea typeface="Exo 2"/>
                <a:cs typeface="Exo 2"/>
                <a:sym typeface="Exo 2"/>
              </a:rPr>
              <a:t>Tối ưu về chi phí lưu trữ dữ liệu, …</a:t>
            </a:r>
            <a:endParaRPr b="1" i="0" sz="1400" u="none" cap="none" strike="noStrike">
              <a:solidFill>
                <a:schemeClr val="dk1"/>
              </a:solidFill>
              <a:latin typeface="Exo 2"/>
              <a:ea typeface="Exo 2"/>
              <a:cs typeface="Exo 2"/>
              <a:sym typeface="Exo 2"/>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dk1"/>
                </a:solidFill>
                <a:latin typeface="Exo 2"/>
                <a:ea typeface="Exo 2"/>
                <a:cs typeface="Exo 2"/>
                <a:sym typeface="Exo 2"/>
              </a:rPr>
              <a:t>Với vấn đề trên, chúng ta cần đặt ra một cơ sở dữ liệu </a:t>
            </a:r>
            <a:r>
              <a:rPr b="1" i="0" lang="en-US" sz="1400" u="none" cap="none" strike="noStrike">
                <a:solidFill>
                  <a:schemeClr val="dk1"/>
                </a:solidFill>
                <a:latin typeface="Exo 2"/>
                <a:ea typeface="Exo 2"/>
                <a:cs typeface="Exo 2"/>
                <a:sym typeface="Exo 2"/>
              </a:rPr>
              <a:t>đạt một nguyên tắc, chuẩn chung</a:t>
            </a:r>
            <a:r>
              <a:rPr b="0" i="0" lang="en-US" sz="1400" u="none" cap="none" strike="noStrike">
                <a:solidFill>
                  <a:schemeClr val="dk1"/>
                </a:solidFill>
                <a:latin typeface="Exo 2"/>
                <a:ea typeface="Exo 2"/>
                <a:cs typeface="Exo 2"/>
                <a:sym typeface="Exo 2"/>
              </a:rPr>
              <a:t> cho các chi nhánh.</a:t>
            </a:r>
            <a:endParaRPr b="0" i="0" sz="1400" u="none" cap="none" strike="noStrike">
              <a:solidFill>
                <a:schemeClr val="dk1"/>
              </a:solidFill>
              <a:latin typeface="Exo 2"/>
              <a:ea typeface="Exo 2"/>
              <a:cs typeface="Exo 2"/>
              <a:sym typeface="Exo 2"/>
            </a:endParaRPr>
          </a:p>
        </p:txBody>
      </p:sp>
      <p:pic>
        <p:nvPicPr>
          <p:cNvPr id="208" name="Google Shape;208;g29b37324234_0_7"/>
          <p:cNvPicPr preferRelativeResize="0"/>
          <p:nvPr/>
        </p:nvPicPr>
        <p:blipFill rotWithShape="1">
          <a:blip r:embed="rId3">
            <a:alphaModFix/>
          </a:blip>
          <a:srcRect b="0" l="0" r="0" t="2304"/>
          <a:stretch/>
        </p:blipFill>
        <p:spPr>
          <a:xfrm>
            <a:off x="4339550" y="3126850"/>
            <a:ext cx="3186475" cy="3032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2022-09-07T10:58:32Z</dcterms:created>
  <dc:creator>admin</dc:creator>
</cp:coreProperties>
</file>