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6858000" cx="12192000"/>
  <p:notesSz cx="6858000" cy="9144000"/>
  <p:embeddedFontLst>
    <p:embeddedFont>
      <p:font typeface="Exo Medium"/>
      <p:regular r:id="rId48"/>
      <p:bold r:id="rId49"/>
      <p:italic r:id="rId50"/>
      <p:boldItalic r:id="rId51"/>
    </p:embeddedFont>
    <p:embeddedFont>
      <p:font typeface="Exo Black"/>
      <p:bold r:id="rId52"/>
      <p:boldItalic r:id="rId53"/>
    </p:embeddedFont>
    <p:embeddedFont>
      <p:font typeface="Exo"/>
      <p:regular r:id="rId54"/>
      <p:bold r:id="rId55"/>
      <p:italic r:id="rId56"/>
      <p:boldItalic r:id="rId57"/>
    </p:embeddedFont>
    <p:embeddedFont>
      <p:font typeface="Exo SemiBold"/>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32">
          <p15:clr>
            <a:srgbClr val="A4A3A4"/>
          </p15:clr>
        </p15:guide>
        <p15:guide id="2" pos="336">
          <p15:clr>
            <a:srgbClr val="A4A3A4"/>
          </p15:clr>
        </p15:guide>
        <p15:guide id="3" pos="3504">
          <p15:clr>
            <a:srgbClr val="A4A3A4"/>
          </p15:clr>
        </p15:guide>
        <p15:guide id="4" orient="horz" pos="288">
          <p15:clr>
            <a:srgbClr val="A4A3A4"/>
          </p15:clr>
        </p15:guide>
        <p15:guide id="5" orient="horz" pos="480">
          <p15:clr>
            <a:srgbClr val="A4A3A4"/>
          </p15:clr>
        </p15:guide>
        <p15:guide id="6" pos="960">
          <p15:clr>
            <a:srgbClr val="A4A3A4"/>
          </p15:clr>
        </p15:guide>
        <p15:guide id="7" pos="2544">
          <p15:clr>
            <a:srgbClr val="A4A3A4"/>
          </p15:clr>
        </p15:guide>
        <p15:guide id="8" orient="horz" pos="816">
          <p15:clr>
            <a:srgbClr val="A4A3A4"/>
          </p15:clr>
        </p15:guide>
        <p15:guide id="9" pos="528">
          <p15:clr>
            <a:srgbClr val="A4A3A4"/>
          </p15:clr>
        </p15:guide>
        <p15:guide id="10" pos="3936">
          <p15:clr>
            <a:srgbClr val="A4A3A4"/>
          </p15:clr>
        </p15:guide>
      </p15:sldGuideLst>
    </p:ext>
    <p:ext uri="GoogleSlidesCustomDataVersion2">
      <go:slidesCustomData xmlns:go="http://customooxmlschemas.google.com/" r:id="rId62" roundtripDataSignature="AMtx7mjsivPOuHUbHPOxNqbDw3plV5g4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80B8BB6-16E7-47FC-8718-F5D878DAB9EA}">
  <a:tblStyle styleId="{880B8BB6-16E7-47FC-8718-F5D878DAB9EA}"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91D4CA11-91A3-4445-BB52-FE012A3D0749}"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32" orient="horz"/>
        <p:guide pos="336"/>
        <p:guide pos="3504"/>
        <p:guide pos="288" orient="horz"/>
        <p:guide pos="480" orient="horz"/>
        <p:guide pos="960"/>
        <p:guide pos="2544"/>
        <p:guide pos="816" orient="horz"/>
        <p:guide pos="528"/>
        <p:guide pos="3936"/>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ExoMedium-regular.fntdata"/><Relationship Id="rId47" Type="http://schemas.openxmlformats.org/officeDocument/2006/relationships/slide" Target="slides/slide41.xml"/><Relationship Id="rId49" Type="http://schemas.openxmlformats.org/officeDocument/2006/relationships/font" Target="fonts/ExoMedium-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customschemas.google.com/relationships/presentationmetadata" Target="metadata"/><Relationship Id="rId61" Type="http://schemas.openxmlformats.org/officeDocument/2006/relationships/font" Target="fonts/ExoSemiBold-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ExoSemiBold-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ExoMedium-boldItalic.fntdata"/><Relationship Id="rId50" Type="http://schemas.openxmlformats.org/officeDocument/2006/relationships/font" Target="fonts/ExoMedium-italic.fntdata"/><Relationship Id="rId53" Type="http://schemas.openxmlformats.org/officeDocument/2006/relationships/font" Target="fonts/ExoBlack-boldItalic.fntdata"/><Relationship Id="rId52" Type="http://schemas.openxmlformats.org/officeDocument/2006/relationships/font" Target="fonts/ExoBlack-bold.fntdata"/><Relationship Id="rId11" Type="http://schemas.openxmlformats.org/officeDocument/2006/relationships/slide" Target="slides/slide5.xml"/><Relationship Id="rId55" Type="http://schemas.openxmlformats.org/officeDocument/2006/relationships/font" Target="fonts/Exo-bold.fntdata"/><Relationship Id="rId10" Type="http://schemas.openxmlformats.org/officeDocument/2006/relationships/slide" Target="slides/slide4.xml"/><Relationship Id="rId54" Type="http://schemas.openxmlformats.org/officeDocument/2006/relationships/font" Target="fonts/Exo-regular.fntdata"/><Relationship Id="rId13" Type="http://schemas.openxmlformats.org/officeDocument/2006/relationships/slide" Target="slides/slide7.xml"/><Relationship Id="rId57" Type="http://schemas.openxmlformats.org/officeDocument/2006/relationships/font" Target="fonts/Exo-boldItalic.fntdata"/><Relationship Id="rId12" Type="http://schemas.openxmlformats.org/officeDocument/2006/relationships/slide" Target="slides/slide6.xml"/><Relationship Id="rId56" Type="http://schemas.openxmlformats.org/officeDocument/2006/relationships/font" Target="fonts/Exo-italic.fntdata"/><Relationship Id="rId15" Type="http://schemas.openxmlformats.org/officeDocument/2006/relationships/slide" Target="slides/slide9.xml"/><Relationship Id="rId59" Type="http://schemas.openxmlformats.org/officeDocument/2006/relationships/font" Target="fonts/ExoSemiBold-bold.fntdata"/><Relationship Id="rId14" Type="http://schemas.openxmlformats.org/officeDocument/2006/relationships/slide" Target="slides/slide8.xml"/><Relationship Id="rId58" Type="http://schemas.openxmlformats.org/officeDocument/2006/relationships/font" Target="fonts/ExoSemiBold-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41fb59b2c2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g241fb59b2c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22e1b3a562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g222e1b3a562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g222e1b3a562_0_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3dccb6f06f_1_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207" name="Google Shape;207;g23dccb6f06f_1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4" name="Google Shape;224;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2" name="Google Shape;242;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4" name="Google Shape;254;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6" name="Google Shape;266;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3dccb6f06f_1_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276" name="Google Shape;276;g23dccb6f06f_1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41fb59b2c2_0_2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g241fb59b2c2_0_2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4" name="Google Shape;294;g241fb59b2c2_0_2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41fb59b2c2_0_2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g241fb59b2c2_0_2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7" name="Google Shape;307;g241fb59b2c2_0_24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41fb59b2c2_0_2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Google Shape;322;g241fb59b2c2_0_2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3" name="Google Shape;323;g241fb59b2c2_0_27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3dccb6f06f_0_1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101" name="Google Shape;101;g23dccb6f06f_0_1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3dccb6f06f_1_1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337" name="Google Shape;337;g23dccb6f06f_1_1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4" name="Google Shape;354;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41fb59b2c2_0_3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6" name="Google Shape;376;g241fb59b2c2_0_3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7" name="Google Shape;377;g241fb59b2c2_0_3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41fb59b2c2_0_3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6" name="Google Shape;396;g241fb59b2c2_0_3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7" name="Google Shape;397;g241fb59b2c2_0_33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41fb59b2c2_0_3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6" name="Google Shape;416;g241fb59b2c2_0_3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7" name="Google Shape;417;g241fb59b2c2_0_35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41fb59b2c2_0_3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6" name="Google Shape;436;g241fb59b2c2_0_37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7" name="Google Shape;437;g241fb59b2c2_0_37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23dccb6f06f_1_2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6" name="Google Shape;456;g23dccb6f06f_1_2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241fb59b2c2_0_40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3" name="Google Shape;473;g241fb59b2c2_0_4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23dccb6f06f_1_2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0" name="Google Shape;490;g23dccb6f06f_1_2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23dccb6f06f_1_28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508" name="Google Shape;508;g23dccb6f06f_1_2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5" name="Google Shape;525;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23dccb6f06f_1_3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6" name="Google Shape;536;g23dccb6f06f_1_30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7" name="Google Shape;537;g23dccb6f06f_1_30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23dccb6f06f_1_49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7" name="Google Shape;547;g23dccb6f06f_1_4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23dccb6f06f_1_5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7" name="Google Shape;557;g23dccb6f06f_1_5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23dccb6f06f_1_5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6" name="Google Shape;576;g23dccb6f06f_1_5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23dccb6f06f_1_5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5" name="Google Shape;595;g23dccb6f06f_1_5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6" name="Google Shape;596;g23dccb6f06f_1_57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23dccb6f06f_1_5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6" name="Google Shape;606;g23dccb6f06f_1_5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23dccb6f06f_1_5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6" name="Google Shape;616;g23dccb6f06f_1_50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7" name="Google Shape;617;g23dccb6f06f_1_50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23ddf122c3f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3" name="Google Shape;633;g23ddf122c3f_0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4" name="Google Shape;634;g23ddf122c3f_0_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23f344286c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5" name="Google Shape;645;g23f344286c2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6" name="Google Shape;646;g23f344286c2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42b7236808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g242b723680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p6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7" name="Google Shape;657;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7" name="Google Shape;687;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22e1b3a562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g222e1b3a56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3dccb6f06f_0_3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g23dccb6f06f_0_3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g23dccb6f06f_0_35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3dccb6f06f_1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g23dccb6f06f_1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g23dccb6f06f_1_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41fb59b2c2_0_1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g241fb59b2c2_0_1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3dccb6f06f_0_3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g23dccb6f06f_0_3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g23dccb6f06f_0_34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6" name="Shape 16"/>
        <p:cNvGrpSpPr/>
        <p:nvPr/>
      </p:nvGrpSpPr>
      <p:grpSpPr>
        <a:xfrm>
          <a:off x="0" y="0"/>
          <a:ext cx="0" cy="0"/>
          <a:chOff x="0" y="0"/>
          <a:chExt cx="0" cy="0"/>
        </a:xfrm>
      </p:grpSpPr>
      <p:sp>
        <p:nvSpPr>
          <p:cNvPr id="17" name="Google Shape;17;p74"/>
          <p:cNvSpPr/>
          <p:nvPr>
            <p:ph idx="2" type="pic"/>
          </p:nvPr>
        </p:nvSpPr>
        <p:spPr>
          <a:xfrm>
            <a:off x="5867401" y="1176112"/>
            <a:ext cx="4189413" cy="4202113"/>
          </a:xfrm>
          <a:prstGeom prst="rect">
            <a:avLst/>
          </a:prstGeom>
          <a:noFill/>
          <a:ln>
            <a:noFill/>
          </a:ln>
        </p:spPr>
      </p:sp>
      <p:sp>
        <p:nvSpPr>
          <p:cNvPr id="18" name="Google Shape;18;p74"/>
          <p:cNvSpPr/>
          <p:nvPr/>
        </p:nvSpPr>
        <p:spPr>
          <a:xfrm>
            <a:off x="-1981200" y="1176111"/>
            <a:ext cx="7086600" cy="8175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8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8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8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8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8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8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8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8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8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5" name="Google Shape;65;p8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8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8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8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8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88"/>
          <p:cNvSpPr/>
          <p:nvPr>
            <p:ph idx="2" type="pic"/>
          </p:nvPr>
        </p:nvSpPr>
        <p:spPr>
          <a:xfrm>
            <a:off x="5183188" y="987425"/>
            <a:ext cx="6172200" cy="4873625"/>
          </a:xfrm>
          <a:prstGeom prst="rect">
            <a:avLst/>
          </a:prstGeom>
          <a:noFill/>
          <a:ln>
            <a:noFill/>
          </a:ln>
        </p:spPr>
      </p:sp>
      <p:sp>
        <p:nvSpPr>
          <p:cNvPr id="72" name="Google Shape;72;p8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8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8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8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8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8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8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8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8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9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9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9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9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9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88" name="Shape 88"/>
        <p:cNvGrpSpPr/>
        <p:nvPr/>
      </p:nvGrpSpPr>
      <p:grpSpPr>
        <a:xfrm>
          <a:off x="0" y="0"/>
          <a:ext cx="0" cy="0"/>
          <a:chOff x="0" y="0"/>
          <a:chExt cx="0" cy="0"/>
        </a:xfrm>
      </p:grpSpPr>
      <p:sp>
        <p:nvSpPr>
          <p:cNvPr id="89" name="Google Shape;89;p91"/>
          <p:cNvSpPr/>
          <p:nvPr>
            <p:ph idx="2" type="pic"/>
          </p:nvPr>
        </p:nvSpPr>
        <p:spPr>
          <a:xfrm>
            <a:off x="533400" y="838200"/>
            <a:ext cx="4878181" cy="4953000"/>
          </a:xfrm>
          <a:prstGeom prst="rect">
            <a:avLst/>
          </a:prstGeom>
          <a:solidFill>
            <a:schemeClr val="lt1"/>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6">
  <p:cSld name="2_Title and Content_6">
    <p:spTree>
      <p:nvGrpSpPr>
        <p:cNvPr id="19" name="Shape 19"/>
        <p:cNvGrpSpPr/>
        <p:nvPr/>
      </p:nvGrpSpPr>
      <p:grpSpPr>
        <a:xfrm>
          <a:off x="0" y="0"/>
          <a:ext cx="0" cy="0"/>
          <a:chOff x="0" y="0"/>
          <a:chExt cx="0" cy="0"/>
        </a:xfrm>
      </p:grpSpPr>
      <p:sp>
        <p:nvSpPr>
          <p:cNvPr id="20" name="Google Shape;20;g23dccb6f06f_0_320"/>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 name="Google Shape;21;g23dccb6f06f_0_320"/>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22" name="Shape 22"/>
        <p:cNvGrpSpPr/>
        <p:nvPr/>
      </p:nvGrpSpPr>
      <p:grpSpPr>
        <a:xfrm>
          <a:off x="0" y="0"/>
          <a:ext cx="0" cy="0"/>
          <a:chOff x="0" y="0"/>
          <a:chExt cx="0" cy="0"/>
        </a:xfrm>
      </p:grpSpPr>
      <p:sp>
        <p:nvSpPr>
          <p:cNvPr id="23" name="Google Shape;23;p92"/>
          <p:cNvSpPr/>
          <p:nvPr>
            <p:ph idx="2" type="pic"/>
          </p:nvPr>
        </p:nvSpPr>
        <p:spPr>
          <a:xfrm>
            <a:off x="4806952" y="1588"/>
            <a:ext cx="7386637" cy="6858000"/>
          </a:xfrm>
          <a:prstGeom prst="rect">
            <a:avLst/>
          </a:prstGeom>
          <a:noFill/>
          <a:ln>
            <a:noFill/>
          </a:ln>
        </p:spPr>
      </p:sp>
      <p:sp>
        <p:nvSpPr>
          <p:cNvPr id="24" name="Google Shape;24;p92"/>
          <p:cNvSpPr/>
          <p:nvPr/>
        </p:nvSpPr>
        <p:spPr>
          <a:xfrm>
            <a:off x="-1981200" y="1176111"/>
            <a:ext cx="7086600" cy="8175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ustom Layout">
  <p:cSld name="13_Custom Layout">
    <p:spTree>
      <p:nvGrpSpPr>
        <p:cNvPr id="25" name="Shape 25"/>
        <p:cNvGrpSpPr/>
        <p:nvPr/>
      </p:nvGrpSpPr>
      <p:grpSpPr>
        <a:xfrm>
          <a:off x="0" y="0"/>
          <a:ext cx="0" cy="0"/>
          <a:chOff x="0" y="0"/>
          <a:chExt cx="0" cy="0"/>
        </a:xfrm>
      </p:grpSpPr>
      <p:sp>
        <p:nvSpPr>
          <p:cNvPr id="26" name="Google Shape;26;g23dccb6f06f_1_465"/>
          <p:cNvSpPr/>
          <p:nvPr>
            <p:ph idx="2" type="pic"/>
          </p:nvPr>
        </p:nvSpPr>
        <p:spPr>
          <a:xfrm>
            <a:off x="5844975" y="1692050"/>
            <a:ext cx="5336400" cy="4455900"/>
          </a:xfrm>
          <a:prstGeom prst="rect">
            <a:avLst/>
          </a:prstGeom>
          <a:solidFill>
            <a:schemeClr val="lt1"/>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4_Title and Content">
    <p:spTree>
      <p:nvGrpSpPr>
        <p:cNvPr id="28" name="Shape 2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8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8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2" name="Google Shape;32;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5" name="Shape 35"/>
        <p:cNvGrpSpPr/>
        <p:nvPr/>
      </p:nvGrpSpPr>
      <p:grpSpPr>
        <a:xfrm>
          <a:off x="0" y="0"/>
          <a:ext cx="0" cy="0"/>
          <a:chOff x="0" y="0"/>
          <a:chExt cx="0" cy="0"/>
        </a:xfrm>
      </p:grpSpPr>
      <p:sp>
        <p:nvSpPr>
          <p:cNvPr id="36" name="Google Shape;36;p8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7" name="Google Shape;37;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40" name="Google Shape;40;p81"/>
          <p:cNvSpPr/>
          <p:nvPr>
            <p:ph idx="2" type="pic"/>
          </p:nvPr>
        </p:nvSpPr>
        <p:spPr>
          <a:xfrm>
            <a:off x="647700" y="457200"/>
            <a:ext cx="3124200" cy="4495800"/>
          </a:xfrm>
          <a:prstGeom prst="rect">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8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8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8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1.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7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73"/>
          <p:cNvPicPr preferRelativeResize="0"/>
          <p:nvPr/>
        </p:nvPicPr>
        <p:blipFill rotWithShape="1">
          <a:blip r:embed="rId1">
            <a:alphaModFix/>
          </a:blip>
          <a:srcRect b="0" l="0" r="0" t="0"/>
          <a:stretch/>
        </p:blipFill>
        <p:spPr>
          <a:xfrm>
            <a:off x="10479499" y="304801"/>
            <a:ext cx="1207148" cy="5334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7.png"/><Relationship Id="rId4" Type="http://schemas.openxmlformats.org/officeDocument/2006/relationships/image" Target="../media/image11.png"/><Relationship Id="rId5" Type="http://schemas.openxmlformats.org/officeDocument/2006/relationships/image" Target="../media/image36.png"/><Relationship Id="rId6" Type="http://schemas.openxmlformats.org/officeDocument/2006/relationships/image" Target="../media/image18.png"/><Relationship Id="rId7"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8.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45.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3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image" Target="../media/image2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2.png"/><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3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2.png"/><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3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2.png"/><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23.png"/><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41.png"/><Relationship Id="rId4" Type="http://schemas.openxmlformats.org/officeDocument/2006/relationships/hyperlink" Target="https://docs.google.com/document/d/1PLseWQ0aXIsOYm8QNVDjgyZRZt2EBsBESYXs6iEBAd4/edit#" TargetMode="External"/><Relationship Id="rId5" Type="http://schemas.openxmlformats.org/officeDocument/2006/relationships/hyperlink" Target="https://docs.google.com/document/d/1PLseWQ0aXIsOYm8QNVDjgyZRZt2EBsBESYXs6iEBAd4/edit#heading=h.mdrqx9vwx11i"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 Id="rId3" Type="http://schemas.openxmlformats.org/officeDocument/2006/relationships/image" Target="../media/image43.png"/><Relationship Id="rId4" Type="http://schemas.openxmlformats.org/officeDocument/2006/relationships/hyperlink" Target="https://forms.gle/Fy9cVsGceayKru1j7"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2.png"/><Relationship Id="rId5"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38.png"/><Relationship Id="rId4" Type="http://schemas.openxmlformats.org/officeDocument/2006/relationships/image" Target="../media/image4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42.png"/><Relationship Id="rId4" Type="http://schemas.openxmlformats.org/officeDocument/2006/relationships/image" Target="../media/image33.pn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6.png"/><Relationship Id="rId5"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g241fb59b2c2_0_0"/>
          <p:cNvPicPr preferRelativeResize="0"/>
          <p:nvPr/>
        </p:nvPicPr>
        <p:blipFill rotWithShape="1">
          <a:blip r:embed="rId3">
            <a:alphaModFix/>
          </a:blip>
          <a:srcRect b="0" l="0" r="0" t="0"/>
          <a:stretch/>
        </p:blipFill>
        <p:spPr>
          <a:xfrm>
            <a:off x="1" y="0"/>
            <a:ext cx="12192000" cy="6882658"/>
          </a:xfrm>
          <a:prstGeom prst="rect">
            <a:avLst/>
          </a:prstGeom>
          <a:noFill/>
          <a:ln>
            <a:noFill/>
          </a:ln>
        </p:spPr>
      </p:pic>
      <p:sp>
        <p:nvSpPr>
          <p:cNvPr id="95" name="Google Shape;95;g241fb59b2c2_0_0"/>
          <p:cNvSpPr txBox="1"/>
          <p:nvPr>
            <p:ph idx="4294967295" type="title"/>
          </p:nvPr>
        </p:nvSpPr>
        <p:spPr>
          <a:xfrm>
            <a:off x="1620452" y="2199275"/>
            <a:ext cx="8951100" cy="716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6000"/>
              <a:buFont typeface="Exo Black"/>
              <a:buNone/>
            </a:pPr>
            <a:r>
              <a:rPr lang="en-US" sz="4500">
                <a:solidFill>
                  <a:schemeClr val="lt1"/>
                </a:solidFill>
                <a:latin typeface="Exo Black"/>
                <a:ea typeface="Exo Black"/>
                <a:cs typeface="Exo Black"/>
                <a:sym typeface="Exo Black"/>
              </a:rPr>
              <a:t>LESSON 2 </a:t>
            </a:r>
            <a:endParaRPr sz="4500">
              <a:solidFill>
                <a:schemeClr val="lt1"/>
              </a:solidFill>
              <a:latin typeface="Exo Black"/>
              <a:ea typeface="Exo Black"/>
              <a:cs typeface="Exo Black"/>
              <a:sym typeface="Exo Black"/>
            </a:endParaRPr>
          </a:p>
        </p:txBody>
      </p:sp>
      <p:sp>
        <p:nvSpPr>
          <p:cNvPr id="96" name="Google Shape;96;g241fb59b2c2_0_0"/>
          <p:cNvSpPr txBox="1"/>
          <p:nvPr>
            <p:ph idx="4294967295" type="body"/>
          </p:nvPr>
        </p:nvSpPr>
        <p:spPr>
          <a:xfrm>
            <a:off x="74550" y="2915375"/>
            <a:ext cx="12042900" cy="2006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1000"/>
              </a:spcBef>
              <a:spcAft>
                <a:spcPts val="0"/>
              </a:spcAft>
              <a:buClr>
                <a:schemeClr val="lt1"/>
              </a:buClr>
              <a:buSzPts val="4000"/>
              <a:buNone/>
            </a:pPr>
            <a:r>
              <a:rPr lang="en-US" sz="3600">
                <a:solidFill>
                  <a:schemeClr val="lt1"/>
                </a:solidFill>
                <a:latin typeface="Exo SemiBold"/>
                <a:ea typeface="Exo SemiBold"/>
                <a:cs typeface="Exo SemiBold"/>
                <a:sym typeface="Exo SemiBold"/>
              </a:rPr>
              <a:t>KEY TRONG SQL - </a:t>
            </a:r>
            <a:endParaRPr sz="3600">
              <a:solidFill>
                <a:schemeClr val="lt1"/>
              </a:solidFill>
              <a:latin typeface="Exo SemiBold"/>
              <a:ea typeface="Exo SemiBold"/>
              <a:cs typeface="Exo SemiBold"/>
              <a:sym typeface="Exo SemiBold"/>
            </a:endParaRPr>
          </a:p>
          <a:p>
            <a:pPr indent="0" lvl="0" marL="0" rtl="0" algn="ctr">
              <a:lnSpc>
                <a:spcPct val="90000"/>
              </a:lnSpc>
              <a:spcBef>
                <a:spcPts val="1000"/>
              </a:spcBef>
              <a:spcAft>
                <a:spcPts val="0"/>
              </a:spcAft>
              <a:buClr>
                <a:schemeClr val="lt1"/>
              </a:buClr>
              <a:buSzPts val="4000"/>
              <a:buNone/>
            </a:pPr>
            <a:r>
              <a:rPr lang="en-US" sz="3600">
                <a:solidFill>
                  <a:schemeClr val="lt1"/>
                </a:solidFill>
                <a:latin typeface="Exo SemiBold"/>
                <a:ea typeface="Exo SemiBold"/>
                <a:cs typeface="Exo SemiBold"/>
                <a:sym typeface="Exo SemiBold"/>
              </a:rPr>
              <a:t>MỐI QUAN HỆ GIỮA CÁC BẢNG</a:t>
            </a:r>
            <a:endParaRPr sz="3600">
              <a:solidFill>
                <a:schemeClr val="lt1"/>
              </a:solidFill>
              <a:latin typeface="Exo SemiBold"/>
              <a:ea typeface="Exo SemiBold"/>
              <a:cs typeface="Exo SemiBold"/>
              <a:sym typeface="Exo SemiBold"/>
            </a:endParaRPr>
          </a:p>
        </p:txBody>
      </p:sp>
      <p:pic>
        <p:nvPicPr>
          <p:cNvPr id="97" name="Google Shape;97;g241fb59b2c2_0_0"/>
          <p:cNvPicPr preferRelativeResize="0"/>
          <p:nvPr/>
        </p:nvPicPr>
        <p:blipFill rotWithShape="1">
          <a:blip r:embed="rId4">
            <a:alphaModFix/>
          </a:blip>
          <a:srcRect b="0" l="0" r="0" t="0"/>
          <a:stretch/>
        </p:blipFill>
        <p:spPr>
          <a:xfrm>
            <a:off x="5274562" y="537320"/>
            <a:ext cx="1642874" cy="730432"/>
          </a:xfrm>
          <a:prstGeom prst="rect">
            <a:avLst/>
          </a:prstGeom>
          <a:noFill/>
          <a:ln>
            <a:noFill/>
          </a:ln>
        </p:spPr>
      </p:pic>
      <p:sp>
        <p:nvSpPr>
          <p:cNvPr id="98" name="Google Shape;98;g241fb59b2c2_0_0"/>
          <p:cNvSpPr txBox="1"/>
          <p:nvPr/>
        </p:nvSpPr>
        <p:spPr>
          <a:xfrm>
            <a:off x="9753825" y="6339500"/>
            <a:ext cx="2455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Exo"/>
                <a:ea typeface="Exo"/>
                <a:cs typeface="Exo"/>
                <a:sym typeface="Exo"/>
              </a:rPr>
              <a:t>doc@mindx.edu.vn</a:t>
            </a:r>
            <a:endParaRPr b="1" i="0" sz="1400" u="none" cap="none" strike="noStrike">
              <a:solidFill>
                <a:schemeClr val="lt1"/>
              </a:solidFill>
              <a:latin typeface="Exo"/>
              <a:ea typeface="Exo"/>
              <a:cs typeface="Exo"/>
              <a:sym typeface="Ex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g222e1b3a562_0_14"/>
          <p:cNvPicPr preferRelativeResize="0"/>
          <p:nvPr/>
        </p:nvPicPr>
        <p:blipFill rotWithShape="1">
          <a:blip r:embed="rId3">
            <a:alphaModFix/>
          </a:blip>
          <a:srcRect b="0" l="0" r="0" t="0"/>
          <a:stretch/>
        </p:blipFill>
        <p:spPr>
          <a:xfrm>
            <a:off x="663350" y="2207425"/>
            <a:ext cx="3617599" cy="3617599"/>
          </a:xfrm>
          <a:prstGeom prst="rect">
            <a:avLst/>
          </a:prstGeom>
          <a:noFill/>
          <a:ln>
            <a:noFill/>
          </a:ln>
        </p:spPr>
      </p:pic>
      <p:sp>
        <p:nvSpPr>
          <p:cNvPr id="202" name="Google Shape;202;g222e1b3a562_0_14"/>
          <p:cNvSpPr txBox="1"/>
          <p:nvPr/>
        </p:nvSpPr>
        <p:spPr>
          <a:xfrm>
            <a:off x="4492125" y="1891600"/>
            <a:ext cx="7328100" cy="969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Exo Medium"/>
                <a:ea typeface="Exo Medium"/>
                <a:cs typeface="Exo Medium"/>
                <a:sym typeface="Exo Medium"/>
              </a:rPr>
              <a:t>Bên dưới là bảng dữ liệu chứa thông tin của nhân viên và người quản lý của họ. Hãy xác định trong bảng bên dưới, đâu là khóa chính? Đâu là khóa ngoại?</a:t>
            </a:r>
            <a:endParaRPr b="0" i="0" sz="1700" u="none" cap="none" strike="noStrike">
              <a:solidFill>
                <a:srgbClr val="000000"/>
              </a:solidFill>
              <a:latin typeface="Exo Medium"/>
              <a:ea typeface="Exo Medium"/>
              <a:cs typeface="Exo Medium"/>
              <a:sym typeface="Exo Medium"/>
            </a:endParaRPr>
          </a:p>
        </p:txBody>
      </p:sp>
      <p:graphicFrame>
        <p:nvGraphicFramePr>
          <p:cNvPr id="203" name="Google Shape;203;g222e1b3a562_0_14"/>
          <p:cNvGraphicFramePr/>
          <p:nvPr/>
        </p:nvGraphicFramePr>
        <p:xfrm>
          <a:off x="4568313" y="3114750"/>
          <a:ext cx="3000000" cy="3000000"/>
        </p:xfrm>
        <a:graphic>
          <a:graphicData uri="http://schemas.openxmlformats.org/drawingml/2006/table">
            <a:tbl>
              <a:tblPr>
                <a:noFill/>
                <a:tableStyleId>{91D4CA11-91A3-4445-BB52-FE012A3D0749}</a:tableStyleId>
              </a:tblPr>
              <a:tblGrid>
                <a:gridCol w="1389475"/>
                <a:gridCol w="1389475"/>
                <a:gridCol w="1389475"/>
                <a:gridCol w="1486000"/>
                <a:gridCol w="1467850"/>
              </a:tblGrid>
              <a:tr h="670525">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chemeClr val="lt1"/>
                          </a:solidFill>
                          <a:latin typeface="Exo"/>
                          <a:ea typeface="Exo"/>
                          <a:cs typeface="Exo"/>
                          <a:sym typeface="Exo"/>
                        </a:rPr>
                        <a:t>Emp_ID</a:t>
                      </a:r>
                      <a:endParaRPr b="1" sz="1600" u="none" cap="none" strike="noStrike">
                        <a:solidFill>
                          <a:schemeClr val="lt1"/>
                        </a:solidFill>
                        <a:latin typeface="Exo"/>
                        <a:ea typeface="Exo"/>
                        <a:cs typeface="Exo"/>
                        <a:sym typeface="Ex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6C71"/>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chemeClr val="lt1"/>
                          </a:solidFill>
                          <a:latin typeface="Exo"/>
                          <a:ea typeface="Exo"/>
                          <a:cs typeface="Exo"/>
                          <a:sym typeface="Exo"/>
                        </a:rPr>
                        <a:t>FirstName</a:t>
                      </a:r>
                      <a:endParaRPr b="1" sz="1600" u="none" cap="none" strike="noStrike">
                        <a:solidFill>
                          <a:schemeClr val="lt1"/>
                        </a:solidFill>
                        <a:latin typeface="Exo"/>
                        <a:ea typeface="Exo"/>
                        <a:cs typeface="Exo"/>
                        <a:sym typeface="Ex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6C71"/>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chemeClr val="lt1"/>
                          </a:solidFill>
                          <a:latin typeface="Exo"/>
                          <a:ea typeface="Exo"/>
                          <a:cs typeface="Exo"/>
                          <a:sym typeface="Exo"/>
                        </a:rPr>
                        <a:t>LastName</a:t>
                      </a:r>
                      <a:endParaRPr b="1" sz="1600" u="none" cap="none" strike="noStrike">
                        <a:solidFill>
                          <a:schemeClr val="lt1"/>
                        </a:solidFill>
                        <a:latin typeface="Exo"/>
                        <a:ea typeface="Exo"/>
                        <a:cs typeface="Exo"/>
                        <a:sym typeface="Ex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6C71"/>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chemeClr val="lt1"/>
                          </a:solidFill>
                          <a:latin typeface="Exo"/>
                          <a:ea typeface="Exo"/>
                          <a:cs typeface="Exo"/>
                          <a:sym typeface="Exo"/>
                        </a:rPr>
                        <a:t>City</a:t>
                      </a:r>
                      <a:endParaRPr b="1" sz="1600" u="none" cap="none" strike="noStrike">
                        <a:solidFill>
                          <a:schemeClr val="lt1"/>
                        </a:solidFill>
                        <a:latin typeface="Exo"/>
                        <a:ea typeface="Exo"/>
                        <a:cs typeface="Exo"/>
                        <a:sym typeface="Ex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6C71"/>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chemeClr val="lt1"/>
                          </a:solidFill>
                          <a:latin typeface="Exo"/>
                          <a:ea typeface="Exo"/>
                          <a:cs typeface="Exo"/>
                          <a:sym typeface="Exo"/>
                        </a:rPr>
                        <a:t>Manage_ID</a:t>
                      </a:r>
                      <a:endParaRPr b="1" sz="1600" u="none" cap="none" strike="noStrike">
                        <a:solidFill>
                          <a:schemeClr val="lt1"/>
                        </a:solidFill>
                        <a:latin typeface="Exo"/>
                        <a:ea typeface="Exo"/>
                        <a:cs typeface="Exo"/>
                        <a:sym typeface="Ex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6C71"/>
                    </a:solidFill>
                  </a:tcPr>
                </a:tc>
              </a:tr>
              <a:tr h="56270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Exo Medium"/>
                          <a:ea typeface="Exo Medium"/>
                          <a:cs typeface="Exo Medium"/>
                          <a:sym typeface="Exo Medium"/>
                        </a:rPr>
                        <a:t>E001</a:t>
                      </a:r>
                      <a:endParaRPr sz="1600" u="none" cap="none" strike="noStrike">
                        <a:latin typeface="Exo Medium"/>
                        <a:ea typeface="Exo Medium"/>
                        <a:cs typeface="Exo Medium"/>
                        <a:sym typeface="Exo Medium"/>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Exo Medium"/>
                          <a:ea typeface="Exo Medium"/>
                          <a:cs typeface="Exo Medium"/>
                          <a:sym typeface="Exo Medium"/>
                        </a:rPr>
                        <a:t>John</a:t>
                      </a:r>
                      <a:endParaRPr sz="1600" u="none" cap="none" strike="noStrike">
                        <a:latin typeface="Exo Medium"/>
                        <a:ea typeface="Exo Medium"/>
                        <a:cs typeface="Exo Medium"/>
                        <a:sym typeface="Exo Medium"/>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Exo Medium"/>
                          <a:ea typeface="Exo Medium"/>
                          <a:cs typeface="Exo Medium"/>
                          <a:sym typeface="Exo Medium"/>
                        </a:rPr>
                        <a:t>Harry</a:t>
                      </a:r>
                      <a:endParaRPr sz="1600" u="none" cap="none" strike="noStrike">
                        <a:latin typeface="Exo Medium"/>
                        <a:ea typeface="Exo Medium"/>
                        <a:cs typeface="Exo Medium"/>
                        <a:sym typeface="Exo Medium"/>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Exo Medium"/>
                          <a:ea typeface="Exo Medium"/>
                          <a:cs typeface="Exo Medium"/>
                          <a:sym typeface="Exo Medium"/>
                        </a:rPr>
                        <a:t>London</a:t>
                      </a:r>
                      <a:endParaRPr sz="1600" u="none" cap="none" strike="noStrike">
                        <a:latin typeface="Exo Medium"/>
                        <a:ea typeface="Exo Medium"/>
                        <a:cs typeface="Exo Medium"/>
                        <a:sym typeface="Exo Medium"/>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Exo Medium"/>
                          <a:ea typeface="Exo Medium"/>
                          <a:cs typeface="Exo Medium"/>
                          <a:sym typeface="Exo Medium"/>
                        </a:rPr>
                        <a:t>E002</a:t>
                      </a:r>
                      <a:endParaRPr sz="1600" u="none" cap="none" strike="noStrike">
                        <a:latin typeface="Exo Medium"/>
                        <a:ea typeface="Exo Medium"/>
                        <a:cs typeface="Exo Medium"/>
                        <a:sym typeface="Exo Medium"/>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r>
              <a:tr h="670525">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Exo Medium"/>
                          <a:ea typeface="Exo Medium"/>
                          <a:cs typeface="Exo Medium"/>
                          <a:sym typeface="Exo Medium"/>
                        </a:rPr>
                        <a:t>E002</a:t>
                      </a:r>
                      <a:endParaRPr sz="1600" u="none" cap="none" strike="noStrike">
                        <a:latin typeface="Exo Medium"/>
                        <a:ea typeface="Exo Medium"/>
                        <a:cs typeface="Exo Medium"/>
                        <a:sym typeface="Exo Medium"/>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Exo Medium"/>
                          <a:ea typeface="Exo Medium"/>
                          <a:cs typeface="Exo Medium"/>
                          <a:sym typeface="Exo Medium"/>
                        </a:rPr>
                        <a:t>Hello</a:t>
                      </a:r>
                      <a:endParaRPr sz="1600" u="none" cap="none" strike="noStrike">
                        <a:latin typeface="Exo Medium"/>
                        <a:ea typeface="Exo Medium"/>
                        <a:cs typeface="Exo Medium"/>
                        <a:sym typeface="Exo Medium"/>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Exo Medium"/>
                          <a:ea typeface="Exo Medium"/>
                          <a:cs typeface="Exo Medium"/>
                          <a:sym typeface="Exo Medium"/>
                        </a:rPr>
                        <a:t>World</a:t>
                      </a:r>
                      <a:endParaRPr sz="1600" u="none" cap="none" strike="noStrike">
                        <a:latin typeface="Exo Medium"/>
                        <a:ea typeface="Exo Medium"/>
                        <a:cs typeface="Exo Medium"/>
                        <a:sym typeface="Exo Medium"/>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Exo Medium"/>
                          <a:ea typeface="Exo Medium"/>
                          <a:cs typeface="Exo Medium"/>
                          <a:sym typeface="Exo Medium"/>
                        </a:rPr>
                        <a:t>Manchester</a:t>
                      </a:r>
                      <a:endParaRPr sz="1600" u="none" cap="none" strike="noStrike">
                        <a:latin typeface="Exo Medium"/>
                        <a:ea typeface="Exo Medium"/>
                        <a:cs typeface="Exo Medium"/>
                        <a:sym typeface="Exo Medium"/>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Exo Medium"/>
                          <a:ea typeface="Exo Medium"/>
                          <a:cs typeface="Exo Medium"/>
                          <a:sym typeface="Exo Medium"/>
                        </a:rPr>
                        <a:t>E004</a:t>
                      </a:r>
                      <a:endParaRPr sz="1600" u="none" cap="none" strike="noStrike">
                        <a:latin typeface="Exo Medium"/>
                        <a:ea typeface="Exo Medium"/>
                        <a:cs typeface="Exo Medium"/>
                        <a:sym typeface="Exo Medium"/>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r>
              <a:tr h="670525">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Exo Medium"/>
                          <a:ea typeface="Exo Medium"/>
                          <a:cs typeface="Exo Medium"/>
                          <a:sym typeface="Exo Medium"/>
                        </a:rPr>
                        <a:t>E003</a:t>
                      </a:r>
                      <a:endParaRPr sz="1600" u="none" cap="none" strike="noStrike">
                        <a:latin typeface="Exo Medium"/>
                        <a:ea typeface="Exo Medium"/>
                        <a:cs typeface="Exo Medium"/>
                        <a:sym typeface="Exo Medium"/>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Exo Medium"/>
                          <a:ea typeface="Exo Medium"/>
                          <a:cs typeface="Exo Medium"/>
                          <a:sym typeface="Exo Medium"/>
                        </a:rPr>
                        <a:t>Jenny</a:t>
                      </a:r>
                      <a:endParaRPr sz="1600" u="none" cap="none" strike="noStrike">
                        <a:latin typeface="Exo Medium"/>
                        <a:ea typeface="Exo Medium"/>
                        <a:cs typeface="Exo Medium"/>
                        <a:sym typeface="Exo Medium"/>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Exo Medium"/>
                          <a:ea typeface="Exo Medium"/>
                          <a:cs typeface="Exo Medium"/>
                          <a:sym typeface="Exo Medium"/>
                        </a:rPr>
                        <a:t>Williams</a:t>
                      </a:r>
                      <a:endParaRPr sz="1600" u="none" cap="none" strike="noStrike">
                        <a:latin typeface="Exo Medium"/>
                        <a:ea typeface="Exo Medium"/>
                        <a:cs typeface="Exo Medium"/>
                        <a:sym typeface="Exo Medium"/>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Exo Medium"/>
                          <a:ea typeface="Exo Medium"/>
                          <a:cs typeface="Exo Medium"/>
                          <a:sym typeface="Exo Medium"/>
                        </a:rPr>
                        <a:t>Manchester</a:t>
                      </a:r>
                      <a:endParaRPr sz="1600" u="none" cap="none" strike="noStrike">
                        <a:latin typeface="Exo Medium"/>
                        <a:ea typeface="Exo Medium"/>
                        <a:cs typeface="Exo Medium"/>
                        <a:sym typeface="Exo Medium"/>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Exo Medium"/>
                          <a:ea typeface="Exo Medium"/>
                          <a:cs typeface="Exo Medium"/>
                          <a:sym typeface="Exo Medium"/>
                        </a:rPr>
                        <a:t>E002</a:t>
                      </a:r>
                      <a:endParaRPr sz="1600" u="none" cap="none" strike="noStrike">
                        <a:latin typeface="Exo Medium"/>
                        <a:ea typeface="Exo Medium"/>
                        <a:cs typeface="Exo Medium"/>
                        <a:sym typeface="Exo Medium"/>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r>
            </a:tbl>
          </a:graphicData>
        </a:graphic>
      </p:graphicFrame>
      <p:sp>
        <p:nvSpPr>
          <p:cNvPr id="204" name="Google Shape;204;g222e1b3a562_0_14"/>
          <p:cNvSpPr txBox="1"/>
          <p:nvPr/>
        </p:nvSpPr>
        <p:spPr>
          <a:xfrm>
            <a:off x="551700" y="628350"/>
            <a:ext cx="9869400" cy="677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3800" u="none" cap="none" strike="noStrike">
                <a:solidFill>
                  <a:srgbClr val="000000"/>
                </a:solidFill>
                <a:latin typeface="Exo"/>
                <a:ea typeface="Exo"/>
                <a:cs typeface="Exo"/>
                <a:sym typeface="Exo"/>
              </a:rPr>
              <a:t>Khóa trong SQL - </a:t>
            </a:r>
            <a:r>
              <a:rPr b="1" i="0" lang="en-US" sz="3800" u="none" cap="none" strike="noStrike">
                <a:solidFill>
                  <a:srgbClr val="E2262D"/>
                </a:solidFill>
                <a:latin typeface="Exo"/>
                <a:ea typeface="Exo"/>
                <a:cs typeface="Exo"/>
                <a:sym typeface="Exo"/>
              </a:rPr>
              <a:t>Khóa chính, khóa ngoại</a:t>
            </a:r>
            <a:endParaRPr b="1" i="0" sz="3800" u="none" cap="none" strike="noStrike">
              <a:solidFill>
                <a:srgbClr val="E2262D"/>
              </a:solidFill>
              <a:latin typeface="Exo"/>
              <a:ea typeface="Exo"/>
              <a:cs typeface="Exo"/>
              <a:sym typeface="Ex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23dccb6f06f_1_42"/>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210" name="Google Shape;210;g23dccb6f06f_1_42"/>
          <p:cNvPicPr preferRelativeResize="0"/>
          <p:nvPr/>
        </p:nvPicPr>
        <p:blipFill rotWithShape="1">
          <a:blip r:embed="rId3">
            <a:alphaModFix/>
          </a:blip>
          <a:srcRect b="0" l="0" r="0" t="0"/>
          <a:stretch/>
        </p:blipFill>
        <p:spPr>
          <a:xfrm>
            <a:off x="124000" y="1243925"/>
            <a:ext cx="5438599" cy="5209800"/>
          </a:xfrm>
          <a:prstGeom prst="rect">
            <a:avLst/>
          </a:prstGeom>
          <a:noFill/>
          <a:ln>
            <a:noFill/>
          </a:ln>
        </p:spPr>
      </p:pic>
      <p:sp>
        <p:nvSpPr>
          <p:cNvPr id="211" name="Google Shape;211;g23dccb6f06f_1_42"/>
          <p:cNvSpPr txBox="1"/>
          <p:nvPr/>
        </p:nvSpPr>
        <p:spPr>
          <a:xfrm>
            <a:off x="2822100" y="399750"/>
            <a:ext cx="6547800" cy="677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3800" u="none" cap="none" strike="noStrike">
                <a:solidFill>
                  <a:srgbClr val="000000"/>
                </a:solidFill>
                <a:latin typeface="Exo"/>
                <a:ea typeface="Exo"/>
                <a:cs typeface="Exo"/>
                <a:sym typeface="Exo"/>
              </a:rPr>
              <a:t>Nội dung bài học</a:t>
            </a:r>
            <a:endParaRPr b="1" i="0" sz="4000" u="none" cap="none" strike="noStrike">
              <a:solidFill>
                <a:srgbClr val="000000"/>
              </a:solidFill>
              <a:latin typeface="Exo"/>
              <a:ea typeface="Exo"/>
              <a:cs typeface="Exo"/>
              <a:sym typeface="Exo"/>
            </a:endParaRPr>
          </a:p>
        </p:txBody>
      </p:sp>
      <p:sp>
        <p:nvSpPr>
          <p:cNvPr id="212" name="Google Shape;212;g23dccb6f06f_1_42"/>
          <p:cNvSpPr/>
          <p:nvPr/>
        </p:nvSpPr>
        <p:spPr>
          <a:xfrm>
            <a:off x="5253053" y="1498868"/>
            <a:ext cx="6535200" cy="772500"/>
          </a:xfrm>
          <a:prstGeom prst="roundRect">
            <a:avLst>
              <a:gd fmla="val 16667" name="adj"/>
            </a:avLst>
          </a:prstGeom>
          <a:solidFill>
            <a:srgbClr val="FFFFFF"/>
          </a:solid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2000" u="none" cap="none" strike="noStrike">
              <a:solidFill>
                <a:srgbClr val="000000"/>
              </a:solidFill>
              <a:latin typeface="Calibri"/>
              <a:ea typeface="Calibri"/>
              <a:cs typeface="Calibri"/>
              <a:sym typeface="Calibri"/>
            </a:endParaRPr>
          </a:p>
        </p:txBody>
      </p:sp>
      <p:sp>
        <p:nvSpPr>
          <p:cNvPr id="213" name="Google Shape;213;g23dccb6f06f_1_42"/>
          <p:cNvSpPr txBox="1"/>
          <p:nvPr/>
        </p:nvSpPr>
        <p:spPr>
          <a:xfrm>
            <a:off x="5319150" y="1490388"/>
            <a:ext cx="6469200" cy="772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rgbClr val="E2262D"/>
                </a:solidFill>
                <a:latin typeface="Exo"/>
                <a:ea typeface="Exo"/>
                <a:cs typeface="Exo"/>
                <a:sym typeface="Exo"/>
              </a:rPr>
              <a:t>   </a:t>
            </a:r>
            <a:r>
              <a:rPr b="1" i="0" lang="en-US" sz="2100" u="none" cap="none" strike="noStrike">
                <a:solidFill>
                  <a:srgbClr val="E2262D"/>
                </a:solidFill>
                <a:latin typeface="Exo"/>
                <a:ea typeface="Exo"/>
                <a:cs typeface="Exo"/>
                <a:sym typeface="Exo"/>
              </a:rPr>
              <a:t>1. Khóa trong SQL. Khoá chính - Khoá ngoại</a:t>
            </a:r>
            <a:r>
              <a:rPr b="1" i="0" lang="en-US" sz="2000" u="none" cap="none" strike="noStrike">
                <a:solidFill>
                  <a:srgbClr val="E2262D"/>
                </a:solidFill>
                <a:latin typeface="Exo"/>
                <a:ea typeface="Exo"/>
                <a:cs typeface="Exo"/>
                <a:sym typeface="Exo"/>
              </a:rPr>
              <a:t> </a:t>
            </a:r>
            <a:endParaRPr b="0" i="0" sz="2000" u="none" cap="none" strike="noStrike">
              <a:solidFill>
                <a:srgbClr val="E2262D"/>
              </a:solidFill>
              <a:latin typeface="Arial"/>
              <a:ea typeface="Arial"/>
              <a:cs typeface="Arial"/>
              <a:sym typeface="Arial"/>
            </a:endParaRPr>
          </a:p>
        </p:txBody>
      </p:sp>
      <p:sp>
        <p:nvSpPr>
          <p:cNvPr id="214" name="Google Shape;214;g23dccb6f06f_1_42"/>
          <p:cNvSpPr/>
          <p:nvPr/>
        </p:nvSpPr>
        <p:spPr>
          <a:xfrm>
            <a:off x="5253053" y="2464303"/>
            <a:ext cx="6535200" cy="7725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2000" u="none" cap="none" strike="noStrike">
              <a:solidFill>
                <a:srgbClr val="000000"/>
              </a:solidFill>
              <a:latin typeface="Calibri"/>
              <a:ea typeface="Calibri"/>
              <a:cs typeface="Calibri"/>
              <a:sym typeface="Calibri"/>
            </a:endParaRPr>
          </a:p>
        </p:txBody>
      </p:sp>
      <p:sp>
        <p:nvSpPr>
          <p:cNvPr id="215" name="Google Shape;215;g23dccb6f06f_1_42"/>
          <p:cNvSpPr txBox="1"/>
          <p:nvPr/>
        </p:nvSpPr>
        <p:spPr>
          <a:xfrm>
            <a:off x="5319150" y="2464313"/>
            <a:ext cx="6469200" cy="772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rgbClr val="FFFFFF"/>
                </a:solidFill>
                <a:latin typeface="Exo"/>
                <a:ea typeface="Exo"/>
                <a:cs typeface="Exo"/>
                <a:sym typeface="Exo"/>
              </a:rPr>
              <a:t>   </a:t>
            </a:r>
            <a:r>
              <a:rPr b="1" i="0" lang="en-US" sz="2100" u="none" cap="none" strike="noStrike">
                <a:solidFill>
                  <a:srgbClr val="FFFFFF"/>
                </a:solidFill>
                <a:latin typeface="Exo"/>
                <a:ea typeface="Exo"/>
                <a:cs typeface="Exo"/>
                <a:sym typeface="Exo"/>
              </a:rPr>
              <a:t>2. Quan hệ giữa các bảng trong CSDL quan hệ</a:t>
            </a:r>
            <a:endParaRPr b="1" i="0" sz="2000" u="none" cap="none" strike="noStrike">
              <a:solidFill>
                <a:srgbClr val="FFFFFF"/>
              </a:solidFill>
              <a:latin typeface="Exo"/>
              <a:ea typeface="Exo"/>
              <a:cs typeface="Exo"/>
              <a:sym typeface="Exo"/>
            </a:endParaRPr>
          </a:p>
        </p:txBody>
      </p:sp>
      <p:sp>
        <p:nvSpPr>
          <p:cNvPr id="216" name="Google Shape;216;g23dccb6f06f_1_42"/>
          <p:cNvSpPr/>
          <p:nvPr/>
        </p:nvSpPr>
        <p:spPr>
          <a:xfrm>
            <a:off x="5253103" y="3438239"/>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2000" u="none" cap="none" strike="noStrike">
              <a:solidFill>
                <a:srgbClr val="000000"/>
              </a:solidFill>
              <a:latin typeface="Calibri"/>
              <a:ea typeface="Calibri"/>
              <a:cs typeface="Calibri"/>
              <a:sym typeface="Calibri"/>
            </a:endParaRPr>
          </a:p>
        </p:txBody>
      </p:sp>
      <p:sp>
        <p:nvSpPr>
          <p:cNvPr id="217" name="Google Shape;217;g23dccb6f06f_1_42"/>
          <p:cNvSpPr txBox="1"/>
          <p:nvPr/>
        </p:nvSpPr>
        <p:spPr>
          <a:xfrm>
            <a:off x="5319200" y="3438250"/>
            <a:ext cx="6469200" cy="772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rgbClr val="000000"/>
                </a:solidFill>
                <a:latin typeface="Exo"/>
                <a:ea typeface="Exo"/>
                <a:cs typeface="Exo"/>
                <a:sym typeface="Exo"/>
              </a:rPr>
              <a:t>   </a:t>
            </a:r>
            <a:r>
              <a:rPr b="1" i="0" lang="en-US" sz="2100" u="none" cap="none" strike="noStrike">
                <a:solidFill>
                  <a:srgbClr val="E2262D"/>
                </a:solidFill>
                <a:latin typeface="Exo"/>
                <a:ea typeface="Exo"/>
                <a:cs typeface="Exo"/>
                <a:sym typeface="Exo"/>
              </a:rPr>
              <a:t>3. Các câu lệnh điều chỉnh dữ liệu cơ bản trong   </a:t>
            </a:r>
            <a:endParaRPr b="1" i="0" sz="2100" u="none" cap="none" strike="noStrike">
              <a:solidFill>
                <a:srgbClr val="E2262D"/>
              </a:solidFill>
              <a:latin typeface="Exo"/>
              <a:ea typeface="Exo"/>
              <a:cs typeface="Exo"/>
              <a:sym typeface="Exo"/>
            </a:endParaRPr>
          </a:p>
          <a:p>
            <a:pPr indent="0" lvl="0" marL="0" marR="0" rtl="0" algn="l">
              <a:lnSpc>
                <a:spcPct val="100000"/>
              </a:lnSpc>
              <a:spcBef>
                <a:spcPts val="0"/>
              </a:spcBef>
              <a:spcAft>
                <a:spcPts val="0"/>
              </a:spcAft>
              <a:buClr>
                <a:srgbClr val="000000"/>
              </a:buClr>
              <a:buSzPts val="2100"/>
              <a:buFont typeface="Arial"/>
              <a:buNone/>
            </a:pPr>
            <a:r>
              <a:rPr b="1" i="0" lang="en-US" sz="2100" u="none" cap="none" strike="noStrike">
                <a:solidFill>
                  <a:srgbClr val="E2262D"/>
                </a:solidFill>
                <a:latin typeface="Exo"/>
                <a:ea typeface="Exo"/>
                <a:cs typeface="Exo"/>
                <a:sym typeface="Exo"/>
              </a:rPr>
              <a:t>   SQL</a:t>
            </a:r>
            <a:endParaRPr b="0" i="0" sz="2000" u="none" cap="none" strike="noStrike">
              <a:solidFill>
                <a:srgbClr val="E2262D"/>
              </a:solidFill>
              <a:latin typeface="Arial"/>
              <a:ea typeface="Arial"/>
              <a:cs typeface="Arial"/>
              <a:sym typeface="Arial"/>
            </a:endParaRPr>
          </a:p>
        </p:txBody>
      </p:sp>
      <p:sp>
        <p:nvSpPr>
          <p:cNvPr id="218" name="Google Shape;218;g23dccb6f06f_1_42"/>
          <p:cNvSpPr/>
          <p:nvPr/>
        </p:nvSpPr>
        <p:spPr>
          <a:xfrm>
            <a:off x="5253103" y="4436489"/>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2000" u="none" cap="none" strike="noStrike">
              <a:solidFill>
                <a:srgbClr val="000000"/>
              </a:solidFill>
              <a:latin typeface="Calibri"/>
              <a:ea typeface="Calibri"/>
              <a:cs typeface="Calibri"/>
              <a:sym typeface="Calibri"/>
            </a:endParaRPr>
          </a:p>
        </p:txBody>
      </p:sp>
      <p:sp>
        <p:nvSpPr>
          <p:cNvPr id="219" name="Google Shape;219;g23dccb6f06f_1_42"/>
          <p:cNvSpPr txBox="1"/>
          <p:nvPr/>
        </p:nvSpPr>
        <p:spPr>
          <a:xfrm>
            <a:off x="5319206" y="4436499"/>
            <a:ext cx="6535200" cy="772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rgbClr val="000000"/>
                </a:solidFill>
                <a:latin typeface="Exo"/>
                <a:ea typeface="Exo"/>
                <a:cs typeface="Exo"/>
                <a:sym typeface="Exo"/>
              </a:rPr>
              <a:t>   </a:t>
            </a:r>
            <a:r>
              <a:rPr b="1" i="0" lang="en-US" sz="2100" u="none" cap="none" strike="noStrike">
                <a:solidFill>
                  <a:srgbClr val="E2262D"/>
                </a:solidFill>
                <a:latin typeface="Exo"/>
                <a:ea typeface="Exo"/>
                <a:cs typeface="Exo"/>
                <a:sym typeface="Exo"/>
              </a:rPr>
              <a:t>4. Toán tử nâng cao trong SQL</a:t>
            </a:r>
            <a:endParaRPr b="0" i="0" sz="2000" u="none" cap="none" strike="noStrike">
              <a:solidFill>
                <a:srgbClr val="E2262D"/>
              </a:solidFill>
              <a:latin typeface="Arial"/>
              <a:ea typeface="Arial"/>
              <a:cs typeface="Arial"/>
              <a:sym typeface="Arial"/>
            </a:endParaRPr>
          </a:p>
        </p:txBody>
      </p:sp>
      <p:sp>
        <p:nvSpPr>
          <p:cNvPr id="220" name="Google Shape;220;g23dccb6f06f_1_42"/>
          <p:cNvSpPr/>
          <p:nvPr/>
        </p:nvSpPr>
        <p:spPr>
          <a:xfrm>
            <a:off x="5253103" y="5434739"/>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2000" u="none" cap="none" strike="noStrike">
              <a:solidFill>
                <a:srgbClr val="000000"/>
              </a:solidFill>
              <a:latin typeface="Calibri"/>
              <a:ea typeface="Calibri"/>
              <a:cs typeface="Calibri"/>
              <a:sym typeface="Calibri"/>
            </a:endParaRPr>
          </a:p>
        </p:txBody>
      </p:sp>
      <p:sp>
        <p:nvSpPr>
          <p:cNvPr id="221" name="Google Shape;221;g23dccb6f06f_1_42"/>
          <p:cNvSpPr txBox="1"/>
          <p:nvPr/>
        </p:nvSpPr>
        <p:spPr>
          <a:xfrm>
            <a:off x="5319206" y="5434749"/>
            <a:ext cx="6535200" cy="772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rgbClr val="000000"/>
                </a:solidFill>
                <a:latin typeface="Exo"/>
                <a:ea typeface="Exo"/>
                <a:cs typeface="Exo"/>
                <a:sym typeface="Exo"/>
              </a:rPr>
              <a:t>   </a:t>
            </a:r>
            <a:r>
              <a:rPr b="1" i="0" lang="en-US" sz="2100" u="none" cap="none" strike="noStrike">
                <a:solidFill>
                  <a:srgbClr val="E2262D"/>
                </a:solidFill>
                <a:latin typeface="Exo"/>
                <a:ea typeface="Exo"/>
                <a:cs typeface="Exo"/>
                <a:sym typeface="Exo"/>
              </a:rPr>
              <a:t>5. Dữ liệu NULL và xử lý dữ liệu NULL trong SQL</a:t>
            </a:r>
            <a:endParaRPr b="0" i="0" sz="2000" u="none" cap="none" strike="noStrike">
              <a:solidFill>
                <a:srgbClr val="E2262D"/>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7"/>
          <p:cNvSpPr txBox="1"/>
          <p:nvPr/>
        </p:nvSpPr>
        <p:spPr>
          <a:xfrm>
            <a:off x="9685315" y="6436215"/>
            <a:ext cx="230704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doc@mindx.edu.vn</a:t>
            </a:r>
            <a:endParaRPr b="0" i="0" sz="1400" u="none" cap="none" strike="noStrike">
              <a:solidFill>
                <a:srgbClr val="000000"/>
              </a:solidFill>
              <a:latin typeface="Arial"/>
              <a:ea typeface="Arial"/>
              <a:cs typeface="Arial"/>
              <a:sym typeface="Arial"/>
            </a:endParaRPr>
          </a:p>
        </p:txBody>
      </p:sp>
      <p:sp>
        <p:nvSpPr>
          <p:cNvPr id="227" name="Google Shape;227;p27"/>
          <p:cNvSpPr txBox="1"/>
          <p:nvPr/>
        </p:nvSpPr>
        <p:spPr>
          <a:xfrm>
            <a:off x="838200" y="1288450"/>
            <a:ext cx="47739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3C3C3C"/>
                </a:solidFill>
                <a:latin typeface="Exo"/>
                <a:ea typeface="Exo"/>
                <a:cs typeface="Exo"/>
                <a:sym typeface="Exo"/>
              </a:rPr>
              <a:t>Có 3 loại quan hệ trong CSDL: </a:t>
            </a:r>
            <a:endParaRPr b="1" i="0" sz="1800" u="none" cap="none" strike="noStrike">
              <a:solidFill>
                <a:srgbClr val="3C3C3C"/>
              </a:solidFill>
              <a:latin typeface="Exo"/>
              <a:ea typeface="Exo"/>
              <a:cs typeface="Exo"/>
              <a:sym typeface="Exo"/>
            </a:endParaRPr>
          </a:p>
          <a:p>
            <a:pPr indent="0" lvl="0" marL="457200" marR="0" rtl="0" algn="l">
              <a:lnSpc>
                <a:spcPct val="100000"/>
              </a:lnSpc>
              <a:spcBef>
                <a:spcPts val="0"/>
              </a:spcBef>
              <a:spcAft>
                <a:spcPts val="0"/>
              </a:spcAft>
              <a:buClr>
                <a:srgbClr val="000000"/>
              </a:buClr>
              <a:buSzPts val="1800"/>
              <a:buFont typeface="Arial"/>
              <a:buNone/>
            </a:pPr>
            <a:r>
              <a:rPr b="0" i="0" lang="en-US" sz="1800" u="none" cap="none" strike="noStrike">
                <a:solidFill>
                  <a:srgbClr val="3C3C3C"/>
                </a:solidFill>
                <a:latin typeface="Exo Medium"/>
                <a:ea typeface="Exo Medium"/>
                <a:cs typeface="Exo Medium"/>
                <a:sym typeface="Exo Medium"/>
              </a:rPr>
              <a:t>Một - Một (One - One) ( 1-1 )</a:t>
            </a:r>
            <a:endParaRPr b="0" i="0" sz="1800" u="none" cap="none" strike="noStrike">
              <a:solidFill>
                <a:srgbClr val="3C3C3C"/>
              </a:solidFill>
              <a:latin typeface="Exo Medium"/>
              <a:ea typeface="Exo Medium"/>
              <a:cs typeface="Exo Medium"/>
              <a:sym typeface="Exo Medium"/>
            </a:endParaRPr>
          </a:p>
          <a:p>
            <a:pPr indent="0" lvl="0" marL="457200" marR="0" rtl="0" algn="l">
              <a:lnSpc>
                <a:spcPct val="100000"/>
              </a:lnSpc>
              <a:spcBef>
                <a:spcPts val="0"/>
              </a:spcBef>
              <a:spcAft>
                <a:spcPts val="0"/>
              </a:spcAft>
              <a:buClr>
                <a:srgbClr val="000000"/>
              </a:buClr>
              <a:buSzPts val="1800"/>
              <a:buFont typeface="Arial"/>
              <a:buNone/>
            </a:pPr>
            <a:r>
              <a:rPr b="0" i="0" lang="en-US" sz="1800" u="none" cap="none" strike="noStrike">
                <a:solidFill>
                  <a:srgbClr val="3C3C3C"/>
                </a:solidFill>
                <a:latin typeface="Exo Medium"/>
                <a:ea typeface="Exo Medium"/>
                <a:cs typeface="Exo Medium"/>
                <a:sym typeface="Exo Medium"/>
              </a:rPr>
              <a:t>Một - Nhiều (One - Many) ( 1-n)</a:t>
            </a:r>
            <a:endParaRPr b="0" i="0" sz="1800" u="none" cap="none" strike="noStrike">
              <a:solidFill>
                <a:srgbClr val="3C3C3C"/>
              </a:solidFill>
              <a:latin typeface="Exo Medium"/>
              <a:ea typeface="Exo Medium"/>
              <a:cs typeface="Exo Medium"/>
              <a:sym typeface="Exo Medium"/>
            </a:endParaRPr>
          </a:p>
          <a:p>
            <a:pPr indent="0" lvl="0" marL="457200" marR="0" rtl="0" algn="l">
              <a:lnSpc>
                <a:spcPct val="100000"/>
              </a:lnSpc>
              <a:spcBef>
                <a:spcPts val="0"/>
              </a:spcBef>
              <a:spcAft>
                <a:spcPts val="0"/>
              </a:spcAft>
              <a:buClr>
                <a:srgbClr val="000000"/>
              </a:buClr>
              <a:buSzPts val="1800"/>
              <a:buFont typeface="Arial"/>
              <a:buNone/>
            </a:pPr>
            <a:r>
              <a:rPr b="0" i="0" lang="en-US" sz="1800" u="none" cap="none" strike="noStrike">
                <a:solidFill>
                  <a:srgbClr val="3C3C3C"/>
                </a:solidFill>
                <a:latin typeface="Exo Medium"/>
                <a:ea typeface="Exo Medium"/>
                <a:cs typeface="Exo Medium"/>
                <a:sym typeface="Exo Medium"/>
              </a:rPr>
              <a:t>Nhiều - Nhiều (Many - Many) (m -n)</a:t>
            </a:r>
            <a:endParaRPr b="0" i="0" sz="1800" u="none" cap="none" strike="noStrike">
              <a:solidFill>
                <a:srgbClr val="3C3C3C"/>
              </a:solidFill>
              <a:latin typeface="Exo Medium"/>
              <a:ea typeface="Exo Medium"/>
              <a:cs typeface="Exo Medium"/>
              <a:sym typeface="Exo Medium"/>
            </a:endParaRPr>
          </a:p>
        </p:txBody>
      </p:sp>
      <p:pic>
        <p:nvPicPr>
          <p:cNvPr id="228" name="Google Shape;228;p27"/>
          <p:cNvPicPr preferRelativeResize="0"/>
          <p:nvPr/>
        </p:nvPicPr>
        <p:blipFill rotWithShape="1">
          <a:blip r:embed="rId3">
            <a:alphaModFix/>
          </a:blip>
          <a:srcRect b="0" l="1311" r="0" t="0"/>
          <a:stretch/>
        </p:blipFill>
        <p:spPr>
          <a:xfrm>
            <a:off x="6171138" y="1698925"/>
            <a:ext cx="5428775" cy="1200600"/>
          </a:xfrm>
          <a:prstGeom prst="rect">
            <a:avLst/>
          </a:prstGeom>
          <a:noFill/>
          <a:ln>
            <a:noFill/>
          </a:ln>
        </p:spPr>
      </p:pic>
      <p:pic>
        <p:nvPicPr>
          <p:cNvPr id="229" name="Google Shape;229;p27"/>
          <p:cNvPicPr preferRelativeResize="0"/>
          <p:nvPr/>
        </p:nvPicPr>
        <p:blipFill rotWithShape="1">
          <a:blip r:embed="rId4">
            <a:alphaModFix/>
          </a:blip>
          <a:srcRect b="0" l="0" r="0" t="0"/>
          <a:stretch/>
        </p:blipFill>
        <p:spPr>
          <a:xfrm>
            <a:off x="6035638" y="3339525"/>
            <a:ext cx="5699762" cy="1035612"/>
          </a:xfrm>
          <a:prstGeom prst="rect">
            <a:avLst/>
          </a:prstGeom>
          <a:noFill/>
          <a:ln>
            <a:noFill/>
          </a:ln>
        </p:spPr>
      </p:pic>
      <p:sp>
        <p:nvSpPr>
          <p:cNvPr id="230" name="Google Shape;230;p27"/>
          <p:cNvSpPr txBox="1"/>
          <p:nvPr/>
        </p:nvSpPr>
        <p:spPr>
          <a:xfrm>
            <a:off x="7155762" y="2990300"/>
            <a:ext cx="3459600" cy="446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700"/>
              <a:buFont typeface="Arial"/>
              <a:buNone/>
            </a:pPr>
            <a:r>
              <a:rPr b="1" i="0" lang="en-US" sz="1700" u="none" cap="none" strike="noStrike">
                <a:solidFill>
                  <a:srgbClr val="E2262D"/>
                </a:solidFill>
                <a:latin typeface="Exo"/>
                <a:ea typeface="Exo"/>
                <a:cs typeface="Exo"/>
                <a:sym typeface="Exo"/>
              </a:rPr>
              <a:t>Ví dụ về mối quan hệ 1 - n:</a:t>
            </a:r>
            <a:endParaRPr b="1" i="0" sz="1700" u="none" cap="none" strike="noStrike">
              <a:solidFill>
                <a:srgbClr val="E2262D"/>
              </a:solidFill>
              <a:latin typeface="Exo"/>
              <a:ea typeface="Exo"/>
              <a:cs typeface="Exo"/>
              <a:sym typeface="Exo"/>
            </a:endParaRPr>
          </a:p>
        </p:txBody>
      </p:sp>
      <p:sp>
        <p:nvSpPr>
          <p:cNvPr id="231" name="Google Shape;231;p27"/>
          <p:cNvSpPr txBox="1"/>
          <p:nvPr/>
        </p:nvSpPr>
        <p:spPr>
          <a:xfrm>
            <a:off x="7155750" y="1280250"/>
            <a:ext cx="3459600" cy="446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700"/>
              <a:buFont typeface="Arial"/>
              <a:buNone/>
            </a:pPr>
            <a:r>
              <a:rPr b="1" i="0" lang="en-US" sz="1700" u="none" cap="none" strike="noStrike">
                <a:solidFill>
                  <a:srgbClr val="E2262D"/>
                </a:solidFill>
                <a:latin typeface="Exo"/>
                <a:ea typeface="Exo"/>
                <a:cs typeface="Exo"/>
                <a:sym typeface="Exo"/>
              </a:rPr>
              <a:t>Ví dụ về mối quan hệ 1 - 1:</a:t>
            </a:r>
            <a:endParaRPr b="1" i="0" sz="1700" u="none" cap="none" strike="noStrike">
              <a:solidFill>
                <a:srgbClr val="E2262D"/>
              </a:solidFill>
              <a:latin typeface="Exo"/>
              <a:ea typeface="Exo"/>
              <a:cs typeface="Exo"/>
              <a:sym typeface="Exo"/>
            </a:endParaRPr>
          </a:p>
        </p:txBody>
      </p:sp>
      <p:pic>
        <p:nvPicPr>
          <p:cNvPr id="232" name="Google Shape;232;p27"/>
          <p:cNvPicPr preferRelativeResize="0"/>
          <p:nvPr/>
        </p:nvPicPr>
        <p:blipFill rotWithShape="1">
          <a:blip r:embed="rId5">
            <a:alphaModFix/>
          </a:blip>
          <a:srcRect b="0" l="0" r="0" t="0"/>
          <a:stretch/>
        </p:blipFill>
        <p:spPr>
          <a:xfrm>
            <a:off x="5908194" y="4915948"/>
            <a:ext cx="5954653" cy="1200600"/>
          </a:xfrm>
          <a:prstGeom prst="rect">
            <a:avLst/>
          </a:prstGeom>
          <a:noFill/>
          <a:ln>
            <a:noFill/>
          </a:ln>
        </p:spPr>
      </p:pic>
      <p:sp>
        <p:nvSpPr>
          <p:cNvPr id="233" name="Google Shape;233;p27"/>
          <p:cNvSpPr txBox="1"/>
          <p:nvPr/>
        </p:nvSpPr>
        <p:spPr>
          <a:xfrm>
            <a:off x="7155762" y="4681150"/>
            <a:ext cx="3459600" cy="446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700"/>
              <a:buFont typeface="Arial"/>
              <a:buNone/>
            </a:pPr>
            <a:r>
              <a:rPr b="1" i="0" lang="en-US" sz="1700" u="none" cap="none" strike="noStrike">
                <a:solidFill>
                  <a:srgbClr val="E2262D"/>
                </a:solidFill>
                <a:latin typeface="Exo"/>
                <a:ea typeface="Exo"/>
                <a:cs typeface="Exo"/>
                <a:sym typeface="Exo"/>
              </a:rPr>
              <a:t>Ví dụ về mối quan hệ m - n:</a:t>
            </a:r>
            <a:endParaRPr b="1" i="0" sz="1700" u="none" cap="none" strike="noStrike">
              <a:solidFill>
                <a:srgbClr val="E2262D"/>
              </a:solidFill>
              <a:latin typeface="Exo"/>
              <a:ea typeface="Exo"/>
              <a:cs typeface="Exo"/>
              <a:sym typeface="Exo"/>
            </a:endParaRPr>
          </a:p>
        </p:txBody>
      </p:sp>
      <p:sp>
        <p:nvSpPr>
          <p:cNvPr id="234" name="Google Shape;234;p27"/>
          <p:cNvSpPr txBox="1"/>
          <p:nvPr/>
        </p:nvSpPr>
        <p:spPr>
          <a:xfrm>
            <a:off x="855325" y="2632863"/>
            <a:ext cx="47739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3C3C3C"/>
                </a:solidFill>
                <a:latin typeface="Exo"/>
                <a:ea typeface="Exo"/>
                <a:cs typeface="Exo"/>
                <a:sym typeface="Exo"/>
              </a:rPr>
              <a:t>Ngoài ra,</a:t>
            </a:r>
            <a:r>
              <a:rPr b="0" i="0" lang="en-US" sz="1800" u="none" cap="none" strike="noStrike">
                <a:solidFill>
                  <a:srgbClr val="3C3C3C"/>
                </a:solidFill>
                <a:latin typeface="Exo Medium"/>
                <a:ea typeface="Exo Medium"/>
                <a:cs typeface="Exo Medium"/>
                <a:sym typeface="Exo Medium"/>
              </a:rPr>
              <a:t> trong SQL có một loại quan hệ nữa là: Tự tham chiếu đến chính nó (Self-referencing relationships)</a:t>
            </a:r>
            <a:endParaRPr b="0" i="0" sz="1800" u="none" cap="none" strike="noStrike">
              <a:solidFill>
                <a:srgbClr val="3C3C3C"/>
              </a:solidFill>
              <a:latin typeface="Exo Medium"/>
              <a:ea typeface="Exo Medium"/>
              <a:cs typeface="Exo Medium"/>
              <a:sym typeface="Exo Medium"/>
            </a:endParaRPr>
          </a:p>
        </p:txBody>
      </p:sp>
      <p:pic>
        <p:nvPicPr>
          <p:cNvPr id="235" name="Google Shape;235;p27"/>
          <p:cNvPicPr preferRelativeResize="0"/>
          <p:nvPr/>
        </p:nvPicPr>
        <p:blipFill rotWithShape="1">
          <a:blip r:embed="rId6">
            <a:alphaModFix/>
          </a:blip>
          <a:srcRect b="0" l="0" r="0" t="0"/>
          <a:stretch/>
        </p:blipFill>
        <p:spPr>
          <a:xfrm>
            <a:off x="1213388" y="4090250"/>
            <a:ext cx="3375225" cy="2503426"/>
          </a:xfrm>
          <a:prstGeom prst="rect">
            <a:avLst/>
          </a:prstGeom>
          <a:noFill/>
          <a:ln>
            <a:noFill/>
          </a:ln>
        </p:spPr>
      </p:pic>
      <p:sp>
        <p:nvSpPr>
          <p:cNvPr id="236" name="Google Shape;236;p27"/>
          <p:cNvSpPr txBox="1"/>
          <p:nvPr/>
        </p:nvSpPr>
        <p:spPr>
          <a:xfrm>
            <a:off x="766500" y="3702688"/>
            <a:ext cx="42690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E31F26"/>
                </a:solidFill>
                <a:latin typeface="Exo"/>
                <a:ea typeface="Exo"/>
                <a:cs typeface="Exo"/>
                <a:sym typeface="Exo"/>
              </a:rPr>
              <a:t>Ví dụ về mối quan hệ self-reference:</a:t>
            </a:r>
            <a:endParaRPr b="1" i="0" sz="1800" u="none" cap="none" strike="noStrike">
              <a:solidFill>
                <a:srgbClr val="E31F26"/>
              </a:solidFill>
              <a:latin typeface="Exo"/>
              <a:ea typeface="Exo"/>
              <a:cs typeface="Exo"/>
              <a:sym typeface="Exo"/>
            </a:endParaRPr>
          </a:p>
        </p:txBody>
      </p:sp>
      <p:sp>
        <p:nvSpPr>
          <p:cNvPr id="237" name="Google Shape;237;p27"/>
          <p:cNvSpPr txBox="1"/>
          <p:nvPr/>
        </p:nvSpPr>
        <p:spPr>
          <a:xfrm>
            <a:off x="627900" y="399750"/>
            <a:ext cx="98694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000000"/>
                </a:solidFill>
                <a:latin typeface="Exo"/>
                <a:ea typeface="Exo"/>
                <a:cs typeface="Exo"/>
                <a:sym typeface="Exo"/>
              </a:rPr>
              <a:t>Quan hệ giữa các bảng trong </a:t>
            </a:r>
            <a:r>
              <a:rPr b="1" i="0" lang="en-US" sz="3600" u="none" cap="none" strike="noStrike">
                <a:solidFill>
                  <a:srgbClr val="E2262D"/>
                </a:solidFill>
                <a:latin typeface="Exo"/>
                <a:ea typeface="Exo"/>
                <a:cs typeface="Exo"/>
                <a:sym typeface="Exo"/>
              </a:rPr>
              <a:t>CSDL quan hệ</a:t>
            </a:r>
            <a:endParaRPr b="1" i="0" sz="3800" u="none" cap="none" strike="noStrike">
              <a:solidFill>
                <a:srgbClr val="E2262D"/>
              </a:solidFill>
              <a:latin typeface="Exo"/>
              <a:ea typeface="Exo"/>
              <a:cs typeface="Exo"/>
              <a:sym typeface="Exo"/>
            </a:endParaRPr>
          </a:p>
        </p:txBody>
      </p:sp>
      <p:pic>
        <p:nvPicPr>
          <p:cNvPr id="238" name="Google Shape;238;p27"/>
          <p:cNvPicPr preferRelativeResize="0"/>
          <p:nvPr/>
        </p:nvPicPr>
        <p:blipFill rotWithShape="1">
          <a:blip r:embed="rId7">
            <a:alphaModFix/>
          </a:blip>
          <a:srcRect b="0" l="0" r="0" t="0"/>
          <a:stretch/>
        </p:blipFill>
        <p:spPr>
          <a:xfrm>
            <a:off x="766508" y="1356459"/>
            <a:ext cx="88821" cy="190315"/>
          </a:xfrm>
          <a:prstGeom prst="rect">
            <a:avLst/>
          </a:prstGeom>
          <a:noFill/>
          <a:ln>
            <a:noFill/>
          </a:ln>
        </p:spPr>
      </p:pic>
      <p:pic>
        <p:nvPicPr>
          <p:cNvPr id="239" name="Google Shape;239;p27"/>
          <p:cNvPicPr preferRelativeResize="0"/>
          <p:nvPr/>
        </p:nvPicPr>
        <p:blipFill rotWithShape="1">
          <a:blip r:embed="rId7">
            <a:alphaModFix/>
          </a:blip>
          <a:srcRect b="0" l="0" r="0" t="0"/>
          <a:stretch/>
        </p:blipFill>
        <p:spPr>
          <a:xfrm>
            <a:off x="766508" y="2709209"/>
            <a:ext cx="88821" cy="19031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0"/>
          <p:cNvSpPr txBox="1"/>
          <p:nvPr/>
        </p:nvSpPr>
        <p:spPr>
          <a:xfrm>
            <a:off x="9685315" y="6436215"/>
            <a:ext cx="230704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doc@mindx.edu.vn</a:t>
            </a:r>
            <a:endParaRPr b="0" i="0" sz="1400" u="none" cap="none" strike="noStrike">
              <a:solidFill>
                <a:srgbClr val="000000"/>
              </a:solidFill>
              <a:latin typeface="Arial"/>
              <a:ea typeface="Arial"/>
              <a:cs typeface="Arial"/>
              <a:sym typeface="Arial"/>
            </a:endParaRPr>
          </a:p>
        </p:txBody>
      </p:sp>
      <p:sp>
        <p:nvSpPr>
          <p:cNvPr id="245" name="Google Shape;245;p30"/>
          <p:cNvSpPr/>
          <p:nvPr/>
        </p:nvSpPr>
        <p:spPr>
          <a:xfrm>
            <a:off x="759375" y="5049450"/>
            <a:ext cx="10508400" cy="793500"/>
          </a:xfrm>
          <a:prstGeom prst="roundRect">
            <a:avLst>
              <a:gd fmla="val 16667" name="adj"/>
            </a:avLst>
          </a:prstGeom>
          <a:solidFill>
            <a:srgbClr val="FFFFFF"/>
          </a:solidFill>
          <a:ln cap="flat" cmpd="sng" w="12700">
            <a:solidFill>
              <a:srgbClr val="FFFFFF"/>
            </a:solidFill>
            <a:prstDash val="solid"/>
            <a:miter lim="800000"/>
            <a:headEnd len="sm" w="sm" type="none"/>
            <a:tailEnd len="sm" w="sm" type="none"/>
          </a:ln>
          <a:effectLst>
            <a:outerShdw blurRad="952500" sx="105000" rotWithShape="0" algn="ctr" sy="105000">
              <a:srgbClr val="000000">
                <a:alpha val="1372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46" name="Google Shape;246;p30"/>
          <p:cNvSpPr txBox="1"/>
          <p:nvPr/>
        </p:nvSpPr>
        <p:spPr>
          <a:xfrm>
            <a:off x="1161300" y="399750"/>
            <a:ext cx="98694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000000"/>
                </a:solidFill>
                <a:latin typeface="Exo"/>
                <a:ea typeface="Exo"/>
                <a:cs typeface="Exo"/>
                <a:sym typeface="Exo"/>
              </a:rPr>
              <a:t>Quan hệ </a:t>
            </a:r>
            <a:r>
              <a:rPr b="1" i="0" lang="en-US" sz="3600" u="none" cap="none" strike="noStrike">
                <a:solidFill>
                  <a:srgbClr val="E2262D"/>
                </a:solidFill>
                <a:latin typeface="Exo"/>
                <a:ea typeface="Exo"/>
                <a:cs typeface="Exo"/>
                <a:sym typeface="Exo"/>
              </a:rPr>
              <a:t>một - một (1 – 1)</a:t>
            </a:r>
            <a:endParaRPr b="1" i="0" sz="3800" u="none" cap="none" strike="noStrike">
              <a:solidFill>
                <a:srgbClr val="E2262D"/>
              </a:solidFill>
              <a:latin typeface="Exo"/>
              <a:ea typeface="Exo"/>
              <a:cs typeface="Exo"/>
              <a:sym typeface="Exo"/>
            </a:endParaRPr>
          </a:p>
        </p:txBody>
      </p:sp>
      <p:pic>
        <p:nvPicPr>
          <p:cNvPr id="247" name="Google Shape;247;p30"/>
          <p:cNvPicPr preferRelativeResize="0"/>
          <p:nvPr/>
        </p:nvPicPr>
        <p:blipFill rotWithShape="1">
          <a:blip r:embed="rId3">
            <a:alphaModFix/>
          </a:blip>
          <a:srcRect b="0" l="0" r="0" t="0"/>
          <a:stretch/>
        </p:blipFill>
        <p:spPr>
          <a:xfrm>
            <a:off x="759375" y="1852824"/>
            <a:ext cx="6364774" cy="2701125"/>
          </a:xfrm>
          <a:prstGeom prst="rect">
            <a:avLst/>
          </a:prstGeom>
          <a:noFill/>
          <a:ln>
            <a:noFill/>
          </a:ln>
        </p:spPr>
      </p:pic>
      <p:sp>
        <p:nvSpPr>
          <p:cNvPr id="248" name="Google Shape;248;p30"/>
          <p:cNvSpPr txBox="1"/>
          <p:nvPr/>
        </p:nvSpPr>
        <p:spPr>
          <a:xfrm>
            <a:off x="7309200" y="1864338"/>
            <a:ext cx="3958500" cy="267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Exo"/>
                <a:ea typeface="Exo"/>
                <a:cs typeface="Exo"/>
                <a:sym typeface="Exo"/>
              </a:rPr>
              <a:t>Ví dụ:</a:t>
            </a:r>
            <a:endParaRPr b="1" i="0" sz="18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Exo Medium"/>
              <a:ea typeface="Exo Medium"/>
              <a:cs typeface="Exo Medium"/>
              <a:sym typeface="Exo Medium"/>
            </a:endParaRPr>
          </a:p>
          <a:p>
            <a:pPr indent="0" lvl="0" marL="45720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Exo Medium"/>
                <a:ea typeface="Exo Medium"/>
                <a:cs typeface="Exo Medium"/>
                <a:sym typeface="Exo Medium"/>
              </a:rPr>
              <a:t>Bảng Customer_level là bảng chứa thông tin của khách hàng thuộc phân khúc nào</a:t>
            </a:r>
            <a:endParaRPr b="0" i="0" sz="1800" u="none" cap="none" strike="noStrike">
              <a:solidFill>
                <a:srgbClr val="000000"/>
              </a:solidFill>
              <a:latin typeface="Exo Medium"/>
              <a:ea typeface="Exo Medium"/>
              <a:cs typeface="Exo Medium"/>
              <a:sym typeface="Exo Medium"/>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Exo Medium"/>
              <a:ea typeface="Exo Medium"/>
              <a:cs typeface="Exo Medium"/>
              <a:sym typeface="Exo Medium"/>
            </a:endParaRPr>
          </a:p>
          <a:p>
            <a:pPr indent="0" lvl="0" marL="45720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Exo Medium"/>
                <a:ea typeface="Exo Medium"/>
                <a:cs typeface="Exo Medium"/>
                <a:sym typeface="Exo Medium"/>
              </a:rPr>
              <a:t>Bảng Customer_Info là bảng chứa thông tin cá nhân </a:t>
            </a:r>
            <a:endParaRPr b="0" i="0" sz="1800" u="none" cap="none" strike="noStrike">
              <a:solidFill>
                <a:srgbClr val="000000"/>
              </a:solidFill>
              <a:latin typeface="Exo Medium"/>
              <a:ea typeface="Exo Medium"/>
              <a:cs typeface="Exo Medium"/>
              <a:sym typeface="Exo Medium"/>
            </a:endParaRPr>
          </a:p>
          <a:p>
            <a:pPr indent="0" lvl="0" marL="45720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Exo Medium"/>
                <a:ea typeface="Exo Medium"/>
                <a:cs typeface="Exo Medium"/>
                <a:sym typeface="Exo Medium"/>
              </a:rPr>
              <a:t>của khách hàng.</a:t>
            </a:r>
            <a:endParaRPr b="0" i="0" sz="1400" u="none" cap="none" strike="noStrike">
              <a:solidFill>
                <a:srgbClr val="000000"/>
              </a:solidFill>
              <a:latin typeface="Arial"/>
              <a:ea typeface="Arial"/>
              <a:cs typeface="Arial"/>
              <a:sym typeface="Arial"/>
            </a:endParaRPr>
          </a:p>
        </p:txBody>
      </p:sp>
      <p:pic>
        <p:nvPicPr>
          <p:cNvPr id="249" name="Google Shape;249;p30"/>
          <p:cNvPicPr preferRelativeResize="0"/>
          <p:nvPr/>
        </p:nvPicPr>
        <p:blipFill rotWithShape="1">
          <a:blip r:embed="rId4">
            <a:alphaModFix/>
          </a:blip>
          <a:srcRect b="0" l="0" r="0" t="0"/>
          <a:stretch/>
        </p:blipFill>
        <p:spPr>
          <a:xfrm>
            <a:off x="7580033" y="2529559"/>
            <a:ext cx="88821" cy="190315"/>
          </a:xfrm>
          <a:prstGeom prst="rect">
            <a:avLst/>
          </a:prstGeom>
          <a:noFill/>
          <a:ln>
            <a:noFill/>
          </a:ln>
        </p:spPr>
      </p:pic>
      <p:pic>
        <p:nvPicPr>
          <p:cNvPr id="250" name="Google Shape;250;p30"/>
          <p:cNvPicPr preferRelativeResize="0"/>
          <p:nvPr/>
        </p:nvPicPr>
        <p:blipFill rotWithShape="1">
          <a:blip r:embed="rId4">
            <a:alphaModFix/>
          </a:blip>
          <a:srcRect b="0" l="0" r="0" t="0"/>
          <a:stretch/>
        </p:blipFill>
        <p:spPr>
          <a:xfrm>
            <a:off x="7580033" y="3637784"/>
            <a:ext cx="88821" cy="190315"/>
          </a:xfrm>
          <a:prstGeom prst="rect">
            <a:avLst/>
          </a:prstGeom>
          <a:noFill/>
          <a:ln>
            <a:noFill/>
          </a:ln>
        </p:spPr>
      </p:pic>
      <p:sp>
        <p:nvSpPr>
          <p:cNvPr id="251" name="Google Shape;251;p30"/>
          <p:cNvSpPr txBox="1"/>
          <p:nvPr/>
        </p:nvSpPr>
        <p:spPr>
          <a:xfrm>
            <a:off x="759375" y="5076738"/>
            <a:ext cx="105084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rgbClr val="000000"/>
                </a:solidFill>
                <a:latin typeface="Exo Medium"/>
                <a:ea typeface="Exo Medium"/>
                <a:cs typeface="Exo Medium"/>
                <a:sym typeface="Exo Medium"/>
              </a:rPr>
              <a:t>Mối quan hệ </a:t>
            </a:r>
            <a:r>
              <a:rPr b="0" i="1" lang="en-US" sz="1800" u="none" cap="none" strike="noStrike">
                <a:solidFill>
                  <a:srgbClr val="E31F26"/>
                </a:solidFill>
                <a:latin typeface="Exo Medium"/>
                <a:ea typeface="Exo Medium"/>
                <a:cs typeface="Exo Medium"/>
                <a:sym typeface="Exo Medium"/>
              </a:rPr>
              <a:t>1-1</a:t>
            </a:r>
            <a:r>
              <a:rPr b="0" i="1" lang="en-US" sz="1800" u="none" cap="none" strike="noStrike">
                <a:solidFill>
                  <a:srgbClr val="000000"/>
                </a:solidFill>
                <a:latin typeface="Exo Medium"/>
                <a:ea typeface="Exo Medium"/>
                <a:cs typeface="Exo Medium"/>
                <a:sym typeface="Exo Medium"/>
              </a:rPr>
              <a:t> biểu diễn mỗi một mã khách hàng trong bảng </a:t>
            </a:r>
            <a:r>
              <a:rPr b="0" i="1" lang="en-US" sz="1800" u="none" cap="none" strike="noStrike">
                <a:solidFill>
                  <a:srgbClr val="E31F26"/>
                </a:solidFill>
                <a:latin typeface="Exo Medium"/>
                <a:ea typeface="Exo Medium"/>
                <a:cs typeface="Exo Medium"/>
                <a:sym typeface="Exo Medium"/>
              </a:rPr>
              <a:t>Customer_Level</a:t>
            </a:r>
            <a:r>
              <a:rPr b="0" i="1" lang="en-US" sz="1800" u="none" cap="none" strike="noStrike">
                <a:solidFill>
                  <a:srgbClr val="000000"/>
                </a:solidFill>
                <a:latin typeface="Exo Medium"/>
                <a:ea typeface="Exo Medium"/>
                <a:cs typeface="Exo Medium"/>
                <a:sym typeface="Exo Medium"/>
              </a:rPr>
              <a:t> sẽ có </a:t>
            </a:r>
            <a:r>
              <a:rPr b="1" i="1" lang="en-US" sz="1800" u="none" cap="none" strike="noStrike">
                <a:solidFill>
                  <a:srgbClr val="E31F26"/>
                </a:solidFill>
                <a:highlight>
                  <a:srgbClr val="FFFF00"/>
                </a:highlight>
                <a:latin typeface="Exo"/>
                <a:ea typeface="Exo"/>
                <a:cs typeface="Exo"/>
                <a:sym typeface="Exo"/>
              </a:rPr>
              <a:t>duy nhất 1 thông tin cá nhân</a:t>
            </a:r>
            <a:r>
              <a:rPr b="0" i="1" lang="en-US" sz="1800" u="none" cap="none" strike="noStrike">
                <a:solidFill>
                  <a:srgbClr val="000000"/>
                </a:solidFill>
                <a:latin typeface="Exo Medium"/>
                <a:ea typeface="Exo Medium"/>
                <a:cs typeface="Exo Medium"/>
                <a:sym typeface="Exo Medium"/>
              </a:rPr>
              <a:t> trong bảng </a:t>
            </a:r>
            <a:r>
              <a:rPr b="0" i="1" lang="en-US" sz="1800" u="none" cap="none" strike="noStrike">
                <a:solidFill>
                  <a:srgbClr val="E31F26"/>
                </a:solidFill>
                <a:latin typeface="Exo Medium"/>
                <a:ea typeface="Exo Medium"/>
                <a:cs typeface="Exo Medium"/>
                <a:sym typeface="Exo Medium"/>
              </a:rPr>
              <a:t>Customer_Info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5"/>
          <p:cNvSpPr txBox="1"/>
          <p:nvPr/>
        </p:nvSpPr>
        <p:spPr>
          <a:xfrm>
            <a:off x="9685315" y="6436215"/>
            <a:ext cx="230704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doc@mindx.edu.vn</a:t>
            </a:r>
            <a:endParaRPr b="0" i="0" sz="1400" u="none" cap="none" strike="noStrike">
              <a:solidFill>
                <a:srgbClr val="000000"/>
              </a:solidFill>
              <a:latin typeface="Arial"/>
              <a:ea typeface="Arial"/>
              <a:cs typeface="Arial"/>
              <a:sym typeface="Arial"/>
            </a:endParaRPr>
          </a:p>
        </p:txBody>
      </p:sp>
      <p:sp>
        <p:nvSpPr>
          <p:cNvPr id="257" name="Google Shape;257;p45"/>
          <p:cNvSpPr/>
          <p:nvPr/>
        </p:nvSpPr>
        <p:spPr>
          <a:xfrm>
            <a:off x="759375" y="5049450"/>
            <a:ext cx="10508400" cy="793500"/>
          </a:xfrm>
          <a:prstGeom prst="roundRect">
            <a:avLst>
              <a:gd fmla="val 16667" name="adj"/>
            </a:avLst>
          </a:prstGeom>
          <a:solidFill>
            <a:srgbClr val="FFFFFF"/>
          </a:solidFill>
          <a:ln cap="flat" cmpd="sng" w="12700">
            <a:solidFill>
              <a:srgbClr val="FFFFFF"/>
            </a:solidFill>
            <a:prstDash val="solid"/>
            <a:miter lim="800000"/>
            <a:headEnd len="sm" w="sm" type="none"/>
            <a:tailEnd len="sm" w="sm" type="none"/>
          </a:ln>
          <a:effectLst>
            <a:outerShdw blurRad="952500" sx="105000" rotWithShape="0" algn="ctr" sy="105000">
              <a:srgbClr val="000000">
                <a:alpha val="1372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58" name="Google Shape;258;p45"/>
          <p:cNvSpPr txBox="1"/>
          <p:nvPr/>
        </p:nvSpPr>
        <p:spPr>
          <a:xfrm>
            <a:off x="1161300" y="399750"/>
            <a:ext cx="98694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000000"/>
                </a:solidFill>
                <a:latin typeface="Exo"/>
                <a:ea typeface="Exo"/>
                <a:cs typeface="Exo"/>
                <a:sym typeface="Exo"/>
              </a:rPr>
              <a:t>Quan hệ </a:t>
            </a:r>
            <a:r>
              <a:rPr b="1" i="0" lang="en-US" sz="3600" u="none" cap="none" strike="noStrike">
                <a:solidFill>
                  <a:srgbClr val="E2262D"/>
                </a:solidFill>
                <a:latin typeface="Exo"/>
                <a:ea typeface="Exo"/>
                <a:cs typeface="Exo"/>
                <a:sym typeface="Exo"/>
              </a:rPr>
              <a:t>một - nhiều (1 – n)</a:t>
            </a:r>
            <a:endParaRPr b="1" i="0" sz="3800" u="none" cap="none" strike="noStrike">
              <a:solidFill>
                <a:srgbClr val="E2262D"/>
              </a:solidFill>
              <a:latin typeface="Exo"/>
              <a:ea typeface="Exo"/>
              <a:cs typeface="Exo"/>
              <a:sym typeface="Exo"/>
            </a:endParaRPr>
          </a:p>
        </p:txBody>
      </p:sp>
      <p:pic>
        <p:nvPicPr>
          <p:cNvPr id="259" name="Google Shape;259;p45"/>
          <p:cNvPicPr preferRelativeResize="0"/>
          <p:nvPr/>
        </p:nvPicPr>
        <p:blipFill rotWithShape="1">
          <a:blip r:embed="rId3">
            <a:alphaModFix/>
          </a:blip>
          <a:srcRect b="0" l="0" r="0" t="0"/>
          <a:stretch/>
        </p:blipFill>
        <p:spPr>
          <a:xfrm>
            <a:off x="878962" y="1852838"/>
            <a:ext cx="6125595" cy="2701125"/>
          </a:xfrm>
          <a:prstGeom prst="rect">
            <a:avLst/>
          </a:prstGeom>
          <a:noFill/>
          <a:ln>
            <a:noFill/>
          </a:ln>
        </p:spPr>
      </p:pic>
      <p:sp>
        <p:nvSpPr>
          <p:cNvPr id="260" name="Google Shape;260;p45"/>
          <p:cNvSpPr txBox="1"/>
          <p:nvPr/>
        </p:nvSpPr>
        <p:spPr>
          <a:xfrm>
            <a:off x="7309200" y="1864338"/>
            <a:ext cx="3958500" cy="267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Exo"/>
                <a:ea typeface="Exo"/>
                <a:cs typeface="Exo"/>
                <a:sym typeface="Exo"/>
              </a:rPr>
              <a:t>Ví dụ:</a:t>
            </a:r>
            <a:endParaRPr b="1" i="0" sz="18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Exo Medium"/>
              <a:ea typeface="Exo Medium"/>
              <a:cs typeface="Exo Medium"/>
              <a:sym typeface="Exo Medium"/>
            </a:endParaRPr>
          </a:p>
          <a:p>
            <a:pPr indent="0" lvl="0" marL="45720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Exo Medium"/>
                <a:ea typeface="Exo Medium"/>
                <a:cs typeface="Exo Medium"/>
                <a:sym typeface="Exo Medium"/>
              </a:rPr>
              <a:t>Bảng order_detail là bảng chứa thông tin chi tiết của đơn hàng mà khách hàng mua.</a:t>
            </a:r>
            <a:endParaRPr b="0" i="0" sz="1800" u="none" cap="none" strike="noStrike">
              <a:solidFill>
                <a:srgbClr val="000000"/>
              </a:solidFill>
              <a:latin typeface="Exo Medium"/>
              <a:ea typeface="Exo Medium"/>
              <a:cs typeface="Exo Medium"/>
              <a:sym typeface="Exo Medium"/>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Exo Medium"/>
              <a:ea typeface="Exo Medium"/>
              <a:cs typeface="Exo Medium"/>
              <a:sym typeface="Exo Medium"/>
            </a:endParaRPr>
          </a:p>
          <a:p>
            <a:pPr indent="0" lvl="0" marL="45720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Exo Medium"/>
                <a:ea typeface="Exo Medium"/>
                <a:cs typeface="Exo Medium"/>
                <a:sym typeface="Exo Medium"/>
              </a:rPr>
              <a:t>Bảng Customer_Info là bảng chứa thông tin cá nhân </a:t>
            </a:r>
            <a:endParaRPr b="0" i="0" sz="1800" u="none" cap="none" strike="noStrike">
              <a:solidFill>
                <a:srgbClr val="000000"/>
              </a:solidFill>
              <a:latin typeface="Exo Medium"/>
              <a:ea typeface="Exo Medium"/>
              <a:cs typeface="Exo Medium"/>
              <a:sym typeface="Exo Medium"/>
            </a:endParaRPr>
          </a:p>
          <a:p>
            <a:pPr indent="0" lvl="0" marL="45720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Exo Medium"/>
                <a:ea typeface="Exo Medium"/>
                <a:cs typeface="Exo Medium"/>
                <a:sym typeface="Exo Medium"/>
              </a:rPr>
              <a:t>của khách hàng.</a:t>
            </a:r>
            <a:endParaRPr b="0" i="0" sz="1800" u="none" cap="none" strike="noStrike">
              <a:solidFill>
                <a:srgbClr val="000000"/>
              </a:solidFill>
              <a:latin typeface="Exo Medium"/>
              <a:ea typeface="Exo Medium"/>
              <a:cs typeface="Exo Medium"/>
              <a:sym typeface="Exo Medium"/>
            </a:endParaRPr>
          </a:p>
        </p:txBody>
      </p:sp>
      <p:pic>
        <p:nvPicPr>
          <p:cNvPr id="261" name="Google Shape;261;p45"/>
          <p:cNvPicPr preferRelativeResize="0"/>
          <p:nvPr/>
        </p:nvPicPr>
        <p:blipFill rotWithShape="1">
          <a:blip r:embed="rId4">
            <a:alphaModFix/>
          </a:blip>
          <a:srcRect b="0" l="0" r="0" t="0"/>
          <a:stretch/>
        </p:blipFill>
        <p:spPr>
          <a:xfrm>
            <a:off x="7580033" y="2529559"/>
            <a:ext cx="88821" cy="190315"/>
          </a:xfrm>
          <a:prstGeom prst="rect">
            <a:avLst/>
          </a:prstGeom>
          <a:noFill/>
          <a:ln>
            <a:noFill/>
          </a:ln>
        </p:spPr>
      </p:pic>
      <p:pic>
        <p:nvPicPr>
          <p:cNvPr id="262" name="Google Shape;262;p45"/>
          <p:cNvPicPr preferRelativeResize="0"/>
          <p:nvPr/>
        </p:nvPicPr>
        <p:blipFill rotWithShape="1">
          <a:blip r:embed="rId4">
            <a:alphaModFix/>
          </a:blip>
          <a:srcRect b="0" l="0" r="0" t="0"/>
          <a:stretch/>
        </p:blipFill>
        <p:spPr>
          <a:xfrm>
            <a:off x="7580033" y="3637784"/>
            <a:ext cx="88821" cy="190315"/>
          </a:xfrm>
          <a:prstGeom prst="rect">
            <a:avLst/>
          </a:prstGeom>
          <a:noFill/>
          <a:ln>
            <a:noFill/>
          </a:ln>
        </p:spPr>
      </p:pic>
      <p:sp>
        <p:nvSpPr>
          <p:cNvPr id="263" name="Google Shape;263;p45"/>
          <p:cNvSpPr txBox="1"/>
          <p:nvPr/>
        </p:nvSpPr>
        <p:spPr>
          <a:xfrm>
            <a:off x="759375" y="5076738"/>
            <a:ext cx="105084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rgbClr val="000000"/>
                </a:solidFill>
                <a:latin typeface="Exo Medium"/>
                <a:ea typeface="Exo Medium"/>
                <a:cs typeface="Exo Medium"/>
                <a:sym typeface="Exo Medium"/>
              </a:rPr>
              <a:t>Mối quan hệ </a:t>
            </a:r>
            <a:r>
              <a:rPr b="0" i="1" lang="en-US" sz="1800" u="none" cap="none" strike="noStrike">
                <a:solidFill>
                  <a:srgbClr val="E31F26"/>
                </a:solidFill>
                <a:latin typeface="Exo Medium"/>
                <a:ea typeface="Exo Medium"/>
                <a:cs typeface="Exo Medium"/>
                <a:sym typeface="Exo Medium"/>
              </a:rPr>
              <a:t>1-n</a:t>
            </a:r>
            <a:r>
              <a:rPr b="0" i="1" lang="en-US" sz="1800" u="none" cap="none" strike="noStrike">
                <a:solidFill>
                  <a:srgbClr val="000000"/>
                </a:solidFill>
                <a:latin typeface="Exo Medium"/>
                <a:ea typeface="Exo Medium"/>
                <a:cs typeface="Exo Medium"/>
                <a:sym typeface="Exo Medium"/>
              </a:rPr>
              <a:t> biểu diễn một mã khách hàng trong bảng </a:t>
            </a:r>
            <a:r>
              <a:rPr b="0" i="1" lang="en-US" sz="1800" u="none" cap="none" strike="noStrike">
                <a:solidFill>
                  <a:srgbClr val="E31F26"/>
                </a:solidFill>
                <a:latin typeface="Exo Medium"/>
                <a:ea typeface="Exo Medium"/>
                <a:cs typeface="Exo Medium"/>
                <a:sym typeface="Exo Medium"/>
              </a:rPr>
              <a:t>Customer_Info </a:t>
            </a:r>
            <a:r>
              <a:rPr b="0" i="1" lang="en-US" sz="1800" u="none" cap="none" strike="noStrike">
                <a:solidFill>
                  <a:srgbClr val="000000"/>
                </a:solidFill>
                <a:latin typeface="Exo Medium"/>
                <a:ea typeface="Exo Medium"/>
                <a:cs typeface="Exo Medium"/>
                <a:sym typeface="Exo Medium"/>
              </a:rPr>
              <a:t>có thể có </a:t>
            </a:r>
            <a:r>
              <a:rPr b="1" i="1" lang="en-US" sz="1800" u="none" cap="none" strike="noStrike">
                <a:solidFill>
                  <a:srgbClr val="E31F26"/>
                </a:solidFill>
                <a:highlight>
                  <a:srgbClr val="FFFF00"/>
                </a:highlight>
                <a:latin typeface="Exo"/>
                <a:ea typeface="Exo"/>
                <a:cs typeface="Exo"/>
                <a:sym typeface="Exo"/>
              </a:rPr>
              <a:t>nhiều đơn hàng (mua nhiều đơn hàng)</a:t>
            </a:r>
            <a:r>
              <a:rPr b="0" i="1" lang="en-US" sz="1800" u="none" cap="none" strike="noStrike">
                <a:solidFill>
                  <a:srgbClr val="000000"/>
                </a:solidFill>
                <a:latin typeface="Exo Medium"/>
                <a:ea typeface="Exo Medium"/>
                <a:cs typeface="Exo Medium"/>
                <a:sym typeface="Exo Medium"/>
              </a:rPr>
              <a:t> trong bảng </a:t>
            </a:r>
            <a:r>
              <a:rPr b="0" i="1" lang="en-US" sz="1800" u="none" cap="none" strike="noStrike">
                <a:solidFill>
                  <a:srgbClr val="E31F26"/>
                </a:solidFill>
                <a:latin typeface="Exo Medium"/>
                <a:ea typeface="Exo Medium"/>
                <a:cs typeface="Exo Medium"/>
                <a:sym typeface="Exo Medium"/>
              </a:rPr>
              <a:t>order_detail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9"/>
          <p:cNvSpPr txBox="1"/>
          <p:nvPr/>
        </p:nvSpPr>
        <p:spPr>
          <a:xfrm>
            <a:off x="9685315" y="6436215"/>
            <a:ext cx="230704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doc@mindx.edu.vn</a:t>
            </a:r>
            <a:endParaRPr b="0" i="0" sz="1400" u="none" cap="none" strike="noStrike">
              <a:solidFill>
                <a:srgbClr val="000000"/>
              </a:solidFill>
              <a:latin typeface="Arial"/>
              <a:ea typeface="Arial"/>
              <a:cs typeface="Arial"/>
              <a:sym typeface="Arial"/>
            </a:endParaRPr>
          </a:p>
        </p:txBody>
      </p:sp>
      <p:sp>
        <p:nvSpPr>
          <p:cNvPr id="269" name="Google Shape;269;p49"/>
          <p:cNvSpPr/>
          <p:nvPr/>
        </p:nvSpPr>
        <p:spPr>
          <a:xfrm>
            <a:off x="759375" y="4332800"/>
            <a:ext cx="10508400" cy="1239900"/>
          </a:xfrm>
          <a:prstGeom prst="roundRect">
            <a:avLst>
              <a:gd fmla="val 16667" name="adj"/>
            </a:avLst>
          </a:prstGeom>
          <a:solidFill>
            <a:srgbClr val="FFFFFF"/>
          </a:solidFill>
          <a:ln cap="flat" cmpd="sng" w="12700">
            <a:solidFill>
              <a:srgbClr val="FFFFFF"/>
            </a:solidFill>
            <a:prstDash val="solid"/>
            <a:miter lim="800000"/>
            <a:headEnd len="sm" w="sm" type="none"/>
            <a:tailEnd len="sm" w="sm" type="none"/>
          </a:ln>
          <a:effectLst>
            <a:outerShdw blurRad="952500" sx="105000" rotWithShape="0" algn="ctr" sy="105000">
              <a:srgbClr val="000000">
                <a:alpha val="1372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70" name="Google Shape;270;p49"/>
          <p:cNvSpPr txBox="1"/>
          <p:nvPr/>
        </p:nvSpPr>
        <p:spPr>
          <a:xfrm>
            <a:off x="877875" y="4444850"/>
            <a:ext cx="10271400" cy="101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rgbClr val="000000"/>
                </a:solidFill>
                <a:latin typeface="Exo Medium"/>
                <a:ea typeface="Exo Medium"/>
                <a:cs typeface="Exo Medium"/>
                <a:sym typeface="Exo Medium"/>
              </a:rPr>
              <a:t>Mối quan hệ </a:t>
            </a:r>
            <a:r>
              <a:rPr b="0" i="1" lang="en-US" sz="1800" u="none" cap="none" strike="noStrike">
                <a:solidFill>
                  <a:srgbClr val="E31F26"/>
                </a:solidFill>
                <a:latin typeface="Exo Medium"/>
                <a:ea typeface="Exo Medium"/>
                <a:cs typeface="Exo Medium"/>
                <a:sym typeface="Exo Medium"/>
              </a:rPr>
              <a:t>m-n</a:t>
            </a:r>
            <a:r>
              <a:rPr b="0" i="1" lang="en-US" sz="1800" u="none" cap="none" strike="noStrike">
                <a:solidFill>
                  <a:srgbClr val="000000"/>
                </a:solidFill>
                <a:latin typeface="Exo Medium"/>
                <a:ea typeface="Exo Medium"/>
                <a:cs typeface="Exo Medium"/>
                <a:sym typeface="Exo Medium"/>
              </a:rPr>
              <a:t> biểu diễn một khách hàng trong bảng </a:t>
            </a:r>
            <a:r>
              <a:rPr b="0" i="1" lang="en-US" sz="1800" u="none" cap="none" strike="noStrike">
                <a:solidFill>
                  <a:srgbClr val="E31F26"/>
                </a:solidFill>
                <a:latin typeface="Exo Medium"/>
                <a:ea typeface="Exo Medium"/>
                <a:cs typeface="Exo Medium"/>
                <a:sym typeface="Exo Medium"/>
              </a:rPr>
              <a:t>Customer </a:t>
            </a:r>
            <a:r>
              <a:rPr b="0" i="1" lang="en-US" sz="1800" u="none" cap="none" strike="noStrike">
                <a:solidFill>
                  <a:srgbClr val="000000"/>
                </a:solidFill>
                <a:latin typeface="Exo Medium"/>
                <a:ea typeface="Exo Medium"/>
                <a:cs typeface="Exo Medium"/>
                <a:sym typeface="Exo Medium"/>
              </a:rPr>
              <a:t>có thể </a:t>
            </a:r>
            <a:r>
              <a:rPr b="1" i="1" lang="en-US" sz="1800" u="none" cap="none" strike="noStrike">
                <a:solidFill>
                  <a:srgbClr val="E31F26"/>
                </a:solidFill>
                <a:highlight>
                  <a:srgbClr val="FFFF00"/>
                </a:highlight>
                <a:latin typeface="Exo"/>
                <a:ea typeface="Exo"/>
                <a:cs typeface="Exo"/>
                <a:sym typeface="Exo"/>
              </a:rPr>
              <a:t>mua nhiều sản phẩm </a:t>
            </a:r>
            <a:endParaRPr b="1" i="1" sz="1800" u="none" cap="none" strike="noStrike">
              <a:solidFill>
                <a:srgbClr val="E31F26"/>
              </a:solidFill>
              <a:highlight>
                <a:srgbClr val="FFFF00"/>
              </a:highlight>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rPr b="1" i="1" lang="en-US" sz="1800" u="none" cap="none" strike="noStrike">
                <a:solidFill>
                  <a:srgbClr val="E31F26"/>
                </a:solidFill>
                <a:highlight>
                  <a:srgbClr val="FFFF00"/>
                </a:highlight>
                <a:latin typeface="Exo"/>
                <a:ea typeface="Exo"/>
                <a:cs typeface="Exo"/>
                <a:sym typeface="Exo"/>
              </a:rPr>
              <a:t>khác nhau </a:t>
            </a:r>
            <a:r>
              <a:rPr b="0" i="1" lang="en-US" sz="1800" u="none" cap="none" strike="noStrike">
                <a:solidFill>
                  <a:srgbClr val="000000"/>
                </a:solidFill>
                <a:latin typeface="Exo Medium"/>
                <a:ea typeface="Exo Medium"/>
                <a:cs typeface="Exo Medium"/>
                <a:sym typeface="Exo Medium"/>
              </a:rPr>
              <a:t>trong bảng </a:t>
            </a:r>
            <a:r>
              <a:rPr b="0" i="1" lang="en-US" sz="1800" u="none" cap="none" strike="noStrike">
                <a:solidFill>
                  <a:srgbClr val="E31F26"/>
                </a:solidFill>
                <a:latin typeface="Exo Medium"/>
                <a:ea typeface="Exo Medium"/>
                <a:cs typeface="Exo Medium"/>
                <a:sym typeface="Exo Medium"/>
              </a:rPr>
              <a:t>Product</a:t>
            </a:r>
            <a:r>
              <a:rPr b="0" i="1" lang="en-US" sz="1800" u="none" cap="none" strike="noStrike">
                <a:solidFill>
                  <a:srgbClr val="000000"/>
                </a:solidFill>
                <a:latin typeface="Exo Medium"/>
                <a:ea typeface="Exo Medium"/>
                <a:cs typeface="Exo Medium"/>
                <a:sym typeface="Exo Medium"/>
              </a:rPr>
              <a:t> và một sản phẩm trong </a:t>
            </a:r>
            <a:r>
              <a:rPr b="0" i="1" lang="en-US" sz="1800" u="none" cap="none" strike="noStrike">
                <a:solidFill>
                  <a:srgbClr val="E31F26"/>
                </a:solidFill>
                <a:latin typeface="Exo Medium"/>
                <a:ea typeface="Exo Medium"/>
                <a:cs typeface="Exo Medium"/>
                <a:sym typeface="Exo Medium"/>
              </a:rPr>
              <a:t>Product </a:t>
            </a:r>
            <a:r>
              <a:rPr b="0" i="1" lang="en-US" sz="1800" u="none" cap="none" strike="noStrike">
                <a:solidFill>
                  <a:srgbClr val="000000"/>
                </a:solidFill>
                <a:latin typeface="Exo Medium"/>
                <a:ea typeface="Exo Medium"/>
                <a:cs typeface="Exo Medium"/>
                <a:sym typeface="Exo Medium"/>
              </a:rPr>
              <a:t>có thể được </a:t>
            </a:r>
            <a:r>
              <a:rPr b="1" i="1" lang="en-US" sz="1800" u="none" cap="none" strike="noStrike">
                <a:solidFill>
                  <a:srgbClr val="E31F26"/>
                </a:solidFill>
                <a:highlight>
                  <a:srgbClr val="FFFF00"/>
                </a:highlight>
                <a:latin typeface="Exo"/>
                <a:ea typeface="Exo"/>
                <a:cs typeface="Exo"/>
                <a:sym typeface="Exo"/>
              </a:rPr>
              <a:t>mua bởi nhiều khách hàng khác nhau</a:t>
            </a:r>
            <a:r>
              <a:rPr b="0" i="1" lang="en-US" sz="1800" u="none" cap="none" strike="noStrike">
                <a:solidFill>
                  <a:srgbClr val="000000"/>
                </a:solidFill>
                <a:latin typeface="Exo Medium"/>
                <a:ea typeface="Exo Medium"/>
                <a:cs typeface="Exo Medium"/>
                <a:sym typeface="Exo Medium"/>
              </a:rPr>
              <a:t>.</a:t>
            </a:r>
            <a:endParaRPr b="0" i="0" sz="1400" u="none" cap="none" strike="noStrike">
              <a:solidFill>
                <a:srgbClr val="000000"/>
              </a:solidFill>
              <a:latin typeface="Arial"/>
              <a:ea typeface="Arial"/>
              <a:cs typeface="Arial"/>
              <a:sym typeface="Arial"/>
            </a:endParaRPr>
          </a:p>
        </p:txBody>
      </p:sp>
      <p:pic>
        <p:nvPicPr>
          <p:cNvPr id="271" name="Google Shape;271;p49"/>
          <p:cNvPicPr preferRelativeResize="0"/>
          <p:nvPr/>
        </p:nvPicPr>
        <p:blipFill rotWithShape="1">
          <a:blip r:embed="rId3">
            <a:alphaModFix/>
          </a:blip>
          <a:srcRect b="0" l="0" r="0" t="0"/>
          <a:stretch/>
        </p:blipFill>
        <p:spPr>
          <a:xfrm>
            <a:off x="1797764" y="2058476"/>
            <a:ext cx="8596475" cy="1733250"/>
          </a:xfrm>
          <a:prstGeom prst="rect">
            <a:avLst/>
          </a:prstGeom>
          <a:noFill/>
          <a:ln>
            <a:noFill/>
          </a:ln>
        </p:spPr>
      </p:pic>
      <p:sp>
        <p:nvSpPr>
          <p:cNvPr id="272" name="Google Shape;272;p49"/>
          <p:cNvSpPr txBox="1"/>
          <p:nvPr/>
        </p:nvSpPr>
        <p:spPr>
          <a:xfrm>
            <a:off x="4366212" y="1763275"/>
            <a:ext cx="3459600" cy="446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700"/>
              <a:buFont typeface="Arial"/>
              <a:buNone/>
            </a:pPr>
            <a:r>
              <a:rPr b="1" i="1" lang="en-US" sz="1700" u="none" cap="none" strike="noStrike">
                <a:solidFill>
                  <a:srgbClr val="000000"/>
                </a:solidFill>
                <a:latin typeface="Exo"/>
                <a:ea typeface="Exo"/>
                <a:cs typeface="Exo"/>
                <a:sym typeface="Exo"/>
              </a:rPr>
              <a:t>Ví dụ về mối quan hệ m - n:</a:t>
            </a:r>
            <a:endParaRPr b="1" i="1" sz="1700" u="none" cap="none" strike="noStrike">
              <a:solidFill>
                <a:srgbClr val="000000"/>
              </a:solidFill>
              <a:latin typeface="Exo"/>
              <a:ea typeface="Exo"/>
              <a:cs typeface="Exo"/>
              <a:sym typeface="Exo"/>
            </a:endParaRPr>
          </a:p>
        </p:txBody>
      </p:sp>
      <p:sp>
        <p:nvSpPr>
          <p:cNvPr id="273" name="Google Shape;273;p49"/>
          <p:cNvSpPr txBox="1"/>
          <p:nvPr/>
        </p:nvSpPr>
        <p:spPr>
          <a:xfrm>
            <a:off x="1161300" y="399750"/>
            <a:ext cx="98694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000000"/>
                </a:solidFill>
                <a:latin typeface="Exo"/>
                <a:ea typeface="Exo"/>
                <a:cs typeface="Exo"/>
                <a:sym typeface="Exo"/>
              </a:rPr>
              <a:t>Quan hệ </a:t>
            </a:r>
            <a:r>
              <a:rPr b="1" i="0" lang="en-US" sz="3600" u="none" cap="none" strike="noStrike">
                <a:solidFill>
                  <a:srgbClr val="E2262D"/>
                </a:solidFill>
                <a:latin typeface="Exo"/>
                <a:ea typeface="Exo"/>
                <a:cs typeface="Exo"/>
                <a:sym typeface="Exo"/>
              </a:rPr>
              <a:t>nhiều - nhiều (m-n)</a:t>
            </a:r>
            <a:endParaRPr b="1" i="0" sz="3600" u="none" cap="none" strike="noStrike">
              <a:solidFill>
                <a:srgbClr val="E2262D"/>
              </a:solidFill>
              <a:latin typeface="Exo"/>
              <a:ea typeface="Exo"/>
              <a:cs typeface="Exo"/>
              <a:sym typeface="Ex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23dccb6f06f_1_76"/>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279" name="Google Shape;279;g23dccb6f06f_1_76"/>
          <p:cNvPicPr preferRelativeResize="0"/>
          <p:nvPr/>
        </p:nvPicPr>
        <p:blipFill rotWithShape="1">
          <a:blip r:embed="rId3">
            <a:alphaModFix/>
          </a:blip>
          <a:srcRect b="0" l="0" r="0" t="0"/>
          <a:stretch/>
        </p:blipFill>
        <p:spPr>
          <a:xfrm>
            <a:off x="124000" y="1243925"/>
            <a:ext cx="5438599" cy="5209800"/>
          </a:xfrm>
          <a:prstGeom prst="rect">
            <a:avLst/>
          </a:prstGeom>
          <a:noFill/>
          <a:ln>
            <a:noFill/>
          </a:ln>
        </p:spPr>
      </p:pic>
      <p:sp>
        <p:nvSpPr>
          <p:cNvPr id="280" name="Google Shape;280;g23dccb6f06f_1_76"/>
          <p:cNvSpPr txBox="1"/>
          <p:nvPr/>
        </p:nvSpPr>
        <p:spPr>
          <a:xfrm>
            <a:off x="2822100" y="399750"/>
            <a:ext cx="6547800" cy="677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3800" u="none" cap="none" strike="noStrike">
                <a:solidFill>
                  <a:srgbClr val="000000"/>
                </a:solidFill>
                <a:latin typeface="Exo"/>
                <a:ea typeface="Exo"/>
                <a:cs typeface="Exo"/>
                <a:sym typeface="Exo"/>
              </a:rPr>
              <a:t>Nội dung bài học</a:t>
            </a:r>
            <a:endParaRPr b="1" i="0" sz="4000" u="none" cap="none" strike="noStrike">
              <a:solidFill>
                <a:srgbClr val="000000"/>
              </a:solidFill>
              <a:latin typeface="Exo"/>
              <a:ea typeface="Exo"/>
              <a:cs typeface="Exo"/>
              <a:sym typeface="Exo"/>
            </a:endParaRPr>
          </a:p>
        </p:txBody>
      </p:sp>
      <p:sp>
        <p:nvSpPr>
          <p:cNvPr id="281" name="Google Shape;281;g23dccb6f06f_1_76"/>
          <p:cNvSpPr/>
          <p:nvPr/>
        </p:nvSpPr>
        <p:spPr>
          <a:xfrm>
            <a:off x="5253053" y="1498868"/>
            <a:ext cx="6535200" cy="772500"/>
          </a:xfrm>
          <a:prstGeom prst="roundRect">
            <a:avLst>
              <a:gd fmla="val 16667" name="adj"/>
            </a:avLst>
          </a:prstGeom>
          <a:solidFill>
            <a:srgbClr val="FFFFFF"/>
          </a:solid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2000" u="none" cap="none" strike="noStrike">
              <a:solidFill>
                <a:srgbClr val="000000"/>
              </a:solidFill>
              <a:latin typeface="Calibri"/>
              <a:ea typeface="Calibri"/>
              <a:cs typeface="Calibri"/>
              <a:sym typeface="Calibri"/>
            </a:endParaRPr>
          </a:p>
        </p:txBody>
      </p:sp>
      <p:sp>
        <p:nvSpPr>
          <p:cNvPr id="282" name="Google Shape;282;g23dccb6f06f_1_76"/>
          <p:cNvSpPr txBox="1"/>
          <p:nvPr/>
        </p:nvSpPr>
        <p:spPr>
          <a:xfrm>
            <a:off x="5319150" y="1490388"/>
            <a:ext cx="6469200" cy="772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rgbClr val="E2262D"/>
                </a:solidFill>
                <a:latin typeface="Exo"/>
                <a:ea typeface="Exo"/>
                <a:cs typeface="Exo"/>
                <a:sym typeface="Exo"/>
              </a:rPr>
              <a:t>   </a:t>
            </a:r>
            <a:r>
              <a:rPr b="1" i="0" lang="en-US" sz="2100" u="none" cap="none" strike="noStrike">
                <a:solidFill>
                  <a:srgbClr val="E2262D"/>
                </a:solidFill>
                <a:latin typeface="Exo"/>
                <a:ea typeface="Exo"/>
                <a:cs typeface="Exo"/>
                <a:sym typeface="Exo"/>
              </a:rPr>
              <a:t>1. Khoá trong SQL. Khoá chính - Khoá ngoại</a:t>
            </a:r>
            <a:endParaRPr b="0" i="0" sz="2000" u="none" cap="none" strike="noStrike">
              <a:solidFill>
                <a:srgbClr val="E2262D"/>
              </a:solidFill>
              <a:latin typeface="Arial"/>
              <a:ea typeface="Arial"/>
              <a:cs typeface="Arial"/>
              <a:sym typeface="Arial"/>
            </a:endParaRPr>
          </a:p>
        </p:txBody>
      </p:sp>
      <p:sp>
        <p:nvSpPr>
          <p:cNvPr id="283" name="Google Shape;283;g23dccb6f06f_1_76"/>
          <p:cNvSpPr/>
          <p:nvPr/>
        </p:nvSpPr>
        <p:spPr>
          <a:xfrm>
            <a:off x="5253053" y="2464303"/>
            <a:ext cx="6535200" cy="772500"/>
          </a:xfrm>
          <a:prstGeom prst="roundRect">
            <a:avLst>
              <a:gd fmla="val 16667" name="adj"/>
            </a:avLst>
          </a:prstGeom>
          <a:solidFill>
            <a:srgbClr val="FFFFFF"/>
          </a:solid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2000" u="none" cap="none" strike="noStrike">
              <a:solidFill>
                <a:srgbClr val="000000"/>
              </a:solidFill>
              <a:latin typeface="Calibri"/>
              <a:ea typeface="Calibri"/>
              <a:cs typeface="Calibri"/>
              <a:sym typeface="Calibri"/>
            </a:endParaRPr>
          </a:p>
        </p:txBody>
      </p:sp>
      <p:sp>
        <p:nvSpPr>
          <p:cNvPr id="284" name="Google Shape;284;g23dccb6f06f_1_76"/>
          <p:cNvSpPr txBox="1"/>
          <p:nvPr/>
        </p:nvSpPr>
        <p:spPr>
          <a:xfrm>
            <a:off x="5319150" y="2464313"/>
            <a:ext cx="6469200" cy="772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rgbClr val="E2262D"/>
                </a:solidFill>
                <a:latin typeface="Exo"/>
                <a:ea typeface="Exo"/>
                <a:cs typeface="Exo"/>
                <a:sym typeface="Exo"/>
              </a:rPr>
              <a:t>   </a:t>
            </a:r>
            <a:r>
              <a:rPr b="1" i="0" lang="en-US" sz="2100" u="none" cap="none" strike="noStrike">
                <a:solidFill>
                  <a:srgbClr val="E2262D"/>
                </a:solidFill>
                <a:latin typeface="Exo"/>
                <a:ea typeface="Exo"/>
                <a:cs typeface="Exo"/>
                <a:sym typeface="Exo"/>
              </a:rPr>
              <a:t>2. Quan hệ giữa các bảng trong CSDL quan hệ</a:t>
            </a:r>
            <a:endParaRPr b="1" i="0" sz="2000" u="none" cap="none" strike="noStrike">
              <a:solidFill>
                <a:srgbClr val="E2262D"/>
              </a:solidFill>
              <a:latin typeface="Exo"/>
              <a:ea typeface="Exo"/>
              <a:cs typeface="Exo"/>
              <a:sym typeface="Exo"/>
            </a:endParaRPr>
          </a:p>
        </p:txBody>
      </p:sp>
      <p:sp>
        <p:nvSpPr>
          <p:cNvPr id="285" name="Google Shape;285;g23dccb6f06f_1_76"/>
          <p:cNvSpPr/>
          <p:nvPr/>
        </p:nvSpPr>
        <p:spPr>
          <a:xfrm>
            <a:off x="5253103" y="3438239"/>
            <a:ext cx="6535200" cy="7725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2000" u="none" cap="none" strike="noStrike">
              <a:solidFill>
                <a:srgbClr val="000000"/>
              </a:solidFill>
              <a:latin typeface="Calibri"/>
              <a:ea typeface="Calibri"/>
              <a:cs typeface="Calibri"/>
              <a:sym typeface="Calibri"/>
            </a:endParaRPr>
          </a:p>
        </p:txBody>
      </p:sp>
      <p:sp>
        <p:nvSpPr>
          <p:cNvPr id="286" name="Google Shape;286;g23dccb6f06f_1_76"/>
          <p:cNvSpPr txBox="1"/>
          <p:nvPr/>
        </p:nvSpPr>
        <p:spPr>
          <a:xfrm>
            <a:off x="5319200" y="3438250"/>
            <a:ext cx="6469200" cy="772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rgbClr val="FFFFFF"/>
                </a:solidFill>
                <a:latin typeface="Exo"/>
                <a:ea typeface="Exo"/>
                <a:cs typeface="Exo"/>
                <a:sym typeface="Exo"/>
              </a:rPr>
              <a:t>   </a:t>
            </a:r>
            <a:r>
              <a:rPr b="1" i="0" lang="en-US" sz="2100" u="none" cap="none" strike="noStrike">
                <a:solidFill>
                  <a:srgbClr val="FFFFFF"/>
                </a:solidFill>
                <a:latin typeface="Exo"/>
                <a:ea typeface="Exo"/>
                <a:cs typeface="Exo"/>
                <a:sym typeface="Exo"/>
              </a:rPr>
              <a:t>3. Các câu lệnh điều chỉnh dữ liệu cơ bản trong   </a:t>
            </a:r>
            <a:endParaRPr b="1" i="0" sz="2100" u="none" cap="none" strike="noStrike">
              <a:solidFill>
                <a:srgbClr val="FFFFFF"/>
              </a:solidFill>
              <a:latin typeface="Exo"/>
              <a:ea typeface="Exo"/>
              <a:cs typeface="Exo"/>
              <a:sym typeface="Exo"/>
            </a:endParaRPr>
          </a:p>
          <a:p>
            <a:pPr indent="0" lvl="0" marL="0" marR="0" rtl="0" algn="l">
              <a:lnSpc>
                <a:spcPct val="100000"/>
              </a:lnSpc>
              <a:spcBef>
                <a:spcPts val="0"/>
              </a:spcBef>
              <a:spcAft>
                <a:spcPts val="0"/>
              </a:spcAft>
              <a:buClr>
                <a:srgbClr val="000000"/>
              </a:buClr>
              <a:buSzPts val="2100"/>
              <a:buFont typeface="Arial"/>
              <a:buNone/>
            </a:pPr>
            <a:r>
              <a:rPr b="1" i="0" lang="en-US" sz="2100" u="none" cap="none" strike="noStrike">
                <a:solidFill>
                  <a:srgbClr val="FFFFFF"/>
                </a:solidFill>
                <a:latin typeface="Exo"/>
                <a:ea typeface="Exo"/>
                <a:cs typeface="Exo"/>
                <a:sym typeface="Exo"/>
              </a:rPr>
              <a:t>   SQL</a:t>
            </a:r>
            <a:endParaRPr b="0" i="0" sz="2000" u="none" cap="none" strike="noStrike">
              <a:solidFill>
                <a:srgbClr val="FFFFFF"/>
              </a:solidFill>
              <a:latin typeface="Arial"/>
              <a:ea typeface="Arial"/>
              <a:cs typeface="Arial"/>
              <a:sym typeface="Arial"/>
            </a:endParaRPr>
          </a:p>
        </p:txBody>
      </p:sp>
      <p:sp>
        <p:nvSpPr>
          <p:cNvPr id="287" name="Google Shape;287;g23dccb6f06f_1_76"/>
          <p:cNvSpPr/>
          <p:nvPr/>
        </p:nvSpPr>
        <p:spPr>
          <a:xfrm>
            <a:off x="5253103" y="4436489"/>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2000" u="none" cap="none" strike="noStrike">
              <a:solidFill>
                <a:srgbClr val="000000"/>
              </a:solidFill>
              <a:latin typeface="Calibri"/>
              <a:ea typeface="Calibri"/>
              <a:cs typeface="Calibri"/>
              <a:sym typeface="Calibri"/>
            </a:endParaRPr>
          </a:p>
        </p:txBody>
      </p:sp>
      <p:sp>
        <p:nvSpPr>
          <p:cNvPr id="288" name="Google Shape;288;g23dccb6f06f_1_76"/>
          <p:cNvSpPr txBox="1"/>
          <p:nvPr/>
        </p:nvSpPr>
        <p:spPr>
          <a:xfrm>
            <a:off x="5319206" y="4436499"/>
            <a:ext cx="6535200" cy="772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rgbClr val="000000"/>
                </a:solidFill>
                <a:latin typeface="Exo"/>
                <a:ea typeface="Exo"/>
                <a:cs typeface="Exo"/>
                <a:sym typeface="Exo"/>
              </a:rPr>
              <a:t>   </a:t>
            </a:r>
            <a:r>
              <a:rPr b="1" i="0" lang="en-US" sz="2100" u="none" cap="none" strike="noStrike">
                <a:solidFill>
                  <a:srgbClr val="E2262D"/>
                </a:solidFill>
                <a:latin typeface="Exo"/>
                <a:ea typeface="Exo"/>
                <a:cs typeface="Exo"/>
                <a:sym typeface="Exo"/>
              </a:rPr>
              <a:t>4. Toán tử nâng cao trong SQL</a:t>
            </a:r>
            <a:endParaRPr b="0" i="0" sz="2000" u="none" cap="none" strike="noStrike">
              <a:solidFill>
                <a:srgbClr val="E2262D"/>
              </a:solidFill>
              <a:latin typeface="Arial"/>
              <a:ea typeface="Arial"/>
              <a:cs typeface="Arial"/>
              <a:sym typeface="Arial"/>
            </a:endParaRPr>
          </a:p>
        </p:txBody>
      </p:sp>
      <p:sp>
        <p:nvSpPr>
          <p:cNvPr id="289" name="Google Shape;289;g23dccb6f06f_1_76"/>
          <p:cNvSpPr/>
          <p:nvPr/>
        </p:nvSpPr>
        <p:spPr>
          <a:xfrm>
            <a:off x="5253103" y="5434739"/>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2000" u="none" cap="none" strike="noStrike">
              <a:solidFill>
                <a:srgbClr val="000000"/>
              </a:solidFill>
              <a:latin typeface="Calibri"/>
              <a:ea typeface="Calibri"/>
              <a:cs typeface="Calibri"/>
              <a:sym typeface="Calibri"/>
            </a:endParaRPr>
          </a:p>
        </p:txBody>
      </p:sp>
      <p:sp>
        <p:nvSpPr>
          <p:cNvPr id="290" name="Google Shape;290;g23dccb6f06f_1_76"/>
          <p:cNvSpPr txBox="1"/>
          <p:nvPr/>
        </p:nvSpPr>
        <p:spPr>
          <a:xfrm>
            <a:off x="5319206" y="5434749"/>
            <a:ext cx="6535200" cy="772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rgbClr val="000000"/>
                </a:solidFill>
                <a:latin typeface="Exo"/>
                <a:ea typeface="Exo"/>
                <a:cs typeface="Exo"/>
                <a:sym typeface="Exo"/>
              </a:rPr>
              <a:t>   </a:t>
            </a:r>
            <a:r>
              <a:rPr b="1" i="0" lang="en-US" sz="2100" u="none" cap="none" strike="noStrike">
                <a:solidFill>
                  <a:srgbClr val="E2262D"/>
                </a:solidFill>
                <a:latin typeface="Exo"/>
                <a:ea typeface="Exo"/>
                <a:cs typeface="Exo"/>
                <a:sym typeface="Exo"/>
              </a:rPr>
              <a:t>5. Dữ liệu NULL và xử lý dữ liệu NULL trong SQL</a:t>
            </a:r>
            <a:endParaRPr b="0" i="0" sz="2000" u="none" cap="none" strike="noStrike">
              <a:solidFill>
                <a:srgbClr val="E2262D"/>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241fb59b2c2_0_223"/>
          <p:cNvSpPr/>
          <p:nvPr/>
        </p:nvSpPr>
        <p:spPr>
          <a:xfrm>
            <a:off x="8779637" y="1357359"/>
            <a:ext cx="2303400" cy="6879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Calibri"/>
              <a:buNone/>
            </a:pPr>
            <a:r>
              <a:rPr b="0" i="0" lang="en-US" sz="2000" u="none" cap="none" strike="noStrike">
                <a:solidFill>
                  <a:srgbClr val="000000"/>
                </a:solidFill>
                <a:latin typeface="Exo Medium"/>
                <a:ea typeface="Exo Medium"/>
                <a:cs typeface="Exo Medium"/>
                <a:sym typeface="Exo Medium"/>
              </a:rPr>
              <a:t>ORDER BY</a:t>
            </a:r>
            <a:endParaRPr b="0" i="0" sz="2000" u="none" cap="none" strike="noStrike">
              <a:solidFill>
                <a:srgbClr val="000000"/>
              </a:solidFill>
              <a:latin typeface="Exo Medium"/>
              <a:ea typeface="Exo Medium"/>
              <a:cs typeface="Exo Medium"/>
              <a:sym typeface="Exo Medium"/>
            </a:endParaRPr>
          </a:p>
        </p:txBody>
      </p:sp>
      <p:sp>
        <p:nvSpPr>
          <p:cNvPr id="297" name="Google Shape;297;g241fb59b2c2_0_223"/>
          <p:cNvSpPr/>
          <p:nvPr/>
        </p:nvSpPr>
        <p:spPr>
          <a:xfrm>
            <a:off x="5070234" y="1344701"/>
            <a:ext cx="2303400" cy="6879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Calibri"/>
              <a:buNone/>
            </a:pPr>
            <a:r>
              <a:rPr b="0" i="0" lang="en-US" sz="2000" u="none" cap="none" strike="noStrike">
                <a:solidFill>
                  <a:srgbClr val="000000"/>
                </a:solidFill>
                <a:latin typeface="Exo Medium"/>
                <a:ea typeface="Exo Medium"/>
                <a:cs typeface="Exo Medium"/>
                <a:sym typeface="Exo Medium"/>
              </a:rPr>
              <a:t>DISTINCT</a:t>
            </a:r>
            <a:endParaRPr b="0" i="0" sz="2000" u="none" cap="none" strike="noStrike">
              <a:solidFill>
                <a:srgbClr val="000000"/>
              </a:solidFill>
              <a:latin typeface="Exo Medium"/>
              <a:ea typeface="Exo Medium"/>
              <a:cs typeface="Exo Medium"/>
              <a:sym typeface="Exo Medium"/>
            </a:endParaRPr>
          </a:p>
        </p:txBody>
      </p:sp>
      <p:sp>
        <p:nvSpPr>
          <p:cNvPr id="298" name="Google Shape;298;g241fb59b2c2_0_223"/>
          <p:cNvSpPr/>
          <p:nvPr/>
        </p:nvSpPr>
        <p:spPr>
          <a:xfrm>
            <a:off x="1108954" y="1357359"/>
            <a:ext cx="2303400" cy="6879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Exo"/>
                <a:ea typeface="Exo"/>
                <a:cs typeface="Exo"/>
                <a:sym typeface="Exo"/>
              </a:rPr>
              <a:t>TOP</a:t>
            </a:r>
            <a:endParaRPr b="1" i="0" sz="1400" u="none" cap="none" strike="noStrike">
              <a:solidFill>
                <a:srgbClr val="000000"/>
              </a:solidFill>
              <a:latin typeface="Exo"/>
              <a:ea typeface="Exo"/>
              <a:cs typeface="Exo"/>
              <a:sym typeface="Exo"/>
            </a:endParaRPr>
          </a:p>
        </p:txBody>
      </p:sp>
      <p:sp>
        <p:nvSpPr>
          <p:cNvPr id="299" name="Google Shape;299;g241fb59b2c2_0_223"/>
          <p:cNvSpPr txBox="1"/>
          <p:nvPr/>
        </p:nvSpPr>
        <p:spPr>
          <a:xfrm>
            <a:off x="698250" y="399750"/>
            <a:ext cx="103383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3600" u="none" cap="none" strike="noStrike">
                <a:solidFill>
                  <a:srgbClr val="E2262D"/>
                </a:solidFill>
                <a:latin typeface="Exo"/>
                <a:ea typeface="Exo"/>
                <a:cs typeface="Exo"/>
                <a:sym typeface="Exo"/>
              </a:rPr>
              <a:t>Các câu lệnh</a:t>
            </a:r>
            <a:r>
              <a:rPr b="1" i="0" lang="en-US" sz="3600" u="none" cap="none" strike="noStrike">
                <a:solidFill>
                  <a:srgbClr val="000000"/>
                </a:solidFill>
                <a:latin typeface="Exo"/>
                <a:ea typeface="Exo"/>
                <a:cs typeface="Exo"/>
                <a:sym typeface="Exo"/>
              </a:rPr>
              <a:t> điều chỉnh dữ liệu trong SQL</a:t>
            </a:r>
            <a:endParaRPr b="1" i="0" sz="3800" u="none" cap="none" strike="noStrike">
              <a:solidFill>
                <a:srgbClr val="000000"/>
              </a:solidFill>
              <a:latin typeface="Exo"/>
              <a:ea typeface="Exo"/>
              <a:cs typeface="Exo"/>
              <a:sym typeface="Exo"/>
            </a:endParaRPr>
          </a:p>
        </p:txBody>
      </p:sp>
      <p:sp>
        <p:nvSpPr>
          <p:cNvPr id="300" name="Google Shape;300;g241fb59b2c2_0_223"/>
          <p:cNvSpPr txBox="1"/>
          <p:nvPr/>
        </p:nvSpPr>
        <p:spPr>
          <a:xfrm>
            <a:off x="1108940" y="2926099"/>
            <a:ext cx="5092200" cy="141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rgbClr val="000000"/>
                </a:solidFill>
                <a:latin typeface="Exo Medium"/>
                <a:ea typeface="Exo Medium"/>
                <a:cs typeface="Exo Medium"/>
                <a:sym typeface="Exo Medium"/>
              </a:rPr>
              <a:t>Cú pháp:</a:t>
            </a:r>
            <a:endParaRPr b="0" i="1" sz="18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t/>
            </a:r>
            <a:endParaRPr b="0" i="1" sz="18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70C0"/>
                </a:solidFill>
                <a:latin typeface="Exo"/>
                <a:ea typeface="Exo"/>
                <a:cs typeface="Exo"/>
                <a:sym typeface="Exo"/>
              </a:rPr>
              <a:t>SELECT TOP</a:t>
            </a:r>
            <a:r>
              <a:rPr b="0" i="0" lang="en-US" sz="1600" u="none" cap="none" strike="noStrike">
                <a:solidFill>
                  <a:srgbClr val="0070C0"/>
                </a:solidFill>
                <a:latin typeface="Exo Medium"/>
                <a:ea typeface="Exo Medium"/>
                <a:cs typeface="Exo Medium"/>
                <a:sym typeface="Exo Medium"/>
              </a:rPr>
              <a:t> number_rows </a:t>
            </a:r>
            <a:r>
              <a:rPr b="0" i="1" lang="en-US" sz="1600" u="none" cap="none" strike="noStrike">
                <a:solidFill>
                  <a:srgbClr val="000000"/>
                </a:solidFill>
                <a:latin typeface="Exo Medium"/>
                <a:ea typeface="Exo Medium"/>
                <a:cs typeface="Exo Medium"/>
                <a:sym typeface="Exo Medium"/>
              </a:rPr>
              <a:t>column_name(s) </a:t>
            </a:r>
            <a:r>
              <a:rPr b="0" i="0" lang="en-US" sz="1600" u="none" cap="none" strike="noStrike">
                <a:solidFill>
                  <a:srgbClr val="000000"/>
                </a:solidFill>
                <a:latin typeface="Exo Medium"/>
                <a:ea typeface="Exo Medium"/>
                <a:cs typeface="Exo Medium"/>
                <a:sym typeface="Exo Medium"/>
              </a:rPr>
              <a:t>|</a:t>
            </a:r>
            <a:r>
              <a:rPr b="0" i="1" lang="en-US" sz="1600" u="none" cap="none" strike="noStrike">
                <a:solidFill>
                  <a:srgbClr val="000000"/>
                </a:solidFill>
                <a:latin typeface="Exo Medium"/>
                <a:ea typeface="Exo Medium"/>
                <a:cs typeface="Exo Medium"/>
                <a:sym typeface="Exo Medium"/>
              </a:rPr>
              <a:t> </a:t>
            </a:r>
            <a:r>
              <a:rPr b="0" i="1" lang="en-US" sz="1600" u="none" cap="none" strike="noStrike">
                <a:solidFill>
                  <a:srgbClr val="000000"/>
                </a:solidFill>
                <a:latin typeface="Arial"/>
                <a:ea typeface="Arial"/>
                <a:cs typeface="Arial"/>
                <a:sym typeface="Arial"/>
              </a:rPr>
              <a:t>*</a:t>
            </a:r>
            <a:br>
              <a:rPr b="0" i="0" lang="en-US" sz="1600" u="none" cap="none" strike="noStrike">
                <a:solidFill>
                  <a:srgbClr val="000000"/>
                </a:solidFill>
                <a:latin typeface="Exo Medium"/>
                <a:ea typeface="Exo Medium"/>
                <a:cs typeface="Exo Medium"/>
                <a:sym typeface="Exo Medium"/>
              </a:rPr>
            </a:br>
            <a:r>
              <a:rPr b="1" i="0" lang="en-US" sz="1600" u="none" cap="none" strike="noStrike">
                <a:solidFill>
                  <a:srgbClr val="0070C0"/>
                </a:solidFill>
                <a:latin typeface="Exo"/>
                <a:ea typeface="Exo"/>
                <a:cs typeface="Exo"/>
                <a:sym typeface="Exo"/>
              </a:rPr>
              <a:t>FROM</a:t>
            </a:r>
            <a:r>
              <a:rPr b="0" i="0" lang="en-US" sz="1600" u="none" cap="none" strike="noStrike">
                <a:solidFill>
                  <a:srgbClr val="000000"/>
                </a:solidFill>
                <a:latin typeface="Exo Medium"/>
                <a:ea typeface="Exo Medium"/>
                <a:cs typeface="Exo Medium"/>
                <a:sym typeface="Exo Medium"/>
              </a:rPr>
              <a:t> </a:t>
            </a:r>
            <a:r>
              <a:rPr b="0" i="1" lang="en-US" sz="1600" u="none" cap="none" strike="noStrike">
                <a:solidFill>
                  <a:srgbClr val="000000"/>
                </a:solidFill>
                <a:latin typeface="Exo Medium"/>
                <a:ea typeface="Exo Medium"/>
                <a:cs typeface="Exo Medium"/>
                <a:sym typeface="Exo Medium"/>
              </a:rPr>
              <a:t>table_name</a:t>
            </a:r>
            <a:endParaRPr b="0" i="0" sz="16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Exo Medium"/>
              <a:ea typeface="Exo Medium"/>
              <a:cs typeface="Exo Medium"/>
              <a:sym typeface="Exo Medium"/>
            </a:endParaRPr>
          </a:p>
        </p:txBody>
      </p:sp>
      <p:sp>
        <p:nvSpPr>
          <p:cNvPr id="301" name="Google Shape;301;g241fb59b2c2_0_223"/>
          <p:cNvSpPr txBox="1"/>
          <p:nvPr/>
        </p:nvSpPr>
        <p:spPr>
          <a:xfrm>
            <a:off x="7825988" y="2926088"/>
            <a:ext cx="1819800" cy="892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Medium"/>
                <a:ea typeface="Exo Medium"/>
                <a:cs typeface="Exo Medium"/>
                <a:sym typeface="Exo Medium"/>
              </a:rPr>
              <a:t>Ví dụ:</a:t>
            </a:r>
            <a:endParaRPr b="0"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70C0"/>
                </a:solidFill>
                <a:latin typeface="Exo"/>
                <a:ea typeface="Exo"/>
                <a:cs typeface="Exo"/>
                <a:sym typeface="Exo"/>
              </a:rPr>
              <a:t>SELECT TOP</a:t>
            </a:r>
            <a:r>
              <a:rPr b="0" i="0" lang="en-US" sz="1400" u="none" cap="none" strike="noStrike">
                <a:solidFill>
                  <a:srgbClr val="000000"/>
                </a:solidFill>
                <a:latin typeface="Exo Medium"/>
                <a:ea typeface="Exo Medium"/>
                <a:cs typeface="Exo Medium"/>
                <a:sym typeface="Exo Medium"/>
              </a:rPr>
              <a:t> 3 </a:t>
            </a:r>
            <a:r>
              <a:rPr b="0" i="0" lang="en-US" sz="1400" u="none" cap="none" strike="noStrike">
                <a:solidFill>
                  <a:srgbClr val="000000"/>
                </a:solidFill>
                <a:latin typeface="Arial"/>
                <a:ea typeface="Arial"/>
                <a:cs typeface="Arial"/>
                <a:sym typeface="Arial"/>
              </a:rPr>
              <a:t>*</a:t>
            </a:r>
            <a:r>
              <a:rPr b="0" i="0" lang="en-US" sz="1400" u="none" cap="none" strike="noStrike">
                <a:solidFill>
                  <a:srgbClr val="000000"/>
                </a:solidFill>
                <a:latin typeface="Exo Medium"/>
                <a:ea typeface="Exo Medium"/>
                <a:cs typeface="Exo Medium"/>
                <a:sym typeface="Exo Medium"/>
              </a:rPr>
              <a:t> </a:t>
            </a:r>
            <a:endParaRPr b="0"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70C0"/>
                </a:solidFill>
                <a:latin typeface="Exo"/>
                <a:ea typeface="Exo"/>
                <a:cs typeface="Exo"/>
                <a:sym typeface="Exo"/>
              </a:rPr>
              <a:t>FROM</a:t>
            </a:r>
            <a:r>
              <a:rPr b="0" i="0" lang="en-US" sz="1400" u="none" cap="none" strike="noStrike">
                <a:solidFill>
                  <a:srgbClr val="000000"/>
                </a:solidFill>
                <a:latin typeface="Exo Medium"/>
                <a:ea typeface="Exo Medium"/>
                <a:cs typeface="Exo Medium"/>
                <a:sym typeface="Exo Medium"/>
              </a:rPr>
              <a:t> Customers;</a:t>
            </a:r>
            <a:endParaRPr b="0" i="0" sz="1400" u="none" cap="none" strike="noStrike">
              <a:solidFill>
                <a:srgbClr val="000000"/>
              </a:solidFill>
              <a:latin typeface="Exo Medium"/>
              <a:ea typeface="Exo Medium"/>
              <a:cs typeface="Exo Medium"/>
              <a:sym typeface="Exo Medium"/>
            </a:endParaRPr>
          </a:p>
        </p:txBody>
      </p:sp>
      <p:sp>
        <p:nvSpPr>
          <p:cNvPr id="302" name="Google Shape;302;g241fb59b2c2_0_223"/>
          <p:cNvSpPr/>
          <p:nvPr/>
        </p:nvSpPr>
        <p:spPr>
          <a:xfrm rot="5400000">
            <a:off x="8471750" y="3920574"/>
            <a:ext cx="528300" cy="447900"/>
          </a:xfrm>
          <a:prstGeom prst="stripedRightArrow">
            <a:avLst>
              <a:gd fmla="val 50000" name="adj1"/>
              <a:gd fmla="val 50000" name="adj2"/>
            </a:avLst>
          </a:prstGeom>
          <a:solidFill>
            <a:srgbClr val="E2262D"/>
          </a:solidFill>
          <a:ln cap="flat" cmpd="sng" w="9525">
            <a:solidFill>
              <a:srgbClr val="E2262D"/>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pic>
        <p:nvPicPr>
          <p:cNvPr id="303" name="Google Shape;303;g241fb59b2c2_0_223"/>
          <p:cNvPicPr preferRelativeResize="0"/>
          <p:nvPr/>
        </p:nvPicPr>
        <p:blipFill rotWithShape="1">
          <a:blip r:embed="rId3">
            <a:alphaModFix/>
          </a:blip>
          <a:srcRect b="0" l="0" r="0" t="0"/>
          <a:stretch/>
        </p:blipFill>
        <p:spPr>
          <a:xfrm>
            <a:off x="5564750" y="4518738"/>
            <a:ext cx="6342324" cy="1036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id="309" name="Google Shape;309;g241fb59b2c2_0_247"/>
          <p:cNvPicPr preferRelativeResize="0"/>
          <p:nvPr/>
        </p:nvPicPr>
        <p:blipFill rotWithShape="1">
          <a:blip r:embed="rId3">
            <a:alphaModFix/>
          </a:blip>
          <a:srcRect b="0" l="0" r="0" t="0"/>
          <a:stretch/>
        </p:blipFill>
        <p:spPr>
          <a:xfrm>
            <a:off x="10479499" y="304801"/>
            <a:ext cx="1207149" cy="533400"/>
          </a:xfrm>
          <a:prstGeom prst="rect">
            <a:avLst/>
          </a:prstGeom>
          <a:noFill/>
          <a:ln>
            <a:noFill/>
          </a:ln>
        </p:spPr>
      </p:pic>
      <p:sp>
        <p:nvSpPr>
          <p:cNvPr id="310" name="Google Shape;310;g241fb59b2c2_0_247"/>
          <p:cNvSpPr/>
          <p:nvPr/>
        </p:nvSpPr>
        <p:spPr>
          <a:xfrm>
            <a:off x="8779637" y="1357359"/>
            <a:ext cx="2303400" cy="6879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Calibri"/>
              <a:buNone/>
            </a:pPr>
            <a:r>
              <a:rPr b="0" i="0" lang="en-US" sz="2000" u="none" cap="none" strike="noStrike">
                <a:solidFill>
                  <a:srgbClr val="000000"/>
                </a:solidFill>
                <a:latin typeface="Exo Medium"/>
                <a:ea typeface="Exo Medium"/>
                <a:cs typeface="Exo Medium"/>
                <a:sym typeface="Exo Medium"/>
              </a:rPr>
              <a:t>ORDER BY</a:t>
            </a:r>
            <a:endParaRPr b="0" i="0" sz="2000" u="none" cap="none" strike="noStrike">
              <a:solidFill>
                <a:srgbClr val="000000"/>
              </a:solidFill>
              <a:latin typeface="Exo Medium"/>
              <a:ea typeface="Exo Medium"/>
              <a:cs typeface="Exo Medium"/>
              <a:sym typeface="Exo Medium"/>
            </a:endParaRPr>
          </a:p>
        </p:txBody>
      </p:sp>
      <p:sp>
        <p:nvSpPr>
          <p:cNvPr id="311" name="Google Shape;311;g241fb59b2c2_0_247"/>
          <p:cNvSpPr/>
          <p:nvPr/>
        </p:nvSpPr>
        <p:spPr>
          <a:xfrm>
            <a:off x="5070234" y="1344701"/>
            <a:ext cx="2303400" cy="6879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Calibri"/>
              <a:buNone/>
            </a:pPr>
            <a:r>
              <a:rPr b="1" i="0" lang="en-US" sz="2000" u="none" cap="none" strike="noStrike">
                <a:solidFill>
                  <a:srgbClr val="FFFFFF"/>
                </a:solidFill>
                <a:latin typeface="Exo"/>
                <a:ea typeface="Exo"/>
                <a:cs typeface="Exo"/>
                <a:sym typeface="Exo"/>
              </a:rPr>
              <a:t>DISTINCT</a:t>
            </a:r>
            <a:endParaRPr b="1" i="0" sz="2000" u="none" cap="none" strike="noStrike">
              <a:solidFill>
                <a:srgbClr val="FFFFFF"/>
              </a:solidFill>
              <a:latin typeface="Exo"/>
              <a:ea typeface="Exo"/>
              <a:cs typeface="Exo"/>
              <a:sym typeface="Exo"/>
            </a:endParaRPr>
          </a:p>
        </p:txBody>
      </p:sp>
      <p:sp>
        <p:nvSpPr>
          <p:cNvPr id="312" name="Google Shape;312;g241fb59b2c2_0_247"/>
          <p:cNvSpPr/>
          <p:nvPr/>
        </p:nvSpPr>
        <p:spPr>
          <a:xfrm>
            <a:off x="1108954" y="1357359"/>
            <a:ext cx="2303400" cy="687900"/>
          </a:xfrm>
          <a:prstGeom prst="roundRect">
            <a:avLst>
              <a:gd fmla="val 16667" name="adj"/>
            </a:avLst>
          </a:prstGeom>
          <a:solidFill>
            <a:srgbClr val="FFFFFF"/>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Exo Medium"/>
                <a:ea typeface="Exo Medium"/>
                <a:cs typeface="Exo Medium"/>
                <a:sym typeface="Exo Medium"/>
              </a:rPr>
              <a:t>TOP</a:t>
            </a:r>
            <a:endParaRPr b="0" i="0" sz="1400" u="none" cap="none" strike="noStrike">
              <a:solidFill>
                <a:srgbClr val="000000"/>
              </a:solidFill>
              <a:latin typeface="Exo Medium"/>
              <a:ea typeface="Exo Medium"/>
              <a:cs typeface="Exo Medium"/>
              <a:sym typeface="Exo Medium"/>
            </a:endParaRPr>
          </a:p>
        </p:txBody>
      </p:sp>
      <p:sp>
        <p:nvSpPr>
          <p:cNvPr id="313" name="Google Shape;313;g241fb59b2c2_0_247"/>
          <p:cNvSpPr txBox="1"/>
          <p:nvPr/>
        </p:nvSpPr>
        <p:spPr>
          <a:xfrm>
            <a:off x="698250" y="399750"/>
            <a:ext cx="103383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3600" u="none" cap="none" strike="noStrike">
                <a:solidFill>
                  <a:srgbClr val="E2262D"/>
                </a:solidFill>
                <a:latin typeface="Exo"/>
                <a:ea typeface="Exo"/>
                <a:cs typeface="Exo"/>
                <a:sym typeface="Exo"/>
              </a:rPr>
              <a:t>Các câu lệnh</a:t>
            </a:r>
            <a:r>
              <a:rPr b="1" i="0" lang="en-US" sz="3600" u="none" cap="none" strike="noStrike">
                <a:solidFill>
                  <a:srgbClr val="000000"/>
                </a:solidFill>
                <a:latin typeface="Exo"/>
                <a:ea typeface="Exo"/>
                <a:cs typeface="Exo"/>
                <a:sym typeface="Exo"/>
              </a:rPr>
              <a:t> điều chỉnh dữ liệu trong SQL</a:t>
            </a:r>
            <a:endParaRPr b="1" i="0" sz="3800" u="none" cap="none" strike="noStrike">
              <a:solidFill>
                <a:srgbClr val="000000"/>
              </a:solidFill>
              <a:latin typeface="Exo"/>
              <a:ea typeface="Exo"/>
              <a:cs typeface="Exo"/>
              <a:sym typeface="Exo"/>
            </a:endParaRPr>
          </a:p>
        </p:txBody>
      </p:sp>
      <p:sp>
        <p:nvSpPr>
          <p:cNvPr id="314" name="Google Shape;314;g241fb59b2c2_0_247"/>
          <p:cNvSpPr txBox="1"/>
          <p:nvPr/>
        </p:nvSpPr>
        <p:spPr>
          <a:xfrm>
            <a:off x="6335250" y="2905650"/>
            <a:ext cx="5394900" cy="1169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1" lang="en-US" sz="1600" u="none" cap="none" strike="noStrike">
                <a:solidFill>
                  <a:srgbClr val="E31F26"/>
                </a:solidFill>
                <a:latin typeface="Exo"/>
                <a:ea typeface="Exo"/>
                <a:cs typeface="Exo"/>
                <a:sym typeface="Exo"/>
              </a:rPr>
              <a:t>Ví dụ:</a:t>
            </a:r>
            <a:endParaRPr b="1" i="1" sz="1600" u="none" cap="none" strike="noStrike">
              <a:solidFill>
                <a:srgbClr val="E31F26"/>
              </a:solidFill>
              <a:latin typeface="Exo"/>
              <a:ea typeface="Exo"/>
              <a:cs typeface="Exo"/>
              <a:sym typeface="Exo"/>
            </a:endParaRPr>
          </a:p>
          <a:p>
            <a:pPr indent="-330200" lvl="0" marL="457200" marR="0" rtl="0" algn="l">
              <a:lnSpc>
                <a:spcPct val="100000"/>
              </a:lnSpc>
              <a:spcBef>
                <a:spcPts val="0"/>
              </a:spcBef>
              <a:spcAft>
                <a:spcPts val="0"/>
              </a:spcAft>
              <a:buClr>
                <a:srgbClr val="000000"/>
              </a:buClr>
              <a:buSzPts val="1600"/>
              <a:buFont typeface="Exo Medium"/>
              <a:buChar char="-"/>
            </a:pPr>
            <a:r>
              <a:rPr b="0" i="0" lang="en-US" sz="1600" u="none" cap="none" strike="noStrike">
                <a:solidFill>
                  <a:srgbClr val="000000"/>
                </a:solidFill>
                <a:latin typeface="Exo Medium"/>
                <a:ea typeface="Exo Medium"/>
                <a:cs typeface="Exo Medium"/>
                <a:sym typeface="Exo Medium"/>
              </a:rPr>
              <a:t>Bạn chỉ muốn kiểm tra xem những khách hàng nào đã từng mua hàng tại cửa hàng với việc bạn có 1 bảng dữ liệu lịch sử mua hàng như sau:</a:t>
            </a:r>
            <a:endParaRPr b="0" i="0" sz="1600" u="none" cap="none" strike="noStrike">
              <a:solidFill>
                <a:srgbClr val="000000"/>
              </a:solidFill>
              <a:latin typeface="Exo Medium"/>
              <a:ea typeface="Exo Medium"/>
              <a:cs typeface="Exo Medium"/>
              <a:sym typeface="Exo Medium"/>
            </a:endParaRPr>
          </a:p>
        </p:txBody>
      </p:sp>
      <p:sp>
        <p:nvSpPr>
          <p:cNvPr id="315" name="Google Shape;315;g241fb59b2c2_0_247"/>
          <p:cNvSpPr/>
          <p:nvPr/>
        </p:nvSpPr>
        <p:spPr>
          <a:xfrm flipH="1">
            <a:off x="4892563" y="4369599"/>
            <a:ext cx="528300" cy="447900"/>
          </a:xfrm>
          <a:prstGeom prst="stripedRightArrow">
            <a:avLst>
              <a:gd fmla="val 50000" name="adj1"/>
              <a:gd fmla="val 50000" name="adj2"/>
            </a:avLst>
          </a:prstGeom>
          <a:solidFill>
            <a:srgbClr val="E2262D"/>
          </a:solidFill>
          <a:ln cap="flat" cmpd="sng" w="9525">
            <a:solidFill>
              <a:srgbClr val="E2262D"/>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graphicFrame>
        <p:nvGraphicFramePr>
          <p:cNvPr id="316" name="Google Shape;316;g241fb59b2c2_0_247"/>
          <p:cNvGraphicFramePr/>
          <p:nvPr/>
        </p:nvGraphicFramePr>
        <p:xfrm>
          <a:off x="6912550" y="4403500"/>
          <a:ext cx="3000000" cy="3000000"/>
        </p:xfrm>
        <a:graphic>
          <a:graphicData uri="http://schemas.openxmlformats.org/drawingml/2006/table">
            <a:tbl>
              <a:tblPr>
                <a:noFill/>
                <a:tableStyleId>{880B8BB6-16E7-47FC-8718-F5D878DAB9EA}</a:tableStyleId>
              </a:tblPr>
              <a:tblGrid>
                <a:gridCol w="1128050"/>
                <a:gridCol w="1128050"/>
                <a:gridCol w="1095200"/>
                <a:gridCol w="1095200"/>
              </a:tblGrid>
              <a:tr h="249825">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CID</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CNAME</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PNAME</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QTY</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r>
              <a:tr h="310700">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C1000</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Khánh</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Coca</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10</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047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C1001</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Khánh</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Trứng</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2</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0700">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C1002</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Bảo</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Sữa</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10</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0700">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C1003</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Phước</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Bentagen</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2</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0700">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C1003</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Phước</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Nước</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3</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317" name="Google Shape;317;g241fb59b2c2_0_247"/>
          <p:cNvSpPr txBox="1"/>
          <p:nvPr/>
        </p:nvSpPr>
        <p:spPr>
          <a:xfrm>
            <a:off x="3577000" y="4993463"/>
            <a:ext cx="30000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70C0"/>
                </a:solidFill>
                <a:latin typeface="Exo"/>
                <a:ea typeface="Exo"/>
                <a:cs typeface="Exo"/>
                <a:sym typeface="Exo"/>
              </a:rPr>
              <a:t>SELECT DISTINCT </a:t>
            </a:r>
            <a:r>
              <a:rPr b="0" i="1" lang="en-US" sz="1600" u="none" cap="none" strike="noStrike">
                <a:solidFill>
                  <a:schemeClr val="dk1"/>
                </a:solidFill>
                <a:latin typeface="Exo Medium"/>
                <a:ea typeface="Exo Medium"/>
                <a:cs typeface="Exo Medium"/>
                <a:sym typeface="Exo Medium"/>
              </a:rPr>
              <a:t>CID, CNAME</a:t>
            </a:r>
            <a:endParaRPr b="0" i="1" sz="1400" u="none" cap="none" strike="noStrike">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70C0"/>
                </a:solidFill>
                <a:latin typeface="Exo"/>
                <a:ea typeface="Exo"/>
                <a:cs typeface="Exo"/>
                <a:sym typeface="Exo"/>
              </a:rPr>
              <a:t>FROM</a:t>
            </a:r>
            <a:r>
              <a:rPr b="0" i="0" lang="en-US" sz="1400" u="none" cap="none" strike="noStrike">
                <a:solidFill>
                  <a:schemeClr val="dk1"/>
                </a:solidFill>
                <a:latin typeface="Exo Medium"/>
                <a:ea typeface="Exo Medium"/>
                <a:cs typeface="Exo Medium"/>
                <a:sym typeface="Exo Medium"/>
              </a:rPr>
              <a:t> Customers;</a:t>
            </a:r>
            <a:endParaRPr b="0" i="0" sz="1400" u="none" cap="none" strike="noStrike">
              <a:solidFill>
                <a:srgbClr val="000000"/>
              </a:solidFill>
              <a:latin typeface="Arial"/>
              <a:ea typeface="Arial"/>
              <a:cs typeface="Arial"/>
              <a:sym typeface="Arial"/>
            </a:endParaRPr>
          </a:p>
        </p:txBody>
      </p:sp>
      <p:sp>
        <p:nvSpPr>
          <p:cNvPr id="318" name="Google Shape;318;g241fb59b2c2_0_247"/>
          <p:cNvSpPr txBox="1"/>
          <p:nvPr/>
        </p:nvSpPr>
        <p:spPr>
          <a:xfrm>
            <a:off x="1418550" y="2263563"/>
            <a:ext cx="4916700" cy="147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Exo Medium"/>
                <a:ea typeface="Exo Medium"/>
                <a:cs typeface="Exo Medium"/>
                <a:sym typeface="Exo Medium"/>
              </a:rPr>
              <a:t>Cú pháp:</a:t>
            </a:r>
            <a:endParaRPr b="0" i="1" sz="1800" u="none" cap="none" strike="noStrike">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t/>
            </a:r>
            <a:endParaRPr b="0" i="1" sz="1800" u="none" cap="none" strike="noStrike">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70C0"/>
                </a:solidFill>
                <a:latin typeface="Exo"/>
                <a:ea typeface="Exo"/>
                <a:cs typeface="Exo"/>
                <a:sym typeface="Exo"/>
              </a:rPr>
              <a:t>SELECT DISTINCT </a:t>
            </a:r>
            <a:r>
              <a:rPr b="0" i="1" lang="en-US" sz="1600" u="none" cap="none" strike="noStrike">
                <a:solidFill>
                  <a:schemeClr val="dk1"/>
                </a:solidFill>
                <a:latin typeface="Exo Medium"/>
                <a:ea typeface="Exo Medium"/>
                <a:cs typeface="Exo Medium"/>
                <a:sym typeface="Exo Medium"/>
              </a:rPr>
              <a:t>column_name_1, column_name_2</a:t>
            </a:r>
            <a:br>
              <a:rPr b="0" i="0" lang="en-US" sz="1600" u="none" cap="none" strike="noStrike">
                <a:solidFill>
                  <a:schemeClr val="dk1"/>
                </a:solidFill>
                <a:latin typeface="Exo Medium"/>
                <a:ea typeface="Exo Medium"/>
                <a:cs typeface="Exo Medium"/>
                <a:sym typeface="Exo Medium"/>
              </a:rPr>
            </a:br>
            <a:r>
              <a:rPr b="1" i="0" lang="en-US" sz="1600" u="none" cap="none" strike="noStrike">
                <a:solidFill>
                  <a:srgbClr val="0070C0"/>
                </a:solidFill>
                <a:latin typeface="Exo"/>
                <a:ea typeface="Exo"/>
                <a:cs typeface="Exo"/>
                <a:sym typeface="Exo"/>
              </a:rPr>
              <a:t>FROM</a:t>
            </a:r>
            <a:r>
              <a:rPr b="0" i="0" lang="en-US" sz="1600" u="none" cap="none" strike="noStrike">
                <a:solidFill>
                  <a:schemeClr val="dk1"/>
                </a:solidFill>
                <a:latin typeface="Exo Medium"/>
                <a:ea typeface="Exo Medium"/>
                <a:cs typeface="Exo Medium"/>
                <a:sym typeface="Exo Medium"/>
              </a:rPr>
              <a:t> </a:t>
            </a:r>
            <a:r>
              <a:rPr b="0" i="1" lang="en-US" sz="1600" u="none" cap="none" strike="noStrike">
                <a:solidFill>
                  <a:schemeClr val="dk1"/>
                </a:solidFill>
                <a:latin typeface="Exo Medium"/>
                <a:ea typeface="Exo Medium"/>
                <a:cs typeface="Exo Medium"/>
                <a:sym typeface="Exo Medium"/>
              </a:rPr>
              <a:t>table_name</a:t>
            </a:r>
            <a:endParaRPr b="0" i="0" sz="1400" u="none" cap="none" strike="noStrike">
              <a:solidFill>
                <a:srgbClr val="000000"/>
              </a:solidFill>
              <a:latin typeface="Arial"/>
              <a:ea typeface="Arial"/>
              <a:cs typeface="Arial"/>
              <a:sym typeface="Arial"/>
            </a:endParaRPr>
          </a:p>
        </p:txBody>
      </p:sp>
      <p:graphicFrame>
        <p:nvGraphicFramePr>
          <p:cNvPr id="319" name="Google Shape;319;g241fb59b2c2_0_247"/>
          <p:cNvGraphicFramePr/>
          <p:nvPr/>
        </p:nvGraphicFramePr>
        <p:xfrm>
          <a:off x="985350" y="4268875"/>
          <a:ext cx="3000000" cy="3000000"/>
        </p:xfrm>
        <a:graphic>
          <a:graphicData uri="http://schemas.openxmlformats.org/drawingml/2006/table">
            <a:tbl>
              <a:tblPr>
                <a:noFill/>
                <a:tableStyleId>{880B8BB6-16E7-47FC-8718-F5D878DAB9EA}</a:tableStyleId>
              </a:tblPr>
              <a:tblGrid>
                <a:gridCol w="1128050"/>
                <a:gridCol w="1128050"/>
              </a:tblGrid>
              <a:tr h="249825">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CID</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CNAME</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r>
              <a:tr h="310700">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C1000</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Khánh</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047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C1001</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Khánh</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0700">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C1002</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Bảo</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0700">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C1003</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Phước</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g241fb59b2c2_0_270"/>
          <p:cNvSpPr/>
          <p:nvPr/>
        </p:nvSpPr>
        <p:spPr>
          <a:xfrm flipH="1">
            <a:off x="4862563" y="4471987"/>
            <a:ext cx="528300" cy="447900"/>
          </a:xfrm>
          <a:prstGeom prst="stripedRightArrow">
            <a:avLst>
              <a:gd fmla="val 50000" name="adj1"/>
              <a:gd fmla="val 50000" name="adj2"/>
            </a:avLst>
          </a:prstGeom>
          <a:solidFill>
            <a:srgbClr val="E2262D"/>
          </a:solidFill>
          <a:ln cap="flat" cmpd="sng" w="9525">
            <a:solidFill>
              <a:srgbClr val="E2262D"/>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graphicFrame>
        <p:nvGraphicFramePr>
          <p:cNvPr id="326" name="Google Shape;326;g241fb59b2c2_0_270"/>
          <p:cNvGraphicFramePr/>
          <p:nvPr/>
        </p:nvGraphicFramePr>
        <p:xfrm>
          <a:off x="6962275" y="4471975"/>
          <a:ext cx="3000000" cy="3000000"/>
        </p:xfrm>
        <a:graphic>
          <a:graphicData uri="http://schemas.openxmlformats.org/drawingml/2006/table">
            <a:tbl>
              <a:tblPr>
                <a:noFill/>
                <a:tableStyleId>{880B8BB6-16E7-47FC-8718-F5D878DAB9EA}</a:tableStyleId>
              </a:tblPr>
              <a:tblGrid>
                <a:gridCol w="1128050"/>
                <a:gridCol w="1128050"/>
                <a:gridCol w="1095200"/>
                <a:gridCol w="1095200"/>
              </a:tblGrid>
              <a:tr h="249825">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CID</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CNAME</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PNAME</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QTY</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r>
              <a:tr h="310700">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C1000</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Khánh</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Coca</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10</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047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C1001</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Khánh</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Trứng</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2</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0700">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C1002</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Bảo</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Sữa</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10</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0700">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C1003</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Phước</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Bentagen</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2</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0700">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C1003</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Phước</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Nước</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3</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327" name="Google Shape;327;g241fb59b2c2_0_270"/>
          <p:cNvSpPr txBox="1"/>
          <p:nvPr/>
        </p:nvSpPr>
        <p:spPr>
          <a:xfrm>
            <a:off x="3855425" y="5079400"/>
            <a:ext cx="30000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70C0"/>
                </a:solidFill>
                <a:latin typeface="Exo"/>
                <a:ea typeface="Exo"/>
                <a:cs typeface="Exo"/>
                <a:sym typeface="Exo"/>
              </a:rPr>
              <a:t>SELECT DISTINCT </a:t>
            </a:r>
            <a:r>
              <a:rPr b="0" i="1" lang="en-US" sz="1600" u="none" cap="none" strike="noStrike">
                <a:solidFill>
                  <a:srgbClr val="000000"/>
                </a:solidFill>
                <a:latin typeface="Exo Medium"/>
                <a:ea typeface="Exo Medium"/>
                <a:cs typeface="Exo Medium"/>
                <a:sym typeface="Exo Medium"/>
              </a:rPr>
              <a:t>CID, QTY</a:t>
            </a:r>
            <a:endParaRPr b="0" i="1"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70C0"/>
                </a:solidFill>
                <a:latin typeface="Exo"/>
                <a:ea typeface="Exo"/>
                <a:cs typeface="Exo"/>
                <a:sym typeface="Exo"/>
              </a:rPr>
              <a:t>FROM</a:t>
            </a:r>
            <a:r>
              <a:rPr b="0" i="0" lang="en-US" sz="1400" u="none" cap="none" strike="noStrike">
                <a:solidFill>
                  <a:srgbClr val="000000"/>
                </a:solidFill>
                <a:latin typeface="Exo Medium"/>
                <a:ea typeface="Exo Medium"/>
                <a:cs typeface="Exo Medium"/>
                <a:sym typeface="Exo Medium"/>
              </a:rPr>
              <a:t> Customers</a:t>
            </a:r>
            <a:endParaRPr b="0"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70C0"/>
                </a:solidFill>
                <a:latin typeface="Exo"/>
                <a:ea typeface="Exo"/>
                <a:cs typeface="Exo"/>
                <a:sym typeface="Exo"/>
              </a:rPr>
              <a:t>ORDER BY</a:t>
            </a:r>
            <a:r>
              <a:rPr b="0" i="0" lang="en-US" sz="1400" u="none" cap="none" strike="noStrike">
                <a:solidFill>
                  <a:srgbClr val="000000"/>
                </a:solidFill>
                <a:latin typeface="Exo Medium"/>
                <a:ea typeface="Exo Medium"/>
                <a:cs typeface="Exo Medium"/>
                <a:sym typeface="Exo Medium"/>
              </a:rPr>
              <a:t> QTY </a:t>
            </a:r>
            <a:r>
              <a:rPr b="1" i="0" lang="en-US" sz="1600" u="none" cap="none" strike="noStrike">
                <a:solidFill>
                  <a:srgbClr val="0070C0"/>
                </a:solidFill>
                <a:latin typeface="Exo"/>
                <a:ea typeface="Exo"/>
                <a:cs typeface="Exo"/>
                <a:sym typeface="Exo"/>
              </a:rPr>
              <a:t>DESC</a:t>
            </a:r>
            <a:endParaRPr b="0" i="0" sz="1400" u="none" cap="none" strike="noStrike">
              <a:solidFill>
                <a:srgbClr val="000000"/>
              </a:solidFill>
              <a:latin typeface="Exo Medium"/>
              <a:ea typeface="Exo Medium"/>
              <a:cs typeface="Exo Medium"/>
              <a:sym typeface="Exo Medium"/>
            </a:endParaRPr>
          </a:p>
        </p:txBody>
      </p:sp>
      <p:graphicFrame>
        <p:nvGraphicFramePr>
          <p:cNvPr id="328" name="Google Shape;328;g241fb59b2c2_0_270"/>
          <p:cNvGraphicFramePr/>
          <p:nvPr/>
        </p:nvGraphicFramePr>
        <p:xfrm>
          <a:off x="1035075" y="4337350"/>
          <a:ext cx="3000000" cy="3000000"/>
        </p:xfrm>
        <a:graphic>
          <a:graphicData uri="http://schemas.openxmlformats.org/drawingml/2006/table">
            <a:tbl>
              <a:tblPr>
                <a:noFill/>
                <a:tableStyleId>{880B8BB6-16E7-47FC-8718-F5D878DAB9EA}</a:tableStyleId>
              </a:tblPr>
              <a:tblGrid>
                <a:gridCol w="1128050"/>
                <a:gridCol w="1128050"/>
              </a:tblGrid>
              <a:tr h="249825">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CID</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QTY</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r>
              <a:tr h="310700">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C1000</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10</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047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C1002</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10</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0700">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C1003</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3</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0700">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C1001</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2</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0700">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C1003</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2</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329" name="Google Shape;329;g241fb59b2c2_0_270"/>
          <p:cNvSpPr/>
          <p:nvPr/>
        </p:nvSpPr>
        <p:spPr>
          <a:xfrm>
            <a:off x="8779637" y="1357359"/>
            <a:ext cx="2303400" cy="6879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Calibri"/>
              <a:buNone/>
            </a:pPr>
            <a:r>
              <a:rPr b="1" i="0" lang="en-US" sz="2000" u="none" cap="none" strike="noStrike">
                <a:solidFill>
                  <a:srgbClr val="FFFFFF"/>
                </a:solidFill>
                <a:latin typeface="Exo"/>
                <a:ea typeface="Exo"/>
                <a:cs typeface="Exo"/>
                <a:sym typeface="Exo"/>
              </a:rPr>
              <a:t>ORDER BY</a:t>
            </a:r>
            <a:endParaRPr b="1" i="0" sz="2000" u="none" cap="none" strike="noStrike">
              <a:solidFill>
                <a:srgbClr val="FFFFFF"/>
              </a:solidFill>
              <a:latin typeface="Exo"/>
              <a:ea typeface="Exo"/>
              <a:cs typeface="Exo"/>
              <a:sym typeface="Exo"/>
            </a:endParaRPr>
          </a:p>
        </p:txBody>
      </p:sp>
      <p:sp>
        <p:nvSpPr>
          <p:cNvPr id="330" name="Google Shape;330;g241fb59b2c2_0_270"/>
          <p:cNvSpPr/>
          <p:nvPr/>
        </p:nvSpPr>
        <p:spPr>
          <a:xfrm>
            <a:off x="5070234" y="1344701"/>
            <a:ext cx="2303400" cy="687900"/>
          </a:xfrm>
          <a:prstGeom prst="roundRect">
            <a:avLst>
              <a:gd fmla="val 16667" name="adj"/>
            </a:avLst>
          </a:prstGeom>
          <a:solidFill>
            <a:srgbClr val="FFFFFF"/>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Calibri"/>
              <a:buNone/>
            </a:pPr>
            <a:r>
              <a:rPr b="0" i="0" lang="en-US" sz="2000" u="none" cap="none" strike="noStrike">
                <a:solidFill>
                  <a:srgbClr val="000000"/>
                </a:solidFill>
                <a:latin typeface="Exo Medium"/>
                <a:ea typeface="Exo Medium"/>
                <a:cs typeface="Exo Medium"/>
                <a:sym typeface="Exo Medium"/>
              </a:rPr>
              <a:t>DISTINCT</a:t>
            </a:r>
            <a:endParaRPr b="0" i="0" sz="2000" u="none" cap="none" strike="noStrike">
              <a:solidFill>
                <a:srgbClr val="000000"/>
              </a:solidFill>
              <a:latin typeface="Exo Medium"/>
              <a:ea typeface="Exo Medium"/>
              <a:cs typeface="Exo Medium"/>
              <a:sym typeface="Exo Medium"/>
            </a:endParaRPr>
          </a:p>
        </p:txBody>
      </p:sp>
      <p:sp>
        <p:nvSpPr>
          <p:cNvPr id="331" name="Google Shape;331;g241fb59b2c2_0_270"/>
          <p:cNvSpPr/>
          <p:nvPr/>
        </p:nvSpPr>
        <p:spPr>
          <a:xfrm>
            <a:off x="1108954" y="1357359"/>
            <a:ext cx="2303400" cy="687900"/>
          </a:xfrm>
          <a:prstGeom prst="roundRect">
            <a:avLst>
              <a:gd fmla="val 16667" name="adj"/>
            </a:avLst>
          </a:prstGeom>
          <a:solidFill>
            <a:srgbClr val="FFFFFF"/>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Exo Medium"/>
                <a:ea typeface="Exo Medium"/>
                <a:cs typeface="Exo Medium"/>
                <a:sym typeface="Exo Medium"/>
              </a:rPr>
              <a:t>TOP</a:t>
            </a:r>
            <a:endParaRPr b="0" i="0" sz="1400" u="none" cap="none" strike="noStrike">
              <a:solidFill>
                <a:srgbClr val="000000"/>
              </a:solidFill>
              <a:latin typeface="Exo Medium"/>
              <a:ea typeface="Exo Medium"/>
              <a:cs typeface="Exo Medium"/>
              <a:sym typeface="Exo Medium"/>
            </a:endParaRPr>
          </a:p>
        </p:txBody>
      </p:sp>
      <p:sp>
        <p:nvSpPr>
          <p:cNvPr id="332" name="Google Shape;332;g241fb59b2c2_0_270"/>
          <p:cNvSpPr txBox="1"/>
          <p:nvPr/>
        </p:nvSpPr>
        <p:spPr>
          <a:xfrm>
            <a:off x="698250" y="399750"/>
            <a:ext cx="103383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3600" u="none" cap="none" strike="noStrike">
                <a:solidFill>
                  <a:srgbClr val="E2262D"/>
                </a:solidFill>
                <a:latin typeface="Exo"/>
                <a:ea typeface="Exo"/>
                <a:cs typeface="Exo"/>
                <a:sym typeface="Exo"/>
              </a:rPr>
              <a:t>Các câu lệnh</a:t>
            </a:r>
            <a:r>
              <a:rPr b="1" i="0" lang="en-US" sz="3600" u="none" cap="none" strike="noStrike">
                <a:solidFill>
                  <a:srgbClr val="000000"/>
                </a:solidFill>
                <a:latin typeface="Exo"/>
                <a:ea typeface="Exo"/>
                <a:cs typeface="Exo"/>
                <a:sym typeface="Exo"/>
              </a:rPr>
              <a:t> điều chỉnh dữ liệu trong SQL</a:t>
            </a:r>
            <a:endParaRPr b="1" i="0" sz="3800" u="none" cap="none" strike="noStrike">
              <a:solidFill>
                <a:srgbClr val="000000"/>
              </a:solidFill>
              <a:latin typeface="Exo"/>
              <a:ea typeface="Exo"/>
              <a:cs typeface="Exo"/>
              <a:sym typeface="Exo"/>
            </a:endParaRPr>
          </a:p>
        </p:txBody>
      </p:sp>
      <p:sp>
        <p:nvSpPr>
          <p:cNvPr id="333" name="Google Shape;333;g241fb59b2c2_0_270"/>
          <p:cNvSpPr txBox="1"/>
          <p:nvPr/>
        </p:nvSpPr>
        <p:spPr>
          <a:xfrm>
            <a:off x="1418550" y="2263563"/>
            <a:ext cx="4916700" cy="147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1" lang="en-US" sz="1800" u="none" cap="none" strike="noStrike">
                <a:solidFill>
                  <a:schemeClr val="dk1"/>
                </a:solidFill>
                <a:latin typeface="Exo Medium"/>
                <a:ea typeface="Exo Medium"/>
                <a:cs typeface="Exo Medium"/>
                <a:sym typeface="Exo Medium"/>
              </a:rPr>
              <a:t>Cú pháp:</a:t>
            </a:r>
            <a:endParaRPr b="0" i="1" sz="1800" u="none" cap="none" strike="noStrike">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100"/>
              <a:buFont typeface="Arial"/>
              <a:buNone/>
            </a:pPr>
            <a:r>
              <a:t/>
            </a:r>
            <a:endParaRPr b="0" i="1" sz="1800" u="none" cap="none" strike="noStrike">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600"/>
              <a:buFont typeface="Arial"/>
              <a:buNone/>
            </a:pPr>
            <a:r>
              <a:rPr b="1" i="0" lang="en-US" sz="1600" u="none" cap="none" strike="noStrike">
                <a:solidFill>
                  <a:srgbClr val="0070C0"/>
                </a:solidFill>
                <a:latin typeface="Exo"/>
                <a:ea typeface="Exo"/>
                <a:cs typeface="Exo"/>
                <a:sym typeface="Exo"/>
              </a:rPr>
              <a:t>SELECT</a:t>
            </a:r>
            <a:r>
              <a:rPr b="0" i="0" lang="en-US" sz="1600" u="none" cap="none" strike="noStrike">
                <a:solidFill>
                  <a:schemeClr val="dk1"/>
                </a:solidFill>
                <a:latin typeface="Exo Medium"/>
                <a:ea typeface="Exo Medium"/>
                <a:cs typeface="Exo Medium"/>
                <a:sym typeface="Exo Medium"/>
              </a:rPr>
              <a:t> </a:t>
            </a:r>
            <a:r>
              <a:rPr b="0" i="1" lang="en-US" sz="1600" u="none" cap="none" strike="noStrike">
                <a:solidFill>
                  <a:schemeClr val="dk1"/>
                </a:solidFill>
                <a:latin typeface="Exo Medium"/>
                <a:ea typeface="Exo Medium"/>
                <a:cs typeface="Exo Medium"/>
                <a:sym typeface="Exo Medium"/>
              </a:rPr>
              <a:t>column1</a:t>
            </a:r>
            <a:r>
              <a:rPr b="0" i="0" lang="en-US" sz="1600" u="none" cap="none" strike="noStrike">
                <a:solidFill>
                  <a:schemeClr val="dk1"/>
                </a:solidFill>
                <a:latin typeface="Exo Medium"/>
                <a:ea typeface="Exo Medium"/>
                <a:cs typeface="Exo Medium"/>
                <a:sym typeface="Exo Medium"/>
              </a:rPr>
              <a:t>,</a:t>
            </a:r>
            <a:r>
              <a:rPr b="0" i="1" lang="en-US" sz="1600" u="none" cap="none" strike="noStrike">
                <a:solidFill>
                  <a:schemeClr val="dk1"/>
                </a:solidFill>
                <a:latin typeface="Exo Medium"/>
                <a:ea typeface="Exo Medium"/>
                <a:cs typeface="Exo Medium"/>
                <a:sym typeface="Exo Medium"/>
              </a:rPr>
              <a:t> column2, ...</a:t>
            </a:r>
            <a:br>
              <a:rPr b="0" i="0" lang="en-US" sz="1600" u="none" cap="none" strike="noStrike">
                <a:solidFill>
                  <a:schemeClr val="dk1"/>
                </a:solidFill>
                <a:latin typeface="Exo Medium"/>
                <a:ea typeface="Exo Medium"/>
                <a:cs typeface="Exo Medium"/>
                <a:sym typeface="Exo Medium"/>
              </a:rPr>
            </a:br>
            <a:r>
              <a:rPr b="1" i="0" lang="en-US" sz="1600" u="none" cap="none" strike="noStrike">
                <a:solidFill>
                  <a:srgbClr val="0070C0"/>
                </a:solidFill>
                <a:latin typeface="Exo"/>
                <a:ea typeface="Exo"/>
                <a:cs typeface="Exo"/>
                <a:sym typeface="Exo"/>
              </a:rPr>
              <a:t>FROM</a:t>
            </a:r>
            <a:r>
              <a:rPr b="0" i="0" lang="en-US" sz="1600" u="none" cap="none" strike="noStrike">
                <a:solidFill>
                  <a:schemeClr val="dk1"/>
                </a:solidFill>
                <a:latin typeface="Exo Medium"/>
                <a:ea typeface="Exo Medium"/>
                <a:cs typeface="Exo Medium"/>
                <a:sym typeface="Exo Medium"/>
              </a:rPr>
              <a:t> </a:t>
            </a:r>
            <a:r>
              <a:rPr b="0" i="1" lang="en-US" sz="1600" u="none" cap="none" strike="noStrike">
                <a:solidFill>
                  <a:schemeClr val="dk1"/>
                </a:solidFill>
                <a:latin typeface="Exo Medium"/>
                <a:ea typeface="Exo Medium"/>
                <a:cs typeface="Exo Medium"/>
                <a:sym typeface="Exo Medium"/>
              </a:rPr>
              <a:t>table_name</a:t>
            </a:r>
            <a:br>
              <a:rPr b="0" i="0" lang="en-US" sz="1600" u="none" cap="none" strike="noStrike">
                <a:solidFill>
                  <a:schemeClr val="dk1"/>
                </a:solidFill>
                <a:latin typeface="Exo Medium"/>
                <a:ea typeface="Exo Medium"/>
                <a:cs typeface="Exo Medium"/>
                <a:sym typeface="Exo Medium"/>
              </a:rPr>
            </a:br>
            <a:r>
              <a:rPr b="1" i="0" lang="en-US" sz="1600" u="none" cap="none" strike="noStrike">
                <a:solidFill>
                  <a:srgbClr val="0070C0"/>
                </a:solidFill>
                <a:latin typeface="Exo"/>
                <a:ea typeface="Exo"/>
                <a:cs typeface="Exo"/>
                <a:sym typeface="Exo"/>
              </a:rPr>
              <a:t>ORDER BY</a:t>
            </a:r>
            <a:r>
              <a:rPr b="0" i="0" lang="en-US" sz="1600" u="none" cap="none" strike="noStrike">
                <a:solidFill>
                  <a:schemeClr val="dk1"/>
                </a:solidFill>
                <a:latin typeface="Exo Medium"/>
                <a:ea typeface="Exo Medium"/>
                <a:cs typeface="Exo Medium"/>
                <a:sym typeface="Exo Medium"/>
              </a:rPr>
              <a:t> </a:t>
            </a:r>
            <a:r>
              <a:rPr b="0" i="1" lang="en-US" sz="1600" u="none" cap="none" strike="noStrike">
                <a:solidFill>
                  <a:schemeClr val="dk1"/>
                </a:solidFill>
                <a:latin typeface="Exo Medium"/>
                <a:ea typeface="Exo Medium"/>
                <a:cs typeface="Exo Medium"/>
                <a:sym typeface="Exo Medium"/>
              </a:rPr>
              <a:t>column1, column2, ... </a:t>
            </a:r>
            <a:r>
              <a:rPr b="1" i="0" lang="en-US" sz="1600" u="none" cap="none" strike="noStrike">
                <a:solidFill>
                  <a:srgbClr val="0070C0"/>
                </a:solidFill>
                <a:latin typeface="Exo"/>
                <a:ea typeface="Exo"/>
                <a:cs typeface="Exo"/>
                <a:sym typeface="Exo"/>
              </a:rPr>
              <a:t>ASC </a:t>
            </a:r>
            <a:r>
              <a:rPr b="1" i="0" lang="en-US" sz="1600" u="none" cap="none" strike="noStrike">
                <a:solidFill>
                  <a:schemeClr val="dk1"/>
                </a:solidFill>
                <a:latin typeface="Exo"/>
                <a:ea typeface="Exo"/>
                <a:cs typeface="Exo"/>
                <a:sym typeface="Exo"/>
              </a:rPr>
              <a:t>| </a:t>
            </a:r>
            <a:r>
              <a:rPr b="1" i="0" lang="en-US" sz="1600" u="none" cap="none" strike="noStrike">
                <a:solidFill>
                  <a:srgbClr val="0070C0"/>
                </a:solidFill>
                <a:latin typeface="Exo"/>
                <a:ea typeface="Exo"/>
                <a:cs typeface="Exo"/>
                <a:sym typeface="Exo"/>
              </a:rPr>
              <a:t>DESC</a:t>
            </a:r>
            <a:r>
              <a:rPr b="0" i="0" lang="en-US" sz="1600" u="none" cap="none" strike="noStrike">
                <a:solidFill>
                  <a:schemeClr val="dk1"/>
                </a:solidFill>
                <a:latin typeface="Exo Medium"/>
                <a:ea typeface="Exo Medium"/>
                <a:cs typeface="Exo Medium"/>
                <a:sym typeface="Exo Medium"/>
              </a:rPr>
              <a:t>;</a:t>
            </a:r>
            <a:endParaRPr b="0" i="1" sz="1800" u="none" cap="none" strike="noStrike">
              <a:solidFill>
                <a:schemeClr val="dk1"/>
              </a:solidFill>
              <a:latin typeface="Exo Medium"/>
              <a:ea typeface="Exo Medium"/>
              <a:cs typeface="Exo Medium"/>
              <a:sym typeface="Exo Medium"/>
            </a:endParaRPr>
          </a:p>
        </p:txBody>
      </p:sp>
      <p:sp>
        <p:nvSpPr>
          <p:cNvPr id="334" name="Google Shape;334;g241fb59b2c2_0_270"/>
          <p:cNvSpPr txBox="1"/>
          <p:nvPr/>
        </p:nvSpPr>
        <p:spPr>
          <a:xfrm>
            <a:off x="6335250" y="2905650"/>
            <a:ext cx="5394900" cy="1169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1" lang="en-US" sz="1600" u="none" cap="none" strike="noStrike">
                <a:solidFill>
                  <a:srgbClr val="E31F26"/>
                </a:solidFill>
                <a:latin typeface="Exo"/>
                <a:ea typeface="Exo"/>
                <a:cs typeface="Exo"/>
                <a:sym typeface="Exo"/>
              </a:rPr>
              <a:t>Ví dụ:</a:t>
            </a:r>
            <a:endParaRPr b="1" i="1" sz="1600" u="none" cap="none" strike="noStrike">
              <a:solidFill>
                <a:srgbClr val="E31F26"/>
              </a:solidFill>
              <a:latin typeface="Exo"/>
              <a:ea typeface="Exo"/>
              <a:cs typeface="Exo"/>
              <a:sym typeface="Exo"/>
            </a:endParaRPr>
          </a:p>
          <a:p>
            <a:pPr indent="-330200" lvl="0" marL="457200" marR="0" rtl="0" algn="l">
              <a:lnSpc>
                <a:spcPct val="100000"/>
              </a:lnSpc>
              <a:spcBef>
                <a:spcPts val="0"/>
              </a:spcBef>
              <a:spcAft>
                <a:spcPts val="0"/>
              </a:spcAft>
              <a:buClr>
                <a:srgbClr val="000000"/>
              </a:buClr>
              <a:buSzPts val="1600"/>
              <a:buFont typeface="Exo Medium"/>
              <a:buChar char="-"/>
            </a:pPr>
            <a:r>
              <a:rPr b="0" i="0" lang="en-US" sz="1600" u="none" cap="none" strike="noStrike">
                <a:solidFill>
                  <a:schemeClr val="dk1"/>
                </a:solidFill>
                <a:latin typeface="Exo Medium"/>
                <a:ea typeface="Exo Medium"/>
                <a:cs typeface="Exo Medium"/>
                <a:sym typeface="Exo Medium"/>
              </a:rPr>
              <a:t>Bạn chỉ muốn kiểm tra xem những khách hàng nào đã từng mua hàng tại cửa hàng với việc bạn có 1 bảng dữ liệu lịch sử mua hàng như sau:</a:t>
            </a:r>
            <a:endParaRPr b="1" i="1" sz="1600" u="none" cap="none" strike="noStrike">
              <a:solidFill>
                <a:srgbClr val="E31F26"/>
              </a:solidFill>
              <a:latin typeface="Exo"/>
              <a:ea typeface="Exo"/>
              <a:cs typeface="Exo"/>
              <a:sym typeface="Ex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23dccb6f06f_0_161"/>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104" name="Google Shape;104;g23dccb6f06f_0_161"/>
          <p:cNvPicPr preferRelativeResize="0"/>
          <p:nvPr/>
        </p:nvPicPr>
        <p:blipFill rotWithShape="1">
          <a:blip r:embed="rId3">
            <a:alphaModFix/>
          </a:blip>
          <a:srcRect b="0" l="0" r="0" t="0"/>
          <a:stretch/>
        </p:blipFill>
        <p:spPr>
          <a:xfrm>
            <a:off x="124000" y="1243925"/>
            <a:ext cx="5438599" cy="5209800"/>
          </a:xfrm>
          <a:prstGeom prst="rect">
            <a:avLst/>
          </a:prstGeom>
          <a:noFill/>
          <a:ln>
            <a:noFill/>
          </a:ln>
        </p:spPr>
      </p:pic>
      <p:sp>
        <p:nvSpPr>
          <p:cNvPr id="105" name="Google Shape;105;g23dccb6f06f_0_161"/>
          <p:cNvSpPr txBox="1"/>
          <p:nvPr/>
        </p:nvSpPr>
        <p:spPr>
          <a:xfrm>
            <a:off x="2822100" y="399750"/>
            <a:ext cx="6547800" cy="677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3800" u="none" cap="none" strike="noStrike">
                <a:solidFill>
                  <a:srgbClr val="000000"/>
                </a:solidFill>
                <a:latin typeface="Exo"/>
                <a:ea typeface="Exo"/>
                <a:cs typeface="Exo"/>
                <a:sym typeface="Exo"/>
              </a:rPr>
              <a:t>Nội dung bài học</a:t>
            </a:r>
            <a:endParaRPr b="1" i="0" sz="4000" u="none" cap="none" strike="noStrike">
              <a:solidFill>
                <a:srgbClr val="000000"/>
              </a:solidFill>
              <a:latin typeface="Exo"/>
              <a:ea typeface="Exo"/>
              <a:cs typeface="Exo"/>
              <a:sym typeface="Exo"/>
            </a:endParaRPr>
          </a:p>
        </p:txBody>
      </p:sp>
      <p:sp>
        <p:nvSpPr>
          <p:cNvPr id="106" name="Google Shape;106;g23dccb6f06f_0_161"/>
          <p:cNvSpPr/>
          <p:nvPr/>
        </p:nvSpPr>
        <p:spPr>
          <a:xfrm>
            <a:off x="5253053" y="1498868"/>
            <a:ext cx="6535200" cy="7725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2000" u="none" cap="none" strike="noStrike">
              <a:solidFill>
                <a:srgbClr val="000000"/>
              </a:solidFill>
              <a:latin typeface="Calibri"/>
              <a:ea typeface="Calibri"/>
              <a:cs typeface="Calibri"/>
              <a:sym typeface="Calibri"/>
            </a:endParaRPr>
          </a:p>
        </p:txBody>
      </p:sp>
      <p:sp>
        <p:nvSpPr>
          <p:cNvPr id="107" name="Google Shape;107;g23dccb6f06f_0_161"/>
          <p:cNvSpPr txBox="1"/>
          <p:nvPr/>
        </p:nvSpPr>
        <p:spPr>
          <a:xfrm>
            <a:off x="5319150" y="1490388"/>
            <a:ext cx="6469200" cy="772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rgbClr val="FFFFFF"/>
                </a:solidFill>
                <a:latin typeface="Exo"/>
                <a:ea typeface="Exo"/>
                <a:cs typeface="Exo"/>
                <a:sym typeface="Exo"/>
              </a:rPr>
              <a:t>   </a:t>
            </a:r>
            <a:r>
              <a:rPr b="1" i="0" lang="en-US" sz="2100" u="none" cap="none" strike="noStrike">
                <a:solidFill>
                  <a:srgbClr val="FFFFFF"/>
                </a:solidFill>
                <a:latin typeface="Exo"/>
                <a:ea typeface="Exo"/>
                <a:cs typeface="Exo"/>
                <a:sym typeface="Exo"/>
              </a:rPr>
              <a:t>1. Khóa trong SQL. Khoá chính - Khoá ngoại</a:t>
            </a:r>
            <a:r>
              <a:rPr b="1" i="0" lang="en-US" sz="2000" u="none" cap="none" strike="noStrike">
                <a:solidFill>
                  <a:srgbClr val="FFFFFF"/>
                </a:solidFill>
                <a:latin typeface="Exo"/>
                <a:ea typeface="Exo"/>
                <a:cs typeface="Exo"/>
                <a:sym typeface="Exo"/>
              </a:rPr>
              <a:t> </a:t>
            </a:r>
            <a:endParaRPr b="0" i="0" sz="2000" u="none" cap="none" strike="noStrike">
              <a:solidFill>
                <a:srgbClr val="000000"/>
              </a:solidFill>
              <a:latin typeface="Arial"/>
              <a:ea typeface="Arial"/>
              <a:cs typeface="Arial"/>
              <a:sym typeface="Arial"/>
            </a:endParaRPr>
          </a:p>
        </p:txBody>
      </p:sp>
      <p:sp>
        <p:nvSpPr>
          <p:cNvPr id="108" name="Google Shape;108;g23dccb6f06f_0_161"/>
          <p:cNvSpPr/>
          <p:nvPr/>
        </p:nvSpPr>
        <p:spPr>
          <a:xfrm>
            <a:off x="5253053" y="2464303"/>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2000" u="none" cap="none" strike="noStrike">
              <a:solidFill>
                <a:srgbClr val="000000"/>
              </a:solidFill>
              <a:latin typeface="Calibri"/>
              <a:ea typeface="Calibri"/>
              <a:cs typeface="Calibri"/>
              <a:sym typeface="Calibri"/>
            </a:endParaRPr>
          </a:p>
        </p:txBody>
      </p:sp>
      <p:sp>
        <p:nvSpPr>
          <p:cNvPr id="109" name="Google Shape;109;g23dccb6f06f_0_161"/>
          <p:cNvSpPr txBox="1"/>
          <p:nvPr/>
        </p:nvSpPr>
        <p:spPr>
          <a:xfrm>
            <a:off x="5319150" y="2464313"/>
            <a:ext cx="6469200" cy="772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rgbClr val="000000"/>
                </a:solidFill>
                <a:latin typeface="Exo"/>
                <a:ea typeface="Exo"/>
                <a:cs typeface="Exo"/>
                <a:sym typeface="Exo"/>
              </a:rPr>
              <a:t>   </a:t>
            </a:r>
            <a:r>
              <a:rPr b="1" i="0" lang="en-US" sz="2100" u="none" cap="none" strike="noStrike">
                <a:solidFill>
                  <a:srgbClr val="E2262D"/>
                </a:solidFill>
                <a:latin typeface="Exo"/>
                <a:ea typeface="Exo"/>
                <a:cs typeface="Exo"/>
                <a:sym typeface="Exo"/>
              </a:rPr>
              <a:t>2. Quan hệ giữa các bảng trong CSDL quan hệ</a:t>
            </a:r>
            <a:endParaRPr b="1" i="0" sz="2000" u="none" cap="none" strike="noStrike">
              <a:solidFill>
                <a:srgbClr val="E2262D"/>
              </a:solidFill>
              <a:latin typeface="Exo"/>
              <a:ea typeface="Exo"/>
              <a:cs typeface="Exo"/>
              <a:sym typeface="Exo"/>
            </a:endParaRPr>
          </a:p>
        </p:txBody>
      </p:sp>
      <p:sp>
        <p:nvSpPr>
          <p:cNvPr id="110" name="Google Shape;110;g23dccb6f06f_0_161"/>
          <p:cNvSpPr/>
          <p:nvPr/>
        </p:nvSpPr>
        <p:spPr>
          <a:xfrm>
            <a:off x="5253103" y="3438239"/>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2000" u="none" cap="none" strike="noStrike">
              <a:solidFill>
                <a:srgbClr val="000000"/>
              </a:solidFill>
              <a:latin typeface="Calibri"/>
              <a:ea typeface="Calibri"/>
              <a:cs typeface="Calibri"/>
              <a:sym typeface="Calibri"/>
            </a:endParaRPr>
          </a:p>
        </p:txBody>
      </p:sp>
      <p:sp>
        <p:nvSpPr>
          <p:cNvPr id="111" name="Google Shape;111;g23dccb6f06f_0_161"/>
          <p:cNvSpPr txBox="1"/>
          <p:nvPr/>
        </p:nvSpPr>
        <p:spPr>
          <a:xfrm>
            <a:off x="5319200" y="3438250"/>
            <a:ext cx="6469200" cy="772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rgbClr val="000000"/>
                </a:solidFill>
                <a:latin typeface="Exo"/>
                <a:ea typeface="Exo"/>
                <a:cs typeface="Exo"/>
                <a:sym typeface="Exo"/>
              </a:rPr>
              <a:t>   </a:t>
            </a:r>
            <a:r>
              <a:rPr b="1" i="0" lang="en-US" sz="2100" u="none" cap="none" strike="noStrike">
                <a:solidFill>
                  <a:srgbClr val="E2262D"/>
                </a:solidFill>
                <a:latin typeface="Exo"/>
                <a:ea typeface="Exo"/>
                <a:cs typeface="Exo"/>
                <a:sym typeface="Exo"/>
              </a:rPr>
              <a:t>3. Các câu lệnh điều chỉnh dữ liệu cơ bản trong   </a:t>
            </a:r>
            <a:endParaRPr b="1" i="0" sz="2100" u="none" cap="none" strike="noStrike">
              <a:solidFill>
                <a:srgbClr val="E2262D"/>
              </a:solidFill>
              <a:latin typeface="Exo"/>
              <a:ea typeface="Exo"/>
              <a:cs typeface="Exo"/>
              <a:sym typeface="Exo"/>
            </a:endParaRPr>
          </a:p>
          <a:p>
            <a:pPr indent="0" lvl="0" marL="0" marR="0" rtl="0" algn="l">
              <a:lnSpc>
                <a:spcPct val="100000"/>
              </a:lnSpc>
              <a:spcBef>
                <a:spcPts val="0"/>
              </a:spcBef>
              <a:spcAft>
                <a:spcPts val="0"/>
              </a:spcAft>
              <a:buClr>
                <a:srgbClr val="000000"/>
              </a:buClr>
              <a:buSzPts val="2100"/>
              <a:buFont typeface="Arial"/>
              <a:buNone/>
            </a:pPr>
            <a:r>
              <a:rPr b="1" i="0" lang="en-US" sz="2100" u="none" cap="none" strike="noStrike">
                <a:solidFill>
                  <a:srgbClr val="E2262D"/>
                </a:solidFill>
                <a:latin typeface="Exo"/>
                <a:ea typeface="Exo"/>
                <a:cs typeface="Exo"/>
                <a:sym typeface="Exo"/>
              </a:rPr>
              <a:t>   SQL</a:t>
            </a:r>
            <a:endParaRPr b="0" i="0" sz="2000" u="none" cap="none" strike="noStrike">
              <a:solidFill>
                <a:srgbClr val="E2262D"/>
              </a:solidFill>
              <a:latin typeface="Arial"/>
              <a:ea typeface="Arial"/>
              <a:cs typeface="Arial"/>
              <a:sym typeface="Arial"/>
            </a:endParaRPr>
          </a:p>
        </p:txBody>
      </p:sp>
      <p:sp>
        <p:nvSpPr>
          <p:cNvPr id="112" name="Google Shape;112;g23dccb6f06f_0_161"/>
          <p:cNvSpPr/>
          <p:nvPr/>
        </p:nvSpPr>
        <p:spPr>
          <a:xfrm>
            <a:off x="5253103" y="4436489"/>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2000" u="none" cap="none" strike="noStrike">
              <a:solidFill>
                <a:srgbClr val="000000"/>
              </a:solidFill>
              <a:latin typeface="Calibri"/>
              <a:ea typeface="Calibri"/>
              <a:cs typeface="Calibri"/>
              <a:sym typeface="Calibri"/>
            </a:endParaRPr>
          </a:p>
        </p:txBody>
      </p:sp>
      <p:sp>
        <p:nvSpPr>
          <p:cNvPr id="113" name="Google Shape;113;g23dccb6f06f_0_161"/>
          <p:cNvSpPr txBox="1"/>
          <p:nvPr/>
        </p:nvSpPr>
        <p:spPr>
          <a:xfrm>
            <a:off x="5319206" y="4436499"/>
            <a:ext cx="6535200" cy="772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rgbClr val="000000"/>
                </a:solidFill>
                <a:latin typeface="Exo"/>
                <a:ea typeface="Exo"/>
                <a:cs typeface="Exo"/>
                <a:sym typeface="Exo"/>
              </a:rPr>
              <a:t>   </a:t>
            </a:r>
            <a:r>
              <a:rPr b="1" i="0" lang="en-US" sz="2100" u="none" cap="none" strike="noStrike">
                <a:solidFill>
                  <a:srgbClr val="E2262D"/>
                </a:solidFill>
                <a:latin typeface="Exo"/>
                <a:ea typeface="Exo"/>
                <a:cs typeface="Exo"/>
                <a:sym typeface="Exo"/>
              </a:rPr>
              <a:t>4. Toán tử nâng cao trong SQL</a:t>
            </a:r>
            <a:endParaRPr b="0" i="0" sz="2000" u="none" cap="none" strike="noStrike">
              <a:solidFill>
                <a:srgbClr val="E2262D"/>
              </a:solidFill>
              <a:latin typeface="Arial"/>
              <a:ea typeface="Arial"/>
              <a:cs typeface="Arial"/>
              <a:sym typeface="Arial"/>
            </a:endParaRPr>
          </a:p>
        </p:txBody>
      </p:sp>
      <p:sp>
        <p:nvSpPr>
          <p:cNvPr id="114" name="Google Shape;114;g23dccb6f06f_0_161"/>
          <p:cNvSpPr/>
          <p:nvPr/>
        </p:nvSpPr>
        <p:spPr>
          <a:xfrm>
            <a:off x="5253103" y="5434739"/>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2000" u="none" cap="none" strike="noStrike">
              <a:solidFill>
                <a:srgbClr val="000000"/>
              </a:solidFill>
              <a:latin typeface="Calibri"/>
              <a:ea typeface="Calibri"/>
              <a:cs typeface="Calibri"/>
              <a:sym typeface="Calibri"/>
            </a:endParaRPr>
          </a:p>
        </p:txBody>
      </p:sp>
      <p:sp>
        <p:nvSpPr>
          <p:cNvPr id="115" name="Google Shape;115;g23dccb6f06f_0_161"/>
          <p:cNvSpPr txBox="1"/>
          <p:nvPr/>
        </p:nvSpPr>
        <p:spPr>
          <a:xfrm>
            <a:off x="5319206" y="5434749"/>
            <a:ext cx="6535200" cy="772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rgbClr val="000000"/>
                </a:solidFill>
                <a:latin typeface="Exo"/>
                <a:ea typeface="Exo"/>
                <a:cs typeface="Exo"/>
                <a:sym typeface="Exo"/>
              </a:rPr>
              <a:t>   </a:t>
            </a:r>
            <a:r>
              <a:rPr b="1" i="0" lang="en-US" sz="2100" u="none" cap="none" strike="noStrike">
                <a:solidFill>
                  <a:srgbClr val="E2262D"/>
                </a:solidFill>
                <a:latin typeface="Exo"/>
                <a:ea typeface="Exo"/>
                <a:cs typeface="Exo"/>
                <a:sym typeface="Exo"/>
              </a:rPr>
              <a:t>5. Dữ liệu NULL và xử lý dữ liệu NULL trong SQL</a:t>
            </a:r>
            <a:endParaRPr b="0" i="0" sz="2000" u="none" cap="none" strike="noStrike">
              <a:solidFill>
                <a:srgbClr val="E2262D"/>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23dccb6f06f_1_13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340" name="Google Shape;340;g23dccb6f06f_1_133"/>
          <p:cNvPicPr preferRelativeResize="0"/>
          <p:nvPr/>
        </p:nvPicPr>
        <p:blipFill rotWithShape="1">
          <a:blip r:embed="rId3">
            <a:alphaModFix/>
          </a:blip>
          <a:srcRect b="0" l="0" r="0" t="0"/>
          <a:stretch/>
        </p:blipFill>
        <p:spPr>
          <a:xfrm>
            <a:off x="124000" y="1243925"/>
            <a:ext cx="5438599" cy="5209800"/>
          </a:xfrm>
          <a:prstGeom prst="rect">
            <a:avLst/>
          </a:prstGeom>
          <a:noFill/>
          <a:ln>
            <a:noFill/>
          </a:ln>
        </p:spPr>
      </p:pic>
      <p:sp>
        <p:nvSpPr>
          <p:cNvPr id="341" name="Google Shape;341;g23dccb6f06f_1_133"/>
          <p:cNvSpPr txBox="1"/>
          <p:nvPr/>
        </p:nvSpPr>
        <p:spPr>
          <a:xfrm>
            <a:off x="2822100" y="399750"/>
            <a:ext cx="6547800" cy="677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3800" u="none" cap="none" strike="noStrike">
                <a:solidFill>
                  <a:srgbClr val="000000"/>
                </a:solidFill>
                <a:latin typeface="Exo"/>
                <a:ea typeface="Exo"/>
                <a:cs typeface="Exo"/>
                <a:sym typeface="Exo"/>
              </a:rPr>
              <a:t>Nội dung bài học</a:t>
            </a:r>
            <a:endParaRPr b="1" i="0" sz="4000" u="none" cap="none" strike="noStrike">
              <a:solidFill>
                <a:srgbClr val="000000"/>
              </a:solidFill>
              <a:latin typeface="Exo"/>
              <a:ea typeface="Exo"/>
              <a:cs typeface="Exo"/>
              <a:sym typeface="Exo"/>
            </a:endParaRPr>
          </a:p>
        </p:txBody>
      </p:sp>
      <p:sp>
        <p:nvSpPr>
          <p:cNvPr id="342" name="Google Shape;342;g23dccb6f06f_1_133"/>
          <p:cNvSpPr/>
          <p:nvPr/>
        </p:nvSpPr>
        <p:spPr>
          <a:xfrm>
            <a:off x="5253053" y="1498868"/>
            <a:ext cx="6535200" cy="772500"/>
          </a:xfrm>
          <a:prstGeom prst="roundRect">
            <a:avLst>
              <a:gd fmla="val 16667" name="adj"/>
            </a:avLst>
          </a:prstGeom>
          <a:solidFill>
            <a:srgbClr val="FFFFFF"/>
          </a:solid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2000" u="none" cap="none" strike="noStrike">
              <a:solidFill>
                <a:srgbClr val="000000"/>
              </a:solidFill>
              <a:latin typeface="Calibri"/>
              <a:ea typeface="Calibri"/>
              <a:cs typeface="Calibri"/>
              <a:sym typeface="Calibri"/>
            </a:endParaRPr>
          </a:p>
        </p:txBody>
      </p:sp>
      <p:sp>
        <p:nvSpPr>
          <p:cNvPr id="343" name="Google Shape;343;g23dccb6f06f_1_133"/>
          <p:cNvSpPr txBox="1"/>
          <p:nvPr/>
        </p:nvSpPr>
        <p:spPr>
          <a:xfrm>
            <a:off x="5319150" y="1490388"/>
            <a:ext cx="6469200" cy="772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rgbClr val="E2262D"/>
                </a:solidFill>
                <a:latin typeface="Exo"/>
                <a:ea typeface="Exo"/>
                <a:cs typeface="Exo"/>
                <a:sym typeface="Exo"/>
              </a:rPr>
              <a:t>   </a:t>
            </a:r>
            <a:r>
              <a:rPr b="1" i="0" lang="en-US" sz="2100" u="none" cap="none" strike="noStrike">
                <a:solidFill>
                  <a:srgbClr val="E2262D"/>
                </a:solidFill>
                <a:latin typeface="Exo"/>
                <a:ea typeface="Exo"/>
                <a:cs typeface="Exo"/>
                <a:sym typeface="Exo"/>
              </a:rPr>
              <a:t>1. Khoá trong SQL. Khoá chính - Khoá ngoại</a:t>
            </a:r>
            <a:endParaRPr b="0" i="0" sz="2000" u="none" cap="none" strike="noStrike">
              <a:solidFill>
                <a:srgbClr val="E2262D"/>
              </a:solidFill>
              <a:latin typeface="Arial"/>
              <a:ea typeface="Arial"/>
              <a:cs typeface="Arial"/>
              <a:sym typeface="Arial"/>
            </a:endParaRPr>
          </a:p>
        </p:txBody>
      </p:sp>
      <p:sp>
        <p:nvSpPr>
          <p:cNvPr id="344" name="Google Shape;344;g23dccb6f06f_1_133"/>
          <p:cNvSpPr/>
          <p:nvPr/>
        </p:nvSpPr>
        <p:spPr>
          <a:xfrm>
            <a:off x="5253053" y="2464303"/>
            <a:ext cx="6535200" cy="772500"/>
          </a:xfrm>
          <a:prstGeom prst="roundRect">
            <a:avLst>
              <a:gd fmla="val 16667" name="adj"/>
            </a:avLst>
          </a:prstGeom>
          <a:solidFill>
            <a:srgbClr val="FFFFFF"/>
          </a:solid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2000" u="none" cap="none" strike="noStrike">
              <a:solidFill>
                <a:srgbClr val="000000"/>
              </a:solidFill>
              <a:latin typeface="Calibri"/>
              <a:ea typeface="Calibri"/>
              <a:cs typeface="Calibri"/>
              <a:sym typeface="Calibri"/>
            </a:endParaRPr>
          </a:p>
        </p:txBody>
      </p:sp>
      <p:sp>
        <p:nvSpPr>
          <p:cNvPr id="345" name="Google Shape;345;g23dccb6f06f_1_133"/>
          <p:cNvSpPr txBox="1"/>
          <p:nvPr/>
        </p:nvSpPr>
        <p:spPr>
          <a:xfrm>
            <a:off x="5319150" y="2464313"/>
            <a:ext cx="6469200" cy="772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rgbClr val="E2262D"/>
                </a:solidFill>
                <a:latin typeface="Exo"/>
                <a:ea typeface="Exo"/>
                <a:cs typeface="Exo"/>
                <a:sym typeface="Exo"/>
              </a:rPr>
              <a:t>   </a:t>
            </a:r>
            <a:r>
              <a:rPr b="1" i="0" lang="en-US" sz="2100" u="none" cap="none" strike="noStrike">
                <a:solidFill>
                  <a:srgbClr val="E2262D"/>
                </a:solidFill>
                <a:latin typeface="Exo"/>
                <a:ea typeface="Exo"/>
                <a:cs typeface="Exo"/>
                <a:sym typeface="Exo"/>
              </a:rPr>
              <a:t>2. Quan hệ giữa các bảng trong CSDL quan hệ</a:t>
            </a:r>
            <a:endParaRPr b="1" i="0" sz="2000" u="none" cap="none" strike="noStrike">
              <a:solidFill>
                <a:srgbClr val="E2262D"/>
              </a:solidFill>
              <a:latin typeface="Exo"/>
              <a:ea typeface="Exo"/>
              <a:cs typeface="Exo"/>
              <a:sym typeface="Exo"/>
            </a:endParaRPr>
          </a:p>
        </p:txBody>
      </p:sp>
      <p:sp>
        <p:nvSpPr>
          <p:cNvPr id="346" name="Google Shape;346;g23dccb6f06f_1_133"/>
          <p:cNvSpPr/>
          <p:nvPr/>
        </p:nvSpPr>
        <p:spPr>
          <a:xfrm>
            <a:off x="5253103" y="3438239"/>
            <a:ext cx="6535200" cy="772500"/>
          </a:xfrm>
          <a:prstGeom prst="roundRect">
            <a:avLst>
              <a:gd fmla="val 16667" name="adj"/>
            </a:avLst>
          </a:prstGeom>
          <a:solidFill>
            <a:srgbClr val="FFFFFF"/>
          </a:solid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2000" u="none" cap="none" strike="noStrike">
              <a:solidFill>
                <a:srgbClr val="E2262D"/>
              </a:solidFill>
              <a:latin typeface="Calibri"/>
              <a:ea typeface="Calibri"/>
              <a:cs typeface="Calibri"/>
              <a:sym typeface="Calibri"/>
            </a:endParaRPr>
          </a:p>
        </p:txBody>
      </p:sp>
      <p:sp>
        <p:nvSpPr>
          <p:cNvPr id="347" name="Google Shape;347;g23dccb6f06f_1_133"/>
          <p:cNvSpPr txBox="1"/>
          <p:nvPr/>
        </p:nvSpPr>
        <p:spPr>
          <a:xfrm>
            <a:off x="5319200" y="3438250"/>
            <a:ext cx="6469200" cy="772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rgbClr val="E2262D"/>
                </a:solidFill>
                <a:latin typeface="Exo"/>
                <a:ea typeface="Exo"/>
                <a:cs typeface="Exo"/>
                <a:sym typeface="Exo"/>
              </a:rPr>
              <a:t>   </a:t>
            </a:r>
            <a:r>
              <a:rPr b="1" i="0" lang="en-US" sz="2100" u="none" cap="none" strike="noStrike">
                <a:solidFill>
                  <a:srgbClr val="E2262D"/>
                </a:solidFill>
                <a:latin typeface="Exo"/>
                <a:ea typeface="Exo"/>
                <a:cs typeface="Exo"/>
                <a:sym typeface="Exo"/>
              </a:rPr>
              <a:t>3. Các câu lệnh điều chỉnh dữ liệu cơ bản trong   </a:t>
            </a:r>
            <a:endParaRPr b="1" i="0" sz="2100" u="none" cap="none" strike="noStrike">
              <a:solidFill>
                <a:srgbClr val="E2262D"/>
              </a:solidFill>
              <a:latin typeface="Exo"/>
              <a:ea typeface="Exo"/>
              <a:cs typeface="Exo"/>
              <a:sym typeface="Exo"/>
            </a:endParaRPr>
          </a:p>
          <a:p>
            <a:pPr indent="0" lvl="0" marL="0" marR="0" rtl="0" algn="l">
              <a:lnSpc>
                <a:spcPct val="100000"/>
              </a:lnSpc>
              <a:spcBef>
                <a:spcPts val="0"/>
              </a:spcBef>
              <a:spcAft>
                <a:spcPts val="0"/>
              </a:spcAft>
              <a:buClr>
                <a:srgbClr val="000000"/>
              </a:buClr>
              <a:buSzPts val="2100"/>
              <a:buFont typeface="Arial"/>
              <a:buNone/>
            </a:pPr>
            <a:r>
              <a:rPr b="1" i="0" lang="en-US" sz="2100" u="none" cap="none" strike="noStrike">
                <a:solidFill>
                  <a:srgbClr val="E2262D"/>
                </a:solidFill>
                <a:latin typeface="Exo"/>
                <a:ea typeface="Exo"/>
                <a:cs typeface="Exo"/>
                <a:sym typeface="Exo"/>
              </a:rPr>
              <a:t>   SQL</a:t>
            </a:r>
            <a:endParaRPr b="0" i="0" sz="2000" u="none" cap="none" strike="noStrike">
              <a:solidFill>
                <a:srgbClr val="E2262D"/>
              </a:solidFill>
              <a:latin typeface="Arial"/>
              <a:ea typeface="Arial"/>
              <a:cs typeface="Arial"/>
              <a:sym typeface="Arial"/>
            </a:endParaRPr>
          </a:p>
        </p:txBody>
      </p:sp>
      <p:sp>
        <p:nvSpPr>
          <p:cNvPr id="348" name="Google Shape;348;g23dccb6f06f_1_133"/>
          <p:cNvSpPr/>
          <p:nvPr/>
        </p:nvSpPr>
        <p:spPr>
          <a:xfrm>
            <a:off x="5253103" y="4436489"/>
            <a:ext cx="6535200" cy="7725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2000" u="none" cap="none" strike="noStrike">
              <a:solidFill>
                <a:srgbClr val="000000"/>
              </a:solidFill>
              <a:latin typeface="Calibri"/>
              <a:ea typeface="Calibri"/>
              <a:cs typeface="Calibri"/>
              <a:sym typeface="Calibri"/>
            </a:endParaRPr>
          </a:p>
        </p:txBody>
      </p:sp>
      <p:sp>
        <p:nvSpPr>
          <p:cNvPr id="349" name="Google Shape;349;g23dccb6f06f_1_133"/>
          <p:cNvSpPr txBox="1"/>
          <p:nvPr/>
        </p:nvSpPr>
        <p:spPr>
          <a:xfrm>
            <a:off x="5319206" y="4436499"/>
            <a:ext cx="6535200" cy="772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rgbClr val="FFFFFF"/>
                </a:solidFill>
                <a:latin typeface="Exo"/>
                <a:ea typeface="Exo"/>
                <a:cs typeface="Exo"/>
                <a:sym typeface="Exo"/>
              </a:rPr>
              <a:t>   </a:t>
            </a:r>
            <a:r>
              <a:rPr b="1" i="0" lang="en-US" sz="2100" u="none" cap="none" strike="noStrike">
                <a:solidFill>
                  <a:srgbClr val="FFFFFF"/>
                </a:solidFill>
                <a:latin typeface="Exo"/>
                <a:ea typeface="Exo"/>
                <a:cs typeface="Exo"/>
                <a:sym typeface="Exo"/>
              </a:rPr>
              <a:t>4. Toán tử nâng cao trong SQL</a:t>
            </a:r>
            <a:endParaRPr b="0" i="0" sz="2000" u="none" cap="none" strike="noStrike">
              <a:solidFill>
                <a:srgbClr val="FFFFFF"/>
              </a:solidFill>
              <a:latin typeface="Arial"/>
              <a:ea typeface="Arial"/>
              <a:cs typeface="Arial"/>
              <a:sym typeface="Arial"/>
            </a:endParaRPr>
          </a:p>
        </p:txBody>
      </p:sp>
      <p:sp>
        <p:nvSpPr>
          <p:cNvPr id="350" name="Google Shape;350;g23dccb6f06f_1_133"/>
          <p:cNvSpPr/>
          <p:nvPr/>
        </p:nvSpPr>
        <p:spPr>
          <a:xfrm>
            <a:off x="5253103" y="5434739"/>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2000" u="none" cap="none" strike="noStrike">
              <a:solidFill>
                <a:srgbClr val="000000"/>
              </a:solidFill>
              <a:latin typeface="Calibri"/>
              <a:ea typeface="Calibri"/>
              <a:cs typeface="Calibri"/>
              <a:sym typeface="Calibri"/>
            </a:endParaRPr>
          </a:p>
        </p:txBody>
      </p:sp>
      <p:sp>
        <p:nvSpPr>
          <p:cNvPr id="351" name="Google Shape;351;g23dccb6f06f_1_133"/>
          <p:cNvSpPr txBox="1"/>
          <p:nvPr/>
        </p:nvSpPr>
        <p:spPr>
          <a:xfrm>
            <a:off x="5319206" y="5434749"/>
            <a:ext cx="6535200" cy="772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rgbClr val="000000"/>
                </a:solidFill>
                <a:latin typeface="Exo"/>
                <a:ea typeface="Exo"/>
                <a:cs typeface="Exo"/>
                <a:sym typeface="Exo"/>
              </a:rPr>
              <a:t>   </a:t>
            </a:r>
            <a:r>
              <a:rPr b="1" i="0" lang="en-US" sz="2100" u="none" cap="none" strike="noStrike">
                <a:solidFill>
                  <a:srgbClr val="E2262D"/>
                </a:solidFill>
                <a:latin typeface="Exo"/>
                <a:ea typeface="Exo"/>
                <a:cs typeface="Exo"/>
                <a:sym typeface="Exo"/>
              </a:rPr>
              <a:t>5. Dữ liệu NULL và xử lý dữ liệu NULL trong SQL</a:t>
            </a:r>
            <a:endParaRPr b="0" i="0" sz="2000" u="none" cap="none" strike="noStrike">
              <a:solidFill>
                <a:srgbClr val="E2262D"/>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pic>
        <p:nvPicPr>
          <p:cNvPr id="356" name="Google Shape;356;p52"/>
          <p:cNvPicPr preferRelativeResize="0"/>
          <p:nvPr/>
        </p:nvPicPr>
        <p:blipFill rotWithShape="1">
          <a:blip r:embed="rId3">
            <a:alphaModFix/>
          </a:blip>
          <a:srcRect b="0" l="0" r="0" t="0"/>
          <a:stretch/>
        </p:blipFill>
        <p:spPr>
          <a:xfrm>
            <a:off x="10479499" y="304801"/>
            <a:ext cx="1207149" cy="533400"/>
          </a:xfrm>
          <a:prstGeom prst="rect">
            <a:avLst/>
          </a:prstGeom>
          <a:noFill/>
          <a:ln>
            <a:noFill/>
          </a:ln>
        </p:spPr>
      </p:pic>
      <p:sp>
        <p:nvSpPr>
          <p:cNvPr id="357" name="Google Shape;357;p52"/>
          <p:cNvSpPr txBox="1"/>
          <p:nvPr/>
        </p:nvSpPr>
        <p:spPr>
          <a:xfrm>
            <a:off x="9685315" y="6436215"/>
            <a:ext cx="230704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doc@mindx.edu.vn</a:t>
            </a:r>
            <a:endParaRPr b="0" i="0" sz="1400" u="none" cap="none" strike="noStrike">
              <a:solidFill>
                <a:srgbClr val="000000"/>
              </a:solidFill>
              <a:latin typeface="Arial"/>
              <a:ea typeface="Arial"/>
              <a:cs typeface="Arial"/>
              <a:sym typeface="Arial"/>
            </a:endParaRPr>
          </a:p>
        </p:txBody>
      </p:sp>
      <p:sp>
        <p:nvSpPr>
          <p:cNvPr id="358" name="Google Shape;358;p52"/>
          <p:cNvSpPr txBox="1"/>
          <p:nvPr/>
        </p:nvSpPr>
        <p:spPr>
          <a:xfrm>
            <a:off x="2822100" y="399750"/>
            <a:ext cx="65478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3600" u="none" cap="none" strike="noStrike">
                <a:solidFill>
                  <a:srgbClr val="E2262D"/>
                </a:solidFill>
                <a:latin typeface="Exo"/>
                <a:ea typeface="Exo"/>
                <a:cs typeface="Exo"/>
                <a:sym typeface="Exo"/>
              </a:rPr>
              <a:t>Toán tử nâng cao</a:t>
            </a:r>
            <a:r>
              <a:rPr b="1" i="0" lang="en-US" sz="3600" u="none" cap="none" strike="noStrike">
                <a:solidFill>
                  <a:srgbClr val="000000"/>
                </a:solidFill>
                <a:latin typeface="Exo"/>
                <a:ea typeface="Exo"/>
                <a:cs typeface="Exo"/>
                <a:sym typeface="Exo"/>
              </a:rPr>
              <a:t> trong SQL</a:t>
            </a:r>
            <a:endParaRPr b="1" i="0" sz="4000" u="none" cap="none" strike="noStrike">
              <a:solidFill>
                <a:srgbClr val="000000"/>
              </a:solidFill>
              <a:latin typeface="Exo"/>
              <a:ea typeface="Exo"/>
              <a:cs typeface="Exo"/>
              <a:sym typeface="Exo"/>
            </a:endParaRPr>
          </a:p>
        </p:txBody>
      </p:sp>
      <p:sp>
        <p:nvSpPr>
          <p:cNvPr id="359" name="Google Shape;359;p52"/>
          <p:cNvSpPr txBox="1"/>
          <p:nvPr/>
        </p:nvSpPr>
        <p:spPr>
          <a:xfrm>
            <a:off x="1435363" y="2295713"/>
            <a:ext cx="4144800" cy="4032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Exo"/>
                <a:ea typeface="Exo"/>
                <a:cs typeface="Exo"/>
                <a:sym typeface="Exo"/>
              </a:rPr>
              <a:t>Trong SQL, các toán tử logic thường được kết hợp cùng với câu lệnh WHERE để lấy ra các dữ liệu thỏa mãn nhiều điều kiện </a:t>
            </a:r>
            <a:endParaRPr b="0" i="0" sz="16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Exo"/>
                <a:ea typeface="Exo"/>
                <a:cs typeface="Exo"/>
                <a:sym typeface="Exo"/>
              </a:rPr>
              <a:t>đồng thời.</a:t>
            </a:r>
            <a:endParaRPr b="0" i="0" sz="16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Exo"/>
                <a:ea typeface="Exo"/>
                <a:cs typeface="Exo"/>
                <a:sym typeface="Exo"/>
              </a:rPr>
              <a:t>Trong SQL có các toán tử logic chính sau:</a:t>
            </a:r>
            <a:endParaRPr b="1" i="0" sz="1600" u="none" cap="none" strike="noStrike">
              <a:solidFill>
                <a:srgbClr val="000000"/>
              </a:solidFill>
              <a:latin typeface="Exo"/>
              <a:ea typeface="Exo"/>
              <a:cs typeface="Exo"/>
              <a:sym typeface="Exo"/>
            </a:endParaRPr>
          </a:p>
          <a:p>
            <a:pPr indent="0" lvl="0" marL="457200" marR="0" rtl="0" algn="l">
              <a:lnSpc>
                <a:spcPct val="100000"/>
              </a:lnSpc>
              <a:spcBef>
                <a:spcPts val="0"/>
              </a:spcBef>
              <a:spcAft>
                <a:spcPts val="0"/>
              </a:spcAft>
              <a:buClr>
                <a:srgbClr val="000000"/>
              </a:buClr>
              <a:buSzPts val="1600"/>
              <a:buFont typeface="Arial"/>
              <a:buNone/>
            </a:pPr>
            <a:r>
              <a:rPr b="1" i="0" lang="en-US" sz="1600" u="none" cap="none" strike="noStrike">
                <a:solidFill>
                  <a:srgbClr val="E2262D"/>
                </a:solidFill>
                <a:latin typeface="Exo"/>
                <a:ea typeface="Exo"/>
                <a:cs typeface="Exo"/>
                <a:sym typeface="Exo"/>
              </a:rPr>
              <a:t>AND</a:t>
            </a:r>
            <a:endParaRPr b="1" i="0" sz="1600" u="none" cap="none" strike="noStrike">
              <a:solidFill>
                <a:srgbClr val="E2262D"/>
              </a:solidFill>
              <a:latin typeface="Exo"/>
              <a:ea typeface="Exo"/>
              <a:cs typeface="Exo"/>
              <a:sym typeface="Exo"/>
            </a:endParaRPr>
          </a:p>
          <a:p>
            <a:pPr indent="0" lvl="0" marL="457200" marR="0" rtl="0" algn="l">
              <a:lnSpc>
                <a:spcPct val="100000"/>
              </a:lnSpc>
              <a:spcBef>
                <a:spcPts val="0"/>
              </a:spcBef>
              <a:spcAft>
                <a:spcPts val="0"/>
              </a:spcAft>
              <a:buClr>
                <a:srgbClr val="000000"/>
              </a:buClr>
              <a:buSzPts val="1600"/>
              <a:buFont typeface="Arial"/>
              <a:buNone/>
            </a:pPr>
            <a:r>
              <a:rPr b="1" i="0" lang="en-US" sz="1600" u="none" cap="none" strike="noStrike">
                <a:solidFill>
                  <a:srgbClr val="E2262D"/>
                </a:solidFill>
                <a:latin typeface="Exo"/>
                <a:ea typeface="Exo"/>
                <a:cs typeface="Exo"/>
                <a:sym typeface="Exo"/>
              </a:rPr>
              <a:t>OR</a:t>
            </a:r>
            <a:endParaRPr b="1" i="0" sz="1600" u="none" cap="none" strike="noStrike">
              <a:solidFill>
                <a:srgbClr val="E2262D"/>
              </a:solidFill>
              <a:latin typeface="Exo"/>
              <a:ea typeface="Exo"/>
              <a:cs typeface="Exo"/>
              <a:sym typeface="Exo"/>
            </a:endParaRPr>
          </a:p>
          <a:p>
            <a:pPr indent="0" lvl="0" marL="457200" marR="0" rtl="0" algn="l">
              <a:lnSpc>
                <a:spcPct val="100000"/>
              </a:lnSpc>
              <a:spcBef>
                <a:spcPts val="0"/>
              </a:spcBef>
              <a:spcAft>
                <a:spcPts val="0"/>
              </a:spcAft>
              <a:buClr>
                <a:srgbClr val="000000"/>
              </a:buClr>
              <a:buSzPts val="1600"/>
              <a:buFont typeface="Arial"/>
              <a:buNone/>
            </a:pPr>
            <a:r>
              <a:rPr b="1" i="0" lang="en-US" sz="1600" u="none" cap="none" strike="noStrike">
                <a:solidFill>
                  <a:srgbClr val="E2262D"/>
                </a:solidFill>
                <a:latin typeface="Exo"/>
                <a:ea typeface="Exo"/>
                <a:cs typeface="Exo"/>
                <a:sym typeface="Exo"/>
              </a:rPr>
              <a:t>NOT</a:t>
            </a:r>
            <a:r>
              <a:rPr b="0" i="0" lang="en-US" sz="1600" u="none" cap="none" strike="noStrike">
                <a:solidFill>
                  <a:srgbClr val="000000"/>
                </a:solidFill>
                <a:latin typeface="Exo"/>
                <a:ea typeface="Exo"/>
                <a:cs typeface="Exo"/>
                <a:sym typeface="Exo"/>
              </a:rPr>
              <a:t> </a:t>
            </a:r>
            <a:endParaRPr b="0" i="0" sz="16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Exo"/>
                <a:ea typeface="Exo"/>
                <a:cs typeface="Exo"/>
                <a:sym typeface="Exo"/>
              </a:rPr>
              <a:t>Ngoài ra còn các toán tử logic khác như:</a:t>
            </a:r>
            <a:endParaRPr b="1" i="0" sz="1600" u="none" cap="none" strike="noStrike">
              <a:solidFill>
                <a:srgbClr val="000000"/>
              </a:solidFill>
              <a:latin typeface="Exo"/>
              <a:ea typeface="Exo"/>
              <a:cs typeface="Exo"/>
              <a:sym typeface="Exo"/>
            </a:endParaRPr>
          </a:p>
          <a:p>
            <a:pPr indent="0" lvl="0" marL="45720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Exo SemiBold"/>
                <a:ea typeface="Exo SemiBold"/>
                <a:cs typeface="Exo SemiBold"/>
                <a:sym typeface="Exo SemiBold"/>
              </a:rPr>
              <a:t>IN</a:t>
            </a:r>
            <a:endParaRPr b="0" i="0" sz="1600" u="none" cap="none" strike="noStrike">
              <a:solidFill>
                <a:srgbClr val="000000"/>
              </a:solidFill>
              <a:latin typeface="Exo SemiBold"/>
              <a:ea typeface="Exo SemiBold"/>
              <a:cs typeface="Exo SemiBold"/>
              <a:sym typeface="Exo SemiBold"/>
            </a:endParaRPr>
          </a:p>
          <a:p>
            <a:pPr indent="0" lvl="0" marL="45720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Exo SemiBold"/>
                <a:ea typeface="Exo SemiBold"/>
                <a:cs typeface="Exo SemiBold"/>
                <a:sym typeface="Exo SemiBold"/>
              </a:rPr>
              <a:t>LIKE</a:t>
            </a:r>
            <a:endParaRPr b="0" i="0" sz="1600" u="none" cap="none" strike="noStrike">
              <a:solidFill>
                <a:srgbClr val="000000"/>
              </a:solidFill>
              <a:latin typeface="Exo SemiBold"/>
              <a:ea typeface="Exo SemiBold"/>
              <a:cs typeface="Exo SemiBold"/>
              <a:sym typeface="Exo SemiBold"/>
            </a:endParaRPr>
          </a:p>
          <a:p>
            <a:pPr indent="0" lvl="0" marL="45720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Exo SemiBold"/>
                <a:ea typeface="Exo SemiBold"/>
                <a:cs typeface="Exo SemiBold"/>
                <a:sym typeface="Exo SemiBold"/>
              </a:rPr>
              <a:t>BETWEEN</a:t>
            </a:r>
            <a:endParaRPr b="0" i="0" sz="1600" u="none" cap="none" strike="noStrike">
              <a:solidFill>
                <a:srgbClr val="000000"/>
              </a:solidFill>
              <a:latin typeface="Exo SemiBold"/>
              <a:ea typeface="Exo SemiBold"/>
              <a:cs typeface="Exo SemiBold"/>
              <a:sym typeface="Exo SemiBold"/>
            </a:endParaRPr>
          </a:p>
          <a:p>
            <a:pPr indent="0" lvl="0" marL="45720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Exo"/>
                <a:ea typeface="Exo"/>
                <a:cs typeface="Exo"/>
                <a:sym typeface="Exo"/>
              </a:rPr>
              <a:t>ALL</a:t>
            </a:r>
            <a:endParaRPr b="0" i="0" sz="1600" u="none" cap="none" strike="noStrike">
              <a:solidFill>
                <a:srgbClr val="000000"/>
              </a:solidFill>
              <a:latin typeface="Exo SemiBold"/>
              <a:ea typeface="Exo SemiBold"/>
              <a:cs typeface="Exo SemiBold"/>
              <a:sym typeface="Exo SemiBold"/>
            </a:endParaRPr>
          </a:p>
          <a:p>
            <a:pPr indent="0" lvl="0" marL="45720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Exo"/>
                <a:ea typeface="Exo"/>
                <a:cs typeface="Exo"/>
                <a:sym typeface="Exo"/>
              </a:rPr>
              <a:t>EXIST</a:t>
            </a:r>
            <a:endParaRPr b="0" i="0" sz="1600" u="none" cap="none" strike="noStrike">
              <a:solidFill>
                <a:srgbClr val="000000"/>
              </a:solidFill>
              <a:latin typeface="Exo"/>
              <a:ea typeface="Exo"/>
              <a:cs typeface="Exo"/>
              <a:sym typeface="Exo"/>
            </a:endParaRPr>
          </a:p>
          <a:p>
            <a:pPr indent="0" lvl="0" marL="45720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Exo"/>
                <a:ea typeface="Exo"/>
                <a:cs typeface="Exo"/>
                <a:sym typeface="Exo"/>
              </a:rPr>
              <a:t>SOME</a:t>
            </a:r>
            <a:endParaRPr b="0" i="0" sz="1600" u="none" cap="none" strike="noStrike">
              <a:solidFill>
                <a:srgbClr val="000000"/>
              </a:solidFill>
              <a:latin typeface="Exo"/>
              <a:ea typeface="Exo"/>
              <a:cs typeface="Exo"/>
              <a:sym typeface="Exo"/>
            </a:endParaRPr>
          </a:p>
        </p:txBody>
      </p:sp>
      <p:sp>
        <p:nvSpPr>
          <p:cNvPr id="360" name="Google Shape;360;p52"/>
          <p:cNvSpPr txBox="1"/>
          <p:nvPr/>
        </p:nvSpPr>
        <p:spPr>
          <a:xfrm>
            <a:off x="6424913" y="2295713"/>
            <a:ext cx="3970500" cy="329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Exo"/>
                <a:ea typeface="Exo"/>
                <a:cs typeface="Exo"/>
                <a:sym typeface="Exo"/>
              </a:rPr>
              <a:t>Ví dụ về các bài toán cần sử dụng các logic:</a:t>
            </a:r>
            <a:endParaRPr b="1" i="0" sz="16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Exo"/>
                <a:ea typeface="Exo"/>
                <a:cs typeface="Exo"/>
                <a:sym typeface="Exo"/>
              </a:rPr>
              <a:t>   Có 1 bảng dữ liệu chi tiết mua hàng, bạn cần tìm ra khách hàng mua cả 2 sản phẩm bia và trứng trong cùng 1 đơn hàng</a:t>
            </a:r>
            <a:endParaRPr b="0" i="0" sz="16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Exo"/>
                <a:ea typeface="Exo"/>
                <a:cs typeface="Exo"/>
                <a:sym typeface="Exo"/>
              </a:rPr>
              <a:t>   Có 1 bảng dữ liệu nhân viên và lịch sử làm việc, bạn cần tìm ra những nhân viên ở Việt Nam và có tham gia vào 1 dự án để thưởng. </a:t>
            </a:r>
            <a:endParaRPr b="0" i="0" sz="16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Exo"/>
              <a:ea typeface="Exo"/>
              <a:cs typeface="Exo"/>
              <a:sym typeface="Exo"/>
            </a:endParaRPr>
          </a:p>
        </p:txBody>
      </p:sp>
      <p:pic>
        <p:nvPicPr>
          <p:cNvPr id="361" name="Google Shape;361;p52"/>
          <p:cNvPicPr preferRelativeResize="0"/>
          <p:nvPr/>
        </p:nvPicPr>
        <p:blipFill rotWithShape="1">
          <a:blip r:embed="rId4">
            <a:alphaModFix/>
          </a:blip>
          <a:srcRect b="0" l="0" r="0" t="0"/>
          <a:stretch/>
        </p:blipFill>
        <p:spPr>
          <a:xfrm>
            <a:off x="1759108" y="3819921"/>
            <a:ext cx="88821" cy="190315"/>
          </a:xfrm>
          <a:prstGeom prst="rect">
            <a:avLst/>
          </a:prstGeom>
          <a:noFill/>
          <a:ln>
            <a:noFill/>
          </a:ln>
        </p:spPr>
      </p:pic>
      <p:pic>
        <p:nvPicPr>
          <p:cNvPr id="362" name="Google Shape;362;p52"/>
          <p:cNvPicPr preferRelativeResize="0"/>
          <p:nvPr/>
        </p:nvPicPr>
        <p:blipFill rotWithShape="1">
          <a:blip r:embed="rId4">
            <a:alphaModFix/>
          </a:blip>
          <a:srcRect b="0" l="0" r="0" t="0"/>
          <a:stretch/>
        </p:blipFill>
        <p:spPr>
          <a:xfrm>
            <a:off x="1759108" y="4071171"/>
            <a:ext cx="88821" cy="190315"/>
          </a:xfrm>
          <a:prstGeom prst="rect">
            <a:avLst/>
          </a:prstGeom>
          <a:noFill/>
          <a:ln>
            <a:noFill/>
          </a:ln>
        </p:spPr>
      </p:pic>
      <p:pic>
        <p:nvPicPr>
          <p:cNvPr id="363" name="Google Shape;363;p52"/>
          <p:cNvPicPr preferRelativeResize="0"/>
          <p:nvPr/>
        </p:nvPicPr>
        <p:blipFill rotWithShape="1">
          <a:blip r:embed="rId4">
            <a:alphaModFix/>
          </a:blip>
          <a:srcRect b="0" l="0" r="0" t="0"/>
          <a:stretch/>
        </p:blipFill>
        <p:spPr>
          <a:xfrm>
            <a:off x="1759108" y="4322421"/>
            <a:ext cx="88821" cy="190315"/>
          </a:xfrm>
          <a:prstGeom prst="rect">
            <a:avLst/>
          </a:prstGeom>
          <a:noFill/>
          <a:ln>
            <a:noFill/>
          </a:ln>
        </p:spPr>
      </p:pic>
      <p:pic>
        <p:nvPicPr>
          <p:cNvPr id="364" name="Google Shape;364;p52"/>
          <p:cNvPicPr preferRelativeResize="0"/>
          <p:nvPr/>
        </p:nvPicPr>
        <p:blipFill rotWithShape="1">
          <a:blip r:embed="rId4">
            <a:alphaModFix/>
          </a:blip>
          <a:srcRect b="0" l="0" r="0" t="0"/>
          <a:stretch/>
        </p:blipFill>
        <p:spPr>
          <a:xfrm>
            <a:off x="1759108" y="4793821"/>
            <a:ext cx="88821" cy="190315"/>
          </a:xfrm>
          <a:prstGeom prst="rect">
            <a:avLst/>
          </a:prstGeom>
          <a:noFill/>
          <a:ln>
            <a:noFill/>
          </a:ln>
        </p:spPr>
      </p:pic>
      <p:pic>
        <p:nvPicPr>
          <p:cNvPr id="365" name="Google Shape;365;p52"/>
          <p:cNvPicPr preferRelativeResize="0"/>
          <p:nvPr/>
        </p:nvPicPr>
        <p:blipFill rotWithShape="1">
          <a:blip r:embed="rId4">
            <a:alphaModFix/>
          </a:blip>
          <a:srcRect b="0" l="0" r="0" t="0"/>
          <a:stretch/>
        </p:blipFill>
        <p:spPr>
          <a:xfrm>
            <a:off x="1759108" y="5045071"/>
            <a:ext cx="88821" cy="190315"/>
          </a:xfrm>
          <a:prstGeom prst="rect">
            <a:avLst/>
          </a:prstGeom>
          <a:noFill/>
          <a:ln>
            <a:noFill/>
          </a:ln>
        </p:spPr>
      </p:pic>
      <p:pic>
        <p:nvPicPr>
          <p:cNvPr id="366" name="Google Shape;366;p52"/>
          <p:cNvPicPr preferRelativeResize="0"/>
          <p:nvPr/>
        </p:nvPicPr>
        <p:blipFill rotWithShape="1">
          <a:blip r:embed="rId4">
            <a:alphaModFix/>
          </a:blip>
          <a:srcRect b="0" l="0" r="0" t="0"/>
          <a:stretch/>
        </p:blipFill>
        <p:spPr>
          <a:xfrm>
            <a:off x="1759108" y="5296321"/>
            <a:ext cx="88821" cy="190315"/>
          </a:xfrm>
          <a:prstGeom prst="rect">
            <a:avLst/>
          </a:prstGeom>
          <a:noFill/>
          <a:ln>
            <a:noFill/>
          </a:ln>
        </p:spPr>
      </p:pic>
      <p:pic>
        <p:nvPicPr>
          <p:cNvPr id="367" name="Google Shape;367;p52"/>
          <p:cNvPicPr preferRelativeResize="0"/>
          <p:nvPr/>
        </p:nvPicPr>
        <p:blipFill rotWithShape="1">
          <a:blip r:embed="rId4">
            <a:alphaModFix/>
          </a:blip>
          <a:srcRect b="0" l="0" r="0" t="0"/>
          <a:stretch/>
        </p:blipFill>
        <p:spPr>
          <a:xfrm>
            <a:off x="1759108" y="5532021"/>
            <a:ext cx="88821" cy="190315"/>
          </a:xfrm>
          <a:prstGeom prst="rect">
            <a:avLst/>
          </a:prstGeom>
          <a:noFill/>
          <a:ln>
            <a:noFill/>
          </a:ln>
        </p:spPr>
      </p:pic>
      <p:pic>
        <p:nvPicPr>
          <p:cNvPr id="368" name="Google Shape;368;p52"/>
          <p:cNvPicPr preferRelativeResize="0"/>
          <p:nvPr/>
        </p:nvPicPr>
        <p:blipFill rotWithShape="1">
          <a:blip r:embed="rId4">
            <a:alphaModFix/>
          </a:blip>
          <a:srcRect b="0" l="0" r="0" t="0"/>
          <a:stretch/>
        </p:blipFill>
        <p:spPr>
          <a:xfrm>
            <a:off x="1759108" y="5767721"/>
            <a:ext cx="88821" cy="190315"/>
          </a:xfrm>
          <a:prstGeom prst="rect">
            <a:avLst/>
          </a:prstGeom>
          <a:noFill/>
          <a:ln>
            <a:noFill/>
          </a:ln>
        </p:spPr>
      </p:pic>
      <p:pic>
        <p:nvPicPr>
          <p:cNvPr id="369" name="Google Shape;369;p52"/>
          <p:cNvPicPr preferRelativeResize="0"/>
          <p:nvPr/>
        </p:nvPicPr>
        <p:blipFill rotWithShape="1">
          <a:blip r:embed="rId4">
            <a:alphaModFix/>
          </a:blip>
          <a:srcRect b="0" l="0" r="0" t="0"/>
          <a:stretch/>
        </p:blipFill>
        <p:spPr>
          <a:xfrm>
            <a:off x="1759108" y="6018971"/>
            <a:ext cx="88821" cy="190315"/>
          </a:xfrm>
          <a:prstGeom prst="rect">
            <a:avLst/>
          </a:prstGeom>
          <a:noFill/>
          <a:ln>
            <a:noFill/>
          </a:ln>
        </p:spPr>
      </p:pic>
      <p:pic>
        <p:nvPicPr>
          <p:cNvPr id="370" name="Google Shape;370;p52"/>
          <p:cNvPicPr preferRelativeResize="0"/>
          <p:nvPr/>
        </p:nvPicPr>
        <p:blipFill rotWithShape="1">
          <a:blip r:embed="rId4">
            <a:alphaModFix/>
          </a:blip>
          <a:srcRect b="0" l="0" r="0" t="0"/>
          <a:stretch/>
        </p:blipFill>
        <p:spPr>
          <a:xfrm>
            <a:off x="6519933" y="3086021"/>
            <a:ext cx="88821" cy="190315"/>
          </a:xfrm>
          <a:prstGeom prst="rect">
            <a:avLst/>
          </a:prstGeom>
          <a:noFill/>
          <a:ln>
            <a:noFill/>
          </a:ln>
        </p:spPr>
      </p:pic>
      <p:pic>
        <p:nvPicPr>
          <p:cNvPr id="371" name="Google Shape;371;p52"/>
          <p:cNvPicPr preferRelativeResize="0"/>
          <p:nvPr/>
        </p:nvPicPr>
        <p:blipFill rotWithShape="1">
          <a:blip r:embed="rId4">
            <a:alphaModFix/>
          </a:blip>
          <a:srcRect b="0" l="0" r="0" t="0"/>
          <a:stretch/>
        </p:blipFill>
        <p:spPr>
          <a:xfrm>
            <a:off x="6519933" y="4305496"/>
            <a:ext cx="88821" cy="190315"/>
          </a:xfrm>
          <a:prstGeom prst="rect">
            <a:avLst/>
          </a:prstGeom>
          <a:noFill/>
          <a:ln>
            <a:noFill/>
          </a:ln>
        </p:spPr>
      </p:pic>
      <p:sp>
        <p:nvSpPr>
          <p:cNvPr id="372" name="Google Shape;372;p52"/>
          <p:cNvSpPr/>
          <p:nvPr/>
        </p:nvSpPr>
        <p:spPr>
          <a:xfrm>
            <a:off x="3079090" y="1260240"/>
            <a:ext cx="2303400" cy="6879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Calibri"/>
              <a:buNone/>
            </a:pPr>
            <a:r>
              <a:rPr b="0" i="0" lang="en-US" sz="2000" u="none" cap="none" strike="noStrike">
                <a:solidFill>
                  <a:srgbClr val="FFFFFF"/>
                </a:solidFill>
                <a:latin typeface="Exo Medium"/>
                <a:ea typeface="Exo Medium"/>
                <a:cs typeface="Exo Medium"/>
                <a:sym typeface="Exo Medium"/>
              </a:rPr>
              <a:t>Logic</a:t>
            </a:r>
            <a:endParaRPr b="0" i="0" sz="2000" u="none" cap="none" strike="noStrike">
              <a:solidFill>
                <a:srgbClr val="FFFFFF"/>
              </a:solidFill>
              <a:latin typeface="Exo Medium"/>
              <a:ea typeface="Exo Medium"/>
              <a:cs typeface="Exo Medium"/>
              <a:sym typeface="Exo Medium"/>
            </a:endParaRPr>
          </a:p>
        </p:txBody>
      </p:sp>
      <p:sp>
        <p:nvSpPr>
          <p:cNvPr id="373" name="Google Shape;373;p52"/>
          <p:cNvSpPr/>
          <p:nvPr/>
        </p:nvSpPr>
        <p:spPr>
          <a:xfrm>
            <a:off x="6424915" y="1260240"/>
            <a:ext cx="2303400" cy="6879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Exo Medium"/>
                <a:ea typeface="Exo Medium"/>
                <a:cs typeface="Exo Medium"/>
                <a:sym typeface="Exo Medium"/>
              </a:rPr>
              <a:t>Toán học</a:t>
            </a:r>
            <a:endParaRPr b="0" i="0" sz="1800" u="none" cap="none" strike="noStrike">
              <a:solidFill>
                <a:srgbClr val="000000"/>
              </a:solidFill>
              <a:latin typeface="Exo Medium"/>
              <a:ea typeface="Exo Medium"/>
              <a:cs typeface="Exo Medium"/>
              <a:sym typeface="Exo Medium"/>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g241fb59b2c2_0_317"/>
          <p:cNvSpPr txBox="1"/>
          <p:nvPr/>
        </p:nvSpPr>
        <p:spPr>
          <a:xfrm>
            <a:off x="1145429" y="2480726"/>
            <a:ext cx="53208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Exo Medium"/>
                <a:ea typeface="Exo Medium"/>
                <a:cs typeface="Exo Medium"/>
                <a:sym typeface="Exo Medium"/>
              </a:rPr>
              <a:t>Cú pháp:</a:t>
            </a:r>
            <a:endParaRPr b="0" i="0" sz="18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100"/>
              <a:buFont typeface="Arial"/>
              <a:buNone/>
            </a:pPr>
            <a:r>
              <a:rPr b="1" i="0" lang="en-US" sz="1600" u="none" cap="none" strike="noStrike">
                <a:solidFill>
                  <a:srgbClr val="0070C0"/>
                </a:solidFill>
                <a:latin typeface="Exo"/>
                <a:ea typeface="Exo"/>
                <a:cs typeface="Exo"/>
                <a:sym typeface="Exo"/>
              </a:rPr>
              <a:t>SELECT</a:t>
            </a:r>
            <a:r>
              <a:rPr b="0" i="0" lang="en-US" sz="1550" u="none" cap="none" strike="noStrike">
                <a:solidFill>
                  <a:srgbClr val="000000"/>
                </a:solidFill>
                <a:highlight>
                  <a:srgbClr val="FFFFFF"/>
                </a:highlight>
                <a:latin typeface="Exo Medium"/>
                <a:ea typeface="Exo Medium"/>
                <a:cs typeface="Exo Medium"/>
                <a:sym typeface="Exo Medium"/>
              </a:rPr>
              <a:t> </a:t>
            </a:r>
            <a:r>
              <a:rPr b="0" i="1" lang="en-US" sz="1550" u="none" cap="none" strike="noStrike">
                <a:solidFill>
                  <a:srgbClr val="000000"/>
                </a:solidFill>
                <a:highlight>
                  <a:srgbClr val="FFFFFF"/>
                </a:highlight>
                <a:latin typeface="Exo Medium"/>
                <a:ea typeface="Exo Medium"/>
                <a:cs typeface="Exo Medium"/>
                <a:sym typeface="Exo Medium"/>
              </a:rPr>
              <a:t>column1</a:t>
            </a:r>
            <a:r>
              <a:rPr b="0" i="0" lang="en-US" sz="1550" u="none" cap="none" strike="noStrike">
                <a:solidFill>
                  <a:srgbClr val="000000"/>
                </a:solidFill>
                <a:highlight>
                  <a:srgbClr val="FFFFFF"/>
                </a:highlight>
                <a:latin typeface="Exo Medium"/>
                <a:ea typeface="Exo Medium"/>
                <a:cs typeface="Exo Medium"/>
                <a:sym typeface="Exo Medium"/>
              </a:rPr>
              <a:t>,</a:t>
            </a:r>
            <a:r>
              <a:rPr b="0" i="1" lang="en-US" sz="1550" u="none" cap="none" strike="noStrike">
                <a:solidFill>
                  <a:srgbClr val="000000"/>
                </a:solidFill>
                <a:highlight>
                  <a:srgbClr val="FFFFFF"/>
                </a:highlight>
                <a:latin typeface="Exo Medium"/>
                <a:ea typeface="Exo Medium"/>
                <a:cs typeface="Exo Medium"/>
                <a:sym typeface="Exo Medium"/>
              </a:rPr>
              <a:t> column2, ...</a:t>
            </a:r>
            <a:endParaRPr b="0" i="1" sz="1550" u="none" cap="none" strike="noStrike">
              <a:solidFill>
                <a:srgbClr val="000000"/>
              </a:solidFill>
              <a:highlight>
                <a:srgbClr val="FFFFFF"/>
              </a:highlight>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100"/>
              <a:buFont typeface="Arial"/>
              <a:buNone/>
            </a:pPr>
            <a:r>
              <a:rPr b="1" i="0" lang="en-US" sz="1600" u="none" cap="none" strike="noStrike">
                <a:solidFill>
                  <a:srgbClr val="0070C0"/>
                </a:solidFill>
                <a:latin typeface="Exo"/>
                <a:ea typeface="Exo"/>
                <a:cs typeface="Exo"/>
                <a:sym typeface="Exo"/>
              </a:rPr>
              <a:t>FROM</a:t>
            </a:r>
            <a:r>
              <a:rPr b="0" i="0" lang="en-US" sz="1550" u="none" cap="none" strike="noStrike">
                <a:solidFill>
                  <a:srgbClr val="000000"/>
                </a:solidFill>
                <a:highlight>
                  <a:srgbClr val="FFFFFF"/>
                </a:highlight>
                <a:latin typeface="Exo Medium"/>
                <a:ea typeface="Exo Medium"/>
                <a:cs typeface="Exo Medium"/>
                <a:sym typeface="Exo Medium"/>
              </a:rPr>
              <a:t> </a:t>
            </a:r>
            <a:r>
              <a:rPr b="0" i="1" lang="en-US" sz="1550" u="none" cap="none" strike="noStrike">
                <a:solidFill>
                  <a:srgbClr val="000000"/>
                </a:solidFill>
                <a:highlight>
                  <a:srgbClr val="FFFFFF"/>
                </a:highlight>
                <a:latin typeface="Exo Medium"/>
                <a:ea typeface="Exo Medium"/>
                <a:cs typeface="Exo Medium"/>
                <a:sym typeface="Exo Medium"/>
              </a:rPr>
              <a:t>table_name</a:t>
            </a:r>
            <a:endParaRPr b="0" i="1" sz="1550" u="none" cap="none" strike="noStrike">
              <a:solidFill>
                <a:srgbClr val="000000"/>
              </a:solidFill>
              <a:highlight>
                <a:srgbClr val="FFFFFF"/>
              </a:highlight>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b="1" i="0" lang="en-US" sz="1600" u="none" cap="none" strike="noStrike">
                <a:solidFill>
                  <a:srgbClr val="0070C0"/>
                </a:solidFill>
                <a:latin typeface="Exo"/>
                <a:ea typeface="Exo"/>
                <a:cs typeface="Exo"/>
                <a:sym typeface="Exo"/>
              </a:rPr>
              <a:t>WHERE</a:t>
            </a:r>
            <a:r>
              <a:rPr b="0" i="0" lang="en-US" sz="1550" u="none" cap="none" strike="noStrike">
                <a:solidFill>
                  <a:srgbClr val="000000"/>
                </a:solidFill>
                <a:highlight>
                  <a:srgbClr val="FFFFFF"/>
                </a:highlight>
                <a:latin typeface="Exo Medium"/>
                <a:ea typeface="Exo Medium"/>
                <a:cs typeface="Exo Medium"/>
                <a:sym typeface="Exo Medium"/>
              </a:rPr>
              <a:t> </a:t>
            </a:r>
            <a:r>
              <a:rPr b="0" i="1" lang="en-US" sz="1550" u="none" cap="none" strike="noStrike">
                <a:solidFill>
                  <a:srgbClr val="000000"/>
                </a:solidFill>
                <a:highlight>
                  <a:srgbClr val="FFFFFF"/>
                </a:highlight>
                <a:latin typeface="Exo Medium"/>
                <a:ea typeface="Exo Medium"/>
                <a:cs typeface="Exo Medium"/>
                <a:sym typeface="Exo Medium"/>
              </a:rPr>
              <a:t>condition1</a:t>
            </a:r>
            <a:r>
              <a:rPr b="0" i="0" lang="en-US" sz="1550" u="none" cap="none" strike="noStrike">
                <a:solidFill>
                  <a:srgbClr val="000000"/>
                </a:solidFill>
                <a:highlight>
                  <a:srgbClr val="FFFFFF"/>
                </a:highlight>
                <a:latin typeface="Exo Medium"/>
                <a:ea typeface="Exo Medium"/>
                <a:cs typeface="Exo Medium"/>
                <a:sym typeface="Exo Medium"/>
              </a:rPr>
              <a:t> </a:t>
            </a:r>
            <a:r>
              <a:rPr b="1" i="0" lang="en-US" sz="1600" u="none" cap="none" strike="noStrike">
                <a:solidFill>
                  <a:srgbClr val="0070C0"/>
                </a:solidFill>
                <a:latin typeface="Exo"/>
                <a:ea typeface="Exo"/>
                <a:cs typeface="Exo"/>
                <a:sym typeface="Exo"/>
              </a:rPr>
              <a:t>AND</a:t>
            </a:r>
            <a:r>
              <a:rPr b="0" i="0" lang="en-US" sz="1550" u="none" cap="none" strike="noStrike">
                <a:solidFill>
                  <a:srgbClr val="000000"/>
                </a:solidFill>
                <a:highlight>
                  <a:srgbClr val="FFFFFF"/>
                </a:highlight>
                <a:latin typeface="Exo Medium"/>
                <a:ea typeface="Exo Medium"/>
                <a:cs typeface="Exo Medium"/>
                <a:sym typeface="Exo Medium"/>
              </a:rPr>
              <a:t> </a:t>
            </a:r>
            <a:r>
              <a:rPr b="0" i="1" lang="en-US" sz="1550" u="none" cap="none" strike="noStrike">
                <a:solidFill>
                  <a:srgbClr val="000000"/>
                </a:solidFill>
                <a:highlight>
                  <a:srgbClr val="FFFFFF"/>
                </a:highlight>
                <a:latin typeface="Exo Medium"/>
                <a:ea typeface="Exo Medium"/>
                <a:cs typeface="Exo Medium"/>
                <a:sym typeface="Exo Medium"/>
              </a:rPr>
              <a:t>condition2</a:t>
            </a:r>
            <a:r>
              <a:rPr b="1" i="0" lang="en-US" sz="1600" u="none" cap="none" strike="noStrike">
                <a:solidFill>
                  <a:srgbClr val="0070C0"/>
                </a:solidFill>
                <a:latin typeface="Exo"/>
                <a:ea typeface="Exo"/>
                <a:cs typeface="Exo"/>
                <a:sym typeface="Exo"/>
              </a:rPr>
              <a:t> AND </a:t>
            </a:r>
            <a:r>
              <a:rPr b="0" i="1" lang="en-US" sz="1550" u="none" cap="none" strike="noStrike">
                <a:solidFill>
                  <a:srgbClr val="000000"/>
                </a:solidFill>
                <a:highlight>
                  <a:srgbClr val="FFFFFF"/>
                </a:highlight>
                <a:latin typeface="Exo Medium"/>
                <a:ea typeface="Exo Medium"/>
                <a:cs typeface="Exo Medium"/>
                <a:sym typeface="Exo Medium"/>
              </a:rPr>
              <a:t>condition3...</a:t>
            </a:r>
            <a:r>
              <a:rPr b="0" i="0" lang="en-US" sz="1550" u="none" cap="none" strike="noStrike">
                <a:solidFill>
                  <a:srgbClr val="000000"/>
                </a:solidFill>
                <a:highlight>
                  <a:srgbClr val="FFFFFF"/>
                </a:highlight>
                <a:latin typeface="Exo Medium"/>
                <a:ea typeface="Exo Medium"/>
                <a:cs typeface="Exo Medium"/>
                <a:sym typeface="Exo Medium"/>
              </a:rPr>
              <a:t>;</a:t>
            </a:r>
            <a:endParaRPr b="0" i="0" sz="22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Exo Medium"/>
              <a:ea typeface="Exo Medium"/>
              <a:cs typeface="Exo Medium"/>
              <a:sym typeface="Exo Medium"/>
            </a:endParaRPr>
          </a:p>
        </p:txBody>
      </p:sp>
      <p:pic>
        <p:nvPicPr>
          <p:cNvPr id="380" name="Google Shape;380;g241fb59b2c2_0_317"/>
          <p:cNvPicPr preferRelativeResize="0"/>
          <p:nvPr/>
        </p:nvPicPr>
        <p:blipFill rotWithShape="1">
          <a:blip r:embed="rId3">
            <a:alphaModFix/>
          </a:blip>
          <a:srcRect b="0" l="0" r="0" t="0"/>
          <a:stretch/>
        </p:blipFill>
        <p:spPr>
          <a:xfrm>
            <a:off x="10479499" y="304801"/>
            <a:ext cx="1207149" cy="533400"/>
          </a:xfrm>
          <a:prstGeom prst="rect">
            <a:avLst/>
          </a:prstGeom>
          <a:noFill/>
          <a:ln>
            <a:noFill/>
          </a:ln>
        </p:spPr>
      </p:pic>
      <p:sp>
        <p:nvSpPr>
          <p:cNvPr id="381" name="Google Shape;381;g241fb59b2c2_0_317"/>
          <p:cNvSpPr txBox="1"/>
          <p:nvPr/>
        </p:nvSpPr>
        <p:spPr>
          <a:xfrm>
            <a:off x="9685315" y="6436215"/>
            <a:ext cx="2307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doc@mindx.edu.vn</a:t>
            </a:r>
            <a:endParaRPr b="0" i="0" sz="1400" u="none" cap="none" strike="noStrike">
              <a:solidFill>
                <a:srgbClr val="000000"/>
              </a:solidFill>
              <a:latin typeface="Arial"/>
              <a:ea typeface="Arial"/>
              <a:cs typeface="Arial"/>
              <a:sym typeface="Arial"/>
            </a:endParaRPr>
          </a:p>
        </p:txBody>
      </p:sp>
      <p:sp>
        <p:nvSpPr>
          <p:cNvPr id="382" name="Google Shape;382;g241fb59b2c2_0_317"/>
          <p:cNvSpPr/>
          <p:nvPr/>
        </p:nvSpPr>
        <p:spPr>
          <a:xfrm>
            <a:off x="955800" y="1135122"/>
            <a:ext cx="2303400" cy="5334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FFFFFF"/>
                </a:solidFill>
                <a:latin typeface="Exo Medium"/>
                <a:ea typeface="Exo Medium"/>
                <a:cs typeface="Exo Medium"/>
                <a:sym typeface="Exo Medium"/>
              </a:rPr>
              <a:t>AND</a:t>
            </a:r>
            <a:endParaRPr b="0" i="0" sz="1800" u="none" cap="none" strike="noStrike">
              <a:solidFill>
                <a:srgbClr val="FFFFFF"/>
              </a:solidFill>
              <a:latin typeface="Exo Medium"/>
              <a:ea typeface="Exo Medium"/>
              <a:cs typeface="Exo Medium"/>
              <a:sym typeface="Exo Medium"/>
            </a:endParaRPr>
          </a:p>
        </p:txBody>
      </p:sp>
      <p:sp>
        <p:nvSpPr>
          <p:cNvPr id="383" name="Google Shape;383;g241fb59b2c2_0_317"/>
          <p:cNvSpPr/>
          <p:nvPr/>
        </p:nvSpPr>
        <p:spPr>
          <a:xfrm>
            <a:off x="3853275" y="1135122"/>
            <a:ext cx="2303400" cy="5334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Calibri"/>
              <a:buNone/>
            </a:pPr>
            <a:r>
              <a:rPr b="0" i="0" lang="en-US" sz="2000" u="none" cap="none" strike="noStrike">
                <a:solidFill>
                  <a:srgbClr val="000000"/>
                </a:solidFill>
                <a:latin typeface="Exo Medium"/>
                <a:ea typeface="Exo Medium"/>
                <a:cs typeface="Exo Medium"/>
                <a:sym typeface="Exo Medium"/>
              </a:rPr>
              <a:t>OR</a:t>
            </a:r>
            <a:endParaRPr b="0" i="0" sz="2000" u="none" cap="none" strike="noStrike">
              <a:solidFill>
                <a:srgbClr val="000000"/>
              </a:solidFill>
              <a:latin typeface="Exo Medium"/>
              <a:ea typeface="Exo Medium"/>
              <a:cs typeface="Exo Medium"/>
              <a:sym typeface="Exo Medium"/>
            </a:endParaRPr>
          </a:p>
        </p:txBody>
      </p:sp>
      <p:sp>
        <p:nvSpPr>
          <p:cNvPr id="384" name="Google Shape;384;g241fb59b2c2_0_317"/>
          <p:cNvSpPr txBox="1"/>
          <p:nvPr/>
        </p:nvSpPr>
        <p:spPr>
          <a:xfrm>
            <a:off x="6650775" y="2388325"/>
            <a:ext cx="5128200" cy="141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1" lang="en-US" sz="1600" u="none" cap="none" strike="noStrike">
                <a:solidFill>
                  <a:srgbClr val="E2262D"/>
                </a:solidFill>
                <a:latin typeface="Exo"/>
                <a:ea typeface="Exo"/>
                <a:cs typeface="Exo"/>
                <a:sym typeface="Exo"/>
              </a:rPr>
              <a:t>Ví dụ về các bài toán cần sử dụng các logic:</a:t>
            </a:r>
            <a:endParaRPr b="1" i="1" sz="1600" u="none" cap="none" strike="noStrike">
              <a:solidFill>
                <a:srgbClr val="E2262D"/>
              </a:solidFill>
              <a:latin typeface="Exo"/>
              <a:ea typeface="Exo"/>
              <a:cs typeface="Exo"/>
              <a:sym typeface="Ex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Exo Medium"/>
                <a:ea typeface="Exo Medium"/>
                <a:cs typeface="Exo Medium"/>
                <a:sym typeface="Exo Medium"/>
              </a:rPr>
              <a:t>Có 1 bảng dữ liệu nhân viên và lịch sử làm việc, bạn cần tìm ra những nhân viên ở </a:t>
            </a:r>
            <a:r>
              <a:rPr b="1" i="0" lang="en-US" sz="1600" u="none" cap="none" strike="noStrike">
                <a:solidFill>
                  <a:srgbClr val="000000"/>
                </a:solidFill>
                <a:latin typeface="Exo"/>
                <a:ea typeface="Exo"/>
                <a:cs typeface="Exo"/>
                <a:sym typeface="Exo"/>
              </a:rPr>
              <a:t>Việt Nam </a:t>
            </a:r>
            <a:r>
              <a:rPr b="0" i="0" lang="en-US" sz="1600" u="none" cap="none" strike="noStrike">
                <a:solidFill>
                  <a:srgbClr val="000000"/>
                </a:solidFill>
                <a:latin typeface="Exo Medium"/>
                <a:ea typeface="Exo Medium"/>
                <a:cs typeface="Exo Medium"/>
                <a:sym typeface="Exo Medium"/>
              </a:rPr>
              <a:t>và có tham gia vào dự án D4E để thưởng hiệu quả công việc</a:t>
            </a:r>
            <a:endParaRPr b="0" i="0" sz="1600" u="none" cap="none" strike="noStrike">
              <a:solidFill>
                <a:srgbClr val="000000"/>
              </a:solidFill>
              <a:latin typeface="Exo Medium"/>
              <a:ea typeface="Exo Medium"/>
              <a:cs typeface="Exo Medium"/>
              <a:sym typeface="Exo Medium"/>
            </a:endParaRPr>
          </a:p>
        </p:txBody>
      </p:sp>
      <p:sp>
        <p:nvSpPr>
          <p:cNvPr id="385" name="Google Shape;385;g241fb59b2c2_0_317"/>
          <p:cNvSpPr/>
          <p:nvPr/>
        </p:nvSpPr>
        <p:spPr>
          <a:xfrm>
            <a:off x="9248050" y="1135122"/>
            <a:ext cx="2303400" cy="5334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Calibri"/>
              <a:buNone/>
            </a:pPr>
            <a:r>
              <a:rPr b="0" i="0" lang="en-US" sz="2000" u="none" cap="none" strike="noStrike">
                <a:solidFill>
                  <a:srgbClr val="000000"/>
                </a:solidFill>
                <a:latin typeface="Exo Medium"/>
                <a:ea typeface="Exo Medium"/>
                <a:cs typeface="Exo Medium"/>
                <a:sym typeface="Exo Medium"/>
              </a:rPr>
              <a:t>NOT</a:t>
            </a:r>
            <a:endParaRPr b="0" i="0" sz="2000" u="none" cap="none" strike="noStrike">
              <a:solidFill>
                <a:srgbClr val="000000"/>
              </a:solidFill>
              <a:latin typeface="Exo Medium"/>
              <a:ea typeface="Exo Medium"/>
              <a:cs typeface="Exo Medium"/>
              <a:sym typeface="Exo Medium"/>
            </a:endParaRPr>
          </a:p>
        </p:txBody>
      </p:sp>
      <p:graphicFrame>
        <p:nvGraphicFramePr>
          <p:cNvPr id="386" name="Google Shape;386;g241fb59b2c2_0_317"/>
          <p:cNvGraphicFramePr/>
          <p:nvPr/>
        </p:nvGraphicFramePr>
        <p:xfrm>
          <a:off x="8002475" y="4191000"/>
          <a:ext cx="3000000" cy="3000000"/>
        </p:xfrm>
        <a:graphic>
          <a:graphicData uri="http://schemas.openxmlformats.org/drawingml/2006/table">
            <a:tbl>
              <a:tblPr>
                <a:noFill/>
                <a:tableStyleId>{880B8BB6-16E7-47FC-8718-F5D878DAB9EA}</a:tableStyleId>
              </a:tblPr>
              <a:tblGrid>
                <a:gridCol w="958025"/>
                <a:gridCol w="958025"/>
                <a:gridCol w="930150"/>
                <a:gridCol w="930150"/>
              </a:tblGrid>
              <a:tr h="222200">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CID</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CNAME</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LOCATION</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PROJECT</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r>
              <a:tr h="27632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C1000</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Khánh</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Trung Quốc</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D4E</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8502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C1001</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Khánh</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Trung Quốc</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D4E</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C1002</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Bảo</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Việt Nam</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D4E</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C1003</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Phước</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Việt Nam</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D4E</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C1003</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Phước</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000" u="none" cap="none" strike="noStrike">
                          <a:solidFill>
                            <a:srgbClr val="000000"/>
                          </a:solidFill>
                          <a:latin typeface="Exo"/>
                          <a:ea typeface="Exo"/>
                          <a:cs typeface="Exo"/>
                          <a:sym typeface="Exo"/>
                        </a:rPr>
                        <a:t>Việt Nam</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BI</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387" name="Google Shape;387;g241fb59b2c2_0_317"/>
          <p:cNvSpPr txBox="1"/>
          <p:nvPr/>
        </p:nvSpPr>
        <p:spPr>
          <a:xfrm>
            <a:off x="8603800" y="5807425"/>
            <a:ext cx="2573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Bảng dữ liệu Projects gốc</a:t>
            </a:r>
            <a:endParaRPr b="0" i="0" sz="1400" u="none" cap="none" strike="noStrike">
              <a:solidFill>
                <a:srgbClr val="000000"/>
              </a:solidFill>
              <a:latin typeface="Exo"/>
              <a:ea typeface="Exo"/>
              <a:cs typeface="Exo"/>
              <a:sym typeface="Exo"/>
            </a:endParaRPr>
          </a:p>
        </p:txBody>
      </p:sp>
      <p:sp>
        <p:nvSpPr>
          <p:cNvPr id="388" name="Google Shape;388;g241fb59b2c2_0_317"/>
          <p:cNvSpPr/>
          <p:nvPr/>
        </p:nvSpPr>
        <p:spPr>
          <a:xfrm flipH="1">
            <a:off x="5312213" y="4089487"/>
            <a:ext cx="528300" cy="447900"/>
          </a:xfrm>
          <a:prstGeom prst="stripedRightArrow">
            <a:avLst>
              <a:gd fmla="val 50000" name="adj1"/>
              <a:gd fmla="val 50000" name="adj2"/>
            </a:avLst>
          </a:prstGeom>
          <a:solidFill>
            <a:srgbClr val="E2262D"/>
          </a:solidFill>
          <a:ln cap="flat" cmpd="sng" w="9525">
            <a:solidFill>
              <a:srgbClr val="E2262D"/>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389" name="Google Shape;389;g241fb59b2c2_0_317"/>
          <p:cNvSpPr txBox="1"/>
          <p:nvPr/>
        </p:nvSpPr>
        <p:spPr>
          <a:xfrm>
            <a:off x="3003625" y="4659150"/>
            <a:ext cx="4818600" cy="11697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70C0"/>
                </a:solidFill>
                <a:latin typeface="Exo"/>
                <a:ea typeface="Exo"/>
                <a:cs typeface="Exo"/>
                <a:sym typeface="Exo"/>
              </a:rPr>
              <a:t>SELECT </a:t>
            </a:r>
            <a:r>
              <a:rPr b="0" i="1" lang="en-US" sz="1600" u="none" cap="none" strike="noStrike">
                <a:solidFill>
                  <a:srgbClr val="000000"/>
                </a:solidFill>
                <a:latin typeface="Exo Medium"/>
                <a:ea typeface="Exo Medium"/>
                <a:cs typeface="Exo Medium"/>
                <a:sym typeface="Exo Medium"/>
              </a:rPr>
              <a:t>CID, CNAME</a:t>
            </a:r>
            <a:endParaRPr b="0" i="1"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70C0"/>
                </a:solidFill>
                <a:latin typeface="Exo"/>
                <a:ea typeface="Exo"/>
                <a:cs typeface="Exo"/>
                <a:sym typeface="Exo"/>
              </a:rPr>
              <a:t>FROM</a:t>
            </a:r>
            <a:r>
              <a:rPr b="0" i="0" lang="en-US" sz="1400" u="none" cap="none" strike="noStrike">
                <a:solidFill>
                  <a:srgbClr val="000000"/>
                </a:solidFill>
                <a:latin typeface="Exo Medium"/>
                <a:ea typeface="Exo Medium"/>
                <a:cs typeface="Exo Medium"/>
                <a:sym typeface="Exo Medium"/>
              </a:rPr>
              <a:t> Projects</a:t>
            </a:r>
            <a:endParaRPr b="0"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70C0"/>
                </a:solidFill>
                <a:latin typeface="Exo"/>
                <a:ea typeface="Exo"/>
                <a:cs typeface="Exo"/>
                <a:sym typeface="Exo"/>
              </a:rPr>
              <a:t>WHERE </a:t>
            </a:r>
            <a:endParaRPr b="1" i="0" sz="1600" u="none" cap="none" strike="noStrike">
              <a:solidFill>
                <a:srgbClr val="0070C0"/>
              </a:solidFill>
              <a:latin typeface="Exo"/>
              <a:ea typeface="Exo"/>
              <a:cs typeface="Exo"/>
              <a:sym typeface="Ex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Exo Medium"/>
                <a:ea typeface="Exo Medium"/>
                <a:cs typeface="Exo Medium"/>
                <a:sym typeface="Exo Medium"/>
              </a:rPr>
              <a:t>   LOCATION = N‘Việt Nam’ </a:t>
            </a:r>
            <a:r>
              <a:rPr b="1" i="0" lang="en-US" sz="1600" u="none" cap="none" strike="noStrike">
                <a:solidFill>
                  <a:srgbClr val="0070C0"/>
                </a:solidFill>
                <a:latin typeface="Exo"/>
                <a:ea typeface="Exo"/>
                <a:cs typeface="Exo"/>
                <a:sym typeface="Exo"/>
              </a:rPr>
              <a:t>AND </a:t>
            </a:r>
            <a:r>
              <a:rPr b="0" i="0" lang="en-US" sz="1600" u="none" cap="none" strike="noStrike">
                <a:solidFill>
                  <a:srgbClr val="000000"/>
                </a:solidFill>
                <a:latin typeface="Exo Medium"/>
                <a:ea typeface="Exo Medium"/>
                <a:cs typeface="Exo Medium"/>
                <a:sym typeface="Exo Medium"/>
              </a:rPr>
              <a:t>PROJECT =’D4E’</a:t>
            </a:r>
            <a:endParaRPr b="0" i="0" sz="1400" u="none" cap="none" strike="noStrike">
              <a:solidFill>
                <a:srgbClr val="000000"/>
              </a:solidFill>
              <a:latin typeface="Exo Medium"/>
              <a:ea typeface="Exo Medium"/>
              <a:cs typeface="Exo Medium"/>
              <a:sym typeface="Exo Medium"/>
            </a:endParaRPr>
          </a:p>
        </p:txBody>
      </p:sp>
      <p:graphicFrame>
        <p:nvGraphicFramePr>
          <p:cNvPr id="390" name="Google Shape;390;g241fb59b2c2_0_317"/>
          <p:cNvGraphicFramePr/>
          <p:nvPr/>
        </p:nvGraphicFramePr>
        <p:xfrm>
          <a:off x="788075" y="4543450"/>
          <a:ext cx="3000000" cy="3000000"/>
        </p:xfrm>
        <a:graphic>
          <a:graphicData uri="http://schemas.openxmlformats.org/drawingml/2006/table">
            <a:tbl>
              <a:tblPr>
                <a:noFill/>
                <a:tableStyleId>{880B8BB6-16E7-47FC-8718-F5D878DAB9EA}</a:tableStyleId>
              </a:tblPr>
              <a:tblGrid>
                <a:gridCol w="958025"/>
                <a:gridCol w="958025"/>
              </a:tblGrid>
              <a:tr h="222200">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CID</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CNAME</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r>
              <a:tr h="27632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C1002</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Bảo</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C1003</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Phước</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391" name="Google Shape;391;g241fb59b2c2_0_317"/>
          <p:cNvSpPr txBox="1"/>
          <p:nvPr/>
        </p:nvSpPr>
        <p:spPr>
          <a:xfrm>
            <a:off x="429925" y="5272025"/>
            <a:ext cx="2573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Kết quả truy vấn</a:t>
            </a:r>
            <a:endParaRPr b="0" i="0" sz="1400" u="none" cap="none" strike="noStrike">
              <a:solidFill>
                <a:srgbClr val="000000"/>
              </a:solidFill>
              <a:latin typeface="Exo"/>
              <a:ea typeface="Exo"/>
              <a:cs typeface="Exo"/>
              <a:sym typeface="Exo"/>
            </a:endParaRPr>
          </a:p>
        </p:txBody>
      </p:sp>
      <p:sp>
        <p:nvSpPr>
          <p:cNvPr id="392" name="Google Shape;392;g241fb59b2c2_0_317"/>
          <p:cNvSpPr/>
          <p:nvPr/>
        </p:nvSpPr>
        <p:spPr>
          <a:xfrm>
            <a:off x="6505375" y="1135122"/>
            <a:ext cx="2303400" cy="5334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Calibri"/>
              <a:buNone/>
            </a:pPr>
            <a:r>
              <a:rPr b="0" i="0" lang="en-US" sz="2000" u="none" cap="none" strike="noStrike">
                <a:solidFill>
                  <a:srgbClr val="000000"/>
                </a:solidFill>
                <a:latin typeface="Exo Medium"/>
                <a:ea typeface="Exo Medium"/>
                <a:cs typeface="Exo Medium"/>
                <a:sym typeface="Exo Medium"/>
              </a:rPr>
              <a:t>IN</a:t>
            </a:r>
            <a:endParaRPr b="0" i="0" sz="2000" u="none" cap="none" strike="noStrike">
              <a:solidFill>
                <a:srgbClr val="000000"/>
              </a:solidFill>
              <a:latin typeface="Exo Medium"/>
              <a:ea typeface="Exo Medium"/>
              <a:cs typeface="Exo Medium"/>
              <a:sym typeface="Exo Medium"/>
            </a:endParaRPr>
          </a:p>
        </p:txBody>
      </p:sp>
      <p:sp>
        <p:nvSpPr>
          <p:cNvPr id="393" name="Google Shape;393;g241fb59b2c2_0_317"/>
          <p:cNvSpPr txBox="1"/>
          <p:nvPr/>
        </p:nvSpPr>
        <p:spPr>
          <a:xfrm>
            <a:off x="2822100" y="323550"/>
            <a:ext cx="65478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3600" u="none" cap="none" strike="noStrike">
                <a:solidFill>
                  <a:srgbClr val="E2262D"/>
                </a:solidFill>
                <a:latin typeface="Exo"/>
                <a:ea typeface="Exo"/>
                <a:cs typeface="Exo"/>
                <a:sym typeface="Exo"/>
              </a:rPr>
              <a:t>Toán tử Logic</a:t>
            </a:r>
            <a:r>
              <a:rPr b="1" i="0" lang="en-US" sz="3600" u="none" cap="none" strike="noStrike">
                <a:solidFill>
                  <a:srgbClr val="000000"/>
                </a:solidFill>
                <a:latin typeface="Exo"/>
                <a:ea typeface="Exo"/>
                <a:cs typeface="Exo"/>
                <a:sym typeface="Exo"/>
              </a:rPr>
              <a:t> trong SQL</a:t>
            </a:r>
            <a:endParaRPr b="1" i="0" sz="4000" u="none" cap="none" strike="noStrike">
              <a:solidFill>
                <a:srgbClr val="000000"/>
              </a:solidFill>
              <a:latin typeface="Exo"/>
              <a:ea typeface="Exo"/>
              <a:cs typeface="Exo"/>
              <a:sym typeface="Ex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g241fb59b2c2_0_336"/>
          <p:cNvSpPr txBox="1"/>
          <p:nvPr/>
        </p:nvSpPr>
        <p:spPr>
          <a:xfrm>
            <a:off x="1145429" y="2480726"/>
            <a:ext cx="5320800" cy="1108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Exo Medium"/>
                <a:ea typeface="Exo Medium"/>
                <a:cs typeface="Exo Medium"/>
                <a:sym typeface="Exo Medium"/>
              </a:rPr>
              <a:t>Cú pháp:</a:t>
            </a:r>
            <a:endParaRPr b="0" i="0" sz="1800" u="none" cap="none" strike="noStrike">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100"/>
              <a:buFont typeface="Arial"/>
              <a:buNone/>
            </a:pPr>
            <a:r>
              <a:rPr b="1" i="0" lang="en-US" sz="1600" u="none" cap="none" strike="noStrike">
                <a:solidFill>
                  <a:srgbClr val="0070C0"/>
                </a:solidFill>
                <a:latin typeface="Exo"/>
                <a:ea typeface="Exo"/>
                <a:cs typeface="Exo"/>
                <a:sym typeface="Exo"/>
              </a:rPr>
              <a:t>SELECT</a:t>
            </a:r>
            <a:r>
              <a:rPr b="0" i="0" lang="en-US" sz="1550" u="none" cap="none" strike="noStrike">
                <a:solidFill>
                  <a:schemeClr val="dk1"/>
                </a:solidFill>
                <a:highlight>
                  <a:schemeClr val="lt1"/>
                </a:highlight>
                <a:latin typeface="Exo Medium"/>
                <a:ea typeface="Exo Medium"/>
                <a:cs typeface="Exo Medium"/>
                <a:sym typeface="Exo Medium"/>
              </a:rPr>
              <a:t> </a:t>
            </a:r>
            <a:r>
              <a:rPr b="0" i="1" lang="en-US" sz="1550" u="none" cap="none" strike="noStrike">
                <a:solidFill>
                  <a:schemeClr val="dk1"/>
                </a:solidFill>
                <a:highlight>
                  <a:schemeClr val="lt1"/>
                </a:highlight>
                <a:latin typeface="Exo Medium"/>
                <a:ea typeface="Exo Medium"/>
                <a:cs typeface="Exo Medium"/>
                <a:sym typeface="Exo Medium"/>
              </a:rPr>
              <a:t>column1</a:t>
            </a:r>
            <a:r>
              <a:rPr b="0" i="0" lang="en-US" sz="1550" u="none" cap="none" strike="noStrike">
                <a:solidFill>
                  <a:schemeClr val="dk1"/>
                </a:solidFill>
                <a:highlight>
                  <a:schemeClr val="lt1"/>
                </a:highlight>
                <a:latin typeface="Exo Medium"/>
                <a:ea typeface="Exo Medium"/>
                <a:cs typeface="Exo Medium"/>
                <a:sym typeface="Exo Medium"/>
              </a:rPr>
              <a:t>,</a:t>
            </a:r>
            <a:r>
              <a:rPr b="0" i="1" lang="en-US" sz="1550" u="none" cap="none" strike="noStrike">
                <a:solidFill>
                  <a:schemeClr val="dk1"/>
                </a:solidFill>
                <a:highlight>
                  <a:schemeClr val="lt1"/>
                </a:highlight>
                <a:latin typeface="Exo Medium"/>
                <a:ea typeface="Exo Medium"/>
                <a:cs typeface="Exo Medium"/>
                <a:sym typeface="Exo Medium"/>
              </a:rPr>
              <a:t> column2, ...</a:t>
            </a:r>
            <a:endParaRPr b="0" i="1" sz="1550" u="none" cap="none" strike="noStrike">
              <a:solidFill>
                <a:schemeClr val="dk1"/>
              </a:solidFill>
              <a:highlight>
                <a:schemeClr val="lt1"/>
              </a:highlight>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100"/>
              <a:buFont typeface="Arial"/>
              <a:buNone/>
            </a:pPr>
            <a:r>
              <a:rPr b="1" i="0" lang="en-US" sz="1600" u="none" cap="none" strike="noStrike">
                <a:solidFill>
                  <a:srgbClr val="0070C0"/>
                </a:solidFill>
                <a:latin typeface="Exo"/>
                <a:ea typeface="Exo"/>
                <a:cs typeface="Exo"/>
                <a:sym typeface="Exo"/>
              </a:rPr>
              <a:t>FROM</a:t>
            </a:r>
            <a:r>
              <a:rPr b="0" i="0" lang="en-US" sz="1550" u="none" cap="none" strike="noStrike">
                <a:solidFill>
                  <a:schemeClr val="dk1"/>
                </a:solidFill>
                <a:highlight>
                  <a:schemeClr val="lt1"/>
                </a:highlight>
                <a:latin typeface="Exo Medium"/>
                <a:ea typeface="Exo Medium"/>
                <a:cs typeface="Exo Medium"/>
                <a:sym typeface="Exo Medium"/>
              </a:rPr>
              <a:t> </a:t>
            </a:r>
            <a:r>
              <a:rPr b="0" i="1" lang="en-US" sz="1550" u="none" cap="none" strike="noStrike">
                <a:solidFill>
                  <a:schemeClr val="dk1"/>
                </a:solidFill>
                <a:highlight>
                  <a:schemeClr val="lt1"/>
                </a:highlight>
                <a:latin typeface="Exo Medium"/>
                <a:ea typeface="Exo Medium"/>
                <a:cs typeface="Exo Medium"/>
                <a:sym typeface="Exo Medium"/>
              </a:rPr>
              <a:t>table_name</a:t>
            </a:r>
            <a:endParaRPr b="0" i="1" sz="1550" u="none" cap="none" strike="noStrike">
              <a:solidFill>
                <a:schemeClr val="dk1"/>
              </a:solidFill>
              <a:highlight>
                <a:schemeClr val="lt1"/>
              </a:highlight>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800"/>
              <a:buFont typeface="Arial"/>
              <a:buNone/>
            </a:pPr>
            <a:r>
              <a:rPr b="1" i="0" lang="en-US" sz="1600" u="none" cap="none" strike="noStrike">
                <a:solidFill>
                  <a:srgbClr val="0070C0"/>
                </a:solidFill>
                <a:latin typeface="Exo"/>
                <a:ea typeface="Exo"/>
                <a:cs typeface="Exo"/>
                <a:sym typeface="Exo"/>
              </a:rPr>
              <a:t>WHERE</a:t>
            </a:r>
            <a:r>
              <a:rPr b="0" i="0" lang="en-US" sz="1550" u="none" cap="none" strike="noStrike">
                <a:solidFill>
                  <a:schemeClr val="dk1"/>
                </a:solidFill>
                <a:highlight>
                  <a:schemeClr val="lt1"/>
                </a:highlight>
                <a:latin typeface="Exo Medium"/>
                <a:ea typeface="Exo Medium"/>
                <a:cs typeface="Exo Medium"/>
                <a:sym typeface="Exo Medium"/>
              </a:rPr>
              <a:t> </a:t>
            </a:r>
            <a:r>
              <a:rPr b="0" i="1" lang="en-US" sz="1550" u="none" cap="none" strike="noStrike">
                <a:solidFill>
                  <a:schemeClr val="dk1"/>
                </a:solidFill>
                <a:highlight>
                  <a:schemeClr val="lt1"/>
                </a:highlight>
                <a:latin typeface="Exo Medium"/>
                <a:ea typeface="Exo Medium"/>
                <a:cs typeface="Exo Medium"/>
                <a:sym typeface="Exo Medium"/>
              </a:rPr>
              <a:t>condition1</a:t>
            </a:r>
            <a:r>
              <a:rPr b="0" i="0" lang="en-US" sz="1550" u="none" cap="none" strike="noStrike">
                <a:solidFill>
                  <a:schemeClr val="dk1"/>
                </a:solidFill>
                <a:highlight>
                  <a:schemeClr val="lt1"/>
                </a:highlight>
                <a:latin typeface="Exo Medium"/>
                <a:ea typeface="Exo Medium"/>
                <a:cs typeface="Exo Medium"/>
                <a:sym typeface="Exo Medium"/>
              </a:rPr>
              <a:t> </a:t>
            </a:r>
            <a:r>
              <a:rPr b="1" i="0" lang="en-US" sz="1600" u="none" cap="none" strike="noStrike">
                <a:solidFill>
                  <a:srgbClr val="0070C0"/>
                </a:solidFill>
                <a:latin typeface="Exo"/>
                <a:ea typeface="Exo"/>
                <a:cs typeface="Exo"/>
                <a:sym typeface="Exo"/>
              </a:rPr>
              <a:t>OR</a:t>
            </a:r>
            <a:r>
              <a:rPr b="0" i="0" lang="en-US" sz="1550" u="none" cap="none" strike="noStrike">
                <a:solidFill>
                  <a:schemeClr val="dk1"/>
                </a:solidFill>
                <a:highlight>
                  <a:schemeClr val="lt1"/>
                </a:highlight>
                <a:latin typeface="Exo Medium"/>
                <a:ea typeface="Exo Medium"/>
                <a:cs typeface="Exo Medium"/>
                <a:sym typeface="Exo Medium"/>
              </a:rPr>
              <a:t> </a:t>
            </a:r>
            <a:r>
              <a:rPr b="0" i="1" lang="en-US" sz="1550" u="none" cap="none" strike="noStrike">
                <a:solidFill>
                  <a:schemeClr val="dk1"/>
                </a:solidFill>
                <a:highlight>
                  <a:schemeClr val="lt1"/>
                </a:highlight>
                <a:latin typeface="Exo Medium"/>
                <a:ea typeface="Exo Medium"/>
                <a:cs typeface="Exo Medium"/>
                <a:sym typeface="Exo Medium"/>
              </a:rPr>
              <a:t>condition2</a:t>
            </a:r>
            <a:r>
              <a:rPr b="1" i="0" lang="en-US" sz="1600" u="none" cap="none" strike="noStrike">
                <a:solidFill>
                  <a:srgbClr val="0070C0"/>
                </a:solidFill>
                <a:latin typeface="Exo"/>
                <a:ea typeface="Exo"/>
                <a:cs typeface="Exo"/>
                <a:sym typeface="Exo"/>
              </a:rPr>
              <a:t> OR </a:t>
            </a:r>
            <a:r>
              <a:rPr b="0" i="1" lang="en-US" sz="1550" u="none" cap="none" strike="noStrike">
                <a:solidFill>
                  <a:schemeClr val="dk1"/>
                </a:solidFill>
                <a:highlight>
                  <a:schemeClr val="lt1"/>
                </a:highlight>
                <a:latin typeface="Exo Medium"/>
                <a:ea typeface="Exo Medium"/>
                <a:cs typeface="Exo Medium"/>
                <a:sym typeface="Exo Medium"/>
              </a:rPr>
              <a:t>condition3...</a:t>
            </a:r>
            <a:r>
              <a:rPr b="0" i="0" lang="en-US" sz="1550" u="none" cap="none" strike="noStrike">
                <a:solidFill>
                  <a:schemeClr val="dk1"/>
                </a:solidFill>
                <a:highlight>
                  <a:schemeClr val="lt1"/>
                </a:highlight>
                <a:latin typeface="Exo Medium"/>
                <a:ea typeface="Exo Medium"/>
                <a:cs typeface="Exo Medium"/>
                <a:sym typeface="Exo Medium"/>
              </a:rPr>
              <a:t>;</a:t>
            </a:r>
            <a:endParaRPr b="0" i="0" sz="1400" u="none" cap="none" strike="noStrike">
              <a:solidFill>
                <a:srgbClr val="000000"/>
              </a:solidFill>
              <a:latin typeface="Exo Medium"/>
              <a:ea typeface="Exo Medium"/>
              <a:cs typeface="Exo Medium"/>
              <a:sym typeface="Exo Medium"/>
            </a:endParaRPr>
          </a:p>
        </p:txBody>
      </p:sp>
      <p:pic>
        <p:nvPicPr>
          <p:cNvPr id="400" name="Google Shape;400;g241fb59b2c2_0_336"/>
          <p:cNvPicPr preferRelativeResize="0"/>
          <p:nvPr/>
        </p:nvPicPr>
        <p:blipFill rotWithShape="1">
          <a:blip r:embed="rId3">
            <a:alphaModFix/>
          </a:blip>
          <a:srcRect b="0" l="0" r="0" t="0"/>
          <a:stretch/>
        </p:blipFill>
        <p:spPr>
          <a:xfrm>
            <a:off x="10479499" y="304801"/>
            <a:ext cx="1207149" cy="533400"/>
          </a:xfrm>
          <a:prstGeom prst="rect">
            <a:avLst/>
          </a:prstGeom>
          <a:noFill/>
          <a:ln>
            <a:noFill/>
          </a:ln>
        </p:spPr>
      </p:pic>
      <p:sp>
        <p:nvSpPr>
          <p:cNvPr id="401" name="Google Shape;401;g241fb59b2c2_0_336"/>
          <p:cNvSpPr txBox="1"/>
          <p:nvPr/>
        </p:nvSpPr>
        <p:spPr>
          <a:xfrm>
            <a:off x="9685315" y="6436215"/>
            <a:ext cx="2307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doc@mindx.edu.vn</a:t>
            </a:r>
            <a:endParaRPr b="0" i="0" sz="1400" u="none" cap="none" strike="noStrike">
              <a:solidFill>
                <a:srgbClr val="000000"/>
              </a:solidFill>
              <a:latin typeface="Arial"/>
              <a:ea typeface="Arial"/>
              <a:cs typeface="Arial"/>
              <a:sym typeface="Arial"/>
            </a:endParaRPr>
          </a:p>
        </p:txBody>
      </p:sp>
      <p:sp>
        <p:nvSpPr>
          <p:cNvPr id="402" name="Google Shape;402;g241fb59b2c2_0_336"/>
          <p:cNvSpPr/>
          <p:nvPr/>
        </p:nvSpPr>
        <p:spPr>
          <a:xfrm>
            <a:off x="955800" y="1135122"/>
            <a:ext cx="2303400" cy="533400"/>
          </a:xfrm>
          <a:prstGeom prst="roundRect">
            <a:avLst>
              <a:gd fmla="val 16667" name="adj"/>
            </a:avLst>
          </a:prstGeom>
          <a:solidFill>
            <a:schemeClr val="lt1"/>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chemeClr val="dk1"/>
                </a:solidFill>
                <a:latin typeface="Exo Medium"/>
                <a:ea typeface="Exo Medium"/>
                <a:cs typeface="Exo Medium"/>
                <a:sym typeface="Exo Medium"/>
              </a:rPr>
              <a:t>AND</a:t>
            </a:r>
            <a:endParaRPr b="0" i="0" sz="1800" u="none" cap="none" strike="noStrike">
              <a:solidFill>
                <a:schemeClr val="dk1"/>
              </a:solidFill>
              <a:latin typeface="Exo Medium"/>
              <a:ea typeface="Exo Medium"/>
              <a:cs typeface="Exo Medium"/>
              <a:sym typeface="Exo Medium"/>
            </a:endParaRPr>
          </a:p>
        </p:txBody>
      </p:sp>
      <p:sp>
        <p:nvSpPr>
          <p:cNvPr id="403" name="Google Shape;403;g241fb59b2c2_0_336"/>
          <p:cNvSpPr/>
          <p:nvPr/>
        </p:nvSpPr>
        <p:spPr>
          <a:xfrm>
            <a:off x="3853275" y="1135122"/>
            <a:ext cx="2303400" cy="5334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Calibri"/>
              <a:buNone/>
            </a:pPr>
            <a:r>
              <a:rPr b="0" i="0" lang="en-US" sz="2000" u="none" cap="none" strike="noStrike">
                <a:solidFill>
                  <a:schemeClr val="lt1"/>
                </a:solidFill>
                <a:latin typeface="Exo Medium"/>
                <a:ea typeface="Exo Medium"/>
                <a:cs typeface="Exo Medium"/>
                <a:sym typeface="Exo Medium"/>
              </a:rPr>
              <a:t>OR</a:t>
            </a:r>
            <a:endParaRPr b="0" i="0" sz="2000" u="none" cap="none" strike="noStrike">
              <a:solidFill>
                <a:schemeClr val="lt1"/>
              </a:solidFill>
              <a:latin typeface="Exo Medium"/>
              <a:ea typeface="Exo Medium"/>
              <a:cs typeface="Exo Medium"/>
              <a:sym typeface="Exo Medium"/>
            </a:endParaRPr>
          </a:p>
        </p:txBody>
      </p:sp>
      <p:sp>
        <p:nvSpPr>
          <p:cNvPr id="404" name="Google Shape;404;g241fb59b2c2_0_336"/>
          <p:cNvSpPr txBox="1"/>
          <p:nvPr/>
        </p:nvSpPr>
        <p:spPr>
          <a:xfrm>
            <a:off x="6650775" y="2388325"/>
            <a:ext cx="5128200" cy="1662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1" lang="en-US" sz="1600" u="none" cap="none" strike="noStrike">
                <a:solidFill>
                  <a:srgbClr val="E2262D"/>
                </a:solidFill>
                <a:latin typeface="Exo"/>
                <a:ea typeface="Exo"/>
                <a:cs typeface="Exo"/>
                <a:sym typeface="Exo"/>
              </a:rPr>
              <a:t>Ví dụ về các bài toán cần sử dụng các logic:</a:t>
            </a:r>
            <a:endParaRPr b="1" i="1" sz="1600" u="none" cap="none" strike="noStrike">
              <a:solidFill>
                <a:srgbClr val="E2262D"/>
              </a:solidFill>
              <a:latin typeface="Exo"/>
              <a:ea typeface="Exo"/>
              <a:cs typeface="Exo"/>
              <a:sym typeface="Exo"/>
            </a:endParaRPr>
          </a:p>
          <a:p>
            <a:pPr indent="0" lvl="0" marL="0" marR="0" rtl="0" algn="l">
              <a:lnSpc>
                <a:spcPct val="100000"/>
              </a:lnSpc>
              <a:spcBef>
                <a:spcPts val="0"/>
              </a:spcBef>
              <a:spcAft>
                <a:spcPts val="0"/>
              </a:spcAft>
              <a:buClr>
                <a:schemeClr val="dk1"/>
              </a:buClr>
              <a:buSzPts val="1400"/>
              <a:buFont typeface="Arial"/>
              <a:buNone/>
            </a:pPr>
            <a:r>
              <a:t/>
            </a:r>
            <a:endParaRPr b="1" i="1" sz="1600" u="none" cap="none" strike="noStrike">
              <a:solidFill>
                <a:srgbClr val="E2262D"/>
              </a:solidFill>
              <a:latin typeface="Exo"/>
              <a:ea typeface="Exo"/>
              <a:cs typeface="Exo"/>
              <a:sym typeface="Exo"/>
            </a:endParaRPr>
          </a:p>
          <a:p>
            <a:pPr indent="0" lvl="0" marL="0" marR="0" rtl="0" algn="l">
              <a:lnSpc>
                <a:spcPct val="100000"/>
              </a:lnSpc>
              <a:spcBef>
                <a:spcPts val="0"/>
              </a:spcBef>
              <a:spcAft>
                <a:spcPts val="0"/>
              </a:spcAft>
              <a:buClr>
                <a:schemeClr val="dk1"/>
              </a:buClr>
              <a:buSzPts val="1400"/>
              <a:buFont typeface="Arial"/>
              <a:buNone/>
            </a:pPr>
            <a:r>
              <a:rPr b="0" i="0" lang="en-US" sz="1600" u="none" cap="none" strike="noStrike">
                <a:solidFill>
                  <a:schemeClr val="dk1"/>
                </a:solidFill>
                <a:latin typeface="Exo Medium"/>
                <a:ea typeface="Exo Medium"/>
                <a:cs typeface="Exo Medium"/>
                <a:sym typeface="Exo Medium"/>
              </a:rPr>
              <a:t>Có 1 bảng dữ liệu nhân viên và lịch sử làm việc, bạn cần tìm ra những nhân viên ở </a:t>
            </a:r>
            <a:r>
              <a:rPr b="1" i="0" lang="en-US" sz="1600" u="none" cap="none" strike="noStrike">
                <a:solidFill>
                  <a:schemeClr val="dk1"/>
                </a:solidFill>
                <a:latin typeface="Exo"/>
                <a:ea typeface="Exo"/>
                <a:cs typeface="Exo"/>
                <a:sym typeface="Exo"/>
              </a:rPr>
              <a:t>Việt Nam hoặc Trung Quốc </a:t>
            </a:r>
            <a:r>
              <a:rPr b="0" i="0" lang="en-US" sz="1600" u="none" cap="none" strike="noStrike">
                <a:solidFill>
                  <a:schemeClr val="dk1"/>
                </a:solidFill>
                <a:latin typeface="Exo Medium"/>
                <a:ea typeface="Exo Medium"/>
                <a:cs typeface="Exo Medium"/>
                <a:sym typeface="Exo Medium"/>
              </a:rPr>
              <a:t>và có tham gia vào dự án D4E để thưởng hiệu quả công việc</a:t>
            </a:r>
            <a:endParaRPr b="1" i="1" sz="1600" u="none" cap="none" strike="noStrike">
              <a:solidFill>
                <a:srgbClr val="E2262D"/>
              </a:solidFill>
              <a:latin typeface="Exo"/>
              <a:ea typeface="Exo"/>
              <a:cs typeface="Exo"/>
              <a:sym typeface="Exo"/>
            </a:endParaRPr>
          </a:p>
        </p:txBody>
      </p:sp>
      <p:sp>
        <p:nvSpPr>
          <p:cNvPr id="405" name="Google Shape;405;g241fb59b2c2_0_336"/>
          <p:cNvSpPr/>
          <p:nvPr/>
        </p:nvSpPr>
        <p:spPr>
          <a:xfrm>
            <a:off x="9248050" y="1135122"/>
            <a:ext cx="2303400" cy="5334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Calibri"/>
              <a:buNone/>
            </a:pPr>
            <a:r>
              <a:rPr b="0" i="0" lang="en-US" sz="2000" u="none" cap="none" strike="noStrike">
                <a:solidFill>
                  <a:srgbClr val="000000"/>
                </a:solidFill>
                <a:latin typeface="Exo Medium"/>
                <a:ea typeface="Exo Medium"/>
                <a:cs typeface="Exo Medium"/>
                <a:sym typeface="Exo Medium"/>
              </a:rPr>
              <a:t>NOT</a:t>
            </a:r>
            <a:endParaRPr b="0" i="0" sz="2000" u="none" cap="none" strike="noStrike">
              <a:solidFill>
                <a:srgbClr val="000000"/>
              </a:solidFill>
              <a:latin typeface="Exo Medium"/>
              <a:ea typeface="Exo Medium"/>
              <a:cs typeface="Exo Medium"/>
              <a:sym typeface="Exo Medium"/>
            </a:endParaRPr>
          </a:p>
        </p:txBody>
      </p:sp>
      <p:graphicFrame>
        <p:nvGraphicFramePr>
          <p:cNvPr id="406" name="Google Shape;406;g241fb59b2c2_0_336"/>
          <p:cNvGraphicFramePr/>
          <p:nvPr/>
        </p:nvGraphicFramePr>
        <p:xfrm>
          <a:off x="8002475" y="4191000"/>
          <a:ext cx="3000000" cy="3000000"/>
        </p:xfrm>
        <a:graphic>
          <a:graphicData uri="http://schemas.openxmlformats.org/drawingml/2006/table">
            <a:tbl>
              <a:tblPr>
                <a:noFill/>
                <a:tableStyleId>{880B8BB6-16E7-47FC-8718-F5D878DAB9EA}</a:tableStyleId>
              </a:tblPr>
              <a:tblGrid>
                <a:gridCol w="958025"/>
                <a:gridCol w="958025"/>
                <a:gridCol w="930150"/>
                <a:gridCol w="930150"/>
              </a:tblGrid>
              <a:tr h="222200">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CID</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CNAME</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LOCATION</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PROJECT</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r>
              <a:tr h="27632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C1000</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Khánh</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Trung Quốc</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D4E</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8502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C1001</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Mohan</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Singapore</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D4E</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C1002</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Bảo</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Việt Nam</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D4E</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C1003</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Phước</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Việt Nam</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D4E</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C1003</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Phước</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solidFill>
                            <a:srgbClr val="000000"/>
                          </a:solidFill>
                          <a:latin typeface="Exo"/>
                          <a:ea typeface="Exo"/>
                          <a:cs typeface="Exo"/>
                          <a:sym typeface="Exo"/>
                        </a:rPr>
                        <a:t>Việt Nam</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BI</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407" name="Google Shape;407;g241fb59b2c2_0_336"/>
          <p:cNvSpPr txBox="1"/>
          <p:nvPr/>
        </p:nvSpPr>
        <p:spPr>
          <a:xfrm>
            <a:off x="8603800" y="5807425"/>
            <a:ext cx="2573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Bảng dữ liệu Projects gốc</a:t>
            </a:r>
            <a:endParaRPr b="0" i="0" sz="1400" u="none" cap="none" strike="noStrike">
              <a:solidFill>
                <a:srgbClr val="000000"/>
              </a:solidFill>
              <a:latin typeface="Exo"/>
              <a:ea typeface="Exo"/>
              <a:cs typeface="Exo"/>
              <a:sym typeface="Exo"/>
            </a:endParaRPr>
          </a:p>
        </p:txBody>
      </p:sp>
      <p:sp>
        <p:nvSpPr>
          <p:cNvPr id="408" name="Google Shape;408;g241fb59b2c2_0_336"/>
          <p:cNvSpPr/>
          <p:nvPr/>
        </p:nvSpPr>
        <p:spPr>
          <a:xfrm flipH="1">
            <a:off x="5312213" y="4089487"/>
            <a:ext cx="528300" cy="447900"/>
          </a:xfrm>
          <a:prstGeom prst="stripedRightArrow">
            <a:avLst>
              <a:gd fmla="val 50000" name="adj1"/>
              <a:gd fmla="val 50000" name="adj2"/>
            </a:avLst>
          </a:prstGeom>
          <a:solidFill>
            <a:srgbClr val="E2262D"/>
          </a:solidFill>
          <a:ln cap="flat" cmpd="sng" w="9525">
            <a:solidFill>
              <a:srgbClr val="E2262D"/>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409" name="Google Shape;409;g241fb59b2c2_0_336"/>
          <p:cNvSpPr txBox="1"/>
          <p:nvPr/>
        </p:nvSpPr>
        <p:spPr>
          <a:xfrm>
            <a:off x="2906713" y="4659150"/>
            <a:ext cx="4915500" cy="16623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600"/>
              <a:buFont typeface="Arial"/>
              <a:buNone/>
            </a:pPr>
            <a:r>
              <a:rPr b="1" i="0" lang="en-US" sz="1600" u="none" cap="none" strike="noStrike">
                <a:solidFill>
                  <a:srgbClr val="0070C0"/>
                </a:solidFill>
                <a:latin typeface="Exo"/>
                <a:ea typeface="Exo"/>
                <a:cs typeface="Exo"/>
                <a:sym typeface="Exo"/>
              </a:rPr>
              <a:t>SELECT </a:t>
            </a:r>
            <a:r>
              <a:rPr b="0" i="1" lang="en-US" sz="1600" u="none" cap="none" strike="noStrike">
                <a:solidFill>
                  <a:schemeClr val="dk1"/>
                </a:solidFill>
                <a:latin typeface="Exo Medium"/>
                <a:ea typeface="Exo Medium"/>
                <a:cs typeface="Exo Medium"/>
                <a:sym typeface="Exo Medium"/>
              </a:rPr>
              <a:t>CID, CNAME</a:t>
            </a:r>
            <a:endParaRPr b="0" i="1" sz="1400" u="none" cap="none" strike="noStrike">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600"/>
              <a:buFont typeface="Arial"/>
              <a:buNone/>
            </a:pPr>
            <a:r>
              <a:rPr b="1" i="0" lang="en-US" sz="1600" u="none" cap="none" strike="noStrike">
                <a:solidFill>
                  <a:srgbClr val="0070C0"/>
                </a:solidFill>
                <a:latin typeface="Exo"/>
                <a:ea typeface="Exo"/>
                <a:cs typeface="Exo"/>
                <a:sym typeface="Exo"/>
              </a:rPr>
              <a:t>FROM</a:t>
            </a:r>
            <a:r>
              <a:rPr b="0" i="0" lang="en-US" sz="1400" u="none" cap="none" strike="noStrike">
                <a:solidFill>
                  <a:schemeClr val="dk1"/>
                </a:solidFill>
                <a:latin typeface="Exo Medium"/>
                <a:ea typeface="Exo Medium"/>
                <a:cs typeface="Exo Medium"/>
                <a:sym typeface="Exo Medium"/>
              </a:rPr>
              <a:t> Projects</a:t>
            </a:r>
            <a:endParaRPr b="0" i="0" sz="1400" u="none" cap="none" strike="noStrike">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600"/>
              <a:buFont typeface="Arial"/>
              <a:buNone/>
            </a:pPr>
            <a:r>
              <a:rPr b="1" i="0" lang="en-US" sz="1600" u="none" cap="none" strike="noStrike">
                <a:solidFill>
                  <a:srgbClr val="0070C0"/>
                </a:solidFill>
                <a:latin typeface="Exo"/>
                <a:ea typeface="Exo"/>
                <a:cs typeface="Exo"/>
                <a:sym typeface="Exo"/>
              </a:rPr>
              <a:t>WHERE </a:t>
            </a:r>
            <a:endParaRPr b="1" i="0" sz="1600" u="none" cap="none" strike="noStrike">
              <a:solidFill>
                <a:srgbClr val="0070C0"/>
              </a:solidFill>
              <a:latin typeface="Exo"/>
              <a:ea typeface="Exo"/>
              <a:cs typeface="Exo"/>
              <a:sym typeface="Exo"/>
            </a:endParaRPr>
          </a:p>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Exo Medium"/>
                <a:ea typeface="Exo Medium"/>
                <a:cs typeface="Exo Medium"/>
                <a:sym typeface="Exo Medium"/>
              </a:rPr>
              <a:t>   ( LOCATION = N‘Việt Nam’ </a:t>
            </a:r>
            <a:r>
              <a:rPr b="1" i="0" lang="en-US" sz="1600" u="none" cap="none" strike="noStrike">
                <a:solidFill>
                  <a:srgbClr val="0070C0"/>
                </a:solidFill>
                <a:latin typeface="Exo"/>
                <a:ea typeface="Exo"/>
                <a:cs typeface="Exo"/>
                <a:sym typeface="Exo"/>
              </a:rPr>
              <a:t>OR </a:t>
            </a:r>
            <a:r>
              <a:rPr b="0" i="0" lang="en-US" sz="1600" u="none" cap="none" strike="noStrike">
                <a:solidFill>
                  <a:schemeClr val="dk1"/>
                </a:solidFill>
                <a:latin typeface="Exo Medium"/>
                <a:ea typeface="Exo Medium"/>
                <a:cs typeface="Exo Medium"/>
                <a:sym typeface="Exo Medium"/>
              </a:rPr>
              <a:t> LOCATION = N‘Trung Quốc’ )</a:t>
            </a:r>
            <a:endParaRPr b="0" i="0" sz="1600" u="none" cap="none" strike="noStrike">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Exo Medium"/>
                <a:ea typeface="Exo Medium"/>
                <a:cs typeface="Exo Medium"/>
                <a:sym typeface="Exo Medium"/>
              </a:rPr>
              <a:t>   </a:t>
            </a:r>
            <a:r>
              <a:rPr b="1" i="0" lang="en-US" sz="1600" u="none" cap="none" strike="noStrike">
                <a:solidFill>
                  <a:srgbClr val="0070C0"/>
                </a:solidFill>
                <a:latin typeface="Exo"/>
                <a:ea typeface="Exo"/>
                <a:cs typeface="Exo"/>
                <a:sym typeface="Exo"/>
              </a:rPr>
              <a:t>AND </a:t>
            </a:r>
            <a:r>
              <a:rPr b="0" i="0" lang="en-US" sz="1600" u="none" cap="none" strike="noStrike">
                <a:solidFill>
                  <a:schemeClr val="dk1"/>
                </a:solidFill>
                <a:latin typeface="Exo Medium"/>
                <a:ea typeface="Exo Medium"/>
                <a:cs typeface="Exo Medium"/>
                <a:sym typeface="Exo Medium"/>
              </a:rPr>
              <a:t>PROJECT =’D4E’</a:t>
            </a:r>
            <a:endParaRPr b="1" i="0" sz="1600" u="none" cap="none" strike="noStrike">
              <a:solidFill>
                <a:srgbClr val="0070C0"/>
              </a:solidFill>
              <a:latin typeface="Exo"/>
              <a:ea typeface="Exo"/>
              <a:cs typeface="Exo"/>
              <a:sym typeface="Exo"/>
            </a:endParaRPr>
          </a:p>
        </p:txBody>
      </p:sp>
      <p:graphicFrame>
        <p:nvGraphicFramePr>
          <p:cNvPr id="410" name="Google Shape;410;g241fb59b2c2_0_336"/>
          <p:cNvGraphicFramePr/>
          <p:nvPr/>
        </p:nvGraphicFramePr>
        <p:xfrm>
          <a:off x="788075" y="4543450"/>
          <a:ext cx="3000000" cy="3000000"/>
        </p:xfrm>
        <a:graphic>
          <a:graphicData uri="http://schemas.openxmlformats.org/drawingml/2006/table">
            <a:tbl>
              <a:tblPr>
                <a:noFill/>
                <a:tableStyleId>{880B8BB6-16E7-47FC-8718-F5D878DAB9EA}</a:tableStyleId>
              </a:tblPr>
              <a:tblGrid>
                <a:gridCol w="958025"/>
                <a:gridCol w="958025"/>
              </a:tblGrid>
              <a:tr h="222200">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CID</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CNAME</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r>
              <a:tr h="27632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C1000</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Khánh</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C1002</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Bảo</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C1003</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Phước</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411" name="Google Shape;411;g241fb59b2c2_0_336"/>
          <p:cNvSpPr/>
          <p:nvPr/>
        </p:nvSpPr>
        <p:spPr>
          <a:xfrm>
            <a:off x="6505375" y="1135122"/>
            <a:ext cx="2303400" cy="5334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Calibri"/>
              <a:buNone/>
            </a:pPr>
            <a:r>
              <a:rPr b="0" i="0" lang="en-US" sz="2000" u="none" cap="none" strike="noStrike">
                <a:solidFill>
                  <a:srgbClr val="000000"/>
                </a:solidFill>
                <a:latin typeface="Exo Medium"/>
                <a:ea typeface="Exo Medium"/>
                <a:cs typeface="Exo Medium"/>
                <a:sym typeface="Exo Medium"/>
              </a:rPr>
              <a:t>IN</a:t>
            </a:r>
            <a:endParaRPr b="0" i="0" sz="2000" u="none" cap="none" strike="noStrike">
              <a:solidFill>
                <a:srgbClr val="000000"/>
              </a:solidFill>
              <a:latin typeface="Exo Medium"/>
              <a:ea typeface="Exo Medium"/>
              <a:cs typeface="Exo Medium"/>
              <a:sym typeface="Exo Medium"/>
            </a:endParaRPr>
          </a:p>
        </p:txBody>
      </p:sp>
      <p:sp>
        <p:nvSpPr>
          <p:cNvPr id="412" name="Google Shape;412;g241fb59b2c2_0_336"/>
          <p:cNvSpPr txBox="1"/>
          <p:nvPr/>
        </p:nvSpPr>
        <p:spPr>
          <a:xfrm>
            <a:off x="2822100" y="323550"/>
            <a:ext cx="65478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3600" u="none" cap="none" strike="noStrike">
                <a:solidFill>
                  <a:srgbClr val="E2262D"/>
                </a:solidFill>
                <a:latin typeface="Exo"/>
                <a:ea typeface="Exo"/>
                <a:cs typeface="Exo"/>
                <a:sym typeface="Exo"/>
              </a:rPr>
              <a:t>Toán tử Logic</a:t>
            </a:r>
            <a:r>
              <a:rPr b="1" i="0" lang="en-US" sz="3600" u="none" cap="none" strike="noStrike">
                <a:solidFill>
                  <a:srgbClr val="000000"/>
                </a:solidFill>
                <a:latin typeface="Exo"/>
                <a:ea typeface="Exo"/>
                <a:cs typeface="Exo"/>
                <a:sym typeface="Exo"/>
              </a:rPr>
              <a:t> trong SQL</a:t>
            </a:r>
            <a:endParaRPr b="1" i="0" sz="4000" u="none" cap="none" strike="noStrike">
              <a:solidFill>
                <a:srgbClr val="000000"/>
              </a:solidFill>
              <a:latin typeface="Exo"/>
              <a:ea typeface="Exo"/>
              <a:cs typeface="Exo"/>
              <a:sym typeface="Exo"/>
            </a:endParaRPr>
          </a:p>
        </p:txBody>
      </p:sp>
      <p:sp>
        <p:nvSpPr>
          <p:cNvPr id="413" name="Google Shape;413;g241fb59b2c2_0_336"/>
          <p:cNvSpPr txBox="1"/>
          <p:nvPr/>
        </p:nvSpPr>
        <p:spPr>
          <a:xfrm>
            <a:off x="429925" y="5566475"/>
            <a:ext cx="2573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Kết quả truy vấn</a:t>
            </a:r>
            <a:endParaRPr b="0" i="0" sz="1400" u="none" cap="none" strike="noStrike">
              <a:solidFill>
                <a:srgbClr val="000000"/>
              </a:solidFill>
              <a:latin typeface="Exo"/>
              <a:ea typeface="Exo"/>
              <a:cs typeface="Exo"/>
              <a:sym typeface="Ex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g241fb59b2c2_0_358"/>
          <p:cNvSpPr txBox="1"/>
          <p:nvPr/>
        </p:nvSpPr>
        <p:spPr>
          <a:xfrm>
            <a:off x="1145429" y="2480726"/>
            <a:ext cx="5320800" cy="1108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Exo Medium"/>
                <a:ea typeface="Exo Medium"/>
                <a:cs typeface="Exo Medium"/>
                <a:sym typeface="Exo Medium"/>
              </a:rPr>
              <a:t>Cú pháp:</a:t>
            </a:r>
            <a:endParaRPr b="0" i="0" sz="1800" u="none" cap="none" strike="noStrike">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100"/>
              <a:buFont typeface="Arial"/>
              <a:buNone/>
            </a:pPr>
            <a:r>
              <a:rPr b="1" i="0" lang="en-US" sz="1600" u="none" cap="none" strike="noStrike">
                <a:solidFill>
                  <a:srgbClr val="0070C0"/>
                </a:solidFill>
                <a:latin typeface="Exo"/>
                <a:ea typeface="Exo"/>
                <a:cs typeface="Exo"/>
                <a:sym typeface="Exo"/>
              </a:rPr>
              <a:t>SELECT</a:t>
            </a:r>
            <a:r>
              <a:rPr b="0" i="0" lang="en-US" sz="1550" u="none" cap="none" strike="noStrike">
                <a:solidFill>
                  <a:schemeClr val="dk1"/>
                </a:solidFill>
                <a:highlight>
                  <a:schemeClr val="lt1"/>
                </a:highlight>
                <a:latin typeface="Exo Medium"/>
                <a:ea typeface="Exo Medium"/>
                <a:cs typeface="Exo Medium"/>
                <a:sym typeface="Exo Medium"/>
              </a:rPr>
              <a:t> </a:t>
            </a:r>
            <a:r>
              <a:rPr b="0" i="1" lang="en-US" sz="1550" u="none" cap="none" strike="noStrike">
                <a:solidFill>
                  <a:schemeClr val="dk1"/>
                </a:solidFill>
                <a:highlight>
                  <a:schemeClr val="lt1"/>
                </a:highlight>
                <a:latin typeface="Exo Medium"/>
                <a:ea typeface="Exo Medium"/>
                <a:cs typeface="Exo Medium"/>
                <a:sym typeface="Exo Medium"/>
              </a:rPr>
              <a:t>columname(s)</a:t>
            </a:r>
            <a:endParaRPr b="0" i="1" sz="1550" u="none" cap="none" strike="noStrike">
              <a:solidFill>
                <a:schemeClr val="dk1"/>
              </a:solidFill>
              <a:highlight>
                <a:schemeClr val="lt1"/>
              </a:highlight>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100"/>
              <a:buFont typeface="Arial"/>
              <a:buNone/>
            </a:pPr>
            <a:r>
              <a:rPr b="1" i="0" lang="en-US" sz="1600" u="none" cap="none" strike="noStrike">
                <a:solidFill>
                  <a:srgbClr val="0070C0"/>
                </a:solidFill>
                <a:latin typeface="Exo"/>
                <a:ea typeface="Exo"/>
                <a:cs typeface="Exo"/>
                <a:sym typeface="Exo"/>
              </a:rPr>
              <a:t>FROM</a:t>
            </a:r>
            <a:r>
              <a:rPr b="0" i="0" lang="en-US" sz="1550" u="none" cap="none" strike="noStrike">
                <a:solidFill>
                  <a:schemeClr val="dk1"/>
                </a:solidFill>
                <a:highlight>
                  <a:schemeClr val="lt1"/>
                </a:highlight>
                <a:latin typeface="Exo Medium"/>
                <a:ea typeface="Exo Medium"/>
                <a:cs typeface="Exo Medium"/>
                <a:sym typeface="Exo Medium"/>
              </a:rPr>
              <a:t> </a:t>
            </a:r>
            <a:r>
              <a:rPr b="0" i="1" lang="en-US" sz="1550" u="none" cap="none" strike="noStrike">
                <a:solidFill>
                  <a:schemeClr val="dk1"/>
                </a:solidFill>
                <a:highlight>
                  <a:schemeClr val="lt1"/>
                </a:highlight>
                <a:latin typeface="Exo Medium"/>
                <a:ea typeface="Exo Medium"/>
                <a:cs typeface="Exo Medium"/>
                <a:sym typeface="Exo Medium"/>
              </a:rPr>
              <a:t>table_name</a:t>
            </a:r>
            <a:endParaRPr b="0" i="1" sz="1550" u="none" cap="none" strike="noStrike">
              <a:solidFill>
                <a:schemeClr val="dk1"/>
              </a:solidFill>
              <a:highlight>
                <a:schemeClr val="lt1"/>
              </a:highlight>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800"/>
              <a:buFont typeface="Arial"/>
              <a:buNone/>
            </a:pPr>
            <a:r>
              <a:rPr b="1" i="0" lang="en-US" sz="1600" u="none" cap="none" strike="noStrike">
                <a:solidFill>
                  <a:srgbClr val="0070C0"/>
                </a:solidFill>
                <a:latin typeface="Exo"/>
                <a:ea typeface="Exo"/>
                <a:cs typeface="Exo"/>
                <a:sym typeface="Exo"/>
              </a:rPr>
              <a:t>WHERE</a:t>
            </a:r>
            <a:r>
              <a:rPr b="0" i="0" lang="en-US" sz="1550" u="none" cap="none" strike="noStrike">
                <a:solidFill>
                  <a:schemeClr val="dk1"/>
                </a:solidFill>
                <a:highlight>
                  <a:schemeClr val="lt1"/>
                </a:highlight>
                <a:latin typeface="Exo Medium"/>
                <a:ea typeface="Exo Medium"/>
                <a:cs typeface="Exo Medium"/>
                <a:sym typeface="Exo Medium"/>
              </a:rPr>
              <a:t> </a:t>
            </a:r>
            <a:r>
              <a:rPr b="0" i="1" lang="en-US" sz="1550" u="none" cap="none" strike="noStrike">
                <a:solidFill>
                  <a:schemeClr val="dk1"/>
                </a:solidFill>
                <a:highlight>
                  <a:schemeClr val="lt1"/>
                </a:highlight>
                <a:latin typeface="Exo Medium"/>
                <a:ea typeface="Exo Medium"/>
                <a:cs typeface="Exo Medium"/>
                <a:sym typeface="Exo Medium"/>
              </a:rPr>
              <a:t>columname</a:t>
            </a:r>
            <a:r>
              <a:rPr b="1" i="0" lang="en-US" sz="1600" u="none" cap="none" strike="noStrike">
                <a:solidFill>
                  <a:srgbClr val="0070C0"/>
                </a:solidFill>
                <a:latin typeface="Exo"/>
                <a:ea typeface="Exo"/>
                <a:cs typeface="Exo"/>
                <a:sym typeface="Exo"/>
              </a:rPr>
              <a:t> IN </a:t>
            </a:r>
            <a:r>
              <a:rPr b="0" i="1" lang="en-US" sz="1550" u="none" cap="none" strike="noStrike">
                <a:solidFill>
                  <a:schemeClr val="dk1"/>
                </a:solidFill>
                <a:highlight>
                  <a:schemeClr val="lt1"/>
                </a:highlight>
                <a:latin typeface="Exo Medium"/>
                <a:ea typeface="Exo Medium"/>
                <a:cs typeface="Exo Medium"/>
                <a:sym typeface="Exo Medium"/>
              </a:rPr>
              <a:t>(VALUES1, VALUES2,...)</a:t>
            </a:r>
            <a:endParaRPr b="0" i="0" sz="1800" u="none" cap="none" strike="noStrike">
              <a:solidFill>
                <a:schemeClr val="dk1"/>
              </a:solidFill>
              <a:latin typeface="Exo Medium"/>
              <a:ea typeface="Exo Medium"/>
              <a:cs typeface="Exo Medium"/>
              <a:sym typeface="Exo Medium"/>
            </a:endParaRPr>
          </a:p>
        </p:txBody>
      </p:sp>
      <p:pic>
        <p:nvPicPr>
          <p:cNvPr id="420" name="Google Shape;420;g241fb59b2c2_0_358"/>
          <p:cNvPicPr preferRelativeResize="0"/>
          <p:nvPr/>
        </p:nvPicPr>
        <p:blipFill rotWithShape="1">
          <a:blip r:embed="rId3">
            <a:alphaModFix/>
          </a:blip>
          <a:srcRect b="0" l="0" r="0" t="0"/>
          <a:stretch/>
        </p:blipFill>
        <p:spPr>
          <a:xfrm>
            <a:off x="10479499" y="304801"/>
            <a:ext cx="1207149" cy="533400"/>
          </a:xfrm>
          <a:prstGeom prst="rect">
            <a:avLst/>
          </a:prstGeom>
          <a:noFill/>
          <a:ln>
            <a:noFill/>
          </a:ln>
        </p:spPr>
      </p:pic>
      <p:sp>
        <p:nvSpPr>
          <p:cNvPr id="421" name="Google Shape;421;g241fb59b2c2_0_358"/>
          <p:cNvSpPr txBox="1"/>
          <p:nvPr/>
        </p:nvSpPr>
        <p:spPr>
          <a:xfrm>
            <a:off x="9685315" y="6436215"/>
            <a:ext cx="2307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doc@mindx.edu.vn</a:t>
            </a:r>
            <a:endParaRPr b="0" i="0" sz="1400" u="none" cap="none" strike="noStrike">
              <a:solidFill>
                <a:srgbClr val="000000"/>
              </a:solidFill>
              <a:latin typeface="Arial"/>
              <a:ea typeface="Arial"/>
              <a:cs typeface="Arial"/>
              <a:sym typeface="Arial"/>
            </a:endParaRPr>
          </a:p>
        </p:txBody>
      </p:sp>
      <p:sp>
        <p:nvSpPr>
          <p:cNvPr id="422" name="Google Shape;422;g241fb59b2c2_0_358"/>
          <p:cNvSpPr/>
          <p:nvPr/>
        </p:nvSpPr>
        <p:spPr>
          <a:xfrm>
            <a:off x="955800" y="1135122"/>
            <a:ext cx="2303400" cy="533400"/>
          </a:xfrm>
          <a:prstGeom prst="roundRect">
            <a:avLst>
              <a:gd fmla="val 16667" name="adj"/>
            </a:avLst>
          </a:prstGeom>
          <a:solidFill>
            <a:schemeClr val="lt1"/>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chemeClr val="dk1"/>
                </a:solidFill>
                <a:latin typeface="Exo Medium"/>
                <a:ea typeface="Exo Medium"/>
                <a:cs typeface="Exo Medium"/>
                <a:sym typeface="Exo Medium"/>
              </a:rPr>
              <a:t>AND</a:t>
            </a:r>
            <a:endParaRPr b="0" i="0" sz="1800" u="none" cap="none" strike="noStrike">
              <a:solidFill>
                <a:schemeClr val="dk1"/>
              </a:solidFill>
              <a:latin typeface="Exo Medium"/>
              <a:ea typeface="Exo Medium"/>
              <a:cs typeface="Exo Medium"/>
              <a:sym typeface="Exo Medium"/>
            </a:endParaRPr>
          </a:p>
        </p:txBody>
      </p:sp>
      <p:sp>
        <p:nvSpPr>
          <p:cNvPr id="423" name="Google Shape;423;g241fb59b2c2_0_358"/>
          <p:cNvSpPr/>
          <p:nvPr/>
        </p:nvSpPr>
        <p:spPr>
          <a:xfrm>
            <a:off x="3853275" y="1135122"/>
            <a:ext cx="2303400" cy="533400"/>
          </a:xfrm>
          <a:prstGeom prst="roundRect">
            <a:avLst>
              <a:gd fmla="val 16667" name="adj"/>
            </a:avLst>
          </a:prstGeom>
          <a:solidFill>
            <a:schemeClr val="lt1"/>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Calibri"/>
              <a:buNone/>
            </a:pPr>
            <a:r>
              <a:rPr b="0" i="0" lang="en-US" sz="2000" u="none" cap="none" strike="noStrike">
                <a:solidFill>
                  <a:schemeClr val="dk1"/>
                </a:solidFill>
                <a:latin typeface="Exo Medium"/>
                <a:ea typeface="Exo Medium"/>
                <a:cs typeface="Exo Medium"/>
                <a:sym typeface="Exo Medium"/>
              </a:rPr>
              <a:t>OR</a:t>
            </a:r>
            <a:endParaRPr b="0" i="0" sz="2000" u="none" cap="none" strike="noStrike">
              <a:solidFill>
                <a:schemeClr val="dk1"/>
              </a:solidFill>
              <a:latin typeface="Exo Medium"/>
              <a:ea typeface="Exo Medium"/>
              <a:cs typeface="Exo Medium"/>
              <a:sym typeface="Exo Medium"/>
            </a:endParaRPr>
          </a:p>
        </p:txBody>
      </p:sp>
      <p:sp>
        <p:nvSpPr>
          <p:cNvPr id="424" name="Google Shape;424;g241fb59b2c2_0_358"/>
          <p:cNvSpPr txBox="1"/>
          <p:nvPr/>
        </p:nvSpPr>
        <p:spPr>
          <a:xfrm>
            <a:off x="6650775" y="2388325"/>
            <a:ext cx="5128200" cy="1662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1" lang="en-US" sz="1600" u="none" cap="none" strike="noStrike">
                <a:solidFill>
                  <a:srgbClr val="E31F26"/>
                </a:solidFill>
                <a:latin typeface="Exo"/>
                <a:ea typeface="Exo"/>
                <a:cs typeface="Exo"/>
                <a:sym typeface="Exo"/>
              </a:rPr>
              <a:t>Sử dụng lại ví dụ bài toán logic OR: </a:t>
            </a:r>
            <a:endParaRPr b="1" i="1" sz="1600" u="none" cap="none" strike="noStrike">
              <a:solidFill>
                <a:srgbClr val="E31F26"/>
              </a:solidFill>
              <a:latin typeface="Exo"/>
              <a:ea typeface="Exo"/>
              <a:cs typeface="Exo"/>
              <a:sym typeface="Ex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Exo Medium"/>
                <a:ea typeface="Exo Medium"/>
                <a:cs typeface="Exo Medium"/>
                <a:sym typeface="Exo Medium"/>
              </a:rPr>
              <a:t>Có 1 bảng dữ liệu nhân viên và lịch sử làm việc, bạn cần tìm ra những nhân viên ở </a:t>
            </a:r>
            <a:r>
              <a:rPr b="1" i="0" lang="en-US" sz="1600" u="none" cap="none" strike="noStrike">
                <a:solidFill>
                  <a:schemeClr val="dk1"/>
                </a:solidFill>
                <a:latin typeface="Exo"/>
                <a:ea typeface="Exo"/>
                <a:cs typeface="Exo"/>
                <a:sym typeface="Exo"/>
              </a:rPr>
              <a:t>Việt Nam hoặc Trung Quốc </a:t>
            </a:r>
            <a:r>
              <a:rPr b="0" i="0" lang="en-US" sz="1600" u="none" cap="none" strike="noStrike">
                <a:solidFill>
                  <a:schemeClr val="dk1"/>
                </a:solidFill>
                <a:latin typeface="Exo Medium"/>
                <a:ea typeface="Exo Medium"/>
                <a:cs typeface="Exo Medium"/>
                <a:sym typeface="Exo Medium"/>
              </a:rPr>
              <a:t>và có tham gia vào dự án D4E để thưởng hiệu quả công việc</a:t>
            </a:r>
            <a:endParaRPr b="1" i="1" sz="1600" u="none" cap="none" strike="noStrike">
              <a:solidFill>
                <a:srgbClr val="E2262D"/>
              </a:solidFill>
              <a:latin typeface="Exo"/>
              <a:ea typeface="Exo"/>
              <a:cs typeface="Exo"/>
              <a:sym typeface="Exo"/>
            </a:endParaRPr>
          </a:p>
        </p:txBody>
      </p:sp>
      <p:sp>
        <p:nvSpPr>
          <p:cNvPr id="425" name="Google Shape;425;g241fb59b2c2_0_358"/>
          <p:cNvSpPr/>
          <p:nvPr/>
        </p:nvSpPr>
        <p:spPr>
          <a:xfrm>
            <a:off x="9248050" y="1135122"/>
            <a:ext cx="2303400" cy="5334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Calibri"/>
              <a:buNone/>
            </a:pPr>
            <a:r>
              <a:rPr b="0" i="0" lang="en-US" sz="2000" u="none" cap="none" strike="noStrike">
                <a:solidFill>
                  <a:srgbClr val="000000"/>
                </a:solidFill>
                <a:latin typeface="Exo Medium"/>
                <a:ea typeface="Exo Medium"/>
                <a:cs typeface="Exo Medium"/>
                <a:sym typeface="Exo Medium"/>
              </a:rPr>
              <a:t>NOT</a:t>
            </a:r>
            <a:endParaRPr b="0" i="0" sz="2000" u="none" cap="none" strike="noStrike">
              <a:solidFill>
                <a:srgbClr val="000000"/>
              </a:solidFill>
              <a:latin typeface="Exo Medium"/>
              <a:ea typeface="Exo Medium"/>
              <a:cs typeface="Exo Medium"/>
              <a:sym typeface="Exo Medium"/>
            </a:endParaRPr>
          </a:p>
        </p:txBody>
      </p:sp>
      <p:graphicFrame>
        <p:nvGraphicFramePr>
          <p:cNvPr id="426" name="Google Shape;426;g241fb59b2c2_0_358"/>
          <p:cNvGraphicFramePr/>
          <p:nvPr/>
        </p:nvGraphicFramePr>
        <p:xfrm>
          <a:off x="8002475" y="4191000"/>
          <a:ext cx="3000000" cy="3000000"/>
        </p:xfrm>
        <a:graphic>
          <a:graphicData uri="http://schemas.openxmlformats.org/drawingml/2006/table">
            <a:tbl>
              <a:tblPr>
                <a:noFill/>
                <a:tableStyleId>{880B8BB6-16E7-47FC-8718-F5D878DAB9EA}</a:tableStyleId>
              </a:tblPr>
              <a:tblGrid>
                <a:gridCol w="958025"/>
                <a:gridCol w="958025"/>
                <a:gridCol w="930150"/>
                <a:gridCol w="930150"/>
              </a:tblGrid>
              <a:tr h="222200">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CID</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CNAME</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LOCATION</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PROJECT</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r>
              <a:tr h="27632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C1000</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Khánh</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Trung Quốc</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D4E</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8502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C1001</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Mohan</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Singapore</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D4E</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C1002</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Bảo</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Việt Nam</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D4E</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C1003</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Phước</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Việt Nam</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D4E</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C1003</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Phước</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solidFill>
                            <a:srgbClr val="000000"/>
                          </a:solidFill>
                          <a:latin typeface="Exo"/>
                          <a:ea typeface="Exo"/>
                          <a:cs typeface="Exo"/>
                          <a:sym typeface="Exo"/>
                        </a:rPr>
                        <a:t>Việt Nam</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BI</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427" name="Google Shape;427;g241fb59b2c2_0_358"/>
          <p:cNvSpPr txBox="1"/>
          <p:nvPr/>
        </p:nvSpPr>
        <p:spPr>
          <a:xfrm>
            <a:off x="8603800" y="5807425"/>
            <a:ext cx="2573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Bảng dữ liệu Projects gốc</a:t>
            </a:r>
            <a:endParaRPr b="0" i="0" sz="1400" u="none" cap="none" strike="noStrike">
              <a:solidFill>
                <a:srgbClr val="000000"/>
              </a:solidFill>
              <a:latin typeface="Exo"/>
              <a:ea typeface="Exo"/>
              <a:cs typeface="Exo"/>
              <a:sym typeface="Exo"/>
            </a:endParaRPr>
          </a:p>
        </p:txBody>
      </p:sp>
      <p:sp>
        <p:nvSpPr>
          <p:cNvPr id="428" name="Google Shape;428;g241fb59b2c2_0_358"/>
          <p:cNvSpPr/>
          <p:nvPr/>
        </p:nvSpPr>
        <p:spPr>
          <a:xfrm flipH="1">
            <a:off x="5312213" y="4089487"/>
            <a:ext cx="528300" cy="447900"/>
          </a:xfrm>
          <a:prstGeom prst="stripedRightArrow">
            <a:avLst>
              <a:gd fmla="val 50000" name="adj1"/>
              <a:gd fmla="val 50000" name="adj2"/>
            </a:avLst>
          </a:prstGeom>
          <a:solidFill>
            <a:srgbClr val="E2262D"/>
          </a:solidFill>
          <a:ln cap="flat" cmpd="sng" w="9525">
            <a:solidFill>
              <a:srgbClr val="E2262D"/>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429" name="Google Shape;429;g241fb59b2c2_0_358"/>
          <p:cNvSpPr txBox="1"/>
          <p:nvPr/>
        </p:nvSpPr>
        <p:spPr>
          <a:xfrm>
            <a:off x="3330425" y="4659150"/>
            <a:ext cx="4491900" cy="14160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500"/>
              <a:buFont typeface="Arial"/>
              <a:buNone/>
            </a:pPr>
            <a:r>
              <a:rPr b="1" i="0" lang="en-US" sz="1600" u="none" cap="none" strike="noStrike">
                <a:solidFill>
                  <a:srgbClr val="0070C0"/>
                </a:solidFill>
                <a:latin typeface="Exo"/>
                <a:ea typeface="Exo"/>
                <a:cs typeface="Exo"/>
                <a:sym typeface="Exo"/>
              </a:rPr>
              <a:t>SELECT </a:t>
            </a:r>
            <a:r>
              <a:rPr b="0" i="1" lang="en-US" sz="1600" u="none" cap="none" strike="noStrike">
                <a:solidFill>
                  <a:schemeClr val="dk1"/>
                </a:solidFill>
                <a:latin typeface="Exo Medium"/>
                <a:ea typeface="Exo Medium"/>
                <a:cs typeface="Exo Medium"/>
                <a:sym typeface="Exo Medium"/>
              </a:rPr>
              <a:t>CID, CNAME</a:t>
            </a:r>
            <a:endParaRPr b="0" i="1" sz="1600" u="none" cap="none" strike="noStrike">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500"/>
              <a:buFont typeface="Arial"/>
              <a:buNone/>
            </a:pPr>
            <a:r>
              <a:rPr b="1" i="0" lang="en-US" sz="1600" u="none" cap="none" strike="noStrike">
                <a:solidFill>
                  <a:srgbClr val="0070C0"/>
                </a:solidFill>
                <a:latin typeface="Exo"/>
                <a:ea typeface="Exo"/>
                <a:cs typeface="Exo"/>
                <a:sym typeface="Exo"/>
              </a:rPr>
              <a:t>FROM</a:t>
            </a:r>
            <a:r>
              <a:rPr b="0" i="0" lang="en-US" sz="1600" u="none" cap="none" strike="noStrike">
                <a:solidFill>
                  <a:schemeClr val="dk1"/>
                </a:solidFill>
                <a:latin typeface="Exo Medium"/>
                <a:ea typeface="Exo Medium"/>
                <a:cs typeface="Exo Medium"/>
                <a:sym typeface="Exo Medium"/>
              </a:rPr>
              <a:t> Projects</a:t>
            </a:r>
            <a:endParaRPr b="0" i="0" sz="1600" u="none" cap="none" strike="noStrike">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500"/>
              <a:buFont typeface="Arial"/>
              <a:buNone/>
            </a:pPr>
            <a:r>
              <a:rPr b="1" i="0" lang="en-US" sz="1600" u="none" cap="none" strike="noStrike">
                <a:solidFill>
                  <a:srgbClr val="0070C0"/>
                </a:solidFill>
                <a:latin typeface="Exo"/>
                <a:ea typeface="Exo"/>
                <a:cs typeface="Exo"/>
                <a:sym typeface="Exo"/>
              </a:rPr>
              <a:t>WHERE </a:t>
            </a:r>
            <a:endParaRPr b="1" i="0" sz="1600" u="none" cap="none" strike="noStrike">
              <a:solidFill>
                <a:srgbClr val="0070C0"/>
              </a:solidFill>
              <a:latin typeface="Exo"/>
              <a:ea typeface="Exo"/>
              <a:cs typeface="Exo"/>
              <a:sym typeface="Exo"/>
            </a:endParaRPr>
          </a:p>
          <a:p>
            <a:pPr indent="0" lvl="0" marL="0" marR="0" rtl="0" algn="l">
              <a:lnSpc>
                <a:spcPct val="100000"/>
              </a:lnSpc>
              <a:spcBef>
                <a:spcPts val="0"/>
              </a:spcBef>
              <a:spcAft>
                <a:spcPts val="0"/>
              </a:spcAft>
              <a:buClr>
                <a:schemeClr val="dk1"/>
              </a:buClr>
              <a:buSzPts val="1500"/>
              <a:buFont typeface="Arial"/>
              <a:buNone/>
            </a:pPr>
            <a:r>
              <a:rPr b="0" i="0" lang="en-US" sz="1600" u="none" cap="none" strike="noStrike">
                <a:solidFill>
                  <a:schemeClr val="dk1"/>
                </a:solidFill>
                <a:latin typeface="Exo Medium"/>
                <a:ea typeface="Exo Medium"/>
                <a:cs typeface="Exo Medium"/>
                <a:sym typeface="Exo Medium"/>
              </a:rPr>
              <a:t>   LOCATION </a:t>
            </a:r>
            <a:r>
              <a:rPr b="1" i="0" lang="en-US" sz="1600" u="none" cap="none" strike="noStrike">
                <a:solidFill>
                  <a:srgbClr val="0070C0"/>
                </a:solidFill>
                <a:latin typeface="Exo"/>
                <a:ea typeface="Exo"/>
                <a:cs typeface="Exo"/>
                <a:sym typeface="Exo"/>
              </a:rPr>
              <a:t>IN </a:t>
            </a:r>
            <a:r>
              <a:rPr b="0" i="0" lang="en-US" sz="1600" u="none" cap="none" strike="noStrike">
                <a:solidFill>
                  <a:schemeClr val="dk1"/>
                </a:solidFill>
                <a:latin typeface="Exo Medium"/>
                <a:ea typeface="Exo Medium"/>
                <a:cs typeface="Exo Medium"/>
                <a:sym typeface="Exo Medium"/>
              </a:rPr>
              <a:t>(N‘Việt Nam’, N‘Trung Quốc’) </a:t>
            </a:r>
            <a:r>
              <a:rPr b="1" i="0" lang="en-US" sz="1600" u="none" cap="none" strike="noStrike">
                <a:solidFill>
                  <a:srgbClr val="0070C0"/>
                </a:solidFill>
                <a:latin typeface="Exo"/>
                <a:ea typeface="Exo"/>
                <a:cs typeface="Exo"/>
                <a:sym typeface="Exo"/>
              </a:rPr>
              <a:t>AND </a:t>
            </a:r>
            <a:r>
              <a:rPr b="0" i="0" lang="en-US" sz="1600" u="none" cap="none" strike="noStrike">
                <a:solidFill>
                  <a:schemeClr val="dk1"/>
                </a:solidFill>
                <a:latin typeface="Exo Medium"/>
                <a:ea typeface="Exo Medium"/>
                <a:cs typeface="Exo Medium"/>
                <a:sym typeface="Exo Medium"/>
              </a:rPr>
              <a:t>PROJECT =’D4E’</a:t>
            </a:r>
            <a:endParaRPr b="1" i="0" sz="1700" u="none" cap="none" strike="noStrike">
              <a:solidFill>
                <a:srgbClr val="0070C0"/>
              </a:solidFill>
              <a:latin typeface="Exo"/>
              <a:ea typeface="Exo"/>
              <a:cs typeface="Exo"/>
              <a:sym typeface="Exo"/>
            </a:endParaRPr>
          </a:p>
        </p:txBody>
      </p:sp>
      <p:graphicFrame>
        <p:nvGraphicFramePr>
          <p:cNvPr id="430" name="Google Shape;430;g241fb59b2c2_0_358"/>
          <p:cNvGraphicFramePr/>
          <p:nvPr/>
        </p:nvGraphicFramePr>
        <p:xfrm>
          <a:off x="788075" y="4543450"/>
          <a:ext cx="3000000" cy="3000000"/>
        </p:xfrm>
        <a:graphic>
          <a:graphicData uri="http://schemas.openxmlformats.org/drawingml/2006/table">
            <a:tbl>
              <a:tblPr>
                <a:noFill/>
                <a:tableStyleId>{880B8BB6-16E7-47FC-8718-F5D878DAB9EA}</a:tableStyleId>
              </a:tblPr>
              <a:tblGrid>
                <a:gridCol w="958025"/>
                <a:gridCol w="958025"/>
              </a:tblGrid>
              <a:tr h="222200">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CID</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CNAME</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r>
              <a:tr h="27632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C1000</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Khánh</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C1002</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Bảo</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C1003</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Phước</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431" name="Google Shape;431;g241fb59b2c2_0_358"/>
          <p:cNvSpPr/>
          <p:nvPr/>
        </p:nvSpPr>
        <p:spPr>
          <a:xfrm>
            <a:off x="6505375" y="1135122"/>
            <a:ext cx="2303400" cy="5334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Calibri"/>
              <a:buNone/>
            </a:pPr>
            <a:r>
              <a:rPr b="0" i="0" lang="en-US" sz="2000" u="none" cap="none" strike="noStrike">
                <a:solidFill>
                  <a:schemeClr val="lt1"/>
                </a:solidFill>
                <a:latin typeface="Exo Medium"/>
                <a:ea typeface="Exo Medium"/>
                <a:cs typeface="Exo Medium"/>
                <a:sym typeface="Exo Medium"/>
              </a:rPr>
              <a:t>IN</a:t>
            </a:r>
            <a:endParaRPr b="0" i="0" sz="2000" u="none" cap="none" strike="noStrike">
              <a:solidFill>
                <a:schemeClr val="lt1"/>
              </a:solidFill>
              <a:latin typeface="Exo Medium"/>
              <a:ea typeface="Exo Medium"/>
              <a:cs typeface="Exo Medium"/>
              <a:sym typeface="Exo Medium"/>
            </a:endParaRPr>
          </a:p>
        </p:txBody>
      </p:sp>
      <p:sp>
        <p:nvSpPr>
          <p:cNvPr id="432" name="Google Shape;432;g241fb59b2c2_0_358"/>
          <p:cNvSpPr txBox="1"/>
          <p:nvPr/>
        </p:nvSpPr>
        <p:spPr>
          <a:xfrm>
            <a:off x="2822100" y="323550"/>
            <a:ext cx="65478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3600" u="none" cap="none" strike="noStrike">
                <a:solidFill>
                  <a:srgbClr val="E2262D"/>
                </a:solidFill>
                <a:latin typeface="Exo"/>
                <a:ea typeface="Exo"/>
                <a:cs typeface="Exo"/>
                <a:sym typeface="Exo"/>
              </a:rPr>
              <a:t>Toán tử Logic</a:t>
            </a:r>
            <a:r>
              <a:rPr b="1" i="0" lang="en-US" sz="3600" u="none" cap="none" strike="noStrike">
                <a:solidFill>
                  <a:srgbClr val="000000"/>
                </a:solidFill>
                <a:latin typeface="Exo"/>
                <a:ea typeface="Exo"/>
                <a:cs typeface="Exo"/>
                <a:sym typeface="Exo"/>
              </a:rPr>
              <a:t> trong SQL</a:t>
            </a:r>
            <a:endParaRPr b="1" i="0" sz="4000" u="none" cap="none" strike="noStrike">
              <a:solidFill>
                <a:srgbClr val="000000"/>
              </a:solidFill>
              <a:latin typeface="Exo"/>
              <a:ea typeface="Exo"/>
              <a:cs typeface="Exo"/>
              <a:sym typeface="Exo"/>
            </a:endParaRPr>
          </a:p>
        </p:txBody>
      </p:sp>
      <p:sp>
        <p:nvSpPr>
          <p:cNvPr id="433" name="Google Shape;433;g241fb59b2c2_0_358"/>
          <p:cNvSpPr txBox="1"/>
          <p:nvPr/>
        </p:nvSpPr>
        <p:spPr>
          <a:xfrm>
            <a:off x="429925" y="5566475"/>
            <a:ext cx="2573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Kết quả truy vấn</a:t>
            </a:r>
            <a:endParaRPr b="0" i="0" sz="1400" u="none" cap="none" strike="noStrike">
              <a:solidFill>
                <a:srgbClr val="000000"/>
              </a:solidFill>
              <a:latin typeface="Exo"/>
              <a:ea typeface="Exo"/>
              <a:cs typeface="Exo"/>
              <a:sym typeface="Ex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g241fb59b2c2_0_377"/>
          <p:cNvSpPr txBox="1"/>
          <p:nvPr/>
        </p:nvSpPr>
        <p:spPr>
          <a:xfrm>
            <a:off x="1145429" y="2480726"/>
            <a:ext cx="5320800" cy="1108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Exo Medium"/>
                <a:ea typeface="Exo Medium"/>
                <a:cs typeface="Exo Medium"/>
                <a:sym typeface="Exo Medium"/>
              </a:rPr>
              <a:t>Cú pháp:</a:t>
            </a:r>
            <a:endParaRPr b="0" i="0" sz="1800" u="none" cap="none" strike="noStrike">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100"/>
              <a:buFont typeface="Arial"/>
              <a:buNone/>
            </a:pPr>
            <a:r>
              <a:rPr b="1" i="0" lang="en-US" sz="1600" u="none" cap="none" strike="noStrike">
                <a:solidFill>
                  <a:srgbClr val="0070C0"/>
                </a:solidFill>
                <a:latin typeface="Exo"/>
                <a:ea typeface="Exo"/>
                <a:cs typeface="Exo"/>
                <a:sym typeface="Exo"/>
              </a:rPr>
              <a:t>SELECT</a:t>
            </a:r>
            <a:r>
              <a:rPr b="0" i="0" lang="en-US" sz="1550" u="none" cap="none" strike="noStrike">
                <a:solidFill>
                  <a:schemeClr val="dk1"/>
                </a:solidFill>
                <a:highlight>
                  <a:schemeClr val="lt1"/>
                </a:highlight>
                <a:latin typeface="Exo Medium"/>
                <a:ea typeface="Exo Medium"/>
                <a:cs typeface="Exo Medium"/>
                <a:sym typeface="Exo Medium"/>
              </a:rPr>
              <a:t> </a:t>
            </a:r>
            <a:r>
              <a:rPr b="0" i="1" lang="en-US" sz="1550" u="none" cap="none" strike="noStrike">
                <a:solidFill>
                  <a:schemeClr val="dk1"/>
                </a:solidFill>
                <a:highlight>
                  <a:schemeClr val="lt1"/>
                </a:highlight>
                <a:latin typeface="Exo Medium"/>
                <a:ea typeface="Exo Medium"/>
                <a:cs typeface="Exo Medium"/>
                <a:sym typeface="Exo Medium"/>
              </a:rPr>
              <a:t>column1, column2, …</a:t>
            </a:r>
            <a:endParaRPr b="0" i="1" sz="1550" u="none" cap="none" strike="noStrike">
              <a:solidFill>
                <a:schemeClr val="dk1"/>
              </a:solidFill>
              <a:highlight>
                <a:schemeClr val="lt1"/>
              </a:highlight>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100"/>
              <a:buFont typeface="Arial"/>
              <a:buNone/>
            </a:pPr>
            <a:r>
              <a:rPr b="1" i="0" lang="en-US" sz="1600" u="none" cap="none" strike="noStrike">
                <a:solidFill>
                  <a:srgbClr val="0070C0"/>
                </a:solidFill>
                <a:latin typeface="Exo"/>
                <a:ea typeface="Exo"/>
                <a:cs typeface="Exo"/>
                <a:sym typeface="Exo"/>
              </a:rPr>
              <a:t>FROM</a:t>
            </a:r>
            <a:r>
              <a:rPr b="0" i="0" lang="en-US" sz="1550" u="none" cap="none" strike="noStrike">
                <a:solidFill>
                  <a:schemeClr val="dk1"/>
                </a:solidFill>
                <a:highlight>
                  <a:schemeClr val="lt1"/>
                </a:highlight>
                <a:latin typeface="Exo Medium"/>
                <a:ea typeface="Exo Medium"/>
                <a:cs typeface="Exo Medium"/>
                <a:sym typeface="Exo Medium"/>
              </a:rPr>
              <a:t> </a:t>
            </a:r>
            <a:r>
              <a:rPr b="0" i="1" lang="en-US" sz="1550" u="none" cap="none" strike="noStrike">
                <a:solidFill>
                  <a:schemeClr val="dk1"/>
                </a:solidFill>
                <a:highlight>
                  <a:schemeClr val="lt1"/>
                </a:highlight>
                <a:latin typeface="Exo Medium"/>
                <a:ea typeface="Exo Medium"/>
                <a:cs typeface="Exo Medium"/>
                <a:sym typeface="Exo Medium"/>
              </a:rPr>
              <a:t>table_name</a:t>
            </a:r>
            <a:endParaRPr b="0" i="1" sz="1550" u="none" cap="none" strike="noStrike">
              <a:solidFill>
                <a:schemeClr val="dk1"/>
              </a:solidFill>
              <a:highlight>
                <a:schemeClr val="lt1"/>
              </a:highlight>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800"/>
              <a:buFont typeface="Arial"/>
              <a:buNone/>
            </a:pPr>
            <a:r>
              <a:rPr b="1" i="0" lang="en-US" sz="1600" u="none" cap="none" strike="noStrike">
                <a:solidFill>
                  <a:srgbClr val="0070C0"/>
                </a:solidFill>
                <a:latin typeface="Exo"/>
                <a:ea typeface="Exo"/>
                <a:cs typeface="Exo"/>
                <a:sym typeface="Exo"/>
              </a:rPr>
              <a:t>WHERE</a:t>
            </a:r>
            <a:r>
              <a:rPr b="0" i="0" lang="en-US" sz="1550" u="none" cap="none" strike="noStrike">
                <a:solidFill>
                  <a:schemeClr val="dk1"/>
                </a:solidFill>
                <a:highlight>
                  <a:schemeClr val="lt1"/>
                </a:highlight>
                <a:latin typeface="Exo Medium"/>
                <a:ea typeface="Exo Medium"/>
                <a:cs typeface="Exo Medium"/>
                <a:sym typeface="Exo Medium"/>
              </a:rPr>
              <a:t> </a:t>
            </a:r>
            <a:r>
              <a:rPr b="1" i="0" lang="en-US" sz="1600" u="none" cap="none" strike="noStrike">
                <a:solidFill>
                  <a:srgbClr val="0070C0"/>
                </a:solidFill>
                <a:latin typeface="Exo"/>
                <a:ea typeface="Exo"/>
                <a:cs typeface="Exo"/>
                <a:sym typeface="Exo"/>
              </a:rPr>
              <a:t>NOT </a:t>
            </a:r>
            <a:r>
              <a:rPr b="0" i="1" lang="en-US" sz="1550" u="none" cap="none" strike="noStrike">
                <a:solidFill>
                  <a:schemeClr val="dk1"/>
                </a:solidFill>
                <a:highlight>
                  <a:schemeClr val="lt1"/>
                </a:highlight>
                <a:latin typeface="Exo Medium"/>
                <a:ea typeface="Exo Medium"/>
                <a:cs typeface="Exo Medium"/>
                <a:sym typeface="Exo Medium"/>
              </a:rPr>
              <a:t>condition_expression</a:t>
            </a:r>
            <a:endParaRPr b="0" i="0" sz="1800" u="none" cap="none" strike="noStrike">
              <a:solidFill>
                <a:schemeClr val="dk1"/>
              </a:solidFill>
              <a:latin typeface="Exo Medium"/>
              <a:ea typeface="Exo Medium"/>
              <a:cs typeface="Exo Medium"/>
              <a:sym typeface="Exo Medium"/>
            </a:endParaRPr>
          </a:p>
        </p:txBody>
      </p:sp>
      <p:pic>
        <p:nvPicPr>
          <p:cNvPr id="440" name="Google Shape;440;g241fb59b2c2_0_377"/>
          <p:cNvPicPr preferRelativeResize="0"/>
          <p:nvPr/>
        </p:nvPicPr>
        <p:blipFill rotWithShape="1">
          <a:blip r:embed="rId3">
            <a:alphaModFix/>
          </a:blip>
          <a:srcRect b="0" l="0" r="0" t="0"/>
          <a:stretch/>
        </p:blipFill>
        <p:spPr>
          <a:xfrm>
            <a:off x="10479499" y="304801"/>
            <a:ext cx="1207149" cy="533400"/>
          </a:xfrm>
          <a:prstGeom prst="rect">
            <a:avLst/>
          </a:prstGeom>
          <a:noFill/>
          <a:ln>
            <a:noFill/>
          </a:ln>
        </p:spPr>
      </p:pic>
      <p:sp>
        <p:nvSpPr>
          <p:cNvPr id="441" name="Google Shape;441;g241fb59b2c2_0_377"/>
          <p:cNvSpPr txBox="1"/>
          <p:nvPr/>
        </p:nvSpPr>
        <p:spPr>
          <a:xfrm>
            <a:off x="9685315" y="6436215"/>
            <a:ext cx="2307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doc@mindx.edu.vn</a:t>
            </a:r>
            <a:endParaRPr b="0" i="0" sz="1400" u="none" cap="none" strike="noStrike">
              <a:solidFill>
                <a:srgbClr val="000000"/>
              </a:solidFill>
              <a:latin typeface="Arial"/>
              <a:ea typeface="Arial"/>
              <a:cs typeface="Arial"/>
              <a:sym typeface="Arial"/>
            </a:endParaRPr>
          </a:p>
        </p:txBody>
      </p:sp>
      <p:sp>
        <p:nvSpPr>
          <p:cNvPr id="442" name="Google Shape;442;g241fb59b2c2_0_377"/>
          <p:cNvSpPr/>
          <p:nvPr/>
        </p:nvSpPr>
        <p:spPr>
          <a:xfrm>
            <a:off x="955800" y="1135122"/>
            <a:ext cx="2303400" cy="533400"/>
          </a:xfrm>
          <a:prstGeom prst="roundRect">
            <a:avLst>
              <a:gd fmla="val 16667" name="adj"/>
            </a:avLst>
          </a:prstGeom>
          <a:solidFill>
            <a:schemeClr val="lt1"/>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chemeClr val="dk1"/>
                </a:solidFill>
                <a:latin typeface="Exo Medium"/>
                <a:ea typeface="Exo Medium"/>
                <a:cs typeface="Exo Medium"/>
                <a:sym typeface="Exo Medium"/>
              </a:rPr>
              <a:t>AND</a:t>
            </a:r>
            <a:endParaRPr b="0" i="0" sz="1800" u="none" cap="none" strike="noStrike">
              <a:solidFill>
                <a:schemeClr val="dk1"/>
              </a:solidFill>
              <a:latin typeface="Exo Medium"/>
              <a:ea typeface="Exo Medium"/>
              <a:cs typeface="Exo Medium"/>
              <a:sym typeface="Exo Medium"/>
            </a:endParaRPr>
          </a:p>
        </p:txBody>
      </p:sp>
      <p:sp>
        <p:nvSpPr>
          <p:cNvPr id="443" name="Google Shape;443;g241fb59b2c2_0_377"/>
          <p:cNvSpPr/>
          <p:nvPr/>
        </p:nvSpPr>
        <p:spPr>
          <a:xfrm>
            <a:off x="3853275" y="1135122"/>
            <a:ext cx="2303400" cy="533400"/>
          </a:xfrm>
          <a:prstGeom prst="roundRect">
            <a:avLst>
              <a:gd fmla="val 16667" name="adj"/>
            </a:avLst>
          </a:prstGeom>
          <a:solidFill>
            <a:schemeClr val="lt1"/>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Calibri"/>
              <a:buNone/>
            </a:pPr>
            <a:r>
              <a:rPr b="0" i="0" lang="en-US" sz="2000" u="none" cap="none" strike="noStrike">
                <a:solidFill>
                  <a:schemeClr val="dk1"/>
                </a:solidFill>
                <a:latin typeface="Exo Medium"/>
                <a:ea typeface="Exo Medium"/>
                <a:cs typeface="Exo Medium"/>
                <a:sym typeface="Exo Medium"/>
              </a:rPr>
              <a:t>OR</a:t>
            </a:r>
            <a:endParaRPr b="0" i="0" sz="2000" u="none" cap="none" strike="noStrike">
              <a:solidFill>
                <a:schemeClr val="dk1"/>
              </a:solidFill>
              <a:latin typeface="Exo Medium"/>
              <a:ea typeface="Exo Medium"/>
              <a:cs typeface="Exo Medium"/>
              <a:sym typeface="Exo Medium"/>
            </a:endParaRPr>
          </a:p>
        </p:txBody>
      </p:sp>
      <p:sp>
        <p:nvSpPr>
          <p:cNvPr id="444" name="Google Shape;444;g241fb59b2c2_0_377"/>
          <p:cNvSpPr txBox="1"/>
          <p:nvPr/>
        </p:nvSpPr>
        <p:spPr>
          <a:xfrm>
            <a:off x="6650775" y="2388325"/>
            <a:ext cx="5128200" cy="1169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1" lang="en-US" sz="1600" u="none" cap="none" strike="noStrike">
                <a:solidFill>
                  <a:srgbClr val="E2262D"/>
                </a:solidFill>
                <a:latin typeface="Exo"/>
                <a:ea typeface="Exo"/>
                <a:cs typeface="Exo"/>
                <a:sym typeface="Exo"/>
              </a:rPr>
              <a:t>Ví dụ về việc sử dụng NOT: </a:t>
            </a:r>
            <a:endParaRPr b="1" i="1" sz="1600" u="none" cap="none" strike="noStrike">
              <a:solidFill>
                <a:srgbClr val="E2262D"/>
              </a:solidFill>
              <a:latin typeface="Exo"/>
              <a:ea typeface="Exo"/>
              <a:cs typeface="Exo"/>
              <a:sym typeface="Ex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Exo Medium"/>
                <a:ea typeface="Exo Medium"/>
                <a:cs typeface="Exo Medium"/>
                <a:sym typeface="Exo Medium"/>
              </a:rPr>
              <a:t>Có 1 bảng dữ liệu nhân viên và lịch sử làm việc, bạn hãy tìm ra những nhân viên </a:t>
            </a:r>
            <a:r>
              <a:rPr b="1" i="0" lang="en-US" sz="1600" u="none" cap="none" strike="noStrike">
                <a:solidFill>
                  <a:schemeClr val="dk1"/>
                </a:solidFill>
                <a:latin typeface="Exo"/>
                <a:ea typeface="Exo"/>
                <a:cs typeface="Exo"/>
                <a:sym typeface="Exo"/>
              </a:rPr>
              <a:t>không</a:t>
            </a:r>
            <a:r>
              <a:rPr b="0" i="0" lang="en-US" sz="1600" u="none" cap="none" strike="noStrike">
                <a:solidFill>
                  <a:schemeClr val="dk1"/>
                </a:solidFill>
                <a:latin typeface="Exo Medium"/>
                <a:ea typeface="Exo Medium"/>
                <a:cs typeface="Exo Medium"/>
                <a:sym typeface="Exo Medium"/>
              </a:rPr>
              <a:t> đến từ Việt Nam. </a:t>
            </a:r>
            <a:endParaRPr b="1" i="1" sz="1600" u="none" cap="none" strike="noStrike">
              <a:solidFill>
                <a:srgbClr val="E31F26"/>
              </a:solidFill>
              <a:latin typeface="Exo"/>
              <a:ea typeface="Exo"/>
              <a:cs typeface="Exo"/>
              <a:sym typeface="Exo"/>
            </a:endParaRPr>
          </a:p>
        </p:txBody>
      </p:sp>
      <p:sp>
        <p:nvSpPr>
          <p:cNvPr id="445" name="Google Shape;445;g241fb59b2c2_0_377"/>
          <p:cNvSpPr/>
          <p:nvPr/>
        </p:nvSpPr>
        <p:spPr>
          <a:xfrm>
            <a:off x="9248050" y="1135122"/>
            <a:ext cx="2303400" cy="533400"/>
          </a:xfrm>
          <a:prstGeom prst="roundRect">
            <a:avLst>
              <a:gd fmla="val 16667" name="adj"/>
            </a:avLst>
          </a:prstGeom>
          <a:solidFill>
            <a:srgbClr val="E31F26"/>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Calibri"/>
              <a:buNone/>
            </a:pPr>
            <a:r>
              <a:rPr b="0" i="0" lang="en-US" sz="2000" u="none" cap="none" strike="noStrike">
                <a:solidFill>
                  <a:schemeClr val="lt1"/>
                </a:solidFill>
                <a:latin typeface="Exo Medium"/>
                <a:ea typeface="Exo Medium"/>
                <a:cs typeface="Exo Medium"/>
                <a:sym typeface="Exo Medium"/>
              </a:rPr>
              <a:t>NOT</a:t>
            </a:r>
            <a:endParaRPr b="0" i="0" sz="2000" u="none" cap="none" strike="noStrike">
              <a:solidFill>
                <a:schemeClr val="lt1"/>
              </a:solidFill>
              <a:latin typeface="Exo Medium"/>
              <a:ea typeface="Exo Medium"/>
              <a:cs typeface="Exo Medium"/>
              <a:sym typeface="Exo Medium"/>
            </a:endParaRPr>
          </a:p>
        </p:txBody>
      </p:sp>
      <p:graphicFrame>
        <p:nvGraphicFramePr>
          <p:cNvPr id="446" name="Google Shape;446;g241fb59b2c2_0_377"/>
          <p:cNvGraphicFramePr/>
          <p:nvPr/>
        </p:nvGraphicFramePr>
        <p:xfrm>
          <a:off x="8002475" y="4191000"/>
          <a:ext cx="3000000" cy="3000000"/>
        </p:xfrm>
        <a:graphic>
          <a:graphicData uri="http://schemas.openxmlformats.org/drawingml/2006/table">
            <a:tbl>
              <a:tblPr>
                <a:noFill/>
                <a:tableStyleId>{880B8BB6-16E7-47FC-8718-F5D878DAB9EA}</a:tableStyleId>
              </a:tblPr>
              <a:tblGrid>
                <a:gridCol w="958025"/>
                <a:gridCol w="958025"/>
                <a:gridCol w="930150"/>
                <a:gridCol w="930150"/>
              </a:tblGrid>
              <a:tr h="222200">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CID</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CNAME</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LOCATION</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PROJECT</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r>
              <a:tr h="27632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C1000</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Khánh</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Trung Quốc</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D4E</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8502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C1001</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Mohan</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Singapore</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D4E</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C1002</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Bảo</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Việt Nam</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D4E</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C1003</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Phước</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Việt Nam</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D4E</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C1003</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Phước</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solidFill>
                            <a:schemeClr val="dk1"/>
                          </a:solidFill>
                          <a:latin typeface="Exo"/>
                          <a:ea typeface="Exo"/>
                          <a:cs typeface="Exo"/>
                          <a:sym typeface="Exo"/>
                        </a:rPr>
                        <a:t>Việt Nam</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BI</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447" name="Google Shape;447;g241fb59b2c2_0_377"/>
          <p:cNvSpPr txBox="1"/>
          <p:nvPr/>
        </p:nvSpPr>
        <p:spPr>
          <a:xfrm>
            <a:off x="8603800" y="5807425"/>
            <a:ext cx="2573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Bảng dữ liệu Projects gốc</a:t>
            </a:r>
            <a:endParaRPr b="0" i="0" sz="1400" u="none" cap="none" strike="noStrike">
              <a:solidFill>
                <a:srgbClr val="000000"/>
              </a:solidFill>
              <a:latin typeface="Exo"/>
              <a:ea typeface="Exo"/>
              <a:cs typeface="Exo"/>
              <a:sym typeface="Exo"/>
            </a:endParaRPr>
          </a:p>
        </p:txBody>
      </p:sp>
      <p:sp>
        <p:nvSpPr>
          <p:cNvPr id="448" name="Google Shape;448;g241fb59b2c2_0_377"/>
          <p:cNvSpPr/>
          <p:nvPr/>
        </p:nvSpPr>
        <p:spPr>
          <a:xfrm flipH="1">
            <a:off x="5312213" y="4089487"/>
            <a:ext cx="528300" cy="447900"/>
          </a:xfrm>
          <a:prstGeom prst="stripedRightArrow">
            <a:avLst>
              <a:gd fmla="val 50000" name="adj1"/>
              <a:gd fmla="val 50000" name="adj2"/>
            </a:avLst>
          </a:prstGeom>
          <a:solidFill>
            <a:srgbClr val="E2262D"/>
          </a:solidFill>
          <a:ln cap="flat" cmpd="sng" w="9525">
            <a:solidFill>
              <a:srgbClr val="E2262D"/>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449" name="Google Shape;449;g241fb59b2c2_0_377"/>
          <p:cNvSpPr txBox="1"/>
          <p:nvPr/>
        </p:nvSpPr>
        <p:spPr>
          <a:xfrm>
            <a:off x="3330425" y="4659150"/>
            <a:ext cx="4491900" cy="8772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500"/>
              <a:buFont typeface="Arial"/>
              <a:buNone/>
            </a:pPr>
            <a:r>
              <a:rPr b="1" i="0" lang="en-US" sz="1500" u="none" cap="none" strike="noStrike">
                <a:solidFill>
                  <a:srgbClr val="0070C0"/>
                </a:solidFill>
                <a:latin typeface="Exo"/>
                <a:ea typeface="Exo"/>
                <a:cs typeface="Exo"/>
                <a:sym typeface="Exo"/>
              </a:rPr>
              <a:t>SELECT </a:t>
            </a:r>
            <a:r>
              <a:rPr b="0" i="1" lang="en-US" sz="1500" u="none" cap="none" strike="noStrike">
                <a:solidFill>
                  <a:schemeClr val="dk1"/>
                </a:solidFill>
                <a:latin typeface="Exo Medium"/>
                <a:ea typeface="Exo Medium"/>
                <a:cs typeface="Exo Medium"/>
                <a:sym typeface="Exo Medium"/>
              </a:rPr>
              <a:t>CID, CNAME</a:t>
            </a:r>
            <a:endParaRPr b="0" i="1" sz="1500" u="none" cap="none" strike="noStrike">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500"/>
              <a:buFont typeface="Arial"/>
              <a:buNone/>
            </a:pPr>
            <a:r>
              <a:rPr b="1" i="0" lang="en-US" sz="1500" u="none" cap="none" strike="noStrike">
                <a:solidFill>
                  <a:srgbClr val="0070C0"/>
                </a:solidFill>
                <a:latin typeface="Exo"/>
                <a:ea typeface="Exo"/>
                <a:cs typeface="Exo"/>
                <a:sym typeface="Exo"/>
              </a:rPr>
              <a:t>FROM</a:t>
            </a:r>
            <a:r>
              <a:rPr b="0" i="0" lang="en-US" sz="1500" u="none" cap="none" strike="noStrike">
                <a:solidFill>
                  <a:schemeClr val="dk1"/>
                </a:solidFill>
                <a:latin typeface="Exo Medium"/>
                <a:ea typeface="Exo Medium"/>
                <a:cs typeface="Exo Medium"/>
                <a:sym typeface="Exo Medium"/>
              </a:rPr>
              <a:t> Projects</a:t>
            </a:r>
            <a:endParaRPr b="0" i="0" sz="1500" u="none" cap="none" strike="noStrike">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500"/>
              <a:buFont typeface="Arial"/>
              <a:buNone/>
            </a:pPr>
            <a:r>
              <a:rPr b="1" i="0" lang="en-US" sz="1500" u="none" cap="none" strike="noStrike">
                <a:solidFill>
                  <a:srgbClr val="0070C0"/>
                </a:solidFill>
                <a:latin typeface="Exo"/>
                <a:ea typeface="Exo"/>
                <a:cs typeface="Exo"/>
                <a:sym typeface="Exo"/>
              </a:rPr>
              <a:t>WHERE NOT </a:t>
            </a:r>
            <a:r>
              <a:rPr b="0" i="0" lang="en-US" sz="1500" u="none" cap="none" strike="noStrike">
                <a:solidFill>
                  <a:schemeClr val="dk1"/>
                </a:solidFill>
                <a:latin typeface="Exo Medium"/>
                <a:ea typeface="Exo Medium"/>
                <a:cs typeface="Exo Medium"/>
                <a:sym typeface="Exo Medium"/>
              </a:rPr>
              <a:t>LOCATION = N‘Việt Nam’</a:t>
            </a:r>
            <a:endParaRPr b="1" i="0" sz="1600" u="none" cap="none" strike="noStrike">
              <a:solidFill>
                <a:srgbClr val="0070C0"/>
              </a:solidFill>
              <a:latin typeface="Exo"/>
              <a:ea typeface="Exo"/>
              <a:cs typeface="Exo"/>
              <a:sym typeface="Exo"/>
            </a:endParaRPr>
          </a:p>
        </p:txBody>
      </p:sp>
      <p:graphicFrame>
        <p:nvGraphicFramePr>
          <p:cNvPr id="450" name="Google Shape;450;g241fb59b2c2_0_377"/>
          <p:cNvGraphicFramePr/>
          <p:nvPr/>
        </p:nvGraphicFramePr>
        <p:xfrm>
          <a:off x="788075" y="4543450"/>
          <a:ext cx="3000000" cy="3000000"/>
        </p:xfrm>
        <a:graphic>
          <a:graphicData uri="http://schemas.openxmlformats.org/drawingml/2006/table">
            <a:tbl>
              <a:tblPr>
                <a:noFill/>
                <a:tableStyleId>{880B8BB6-16E7-47FC-8718-F5D878DAB9EA}</a:tableStyleId>
              </a:tblPr>
              <a:tblGrid>
                <a:gridCol w="958025"/>
                <a:gridCol w="958025"/>
              </a:tblGrid>
              <a:tr h="222200">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CID</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CNAME</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r>
              <a:tr h="27632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C1000</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Khánh</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C1001</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Mohan</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451" name="Google Shape;451;g241fb59b2c2_0_377"/>
          <p:cNvSpPr/>
          <p:nvPr/>
        </p:nvSpPr>
        <p:spPr>
          <a:xfrm>
            <a:off x="6505375" y="1135122"/>
            <a:ext cx="2303400" cy="533400"/>
          </a:xfrm>
          <a:prstGeom prst="roundRect">
            <a:avLst>
              <a:gd fmla="val 16667" name="adj"/>
            </a:avLst>
          </a:prstGeom>
          <a:solidFill>
            <a:schemeClr val="lt1"/>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Calibri"/>
              <a:buNone/>
            </a:pPr>
            <a:r>
              <a:rPr b="0" i="0" lang="en-US" sz="2000" u="none" cap="none" strike="noStrike">
                <a:solidFill>
                  <a:schemeClr val="dk1"/>
                </a:solidFill>
                <a:latin typeface="Exo Medium"/>
                <a:ea typeface="Exo Medium"/>
                <a:cs typeface="Exo Medium"/>
                <a:sym typeface="Exo Medium"/>
              </a:rPr>
              <a:t>IN</a:t>
            </a:r>
            <a:endParaRPr b="0" i="0" sz="2000" u="none" cap="none" strike="noStrike">
              <a:solidFill>
                <a:schemeClr val="dk1"/>
              </a:solidFill>
              <a:latin typeface="Exo Medium"/>
              <a:ea typeface="Exo Medium"/>
              <a:cs typeface="Exo Medium"/>
              <a:sym typeface="Exo Medium"/>
            </a:endParaRPr>
          </a:p>
        </p:txBody>
      </p:sp>
      <p:sp>
        <p:nvSpPr>
          <p:cNvPr id="452" name="Google Shape;452;g241fb59b2c2_0_377"/>
          <p:cNvSpPr txBox="1"/>
          <p:nvPr/>
        </p:nvSpPr>
        <p:spPr>
          <a:xfrm>
            <a:off x="2822100" y="323550"/>
            <a:ext cx="65478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3600" u="none" cap="none" strike="noStrike">
                <a:solidFill>
                  <a:srgbClr val="E2262D"/>
                </a:solidFill>
                <a:latin typeface="Exo"/>
                <a:ea typeface="Exo"/>
                <a:cs typeface="Exo"/>
                <a:sym typeface="Exo"/>
              </a:rPr>
              <a:t>Toán tử Logic</a:t>
            </a:r>
            <a:r>
              <a:rPr b="1" i="0" lang="en-US" sz="3600" u="none" cap="none" strike="noStrike">
                <a:solidFill>
                  <a:srgbClr val="000000"/>
                </a:solidFill>
                <a:latin typeface="Exo"/>
                <a:ea typeface="Exo"/>
                <a:cs typeface="Exo"/>
                <a:sym typeface="Exo"/>
              </a:rPr>
              <a:t> trong SQL</a:t>
            </a:r>
            <a:endParaRPr b="1" i="0" sz="4000" u="none" cap="none" strike="noStrike">
              <a:solidFill>
                <a:srgbClr val="000000"/>
              </a:solidFill>
              <a:latin typeface="Exo"/>
              <a:ea typeface="Exo"/>
              <a:cs typeface="Exo"/>
              <a:sym typeface="Exo"/>
            </a:endParaRPr>
          </a:p>
        </p:txBody>
      </p:sp>
      <p:sp>
        <p:nvSpPr>
          <p:cNvPr id="453" name="Google Shape;453;g241fb59b2c2_0_377"/>
          <p:cNvSpPr txBox="1"/>
          <p:nvPr/>
        </p:nvSpPr>
        <p:spPr>
          <a:xfrm>
            <a:off x="429925" y="5272025"/>
            <a:ext cx="2573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Kết quả truy vấn</a:t>
            </a:r>
            <a:endParaRPr b="0" i="0" sz="1400" u="none" cap="none" strike="noStrike">
              <a:solidFill>
                <a:srgbClr val="000000"/>
              </a:solidFill>
              <a:latin typeface="Exo"/>
              <a:ea typeface="Exo"/>
              <a:cs typeface="Exo"/>
              <a:sym typeface="Ex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g23dccb6f06f_1_249"/>
          <p:cNvSpPr txBox="1"/>
          <p:nvPr/>
        </p:nvSpPr>
        <p:spPr>
          <a:xfrm>
            <a:off x="955804" y="1907139"/>
            <a:ext cx="53208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Exo Medium"/>
                <a:ea typeface="Exo Medium"/>
                <a:cs typeface="Exo Medium"/>
                <a:sym typeface="Exo Medium"/>
              </a:rPr>
              <a:t>Cú pháp:</a:t>
            </a:r>
            <a:endParaRPr b="0" i="0" sz="18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100"/>
              <a:buFont typeface="Arial"/>
              <a:buNone/>
            </a:pPr>
            <a:r>
              <a:rPr b="1" i="0" lang="en-US" sz="1600" u="none" cap="none" strike="noStrike">
                <a:solidFill>
                  <a:srgbClr val="0070C0"/>
                </a:solidFill>
                <a:latin typeface="Exo"/>
                <a:ea typeface="Exo"/>
                <a:cs typeface="Exo"/>
                <a:sym typeface="Exo"/>
              </a:rPr>
              <a:t>SELECT</a:t>
            </a:r>
            <a:r>
              <a:rPr b="0" i="0" lang="en-US" sz="1550" u="none" cap="none" strike="noStrike">
                <a:solidFill>
                  <a:schemeClr val="dk1"/>
                </a:solidFill>
                <a:highlight>
                  <a:srgbClr val="FFFFFF"/>
                </a:highlight>
                <a:latin typeface="Exo Medium"/>
                <a:ea typeface="Exo Medium"/>
                <a:cs typeface="Exo Medium"/>
                <a:sym typeface="Exo Medium"/>
              </a:rPr>
              <a:t> </a:t>
            </a:r>
            <a:r>
              <a:rPr b="0" i="1" lang="en-US" sz="1550" u="none" cap="none" strike="noStrike">
                <a:solidFill>
                  <a:schemeClr val="dk1"/>
                </a:solidFill>
                <a:highlight>
                  <a:srgbClr val="FFFFFF"/>
                </a:highlight>
                <a:latin typeface="Exo Medium"/>
                <a:ea typeface="Exo Medium"/>
                <a:cs typeface="Exo Medium"/>
                <a:sym typeface="Exo Medium"/>
              </a:rPr>
              <a:t>column_name(s)</a:t>
            </a:r>
            <a:endParaRPr b="0" i="1" sz="1550" u="none" cap="none" strike="noStrike">
              <a:solidFill>
                <a:schemeClr val="dk1"/>
              </a:solidFill>
              <a:highlight>
                <a:srgbClr val="FFFFFF"/>
              </a:highlight>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100"/>
              <a:buFont typeface="Arial"/>
              <a:buNone/>
            </a:pPr>
            <a:r>
              <a:rPr b="1" i="0" lang="en-US" sz="1600" u="none" cap="none" strike="noStrike">
                <a:solidFill>
                  <a:srgbClr val="0070C0"/>
                </a:solidFill>
                <a:latin typeface="Exo"/>
                <a:ea typeface="Exo"/>
                <a:cs typeface="Exo"/>
                <a:sym typeface="Exo"/>
              </a:rPr>
              <a:t>FROM</a:t>
            </a:r>
            <a:r>
              <a:rPr b="0" i="0" lang="en-US" sz="1550" u="none" cap="none" strike="noStrike">
                <a:solidFill>
                  <a:schemeClr val="dk1"/>
                </a:solidFill>
                <a:highlight>
                  <a:srgbClr val="FFFFFF"/>
                </a:highlight>
                <a:latin typeface="Exo Medium"/>
                <a:ea typeface="Exo Medium"/>
                <a:cs typeface="Exo Medium"/>
                <a:sym typeface="Exo Medium"/>
              </a:rPr>
              <a:t> </a:t>
            </a:r>
            <a:r>
              <a:rPr b="0" i="1" lang="en-US" sz="1550" u="none" cap="none" strike="noStrike">
                <a:solidFill>
                  <a:schemeClr val="dk1"/>
                </a:solidFill>
                <a:highlight>
                  <a:srgbClr val="FFFFFF"/>
                </a:highlight>
                <a:latin typeface="Exo Medium"/>
                <a:ea typeface="Exo Medium"/>
                <a:cs typeface="Exo Medium"/>
                <a:sym typeface="Exo Medium"/>
              </a:rPr>
              <a:t>table_name</a:t>
            </a:r>
            <a:endParaRPr b="0" i="1" sz="1550" u="none" cap="none" strike="noStrike">
              <a:solidFill>
                <a:schemeClr val="dk1"/>
              </a:solidFill>
              <a:highlight>
                <a:srgbClr val="FFFFFF"/>
              </a:highlight>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b="1" i="0" lang="en-US" sz="1600" u="none" cap="none" strike="noStrike">
                <a:solidFill>
                  <a:srgbClr val="0070C0"/>
                </a:solidFill>
                <a:latin typeface="Exo"/>
                <a:ea typeface="Exo"/>
                <a:cs typeface="Exo"/>
                <a:sym typeface="Exo"/>
              </a:rPr>
              <a:t>WHERE</a:t>
            </a:r>
            <a:r>
              <a:rPr b="0" i="0" lang="en-US" sz="1550" u="none" cap="none" strike="noStrike">
                <a:solidFill>
                  <a:schemeClr val="dk1"/>
                </a:solidFill>
                <a:highlight>
                  <a:srgbClr val="FFFFFF"/>
                </a:highlight>
                <a:latin typeface="Exo Medium"/>
                <a:ea typeface="Exo Medium"/>
                <a:cs typeface="Exo Medium"/>
                <a:sym typeface="Exo Medium"/>
              </a:rPr>
              <a:t> </a:t>
            </a:r>
            <a:r>
              <a:rPr b="0" i="1" lang="en-US" sz="1550" u="none" cap="none" strike="noStrike">
                <a:solidFill>
                  <a:schemeClr val="dk1"/>
                </a:solidFill>
                <a:highlight>
                  <a:srgbClr val="FFFFFF"/>
                </a:highlight>
                <a:latin typeface="Exo Medium"/>
                <a:ea typeface="Exo Medium"/>
                <a:cs typeface="Exo Medium"/>
                <a:sym typeface="Exo Medium"/>
              </a:rPr>
              <a:t>column_name</a:t>
            </a:r>
            <a:r>
              <a:rPr b="1" i="0" lang="en-US" sz="1600" u="none" cap="none" strike="noStrike">
                <a:solidFill>
                  <a:srgbClr val="0070C0"/>
                </a:solidFill>
                <a:latin typeface="Exo"/>
                <a:ea typeface="Exo"/>
                <a:cs typeface="Exo"/>
                <a:sym typeface="Exo"/>
              </a:rPr>
              <a:t> BETWEEN </a:t>
            </a:r>
            <a:r>
              <a:rPr b="0" i="1" lang="en-US" sz="1550" u="none" cap="none" strike="noStrike">
                <a:solidFill>
                  <a:schemeClr val="dk1"/>
                </a:solidFill>
                <a:highlight>
                  <a:srgbClr val="FFFFFF"/>
                </a:highlight>
                <a:latin typeface="Exo Medium"/>
                <a:ea typeface="Exo Medium"/>
                <a:cs typeface="Exo Medium"/>
                <a:sym typeface="Exo Medium"/>
              </a:rPr>
              <a:t>start</a:t>
            </a:r>
            <a:r>
              <a:rPr b="1" i="0" lang="en-US" sz="1600" u="none" cap="none" strike="noStrike">
                <a:solidFill>
                  <a:srgbClr val="0070C0"/>
                </a:solidFill>
                <a:latin typeface="Exo"/>
                <a:ea typeface="Exo"/>
                <a:cs typeface="Exo"/>
                <a:sym typeface="Exo"/>
              </a:rPr>
              <a:t> AND </a:t>
            </a:r>
            <a:r>
              <a:rPr b="0" i="1" lang="en-US" sz="1550" u="none" cap="none" strike="noStrike">
                <a:solidFill>
                  <a:schemeClr val="dk1"/>
                </a:solidFill>
                <a:highlight>
                  <a:srgbClr val="FFFFFF"/>
                </a:highlight>
                <a:latin typeface="Exo Medium"/>
                <a:ea typeface="Exo Medium"/>
                <a:cs typeface="Exo Medium"/>
                <a:sym typeface="Exo Medium"/>
              </a:rPr>
              <a:t>end;</a:t>
            </a:r>
            <a:endParaRPr b="0" i="1" sz="1550" u="none" cap="none" strike="noStrike">
              <a:solidFill>
                <a:schemeClr val="dk1"/>
              </a:solidFill>
              <a:highlight>
                <a:srgbClr val="FFFFFF"/>
              </a:highlight>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Exo Medium"/>
              <a:ea typeface="Exo Medium"/>
              <a:cs typeface="Exo Medium"/>
              <a:sym typeface="Exo Medium"/>
            </a:endParaRPr>
          </a:p>
        </p:txBody>
      </p:sp>
      <p:pic>
        <p:nvPicPr>
          <p:cNvPr id="459" name="Google Shape;459;g23dccb6f06f_1_249"/>
          <p:cNvPicPr preferRelativeResize="0"/>
          <p:nvPr/>
        </p:nvPicPr>
        <p:blipFill rotWithShape="1">
          <a:blip r:embed="rId3">
            <a:alphaModFix/>
          </a:blip>
          <a:srcRect b="0" l="0" r="0" t="0"/>
          <a:stretch/>
        </p:blipFill>
        <p:spPr>
          <a:xfrm>
            <a:off x="10479499" y="304801"/>
            <a:ext cx="1207149" cy="533400"/>
          </a:xfrm>
          <a:prstGeom prst="rect">
            <a:avLst/>
          </a:prstGeom>
          <a:noFill/>
          <a:ln>
            <a:noFill/>
          </a:ln>
        </p:spPr>
      </p:pic>
      <p:sp>
        <p:nvSpPr>
          <p:cNvPr id="460" name="Google Shape;460;g23dccb6f06f_1_249"/>
          <p:cNvSpPr txBox="1"/>
          <p:nvPr/>
        </p:nvSpPr>
        <p:spPr>
          <a:xfrm>
            <a:off x="9685315" y="6436215"/>
            <a:ext cx="2307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doc@mindx.edu.vn</a:t>
            </a:r>
            <a:endParaRPr b="0" i="0" sz="1400" u="none" cap="none" strike="noStrike">
              <a:solidFill>
                <a:srgbClr val="000000"/>
              </a:solidFill>
              <a:latin typeface="Arial"/>
              <a:ea typeface="Arial"/>
              <a:cs typeface="Arial"/>
              <a:sym typeface="Arial"/>
            </a:endParaRPr>
          </a:p>
        </p:txBody>
      </p:sp>
      <p:sp>
        <p:nvSpPr>
          <p:cNvPr id="461" name="Google Shape;461;g23dccb6f06f_1_249"/>
          <p:cNvSpPr txBox="1"/>
          <p:nvPr/>
        </p:nvSpPr>
        <p:spPr>
          <a:xfrm>
            <a:off x="6941850" y="1971588"/>
            <a:ext cx="4744800" cy="212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1" lang="en-US" sz="1400" u="none" cap="none" strike="noStrike">
                <a:solidFill>
                  <a:srgbClr val="E2262D"/>
                </a:solidFill>
                <a:latin typeface="Exo"/>
                <a:ea typeface="Exo"/>
                <a:cs typeface="Exo"/>
                <a:sym typeface="Exo"/>
              </a:rPr>
              <a:t>Ví dụ về việc sử dụng BETWEEN:</a:t>
            </a:r>
            <a:endParaRPr b="1" i="1" sz="1400" u="none" cap="none" strike="noStrike">
              <a:solidFill>
                <a:srgbClr val="E2262D"/>
              </a:solidFill>
              <a:latin typeface="Exo"/>
              <a:ea typeface="Exo"/>
              <a:cs typeface="Exo"/>
              <a:sym typeface="Exo"/>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Exo Medium"/>
                <a:ea typeface="Exo Medium"/>
                <a:cs typeface="Exo Medium"/>
                <a:sym typeface="Exo Medium"/>
              </a:rPr>
              <a:t>Có 1 bảng dữ liệu chi tiết mua hàng, trong khoảng thời gian từ tháng 1/2 đến 30/3, cửa hàng có chiến dịch giảm giá 20.000vnđ cho tất cả hoá đơn. Bạn hãy tìm ra những đơn hàng nào được mua trong khoảng thời gian trên và giá trị của các đơn hàng đó để phân tích thử xem khi có quảng cáo thì có kích thích nhu cầu mua sắm có khách hàng không.</a:t>
            </a:r>
            <a:endParaRPr b="0" i="0" sz="1400" u="none" cap="none" strike="noStrike">
              <a:solidFill>
                <a:srgbClr val="000000"/>
              </a:solidFill>
              <a:latin typeface="Exo Medium"/>
              <a:ea typeface="Exo Medium"/>
              <a:cs typeface="Exo Medium"/>
              <a:sym typeface="Exo Medium"/>
            </a:endParaRPr>
          </a:p>
        </p:txBody>
      </p:sp>
      <p:sp>
        <p:nvSpPr>
          <p:cNvPr id="462" name="Google Shape;462;g23dccb6f06f_1_249"/>
          <p:cNvSpPr txBox="1"/>
          <p:nvPr/>
        </p:nvSpPr>
        <p:spPr>
          <a:xfrm>
            <a:off x="9093325" y="5708125"/>
            <a:ext cx="2573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Bảng dữ liệu Sales gốc</a:t>
            </a:r>
            <a:endParaRPr b="0" i="0" sz="1400" u="none" cap="none" strike="noStrike">
              <a:solidFill>
                <a:srgbClr val="000000"/>
              </a:solidFill>
              <a:latin typeface="Exo"/>
              <a:ea typeface="Exo"/>
              <a:cs typeface="Exo"/>
              <a:sym typeface="Exo"/>
            </a:endParaRPr>
          </a:p>
        </p:txBody>
      </p:sp>
      <p:sp>
        <p:nvSpPr>
          <p:cNvPr id="463" name="Google Shape;463;g23dccb6f06f_1_249"/>
          <p:cNvSpPr/>
          <p:nvPr/>
        </p:nvSpPr>
        <p:spPr>
          <a:xfrm flipH="1">
            <a:off x="5403113" y="4141162"/>
            <a:ext cx="528300" cy="447900"/>
          </a:xfrm>
          <a:prstGeom prst="stripedRightArrow">
            <a:avLst>
              <a:gd fmla="val 50000" name="adj1"/>
              <a:gd fmla="val 50000" name="adj2"/>
            </a:avLst>
          </a:prstGeom>
          <a:solidFill>
            <a:srgbClr val="E2262D"/>
          </a:solidFill>
          <a:ln cap="flat" cmpd="sng" w="9525">
            <a:solidFill>
              <a:srgbClr val="E2262D"/>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464" name="Google Shape;464;g23dccb6f06f_1_249"/>
          <p:cNvSpPr txBox="1"/>
          <p:nvPr/>
        </p:nvSpPr>
        <p:spPr>
          <a:xfrm>
            <a:off x="665250" y="5708125"/>
            <a:ext cx="2573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Kết quả truy vấn</a:t>
            </a:r>
            <a:endParaRPr b="0" i="0" sz="1400" u="none" cap="none" strike="noStrike">
              <a:solidFill>
                <a:srgbClr val="000000"/>
              </a:solidFill>
              <a:latin typeface="Exo"/>
              <a:ea typeface="Exo"/>
              <a:cs typeface="Exo"/>
              <a:sym typeface="Exo"/>
            </a:endParaRPr>
          </a:p>
        </p:txBody>
      </p:sp>
      <p:graphicFrame>
        <p:nvGraphicFramePr>
          <p:cNvPr id="465" name="Google Shape;465;g23dccb6f06f_1_249"/>
          <p:cNvGraphicFramePr/>
          <p:nvPr/>
        </p:nvGraphicFramePr>
        <p:xfrm>
          <a:off x="8135300" y="4095600"/>
          <a:ext cx="3000000" cy="3000000"/>
        </p:xfrm>
        <a:graphic>
          <a:graphicData uri="http://schemas.openxmlformats.org/drawingml/2006/table">
            <a:tbl>
              <a:tblPr>
                <a:noFill/>
                <a:tableStyleId>{880B8BB6-16E7-47FC-8718-F5D878DAB9EA}</a:tableStyleId>
              </a:tblPr>
              <a:tblGrid>
                <a:gridCol w="958025"/>
                <a:gridCol w="958025"/>
                <a:gridCol w="930150"/>
                <a:gridCol w="930150"/>
              </a:tblGrid>
              <a:tr h="222200">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OID</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CNAME</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TIME</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TotalDue</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r>
              <a:tr h="27632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C1000</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Khánh</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2023/</a:t>
                      </a:r>
                      <a:r>
                        <a:rPr lang="en-US" sz="1000" u="none" cap="none" strike="noStrike">
                          <a:solidFill>
                            <a:schemeClr val="dk1"/>
                          </a:solidFill>
                          <a:latin typeface="Exo"/>
                          <a:ea typeface="Exo"/>
                          <a:cs typeface="Exo"/>
                          <a:sym typeface="Exo"/>
                        </a:rPr>
                        <a:t>1/1</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50000</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8502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C1001</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Mohan</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2023/</a:t>
                      </a:r>
                      <a:r>
                        <a:rPr lang="en-US" sz="1000" u="none" cap="none" strike="noStrike">
                          <a:solidFill>
                            <a:schemeClr val="dk1"/>
                          </a:solidFill>
                          <a:latin typeface="Exo"/>
                          <a:ea typeface="Exo"/>
                          <a:cs typeface="Exo"/>
                          <a:sym typeface="Exo"/>
                        </a:rPr>
                        <a:t>2/2</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60000</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C1002</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Bảo</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2023/</a:t>
                      </a:r>
                      <a:r>
                        <a:rPr lang="en-US" sz="1000" u="none" cap="none" strike="noStrike">
                          <a:solidFill>
                            <a:schemeClr val="dk1"/>
                          </a:solidFill>
                          <a:latin typeface="Exo"/>
                          <a:ea typeface="Exo"/>
                          <a:cs typeface="Exo"/>
                          <a:sym typeface="Exo"/>
                        </a:rPr>
                        <a:t>6/2</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80000</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C1003</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Phước</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2023/</a:t>
                      </a:r>
                      <a:r>
                        <a:rPr lang="en-US" sz="1000" u="none" cap="none" strike="noStrike">
                          <a:solidFill>
                            <a:schemeClr val="dk1"/>
                          </a:solidFill>
                          <a:latin typeface="Exo"/>
                          <a:ea typeface="Exo"/>
                          <a:cs typeface="Exo"/>
                          <a:sym typeface="Exo"/>
                        </a:rPr>
                        <a:t>3/3</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40000</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C1004</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Phước</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solidFill>
                            <a:schemeClr val="dk1"/>
                          </a:solidFill>
                          <a:latin typeface="Exo"/>
                          <a:ea typeface="Exo"/>
                          <a:cs typeface="Exo"/>
                          <a:sym typeface="Exo"/>
                        </a:rPr>
                        <a:t>2023/6/3</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10000</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466" name="Google Shape;466;g23dccb6f06f_1_249"/>
          <p:cNvSpPr txBox="1"/>
          <p:nvPr/>
        </p:nvSpPr>
        <p:spPr>
          <a:xfrm>
            <a:off x="3598900" y="4756650"/>
            <a:ext cx="4313400" cy="11082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rgbClr val="0070C0"/>
                </a:solidFill>
                <a:latin typeface="Exo"/>
                <a:ea typeface="Exo"/>
                <a:cs typeface="Exo"/>
                <a:sym typeface="Exo"/>
              </a:rPr>
              <a:t>SELECT </a:t>
            </a:r>
            <a:r>
              <a:rPr b="0" i="1" lang="en-US" sz="1500" u="none" cap="none" strike="noStrike">
                <a:solidFill>
                  <a:schemeClr val="dk1"/>
                </a:solidFill>
                <a:latin typeface="Exo Medium"/>
                <a:ea typeface="Exo Medium"/>
                <a:cs typeface="Exo Medium"/>
                <a:sym typeface="Exo Medium"/>
              </a:rPr>
              <a:t>*</a:t>
            </a:r>
            <a:endParaRPr b="0" i="1" sz="1500" u="none" cap="none" strike="noStrike">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rgbClr val="0070C0"/>
                </a:solidFill>
                <a:latin typeface="Exo"/>
                <a:ea typeface="Exo"/>
                <a:cs typeface="Exo"/>
                <a:sym typeface="Exo"/>
              </a:rPr>
              <a:t>FROM</a:t>
            </a:r>
            <a:r>
              <a:rPr b="0" i="0" lang="en-US" sz="1500" u="none" cap="none" strike="noStrike">
                <a:solidFill>
                  <a:schemeClr val="dk1"/>
                </a:solidFill>
                <a:latin typeface="Exo Medium"/>
                <a:ea typeface="Exo Medium"/>
                <a:cs typeface="Exo Medium"/>
                <a:sym typeface="Exo Medium"/>
              </a:rPr>
              <a:t> Sales</a:t>
            </a:r>
            <a:endParaRPr b="0" i="0" sz="1500" u="none" cap="none" strike="noStrike">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rgbClr val="0070C0"/>
                </a:solidFill>
                <a:latin typeface="Exo"/>
                <a:ea typeface="Exo"/>
                <a:cs typeface="Exo"/>
                <a:sym typeface="Exo"/>
              </a:rPr>
              <a:t>WHERE </a:t>
            </a:r>
            <a:endParaRPr b="1" i="0" sz="1500" u="none" cap="none" strike="noStrike">
              <a:solidFill>
                <a:srgbClr val="0070C0"/>
              </a:solidFill>
              <a:latin typeface="Exo"/>
              <a:ea typeface="Exo"/>
              <a:cs typeface="Exo"/>
              <a:sym typeface="Exo"/>
            </a:endParaRPr>
          </a:p>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Exo Medium"/>
                <a:ea typeface="Exo Medium"/>
                <a:cs typeface="Exo Medium"/>
                <a:sym typeface="Exo Medium"/>
              </a:rPr>
              <a:t>   TIME </a:t>
            </a:r>
            <a:r>
              <a:rPr b="1" i="0" lang="en-US" sz="1500" u="none" cap="none" strike="noStrike">
                <a:solidFill>
                  <a:srgbClr val="0070C0"/>
                </a:solidFill>
                <a:latin typeface="Exo"/>
                <a:ea typeface="Exo"/>
                <a:cs typeface="Exo"/>
                <a:sym typeface="Exo"/>
              </a:rPr>
              <a:t>BETWEEN </a:t>
            </a:r>
            <a:r>
              <a:rPr b="0" i="0" lang="en-US" sz="1500" u="none" cap="none" strike="noStrike">
                <a:solidFill>
                  <a:schemeClr val="dk1"/>
                </a:solidFill>
                <a:latin typeface="Exo Medium"/>
                <a:ea typeface="Exo Medium"/>
                <a:cs typeface="Exo Medium"/>
                <a:sym typeface="Exo Medium"/>
              </a:rPr>
              <a:t>‘1/2/2023’</a:t>
            </a:r>
            <a:r>
              <a:rPr b="1" i="0" lang="en-US" sz="1500" u="none" cap="none" strike="noStrike">
                <a:solidFill>
                  <a:srgbClr val="0070C0"/>
                </a:solidFill>
                <a:latin typeface="Exo"/>
                <a:ea typeface="Exo"/>
                <a:cs typeface="Exo"/>
                <a:sym typeface="Exo"/>
              </a:rPr>
              <a:t> AND </a:t>
            </a:r>
            <a:r>
              <a:rPr b="0" i="0" lang="en-US" sz="1500" u="none" cap="none" strike="noStrike">
                <a:solidFill>
                  <a:schemeClr val="dk1"/>
                </a:solidFill>
                <a:latin typeface="Exo Medium"/>
                <a:ea typeface="Exo Medium"/>
                <a:cs typeface="Exo Medium"/>
                <a:sym typeface="Exo Medium"/>
              </a:rPr>
              <a:t>‘30/3/2023’</a:t>
            </a:r>
            <a:endParaRPr b="0" i="0" sz="1500" u="none" cap="none" strike="noStrike">
              <a:solidFill>
                <a:schemeClr val="dk1"/>
              </a:solidFill>
              <a:latin typeface="Exo Medium"/>
              <a:ea typeface="Exo Medium"/>
              <a:cs typeface="Exo Medium"/>
              <a:sym typeface="Exo Medium"/>
            </a:endParaRPr>
          </a:p>
        </p:txBody>
      </p:sp>
      <p:graphicFrame>
        <p:nvGraphicFramePr>
          <p:cNvPr id="467" name="Google Shape;467;g23dccb6f06f_1_249"/>
          <p:cNvGraphicFramePr/>
          <p:nvPr/>
        </p:nvGraphicFramePr>
        <p:xfrm>
          <a:off x="1179950" y="4095600"/>
          <a:ext cx="3000000" cy="3000000"/>
        </p:xfrm>
        <a:graphic>
          <a:graphicData uri="http://schemas.openxmlformats.org/drawingml/2006/table">
            <a:tbl>
              <a:tblPr>
                <a:noFill/>
                <a:tableStyleId>{880B8BB6-16E7-47FC-8718-F5D878DAB9EA}</a:tableStyleId>
              </a:tblPr>
              <a:tblGrid>
                <a:gridCol w="958025"/>
                <a:gridCol w="958025"/>
              </a:tblGrid>
              <a:tr h="222200">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OID</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TotalDue</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r>
              <a:tr h="27632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C1001</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60000</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C1002</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80000</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C1003</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40000</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C1004</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10000</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468" name="Google Shape;468;g23dccb6f06f_1_249"/>
          <p:cNvSpPr/>
          <p:nvPr/>
        </p:nvSpPr>
        <p:spPr>
          <a:xfrm>
            <a:off x="2968850" y="1135122"/>
            <a:ext cx="2303400" cy="5334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Calibri"/>
              <a:buNone/>
            </a:pPr>
            <a:r>
              <a:rPr b="1" i="0" lang="en-US" sz="1800" u="none" cap="none" strike="noStrike">
                <a:solidFill>
                  <a:srgbClr val="FFFFFF"/>
                </a:solidFill>
                <a:latin typeface="Exo"/>
                <a:ea typeface="Exo"/>
                <a:cs typeface="Exo"/>
                <a:sym typeface="Exo"/>
              </a:rPr>
              <a:t>BETWEEN</a:t>
            </a:r>
            <a:endParaRPr b="1" i="0" sz="1800" u="none" cap="none" strike="noStrike">
              <a:solidFill>
                <a:srgbClr val="FFFFFF"/>
              </a:solidFill>
              <a:latin typeface="Exo"/>
              <a:ea typeface="Exo"/>
              <a:cs typeface="Exo"/>
              <a:sym typeface="Exo"/>
            </a:endParaRPr>
          </a:p>
        </p:txBody>
      </p:sp>
      <p:sp>
        <p:nvSpPr>
          <p:cNvPr id="469" name="Google Shape;469;g23dccb6f06f_1_249"/>
          <p:cNvSpPr/>
          <p:nvPr/>
        </p:nvSpPr>
        <p:spPr>
          <a:xfrm>
            <a:off x="6919750" y="1135122"/>
            <a:ext cx="2303400" cy="5334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Calibri"/>
              <a:buNone/>
            </a:pPr>
            <a:r>
              <a:rPr b="0" i="0" lang="en-US" sz="2000" u="none" cap="none" strike="noStrike">
                <a:solidFill>
                  <a:srgbClr val="000000"/>
                </a:solidFill>
                <a:latin typeface="Exo Medium"/>
                <a:ea typeface="Exo Medium"/>
                <a:cs typeface="Exo Medium"/>
                <a:sym typeface="Exo Medium"/>
              </a:rPr>
              <a:t>LIKE</a:t>
            </a:r>
            <a:endParaRPr b="0" i="0" sz="2000" u="none" cap="none" strike="noStrike">
              <a:solidFill>
                <a:srgbClr val="000000"/>
              </a:solidFill>
              <a:latin typeface="Exo Medium"/>
              <a:ea typeface="Exo Medium"/>
              <a:cs typeface="Exo Medium"/>
              <a:sym typeface="Exo Medium"/>
            </a:endParaRPr>
          </a:p>
        </p:txBody>
      </p:sp>
      <p:sp>
        <p:nvSpPr>
          <p:cNvPr id="470" name="Google Shape;470;g23dccb6f06f_1_249"/>
          <p:cNvSpPr txBox="1"/>
          <p:nvPr/>
        </p:nvSpPr>
        <p:spPr>
          <a:xfrm>
            <a:off x="2383050" y="323550"/>
            <a:ext cx="74259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3600" u="none" cap="none" strike="noStrike">
                <a:solidFill>
                  <a:srgbClr val="E2262D"/>
                </a:solidFill>
                <a:latin typeface="Exo"/>
                <a:ea typeface="Exo"/>
                <a:cs typeface="Exo"/>
                <a:sym typeface="Exo"/>
              </a:rPr>
              <a:t>Toán tử Logic đặc biệt</a:t>
            </a:r>
            <a:r>
              <a:rPr b="1" i="0" lang="en-US" sz="3600" u="none" cap="none" strike="noStrike">
                <a:solidFill>
                  <a:srgbClr val="000000"/>
                </a:solidFill>
                <a:latin typeface="Exo"/>
                <a:ea typeface="Exo"/>
                <a:cs typeface="Exo"/>
                <a:sym typeface="Exo"/>
              </a:rPr>
              <a:t> trong SQL</a:t>
            </a:r>
            <a:endParaRPr b="1" i="0" sz="4000" u="none" cap="none" strike="noStrike">
              <a:solidFill>
                <a:srgbClr val="000000"/>
              </a:solidFill>
              <a:latin typeface="Exo"/>
              <a:ea typeface="Exo"/>
              <a:cs typeface="Exo"/>
              <a:sym typeface="Ex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g241fb59b2c2_0_400"/>
          <p:cNvSpPr txBox="1"/>
          <p:nvPr/>
        </p:nvSpPr>
        <p:spPr>
          <a:xfrm>
            <a:off x="955804" y="1907139"/>
            <a:ext cx="53208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Exo Medium"/>
                <a:ea typeface="Exo Medium"/>
                <a:cs typeface="Exo Medium"/>
                <a:sym typeface="Exo Medium"/>
              </a:rPr>
              <a:t>Cú pháp:</a:t>
            </a:r>
            <a:endParaRPr b="0" i="0" sz="1800" u="none" cap="none" strike="noStrike">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100"/>
              <a:buFont typeface="Arial"/>
              <a:buNone/>
            </a:pPr>
            <a:r>
              <a:rPr b="1" i="0" lang="en-US" sz="1600" u="none" cap="none" strike="noStrike">
                <a:solidFill>
                  <a:srgbClr val="0070C0"/>
                </a:solidFill>
                <a:latin typeface="Exo"/>
                <a:ea typeface="Exo"/>
                <a:cs typeface="Exo"/>
                <a:sym typeface="Exo"/>
              </a:rPr>
              <a:t>SELECT</a:t>
            </a:r>
            <a:r>
              <a:rPr b="0" i="0" lang="en-US" sz="1550" u="none" cap="none" strike="noStrike">
                <a:solidFill>
                  <a:schemeClr val="dk1"/>
                </a:solidFill>
                <a:highlight>
                  <a:schemeClr val="lt1"/>
                </a:highlight>
                <a:latin typeface="Exo Medium"/>
                <a:ea typeface="Exo Medium"/>
                <a:cs typeface="Exo Medium"/>
                <a:sym typeface="Exo Medium"/>
              </a:rPr>
              <a:t> </a:t>
            </a:r>
            <a:r>
              <a:rPr b="0" i="1" lang="en-US" sz="1550" u="none" cap="none" strike="noStrike">
                <a:solidFill>
                  <a:schemeClr val="dk1"/>
                </a:solidFill>
                <a:highlight>
                  <a:schemeClr val="lt1"/>
                </a:highlight>
                <a:latin typeface="Exo Medium"/>
                <a:ea typeface="Exo Medium"/>
                <a:cs typeface="Exo Medium"/>
                <a:sym typeface="Exo Medium"/>
              </a:rPr>
              <a:t>column_name(s)</a:t>
            </a:r>
            <a:endParaRPr b="0" i="1" sz="1550" u="none" cap="none" strike="noStrike">
              <a:solidFill>
                <a:schemeClr val="dk1"/>
              </a:solidFill>
              <a:highlight>
                <a:schemeClr val="lt1"/>
              </a:highlight>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100"/>
              <a:buFont typeface="Arial"/>
              <a:buNone/>
            </a:pPr>
            <a:r>
              <a:rPr b="1" i="0" lang="en-US" sz="1600" u="none" cap="none" strike="noStrike">
                <a:solidFill>
                  <a:srgbClr val="0070C0"/>
                </a:solidFill>
                <a:latin typeface="Exo"/>
                <a:ea typeface="Exo"/>
                <a:cs typeface="Exo"/>
                <a:sym typeface="Exo"/>
              </a:rPr>
              <a:t>FROM</a:t>
            </a:r>
            <a:r>
              <a:rPr b="0" i="0" lang="en-US" sz="1550" u="none" cap="none" strike="noStrike">
                <a:solidFill>
                  <a:schemeClr val="dk1"/>
                </a:solidFill>
                <a:highlight>
                  <a:schemeClr val="lt1"/>
                </a:highlight>
                <a:latin typeface="Exo Medium"/>
                <a:ea typeface="Exo Medium"/>
                <a:cs typeface="Exo Medium"/>
                <a:sym typeface="Exo Medium"/>
              </a:rPr>
              <a:t> </a:t>
            </a:r>
            <a:r>
              <a:rPr b="0" i="1" lang="en-US" sz="1550" u="none" cap="none" strike="noStrike">
                <a:solidFill>
                  <a:schemeClr val="dk1"/>
                </a:solidFill>
                <a:highlight>
                  <a:schemeClr val="lt1"/>
                </a:highlight>
                <a:latin typeface="Exo Medium"/>
                <a:ea typeface="Exo Medium"/>
                <a:cs typeface="Exo Medium"/>
                <a:sym typeface="Exo Medium"/>
              </a:rPr>
              <a:t>table_name</a:t>
            </a:r>
            <a:endParaRPr b="0" i="1" sz="1550" u="none" cap="none" strike="noStrike">
              <a:solidFill>
                <a:schemeClr val="dk1"/>
              </a:solidFill>
              <a:highlight>
                <a:schemeClr val="lt1"/>
              </a:highlight>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800"/>
              <a:buFont typeface="Arial"/>
              <a:buNone/>
            </a:pPr>
            <a:r>
              <a:rPr b="1" i="0" lang="en-US" sz="1600" u="none" cap="none" strike="noStrike">
                <a:solidFill>
                  <a:srgbClr val="0070C0"/>
                </a:solidFill>
                <a:latin typeface="Exo"/>
                <a:ea typeface="Exo"/>
                <a:cs typeface="Exo"/>
                <a:sym typeface="Exo"/>
              </a:rPr>
              <a:t>WHERE</a:t>
            </a:r>
            <a:r>
              <a:rPr b="0" i="0" lang="en-US" sz="1550" u="none" cap="none" strike="noStrike">
                <a:solidFill>
                  <a:schemeClr val="dk1"/>
                </a:solidFill>
                <a:highlight>
                  <a:schemeClr val="lt1"/>
                </a:highlight>
                <a:latin typeface="Exo Medium"/>
                <a:ea typeface="Exo Medium"/>
                <a:cs typeface="Exo Medium"/>
                <a:sym typeface="Exo Medium"/>
              </a:rPr>
              <a:t> </a:t>
            </a:r>
            <a:r>
              <a:rPr b="0" i="1" lang="en-US" sz="1550" u="none" cap="none" strike="noStrike">
                <a:solidFill>
                  <a:schemeClr val="dk1"/>
                </a:solidFill>
                <a:highlight>
                  <a:schemeClr val="lt1"/>
                </a:highlight>
                <a:latin typeface="Exo Medium"/>
                <a:ea typeface="Exo Medium"/>
                <a:cs typeface="Exo Medium"/>
                <a:sym typeface="Exo Medium"/>
              </a:rPr>
              <a:t>column_name</a:t>
            </a:r>
            <a:r>
              <a:rPr b="1" i="0" lang="en-US" sz="1600" u="none" cap="none" strike="noStrike">
                <a:solidFill>
                  <a:srgbClr val="0070C0"/>
                </a:solidFill>
                <a:latin typeface="Exo"/>
                <a:ea typeface="Exo"/>
                <a:cs typeface="Exo"/>
                <a:sym typeface="Exo"/>
              </a:rPr>
              <a:t> LIKE </a:t>
            </a:r>
            <a:r>
              <a:rPr b="0" i="1" lang="en-US" sz="1550" u="none" cap="none" strike="noStrike">
                <a:solidFill>
                  <a:schemeClr val="dk1"/>
                </a:solidFill>
                <a:highlight>
                  <a:schemeClr val="lt1"/>
                </a:highlight>
                <a:latin typeface="Exo Medium"/>
                <a:ea typeface="Exo Medium"/>
                <a:cs typeface="Exo Medium"/>
                <a:sym typeface="Exo Medium"/>
              </a:rPr>
              <a:t>pattern;</a:t>
            </a:r>
            <a:endParaRPr b="0" i="0" sz="18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Exo Medium"/>
              <a:ea typeface="Exo Medium"/>
              <a:cs typeface="Exo Medium"/>
              <a:sym typeface="Exo Medium"/>
            </a:endParaRPr>
          </a:p>
        </p:txBody>
      </p:sp>
      <p:pic>
        <p:nvPicPr>
          <p:cNvPr id="476" name="Google Shape;476;g241fb59b2c2_0_400"/>
          <p:cNvPicPr preferRelativeResize="0"/>
          <p:nvPr/>
        </p:nvPicPr>
        <p:blipFill rotWithShape="1">
          <a:blip r:embed="rId3">
            <a:alphaModFix/>
          </a:blip>
          <a:srcRect b="0" l="0" r="0" t="0"/>
          <a:stretch/>
        </p:blipFill>
        <p:spPr>
          <a:xfrm>
            <a:off x="10479499" y="304801"/>
            <a:ext cx="1207149" cy="533400"/>
          </a:xfrm>
          <a:prstGeom prst="rect">
            <a:avLst/>
          </a:prstGeom>
          <a:noFill/>
          <a:ln>
            <a:noFill/>
          </a:ln>
        </p:spPr>
      </p:pic>
      <p:sp>
        <p:nvSpPr>
          <p:cNvPr id="477" name="Google Shape;477;g241fb59b2c2_0_400"/>
          <p:cNvSpPr txBox="1"/>
          <p:nvPr/>
        </p:nvSpPr>
        <p:spPr>
          <a:xfrm>
            <a:off x="9685315" y="6436215"/>
            <a:ext cx="2307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doc@mindx.edu.vn</a:t>
            </a:r>
            <a:endParaRPr b="0" i="0" sz="1400" u="none" cap="none" strike="noStrike">
              <a:solidFill>
                <a:srgbClr val="000000"/>
              </a:solidFill>
              <a:latin typeface="Arial"/>
              <a:ea typeface="Arial"/>
              <a:cs typeface="Arial"/>
              <a:sym typeface="Arial"/>
            </a:endParaRPr>
          </a:p>
        </p:txBody>
      </p:sp>
      <p:sp>
        <p:nvSpPr>
          <p:cNvPr id="478" name="Google Shape;478;g241fb59b2c2_0_400"/>
          <p:cNvSpPr txBox="1"/>
          <p:nvPr/>
        </p:nvSpPr>
        <p:spPr>
          <a:xfrm>
            <a:off x="6941850" y="1971588"/>
            <a:ext cx="4744800" cy="1908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400"/>
              <a:buFont typeface="Arial"/>
              <a:buNone/>
            </a:pPr>
            <a:r>
              <a:rPr b="1" i="1" lang="en-US" sz="1400" u="none" cap="none" strike="noStrike">
                <a:solidFill>
                  <a:srgbClr val="E2262D"/>
                </a:solidFill>
                <a:latin typeface="Exo"/>
                <a:ea typeface="Exo"/>
                <a:cs typeface="Exo"/>
                <a:sym typeface="Exo"/>
              </a:rPr>
              <a:t>Ví dụ về việc sử dụng LIKE:</a:t>
            </a:r>
            <a:endParaRPr b="1" i="1" sz="1400" u="none" cap="none" strike="noStrike">
              <a:solidFill>
                <a:srgbClr val="E2262D"/>
              </a:solidFill>
              <a:latin typeface="Exo"/>
              <a:ea typeface="Exo"/>
              <a:cs typeface="Exo"/>
              <a:sym typeface="Exo"/>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Exo Medium"/>
                <a:ea typeface="Exo Medium"/>
                <a:cs typeface="Exo Medium"/>
                <a:sym typeface="Exo Medium"/>
              </a:rPr>
              <a:t>Có 1 bảng dữ liệu chi tiết mua hàng, ngày 2/2 là sinh nhật của CEO công ty. Công ty quyết định sẽ giảm giá 20.000vnđ cho tất cả hoá đơn với điều kiện, khách hàng đó mua hàng vào ngày 2/2 và có tên là Mohan, cùng tên với CEO. Bạn hãy tìm ra những đơn hàng nào được mua trong khoảng thời gian và đáp ứng điều kiện trên.</a:t>
            </a:r>
            <a:endParaRPr b="0" i="0" sz="1400" u="none" cap="none" strike="noStrike">
              <a:solidFill>
                <a:srgbClr val="000000"/>
              </a:solidFill>
              <a:latin typeface="Exo Medium"/>
              <a:ea typeface="Exo Medium"/>
              <a:cs typeface="Exo Medium"/>
              <a:sym typeface="Exo Medium"/>
            </a:endParaRPr>
          </a:p>
        </p:txBody>
      </p:sp>
      <p:sp>
        <p:nvSpPr>
          <p:cNvPr id="479" name="Google Shape;479;g241fb59b2c2_0_400"/>
          <p:cNvSpPr txBox="1"/>
          <p:nvPr/>
        </p:nvSpPr>
        <p:spPr>
          <a:xfrm>
            <a:off x="9093325" y="5708125"/>
            <a:ext cx="2573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Bảng dữ liệu Sales gốc</a:t>
            </a:r>
            <a:endParaRPr b="0" i="0" sz="1400" u="none" cap="none" strike="noStrike">
              <a:solidFill>
                <a:srgbClr val="000000"/>
              </a:solidFill>
              <a:latin typeface="Exo"/>
              <a:ea typeface="Exo"/>
              <a:cs typeface="Exo"/>
              <a:sym typeface="Exo"/>
            </a:endParaRPr>
          </a:p>
        </p:txBody>
      </p:sp>
      <p:sp>
        <p:nvSpPr>
          <p:cNvPr id="480" name="Google Shape;480;g241fb59b2c2_0_400"/>
          <p:cNvSpPr/>
          <p:nvPr/>
        </p:nvSpPr>
        <p:spPr>
          <a:xfrm flipH="1">
            <a:off x="5403113" y="4141162"/>
            <a:ext cx="528300" cy="447900"/>
          </a:xfrm>
          <a:prstGeom prst="stripedRightArrow">
            <a:avLst>
              <a:gd fmla="val 50000" name="adj1"/>
              <a:gd fmla="val 50000" name="adj2"/>
            </a:avLst>
          </a:prstGeom>
          <a:solidFill>
            <a:srgbClr val="E2262D"/>
          </a:solidFill>
          <a:ln cap="flat" cmpd="sng" w="9525">
            <a:solidFill>
              <a:srgbClr val="E2262D"/>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481" name="Google Shape;481;g241fb59b2c2_0_400"/>
          <p:cNvSpPr txBox="1"/>
          <p:nvPr/>
        </p:nvSpPr>
        <p:spPr>
          <a:xfrm>
            <a:off x="665250" y="5708125"/>
            <a:ext cx="2573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Kết quả truy vấn</a:t>
            </a:r>
            <a:endParaRPr b="0" i="0" sz="1400" u="none" cap="none" strike="noStrike">
              <a:solidFill>
                <a:srgbClr val="000000"/>
              </a:solidFill>
              <a:latin typeface="Exo"/>
              <a:ea typeface="Exo"/>
              <a:cs typeface="Exo"/>
              <a:sym typeface="Exo"/>
            </a:endParaRPr>
          </a:p>
        </p:txBody>
      </p:sp>
      <p:sp>
        <p:nvSpPr>
          <p:cNvPr id="482" name="Google Shape;482;g241fb59b2c2_0_400"/>
          <p:cNvSpPr txBox="1"/>
          <p:nvPr/>
        </p:nvSpPr>
        <p:spPr>
          <a:xfrm>
            <a:off x="3598900" y="4756650"/>
            <a:ext cx="4313400" cy="13392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500" u="none" cap="none" strike="noStrike">
                <a:solidFill>
                  <a:srgbClr val="0070C0"/>
                </a:solidFill>
                <a:latin typeface="Exo"/>
                <a:ea typeface="Exo"/>
                <a:cs typeface="Exo"/>
                <a:sym typeface="Exo"/>
              </a:rPr>
              <a:t>SELECT </a:t>
            </a:r>
            <a:r>
              <a:rPr b="0" i="1" lang="en-US" sz="1500" u="none" cap="none" strike="noStrike">
                <a:solidFill>
                  <a:schemeClr val="dk1"/>
                </a:solidFill>
                <a:latin typeface="Exo Medium"/>
                <a:ea typeface="Exo Medium"/>
                <a:cs typeface="Exo Medium"/>
                <a:sym typeface="Exo Medium"/>
              </a:rPr>
              <a:t>*</a:t>
            </a:r>
            <a:endParaRPr b="0" i="1" sz="1500" u="none" cap="none" strike="noStrike">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100"/>
              <a:buFont typeface="Arial"/>
              <a:buNone/>
            </a:pPr>
            <a:r>
              <a:rPr b="1" i="0" lang="en-US" sz="1500" u="none" cap="none" strike="noStrike">
                <a:solidFill>
                  <a:srgbClr val="0070C0"/>
                </a:solidFill>
                <a:latin typeface="Exo"/>
                <a:ea typeface="Exo"/>
                <a:cs typeface="Exo"/>
                <a:sym typeface="Exo"/>
              </a:rPr>
              <a:t>FROM</a:t>
            </a:r>
            <a:r>
              <a:rPr b="0" i="0" lang="en-US" sz="1500" u="none" cap="none" strike="noStrike">
                <a:solidFill>
                  <a:schemeClr val="dk1"/>
                </a:solidFill>
                <a:latin typeface="Exo Medium"/>
                <a:ea typeface="Exo Medium"/>
                <a:cs typeface="Exo Medium"/>
                <a:sym typeface="Exo Medium"/>
              </a:rPr>
              <a:t> Sales</a:t>
            </a:r>
            <a:endParaRPr b="0" i="0" sz="1500" u="none" cap="none" strike="noStrike">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100"/>
              <a:buFont typeface="Arial"/>
              <a:buNone/>
            </a:pPr>
            <a:r>
              <a:rPr b="1" i="0" lang="en-US" sz="1500" u="none" cap="none" strike="noStrike">
                <a:solidFill>
                  <a:srgbClr val="0070C0"/>
                </a:solidFill>
                <a:latin typeface="Exo"/>
                <a:ea typeface="Exo"/>
                <a:cs typeface="Exo"/>
                <a:sym typeface="Exo"/>
              </a:rPr>
              <a:t>WHERE </a:t>
            </a:r>
            <a:endParaRPr b="1" i="0" sz="1500" u="none" cap="none" strike="noStrike">
              <a:solidFill>
                <a:srgbClr val="0070C0"/>
              </a:solidFill>
              <a:latin typeface="Exo"/>
              <a:ea typeface="Exo"/>
              <a:cs typeface="Exo"/>
              <a:sym typeface="Exo"/>
            </a:endParaRPr>
          </a:p>
          <a:p>
            <a:pPr indent="0" lvl="0" marL="0" marR="0" rtl="0" algn="l">
              <a:lnSpc>
                <a:spcPct val="100000"/>
              </a:lnSpc>
              <a:spcBef>
                <a:spcPts val="0"/>
              </a:spcBef>
              <a:spcAft>
                <a:spcPts val="0"/>
              </a:spcAft>
              <a:buClr>
                <a:schemeClr val="dk1"/>
              </a:buClr>
              <a:buSzPts val="1100"/>
              <a:buFont typeface="Arial"/>
              <a:buNone/>
            </a:pPr>
            <a:r>
              <a:rPr b="0" i="0" lang="en-US" sz="1500" u="none" cap="none" strike="noStrike">
                <a:solidFill>
                  <a:schemeClr val="dk1"/>
                </a:solidFill>
                <a:latin typeface="Exo Medium"/>
                <a:ea typeface="Exo Medium"/>
                <a:cs typeface="Exo Medium"/>
                <a:sym typeface="Exo Medium"/>
              </a:rPr>
              <a:t>   CNAME </a:t>
            </a:r>
            <a:r>
              <a:rPr b="1" i="0" lang="en-US" sz="1500" u="none" cap="none" strike="noStrike">
                <a:solidFill>
                  <a:srgbClr val="0070C0"/>
                </a:solidFill>
                <a:latin typeface="Exo"/>
                <a:ea typeface="Exo"/>
                <a:cs typeface="Exo"/>
                <a:sym typeface="Exo"/>
              </a:rPr>
              <a:t>LIKE </a:t>
            </a:r>
            <a:r>
              <a:rPr b="0" i="0" lang="en-US" sz="1500" u="none" cap="none" strike="noStrike">
                <a:solidFill>
                  <a:schemeClr val="dk1"/>
                </a:solidFill>
                <a:latin typeface="Exo Medium"/>
                <a:ea typeface="Exo Medium"/>
                <a:cs typeface="Exo Medium"/>
                <a:sym typeface="Exo Medium"/>
              </a:rPr>
              <a:t>‘%Mohan’</a:t>
            </a:r>
            <a:r>
              <a:rPr b="1" i="0" lang="en-US" sz="1500" u="none" cap="none" strike="noStrike">
                <a:solidFill>
                  <a:srgbClr val="0070C0"/>
                </a:solidFill>
                <a:latin typeface="Exo"/>
                <a:ea typeface="Exo"/>
                <a:cs typeface="Exo"/>
                <a:sym typeface="Exo"/>
              </a:rPr>
              <a:t> AND </a:t>
            </a:r>
            <a:r>
              <a:rPr b="0" i="0" lang="en-US" sz="1500" u="none" cap="none" strike="noStrike">
                <a:solidFill>
                  <a:schemeClr val="dk1"/>
                </a:solidFill>
                <a:latin typeface="Exo Medium"/>
                <a:ea typeface="Exo Medium"/>
                <a:cs typeface="Exo Medium"/>
                <a:sym typeface="Exo Medium"/>
              </a:rPr>
              <a:t>TIME = ‘2/2/2023’</a:t>
            </a:r>
            <a:endParaRPr b="1" i="0" sz="1500" u="none" cap="none" strike="noStrike">
              <a:solidFill>
                <a:srgbClr val="0070C0"/>
              </a:solidFill>
              <a:latin typeface="Exo"/>
              <a:ea typeface="Exo"/>
              <a:cs typeface="Exo"/>
              <a:sym typeface="Exo"/>
            </a:endParaRPr>
          </a:p>
        </p:txBody>
      </p:sp>
      <p:sp>
        <p:nvSpPr>
          <p:cNvPr id="483" name="Google Shape;483;g241fb59b2c2_0_400"/>
          <p:cNvSpPr txBox="1"/>
          <p:nvPr/>
        </p:nvSpPr>
        <p:spPr>
          <a:xfrm>
            <a:off x="2383050" y="323550"/>
            <a:ext cx="74259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3600" u="none" cap="none" strike="noStrike">
                <a:solidFill>
                  <a:srgbClr val="E2262D"/>
                </a:solidFill>
                <a:latin typeface="Exo"/>
                <a:ea typeface="Exo"/>
                <a:cs typeface="Exo"/>
                <a:sym typeface="Exo"/>
              </a:rPr>
              <a:t>Toán tử Logic đặc biệt</a:t>
            </a:r>
            <a:r>
              <a:rPr b="1" i="0" lang="en-US" sz="3600" u="none" cap="none" strike="noStrike">
                <a:solidFill>
                  <a:srgbClr val="000000"/>
                </a:solidFill>
                <a:latin typeface="Exo"/>
                <a:ea typeface="Exo"/>
                <a:cs typeface="Exo"/>
                <a:sym typeface="Exo"/>
              </a:rPr>
              <a:t> trong SQL</a:t>
            </a:r>
            <a:endParaRPr b="1" i="0" sz="4000" u="none" cap="none" strike="noStrike">
              <a:solidFill>
                <a:srgbClr val="000000"/>
              </a:solidFill>
              <a:latin typeface="Exo"/>
              <a:ea typeface="Exo"/>
              <a:cs typeface="Exo"/>
              <a:sym typeface="Exo"/>
            </a:endParaRPr>
          </a:p>
        </p:txBody>
      </p:sp>
      <p:sp>
        <p:nvSpPr>
          <p:cNvPr id="484" name="Google Shape;484;g241fb59b2c2_0_400"/>
          <p:cNvSpPr/>
          <p:nvPr/>
        </p:nvSpPr>
        <p:spPr>
          <a:xfrm>
            <a:off x="2968850" y="1135122"/>
            <a:ext cx="2303400" cy="533400"/>
          </a:xfrm>
          <a:prstGeom prst="roundRect">
            <a:avLst>
              <a:gd fmla="val 16667" name="adj"/>
            </a:avLst>
          </a:prstGeom>
          <a:solidFill>
            <a:srgbClr val="FFFFFF"/>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Exo Medium"/>
                <a:ea typeface="Exo Medium"/>
                <a:cs typeface="Exo Medium"/>
                <a:sym typeface="Exo Medium"/>
              </a:rPr>
              <a:t>BETWEEN</a:t>
            </a:r>
            <a:endParaRPr b="0" i="0" sz="1800" u="none" cap="none" strike="noStrike">
              <a:solidFill>
                <a:srgbClr val="000000"/>
              </a:solidFill>
              <a:latin typeface="Exo Medium"/>
              <a:ea typeface="Exo Medium"/>
              <a:cs typeface="Exo Medium"/>
              <a:sym typeface="Exo Medium"/>
            </a:endParaRPr>
          </a:p>
        </p:txBody>
      </p:sp>
      <p:sp>
        <p:nvSpPr>
          <p:cNvPr id="485" name="Google Shape;485;g241fb59b2c2_0_400"/>
          <p:cNvSpPr/>
          <p:nvPr/>
        </p:nvSpPr>
        <p:spPr>
          <a:xfrm>
            <a:off x="6919750" y="1135122"/>
            <a:ext cx="2303400" cy="5334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Calibri"/>
              <a:buNone/>
            </a:pPr>
            <a:r>
              <a:rPr b="1" i="0" lang="en-US" sz="2000" u="none" cap="none" strike="noStrike">
                <a:solidFill>
                  <a:srgbClr val="FFFFFF"/>
                </a:solidFill>
                <a:latin typeface="Exo"/>
                <a:ea typeface="Exo"/>
                <a:cs typeface="Exo"/>
                <a:sym typeface="Exo"/>
              </a:rPr>
              <a:t>LIKE</a:t>
            </a:r>
            <a:endParaRPr b="1" i="0" sz="2000" u="none" cap="none" strike="noStrike">
              <a:solidFill>
                <a:srgbClr val="FFFFFF"/>
              </a:solidFill>
              <a:latin typeface="Exo"/>
              <a:ea typeface="Exo"/>
              <a:cs typeface="Exo"/>
              <a:sym typeface="Exo"/>
            </a:endParaRPr>
          </a:p>
        </p:txBody>
      </p:sp>
      <p:graphicFrame>
        <p:nvGraphicFramePr>
          <p:cNvPr id="486" name="Google Shape;486;g241fb59b2c2_0_400"/>
          <p:cNvGraphicFramePr/>
          <p:nvPr/>
        </p:nvGraphicFramePr>
        <p:xfrm>
          <a:off x="534400" y="4495088"/>
          <a:ext cx="3000000" cy="3000000"/>
        </p:xfrm>
        <a:graphic>
          <a:graphicData uri="http://schemas.openxmlformats.org/drawingml/2006/table">
            <a:tbl>
              <a:tblPr>
                <a:noFill/>
                <a:tableStyleId>{880B8BB6-16E7-47FC-8718-F5D878DAB9EA}</a:tableStyleId>
              </a:tblPr>
              <a:tblGrid>
                <a:gridCol w="724425"/>
                <a:gridCol w="724425"/>
                <a:gridCol w="724425"/>
                <a:gridCol w="724425"/>
              </a:tblGrid>
              <a:tr h="317500">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OID</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CNAME</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TIME</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TotalDue</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r>
              <a:tr h="544400">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C1001</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Justin Mohan</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2/2/2023</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60000</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487" name="Google Shape;487;g241fb59b2c2_0_400"/>
          <p:cNvGraphicFramePr/>
          <p:nvPr/>
        </p:nvGraphicFramePr>
        <p:xfrm>
          <a:off x="8135300" y="4095600"/>
          <a:ext cx="3000000" cy="3000000"/>
        </p:xfrm>
        <a:graphic>
          <a:graphicData uri="http://schemas.openxmlformats.org/drawingml/2006/table">
            <a:tbl>
              <a:tblPr>
                <a:noFill/>
                <a:tableStyleId>{880B8BB6-16E7-47FC-8718-F5D878DAB9EA}</a:tableStyleId>
              </a:tblPr>
              <a:tblGrid>
                <a:gridCol w="958025"/>
                <a:gridCol w="958025"/>
                <a:gridCol w="930150"/>
                <a:gridCol w="930150"/>
              </a:tblGrid>
              <a:tr h="222200">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OID</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CNAME</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TIME</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TotalDue</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r>
              <a:tr h="27632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C1000</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Khánh</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2023/</a:t>
                      </a:r>
                      <a:r>
                        <a:rPr lang="en-US" sz="1000" u="none" cap="none" strike="noStrike">
                          <a:solidFill>
                            <a:schemeClr val="dk1"/>
                          </a:solidFill>
                          <a:latin typeface="Exo"/>
                          <a:ea typeface="Exo"/>
                          <a:cs typeface="Exo"/>
                          <a:sym typeface="Exo"/>
                        </a:rPr>
                        <a:t>1/1</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50000</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8502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C1001</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Mohan</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2023/</a:t>
                      </a:r>
                      <a:r>
                        <a:rPr lang="en-US" sz="1000" u="none" cap="none" strike="noStrike">
                          <a:solidFill>
                            <a:schemeClr val="dk1"/>
                          </a:solidFill>
                          <a:latin typeface="Exo"/>
                          <a:ea typeface="Exo"/>
                          <a:cs typeface="Exo"/>
                          <a:sym typeface="Exo"/>
                        </a:rPr>
                        <a:t>2/2</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60000</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C1002</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Bảo</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2023/</a:t>
                      </a:r>
                      <a:r>
                        <a:rPr lang="en-US" sz="1000" u="none" cap="none" strike="noStrike">
                          <a:solidFill>
                            <a:schemeClr val="dk1"/>
                          </a:solidFill>
                          <a:latin typeface="Exo"/>
                          <a:ea typeface="Exo"/>
                          <a:cs typeface="Exo"/>
                          <a:sym typeface="Exo"/>
                        </a:rPr>
                        <a:t>6/2</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80000</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C1003</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Phước</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2023/</a:t>
                      </a:r>
                      <a:r>
                        <a:rPr lang="en-US" sz="1000" u="none" cap="none" strike="noStrike">
                          <a:solidFill>
                            <a:schemeClr val="dk1"/>
                          </a:solidFill>
                          <a:latin typeface="Exo"/>
                          <a:ea typeface="Exo"/>
                          <a:cs typeface="Exo"/>
                          <a:sym typeface="Exo"/>
                        </a:rPr>
                        <a:t>3/3</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40000</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C1004</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Phước</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solidFill>
                            <a:schemeClr val="dk1"/>
                          </a:solidFill>
                          <a:latin typeface="Exo"/>
                          <a:ea typeface="Exo"/>
                          <a:cs typeface="Exo"/>
                          <a:sym typeface="Exo"/>
                        </a:rPr>
                        <a:t>2023/6/3</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10000</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g23dccb6f06f_1_231"/>
          <p:cNvSpPr txBox="1"/>
          <p:nvPr/>
        </p:nvSpPr>
        <p:spPr>
          <a:xfrm>
            <a:off x="470404" y="2097901"/>
            <a:ext cx="5320800" cy="2432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Exo Medium"/>
                <a:ea typeface="Exo Medium"/>
                <a:cs typeface="Exo Medium"/>
                <a:sym typeface="Exo Medium"/>
              </a:rPr>
              <a:t>Trong SQL, các toán tử toán học thường được dùng kết hợp với </a:t>
            </a:r>
            <a:r>
              <a:rPr b="1" i="0" lang="en-US" sz="1800" u="none" cap="none" strike="noStrike">
                <a:solidFill>
                  <a:srgbClr val="000000"/>
                </a:solidFill>
                <a:latin typeface="Exo"/>
                <a:ea typeface="Exo"/>
                <a:cs typeface="Exo"/>
                <a:sym typeface="Exo"/>
              </a:rPr>
              <a:t>SELECT </a:t>
            </a:r>
            <a:r>
              <a:rPr b="0" i="0" lang="en-US" sz="1800" u="none" cap="none" strike="noStrike">
                <a:solidFill>
                  <a:srgbClr val="000000"/>
                </a:solidFill>
                <a:latin typeface="Exo Medium"/>
                <a:ea typeface="Exo Medium"/>
                <a:cs typeface="Exo Medium"/>
                <a:sym typeface="Exo Medium"/>
              </a:rPr>
              <a:t>để thực hiện các truy vấn cần tính toán số học.</a:t>
            </a:r>
            <a:endParaRPr b="0"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t/>
            </a:r>
            <a:endParaRPr b="0"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b="0" i="0" lang="en-US" sz="1400" u="none" cap="none" strike="noStrike">
                <a:solidFill>
                  <a:srgbClr val="000000"/>
                </a:solidFill>
                <a:latin typeface="Exo Medium"/>
                <a:ea typeface="Exo Medium"/>
                <a:cs typeface="Exo Medium"/>
                <a:sym typeface="Exo Medium"/>
              </a:rPr>
              <a:t>Trong SQL có các toán tử toán học chính sau:</a:t>
            </a:r>
            <a:endParaRPr b="0" i="0" sz="1400" u="none" cap="none" strike="noStrike">
              <a:solidFill>
                <a:srgbClr val="000000"/>
              </a:solidFill>
              <a:latin typeface="Exo Medium"/>
              <a:ea typeface="Exo Medium"/>
              <a:cs typeface="Exo Medium"/>
              <a:sym typeface="Exo Medium"/>
            </a:endParaRPr>
          </a:p>
          <a:p>
            <a:pPr indent="-317500" lvl="0" marL="457200" marR="0" rtl="0" algn="l">
              <a:lnSpc>
                <a:spcPct val="100000"/>
              </a:lnSpc>
              <a:spcBef>
                <a:spcPts val="0"/>
              </a:spcBef>
              <a:spcAft>
                <a:spcPts val="0"/>
              </a:spcAft>
              <a:buClr>
                <a:srgbClr val="E31F26"/>
              </a:buClr>
              <a:buSzPts val="1400"/>
              <a:buFont typeface="Exo"/>
              <a:buChar char="-"/>
            </a:pPr>
            <a:r>
              <a:rPr b="1" i="0" lang="en-US" sz="1400" u="none" cap="none" strike="noStrike">
                <a:solidFill>
                  <a:srgbClr val="E31F26"/>
                </a:solidFill>
                <a:latin typeface="Exo"/>
                <a:ea typeface="Exo"/>
                <a:cs typeface="Exo"/>
                <a:sym typeface="Exo"/>
              </a:rPr>
              <a:t>Cộng (+)</a:t>
            </a:r>
            <a:endParaRPr b="1" i="0" sz="1400" u="none" cap="none" strike="noStrike">
              <a:solidFill>
                <a:srgbClr val="E31F26"/>
              </a:solidFill>
              <a:latin typeface="Exo"/>
              <a:ea typeface="Exo"/>
              <a:cs typeface="Exo"/>
              <a:sym typeface="Exo"/>
            </a:endParaRPr>
          </a:p>
          <a:p>
            <a:pPr indent="-317500" lvl="0" marL="457200" marR="0" rtl="0" algn="l">
              <a:lnSpc>
                <a:spcPct val="100000"/>
              </a:lnSpc>
              <a:spcBef>
                <a:spcPts val="0"/>
              </a:spcBef>
              <a:spcAft>
                <a:spcPts val="0"/>
              </a:spcAft>
              <a:buClr>
                <a:srgbClr val="E31F26"/>
              </a:buClr>
              <a:buSzPts val="1400"/>
              <a:buFont typeface="Exo"/>
              <a:buChar char="-"/>
            </a:pPr>
            <a:r>
              <a:rPr b="1" i="0" lang="en-US" sz="1400" u="none" cap="none" strike="noStrike">
                <a:solidFill>
                  <a:srgbClr val="E31F26"/>
                </a:solidFill>
                <a:latin typeface="Exo"/>
                <a:ea typeface="Exo"/>
                <a:cs typeface="Exo"/>
                <a:sym typeface="Exo"/>
              </a:rPr>
              <a:t>Trừ (-)</a:t>
            </a:r>
            <a:endParaRPr b="1" i="0" sz="1400" u="none" cap="none" strike="noStrike">
              <a:solidFill>
                <a:srgbClr val="E31F26"/>
              </a:solidFill>
              <a:latin typeface="Exo"/>
              <a:ea typeface="Exo"/>
              <a:cs typeface="Exo"/>
              <a:sym typeface="Exo"/>
            </a:endParaRPr>
          </a:p>
          <a:p>
            <a:pPr indent="-317500" lvl="0" marL="457200" marR="0" rtl="0" algn="l">
              <a:lnSpc>
                <a:spcPct val="100000"/>
              </a:lnSpc>
              <a:spcBef>
                <a:spcPts val="0"/>
              </a:spcBef>
              <a:spcAft>
                <a:spcPts val="0"/>
              </a:spcAft>
              <a:buClr>
                <a:srgbClr val="E31F26"/>
              </a:buClr>
              <a:buSzPts val="1400"/>
              <a:buFont typeface="Exo Medium"/>
              <a:buChar char="-"/>
            </a:pPr>
            <a:r>
              <a:rPr b="1" i="0" lang="en-US" sz="1400" u="none" cap="none" strike="noStrike">
                <a:solidFill>
                  <a:srgbClr val="E31F26"/>
                </a:solidFill>
                <a:latin typeface="Exo"/>
                <a:ea typeface="Exo"/>
                <a:cs typeface="Exo"/>
                <a:sym typeface="Exo"/>
              </a:rPr>
              <a:t>Nhân (*)</a:t>
            </a:r>
            <a:endParaRPr b="1" i="0" sz="1400" u="none" cap="none" strike="noStrike">
              <a:solidFill>
                <a:srgbClr val="E31F26"/>
              </a:solidFill>
              <a:latin typeface="Exo"/>
              <a:ea typeface="Exo"/>
              <a:cs typeface="Exo"/>
              <a:sym typeface="Exo"/>
            </a:endParaRPr>
          </a:p>
          <a:p>
            <a:pPr indent="-317500" lvl="0" marL="457200" marR="0" rtl="0" algn="l">
              <a:lnSpc>
                <a:spcPct val="100000"/>
              </a:lnSpc>
              <a:spcBef>
                <a:spcPts val="0"/>
              </a:spcBef>
              <a:spcAft>
                <a:spcPts val="0"/>
              </a:spcAft>
              <a:buClr>
                <a:srgbClr val="E31F26"/>
              </a:buClr>
              <a:buSzPts val="1400"/>
              <a:buFont typeface="Exo"/>
              <a:buChar char="-"/>
            </a:pPr>
            <a:r>
              <a:rPr b="1" i="0" lang="en-US" sz="1400" u="none" cap="none" strike="noStrike">
                <a:solidFill>
                  <a:srgbClr val="E31F26"/>
                </a:solidFill>
                <a:latin typeface="Exo"/>
                <a:ea typeface="Exo"/>
                <a:cs typeface="Exo"/>
                <a:sym typeface="Exo"/>
              </a:rPr>
              <a:t>Chia (/)</a:t>
            </a:r>
            <a:endParaRPr b="1" i="0" sz="1400" u="none" cap="none" strike="noStrike">
              <a:solidFill>
                <a:srgbClr val="E31F26"/>
              </a:solidFill>
              <a:latin typeface="Exo"/>
              <a:ea typeface="Exo"/>
              <a:cs typeface="Exo"/>
              <a:sym typeface="Exo"/>
            </a:endParaRPr>
          </a:p>
          <a:p>
            <a:pPr indent="-317500" lvl="0" marL="457200" marR="0" rtl="0" algn="l">
              <a:lnSpc>
                <a:spcPct val="100000"/>
              </a:lnSpc>
              <a:spcBef>
                <a:spcPts val="0"/>
              </a:spcBef>
              <a:spcAft>
                <a:spcPts val="0"/>
              </a:spcAft>
              <a:buClr>
                <a:srgbClr val="E31F26"/>
              </a:buClr>
              <a:buSzPts val="1400"/>
              <a:buFont typeface="Exo"/>
              <a:buChar char="-"/>
            </a:pPr>
            <a:r>
              <a:rPr b="1" i="0" lang="en-US" sz="1400" u="none" cap="none" strike="noStrike">
                <a:solidFill>
                  <a:srgbClr val="E31F26"/>
                </a:solidFill>
                <a:latin typeface="Exo"/>
                <a:ea typeface="Exo"/>
                <a:cs typeface="Exo"/>
                <a:sym typeface="Exo"/>
              </a:rPr>
              <a:t>Chia lấy dư (%)</a:t>
            </a:r>
            <a:endParaRPr b="0" i="0" sz="1400" u="none" cap="none" strike="noStrike">
              <a:solidFill>
                <a:srgbClr val="000000"/>
              </a:solidFill>
              <a:latin typeface="Exo Medium"/>
              <a:ea typeface="Exo Medium"/>
              <a:cs typeface="Exo Medium"/>
              <a:sym typeface="Exo Medium"/>
            </a:endParaRPr>
          </a:p>
        </p:txBody>
      </p:sp>
      <p:pic>
        <p:nvPicPr>
          <p:cNvPr id="493" name="Google Shape;493;g23dccb6f06f_1_231"/>
          <p:cNvPicPr preferRelativeResize="0"/>
          <p:nvPr/>
        </p:nvPicPr>
        <p:blipFill rotWithShape="1">
          <a:blip r:embed="rId3">
            <a:alphaModFix/>
          </a:blip>
          <a:srcRect b="0" l="0" r="0" t="0"/>
          <a:stretch/>
        </p:blipFill>
        <p:spPr>
          <a:xfrm>
            <a:off x="10479499" y="304801"/>
            <a:ext cx="1207149" cy="533400"/>
          </a:xfrm>
          <a:prstGeom prst="rect">
            <a:avLst/>
          </a:prstGeom>
          <a:noFill/>
          <a:ln>
            <a:noFill/>
          </a:ln>
        </p:spPr>
      </p:pic>
      <p:sp>
        <p:nvSpPr>
          <p:cNvPr id="494" name="Google Shape;494;g23dccb6f06f_1_231"/>
          <p:cNvSpPr txBox="1"/>
          <p:nvPr/>
        </p:nvSpPr>
        <p:spPr>
          <a:xfrm>
            <a:off x="9685315" y="6436215"/>
            <a:ext cx="2307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doc@mindx.edu.vn</a:t>
            </a:r>
            <a:endParaRPr b="0" i="0" sz="1400" u="none" cap="none" strike="noStrike">
              <a:solidFill>
                <a:srgbClr val="000000"/>
              </a:solidFill>
              <a:latin typeface="Arial"/>
              <a:ea typeface="Arial"/>
              <a:cs typeface="Arial"/>
              <a:sym typeface="Arial"/>
            </a:endParaRPr>
          </a:p>
        </p:txBody>
      </p:sp>
      <p:sp>
        <p:nvSpPr>
          <p:cNvPr id="495" name="Google Shape;495;g23dccb6f06f_1_231"/>
          <p:cNvSpPr/>
          <p:nvPr/>
        </p:nvSpPr>
        <p:spPr>
          <a:xfrm>
            <a:off x="3079090" y="1184040"/>
            <a:ext cx="2303400" cy="6879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Calibri"/>
              <a:buNone/>
            </a:pPr>
            <a:r>
              <a:rPr b="0" i="0" lang="en-US" sz="2000" u="none" cap="none" strike="noStrike">
                <a:solidFill>
                  <a:srgbClr val="000000"/>
                </a:solidFill>
                <a:latin typeface="Exo Medium"/>
                <a:ea typeface="Exo Medium"/>
                <a:cs typeface="Exo Medium"/>
                <a:sym typeface="Exo Medium"/>
              </a:rPr>
              <a:t>Logic</a:t>
            </a:r>
            <a:endParaRPr b="0" i="0" sz="2000" u="none" cap="none" strike="noStrike">
              <a:solidFill>
                <a:srgbClr val="000000"/>
              </a:solidFill>
              <a:latin typeface="Exo Medium"/>
              <a:ea typeface="Exo Medium"/>
              <a:cs typeface="Exo Medium"/>
              <a:sym typeface="Exo Medium"/>
            </a:endParaRPr>
          </a:p>
        </p:txBody>
      </p:sp>
      <p:sp>
        <p:nvSpPr>
          <p:cNvPr id="496" name="Google Shape;496;g23dccb6f06f_1_231"/>
          <p:cNvSpPr/>
          <p:nvPr/>
        </p:nvSpPr>
        <p:spPr>
          <a:xfrm>
            <a:off x="6424915" y="1184040"/>
            <a:ext cx="2303400" cy="6879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FFFFFF"/>
                </a:solidFill>
                <a:latin typeface="Exo Medium"/>
                <a:ea typeface="Exo Medium"/>
                <a:cs typeface="Exo Medium"/>
                <a:sym typeface="Exo Medium"/>
              </a:rPr>
              <a:t>Toán học</a:t>
            </a:r>
            <a:endParaRPr b="0" i="0" sz="1800" u="none" cap="none" strike="noStrike">
              <a:solidFill>
                <a:srgbClr val="FFFFFF"/>
              </a:solidFill>
              <a:latin typeface="Exo Medium"/>
              <a:ea typeface="Exo Medium"/>
              <a:cs typeface="Exo Medium"/>
              <a:sym typeface="Exo Medium"/>
            </a:endParaRPr>
          </a:p>
        </p:txBody>
      </p:sp>
      <p:sp>
        <p:nvSpPr>
          <p:cNvPr id="497" name="Google Shape;497;g23dccb6f06f_1_231"/>
          <p:cNvSpPr txBox="1"/>
          <p:nvPr/>
        </p:nvSpPr>
        <p:spPr>
          <a:xfrm>
            <a:off x="6065550" y="2240350"/>
            <a:ext cx="4744800" cy="212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Medium"/>
                <a:ea typeface="Exo Medium"/>
                <a:cs typeface="Exo Medium"/>
                <a:sym typeface="Exo Medium"/>
              </a:rPr>
              <a:t>Ví dụ về các bài toán cần sử dụng các toán tử số học: </a:t>
            </a:r>
            <a:endParaRPr b="0"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Medium"/>
                <a:ea typeface="Exo Medium"/>
                <a:cs typeface="Exo Medium"/>
                <a:sym typeface="Exo Medium"/>
              </a:rPr>
              <a:t>- Có 1 bảng dữ liệu chi tiết mua hàng, trong khoảng thời gian từ tháng 1/2 đến 30/3, cửa hàng có chiến dịch giảm giá 20.000vnđ cho tất cả hoá đơn, do lỗi trong quá trình đồng bộ nên CSDL đều hiển thị giá gốc trên hoá đơn. Bạn cần cập nhật lại dữ liệu trên CSDL, do vậy bạn cần tìm ra các đơn hàng đó và cập nhật lại giá trị trên CSDL.</a:t>
            </a:r>
            <a:endParaRPr b="0" i="0" sz="1400" u="none" cap="none" strike="noStrike">
              <a:solidFill>
                <a:srgbClr val="000000"/>
              </a:solidFill>
              <a:latin typeface="Exo Medium"/>
              <a:ea typeface="Exo Medium"/>
              <a:cs typeface="Exo Medium"/>
              <a:sym typeface="Exo Medium"/>
            </a:endParaRPr>
          </a:p>
        </p:txBody>
      </p:sp>
      <p:sp>
        <p:nvSpPr>
          <p:cNvPr id="498" name="Google Shape;498;g23dccb6f06f_1_231"/>
          <p:cNvSpPr/>
          <p:nvPr/>
        </p:nvSpPr>
        <p:spPr>
          <a:xfrm flipH="1">
            <a:off x="4867838" y="4616562"/>
            <a:ext cx="528300" cy="447900"/>
          </a:xfrm>
          <a:prstGeom prst="stripedRightArrow">
            <a:avLst>
              <a:gd fmla="val 50000" name="adj1"/>
              <a:gd fmla="val 50000" name="adj2"/>
            </a:avLst>
          </a:prstGeom>
          <a:solidFill>
            <a:srgbClr val="E2262D"/>
          </a:solidFill>
          <a:ln cap="flat" cmpd="sng" w="9525">
            <a:solidFill>
              <a:srgbClr val="E2262D"/>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499" name="Google Shape;499;g23dccb6f06f_1_231"/>
          <p:cNvSpPr txBox="1"/>
          <p:nvPr/>
        </p:nvSpPr>
        <p:spPr>
          <a:xfrm>
            <a:off x="3493475" y="5122350"/>
            <a:ext cx="4313400" cy="11082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rgbClr val="0070C0"/>
                </a:solidFill>
                <a:latin typeface="Exo"/>
                <a:ea typeface="Exo"/>
                <a:cs typeface="Exo"/>
                <a:sym typeface="Exo"/>
              </a:rPr>
              <a:t>SELECT </a:t>
            </a:r>
            <a:r>
              <a:rPr b="0" i="1" lang="en-US" sz="1500" u="none" cap="none" strike="noStrike">
                <a:solidFill>
                  <a:srgbClr val="000000"/>
                </a:solidFill>
                <a:latin typeface="Exo Medium"/>
                <a:ea typeface="Exo Medium"/>
                <a:cs typeface="Exo Medium"/>
                <a:sym typeface="Exo Medium"/>
              </a:rPr>
              <a:t>OID, TotalDue - 20000</a:t>
            </a:r>
            <a:endParaRPr b="0" i="1" sz="15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rgbClr val="0070C0"/>
                </a:solidFill>
                <a:latin typeface="Exo"/>
                <a:ea typeface="Exo"/>
                <a:cs typeface="Exo"/>
                <a:sym typeface="Exo"/>
              </a:rPr>
              <a:t>FROM</a:t>
            </a:r>
            <a:r>
              <a:rPr b="0" i="0" lang="en-US" sz="1500" u="none" cap="none" strike="noStrike">
                <a:solidFill>
                  <a:srgbClr val="000000"/>
                </a:solidFill>
                <a:latin typeface="Exo Medium"/>
                <a:ea typeface="Exo Medium"/>
                <a:cs typeface="Exo Medium"/>
                <a:sym typeface="Exo Medium"/>
              </a:rPr>
              <a:t> Sales</a:t>
            </a:r>
            <a:endParaRPr b="0" i="0" sz="15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rgbClr val="0070C0"/>
                </a:solidFill>
                <a:latin typeface="Exo"/>
                <a:ea typeface="Exo"/>
                <a:cs typeface="Exo"/>
                <a:sym typeface="Exo"/>
              </a:rPr>
              <a:t>WHERE </a:t>
            </a:r>
            <a:endParaRPr b="1" i="0" sz="1500" u="none" cap="none" strike="noStrike">
              <a:solidFill>
                <a:srgbClr val="0070C0"/>
              </a:solidFill>
              <a:latin typeface="Exo"/>
              <a:ea typeface="Exo"/>
              <a:cs typeface="Exo"/>
              <a:sym typeface="Exo"/>
            </a:endParaRPr>
          </a:p>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Exo Medium"/>
                <a:ea typeface="Exo Medium"/>
                <a:cs typeface="Exo Medium"/>
                <a:sym typeface="Exo Medium"/>
              </a:rPr>
              <a:t>   TIME </a:t>
            </a:r>
            <a:r>
              <a:rPr b="1" i="0" lang="en-US" sz="1500" u="none" cap="none" strike="noStrike">
                <a:solidFill>
                  <a:srgbClr val="0070C0"/>
                </a:solidFill>
                <a:latin typeface="Exo"/>
                <a:ea typeface="Exo"/>
                <a:cs typeface="Exo"/>
                <a:sym typeface="Exo"/>
              </a:rPr>
              <a:t>BETWEEN </a:t>
            </a:r>
            <a:r>
              <a:rPr b="0" i="0" lang="en-US" sz="1500" u="none" cap="none" strike="noStrike">
                <a:solidFill>
                  <a:srgbClr val="000000"/>
                </a:solidFill>
                <a:latin typeface="Exo Medium"/>
                <a:ea typeface="Exo Medium"/>
                <a:cs typeface="Exo Medium"/>
                <a:sym typeface="Exo Medium"/>
              </a:rPr>
              <a:t>‘1/1/2023’</a:t>
            </a:r>
            <a:r>
              <a:rPr b="1" i="0" lang="en-US" sz="1500" u="none" cap="none" strike="noStrike">
                <a:solidFill>
                  <a:srgbClr val="0070C0"/>
                </a:solidFill>
                <a:latin typeface="Exo"/>
                <a:ea typeface="Exo"/>
                <a:cs typeface="Exo"/>
                <a:sym typeface="Exo"/>
              </a:rPr>
              <a:t> AND </a:t>
            </a:r>
            <a:r>
              <a:rPr b="0" i="0" lang="en-US" sz="1500" u="none" cap="none" strike="noStrike">
                <a:solidFill>
                  <a:srgbClr val="000000"/>
                </a:solidFill>
                <a:latin typeface="Exo Medium"/>
                <a:ea typeface="Exo Medium"/>
                <a:cs typeface="Exo Medium"/>
                <a:sym typeface="Exo Medium"/>
              </a:rPr>
              <a:t>‘30/3/2023’</a:t>
            </a:r>
            <a:endParaRPr b="0" i="0" sz="1500" u="none" cap="none" strike="noStrike">
              <a:solidFill>
                <a:srgbClr val="000000"/>
              </a:solidFill>
              <a:latin typeface="Exo Medium"/>
              <a:ea typeface="Exo Medium"/>
              <a:cs typeface="Exo Medium"/>
              <a:sym typeface="Exo Medium"/>
            </a:endParaRPr>
          </a:p>
        </p:txBody>
      </p:sp>
      <p:graphicFrame>
        <p:nvGraphicFramePr>
          <p:cNvPr id="500" name="Google Shape;500;g23dccb6f06f_1_231"/>
          <p:cNvGraphicFramePr/>
          <p:nvPr/>
        </p:nvGraphicFramePr>
        <p:xfrm>
          <a:off x="1062575" y="4616550"/>
          <a:ext cx="3000000" cy="3000000"/>
        </p:xfrm>
        <a:graphic>
          <a:graphicData uri="http://schemas.openxmlformats.org/drawingml/2006/table">
            <a:tbl>
              <a:tblPr>
                <a:noFill/>
                <a:tableStyleId>{880B8BB6-16E7-47FC-8718-F5D878DAB9EA}</a:tableStyleId>
              </a:tblPr>
              <a:tblGrid>
                <a:gridCol w="958025"/>
                <a:gridCol w="958025"/>
              </a:tblGrid>
              <a:tr h="222200">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OID</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TotalDue</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r>
              <a:tr h="27632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C1001</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40000</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C1002</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60000</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C1003</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20000</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C1004</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-10000</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501" name="Google Shape;501;g23dccb6f06f_1_231"/>
          <p:cNvSpPr txBox="1"/>
          <p:nvPr/>
        </p:nvSpPr>
        <p:spPr>
          <a:xfrm>
            <a:off x="665250" y="6023925"/>
            <a:ext cx="2573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Kết quả truy vấn</a:t>
            </a:r>
            <a:endParaRPr b="0" i="0" sz="1400" u="none" cap="none" strike="noStrike">
              <a:solidFill>
                <a:srgbClr val="000000"/>
              </a:solidFill>
              <a:latin typeface="Exo"/>
              <a:ea typeface="Exo"/>
              <a:cs typeface="Exo"/>
              <a:sym typeface="Exo"/>
            </a:endParaRPr>
          </a:p>
        </p:txBody>
      </p:sp>
      <p:sp>
        <p:nvSpPr>
          <p:cNvPr id="502" name="Google Shape;502;g23dccb6f06f_1_231"/>
          <p:cNvSpPr txBox="1"/>
          <p:nvPr/>
        </p:nvSpPr>
        <p:spPr>
          <a:xfrm>
            <a:off x="9112900" y="6036025"/>
            <a:ext cx="2573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Bảng dữ liệu Sales gốc</a:t>
            </a:r>
            <a:endParaRPr b="0" i="0" sz="1400" u="none" cap="none" strike="noStrike">
              <a:solidFill>
                <a:srgbClr val="000000"/>
              </a:solidFill>
              <a:latin typeface="Exo"/>
              <a:ea typeface="Exo"/>
              <a:cs typeface="Exo"/>
              <a:sym typeface="Exo"/>
            </a:endParaRPr>
          </a:p>
        </p:txBody>
      </p:sp>
      <p:sp>
        <p:nvSpPr>
          <p:cNvPr id="503" name="Google Shape;503;g23dccb6f06f_1_231"/>
          <p:cNvSpPr txBox="1"/>
          <p:nvPr/>
        </p:nvSpPr>
        <p:spPr>
          <a:xfrm>
            <a:off x="0" y="6504000"/>
            <a:ext cx="7129500" cy="354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100" u="none" cap="none" strike="noStrike">
                <a:solidFill>
                  <a:srgbClr val="E31F26"/>
                </a:solidFill>
                <a:latin typeface="Exo"/>
                <a:ea typeface="Exo"/>
                <a:cs typeface="Exo"/>
                <a:sym typeface="Exo"/>
              </a:rPr>
              <a:t>LƯU Ý: KẾT QUẢ TRẢ VỀ LÀ KẾT QUẢ TÍNH TOÁN SỐ HỌC NÊN CÓ THỂ CÓ SỐ ÂM, HÃY CẨN THẬN !</a:t>
            </a:r>
            <a:endParaRPr b="1" i="0" sz="1100" u="none" cap="none" strike="noStrike">
              <a:solidFill>
                <a:srgbClr val="E31F26"/>
              </a:solidFill>
              <a:latin typeface="Exo"/>
              <a:ea typeface="Exo"/>
              <a:cs typeface="Exo"/>
              <a:sym typeface="Exo"/>
            </a:endParaRPr>
          </a:p>
        </p:txBody>
      </p:sp>
      <p:sp>
        <p:nvSpPr>
          <p:cNvPr id="504" name="Google Shape;504;g23dccb6f06f_1_231"/>
          <p:cNvSpPr txBox="1"/>
          <p:nvPr/>
        </p:nvSpPr>
        <p:spPr>
          <a:xfrm>
            <a:off x="2383050" y="323550"/>
            <a:ext cx="74259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3600" u="none" cap="none" strike="noStrike">
                <a:solidFill>
                  <a:srgbClr val="E2262D"/>
                </a:solidFill>
                <a:latin typeface="Exo"/>
                <a:ea typeface="Exo"/>
                <a:cs typeface="Exo"/>
                <a:sym typeface="Exo"/>
              </a:rPr>
              <a:t>Toán tử nâng cao</a:t>
            </a:r>
            <a:r>
              <a:rPr b="1" i="0" lang="en-US" sz="3600" u="none" cap="none" strike="noStrike">
                <a:solidFill>
                  <a:srgbClr val="000000"/>
                </a:solidFill>
                <a:latin typeface="Exo"/>
                <a:ea typeface="Exo"/>
                <a:cs typeface="Exo"/>
                <a:sym typeface="Exo"/>
              </a:rPr>
              <a:t> trong SQL</a:t>
            </a:r>
            <a:endParaRPr b="1" i="0" sz="4000" u="none" cap="none" strike="noStrike">
              <a:solidFill>
                <a:srgbClr val="000000"/>
              </a:solidFill>
              <a:latin typeface="Exo"/>
              <a:ea typeface="Exo"/>
              <a:cs typeface="Exo"/>
              <a:sym typeface="Exo"/>
            </a:endParaRPr>
          </a:p>
        </p:txBody>
      </p:sp>
      <p:graphicFrame>
        <p:nvGraphicFramePr>
          <p:cNvPr id="505" name="Google Shape;505;g23dccb6f06f_1_231"/>
          <p:cNvGraphicFramePr/>
          <p:nvPr/>
        </p:nvGraphicFramePr>
        <p:xfrm>
          <a:off x="8165275" y="4364350"/>
          <a:ext cx="3000000" cy="3000000"/>
        </p:xfrm>
        <a:graphic>
          <a:graphicData uri="http://schemas.openxmlformats.org/drawingml/2006/table">
            <a:tbl>
              <a:tblPr>
                <a:noFill/>
                <a:tableStyleId>{880B8BB6-16E7-47FC-8718-F5D878DAB9EA}</a:tableStyleId>
              </a:tblPr>
              <a:tblGrid>
                <a:gridCol w="958025"/>
                <a:gridCol w="958025"/>
                <a:gridCol w="930150"/>
                <a:gridCol w="930150"/>
              </a:tblGrid>
              <a:tr h="222200">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OID</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CNAME</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TIME</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TotalDue</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r>
              <a:tr h="27632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C1000</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Khánh</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2023/</a:t>
                      </a:r>
                      <a:r>
                        <a:rPr lang="en-US" sz="1000" u="none" cap="none" strike="noStrike">
                          <a:solidFill>
                            <a:schemeClr val="dk1"/>
                          </a:solidFill>
                          <a:latin typeface="Exo"/>
                          <a:ea typeface="Exo"/>
                          <a:cs typeface="Exo"/>
                          <a:sym typeface="Exo"/>
                        </a:rPr>
                        <a:t>1/1</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50000</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8502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C1001</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Mohan</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2023/</a:t>
                      </a:r>
                      <a:r>
                        <a:rPr lang="en-US" sz="1000" u="none" cap="none" strike="noStrike">
                          <a:solidFill>
                            <a:schemeClr val="dk1"/>
                          </a:solidFill>
                          <a:latin typeface="Exo"/>
                          <a:ea typeface="Exo"/>
                          <a:cs typeface="Exo"/>
                          <a:sym typeface="Exo"/>
                        </a:rPr>
                        <a:t>2/2</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60000</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C1002</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Bảo</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2023/</a:t>
                      </a:r>
                      <a:r>
                        <a:rPr lang="en-US" sz="1000" u="none" cap="none" strike="noStrike">
                          <a:solidFill>
                            <a:schemeClr val="dk1"/>
                          </a:solidFill>
                          <a:latin typeface="Exo"/>
                          <a:ea typeface="Exo"/>
                          <a:cs typeface="Exo"/>
                          <a:sym typeface="Exo"/>
                        </a:rPr>
                        <a:t>6/2</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80000</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C1003</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Phước</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2023/</a:t>
                      </a:r>
                      <a:r>
                        <a:rPr lang="en-US" sz="1000" u="none" cap="none" strike="noStrike">
                          <a:solidFill>
                            <a:schemeClr val="dk1"/>
                          </a:solidFill>
                          <a:latin typeface="Exo"/>
                          <a:ea typeface="Exo"/>
                          <a:cs typeface="Exo"/>
                          <a:sym typeface="Exo"/>
                        </a:rPr>
                        <a:t>3/3</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40000</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C1004</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Phước</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solidFill>
                            <a:schemeClr val="dk1"/>
                          </a:solidFill>
                          <a:latin typeface="Exo"/>
                          <a:ea typeface="Exo"/>
                          <a:cs typeface="Exo"/>
                          <a:sym typeface="Exo"/>
                        </a:rPr>
                        <a:t>2023/6/3</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10000</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g23dccb6f06f_1_289"/>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511" name="Google Shape;511;g23dccb6f06f_1_289"/>
          <p:cNvPicPr preferRelativeResize="0"/>
          <p:nvPr/>
        </p:nvPicPr>
        <p:blipFill rotWithShape="1">
          <a:blip r:embed="rId3">
            <a:alphaModFix/>
          </a:blip>
          <a:srcRect b="0" l="0" r="0" t="0"/>
          <a:stretch/>
        </p:blipFill>
        <p:spPr>
          <a:xfrm>
            <a:off x="124000" y="1243925"/>
            <a:ext cx="5438599" cy="5209800"/>
          </a:xfrm>
          <a:prstGeom prst="rect">
            <a:avLst/>
          </a:prstGeom>
          <a:noFill/>
          <a:ln>
            <a:noFill/>
          </a:ln>
        </p:spPr>
      </p:pic>
      <p:sp>
        <p:nvSpPr>
          <p:cNvPr id="512" name="Google Shape;512;g23dccb6f06f_1_289"/>
          <p:cNvSpPr txBox="1"/>
          <p:nvPr/>
        </p:nvSpPr>
        <p:spPr>
          <a:xfrm>
            <a:off x="2822100" y="399750"/>
            <a:ext cx="6547800" cy="677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3800" u="none" cap="none" strike="noStrike">
                <a:solidFill>
                  <a:srgbClr val="000000"/>
                </a:solidFill>
                <a:latin typeface="Exo"/>
                <a:ea typeface="Exo"/>
                <a:cs typeface="Exo"/>
                <a:sym typeface="Exo"/>
              </a:rPr>
              <a:t>Nội dung bài học</a:t>
            </a:r>
            <a:endParaRPr b="1" i="0" sz="4000" u="none" cap="none" strike="noStrike">
              <a:solidFill>
                <a:srgbClr val="000000"/>
              </a:solidFill>
              <a:latin typeface="Exo"/>
              <a:ea typeface="Exo"/>
              <a:cs typeface="Exo"/>
              <a:sym typeface="Exo"/>
            </a:endParaRPr>
          </a:p>
        </p:txBody>
      </p:sp>
      <p:sp>
        <p:nvSpPr>
          <p:cNvPr id="513" name="Google Shape;513;g23dccb6f06f_1_289"/>
          <p:cNvSpPr/>
          <p:nvPr/>
        </p:nvSpPr>
        <p:spPr>
          <a:xfrm>
            <a:off x="5253053" y="1498868"/>
            <a:ext cx="6535200" cy="772500"/>
          </a:xfrm>
          <a:prstGeom prst="roundRect">
            <a:avLst>
              <a:gd fmla="val 16667" name="adj"/>
            </a:avLst>
          </a:prstGeom>
          <a:solidFill>
            <a:srgbClr val="FFFFFF"/>
          </a:solid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2000" u="none" cap="none" strike="noStrike">
              <a:solidFill>
                <a:srgbClr val="000000"/>
              </a:solidFill>
              <a:latin typeface="Calibri"/>
              <a:ea typeface="Calibri"/>
              <a:cs typeface="Calibri"/>
              <a:sym typeface="Calibri"/>
            </a:endParaRPr>
          </a:p>
        </p:txBody>
      </p:sp>
      <p:sp>
        <p:nvSpPr>
          <p:cNvPr id="514" name="Google Shape;514;g23dccb6f06f_1_289"/>
          <p:cNvSpPr txBox="1"/>
          <p:nvPr/>
        </p:nvSpPr>
        <p:spPr>
          <a:xfrm>
            <a:off x="5319150" y="1490388"/>
            <a:ext cx="6469200" cy="772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rgbClr val="E2262D"/>
                </a:solidFill>
                <a:latin typeface="Exo"/>
                <a:ea typeface="Exo"/>
                <a:cs typeface="Exo"/>
                <a:sym typeface="Exo"/>
              </a:rPr>
              <a:t>   </a:t>
            </a:r>
            <a:r>
              <a:rPr b="1" i="0" lang="en-US" sz="2100" u="none" cap="none" strike="noStrike">
                <a:solidFill>
                  <a:srgbClr val="E2262D"/>
                </a:solidFill>
                <a:latin typeface="Exo"/>
                <a:ea typeface="Exo"/>
                <a:cs typeface="Exo"/>
                <a:sym typeface="Exo"/>
              </a:rPr>
              <a:t>1. Khoá trong SQL. Khoá chính - Khoá ngoại</a:t>
            </a:r>
            <a:endParaRPr b="0" i="0" sz="2000" u="none" cap="none" strike="noStrike">
              <a:solidFill>
                <a:srgbClr val="E2262D"/>
              </a:solidFill>
              <a:latin typeface="Arial"/>
              <a:ea typeface="Arial"/>
              <a:cs typeface="Arial"/>
              <a:sym typeface="Arial"/>
            </a:endParaRPr>
          </a:p>
        </p:txBody>
      </p:sp>
      <p:sp>
        <p:nvSpPr>
          <p:cNvPr id="515" name="Google Shape;515;g23dccb6f06f_1_289"/>
          <p:cNvSpPr/>
          <p:nvPr/>
        </p:nvSpPr>
        <p:spPr>
          <a:xfrm>
            <a:off x="5253053" y="2464303"/>
            <a:ext cx="6535200" cy="772500"/>
          </a:xfrm>
          <a:prstGeom prst="roundRect">
            <a:avLst>
              <a:gd fmla="val 16667" name="adj"/>
            </a:avLst>
          </a:prstGeom>
          <a:solidFill>
            <a:srgbClr val="FFFFFF"/>
          </a:solid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2000" u="none" cap="none" strike="noStrike">
              <a:solidFill>
                <a:srgbClr val="000000"/>
              </a:solidFill>
              <a:latin typeface="Calibri"/>
              <a:ea typeface="Calibri"/>
              <a:cs typeface="Calibri"/>
              <a:sym typeface="Calibri"/>
            </a:endParaRPr>
          </a:p>
        </p:txBody>
      </p:sp>
      <p:sp>
        <p:nvSpPr>
          <p:cNvPr id="516" name="Google Shape;516;g23dccb6f06f_1_289"/>
          <p:cNvSpPr txBox="1"/>
          <p:nvPr/>
        </p:nvSpPr>
        <p:spPr>
          <a:xfrm>
            <a:off x="5319150" y="2464313"/>
            <a:ext cx="6469200" cy="772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rgbClr val="E2262D"/>
                </a:solidFill>
                <a:latin typeface="Exo"/>
                <a:ea typeface="Exo"/>
                <a:cs typeface="Exo"/>
                <a:sym typeface="Exo"/>
              </a:rPr>
              <a:t>   </a:t>
            </a:r>
            <a:r>
              <a:rPr b="1" i="0" lang="en-US" sz="2100" u="none" cap="none" strike="noStrike">
                <a:solidFill>
                  <a:srgbClr val="E2262D"/>
                </a:solidFill>
                <a:latin typeface="Exo"/>
                <a:ea typeface="Exo"/>
                <a:cs typeface="Exo"/>
                <a:sym typeface="Exo"/>
              </a:rPr>
              <a:t>2. Quan hệ giữa các bảng trong CSDL quan hệ</a:t>
            </a:r>
            <a:endParaRPr b="1" i="0" sz="2000" u="none" cap="none" strike="noStrike">
              <a:solidFill>
                <a:srgbClr val="E2262D"/>
              </a:solidFill>
              <a:latin typeface="Exo"/>
              <a:ea typeface="Exo"/>
              <a:cs typeface="Exo"/>
              <a:sym typeface="Exo"/>
            </a:endParaRPr>
          </a:p>
        </p:txBody>
      </p:sp>
      <p:sp>
        <p:nvSpPr>
          <p:cNvPr id="517" name="Google Shape;517;g23dccb6f06f_1_289"/>
          <p:cNvSpPr/>
          <p:nvPr/>
        </p:nvSpPr>
        <p:spPr>
          <a:xfrm>
            <a:off x="5253103" y="3438239"/>
            <a:ext cx="6535200" cy="772500"/>
          </a:xfrm>
          <a:prstGeom prst="roundRect">
            <a:avLst>
              <a:gd fmla="val 16667" name="adj"/>
            </a:avLst>
          </a:prstGeom>
          <a:solidFill>
            <a:srgbClr val="FFFFFF"/>
          </a:solid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2000" u="none" cap="none" strike="noStrike">
              <a:solidFill>
                <a:srgbClr val="E2262D"/>
              </a:solidFill>
              <a:latin typeface="Calibri"/>
              <a:ea typeface="Calibri"/>
              <a:cs typeface="Calibri"/>
              <a:sym typeface="Calibri"/>
            </a:endParaRPr>
          </a:p>
        </p:txBody>
      </p:sp>
      <p:sp>
        <p:nvSpPr>
          <p:cNvPr id="518" name="Google Shape;518;g23dccb6f06f_1_289"/>
          <p:cNvSpPr txBox="1"/>
          <p:nvPr/>
        </p:nvSpPr>
        <p:spPr>
          <a:xfrm>
            <a:off x="5319200" y="3438250"/>
            <a:ext cx="6469200" cy="772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rgbClr val="E2262D"/>
                </a:solidFill>
                <a:latin typeface="Exo"/>
                <a:ea typeface="Exo"/>
                <a:cs typeface="Exo"/>
                <a:sym typeface="Exo"/>
              </a:rPr>
              <a:t>   </a:t>
            </a:r>
            <a:r>
              <a:rPr b="1" i="0" lang="en-US" sz="2100" u="none" cap="none" strike="noStrike">
                <a:solidFill>
                  <a:srgbClr val="E2262D"/>
                </a:solidFill>
                <a:latin typeface="Exo"/>
                <a:ea typeface="Exo"/>
                <a:cs typeface="Exo"/>
                <a:sym typeface="Exo"/>
              </a:rPr>
              <a:t>3. Các câu lệnh điều chỉnh dữ liệu cơ bản trong   </a:t>
            </a:r>
            <a:endParaRPr b="1" i="0" sz="2100" u="none" cap="none" strike="noStrike">
              <a:solidFill>
                <a:srgbClr val="E2262D"/>
              </a:solidFill>
              <a:latin typeface="Exo"/>
              <a:ea typeface="Exo"/>
              <a:cs typeface="Exo"/>
              <a:sym typeface="Exo"/>
            </a:endParaRPr>
          </a:p>
          <a:p>
            <a:pPr indent="0" lvl="0" marL="0" marR="0" rtl="0" algn="l">
              <a:lnSpc>
                <a:spcPct val="100000"/>
              </a:lnSpc>
              <a:spcBef>
                <a:spcPts val="0"/>
              </a:spcBef>
              <a:spcAft>
                <a:spcPts val="0"/>
              </a:spcAft>
              <a:buClr>
                <a:srgbClr val="000000"/>
              </a:buClr>
              <a:buSzPts val="2100"/>
              <a:buFont typeface="Arial"/>
              <a:buNone/>
            </a:pPr>
            <a:r>
              <a:rPr b="1" i="0" lang="en-US" sz="2100" u="none" cap="none" strike="noStrike">
                <a:solidFill>
                  <a:srgbClr val="E2262D"/>
                </a:solidFill>
                <a:latin typeface="Exo"/>
                <a:ea typeface="Exo"/>
                <a:cs typeface="Exo"/>
                <a:sym typeface="Exo"/>
              </a:rPr>
              <a:t>   SQL</a:t>
            </a:r>
            <a:endParaRPr b="0" i="0" sz="2000" u="none" cap="none" strike="noStrike">
              <a:solidFill>
                <a:srgbClr val="E2262D"/>
              </a:solidFill>
              <a:latin typeface="Arial"/>
              <a:ea typeface="Arial"/>
              <a:cs typeface="Arial"/>
              <a:sym typeface="Arial"/>
            </a:endParaRPr>
          </a:p>
        </p:txBody>
      </p:sp>
      <p:sp>
        <p:nvSpPr>
          <p:cNvPr id="519" name="Google Shape;519;g23dccb6f06f_1_289"/>
          <p:cNvSpPr/>
          <p:nvPr/>
        </p:nvSpPr>
        <p:spPr>
          <a:xfrm>
            <a:off x="5253103" y="4436489"/>
            <a:ext cx="6535200" cy="772500"/>
          </a:xfrm>
          <a:prstGeom prst="roundRect">
            <a:avLst>
              <a:gd fmla="val 16667" name="adj"/>
            </a:avLst>
          </a:prstGeom>
          <a:solidFill>
            <a:srgbClr val="FFFFFF"/>
          </a:solid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2000" u="none" cap="none" strike="noStrike">
              <a:solidFill>
                <a:srgbClr val="000000"/>
              </a:solidFill>
              <a:latin typeface="Calibri"/>
              <a:ea typeface="Calibri"/>
              <a:cs typeface="Calibri"/>
              <a:sym typeface="Calibri"/>
            </a:endParaRPr>
          </a:p>
        </p:txBody>
      </p:sp>
      <p:sp>
        <p:nvSpPr>
          <p:cNvPr id="520" name="Google Shape;520;g23dccb6f06f_1_289"/>
          <p:cNvSpPr txBox="1"/>
          <p:nvPr/>
        </p:nvSpPr>
        <p:spPr>
          <a:xfrm>
            <a:off x="5319206" y="4436499"/>
            <a:ext cx="6535200" cy="772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rgbClr val="E2262D"/>
                </a:solidFill>
                <a:latin typeface="Exo"/>
                <a:ea typeface="Exo"/>
                <a:cs typeface="Exo"/>
                <a:sym typeface="Exo"/>
              </a:rPr>
              <a:t>   </a:t>
            </a:r>
            <a:r>
              <a:rPr b="1" i="0" lang="en-US" sz="2100" u="none" cap="none" strike="noStrike">
                <a:solidFill>
                  <a:srgbClr val="E2262D"/>
                </a:solidFill>
                <a:latin typeface="Exo"/>
                <a:ea typeface="Exo"/>
                <a:cs typeface="Exo"/>
                <a:sym typeface="Exo"/>
              </a:rPr>
              <a:t>4. Toán tử nâng cao trong SQL</a:t>
            </a:r>
            <a:endParaRPr b="0" i="0" sz="2000" u="none" cap="none" strike="noStrike">
              <a:solidFill>
                <a:srgbClr val="E2262D"/>
              </a:solidFill>
              <a:latin typeface="Arial"/>
              <a:ea typeface="Arial"/>
              <a:cs typeface="Arial"/>
              <a:sym typeface="Arial"/>
            </a:endParaRPr>
          </a:p>
        </p:txBody>
      </p:sp>
      <p:sp>
        <p:nvSpPr>
          <p:cNvPr id="521" name="Google Shape;521;g23dccb6f06f_1_289"/>
          <p:cNvSpPr/>
          <p:nvPr/>
        </p:nvSpPr>
        <p:spPr>
          <a:xfrm>
            <a:off x="5253103" y="5434739"/>
            <a:ext cx="6535200" cy="7725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2000" u="none" cap="none" strike="noStrike">
              <a:solidFill>
                <a:srgbClr val="000000"/>
              </a:solidFill>
              <a:latin typeface="Calibri"/>
              <a:ea typeface="Calibri"/>
              <a:cs typeface="Calibri"/>
              <a:sym typeface="Calibri"/>
            </a:endParaRPr>
          </a:p>
        </p:txBody>
      </p:sp>
      <p:sp>
        <p:nvSpPr>
          <p:cNvPr id="522" name="Google Shape;522;g23dccb6f06f_1_289"/>
          <p:cNvSpPr txBox="1"/>
          <p:nvPr/>
        </p:nvSpPr>
        <p:spPr>
          <a:xfrm>
            <a:off x="5319206" y="5434749"/>
            <a:ext cx="6535200" cy="772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rgbClr val="FFFFFF"/>
                </a:solidFill>
                <a:latin typeface="Exo"/>
                <a:ea typeface="Exo"/>
                <a:cs typeface="Exo"/>
                <a:sym typeface="Exo"/>
              </a:rPr>
              <a:t>   </a:t>
            </a:r>
            <a:r>
              <a:rPr b="1" i="0" lang="en-US" sz="2100" u="none" cap="none" strike="noStrike">
                <a:solidFill>
                  <a:srgbClr val="FFFFFF"/>
                </a:solidFill>
                <a:latin typeface="Exo"/>
                <a:ea typeface="Exo"/>
                <a:cs typeface="Exo"/>
                <a:sym typeface="Exo"/>
              </a:rPr>
              <a:t>5. Dữ liệu NULL và xử lý dữ liệu NULL trong SQL</a:t>
            </a:r>
            <a:endParaRPr b="0" i="0" sz="2000" u="none" cap="none" strike="noStrike">
              <a:solidFill>
                <a:srgbClr val="FFFFF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nvSpPr>
        <p:spPr>
          <a:xfrm>
            <a:off x="1326600" y="1438125"/>
            <a:ext cx="5576400" cy="2373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dk1"/>
                </a:solidFill>
                <a:latin typeface="Exo Medium"/>
                <a:ea typeface="Exo Medium"/>
                <a:cs typeface="Exo Medium"/>
                <a:sym typeface="Exo Medium"/>
              </a:rPr>
              <a:t>Khóa trong SQL, là một cột, hoặc nhiều cột, chúng được dùng để xác định và phân biệt các hàng trong bảng với nhau.</a:t>
            </a:r>
            <a:endParaRPr b="0" i="0" sz="1800" u="none" cap="none" strike="noStrike">
              <a:solidFill>
                <a:schemeClr val="dk1"/>
              </a:solidFill>
              <a:latin typeface="Exo Medium"/>
              <a:ea typeface="Exo Medium"/>
              <a:cs typeface="Exo Medium"/>
              <a:sym typeface="Exo Medium"/>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Exo Medium"/>
              <a:ea typeface="Exo Medium"/>
              <a:cs typeface="Exo Medium"/>
              <a:sym typeface="Exo Medium"/>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dk1"/>
                </a:solidFill>
                <a:latin typeface="Exo Medium"/>
                <a:ea typeface="Exo Medium"/>
                <a:cs typeface="Exo Medium"/>
                <a:sym typeface="Exo Medium"/>
              </a:rPr>
              <a:t>Khóa trong SQL được chia làm 2 dạng chính:</a:t>
            </a:r>
            <a:endParaRPr b="0" i="0" sz="1800" u="none" cap="none" strike="noStrike">
              <a:solidFill>
                <a:schemeClr val="dk1"/>
              </a:solidFill>
              <a:latin typeface="Exo Medium"/>
              <a:ea typeface="Exo Medium"/>
              <a:cs typeface="Exo Medium"/>
              <a:sym typeface="Exo Medium"/>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dk1"/>
                </a:solidFill>
                <a:latin typeface="Exo Medium"/>
                <a:ea typeface="Exo Medium"/>
                <a:cs typeface="Exo Medium"/>
                <a:sym typeface="Exo Medium"/>
              </a:rPr>
              <a:t>     Khoá chính</a:t>
            </a:r>
            <a:endParaRPr b="0" i="0" sz="1800" u="none" cap="none" strike="noStrike">
              <a:solidFill>
                <a:schemeClr val="dk1"/>
              </a:solidFill>
              <a:latin typeface="Exo Medium"/>
              <a:ea typeface="Exo Medium"/>
              <a:cs typeface="Exo Medium"/>
              <a:sym typeface="Exo Medium"/>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dk1"/>
                </a:solidFill>
                <a:latin typeface="Exo Medium"/>
                <a:ea typeface="Exo Medium"/>
                <a:cs typeface="Exo Medium"/>
                <a:sym typeface="Exo Medium"/>
              </a:rPr>
              <a:t>     Khoá ngoại</a:t>
            </a:r>
            <a:endParaRPr b="0" i="0" sz="1800" u="none" cap="none" strike="noStrike">
              <a:solidFill>
                <a:schemeClr val="dk1"/>
              </a:solidFill>
              <a:latin typeface="Exo Medium"/>
              <a:ea typeface="Exo Medium"/>
              <a:cs typeface="Exo Medium"/>
              <a:sym typeface="Exo Medium"/>
            </a:endParaRPr>
          </a:p>
        </p:txBody>
      </p:sp>
      <p:sp>
        <p:nvSpPr>
          <p:cNvPr id="121" name="Google Shape;121;p22"/>
          <p:cNvSpPr txBox="1"/>
          <p:nvPr/>
        </p:nvSpPr>
        <p:spPr>
          <a:xfrm>
            <a:off x="551700" y="399750"/>
            <a:ext cx="9869400" cy="677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3800" u="none" cap="none" strike="noStrike">
                <a:solidFill>
                  <a:srgbClr val="000000"/>
                </a:solidFill>
                <a:latin typeface="Exo"/>
                <a:ea typeface="Exo"/>
                <a:cs typeface="Exo"/>
                <a:sym typeface="Exo"/>
              </a:rPr>
              <a:t>Khoá trong SQL - </a:t>
            </a:r>
            <a:r>
              <a:rPr b="1" i="0" lang="en-US" sz="3800" u="none" cap="none" strike="noStrike">
                <a:solidFill>
                  <a:srgbClr val="E2262D"/>
                </a:solidFill>
                <a:latin typeface="Exo"/>
                <a:ea typeface="Exo"/>
                <a:cs typeface="Exo"/>
                <a:sym typeface="Exo"/>
              </a:rPr>
              <a:t>Khoá chính, khóa ngoại</a:t>
            </a:r>
            <a:endParaRPr b="1" i="0" sz="3800" u="none" cap="none" strike="noStrike">
              <a:solidFill>
                <a:srgbClr val="E2262D"/>
              </a:solidFill>
              <a:latin typeface="Exo"/>
              <a:ea typeface="Exo"/>
              <a:cs typeface="Exo"/>
              <a:sym typeface="Exo"/>
            </a:endParaRPr>
          </a:p>
        </p:txBody>
      </p:sp>
      <p:pic>
        <p:nvPicPr>
          <p:cNvPr id="122" name="Google Shape;122;p22"/>
          <p:cNvPicPr preferRelativeResize="0"/>
          <p:nvPr/>
        </p:nvPicPr>
        <p:blipFill rotWithShape="1">
          <a:blip r:embed="rId3">
            <a:alphaModFix/>
          </a:blip>
          <a:srcRect b="0" l="0" r="0" t="0"/>
          <a:stretch/>
        </p:blipFill>
        <p:spPr>
          <a:xfrm>
            <a:off x="1177633" y="1567209"/>
            <a:ext cx="88821" cy="190315"/>
          </a:xfrm>
          <a:prstGeom prst="rect">
            <a:avLst/>
          </a:prstGeom>
          <a:noFill/>
          <a:ln>
            <a:noFill/>
          </a:ln>
        </p:spPr>
      </p:pic>
      <p:pic>
        <p:nvPicPr>
          <p:cNvPr id="123" name="Google Shape;123;p22"/>
          <p:cNvPicPr preferRelativeResize="0"/>
          <p:nvPr/>
        </p:nvPicPr>
        <p:blipFill rotWithShape="1">
          <a:blip r:embed="rId3">
            <a:alphaModFix/>
          </a:blip>
          <a:srcRect b="0" l="0" r="0" t="0"/>
          <a:stretch/>
        </p:blipFill>
        <p:spPr>
          <a:xfrm>
            <a:off x="1177633" y="2817884"/>
            <a:ext cx="88821" cy="190315"/>
          </a:xfrm>
          <a:prstGeom prst="rect">
            <a:avLst/>
          </a:prstGeom>
          <a:noFill/>
          <a:ln>
            <a:noFill/>
          </a:ln>
        </p:spPr>
      </p:pic>
      <p:grpSp>
        <p:nvGrpSpPr>
          <p:cNvPr id="124" name="Google Shape;124;p22"/>
          <p:cNvGrpSpPr/>
          <p:nvPr/>
        </p:nvGrpSpPr>
        <p:grpSpPr>
          <a:xfrm>
            <a:off x="7430434" y="1757516"/>
            <a:ext cx="3595389" cy="4336420"/>
            <a:chOff x="6378550" y="3248350"/>
            <a:chExt cx="2215000" cy="2671525"/>
          </a:xfrm>
        </p:grpSpPr>
        <p:pic>
          <p:nvPicPr>
            <p:cNvPr id="125" name="Google Shape;125;p22"/>
            <p:cNvPicPr preferRelativeResize="0"/>
            <p:nvPr/>
          </p:nvPicPr>
          <p:blipFill rotWithShape="1">
            <a:blip r:embed="rId4">
              <a:alphaModFix/>
            </a:blip>
            <a:srcRect b="0" l="0" r="57300" t="0"/>
            <a:stretch/>
          </p:blipFill>
          <p:spPr>
            <a:xfrm>
              <a:off x="6378550" y="3248350"/>
              <a:ext cx="2215000" cy="2671525"/>
            </a:xfrm>
            <a:prstGeom prst="rect">
              <a:avLst/>
            </a:prstGeom>
            <a:noFill/>
            <a:ln>
              <a:noFill/>
            </a:ln>
          </p:spPr>
        </p:pic>
        <p:pic>
          <p:nvPicPr>
            <p:cNvPr id="126" name="Google Shape;126;p22"/>
            <p:cNvPicPr preferRelativeResize="0"/>
            <p:nvPr/>
          </p:nvPicPr>
          <p:blipFill rotWithShape="1">
            <a:blip r:embed="rId4">
              <a:alphaModFix/>
            </a:blip>
            <a:srcRect b="4935" l="27809" r="62072" t="81967"/>
            <a:stretch/>
          </p:blipFill>
          <p:spPr>
            <a:xfrm>
              <a:off x="8274450" y="4036775"/>
              <a:ext cx="319099" cy="190325"/>
            </a:xfrm>
            <a:prstGeom prst="rect">
              <a:avLst/>
            </a:prstGeom>
            <a:noFill/>
            <a:ln>
              <a:noFill/>
            </a:ln>
          </p:spPr>
        </p:pic>
      </p:grpSp>
      <p:sp>
        <p:nvSpPr>
          <p:cNvPr id="127" name="Google Shape;127;p22"/>
          <p:cNvSpPr txBox="1"/>
          <p:nvPr/>
        </p:nvSpPr>
        <p:spPr>
          <a:xfrm>
            <a:off x="3910188" y="4597925"/>
            <a:ext cx="3000000" cy="461700"/>
          </a:xfrm>
          <a:prstGeom prst="rect">
            <a:avLst/>
          </a:prstGeom>
          <a:noFill/>
          <a:ln>
            <a:noFill/>
          </a:ln>
        </p:spPr>
        <p:txBody>
          <a:bodyPr anchorCtr="0" anchor="t" bIns="91425" lIns="91425" spcFirstLastPara="1" rIns="91425" wrap="square" tIns="91425">
            <a:spAutoFit/>
          </a:bodyPr>
          <a:lstStyle/>
          <a:p>
            <a:pPr indent="0" lvl="0" marL="0" marR="0" rtl="0" algn="r">
              <a:lnSpc>
                <a:spcPct val="115000"/>
              </a:lnSpc>
              <a:spcBef>
                <a:spcPts val="0"/>
              </a:spcBef>
              <a:spcAft>
                <a:spcPts val="0"/>
              </a:spcAft>
              <a:buClr>
                <a:srgbClr val="000000"/>
              </a:buClr>
              <a:buSzPts val="1800"/>
              <a:buFont typeface="Arial"/>
              <a:buNone/>
            </a:pPr>
            <a:r>
              <a:rPr b="1" i="0" lang="en-US" sz="1800" u="none" cap="none" strike="noStrike">
                <a:solidFill>
                  <a:schemeClr val="dk1"/>
                </a:solidFill>
                <a:latin typeface="Exo"/>
                <a:ea typeface="Exo"/>
                <a:cs typeface="Exo"/>
                <a:sym typeface="Exo"/>
              </a:rPr>
              <a:t>Primary key </a:t>
            </a:r>
            <a:endParaRPr b="1" i="0" sz="1400" u="none" cap="none" strike="noStrike">
              <a:solidFill>
                <a:srgbClr val="000000"/>
              </a:solidFill>
              <a:latin typeface="Exo"/>
              <a:ea typeface="Exo"/>
              <a:cs typeface="Exo"/>
              <a:sym typeface="Exo"/>
            </a:endParaRPr>
          </a:p>
        </p:txBody>
      </p:sp>
      <p:cxnSp>
        <p:nvCxnSpPr>
          <p:cNvPr id="128" name="Google Shape;128;p22"/>
          <p:cNvCxnSpPr/>
          <p:nvPr/>
        </p:nvCxnSpPr>
        <p:spPr>
          <a:xfrm flipH="1">
            <a:off x="6614850" y="3218525"/>
            <a:ext cx="1554300" cy="1379400"/>
          </a:xfrm>
          <a:prstGeom prst="straightConnector1">
            <a:avLst/>
          </a:prstGeom>
          <a:noFill/>
          <a:ln cap="flat" cmpd="sng" w="38100">
            <a:solidFill>
              <a:srgbClr val="E31F26"/>
            </a:solidFill>
            <a:prstDash val="solid"/>
            <a:round/>
            <a:headEnd len="sm" w="sm" type="none"/>
            <a:tailEnd len="med" w="med" type="stealth"/>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37"/>
          <p:cNvSpPr txBox="1"/>
          <p:nvPr/>
        </p:nvSpPr>
        <p:spPr>
          <a:xfrm>
            <a:off x="9685315" y="6436215"/>
            <a:ext cx="230704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doc@mindx.edu.vn</a:t>
            </a:r>
            <a:endParaRPr b="0" i="0" sz="1400" u="none" cap="none" strike="noStrike">
              <a:solidFill>
                <a:srgbClr val="000000"/>
              </a:solidFill>
              <a:latin typeface="Arial"/>
              <a:ea typeface="Arial"/>
              <a:cs typeface="Arial"/>
              <a:sym typeface="Arial"/>
            </a:endParaRPr>
          </a:p>
        </p:txBody>
      </p:sp>
      <p:sp>
        <p:nvSpPr>
          <p:cNvPr id="528" name="Google Shape;528;p37"/>
          <p:cNvSpPr txBox="1"/>
          <p:nvPr/>
        </p:nvSpPr>
        <p:spPr>
          <a:xfrm>
            <a:off x="475255" y="1241250"/>
            <a:ext cx="59133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Exo Medium"/>
                <a:ea typeface="Exo Medium"/>
                <a:cs typeface="Exo Medium"/>
                <a:sym typeface="Exo Medium"/>
              </a:rPr>
              <a:t>Các giá trị null là giá trị bị thiếu trong bảng dữ liệu , giá trị NULL sẽ làm cho các toán tử không thể hoạt động được. </a:t>
            </a:r>
            <a:endParaRPr b="0" i="0" sz="1800" u="none" cap="none" strike="noStrike">
              <a:solidFill>
                <a:srgbClr val="000000"/>
              </a:solidFill>
              <a:latin typeface="Exo Medium"/>
              <a:ea typeface="Exo Medium"/>
              <a:cs typeface="Exo Medium"/>
              <a:sym typeface="Exo Medium"/>
            </a:endParaRPr>
          </a:p>
        </p:txBody>
      </p:sp>
      <p:pic>
        <p:nvPicPr>
          <p:cNvPr id="529" name="Google Shape;529;p37"/>
          <p:cNvPicPr preferRelativeResize="0"/>
          <p:nvPr/>
        </p:nvPicPr>
        <p:blipFill rotWithShape="1">
          <a:blip r:embed="rId3">
            <a:alphaModFix/>
          </a:blip>
          <a:srcRect b="0" l="0" r="0" t="0"/>
          <a:stretch/>
        </p:blipFill>
        <p:spPr>
          <a:xfrm>
            <a:off x="6619100" y="1580343"/>
            <a:ext cx="4133850" cy="3819525"/>
          </a:xfrm>
          <a:prstGeom prst="rect">
            <a:avLst/>
          </a:prstGeom>
          <a:noFill/>
          <a:ln>
            <a:noFill/>
          </a:ln>
        </p:spPr>
      </p:pic>
      <p:pic>
        <p:nvPicPr>
          <p:cNvPr id="530" name="Google Shape;530;p37"/>
          <p:cNvPicPr preferRelativeResize="0"/>
          <p:nvPr/>
        </p:nvPicPr>
        <p:blipFill rotWithShape="1">
          <a:blip r:embed="rId4">
            <a:alphaModFix/>
          </a:blip>
          <a:srcRect b="0" l="0" r="0" t="0"/>
          <a:stretch/>
        </p:blipFill>
        <p:spPr>
          <a:xfrm>
            <a:off x="1306800" y="3857125"/>
            <a:ext cx="4370817" cy="2426700"/>
          </a:xfrm>
          <a:prstGeom prst="rect">
            <a:avLst/>
          </a:prstGeom>
          <a:noFill/>
          <a:ln>
            <a:noFill/>
          </a:ln>
        </p:spPr>
      </p:pic>
      <p:sp>
        <p:nvSpPr>
          <p:cNvPr id="531" name="Google Shape;531;p37"/>
          <p:cNvSpPr txBox="1"/>
          <p:nvPr/>
        </p:nvSpPr>
        <p:spPr>
          <a:xfrm>
            <a:off x="535567" y="2401325"/>
            <a:ext cx="59133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Exo Medium"/>
                <a:ea typeface="Exo Medium"/>
                <a:cs typeface="Exo Medium"/>
                <a:sym typeface="Exo Medium"/>
              </a:rPr>
              <a:t>Khi thực hiện truy vấn, các cột có chứa giá trị NULL sẽ xuất hiện như hình bên dưới</a:t>
            </a:r>
            <a:endParaRPr b="0" i="0" sz="1800" u="none" cap="none" strike="noStrike">
              <a:solidFill>
                <a:srgbClr val="000000"/>
              </a:solidFill>
              <a:latin typeface="Exo Medium"/>
              <a:ea typeface="Exo Medium"/>
              <a:cs typeface="Exo Medium"/>
              <a:sym typeface="Exo Medium"/>
            </a:endParaRPr>
          </a:p>
        </p:txBody>
      </p:sp>
      <p:sp>
        <p:nvSpPr>
          <p:cNvPr id="532" name="Google Shape;532;p37"/>
          <p:cNvSpPr/>
          <p:nvPr/>
        </p:nvSpPr>
        <p:spPr>
          <a:xfrm flipH="1" rot="-5400000">
            <a:off x="2950338" y="3128862"/>
            <a:ext cx="528300" cy="447900"/>
          </a:xfrm>
          <a:prstGeom prst="stripedRightArrow">
            <a:avLst>
              <a:gd fmla="val 50000" name="adj1"/>
              <a:gd fmla="val 50000" name="adj2"/>
            </a:avLst>
          </a:prstGeom>
          <a:solidFill>
            <a:srgbClr val="E2262D"/>
          </a:solidFill>
          <a:ln cap="flat" cmpd="sng" w="9525">
            <a:solidFill>
              <a:srgbClr val="E2262D"/>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533" name="Google Shape;533;p37"/>
          <p:cNvSpPr txBox="1"/>
          <p:nvPr/>
        </p:nvSpPr>
        <p:spPr>
          <a:xfrm>
            <a:off x="459375" y="399750"/>
            <a:ext cx="9369900" cy="615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US" sz="3400" u="none" cap="none" strike="noStrike">
                <a:solidFill>
                  <a:srgbClr val="000000"/>
                </a:solidFill>
                <a:latin typeface="Exo"/>
                <a:ea typeface="Exo"/>
                <a:cs typeface="Exo"/>
                <a:sym typeface="Exo"/>
              </a:rPr>
              <a:t>Dữ liệu NULL và xử lý dữ liệu NULL trong SQL</a:t>
            </a:r>
            <a:endParaRPr b="1" i="0" sz="3800" u="none" cap="none" strike="noStrike">
              <a:solidFill>
                <a:srgbClr val="000000"/>
              </a:solidFill>
              <a:latin typeface="Exo"/>
              <a:ea typeface="Exo"/>
              <a:cs typeface="Exo"/>
              <a:sym typeface="Ex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pic>
        <p:nvPicPr>
          <p:cNvPr id="539" name="Google Shape;539;g23dccb6f06f_1_309"/>
          <p:cNvPicPr preferRelativeResize="0"/>
          <p:nvPr/>
        </p:nvPicPr>
        <p:blipFill rotWithShape="1">
          <a:blip r:embed="rId3">
            <a:alphaModFix/>
          </a:blip>
          <a:srcRect b="0" l="0" r="0" t="0"/>
          <a:stretch/>
        </p:blipFill>
        <p:spPr>
          <a:xfrm>
            <a:off x="327125" y="1432525"/>
            <a:ext cx="4934699" cy="4934699"/>
          </a:xfrm>
          <a:prstGeom prst="rect">
            <a:avLst/>
          </a:prstGeom>
          <a:noFill/>
          <a:ln>
            <a:noFill/>
          </a:ln>
        </p:spPr>
      </p:pic>
      <p:sp>
        <p:nvSpPr>
          <p:cNvPr id="540" name="Google Shape;540;g23dccb6f06f_1_309"/>
          <p:cNvSpPr txBox="1"/>
          <p:nvPr/>
        </p:nvSpPr>
        <p:spPr>
          <a:xfrm>
            <a:off x="5508350" y="2699625"/>
            <a:ext cx="6531000" cy="86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000000"/>
                </a:solidFill>
                <a:latin typeface="Exo"/>
                <a:ea typeface="Exo"/>
                <a:cs typeface="Exo"/>
                <a:sym typeface="Exo"/>
              </a:rPr>
              <a:t>NGUYÊN NHÂN NÀO DẪN TỚI VIỆC DỮ LIỆU CÓ GIÁ TRỊ NULL?</a:t>
            </a:r>
            <a:endParaRPr b="1" i="0" sz="2200" u="none" cap="none" strike="noStrike">
              <a:solidFill>
                <a:srgbClr val="000000"/>
              </a:solidFill>
              <a:latin typeface="Exo"/>
              <a:ea typeface="Exo"/>
              <a:cs typeface="Exo"/>
              <a:sym typeface="Exo"/>
            </a:endParaRPr>
          </a:p>
        </p:txBody>
      </p:sp>
      <p:grpSp>
        <p:nvGrpSpPr>
          <p:cNvPr id="541" name="Google Shape;541;g23dccb6f06f_1_309"/>
          <p:cNvGrpSpPr/>
          <p:nvPr/>
        </p:nvGrpSpPr>
        <p:grpSpPr>
          <a:xfrm>
            <a:off x="5033467" y="2843707"/>
            <a:ext cx="474874" cy="474408"/>
            <a:chOff x="3040984" y="3681059"/>
            <a:chExt cx="356164" cy="355815"/>
          </a:xfrm>
        </p:grpSpPr>
        <p:sp>
          <p:nvSpPr>
            <p:cNvPr id="542" name="Google Shape;542;g23dccb6f06f_1_309"/>
            <p:cNvSpPr/>
            <p:nvPr/>
          </p:nvSpPr>
          <p:spPr>
            <a:xfrm>
              <a:off x="3040984" y="3681059"/>
              <a:ext cx="356164" cy="355815"/>
            </a:xfrm>
            <a:custGeom>
              <a:rect b="b" l="l" r="r" t="t"/>
              <a:pathLst>
                <a:path extrusionOk="0" h="11205" w="11216">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543" name="Google Shape;543;g23dccb6f06f_1_309"/>
            <p:cNvSpPr/>
            <p:nvPr/>
          </p:nvSpPr>
          <p:spPr>
            <a:xfrm>
              <a:off x="3183120" y="3921508"/>
              <a:ext cx="59414" cy="59382"/>
            </a:xfrm>
            <a:custGeom>
              <a:rect b="b" l="l" r="r" t="t"/>
              <a:pathLst>
                <a:path extrusionOk="0" h="1870" w="1871">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544" name="Google Shape;544;g23dccb6f06f_1_309"/>
            <p:cNvSpPr/>
            <p:nvPr/>
          </p:nvSpPr>
          <p:spPr>
            <a:xfrm>
              <a:off x="3149110" y="3735868"/>
              <a:ext cx="141056" cy="174716"/>
            </a:xfrm>
            <a:custGeom>
              <a:rect b="b" l="l" r="r" t="t"/>
              <a:pathLst>
                <a:path extrusionOk="0" h="5502" w="4442">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g23dccb6f06f_1_494"/>
          <p:cNvSpPr txBox="1"/>
          <p:nvPr/>
        </p:nvSpPr>
        <p:spPr>
          <a:xfrm>
            <a:off x="9685315" y="6436215"/>
            <a:ext cx="2307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doc@mindx.edu.vn</a:t>
            </a:r>
            <a:endParaRPr b="0" i="0" sz="1400" u="none" cap="none" strike="noStrike">
              <a:solidFill>
                <a:srgbClr val="000000"/>
              </a:solidFill>
              <a:latin typeface="Arial"/>
              <a:ea typeface="Arial"/>
              <a:cs typeface="Arial"/>
              <a:sym typeface="Arial"/>
            </a:endParaRPr>
          </a:p>
        </p:txBody>
      </p:sp>
      <p:sp>
        <p:nvSpPr>
          <p:cNvPr id="550" name="Google Shape;550;g23dccb6f06f_1_494"/>
          <p:cNvSpPr txBox="1"/>
          <p:nvPr/>
        </p:nvSpPr>
        <p:spPr>
          <a:xfrm>
            <a:off x="680700" y="1568000"/>
            <a:ext cx="6216300" cy="258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Exo Medium"/>
                <a:ea typeface="Exo Medium"/>
                <a:cs typeface="Exo Medium"/>
                <a:sym typeface="Exo Medium"/>
              </a:rPr>
              <a:t>Có nhiều nguyên nhân dẫn tới việc dữ liệu bị NULL như:</a:t>
            </a:r>
            <a:endParaRPr b="0" i="0" sz="18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Exo Medium"/>
              <a:ea typeface="Exo Medium"/>
              <a:cs typeface="Exo Medium"/>
              <a:sym typeface="Exo Medium"/>
            </a:endParaRPr>
          </a:p>
          <a:p>
            <a:pPr indent="-342900" lvl="0" marL="457200" marR="0" rtl="0" algn="l">
              <a:lnSpc>
                <a:spcPct val="100000"/>
              </a:lnSpc>
              <a:spcBef>
                <a:spcPts val="0"/>
              </a:spcBef>
              <a:spcAft>
                <a:spcPts val="0"/>
              </a:spcAft>
              <a:buClr>
                <a:srgbClr val="000000"/>
              </a:buClr>
              <a:buSzPts val="1800"/>
              <a:buFont typeface="Exo Medium"/>
              <a:buChar char="-"/>
            </a:pPr>
            <a:r>
              <a:rPr b="0" i="0" lang="en-US" sz="1800" u="none" cap="none" strike="noStrike">
                <a:solidFill>
                  <a:srgbClr val="000000"/>
                </a:solidFill>
                <a:latin typeface="Exo Medium"/>
                <a:ea typeface="Exo Medium"/>
                <a:cs typeface="Exo Medium"/>
                <a:sym typeface="Exo Medium"/>
              </a:rPr>
              <a:t>Nhập liệu</a:t>
            </a:r>
            <a:endParaRPr b="0" i="0" sz="1800" u="none" cap="none" strike="noStrike">
              <a:solidFill>
                <a:srgbClr val="000000"/>
              </a:solidFill>
              <a:latin typeface="Exo Medium"/>
              <a:ea typeface="Exo Medium"/>
              <a:cs typeface="Exo Medium"/>
              <a:sym typeface="Exo Medium"/>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Exo Medium"/>
              <a:ea typeface="Exo Medium"/>
              <a:cs typeface="Exo Medium"/>
              <a:sym typeface="Exo Medium"/>
            </a:endParaRPr>
          </a:p>
          <a:p>
            <a:pPr indent="-342900" lvl="0" marL="457200" marR="0" rtl="0" algn="l">
              <a:lnSpc>
                <a:spcPct val="100000"/>
              </a:lnSpc>
              <a:spcBef>
                <a:spcPts val="0"/>
              </a:spcBef>
              <a:spcAft>
                <a:spcPts val="0"/>
              </a:spcAft>
              <a:buClr>
                <a:srgbClr val="000000"/>
              </a:buClr>
              <a:buSzPts val="1800"/>
              <a:buFont typeface="Exo Medium"/>
              <a:buChar char="-"/>
            </a:pPr>
            <a:r>
              <a:rPr b="0" i="0" lang="en-US" sz="1800" u="none" cap="none" strike="noStrike">
                <a:solidFill>
                  <a:srgbClr val="000000"/>
                </a:solidFill>
                <a:latin typeface="Exo Medium"/>
                <a:ea typeface="Exo Medium"/>
                <a:cs typeface="Exo Medium"/>
                <a:sym typeface="Exo Medium"/>
              </a:rPr>
              <a:t>Thu thập dữ liệu</a:t>
            </a:r>
            <a:endParaRPr b="0" i="0" sz="1800" u="none" cap="none" strike="noStrike">
              <a:solidFill>
                <a:srgbClr val="000000"/>
              </a:solidFill>
              <a:latin typeface="Exo Medium"/>
              <a:ea typeface="Exo Medium"/>
              <a:cs typeface="Exo Medium"/>
              <a:sym typeface="Exo Medium"/>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Exo Medium"/>
              <a:ea typeface="Exo Medium"/>
              <a:cs typeface="Exo Medium"/>
              <a:sym typeface="Exo Medium"/>
            </a:endParaRPr>
          </a:p>
          <a:p>
            <a:pPr indent="-342900" lvl="0" marL="457200" marR="0" rtl="0" algn="l">
              <a:lnSpc>
                <a:spcPct val="100000"/>
              </a:lnSpc>
              <a:spcBef>
                <a:spcPts val="0"/>
              </a:spcBef>
              <a:spcAft>
                <a:spcPts val="0"/>
              </a:spcAft>
              <a:buClr>
                <a:srgbClr val="000000"/>
              </a:buClr>
              <a:buSzPts val="1800"/>
              <a:buFont typeface="Exo Medium"/>
              <a:buChar char="-"/>
            </a:pPr>
            <a:r>
              <a:rPr b="0" i="0" lang="en-US" sz="1800" u="none" cap="none" strike="noStrike">
                <a:solidFill>
                  <a:srgbClr val="000000"/>
                </a:solidFill>
                <a:latin typeface="Exo Medium"/>
                <a:ea typeface="Exo Medium"/>
                <a:cs typeface="Exo Medium"/>
                <a:sym typeface="Exo Medium"/>
              </a:rPr>
              <a:t>Mất files dữ liệu</a:t>
            </a:r>
            <a:endParaRPr b="0" i="0" sz="1800" u="none" cap="none" strike="noStrike">
              <a:solidFill>
                <a:srgbClr val="000000"/>
              </a:solidFill>
              <a:latin typeface="Exo Medium"/>
              <a:ea typeface="Exo Medium"/>
              <a:cs typeface="Exo Medium"/>
              <a:sym typeface="Exo Medium"/>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Exo Medium"/>
              <a:ea typeface="Exo Medium"/>
              <a:cs typeface="Exo Medium"/>
              <a:sym typeface="Exo Medium"/>
            </a:endParaRPr>
          </a:p>
          <a:p>
            <a:pPr indent="-342900" lvl="0" marL="457200" marR="0" rtl="0" algn="l">
              <a:lnSpc>
                <a:spcPct val="100000"/>
              </a:lnSpc>
              <a:spcBef>
                <a:spcPts val="0"/>
              </a:spcBef>
              <a:spcAft>
                <a:spcPts val="0"/>
              </a:spcAft>
              <a:buClr>
                <a:srgbClr val="000000"/>
              </a:buClr>
              <a:buSzPts val="1800"/>
              <a:buFont typeface="Exo Medium"/>
              <a:buChar char="-"/>
            </a:pPr>
            <a:r>
              <a:rPr b="0" i="0" lang="en-US" sz="1800" u="none" cap="none" strike="noStrike">
                <a:solidFill>
                  <a:srgbClr val="000000"/>
                </a:solidFill>
                <a:latin typeface="Exo Medium"/>
                <a:ea typeface="Exo Medium"/>
                <a:cs typeface="Exo Medium"/>
                <a:sym typeface="Exo Medium"/>
              </a:rPr>
              <a:t>Nhiều lý do khác, …</a:t>
            </a:r>
            <a:endParaRPr b="0" i="0" sz="1800" u="none" cap="none" strike="noStrike">
              <a:solidFill>
                <a:srgbClr val="000000"/>
              </a:solidFill>
              <a:latin typeface="Exo Medium"/>
              <a:ea typeface="Exo Medium"/>
              <a:cs typeface="Exo Medium"/>
              <a:sym typeface="Exo Medium"/>
            </a:endParaRPr>
          </a:p>
        </p:txBody>
      </p:sp>
      <p:pic>
        <p:nvPicPr>
          <p:cNvPr id="551" name="Google Shape;551;g23dccb6f06f_1_494"/>
          <p:cNvPicPr preferRelativeResize="0"/>
          <p:nvPr/>
        </p:nvPicPr>
        <p:blipFill rotWithShape="1">
          <a:blip r:embed="rId3">
            <a:alphaModFix/>
          </a:blip>
          <a:srcRect b="0" l="0" r="0" t="0"/>
          <a:stretch/>
        </p:blipFill>
        <p:spPr>
          <a:xfrm>
            <a:off x="6052725" y="3222513"/>
            <a:ext cx="2762575" cy="2762575"/>
          </a:xfrm>
          <a:prstGeom prst="rect">
            <a:avLst/>
          </a:prstGeom>
          <a:noFill/>
          <a:ln>
            <a:noFill/>
          </a:ln>
        </p:spPr>
      </p:pic>
      <p:pic>
        <p:nvPicPr>
          <p:cNvPr id="552" name="Google Shape;552;g23dccb6f06f_1_494"/>
          <p:cNvPicPr preferRelativeResize="0"/>
          <p:nvPr/>
        </p:nvPicPr>
        <p:blipFill rotWithShape="1">
          <a:blip r:embed="rId4">
            <a:alphaModFix/>
          </a:blip>
          <a:srcRect b="0" l="0" r="0" t="0"/>
          <a:stretch/>
        </p:blipFill>
        <p:spPr>
          <a:xfrm>
            <a:off x="8430000" y="1790325"/>
            <a:ext cx="3240000" cy="1864149"/>
          </a:xfrm>
          <a:prstGeom prst="rect">
            <a:avLst/>
          </a:prstGeom>
          <a:noFill/>
          <a:ln>
            <a:noFill/>
          </a:ln>
        </p:spPr>
      </p:pic>
      <p:sp>
        <p:nvSpPr>
          <p:cNvPr id="553" name="Google Shape;553;g23dccb6f06f_1_494"/>
          <p:cNvSpPr txBox="1"/>
          <p:nvPr/>
        </p:nvSpPr>
        <p:spPr>
          <a:xfrm>
            <a:off x="9094500" y="2335600"/>
            <a:ext cx="23070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Medium"/>
                <a:ea typeface="Exo Medium"/>
                <a:cs typeface="Exo Medium"/>
                <a:sym typeface="Exo Medium"/>
              </a:rPr>
              <a:t>Có cách nào để kiểm tra NULL trong SQL không?</a:t>
            </a:r>
            <a:endParaRPr b="0" i="0" sz="1400" u="none" cap="none" strike="noStrike">
              <a:solidFill>
                <a:srgbClr val="000000"/>
              </a:solidFill>
              <a:latin typeface="Exo Medium"/>
              <a:ea typeface="Exo Medium"/>
              <a:cs typeface="Exo Medium"/>
              <a:sym typeface="Exo Medium"/>
            </a:endParaRPr>
          </a:p>
        </p:txBody>
      </p:sp>
      <p:sp>
        <p:nvSpPr>
          <p:cNvPr id="554" name="Google Shape;554;g23dccb6f06f_1_494"/>
          <p:cNvSpPr txBox="1"/>
          <p:nvPr/>
        </p:nvSpPr>
        <p:spPr>
          <a:xfrm>
            <a:off x="459375" y="399750"/>
            <a:ext cx="9369900" cy="615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US" sz="3400" u="none" cap="none" strike="noStrike">
                <a:solidFill>
                  <a:srgbClr val="000000"/>
                </a:solidFill>
                <a:latin typeface="Exo"/>
                <a:ea typeface="Exo"/>
                <a:cs typeface="Exo"/>
                <a:sym typeface="Exo"/>
              </a:rPr>
              <a:t>Dữ liệu NULL và xử lý dữ liệu NULL trong SQL</a:t>
            </a:r>
            <a:endParaRPr b="1" i="0" sz="3800" u="none" cap="none" strike="noStrike">
              <a:solidFill>
                <a:srgbClr val="000000"/>
              </a:solidFill>
              <a:latin typeface="Exo"/>
              <a:ea typeface="Exo"/>
              <a:cs typeface="Exo"/>
              <a:sym typeface="Ex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g23dccb6f06f_1_514"/>
          <p:cNvSpPr txBox="1"/>
          <p:nvPr/>
        </p:nvSpPr>
        <p:spPr>
          <a:xfrm>
            <a:off x="9685315" y="6436215"/>
            <a:ext cx="2307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doc@mindx.edu.vn</a:t>
            </a:r>
            <a:endParaRPr b="0" i="0" sz="1400" u="none" cap="none" strike="noStrike">
              <a:solidFill>
                <a:srgbClr val="000000"/>
              </a:solidFill>
              <a:latin typeface="Arial"/>
              <a:ea typeface="Arial"/>
              <a:cs typeface="Arial"/>
              <a:sym typeface="Arial"/>
            </a:endParaRPr>
          </a:p>
        </p:txBody>
      </p:sp>
      <p:sp>
        <p:nvSpPr>
          <p:cNvPr id="560" name="Google Shape;560;g23dccb6f06f_1_514"/>
          <p:cNvSpPr txBox="1"/>
          <p:nvPr/>
        </p:nvSpPr>
        <p:spPr>
          <a:xfrm>
            <a:off x="533405" y="2063025"/>
            <a:ext cx="59133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Exo Medium"/>
                <a:ea typeface="Exo Medium"/>
                <a:cs typeface="Exo Medium"/>
                <a:sym typeface="Exo Medium"/>
              </a:rPr>
              <a:t>Do NULL không thể sử dụng các toán tử logic để so sánh, do vậy, để kiểm tra nó, chúng ta cần sử dụng toán tử đặc biệt là </a:t>
            </a:r>
            <a:r>
              <a:rPr b="1" i="0" lang="en-US" sz="1800" u="none" cap="none" strike="noStrike">
                <a:solidFill>
                  <a:srgbClr val="000000"/>
                </a:solidFill>
                <a:latin typeface="Exo"/>
                <a:ea typeface="Exo"/>
                <a:cs typeface="Exo"/>
                <a:sym typeface="Exo"/>
              </a:rPr>
              <a:t>IS NULL </a:t>
            </a:r>
            <a:r>
              <a:rPr b="0" i="0" lang="en-US" sz="1800" u="none" cap="none" strike="noStrike">
                <a:solidFill>
                  <a:srgbClr val="000000"/>
                </a:solidFill>
                <a:latin typeface="Exo Medium"/>
                <a:ea typeface="Exo Medium"/>
                <a:cs typeface="Exo Medium"/>
                <a:sym typeface="Exo Medium"/>
              </a:rPr>
              <a:t>, và </a:t>
            </a:r>
            <a:r>
              <a:rPr b="1" i="0" lang="en-US" sz="1800" u="none" cap="none" strike="noStrike">
                <a:solidFill>
                  <a:srgbClr val="000000"/>
                </a:solidFill>
                <a:latin typeface="Exo"/>
                <a:ea typeface="Exo"/>
                <a:cs typeface="Exo"/>
                <a:sym typeface="Exo"/>
              </a:rPr>
              <a:t>IS NOT NULL</a:t>
            </a:r>
            <a:endParaRPr b="1" i="0" sz="1800" u="none" cap="none" strike="noStrike">
              <a:solidFill>
                <a:srgbClr val="000000"/>
              </a:solidFill>
              <a:latin typeface="Exo"/>
              <a:ea typeface="Exo"/>
              <a:cs typeface="Exo"/>
              <a:sym typeface="Exo"/>
            </a:endParaRPr>
          </a:p>
        </p:txBody>
      </p:sp>
      <p:sp>
        <p:nvSpPr>
          <p:cNvPr id="561" name="Google Shape;561;g23dccb6f06f_1_514"/>
          <p:cNvSpPr/>
          <p:nvPr/>
        </p:nvSpPr>
        <p:spPr>
          <a:xfrm>
            <a:off x="3079090" y="1184040"/>
            <a:ext cx="2303400" cy="6879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FFFFFF"/>
                </a:solidFill>
                <a:latin typeface="Exo Medium"/>
                <a:ea typeface="Exo Medium"/>
                <a:cs typeface="Exo Medium"/>
                <a:sym typeface="Exo Medium"/>
              </a:rPr>
              <a:t>IS NULL</a:t>
            </a:r>
            <a:endParaRPr b="0" i="0" sz="1800" u="none" cap="none" strike="noStrike">
              <a:solidFill>
                <a:srgbClr val="FFFFFF"/>
              </a:solidFill>
              <a:latin typeface="Exo Medium"/>
              <a:ea typeface="Exo Medium"/>
              <a:cs typeface="Exo Medium"/>
              <a:sym typeface="Exo Medium"/>
            </a:endParaRPr>
          </a:p>
        </p:txBody>
      </p:sp>
      <p:sp>
        <p:nvSpPr>
          <p:cNvPr id="562" name="Google Shape;562;g23dccb6f06f_1_514"/>
          <p:cNvSpPr/>
          <p:nvPr/>
        </p:nvSpPr>
        <p:spPr>
          <a:xfrm>
            <a:off x="6424915" y="1184040"/>
            <a:ext cx="2303400" cy="6879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Calibri"/>
              <a:buNone/>
            </a:pPr>
            <a:r>
              <a:rPr b="0" i="0" lang="en-US" sz="2000" u="none" cap="none" strike="noStrike">
                <a:solidFill>
                  <a:srgbClr val="000000"/>
                </a:solidFill>
                <a:latin typeface="Exo Medium"/>
                <a:ea typeface="Exo Medium"/>
                <a:cs typeface="Exo Medium"/>
                <a:sym typeface="Exo Medium"/>
              </a:rPr>
              <a:t>IS NOT NULL</a:t>
            </a:r>
            <a:endParaRPr b="0" i="0" sz="2000" u="none" cap="none" strike="noStrike">
              <a:solidFill>
                <a:srgbClr val="000000"/>
              </a:solidFill>
              <a:latin typeface="Exo Medium"/>
              <a:ea typeface="Exo Medium"/>
              <a:cs typeface="Exo Medium"/>
              <a:sym typeface="Exo Medium"/>
            </a:endParaRPr>
          </a:p>
        </p:txBody>
      </p:sp>
      <p:sp>
        <p:nvSpPr>
          <p:cNvPr id="563" name="Google Shape;563;g23dccb6f06f_1_514"/>
          <p:cNvSpPr txBox="1"/>
          <p:nvPr/>
        </p:nvSpPr>
        <p:spPr>
          <a:xfrm>
            <a:off x="838200" y="3107000"/>
            <a:ext cx="4313400" cy="11082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Exo Medium"/>
                <a:ea typeface="Exo Medium"/>
                <a:cs typeface="Exo Medium"/>
                <a:sym typeface="Exo Medium"/>
              </a:rPr>
              <a:t>Cú pháp: </a:t>
            </a:r>
            <a:endParaRPr b="0" i="0" sz="15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rgbClr val="0070C0"/>
                </a:solidFill>
                <a:latin typeface="Exo"/>
                <a:ea typeface="Exo"/>
                <a:cs typeface="Exo"/>
                <a:sym typeface="Exo"/>
              </a:rPr>
              <a:t>SELECT </a:t>
            </a:r>
            <a:r>
              <a:rPr b="0" i="1" lang="en-US" sz="1500" u="none" cap="none" strike="noStrike">
                <a:solidFill>
                  <a:srgbClr val="000000"/>
                </a:solidFill>
                <a:latin typeface="Exo Medium"/>
                <a:ea typeface="Exo Medium"/>
                <a:cs typeface="Exo Medium"/>
                <a:sym typeface="Exo Medium"/>
              </a:rPr>
              <a:t>column_name</a:t>
            </a:r>
            <a:endParaRPr b="0" i="1" sz="15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rgbClr val="0070C0"/>
                </a:solidFill>
                <a:latin typeface="Exo"/>
                <a:ea typeface="Exo"/>
                <a:cs typeface="Exo"/>
                <a:sym typeface="Exo"/>
              </a:rPr>
              <a:t>FROM</a:t>
            </a:r>
            <a:r>
              <a:rPr b="0" i="0" lang="en-US" sz="1500" u="none" cap="none" strike="noStrike">
                <a:solidFill>
                  <a:srgbClr val="000000"/>
                </a:solidFill>
                <a:latin typeface="Exo Medium"/>
                <a:ea typeface="Exo Medium"/>
                <a:cs typeface="Exo Medium"/>
                <a:sym typeface="Exo Medium"/>
              </a:rPr>
              <a:t> table_name</a:t>
            </a:r>
            <a:endParaRPr b="0" i="0" sz="15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rgbClr val="0070C0"/>
                </a:solidFill>
                <a:latin typeface="Exo"/>
                <a:ea typeface="Exo"/>
                <a:cs typeface="Exo"/>
                <a:sym typeface="Exo"/>
              </a:rPr>
              <a:t>WHERE </a:t>
            </a:r>
            <a:r>
              <a:rPr b="0" i="0" lang="en-US" sz="1500" u="none" cap="none" strike="noStrike">
                <a:solidFill>
                  <a:srgbClr val="000000"/>
                </a:solidFill>
                <a:latin typeface="Exo Medium"/>
                <a:ea typeface="Exo Medium"/>
                <a:cs typeface="Exo Medium"/>
                <a:sym typeface="Exo Medium"/>
              </a:rPr>
              <a:t>column_name </a:t>
            </a:r>
            <a:r>
              <a:rPr b="1" i="0" lang="en-US" sz="1500" u="none" cap="none" strike="noStrike">
                <a:solidFill>
                  <a:srgbClr val="0070C0"/>
                </a:solidFill>
                <a:latin typeface="Exo"/>
                <a:ea typeface="Exo"/>
                <a:cs typeface="Exo"/>
                <a:sym typeface="Exo"/>
              </a:rPr>
              <a:t>IS NULL</a:t>
            </a:r>
            <a:endParaRPr b="0" i="0" sz="1500" u="none" cap="none" strike="noStrike">
              <a:solidFill>
                <a:srgbClr val="000000"/>
              </a:solidFill>
              <a:latin typeface="Exo Medium"/>
              <a:ea typeface="Exo Medium"/>
              <a:cs typeface="Exo Medium"/>
              <a:sym typeface="Exo Medium"/>
            </a:endParaRPr>
          </a:p>
        </p:txBody>
      </p:sp>
      <p:sp>
        <p:nvSpPr>
          <p:cNvPr id="564" name="Google Shape;564;g23dccb6f06f_1_514"/>
          <p:cNvSpPr/>
          <p:nvPr/>
        </p:nvSpPr>
        <p:spPr>
          <a:xfrm flipH="1" rot="10800000">
            <a:off x="5454838" y="3508337"/>
            <a:ext cx="528300" cy="447900"/>
          </a:xfrm>
          <a:prstGeom prst="stripedRightArrow">
            <a:avLst>
              <a:gd fmla="val 50000" name="adj1"/>
              <a:gd fmla="val 50000" name="adj2"/>
            </a:avLst>
          </a:prstGeom>
          <a:solidFill>
            <a:srgbClr val="E2262D"/>
          </a:solidFill>
          <a:ln cap="flat" cmpd="sng" w="9525">
            <a:solidFill>
              <a:srgbClr val="E2262D"/>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565" name="Google Shape;565;g23dccb6f06f_1_514"/>
          <p:cNvSpPr txBox="1"/>
          <p:nvPr/>
        </p:nvSpPr>
        <p:spPr>
          <a:xfrm>
            <a:off x="6518100" y="3337850"/>
            <a:ext cx="4313400" cy="6465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Exo Medium"/>
                <a:ea typeface="Exo Medium"/>
                <a:cs typeface="Exo Medium"/>
                <a:sym typeface="Exo Medium"/>
              </a:rPr>
              <a:t>Trả về các dữ liệu thoả mãn điều kiện, giá trị dữ liệu tại cột ‘column_name’ là giá trị NULL</a:t>
            </a:r>
            <a:endParaRPr b="0" i="0" sz="1500" u="none" cap="none" strike="noStrike">
              <a:solidFill>
                <a:srgbClr val="000000"/>
              </a:solidFill>
              <a:latin typeface="Exo Medium"/>
              <a:ea typeface="Exo Medium"/>
              <a:cs typeface="Exo Medium"/>
              <a:sym typeface="Exo Medium"/>
            </a:endParaRPr>
          </a:p>
        </p:txBody>
      </p:sp>
      <p:sp>
        <p:nvSpPr>
          <p:cNvPr id="566" name="Google Shape;566;g23dccb6f06f_1_514"/>
          <p:cNvSpPr txBox="1"/>
          <p:nvPr/>
        </p:nvSpPr>
        <p:spPr>
          <a:xfrm>
            <a:off x="780600" y="4215200"/>
            <a:ext cx="743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Medium"/>
                <a:ea typeface="Exo Medium"/>
                <a:cs typeface="Exo Medium"/>
                <a:sym typeface="Exo Medium"/>
              </a:rPr>
              <a:t>Ví dụ:</a:t>
            </a:r>
            <a:endParaRPr b="0" i="0" sz="1400" u="none" cap="none" strike="noStrike">
              <a:solidFill>
                <a:srgbClr val="000000"/>
              </a:solidFill>
              <a:latin typeface="Exo Medium"/>
              <a:ea typeface="Exo Medium"/>
              <a:cs typeface="Exo Medium"/>
              <a:sym typeface="Exo Medium"/>
            </a:endParaRPr>
          </a:p>
        </p:txBody>
      </p:sp>
      <p:graphicFrame>
        <p:nvGraphicFramePr>
          <p:cNvPr id="567" name="Google Shape;567;g23dccb6f06f_1_514"/>
          <p:cNvGraphicFramePr/>
          <p:nvPr/>
        </p:nvGraphicFramePr>
        <p:xfrm>
          <a:off x="585225" y="4615400"/>
          <a:ext cx="3000000" cy="3000000"/>
        </p:xfrm>
        <a:graphic>
          <a:graphicData uri="http://schemas.openxmlformats.org/drawingml/2006/table">
            <a:tbl>
              <a:tblPr>
                <a:noFill/>
                <a:tableStyleId>{880B8BB6-16E7-47FC-8718-F5D878DAB9EA}</a:tableStyleId>
              </a:tblPr>
              <a:tblGrid>
                <a:gridCol w="958025"/>
                <a:gridCol w="958025"/>
                <a:gridCol w="930150"/>
                <a:gridCol w="930150"/>
              </a:tblGrid>
              <a:tr h="222200">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OID</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CNAME</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TIME</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TotalDue</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r>
              <a:tr h="27632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C1000</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Hoàng Khánh</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1/1/2023</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50000</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8502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C1001</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Justin Mohan</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2/2/2023</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60000</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C1002</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NULL</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6/2/2023</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80000</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C1003</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NULL</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3/3/2023</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40000</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C1004</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Đình Phước</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solidFill>
                            <a:srgbClr val="000000"/>
                          </a:solidFill>
                          <a:latin typeface="Exo"/>
                          <a:ea typeface="Exo"/>
                          <a:cs typeface="Exo"/>
                          <a:sym typeface="Exo"/>
                        </a:rPr>
                        <a:t>6/3/2023</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10000</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568" name="Google Shape;568;g23dccb6f06f_1_514"/>
          <p:cNvSpPr txBox="1"/>
          <p:nvPr/>
        </p:nvSpPr>
        <p:spPr>
          <a:xfrm>
            <a:off x="4581025" y="5113925"/>
            <a:ext cx="4313400" cy="11082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Exo Medium"/>
                <a:ea typeface="Exo Medium"/>
                <a:cs typeface="Exo Medium"/>
                <a:sym typeface="Exo Medium"/>
              </a:rPr>
              <a:t>Cú pháp: </a:t>
            </a:r>
            <a:endParaRPr b="0" i="0" sz="15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rgbClr val="0070C0"/>
                </a:solidFill>
                <a:latin typeface="Exo"/>
                <a:ea typeface="Exo"/>
                <a:cs typeface="Exo"/>
                <a:sym typeface="Exo"/>
              </a:rPr>
              <a:t>SELECT </a:t>
            </a:r>
            <a:r>
              <a:rPr b="0" i="1" lang="en-US" sz="1500" u="none" cap="none" strike="noStrike">
                <a:solidFill>
                  <a:srgbClr val="000000"/>
                </a:solidFill>
                <a:latin typeface="Exo Medium"/>
                <a:ea typeface="Exo Medium"/>
                <a:cs typeface="Exo Medium"/>
                <a:sym typeface="Exo Medium"/>
              </a:rPr>
              <a:t>*</a:t>
            </a:r>
            <a:endParaRPr b="0" i="1" sz="15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rgbClr val="0070C0"/>
                </a:solidFill>
                <a:latin typeface="Exo"/>
                <a:ea typeface="Exo"/>
                <a:cs typeface="Exo"/>
                <a:sym typeface="Exo"/>
              </a:rPr>
              <a:t>FROM</a:t>
            </a:r>
            <a:r>
              <a:rPr b="0" i="0" lang="en-US" sz="1500" u="none" cap="none" strike="noStrike">
                <a:solidFill>
                  <a:srgbClr val="000000"/>
                </a:solidFill>
                <a:latin typeface="Exo Medium"/>
                <a:ea typeface="Exo Medium"/>
                <a:cs typeface="Exo Medium"/>
                <a:sym typeface="Exo Medium"/>
              </a:rPr>
              <a:t> Sales</a:t>
            </a:r>
            <a:endParaRPr b="0" i="0" sz="15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rgbClr val="0070C0"/>
                </a:solidFill>
                <a:latin typeface="Exo"/>
                <a:ea typeface="Exo"/>
                <a:cs typeface="Exo"/>
                <a:sym typeface="Exo"/>
              </a:rPr>
              <a:t>WHERE </a:t>
            </a:r>
            <a:r>
              <a:rPr b="0" i="0" lang="en-US" sz="1500" u="none" cap="none" strike="noStrike">
                <a:solidFill>
                  <a:srgbClr val="000000"/>
                </a:solidFill>
                <a:latin typeface="Exo Medium"/>
                <a:ea typeface="Exo Medium"/>
                <a:cs typeface="Exo Medium"/>
                <a:sym typeface="Exo Medium"/>
              </a:rPr>
              <a:t>CNAME </a:t>
            </a:r>
            <a:r>
              <a:rPr b="1" i="0" lang="en-US" sz="1500" u="none" cap="none" strike="noStrike">
                <a:solidFill>
                  <a:srgbClr val="0070C0"/>
                </a:solidFill>
                <a:latin typeface="Exo"/>
                <a:ea typeface="Exo"/>
                <a:cs typeface="Exo"/>
                <a:sym typeface="Exo"/>
              </a:rPr>
              <a:t>IS NULL</a:t>
            </a:r>
            <a:endParaRPr b="0" i="0" sz="1500" u="none" cap="none" strike="noStrike">
              <a:solidFill>
                <a:srgbClr val="000000"/>
              </a:solidFill>
              <a:latin typeface="Exo Medium"/>
              <a:ea typeface="Exo Medium"/>
              <a:cs typeface="Exo Medium"/>
              <a:sym typeface="Exo Medium"/>
            </a:endParaRPr>
          </a:p>
        </p:txBody>
      </p:sp>
      <p:sp>
        <p:nvSpPr>
          <p:cNvPr id="569" name="Google Shape;569;g23dccb6f06f_1_514"/>
          <p:cNvSpPr/>
          <p:nvPr/>
        </p:nvSpPr>
        <p:spPr>
          <a:xfrm flipH="1" rot="10800000">
            <a:off x="5918388" y="4539212"/>
            <a:ext cx="528300" cy="447900"/>
          </a:xfrm>
          <a:prstGeom prst="stripedRightArrow">
            <a:avLst>
              <a:gd fmla="val 50000" name="adj1"/>
              <a:gd fmla="val 50000" name="adj2"/>
            </a:avLst>
          </a:prstGeom>
          <a:solidFill>
            <a:srgbClr val="E2262D"/>
          </a:solidFill>
          <a:ln cap="flat" cmpd="sng" w="9525">
            <a:solidFill>
              <a:srgbClr val="E2262D"/>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570" name="Google Shape;570;g23dccb6f06f_1_514"/>
          <p:cNvSpPr txBox="1"/>
          <p:nvPr/>
        </p:nvSpPr>
        <p:spPr>
          <a:xfrm>
            <a:off x="992900" y="6167725"/>
            <a:ext cx="2573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Bảng dữ liệu Sales gốc</a:t>
            </a:r>
            <a:endParaRPr b="0" i="0" sz="1400" u="none" cap="none" strike="noStrike">
              <a:solidFill>
                <a:srgbClr val="000000"/>
              </a:solidFill>
              <a:latin typeface="Exo"/>
              <a:ea typeface="Exo"/>
              <a:cs typeface="Exo"/>
              <a:sym typeface="Exo"/>
            </a:endParaRPr>
          </a:p>
        </p:txBody>
      </p:sp>
      <p:graphicFrame>
        <p:nvGraphicFramePr>
          <p:cNvPr id="571" name="Google Shape;571;g23dccb6f06f_1_514"/>
          <p:cNvGraphicFramePr/>
          <p:nvPr/>
        </p:nvGraphicFramePr>
        <p:xfrm>
          <a:off x="9113875" y="4409313"/>
          <a:ext cx="3000000" cy="3000000"/>
        </p:xfrm>
        <a:graphic>
          <a:graphicData uri="http://schemas.openxmlformats.org/drawingml/2006/table">
            <a:tbl>
              <a:tblPr>
                <a:noFill/>
                <a:tableStyleId>{880B8BB6-16E7-47FC-8718-F5D878DAB9EA}</a:tableStyleId>
              </a:tblPr>
              <a:tblGrid>
                <a:gridCol w="724425"/>
                <a:gridCol w="724425"/>
                <a:gridCol w="724425"/>
                <a:gridCol w="724425"/>
              </a:tblGrid>
              <a:tr h="317500">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OID</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CNAME</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TIME</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TotalDue</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r>
              <a:tr h="544400">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C1002</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NULL</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6/2/2023</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80000</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44400">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C1003</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NULL</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3/3/2023</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40000</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572" name="Google Shape;572;g23dccb6f06f_1_514"/>
          <p:cNvSpPr txBox="1"/>
          <p:nvPr/>
        </p:nvSpPr>
        <p:spPr>
          <a:xfrm>
            <a:off x="9418625" y="5767525"/>
            <a:ext cx="2573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Kết quả truy vấn</a:t>
            </a:r>
            <a:endParaRPr b="0" i="0" sz="1400" u="none" cap="none" strike="noStrike">
              <a:solidFill>
                <a:srgbClr val="000000"/>
              </a:solidFill>
              <a:latin typeface="Exo"/>
              <a:ea typeface="Exo"/>
              <a:cs typeface="Exo"/>
              <a:sym typeface="Exo"/>
            </a:endParaRPr>
          </a:p>
        </p:txBody>
      </p:sp>
      <p:sp>
        <p:nvSpPr>
          <p:cNvPr id="573" name="Google Shape;573;g23dccb6f06f_1_514"/>
          <p:cNvSpPr txBox="1"/>
          <p:nvPr/>
        </p:nvSpPr>
        <p:spPr>
          <a:xfrm>
            <a:off x="459375" y="399750"/>
            <a:ext cx="9369900" cy="615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US" sz="3400" u="none" cap="none" strike="noStrike">
                <a:solidFill>
                  <a:srgbClr val="000000"/>
                </a:solidFill>
                <a:latin typeface="Exo"/>
                <a:ea typeface="Exo"/>
                <a:cs typeface="Exo"/>
                <a:sym typeface="Exo"/>
              </a:rPr>
              <a:t>Dữ liệu NULL và xử lý dữ liệu NULL trong SQL</a:t>
            </a:r>
            <a:endParaRPr b="1" i="0" sz="3800" u="none" cap="none" strike="noStrike">
              <a:solidFill>
                <a:srgbClr val="000000"/>
              </a:solidFill>
              <a:latin typeface="Exo"/>
              <a:ea typeface="Exo"/>
              <a:cs typeface="Exo"/>
              <a:sym typeface="Ex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g23dccb6f06f_1_537"/>
          <p:cNvSpPr txBox="1"/>
          <p:nvPr/>
        </p:nvSpPr>
        <p:spPr>
          <a:xfrm>
            <a:off x="9685315" y="6436215"/>
            <a:ext cx="2307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doc@mindx.edu.vn</a:t>
            </a:r>
            <a:endParaRPr b="0" i="0" sz="1400" u="none" cap="none" strike="noStrike">
              <a:solidFill>
                <a:srgbClr val="000000"/>
              </a:solidFill>
              <a:latin typeface="Arial"/>
              <a:ea typeface="Arial"/>
              <a:cs typeface="Arial"/>
              <a:sym typeface="Arial"/>
            </a:endParaRPr>
          </a:p>
        </p:txBody>
      </p:sp>
      <p:sp>
        <p:nvSpPr>
          <p:cNvPr id="579" name="Google Shape;579;g23dccb6f06f_1_537"/>
          <p:cNvSpPr txBox="1"/>
          <p:nvPr/>
        </p:nvSpPr>
        <p:spPr>
          <a:xfrm>
            <a:off x="533405" y="2063025"/>
            <a:ext cx="59133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Exo Medium"/>
                <a:ea typeface="Exo Medium"/>
                <a:cs typeface="Exo Medium"/>
                <a:sym typeface="Exo Medium"/>
              </a:rPr>
              <a:t>Do NULL không thể sử dụng các toán tử logic để so sánh, do vậy, để kiểm tra nó, chúng ta cần sử dụng toán tử đặc biệt là </a:t>
            </a:r>
            <a:r>
              <a:rPr b="1" i="0" lang="en-US" sz="1800" u="none" cap="none" strike="noStrike">
                <a:solidFill>
                  <a:srgbClr val="000000"/>
                </a:solidFill>
                <a:latin typeface="Exo"/>
                <a:ea typeface="Exo"/>
                <a:cs typeface="Exo"/>
                <a:sym typeface="Exo"/>
              </a:rPr>
              <a:t>IS NULL </a:t>
            </a:r>
            <a:r>
              <a:rPr b="0" i="0" lang="en-US" sz="1800" u="none" cap="none" strike="noStrike">
                <a:solidFill>
                  <a:srgbClr val="000000"/>
                </a:solidFill>
                <a:latin typeface="Exo Medium"/>
                <a:ea typeface="Exo Medium"/>
                <a:cs typeface="Exo Medium"/>
                <a:sym typeface="Exo Medium"/>
              </a:rPr>
              <a:t>, và </a:t>
            </a:r>
            <a:r>
              <a:rPr b="1" i="0" lang="en-US" sz="1800" u="none" cap="none" strike="noStrike">
                <a:solidFill>
                  <a:srgbClr val="000000"/>
                </a:solidFill>
                <a:latin typeface="Exo"/>
                <a:ea typeface="Exo"/>
                <a:cs typeface="Exo"/>
                <a:sym typeface="Exo"/>
              </a:rPr>
              <a:t>IS NOT NULL</a:t>
            </a:r>
            <a:endParaRPr b="1" i="0" sz="1800" u="none" cap="none" strike="noStrike">
              <a:solidFill>
                <a:srgbClr val="000000"/>
              </a:solidFill>
              <a:latin typeface="Exo"/>
              <a:ea typeface="Exo"/>
              <a:cs typeface="Exo"/>
              <a:sym typeface="Exo"/>
            </a:endParaRPr>
          </a:p>
        </p:txBody>
      </p:sp>
      <p:sp>
        <p:nvSpPr>
          <p:cNvPr id="580" name="Google Shape;580;g23dccb6f06f_1_537"/>
          <p:cNvSpPr/>
          <p:nvPr/>
        </p:nvSpPr>
        <p:spPr>
          <a:xfrm>
            <a:off x="3079090" y="1184040"/>
            <a:ext cx="2303400" cy="6879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Calibri"/>
              <a:buNone/>
            </a:pPr>
            <a:r>
              <a:rPr b="0" i="0" lang="en-US" sz="2000" u="none" cap="none" strike="noStrike">
                <a:solidFill>
                  <a:srgbClr val="000000"/>
                </a:solidFill>
                <a:latin typeface="Exo Medium"/>
                <a:ea typeface="Exo Medium"/>
                <a:cs typeface="Exo Medium"/>
                <a:sym typeface="Exo Medium"/>
              </a:rPr>
              <a:t>IS NULL</a:t>
            </a:r>
            <a:endParaRPr b="0" i="0" sz="2000" u="none" cap="none" strike="noStrike">
              <a:solidFill>
                <a:srgbClr val="000000"/>
              </a:solidFill>
              <a:latin typeface="Exo Medium"/>
              <a:ea typeface="Exo Medium"/>
              <a:cs typeface="Exo Medium"/>
              <a:sym typeface="Exo Medium"/>
            </a:endParaRPr>
          </a:p>
        </p:txBody>
      </p:sp>
      <p:sp>
        <p:nvSpPr>
          <p:cNvPr id="581" name="Google Shape;581;g23dccb6f06f_1_537"/>
          <p:cNvSpPr/>
          <p:nvPr/>
        </p:nvSpPr>
        <p:spPr>
          <a:xfrm>
            <a:off x="6424915" y="1184040"/>
            <a:ext cx="2303400" cy="6879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FFFFFF"/>
                </a:solidFill>
                <a:latin typeface="Exo Medium"/>
                <a:ea typeface="Exo Medium"/>
                <a:cs typeface="Exo Medium"/>
                <a:sym typeface="Exo Medium"/>
              </a:rPr>
              <a:t>IS NOT NULL</a:t>
            </a:r>
            <a:endParaRPr b="0" i="0" sz="1800" u="none" cap="none" strike="noStrike">
              <a:solidFill>
                <a:srgbClr val="FFFFFF"/>
              </a:solidFill>
              <a:latin typeface="Exo Medium"/>
              <a:ea typeface="Exo Medium"/>
              <a:cs typeface="Exo Medium"/>
              <a:sym typeface="Exo Medium"/>
            </a:endParaRPr>
          </a:p>
        </p:txBody>
      </p:sp>
      <p:sp>
        <p:nvSpPr>
          <p:cNvPr id="582" name="Google Shape;582;g23dccb6f06f_1_537"/>
          <p:cNvSpPr txBox="1"/>
          <p:nvPr/>
        </p:nvSpPr>
        <p:spPr>
          <a:xfrm>
            <a:off x="838200" y="3107000"/>
            <a:ext cx="4313400" cy="11082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Exo Medium"/>
                <a:ea typeface="Exo Medium"/>
                <a:cs typeface="Exo Medium"/>
                <a:sym typeface="Exo Medium"/>
              </a:rPr>
              <a:t>Cú pháp: </a:t>
            </a:r>
            <a:endParaRPr b="0" i="0" sz="15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rgbClr val="0070C0"/>
                </a:solidFill>
                <a:latin typeface="Exo"/>
                <a:ea typeface="Exo"/>
                <a:cs typeface="Exo"/>
                <a:sym typeface="Exo"/>
              </a:rPr>
              <a:t>SELECT </a:t>
            </a:r>
            <a:r>
              <a:rPr b="0" i="1" lang="en-US" sz="1500" u="none" cap="none" strike="noStrike">
                <a:solidFill>
                  <a:srgbClr val="000000"/>
                </a:solidFill>
                <a:latin typeface="Exo Medium"/>
                <a:ea typeface="Exo Medium"/>
                <a:cs typeface="Exo Medium"/>
                <a:sym typeface="Exo Medium"/>
              </a:rPr>
              <a:t>column_name</a:t>
            </a:r>
            <a:endParaRPr b="0" i="1" sz="15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rgbClr val="0070C0"/>
                </a:solidFill>
                <a:latin typeface="Exo"/>
                <a:ea typeface="Exo"/>
                <a:cs typeface="Exo"/>
                <a:sym typeface="Exo"/>
              </a:rPr>
              <a:t>FROM</a:t>
            </a:r>
            <a:r>
              <a:rPr b="0" i="0" lang="en-US" sz="1500" u="none" cap="none" strike="noStrike">
                <a:solidFill>
                  <a:srgbClr val="000000"/>
                </a:solidFill>
                <a:latin typeface="Exo Medium"/>
                <a:ea typeface="Exo Medium"/>
                <a:cs typeface="Exo Medium"/>
                <a:sym typeface="Exo Medium"/>
              </a:rPr>
              <a:t> table_name</a:t>
            </a:r>
            <a:endParaRPr b="0" i="0" sz="15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rgbClr val="0070C0"/>
                </a:solidFill>
                <a:latin typeface="Exo"/>
                <a:ea typeface="Exo"/>
                <a:cs typeface="Exo"/>
                <a:sym typeface="Exo"/>
              </a:rPr>
              <a:t>WHERE </a:t>
            </a:r>
            <a:r>
              <a:rPr b="0" i="0" lang="en-US" sz="1500" u="none" cap="none" strike="noStrike">
                <a:solidFill>
                  <a:srgbClr val="000000"/>
                </a:solidFill>
                <a:latin typeface="Exo Medium"/>
                <a:ea typeface="Exo Medium"/>
                <a:cs typeface="Exo Medium"/>
                <a:sym typeface="Exo Medium"/>
              </a:rPr>
              <a:t>column_name </a:t>
            </a:r>
            <a:r>
              <a:rPr b="1" i="0" lang="en-US" sz="1500" u="none" cap="none" strike="noStrike">
                <a:solidFill>
                  <a:srgbClr val="0070C0"/>
                </a:solidFill>
                <a:latin typeface="Exo"/>
                <a:ea typeface="Exo"/>
                <a:cs typeface="Exo"/>
                <a:sym typeface="Exo"/>
              </a:rPr>
              <a:t>IS NOT NULL</a:t>
            </a:r>
            <a:endParaRPr b="0" i="0" sz="1500" u="none" cap="none" strike="noStrike">
              <a:solidFill>
                <a:srgbClr val="000000"/>
              </a:solidFill>
              <a:latin typeface="Exo Medium"/>
              <a:ea typeface="Exo Medium"/>
              <a:cs typeface="Exo Medium"/>
              <a:sym typeface="Exo Medium"/>
            </a:endParaRPr>
          </a:p>
        </p:txBody>
      </p:sp>
      <p:sp>
        <p:nvSpPr>
          <p:cNvPr id="583" name="Google Shape;583;g23dccb6f06f_1_537"/>
          <p:cNvSpPr/>
          <p:nvPr/>
        </p:nvSpPr>
        <p:spPr>
          <a:xfrm flipH="1" rot="10800000">
            <a:off x="5454838" y="3508337"/>
            <a:ext cx="528300" cy="447900"/>
          </a:xfrm>
          <a:prstGeom prst="stripedRightArrow">
            <a:avLst>
              <a:gd fmla="val 50000" name="adj1"/>
              <a:gd fmla="val 50000" name="adj2"/>
            </a:avLst>
          </a:prstGeom>
          <a:solidFill>
            <a:srgbClr val="E2262D"/>
          </a:solidFill>
          <a:ln cap="flat" cmpd="sng" w="9525">
            <a:solidFill>
              <a:srgbClr val="E2262D"/>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584" name="Google Shape;584;g23dccb6f06f_1_537"/>
          <p:cNvSpPr txBox="1"/>
          <p:nvPr/>
        </p:nvSpPr>
        <p:spPr>
          <a:xfrm>
            <a:off x="6518100" y="3337850"/>
            <a:ext cx="5025900" cy="6465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Exo Medium"/>
                <a:ea typeface="Exo Medium"/>
                <a:cs typeface="Exo Medium"/>
                <a:sym typeface="Exo Medium"/>
              </a:rPr>
              <a:t>Trả về các dữ liệu thoả mãn điều kiện, giá trị dữ liệu tại cột ‘column_name’ là không phải là giá trị NULL</a:t>
            </a:r>
            <a:endParaRPr b="0" i="0" sz="1500" u="none" cap="none" strike="noStrike">
              <a:solidFill>
                <a:srgbClr val="000000"/>
              </a:solidFill>
              <a:latin typeface="Exo Medium"/>
              <a:ea typeface="Exo Medium"/>
              <a:cs typeface="Exo Medium"/>
              <a:sym typeface="Exo Medium"/>
            </a:endParaRPr>
          </a:p>
        </p:txBody>
      </p:sp>
      <p:sp>
        <p:nvSpPr>
          <p:cNvPr id="585" name="Google Shape;585;g23dccb6f06f_1_537"/>
          <p:cNvSpPr txBox="1"/>
          <p:nvPr/>
        </p:nvSpPr>
        <p:spPr>
          <a:xfrm>
            <a:off x="780600" y="4215200"/>
            <a:ext cx="743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Medium"/>
                <a:ea typeface="Exo Medium"/>
                <a:cs typeface="Exo Medium"/>
                <a:sym typeface="Exo Medium"/>
              </a:rPr>
              <a:t>Ví dụ:</a:t>
            </a:r>
            <a:endParaRPr b="0" i="0" sz="1400" u="none" cap="none" strike="noStrike">
              <a:solidFill>
                <a:srgbClr val="000000"/>
              </a:solidFill>
              <a:latin typeface="Exo Medium"/>
              <a:ea typeface="Exo Medium"/>
              <a:cs typeface="Exo Medium"/>
              <a:sym typeface="Exo Medium"/>
            </a:endParaRPr>
          </a:p>
        </p:txBody>
      </p:sp>
      <p:graphicFrame>
        <p:nvGraphicFramePr>
          <p:cNvPr id="586" name="Google Shape;586;g23dccb6f06f_1_537"/>
          <p:cNvGraphicFramePr/>
          <p:nvPr/>
        </p:nvGraphicFramePr>
        <p:xfrm>
          <a:off x="533400" y="4615400"/>
          <a:ext cx="3000000" cy="3000000"/>
        </p:xfrm>
        <a:graphic>
          <a:graphicData uri="http://schemas.openxmlformats.org/drawingml/2006/table">
            <a:tbl>
              <a:tblPr>
                <a:noFill/>
                <a:tableStyleId>{880B8BB6-16E7-47FC-8718-F5D878DAB9EA}</a:tableStyleId>
              </a:tblPr>
              <a:tblGrid>
                <a:gridCol w="1009850"/>
                <a:gridCol w="958025"/>
                <a:gridCol w="930150"/>
                <a:gridCol w="930150"/>
              </a:tblGrid>
              <a:tr h="222200">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OID</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CNAME</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TIME</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TotalDue</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r>
              <a:tr h="27632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C1000</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Hoàng Khánh</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1/1/2023</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50000</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8502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C1001</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Justin Mohan</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2/2/2023</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60000</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C1002</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NULL</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6/2/2023</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80000</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C1003</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NULL</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3/3/2023</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40000</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C1004</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Đình Phước</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solidFill>
                            <a:srgbClr val="000000"/>
                          </a:solidFill>
                          <a:latin typeface="Exo"/>
                          <a:ea typeface="Exo"/>
                          <a:cs typeface="Exo"/>
                          <a:sym typeface="Exo"/>
                        </a:rPr>
                        <a:t>6/3/2023</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10000</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587" name="Google Shape;587;g23dccb6f06f_1_537"/>
          <p:cNvSpPr txBox="1"/>
          <p:nvPr/>
        </p:nvSpPr>
        <p:spPr>
          <a:xfrm>
            <a:off x="5188388" y="5113925"/>
            <a:ext cx="2971500" cy="11082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Exo Medium"/>
                <a:ea typeface="Exo Medium"/>
                <a:cs typeface="Exo Medium"/>
                <a:sym typeface="Exo Medium"/>
              </a:rPr>
              <a:t>Cú pháp: </a:t>
            </a:r>
            <a:endParaRPr b="0" i="0" sz="15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rgbClr val="0070C0"/>
                </a:solidFill>
                <a:latin typeface="Exo"/>
                <a:ea typeface="Exo"/>
                <a:cs typeface="Exo"/>
                <a:sym typeface="Exo"/>
              </a:rPr>
              <a:t>SELECT </a:t>
            </a:r>
            <a:r>
              <a:rPr b="0" i="1" lang="en-US" sz="1500" u="none" cap="none" strike="noStrike">
                <a:solidFill>
                  <a:srgbClr val="000000"/>
                </a:solidFill>
                <a:latin typeface="Exo Medium"/>
                <a:ea typeface="Exo Medium"/>
                <a:cs typeface="Exo Medium"/>
                <a:sym typeface="Exo Medium"/>
              </a:rPr>
              <a:t>*</a:t>
            </a:r>
            <a:endParaRPr b="0" i="1" sz="15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rgbClr val="0070C0"/>
                </a:solidFill>
                <a:latin typeface="Exo"/>
                <a:ea typeface="Exo"/>
                <a:cs typeface="Exo"/>
                <a:sym typeface="Exo"/>
              </a:rPr>
              <a:t>FROM</a:t>
            </a:r>
            <a:r>
              <a:rPr b="0" i="0" lang="en-US" sz="1500" u="none" cap="none" strike="noStrike">
                <a:solidFill>
                  <a:srgbClr val="000000"/>
                </a:solidFill>
                <a:latin typeface="Exo Medium"/>
                <a:ea typeface="Exo Medium"/>
                <a:cs typeface="Exo Medium"/>
                <a:sym typeface="Exo Medium"/>
              </a:rPr>
              <a:t> Sales</a:t>
            </a:r>
            <a:endParaRPr b="0" i="0" sz="15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rgbClr val="0070C0"/>
                </a:solidFill>
                <a:latin typeface="Exo"/>
                <a:ea typeface="Exo"/>
                <a:cs typeface="Exo"/>
                <a:sym typeface="Exo"/>
              </a:rPr>
              <a:t>WHERE </a:t>
            </a:r>
            <a:r>
              <a:rPr b="0" i="0" lang="en-US" sz="1500" u="none" cap="none" strike="noStrike">
                <a:solidFill>
                  <a:srgbClr val="000000"/>
                </a:solidFill>
                <a:latin typeface="Exo Medium"/>
                <a:ea typeface="Exo Medium"/>
                <a:cs typeface="Exo Medium"/>
                <a:sym typeface="Exo Medium"/>
              </a:rPr>
              <a:t>CNAME </a:t>
            </a:r>
            <a:r>
              <a:rPr b="1" i="0" lang="en-US" sz="1500" u="none" cap="none" strike="noStrike">
                <a:solidFill>
                  <a:srgbClr val="0070C0"/>
                </a:solidFill>
                <a:latin typeface="Exo"/>
                <a:ea typeface="Exo"/>
                <a:cs typeface="Exo"/>
                <a:sym typeface="Exo"/>
              </a:rPr>
              <a:t>IS NOT NULL</a:t>
            </a:r>
            <a:endParaRPr b="0" i="0" sz="1500" u="none" cap="none" strike="noStrike">
              <a:solidFill>
                <a:srgbClr val="000000"/>
              </a:solidFill>
              <a:latin typeface="Exo Medium"/>
              <a:ea typeface="Exo Medium"/>
              <a:cs typeface="Exo Medium"/>
              <a:sym typeface="Exo Medium"/>
            </a:endParaRPr>
          </a:p>
        </p:txBody>
      </p:sp>
      <p:sp>
        <p:nvSpPr>
          <p:cNvPr id="588" name="Google Shape;588;g23dccb6f06f_1_537"/>
          <p:cNvSpPr/>
          <p:nvPr/>
        </p:nvSpPr>
        <p:spPr>
          <a:xfrm flipH="1" rot="10800000">
            <a:off x="6409975" y="4539212"/>
            <a:ext cx="528300" cy="447900"/>
          </a:xfrm>
          <a:prstGeom prst="stripedRightArrow">
            <a:avLst>
              <a:gd fmla="val 50000" name="adj1"/>
              <a:gd fmla="val 50000" name="adj2"/>
            </a:avLst>
          </a:prstGeom>
          <a:solidFill>
            <a:srgbClr val="E2262D"/>
          </a:solidFill>
          <a:ln cap="flat" cmpd="sng" w="9525">
            <a:solidFill>
              <a:srgbClr val="E2262D"/>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589" name="Google Shape;589;g23dccb6f06f_1_537"/>
          <p:cNvSpPr txBox="1"/>
          <p:nvPr/>
        </p:nvSpPr>
        <p:spPr>
          <a:xfrm>
            <a:off x="992900" y="6167725"/>
            <a:ext cx="2573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Bảng dữ liệu Sales gốc</a:t>
            </a:r>
            <a:endParaRPr b="0" i="0" sz="1400" u="none" cap="none" strike="noStrike">
              <a:solidFill>
                <a:srgbClr val="000000"/>
              </a:solidFill>
              <a:latin typeface="Exo"/>
              <a:ea typeface="Exo"/>
              <a:cs typeface="Exo"/>
              <a:sym typeface="Exo"/>
            </a:endParaRPr>
          </a:p>
        </p:txBody>
      </p:sp>
      <p:graphicFrame>
        <p:nvGraphicFramePr>
          <p:cNvPr id="590" name="Google Shape;590;g23dccb6f06f_1_537"/>
          <p:cNvGraphicFramePr/>
          <p:nvPr/>
        </p:nvGraphicFramePr>
        <p:xfrm>
          <a:off x="8986700" y="4215188"/>
          <a:ext cx="3000000" cy="3000000"/>
        </p:xfrm>
        <a:graphic>
          <a:graphicData uri="http://schemas.openxmlformats.org/drawingml/2006/table">
            <a:tbl>
              <a:tblPr>
                <a:noFill/>
                <a:tableStyleId>{880B8BB6-16E7-47FC-8718-F5D878DAB9EA}</a:tableStyleId>
              </a:tblPr>
              <a:tblGrid>
                <a:gridCol w="724425"/>
                <a:gridCol w="724425"/>
                <a:gridCol w="724425"/>
                <a:gridCol w="724425"/>
              </a:tblGrid>
              <a:tr h="317500">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OID</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CNAME</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TIME</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TotalDue</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r>
              <a:tr h="544400">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C1000</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Hoàng Khánh</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1/1/2023</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50000</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44400">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C1001</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Justin Mohan</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2/2/2023</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60000</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44400">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C1004</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Đình Phước</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solidFill>
                            <a:srgbClr val="000000"/>
                          </a:solidFill>
                          <a:latin typeface="Exo"/>
                          <a:ea typeface="Exo"/>
                          <a:cs typeface="Exo"/>
                          <a:sym typeface="Exo"/>
                        </a:rPr>
                        <a:t>6/3/2023</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10000</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591" name="Google Shape;591;g23dccb6f06f_1_537"/>
          <p:cNvSpPr txBox="1"/>
          <p:nvPr/>
        </p:nvSpPr>
        <p:spPr>
          <a:xfrm>
            <a:off x="9418625" y="6123150"/>
            <a:ext cx="2573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Kết quả truy vấn</a:t>
            </a:r>
            <a:endParaRPr b="0" i="0" sz="1400" u="none" cap="none" strike="noStrike">
              <a:solidFill>
                <a:srgbClr val="000000"/>
              </a:solidFill>
              <a:latin typeface="Exo"/>
              <a:ea typeface="Exo"/>
              <a:cs typeface="Exo"/>
              <a:sym typeface="Exo"/>
            </a:endParaRPr>
          </a:p>
        </p:txBody>
      </p:sp>
      <p:sp>
        <p:nvSpPr>
          <p:cNvPr id="592" name="Google Shape;592;g23dccb6f06f_1_537"/>
          <p:cNvSpPr txBox="1"/>
          <p:nvPr/>
        </p:nvSpPr>
        <p:spPr>
          <a:xfrm>
            <a:off x="459375" y="399750"/>
            <a:ext cx="9369900" cy="615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US" sz="3400" u="none" cap="none" strike="noStrike">
                <a:solidFill>
                  <a:srgbClr val="000000"/>
                </a:solidFill>
                <a:latin typeface="Exo"/>
                <a:ea typeface="Exo"/>
                <a:cs typeface="Exo"/>
                <a:sym typeface="Exo"/>
              </a:rPr>
              <a:t>Dữ liệu NULL và xử lý dữ liệu NULL trong SQL</a:t>
            </a:r>
            <a:endParaRPr b="1" i="0" sz="3800" u="none" cap="none" strike="noStrike">
              <a:solidFill>
                <a:srgbClr val="000000"/>
              </a:solidFill>
              <a:latin typeface="Exo"/>
              <a:ea typeface="Exo"/>
              <a:cs typeface="Exo"/>
              <a:sym typeface="Ex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pic>
        <p:nvPicPr>
          <p:cNvPr id="598" name="Google Shape;598;g23dccb6f06f_1_574"/>
          <p:cNvPicPr preferRelativeResize="0"/>
          <p:nvPr/>
        </p:nvPicPr>
        <p:blipFill rotWithShape="1">
          <a:blip r:embed="rId3">
            <a:alphaModFix/>
          </a:blip>
          <a:srcRect b="0" l="0" r="0" t="0"/>
          <a:stretch/>
        </p:blipFill>
        <p:spPr>
          <a:xfrm>
            <a:off x="327125" y="1432525"/>
            <a:ext cx="4934699" cy="4934699"/>
          </a:xfrm>
          <a:prstGeom prst="rect">
            <a:avLst/>
          </a:prstGeom>
          <a:noFill/>
          <a:ln>
            <a:noFill/>
          </a:ln>
        </p:spPr>
      </p:pic>
      <p:sp>
        <p:nvSpPr>
          <p:cNvPr id="599" name="Google Shape;599;g23dccb6f06f_1_574"/>
          <p:cNvSpPr txBox="1"/>
          <p:nvPr/>
        </p:nvSpPr>
        <p:spPr>
          <a:xfrm>
            <a:off x="5508325" y="2819313"/>
            <a:ext cx="65310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000000"/>
                </a:solidFill>
                <a:latin typeface="Exo"/>
                <a:ea typeface="Exo"/>
                <a:cs typeface="Exo"/>
                <a:sym typeface="Exo"/>
              </a:rPr>
              <a:t>TÁC HẠI CỦA DỮ LIỆU BỊ NULL LÀ GÌ?</a:t>
            </a:r>
            <a:endParaRPr b="1" i="0" sz="2200" u="none" cap="none" strike="noStrike">
              <a:solidFill>
                <a:srgbClr val="000000"/>
              </a:solidFill>
              <a:latin typeface="Exo"/>
              <a:ea typeface="Exo"/>
              <a:cs typeface="Exo"/>
              <a:sym typeface="Exo"/>
            </a:endParaRPr>
          </a:p>
        </p:txBody>
      </p:sp>
      <p:grpSp>
        <p:nvGrpSpPr>
          <p:cNvPr id="600" name="Google Shape;600;g23dccb6f06f_1_574"/>
          <p:cNvGrpSpPr/>
          <p:nvPr/>
        </p:nvGrpSpPr>
        <p:grpSpPr>
          <a:xfrm>
            <a:off x="5033467" y="2843707"/>
            <a:ext cx="474874" cy="474408"/>
            <a:chOff x="3040984" y="3681059"/>
            <a:chExt cx="356164" cy="355815"/>
          </a:xfrm>
        </p:grpSpPr>
        <p:sp>
          <p:nvSpPr>
            <p:cNvPr id="601" name="Google Shape;601;g23dccb6f06f_1_574"/>
            <p:cNvSpPr/>
            <p:nvPr/>
          </p:nvSpPr>
          <p:spPr>
            <a:xfrm>
              <a:off x="3040984" y="3681059"/>
              <a:ext cx="356164" cy="355815"/>
            </a:xfrm>
            <a:custGeom>
              <a:rect b="b" l="l" r="r" t="t"/>
              <a:pathLst>
                <a:path extrusionOk="0" h="11205" w="11216">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602" name="Google Shape;602;g23dccb6f06f_1_574"/>
            <p:cNvSpPr/>
            <p:nvPr/>
          </p:nvSpPr>
          <p:spPr>
            <a:xfrm>
              <a:off x="3183120" y="3921508"/>
              <a:ext cx="59414" cy="59382"/>
            </a:xfrm>
            <a:custGeom>
              <a:rect b="b" l="l" r="r" t="t"/>
              <a:pathLst>
                <a:path extrusionOk="0" h="1870" w="1871">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603" name="Google Shape;603;g23dccb6f06f_1_574"/>
            <p:cNvSpPr/>
            <p:nvPr/>
          </p:nvSpPr>
          <p:spPr>
            <a:xfrm>
              <a:off x="3149110" y="3735868"/>
              <a:ext cx="141056" cy="174716"/>
            </a:xfrm>
            <a:custGeom>
              <a:rect b="b" l="l" r="r" t="t"/>
              <a:pathLst>
                <a:path extrusionOk="0" h="5502" w="4442">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g23dccb6f06f_1_584"/>
          <p:cNvSpPr txBox="1"/>
          <p:nvPr/>
        </p:nvSpPr>
        <p:spPr>
          <a:xfrm>
            <a:off x="9685315" y="6436215"/>
            <a:ext cx="2307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doc@mindx.edu.vn</a:t>
            </a:r>
            <a:endParaRPr b="0" i="0" sz="1400" u="none" cap="none" strike="noStrike">
              <a:solidFill>
                <a:srgbClr val="000000"/>
              </a:solidFill>
              <a:latin typeface="Arial"/>
              <a:ea typeface="Arial"/>
              <a:cs typeface="Arial"/>
              <a:sym typeface="Arial"/>
            </a:endParaRPr>
          </a:p>
        </p:txBody>
      </p:sp>
      <p:pic>
        <p:nvPicPr>
          <p:cNvPr id="609" name="Google Shape;609;g23dccb6f06f_1_584"/>
          <p:cNvPicPr preferRelativeResize="0"/>
          <p:nvPr/>
        </p:nvPicPr>
        <p:blipFill rotWithShape="1">
          <a:blip r:embed="rId3">
            <a:alphaModFix/>
          </a:blip>
          <a:srcRect b="0" l="0" r="0" t="0"/>
          <a:stretch/>
        </p:blipFill>
        <p:spPr>
          <a:xfrm>
            <a:off x="7097802" y="3495000"/>
            <a:ext cx="2561775" cy="2561775"/>
          </a:xfrm>
          <a:prstGeom prst="rect">
            <a:avLst/>
          </a:prstGeom>
          <a:noFill/>
          <a:ln>
            <a:noFill/>
          </a:ln>
        </p:spPr>
      </p:pic>
      <p:pic>
        <p:nvPicPr>
          <p:cNvPr id="610" name="Google Shape;610;g23dccb6f06f_1_584"/>
          <p:cNvPicPr preferRelativeResize="0"/>
          <p:nvPr/>
        </p:nvPicPr>
        <p:blipFill rotWithShape="1">
          <a:blip r:embed="rId4">
            <a:alphaModFix/>
          </a:blip>
          <a:srcRect b="0" l="0" r="0" t="0"/>
          <a:stretch/>
        </p:blipFill>
        <p:spPr>
          <a:xfrm>
            <a:off x="8592000" y="1790325"/>
            <a:ext cx="2988000" cy="1864149"/>
          </a:xfrm>
          <a:prstGeom prst="rect">
            <a:avLst/>
          </a:prstGeom>
          <a:noFill/>
          <a:ln>
            <a:noFill/>
          </a:ln>
        </p:spPr>
      </p:pic>
      <p:sp>
        <p:nvSpPr>
          <p:cNvPr id="611" name="Google Shape;611;g23dccb6f06f_1_584"/>
          <p:cNvSpPr txBox="1"/>
          <p:nvPr/>
        </p:nvSpPr>
        <p:spPr>
          <a:xfrm>
            <a:off x="9139300" y="2317600"/>
            <a:ext cx="23070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Medium"/>
                <a:ea typeface="Exo Medium"/>
                <a:cs typeface="Exo Medium"/>
                <a:sym typeface="Exo Medium"/>
              </a:rPr>
              <a:t>Có cách nào để xử lý NULL trong SQL không?</a:t>
            </a:r>
            <a:endParaRPr b="0" i="0" sz="1400" u="none" cap="none" strike="noStrike">
              <a:solidFill>
                <a:srgbClr val="000000"/>
              </a:solidFill>
              <a:latin typeface="Exo Medium"/>
              <a:ea typeface="Exo Medium"/>
              <a:cs typeface="Exo Medium"/>
              <a:sym typeface="Exo Medium"/>
            </a:endParaRPr>
          </a:p>
        </p:txBody>
      </p:sp>
      <p:sp>
        <p:nvSpPr>
          <p:cNvPr id="612" name="Google Shape;612;g23dccb6f06f_1_584"/>
          <p:cNvSpPr txBox="1"/>
          <p:nvPr/>
        </p:nvSpPr>
        <p:spPr>
          <a:xfrm>
            <a:off x="475275" y="1652100"/>
            <a:ext cx="6216300" cy="258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Exo Medium"/>
                <a:ea typeface="Exo Medium"/>
                <a:cs typeface="Exo Medium"/>
                <a:sym typeface="Exo Medium"/>
              </a:rPr>
              <a:t>Ngoài việc dữ liệu NULL gây ra khiến câu truy vấn không hoạt động được, nó cũng có nhiều tác hại cho công việc phân tích: </a:t>
            </a:r>
            <a:endParaRPr b="0" i="0" sz="1800" u="none" cap="none" strike="noStrike">
              <a:solidFill>
                <a:srgbClr val="000000"/>
              </a:solidFill>
              <a:latin typeface="Exo Medium"/>
              <a:ea typeface="Exo Medium"/>
              <a:cs typeface="Exo Medium"/>
              <a:sym typeface="Exo Medium"/>
            </a:endParaRPr>
          </a:p>
          <a:p>
            <a:pPr indent="-342900" lvl="0" marL="457200" marR="0" rtl="0" algn="l">
              <a:lnSpc>
                <a:spcPct val="100000"/>
              </a:lnSpc>
              <a:spcBef>
                <a:spcPts val="0"/>
              </a:spcBef>
              <a:spcAft>
                <a:spcPts val="0"/>
              </a:spcAft>
              <a:buClr>
                <a:srgbClr val="000000"/>
              </a:buClr>
              <a:buSzPts val="1800"/>
              <a:buFont typeface="Exo Medium"/>
              <a:buChar char="-"/>
            </a:pPr>
            <a:r>
              <a:rPr b="0" i="0" lang="en-US" sz="1800" u="none" cap="none" strike="noStrike">
                <a:solidFill>
                  <a:srgbClr val="000000"/>
                </a:solidFill>
                <a:latin typeface="Exo Medium"/>
                <a:ea typeface="Exo Medium"/>
                <a:cs typeface="Exo Medium"/>
                <a:sym typeface="Exo Medium"/>
              </a:rPr>
              <a:t>Gây khó khăn trong việc xác định giá trị thật</a:t>
            </a:r>
            <a:endParaRPr b="0" i="0" sz="1800" u="none" cap="none" strike="noStrike">
              <a:solidFill>
                <a:srgbClr val="000000"/>
              </a:solidFill>
              <a:latin typeface="Exo Medium"/>
              <a:ea typeface="Exo Medium"/>
              <a:cs typeface="Exo Medium"/>
              <a:sym typeface="Exo Medium"/>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Exo Medium"/>
              <a:ea typeface="Exo Medium"/>
              <a:cs typeface="Exo Medium"/>
              <a:sym typeface="Exo Medium"/>
            </a:endParaRPr>
          </a:p>
          <a:p>
            <a:pPr indent="-342900" lvl="0" marL="457200" marR="0" rtl="0" algn="l">
              <a:lnSpc>
                <a:spcPct val="100000"/>
              </a:lnSpc>
              <a:spcBef>
                <a:spcPts val="0"/>
              </a:spcBef>
              <a:spcAft>
                <a:spcPts val="0"/>
              </a:spcAft>
              <a:buClr>
                <a:srgbClr val="000000"/>
              </a:buClr>
              <a:buSzPts val="1800"/>
              <a:buFont typeface="Exo Medium"/>
              <a:buChar char="-"/>
            </a:pPr>
            <a:r>
              <a:rPr b="0" i="0" lang="en-US" sz="1800" u="none" cap="none" strike="noStrike">
                <a:solidFill>
                  <a:srgbClr val="000000"/>
                </a:solidFill>
                <a:latin typeface="Exo Medium"/>
                <a:ea typeface="Exo Medium"/>
                <a:cs typeface="Exo Medium"/>
                <a:sym typeface="Exo Medium"/>
              </a:rPr>
              <a:t>Gây sai lệch kết quả phân tích </a:t>
            </a:r>
            <a:endParaRPr b="0" i="0" sz="1800" u="none" cap="none" strike="noStrike">
              <a:solidFill>
                <a:srgbClr val="000000"/>
              </a:solidFill>
              <a:latin typeface="Exo Medium"/>
              <a:ea typeface="Exo Medium"/>
              <a:cs typeface="Exo Medium"/>
              <a:sym typeface="Exo Medium"/>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Exo Medium"/>
              <a:ea typeface="Exo Medium"/>
              <a:cs typeface="Exo Medium"/>
              <a:sym typeface="Exo Medium"/>
            </a:endParaRPr>
          </a:p>
          <a:p>
            <a:pPr indent="-342900" lvl="0" marL="457200" marR="0" rtl="0" algn="l">
              <a:lnSpc>
                <a:spcPct val="100000"/>
              </a:lnSpc>
              <a:spcBef>
                <a:spcPts val="0"/>
              </a:spcBef>
              <a:spcAft>
                <a:spcPts val="0"/>
              </a:spcAft>
              <a:buClr>
                <a:srgbClr val="000000"/>
              </a:buClr>
              <a:buSzPts val="1800"/>
              <a:buFont typeface="Exo Medium"/>
              <a:buChar char="-"/>
            </a:pPr>
            <a:r>
              <a:rPr b="0" i="0" lang="en-US" sz="1800" u="none" cap="none" strike="noStrike">
                <a:solidFill>
                  <a:srgbClr val="000000"/>
                </a:solidFill>
                <a:latin typeface="Exo Medium"/>
                <a:ea typeface="Exo Medium"/>
                <a:cs typeface="Exo Medium"/>
                <a:sym typeface="Exo Medium"/>
              </a:rPr>
              <a:t>Giảm độ tin cậy khi thực hiện các phép phân tích dựa trên thống kê </a:t>
            </a:r>
            <a:endParaRPr b="0" i="0" sz="1800" u="none" cap="none" strike="noStrike">
              <a:solidFill>
                <a:srgbClr val="000000"/>
              </a:solidFill>
              <a:latin typeface="Exo Medium"/>
              <a:ea typeface="Exo Medium"/>
              <a:cs typeface="Exo Medium"/>
              <a:sym typeface="Exo Medium"/>
            </a:endParaRPr>
          </a:p>
        </p:txBody>
      </p:sp>
      <p:sp>
        <p:nvSpPr>
          <p:cNvPr id="613" name="Google Shape;613;g23dccb6f06f_1_584"/>
          <p:cNvSpPr txBox="1"/>
          <p:nvPr/>
        </p:nvSpPr>
        <p:spPr>
          <a:xfrm>
            <a:off x="459375" y="399750"/>
            <a:ext cx="9369900" cy="615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US" sz="3400" u="none" cap="none" strike="noStrike">
                <a:solidFill>
                  <a:srgbClr val="000000"/>
                </a:solidFill>
                <a:latin typeface="Exo"/>
                <a:ea typeface="Exo"/>
                <a:cs typeface="Exo"/>
                <a:sym typeface="Exo"/>
              </a:rPr>
              <a:t>Dữ liệu NULL và xử lý dữ liệu NULL trong SQL</a:t>
            </a:r>
            <a:endParaRPr b="1" i="0" sz="3800" u="none" cap="none" strike="noStrike">
              <a:solidFill>
                <a:srgbClr val="000000"/>
              </a:solidFill>
              <a:latin typeface="Exo"/>
              <a:ea typeface="Exo"/>
              <a:cs typeface="Exo"/>
              <a:sym typeface="Ex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pic>
        <p:nvPicPr>
          <p:cNvPr id="619" name="Google Shape;619;g23dccb6f06f_1_508"/>
          <p:cNvPicPr preferRelativeResize="0"/>
          <p:nvPr/>
        </p:nvPicPr>
        <p:blipFill rotWithShape="1">
          <a:blip r:embed="rId3">
            <a:alphaModFix/>
          </a:blip>
          <a:srcRect b="0" l="0" r="0" t="0"/>
          <a:stretch/>
        </p:blipFill>
        <p:spPr>
          <a:xfrm>
            <a:off x="7150025" y="1886995"/>
            <a:ext cx="2592229" cy="2613617"/>
          </a:xfrm>
          <a:prstGeom prst="rect">
            <a:avLst/>
          </a:prstGeom>
          <a:noFill/>
          <a:ln>
            <a:noFill/>
          </a:ln>
        </p:spPr>
      </p:pic>
      <p:sp>
        <p:nvSpPr>
          <p:cNvPr id="620" name="Google Shape;620;g23dccb6f06f_1_508"/>
          <p:cNvSpPr txBox="1"/>
          <p:nvPr/>
        </p:nvSpPr>
        <p:spPr>
          <a:xfrm>
            <a:off x="816404" y="1509589"/>
            <a:ext cx="53208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Exo Medium"/>
                <a:ea typeface="Exo Medium"/>
                <a:cs typeface="Exo Medium"/>
                <a:sym typeface="Exo Medium"/>
              </a:rPr>
              <a:t>- Có nhiều cách để xử lý dữ liệu bị NULL. </a:t>
            </a:r>
            <a:endParaRPr b="0" i="0" sz="18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Exo Medium"/>
                <a:ea typeface="Exo Medium"/>
                <a:cs typeface="Exo Medium"/>
                <a:sym typeface="Exo Medium"/>
              </a:rPr>
              <a:t>Thông thường, ta thường sử dụng cách thay thế giá trị NULL thành 1 giá trị nào đó để thực hiện các phép tính toán, phân tích.</a:t>
            </a:r>
            <a:endParaRPr b="0" i="0" sz="1800" u="none" cap="none" strike="noStrike">
              <a:solidFill>
                <a:srgbClr val="000000"/>
              </a:solidFill>
              <a:latin typeface="Exo Medium"/>
              <a:ea typeface="Exo Medium"/>
              <a:cs typeface="Exo Medium"/>
              <a:sym typeface="Exo Medium"/>
            </a:endParaRPr>
          </a:p>
        </p:txBody>
      </p:sp>
      <p:sp>
        <p:nvSpPr>
          <p:cNvPr id="621" name="Google Shape;621;g23dccb6f06f_1_508"/>
          <p:cNvSpPr txBox="1"/>
          <p:nvPr/>
        </p:nvSpPr>
        <p:spPr>
          <a:xfrm>
            <a:off x="771079" y="2710188"/>
            <a:ext cx="5320800" cy="1754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Exo Medium"/>
                <a:ea typeface="Exo Medium"/>
                <a:cs typeface="Exo Medium"/>
                <a:sym typeface="Exo Medium"/>
              </a:rPr>
              <a:t>- ISNULL() là 1 hàm xây dựng sẵn trong SQL, được dùng kết hợp cùng mệnh đề </a:t>
            </a:r>
            <a:r>
              <a:rPr b="1" i="0" lang="en-US" sz="1800" u="none" cap="none" strike="noStrike">
                <a:solidFill>
                  <a:srgbClr val="000000"/>
                </a:solidFill>
                <a:latin typeface="Exo"/>
                <a:ea typeface="Exo"/>
                <a:cs typeface="Exo"/>
                <a:sym typeface="Exo"/>
              </a:rPr>
              <a:t>SELECT </a:t>
            </a:r>
            <a:r>
              <a:rPr b="0" i="0" lang="en-US" sz="1800" u="none" cap="none" strike="noStrike">
                <a:solidFill>
                  <a:srgbClr val="000000"/>
                </a:solidFill>
                <a:latin typeface="Exo Medium"/>
                <a:ea typeface="Exo Medium"/>
                <a:cs typeface="Exo Medium"/>
                <a:sym typeface="Exo Medium"/>
              </a:rPr>
              <a:t>để trả về kết quả truy vấn là 1 giá trị thay thế khi biểu thức là NULL. </a:t>
            </a:r>
            <a:endParaRPr b="0" i="0" sz="18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Exo Medium"/>
                <a:ea typeface="Exo Medium"/>
                <a:cs typeface="Exo Medium"/>
                <a:sym typeface="Exo Medium"/>
              </a:rPr>
              <a:t>Ví dụ:</a:t>
            </a:r>
            <a:endParaRPr b="0" i="0" sz="1800" u="none" cap="none" strike="noStrike">
              <a:solidFill>
                <a:srgbClr val="000000"/>
              </a:solidFill>
              <a:latin typeface="Exo Medium"/>
              <a:ea typeface="Exo Medium"/>
              <a:cs typeface="Exo Medium"/>
              <a:sym typeface="Exo Medium"/>
            </a:endParaRPr>
          </a:p>
        </p:txBody>
      </p:sp>
      <p:graphicFrame>
        <p:nvGraphicFramePr>
          <p:cNvPr id="622" name="Google Shape;622;g23dccb6f06f_1_508"/>
          <p:cNvGraphicFramePr/>
          <p:nvPr/>
        </p:nvGraphicFramePr>
        <p:xfrm>
          <a:off x="533400" y="4615400"/>
          <a:ext cx="3000000" cy="3000000"/>
        </p:xfrm>
        <a:graphic>
          <a:graphicData uri="http://schemas.openxmlformats.org/drawingml/2006/table">
            <a:tbl>
              <a:tblPr>
                <a:noFill/>
                <a:tableStyleId>{880B8BB6-16E7-47FC-8718-F5D878DAB9EA}</a:tableStyleId>
              </a:tblPr>
              <a:tblGrid>
                <a:gridCol w="1009850"/>
                <a:gridCol w="958025"/>
                <a:gridCol w="930150"/>
                <a:gridCol w="930150"/>
              </a:tblGrid>
              <a:tr h="222200">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OID</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CNAME</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TIME</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TotalDue</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r>
              <a:tr h="27632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C1000</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Hoàng Khánh</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1/1/2023</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NULL</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8200">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C1002</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Mohan</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6/2/2023</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NULL</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C1003</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Bảo</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3/3/2023</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40000</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C1004</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Đình Phước</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solidFill>
                            <a:srgbClr val="000000"/>
                          </a:solidFill>
                          <a:latin typeface="Exo"/>
                          <a:ea typeface="Exo"/>
                          <a:cs typeface="Exo"/>
                          <a:sym typeface="Exo"/>
                        </a:rPr>
                        <a:t>6/3/2023</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10000</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623" name="Google Shape;623;g23dccb6f06f_1_508"/>
          <p:cNvSpPr txBox="1"/>
          <p:nvPr/>
        </p:nvSpPr>
        <p:spPr>
          <a:xfrm>
            <a:off x="5002502" y="5113925"/>
            <a:ext cx="3567600" cy="8772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Exo Medium"/>
                <a:ea typeface="Exo Medium"/>
                <a:cs typeface="Exo Medium"/>
                <a:sym typeface="Exo Medium"/>
              </a:rPr>
              <a:t>Cú pháp: </a:t>
            </a:r>
            <a:endParaRPr b="0" i="0" sz="15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rgbClr val="0070C0"/>
                </a:solidFill>
                <a:latin typeface="Exo"/>
                <a:ea typeface="Exo"/>
                <a:cs typeface="Exo"/>
                <a:sym typeface="Exo"/>
              </a:rPr>
              <a:t>SELECT </a:t>
            </a:r>
            <a:r>
              <a:rPr b="0" i="1" lang="en-US" sz="1500" u="none" cap="none" strike="noStrike">
                <a:solidFill>
                  <a:srgbClr val="000000"/>
                </a:solidFill>
                <a:latin typeface="Exo Medium"/>
                <a:ea typeface="Exo Medium"/>
                <a:cs typeface="Exo Medium"/>
                <a:sym typeface="Exo Medium"/>
              </a:rPr>
              <a:t>OID, ISNULL(TotalDue,0)</a:t>
            </a:r>
            <a:endParaRPr b="0" i="1" sz="15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rgbClr val="0070C0"/>
                </a:solidFill>
                <a:latin typeface="Exo"/>
                <a:ea typeface="Exo"/>
                <a:cs typeface="Exo"/>
                <a:sym typeface="Exo"/>
              </a:rPr>
              <a:t>FROM</a:t>
            </a:r>
            <a:r>
              <a:rPr b="0" i="0" lang="en-US" sz="1500" u="none" cap="none" strike="noStrike">
                <a:solidFill>
                  <a:srgbClr val="000000"/>
                </a:solidFill>
                <a:latin typeface="Exo Medium"/>
                <a:ea typeface="Exo Medium"/>
                <a:cs typeface="Exo Medium"/>
                <a:sym typeface="Exo Medium"/>
              </a:rPr>
              <a:t> Sales</a:t>
            </a:r>
            <a:endParaRPr b="0" i="0" sz="1500" u="none" cap="none" strike="noStrike">
              <a:solidFill>
                <a:srgbClr val="000000"/>
              </a:solidFill>
              <a:latin typeface="Exo Medium"/>
              <a:ea typeface="Exo Medium"/>
              <a:cs typeface="Exo Medium"/>
              <a:sym typeface="Exo Medium"/>
            </a:endParaRPr>
          </a:p>
        </p:txBody>
      </p:sp>
      <p:sp>
        <p:nvSpPr>
          <p:cNvPr id="624" name="Google Shape;624;g23dccb6f06f_1_508"/>
          <p:cNvSpPr/>
          <p:nvPr/>
        </p:nvSpPr>
        <p:spPr>
          <a:xfrm flipH="1" rot="10800000">
            <a:off x="6409975" y="4615412"/>
            <a:ext cx="528300" cy="447900"/>
          </a:xfrm>
          <a:prstGeom prst="stripedRightArrow">
            <a:avLst>
              <a:gd fmla="val 50000" name="adj1"/>
              <a:gd fmla="val 50000" name="adj2"/>
            </a:avLst>
          </a:prstGeom>
          <a:solidFill>
            <a:srgbClr val="E2262D"/>
          </a:solidFill>
          <a:ln cap="flat" cmpd="sng" w="9525">
            <a:solidFill>
              <a:srgbClr val="E2262D"/>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625" name="Google Shape;625;g23dccb6f06f_1_508"/>
          <p:cNvSpPr txBox="1"/>
          <p:nvPr/>
        </p:nvSpPr>
        <p:spPr>
          <a:xfrm>
            <a:off x="992900" y="6167725"/>
            <a:ext cx="2573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Bảng dữ liệu Sales gốc</a:t>
            </a:r>
            <a:endParaRPr b="0" i="0" sz="1400" u="none" cap="none" strike="noStrike">
              <a:solidFill>
                <a:srgbClr val="000000"/>
              </a:solidFill>
              <a:latin typeface="Exo"/>
              <a:ea typeface="Exo"/>
              <a:cs typeface="Exo"/>
              <a:sym typeface="Exo"/>
            </a:endParaRPr>
          </a:p>
        </p:txBody>
      </p:sp>
      <p:sp>
        <p:nvSpPr>
          <p:cNvPr id="626" name="Google Shape;626;g23dccb6f06f_1_508"/>
          <p:cNvSpPr txBox="1"/>
          <p:nvPr/>
        </p:nvSpPr>
        <p:spPr>
          <a:xfrm>
            <a:off x="9418625" y="6123150"/>
            <a:ext cx="2573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Kết quả truy vấn</a:t>
            </a:r>
            <a:endParaRPr b="0" i="0" sz="1400" u="none" cap="none" strike="noStrike">
              <a:solidFill>
                <a:srgbClr val="000000"/>
              </a:solidFill>
              <a:latin typeface="Exo"/>
              <a:ea typeface="Exo"/>
              <a:cs typeface="Exo"/>
              <a:sym typeface="Exo"/>
            </a:endParaRPr>
          </a:p>
        </p:txBody>
      </p:sp>
      <p:pic>
        <p:nvPicPr>
          <p:cNvPr id="627" name="Google Shape;627;g23dccb6f06f_1_508"/>
          <p:cNvPicPr preferRelativeResize="0"/>
          <p:nvPr/>
        </p:nvPicPr>
        <p:blipFill rotWithShape="1">
          <a:blip r:embed="rId4">
            <a:alphaModFix/>
          </a:blip>
          <a:srcRect b="0" l="0" r="0" t="0"/>
          <a:stretch/>
        </p:blipFill>
        <p:spPr>
          <a:xfrm>
            <a:off x="9079426" y="1609187"/>
            <a:ext cx="2080125" cy="1579515"/>
          </a:xfrm>
          <a:prstGeom prst="rect">
            <a:avLst/>
          </a:prstGeom>
          <a:noFill/>
          <a:ln>
            <a:noFill/>
          </a:ln>
        </p:spPr>
      </p:pic>
      <p:sp>
        <p:nvSpPr>
          <p:cNvPr id="628" name="Google Shape;628;g23dccb6f06f_1_508"/>
          <p:cNvSpPr txBox="1"/>
          <p:nvPr/>
        </p:nvSpPr>
        <p:spPr>
          <a:xfrm>
            <a:off x="9476775" y="1981850"/>
            <a:ext cx="15105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Exo Medium"/>
                <a:ea typeface="Exo Medium"/>
                <a:cs typeface="Exo Medium"/>
                <a:sym typeface="Exo Medium"/>
              </a:rPr>
              <a:t>Sử dụng hàm </a:t>
            </a:r>
            <a:r>
              <a:rPr b="1" i="0" lang="en-US" sz="1100" u="none" cap="none" strike="noStrike">
                <a:solidFill>
                  <a:srgbClr val="000000"/>
                </a:solidFill>
                <a:latin typeface="Exo"/>
                <a:ea typeface="Exo"/>
                <a:cs typeface="Exo"/>
                <a:sym typeface="Exo"/>
              </a:rPr>
              <a:t>ISNULL()</a:t>
            </a:r>
            <a:r>
              <a:rPr b="0" i="0" lang="en-US" sz="1100" u="none" cap="none" strike="noStrike">
                <a:solidFill>
                  <a:srgbClr val="000000"/>
                </a:solidFill>
                <a:latin typeface="Exo Medium"/>
                <a:ea typeface="Exo Medium"/>
                <a:cs typeface="Exo Medium"/>
                <a:sym typeface="Exo Medium"/>
              </a:rPr>
              <a:t> trong SQL !</a:t>
            </a:r>
            <a:endParaRPr b="0" i="0" sz="1100" u="none" cap="none" strike="noStrike">
              <a:solidFill>
                <a:srgbClr val="000000"/>
              </a:solidFill>
              <a:latin typeface="Exo Medium"/>
              <a:ea typeface="Exo Medium"/>
              <a:cs typeface="Exo Medium"/>
              <a:sym typeface="Exo Medium"/>
            </a:endParaRPr>
          </a:p>
        </p:txBody>
      </p:sp>
      <p:graphicFrame>
        <p:nvGraphicFramePr>
          <p:cNvPr id="629" name="Google Shape;629;g23dccb6f06f_1_508"/>
          <p:cNvGraphicFramePr/>
          <p:nvPr/>
        </p:nvGraphicFramePr>
        <p:xfrm>
          <a:off x="8986663" y="4663625"/>
          <a:ext cx="3000000" cy="3000000"/>
        </p:xfrm>
        <a:graphic>
          <a:graphicData uri="http://schemas.openxmlformats.org/drawingml/2006/table">
            <a:tbl>
              <a:tblPr>
                <a:noFill/>
                <a:tableStyleId>{880B8BB6-16E7-47FC-8718-F5D878DAB9EA}</a:tableStyleId>
              </a:tblPr>
              <a:tblGrid>
                <a:gridCol w="1503850"/>
                <a:gridCol w="1385175"/>
              </a:tblGrid>
              <a:tr h="222200">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OID</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000" u="none" cap="none" strike="noStrike">
                          <a:solidFill>
                            <a:srgbClr val="FFFFFF"/>
                          </a:solidFill>
                          <a:latin typeface="Exo"/>
                          <a:ea typeface="Exo"/>
                          <a:cs typeface="Exo"/>
                          <a:sym typeface="Exo"/>
                        </a:rPr>
                        <a:t>TotalDue</a:t>
                      </a:r>
                      <a:endParaRPr b="1" sz="1000" u="none" cap="none" strike="noStrike">
                        <a:solidFill>
                          <a:srgbClr val="FFFFFF"/>
                        </a:solidFill>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0000"/>
                    </a:solidFill>
                  </a:tcPr>
                </a:tc>
              </a:tr>
              <a:tr h="27632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C1000</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0</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C1002</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0</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C1003</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40000</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32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C1004</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latin typeface="Exo"/>
                          <a:ea typeface="Exo"/>
                          <a:cs typeface="Exo"/>
                          <a:sym typeface="Exo"/>
                        </a:rPr>
                        <a:t>10000</a:t>
                      </a:r>
                      <a:endParaRPr sz="1000" u="none" cap="none" strike="noStrike">
                        <a:latin typeface="Exo"/>
                        <a:ea typeface="Exo"/>
                        <a:cs typeface="Exo"/>
                        <a:sym typeface="Ex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630" name="Google Shape;630;g23dccb6f06f_1_508"/>
          <p:cNvSpPr txBox="1"/>
          <p:nvPr/>
        </p:nvSpPr>
        <p:spPr>
          <a:xfrm>
            <a:off x="459375" y="399750"/>
            <a:ext cx="9369900" cy="615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US" sz="3400" u="none" cap="none" strike="noStrike">
                <a:solidFill>
                  <a:srgbClr val="000000"/>
                </a:solidFill>
                <a:latin typeface="Exo"/>
                <a:ea typeface="Exo"/>
                <a:cs typeface="Exo"/>
                <a:sym typeface="Exo"/>
              </a:rPr>
              <a:t>Dữ liệu NULL và xử lý dữ liệu NULL trong SQL</a:t>
            </a:r>
            <a:endParaRPr b="1" i="0" sz="3800" u="none" cap="none" strike="noStrike">
              <a:solidFill>
                <a:srgbClr val="000000"/>
              </a:solidFill>
              <a:latin typeface="Exo"/>
              <a:ea typeface="Exo"/>
              <a:cs typeface="Exo"/>
              <a:sym typeface="Ex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pic>
        <p:nvPicPr>
          <p:cNvPr id="636" name="Google Shape;636;g23ddf122c3f_0_9"/>
          <p:cNvPicPr preferRelativeResize="0"/>
          <p:nvPr/>
        </p:nvPicPr>
        <p:blipFill rotWithShape="1">
          <a:blip r:embed="rId3">
            <a:alphaModFix/>
          </a:blip>
          <a:srcRect b="0" l="0" r="0" t="0"/>
          <a:stretch/>
        </p:blipFill>
        <p:spPr>
          <a:xfrm>
            <a:off x="0" y="762000"/>
            <a:ext cx="5086350" cy="5133975"/>
          </a:xfrm>
          <a:prstGeom prst="rect">
            <a:avLst/>
          </a:prstGeom>
          <a:noFill/>
          <a:ln>
            <a:noFill/>
          </a:ln>
        </p:spPr>
      </p:pic>
      <p:sp>
        <p:nvSpPr>
          <p:cNvPr id="637" name="Google Shape;637;g23ddf122c3f_0_9"/>
          <p:cNvSpPr txBox="1"/>
          <p:nvPr/>
        </p:nvSpPr>
        <p:spPr>
          <a:xfrm>
            <a:off x="4823850" y="587400"/>
            <a:ext cx="44319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Exo"/>
                <a:ea typeface="Exo"/>
                <a:cs typeface="Exo"/>
                <a:sym typeface="Exo"/>
              </a:rPr>
              <a:t> PRACTICES</a:t>
            </a:r>
            <a:endParaRPr b="1" i="0" sz="1400" u="none" cap="none" strike="noStrike">
              <a:solidFill>
                <a:srgbClr val="000000"/>
              </a:solidFill>
              <a:latin typeface="Arial"/>
              <a:ea typeface="Arial"/>
              <a:cs typeface="Arial"/>
              <a:sym typeface="Arial"/>
            </a:endParaRPr>
          </a:p>
        </p:txBody>
      </p:sp>
      <p:grpSp>
        <p:nvGrpSpPr>
          <p:cNvPr id="638" name="Google Shape;638;g23ddf122c3f_0_9"/>
          <p:cNvGrpSpPr/>
          <p:nvPr/>
        </p:nvGrpSpPr>
        <p:grpSpPr>
          <a:xfrm>
            <a:off x="5231635" y="655294"/>
            <a:ext cx="474874" cy="474408"/>
            <a:chOff x="3040984" y="3681059"/>
            <a:chExt cx="356164" cy="355815"/>
          </a:xfrm>
        </p:grpSpPr>
        <p:sp>
          <p:nvSpPr>
            <p:cNvPr id="639" name="Google Shape;639;g23ddf122c3f_0_9"/>
            <p:cNvSpPr/>
            <p:nvPr/>
          </p:nvSpPr>
          <p:spPr>
            <a:xfrm>
              <a:off x="3040984" y="3681059"/>
              <a:ext cx="356164" cy="355815"/>
            </a:xfrm>
            <a:custGeom>
              <a:rect b="b" l="l" r="r" t="t"/>
              <a:pathLst>
                <a:path extrusionOk="0" h="11205" w="11216">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640" name="Google Shape;640;g23ddf122c3f_0_9"/>
            <p:cNvSpPr/>
            <p:nvPr/>
          </p:nvSpPr>
          <p:spPr>
            <a:xfrm>
              <a:off x="3183120" y="3921508"/>
              <a:ext cx="59414" cy="59382"/>
            </a:xfrm>
            <a:custGeom>
              <a:rect b="b" l="l" r="r" t="t"/>
              <a:pathLst>
                <a:path extrusionOk="0" h="1870" w="1871">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641" name="Google Shape;641;g23ddf122c3f_0_9"/>
            <p:cNvSpPr/>
            <p:nvPr/>
          </p:nvSpPr>
          <p:spPr>
            <a:xfrm>
              <a:off x="3149110" y="3735868"/>
              <a:ext cx="141056" cy="174716"/>
            </a:xfrm>
            <a:custGeom>
              <a:rect b="b" l="l" r="r" t="t"/>
              <a:pathLst>
                <a:path extrusionOk="0" h="5502" w="4442">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grpSp>
      <p:sp>
        <p:nvSpPr>
          <p:cNvPr id="642" name="Google Shape;642;g23ddf122c3f_0_9"/>
          <p:cNvSpPr txBox="1"/>
          <p:nvPr/>
        </p:nvSpPr>
        <p:spPr>
          <a:xfrm>
            <a:off x="5184175" y="1243975"/>
            <a:ext cx="6642900" cy="4925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Exo"/>
                <a:ea typeface="Exo"/>
                <a:cs typeface="Exo"/>
                <a:sym typeface="Exo"/>
              </a:rPr>
              <a:t>Dựa vào bảng CSDL “</a:t>
            </a:r>
            <a:r>
              <a:rPr b="1" i="0" lang="en-US" sz="1400" u="none" cap="none" strike="noStrike">
                <a:solidFill>
                  <a:schemeClr val="dk1"/>
                </a:solidFill>
                <a:latin typeface="Exo"/>
                <a:ea typeface="Exo"/>
                <a:cs typeface="Exo"/>
                <a:sym typeface="Exo"/>
              </a:rPr>
              <a:t>MindX_Lec_1</a:t>
            </a:r>
            <a:r>
              <a:rPr b="1" i="0" lang="en-US" sz="1400" u="none" cap="none" strike="noStrike">
                <a:solidFill>
                  <a:srgbClr val="000000"/>
                </a:solidFill>
                <a:latin typeface="Exo"/>
                <a:ea typeface="Exo"/>
                <a:cs typeface="Exo"/>
                <a:sym typeface="Exo"/>
              </a:rPr>
              <a:t>” đã tạo ở bài trước, hãy: </a:t>
            </a:r>
            <a:endParaRPr b="1" i="0" sz="14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Exo Medium"/>
              <a:ea typeface="Exo Medium"/>
              <a:cs typeface="Exo Medium"/>
              <a:sym typeface="Exo Medium"/>
            </a:endParaRPr>
          </a:p>
          <a:p>
            <a:pPr indent="-317500" lvl="0" marL="457200" marR="0" rtl="0" algn="l">
              <a:lnSpc>
                <a:spcPct val="100000"/>
              </a:lnSpc>
              <a:spcBef>
                <a:spcPts val="0"/>
              </a:spcBef>
              <a:spcAft>
                <a:spcPts val="0"/>
              </a:spcAft>
              <a:buClr>
                <a:srgbClr val="000000"/>
              </a:buClr>
              <a:buSzPts val="1400"/>
              <a:buFont typeface="Exo Medium"/>
              <a:buAutoNum type="arabicPeriod"/>
            </a:pPr>
            <a:r>
              <a:rPr b="0" i="0" lang="en-US" sz="1400" u="none" cap="none" strike="noStrike">
                <a:solidFill>
                  <a:srgbClr val="000000"/>
                </a:solidFill>
                <a:latin typeface="Exo Medium"/>
                <a:ea typeface="Exo Medium"/>
                <a:cs typeface="Exo Medium"/>
                <a:sym typeface="Exo Medium"/>
              </a:rPr>
              <a:t>Thực hành tạo thêm 1 bảng “ENROLLMENTS” chứa thông tin đăng ký môn học của học viên.</a:t>
            </a:r>
            <a:endParaRPr b="0"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Medium"/>
                <a:ea typeface="Exo Medium"/>
                <a:cs typeface="Exo Medium"/>
                <a:sym typeface="Exo Medium"/>
              </a:rPr>
              <a:t>          Các bảng có mô tả chi tiết các cột và kiểu dữ liệu như sau: </a:t>
            </a:r>
            <a:r>
              <a:rPr b="0" i="0" lang="en-US" sz="1400" u="sng" cap="none" strike="noStrike">
                <a:solidFill>
                  <a:schemeClr val="hlink"/>
                </a:solidFill>
                <a:latin typeface="Exo Medium"/>
                <a:ea typeface="Exo Medium"/>
                <a:cs typeface="Exo Medium"/>
                <a:sym typeface="Exo Medium"/>
                <a:hlinkClick r:id="rId4"/>
              </a:rPr>
              <a:t>Link</a:t>
            </a:r>
            <a:r>
              <a:rPr b="0" i="0" lang="en-US" sz="1400" u="none" cap="none" strike="noStrike">
                <a:solidFill>
                  <a:srgbClr val="000000"/>
                </a:solidFill>
                <a:latin typeface="Exo Medium"/>
                <a:ea typeface="Exo Medium"/>
                <a:cs typeface="Exo Medium"/>
                <a:sym typeface="Exo Medium"/>
              </a:rPr>
              <a:t> </a:t>
            </a:r>
            <a:endParaRPr b="0"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Exo Medium"/>
              <a:ea typeface="Exo Medium"/>
              <a:cs typeface="Exo Medium"/>
              <a:sym typeface="Exo Medium"/>
            </a:endParaRPr>
          </a:p>
          <a:p>
            <a:pPr indent="-317500" lvl="0" marL="457200" marR="0" rtl="0" algn="l">
              <a:lnSpc>
                <a:spcPct val="100000"/>
              </a:lnSpc>
              <a:spcBef>
                <a:spcPts val="0"/>
              </a:spcBef>
              <a:spcAft>
                <a:spcPts val="0"/>
              </a:spcAft>
              <a:buClr>
                <a:srgbClr val="000000"/>
              </a:buClr>
              <a:buSzPts val="1400"/>
              <a:buFont typeface="Exo Medium"/>
              <a:buAutoNum type="arabicPeriod"/>
            </a:pPr>
            <a:r>
              <a:rPr b="0" i="0" lang="en-US" sz="1400" u="none" cap="none" strike="noStrike">
                <a:solidFill>
                  <a:srgbClr val="000000"/>
                </a:solidFill>
                <a:latin typeface="Exo Medium"/>
                <a:ea typeface="Exo Medium"/>
                <a:cs typeface="Exo Medium"/>
                <a:sym typeface="Exo Medium"/>
              </a:rPr>
              <a:t>Thêm dữ liệu vào các bảng ENROLLMENTS theo đúng với dữ liệu </a:t>
            </a:r>
            <a:r>
              <a:rPr b="1" i="0" lang="en-US" sz="1400" u="none" cap="none" strike="noStrike">
                <a:solidFill>
                  <a:srgbClr val="CC0000"/>
                </a:solidFill>
                <a:latin typeface="Exo"/>
                <a:ea typeface="Exo"/>
                <a:cs typeface="Exo"/>
                <a:sym typeface="Exo"/>
              </a:rPr>
              <a:t>Mẫu</a:t>
            </a:r>
            <a:r>
              <a:rPr b="0" i="0" lang="en-US" sz="1400" u="none" cap="none" strike="noStrike">
                <a:solidFill>
                  <a:srgbClr val="000000"/>
                </a:solidFill>
                <a:latin typeface="Exo Medium"/>
                <a:ea typeface="Exo Medium"/>
                <a:cs typeface="Exo Medium"/>
                <a:sym typeface="Exo Medium"/>
              </a:rPr>
              <a:t> ở </a:t>
            </a:r>
            <a:r>
              <a:rPr b="0" i="0" lang="en-US" sz="1400" u="sng" cap="none" strike="noStrike">
                <a:solidFill>
                  <a:schemeClr val="hlink"/>
                </a:solidFill>
                <a:latin typeface="Exo Medium"/>
                <a:ea typeface="Exo Medium"/>
                <a:cs typeface="Exo Medium"/>
                <a:sym typeface="Exo Medium"/>
                <a:hlinkClick r:id="rId5"/>
              </a:rPr>
              <a:t>Link</a:t>
            </a:r>
            <a:r>
              <a:rPr b="0" i="0" lang="en-US" sz="1400" u="none" cap="none" strike="noStrike">
                <a:solidFill>
                  <a:srgbClr val="000000"/>
                </a:solidFill>
                <a:latin typeface="Exo Medium"/>
                <a:ea typeface="Exo Medium"/>
                <a:cs typeface="Exo Medium"/>
                <a:sym typeface="Exo Medium"/>
              </a:rPr>
              <a:t> </a:t>
            </a:r>
            <a:endParaRPr b="0" i="0" sz="1400" u="none" cap="none" strike="noStrike">
              <a:solidFill>
                <a:srgbClr val="000000"/>
              </a:solidFill>
              <a:latin typeface="Exo Medium"/>
              <a:ea typeface="Exo Medium"/>
              <a:cs typeface="Exo Medium"/>
              <a:sym typeface="Exo Medium"/>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Exo Medium"/>
              <a:ea typeface="Exo Medium"/>
              <a:cs typeface="Exo Medium"/>
              <a:sym typeface="Exo Medium"/>
            </a:endParaRPr>
          </a:p>
          <a:p>
            <a:pPr indent="-317500" lvl="0" marL="457200" marR="0" rtl="0" algn="l">
              <a:lnSpc>
                <a:spcPct val="100000"/>
              </a:lnSpc>
              <a:spcBef>
                <a:spcPts val="0"/>
              </a:spcBef>
              <a:spcAft>
                <a:spcPts val="0"/>
              </a:spcAft>
              <a:buClr>
                <a:srgbClr val="000000"/>
              </a:buClr>
              <a:buSzPts val="1400"/>
              <a:buFont typeface="Exo Medium"/>
              <a:buAutoNum type="arabicPeriod"/>
            </a:pPr>
            <a:r>
              <a:rPr b="0" i="0" lang="en-US" sz="1400" u="none" cap="none" strike="noStrike">
                <a:solidFill>
                  <a:srgbClr val="000000"/>
                </a:solidFill>
                <a:latin typeface="Exo Medium"/>
                <a:ea typeface="Exo Medium"/>
                <a:cs typeface="Exo Medium"/>
                <a:sym typeface="Exo Medium"/>
              </a:rPr>
              <a:t>Bạn hãy xác định khoá chính, </a:t>
            </a:r>
            <a:r>
              <a:rPr lang="en-US">
                <a:latin typeface="Exo Medium"/>
                <a:ea typeface="Exo Medium"/>
                <a:cs typeface="Exo Medium"/>
                <a:sym typeface="Exo Medium"/>
              </a:rPr>
              <a:t>khóa</a:t>
            </a:r>
            <a:r>
              <a:rPr b="0" i="0" lang="en-US" sz="1400" u="none" cap="none" strike="noStrike">
                <a:solidFill>
                  <a:srgbClr val="000000"/>
                </a:solidFill>
                <a:latin typeface="Exo Medium"/>
                <a:ea typeface="Exo Medium"/>
                <a:cs typeface="Exo Medium"/>
                <a:sym typeface="Exo Medium"/>
              </a:rPr>
              <a:t> ngoại cho các bảng và tiến hành thêm các ràng buộc dữ liệu giữa các bảng theo như thông tin tham chiếu trong dữ liệu mẫu</a:t>
            </a:r>
            <a:endParaRPr b="0" i="0" sz="1400" u="none" cap="none" strike="noStrike">
              <a:solidFill>
                <a:srgbClr val="000000"/>
              </a:solidFill>
              <a:latin typeface="Exo Medium"/>
              <a:ea typeface="Exo Medium"/>
              <a:cs typeface="Exo Medium"/>
              <a:sym typeface="Exo Medium"/>
            </a:endParaRPr>
          </a:p>
          <a:p>
            <a:pPr indent="0" lvl="0" marL="9144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Exo Medium"/>
              <a:ea typeface="Exo Medium"/>
              <a:cs typeface="Exo Medium"/>
              <a:sym typeface="Exo Medium"/>
            </a:endParaRPr>
          </a:p>
          <a:p>
            <a:pPr indent="-317500" lvl="0" marL="457200" marR="0" rtl="0" algn="l">
              <a:lnSpc>
                <a:spcPct val="100000"/>
              </a:lnSpc>
              <a:spcBef>
                <a:spcPts val="0"/>
              </a:spcBef>
              <a:spcAft>
                <a:spcPts val="0"/>
              </a:spcAft>
              <a:buClr>
                <a:srgbClr val="000000"/>
              </a:buClr>
              <a:buSzPts val="1400"/>
              <a:buFont typeface="Exo Medium"/>
              <a:buAutoNum type="arabicPeriod"/>
            </a:pPr>
            <a:r>
              <a:rPr b="0" i="0" lang="en-US" sz="1400" u="none" cap="none" strike="noStrike">
                <a:solidFill>
                  <a:srgbClr val="000000"/>
                </a:solidFill>
                <a:latin typeface="Exo Medium"/>
                <a:ea typeface="Exo Medium"/>
                <a:cs typeface="Exo Medium"/>
                <a:sym typeface="Exo Medium"/>
              </a:rPr>
              <a:t>Bạn hãy tìm ra những giảng viên là Super Teacher của khoa Data</a:t>
            </a:r>
            <a:endParaRPr b="0" i="0" sz="1400" u="none" cap="none" strike="noStrike">
              <a:solidFill>
                <a:srgbClr val="000000"/>
              </a:solidFill>
              <a:latin typeface="Exo Medium"/>
              <a:ea typeface="Exo Medium"/>
              <a:cs typeface="Exo Medium"/>
              <a:sym typeface="Exo Medium"/>
            </a:endParaRPr>
          </a:p>
          <a:p>
            <a:pPr indent="0" lvl="0" marL="9144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Exo Medium"/>
              <a:ea typeface="Exo Medium"/>
              <a:cs typeface="Exo Medium"/>
              <a:sym typeface="Exo Medium"/>
            </a:endParaRPr>
          </a:p>
          <a:p>
            <a:pPr indent="-317500" lvl="0" marL="457200" marR="0" rtl="0" algn="l">
              <a:lnSpc>
                <a:spcPct val="100000"/>
              </a:lnSpc>
              <a:spcBef>
                <a:spcPts val="0"/>
              </a:spcBef>
              <a:spcAft>
                <a:spcPts val="0"/>
              </a:spcAft>
              <a:buClr>
                <a:srgbClr val="000000"/>
              </a:buClr>
              <a:buSzPts val="1400"/>
              <a:buFont typeface="Exo Medium"/>
              <a:buAutoNum type="arabicPeriod"/>
            </a:pPr>
            <a:r>
              <a:rPr b="0" i="0" lang="en-US" sz="1400" u="none" cap="none" strike="noStrike">
                <a:solidFill>
                  <a:srgbClr val="000000"/>
                </a:solidFill>
                <a:latin typeface="Exo Medium"/>
                <a:ea typeface="Exo Medium"/>
                <a:cs typeface="Exo Medium"/>
                <a:sym typeface="Exo Medium"/>
              </a:rPr>
              <a:t>Bạn hãy tìm ra những học viên nào học cùng môn MC005, được dạy bởi giáo viên T0003</a:t>
            </a:r>
            <a:endParaRPr b="0" i="0" sz="1400" u="none" cap="none" strike="noStrike">
              <a:solidFill>
                <a:srgbClr val="000000"/>
              </a:solidFill>
              <a:latin typeface="Exo Medium"/>
              <a:ea typeface="Exo Medium"/>
              <a:cs typeface="Exo Medium"/>
              <a:sym typeface="Exo Medium"/>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Exo Medium"/>
              <a:ea typeface="Exo Medium"/>
              <a:cs typeface="Exo Medium"/>
              <a:sym typeface="Exo Medium"/>
            </a:endParaRPr>
          </a:p>
          <a:p>
            <a:pPr indent="-317500" lvl="0" marL="457200" marR="0" rtl="0" algn="l">
              <a:lnSpc>
                <a:spcPct val="100000"/>
              </a:lnSpc>
              <a:spcBef>
                <a:spcPts val="0"/>
              </a:spcBef>
              <a:spcAft>
                <a:spcPts val="0"/>
              </a:spcAft>
              <a:buClr>
                <a:srgbClr val="000000"/>
              </a:buClr>
              <a:buSzPts val="1400"/>
              <a:buFont typeface="Exo Medium"/>
              <a:buAutoNum type="arabicPeriod"/>
            </a:pPr>
            <a:r>
              <a:rPr b="0" i="0" lang="en-US" sz="1400" u="none" cap="none" strike="noStrike">
                <a:solidFill>
                  <a:srgbClr val="000000"/>
                </a:solidFill>
                <a:latin typeface="Exo Medium"/>
                <a:ea typeface="Exo Medium"/>
                <a:cs typeface="Exo Medium"/>
                <a:sym typeface="Exo Medium"/>
              </a:rPr>
              <a:t>Bạn hãy tìm những học viên nào đăng ký các môn học thuộc khoa Data</a:t>
            </a:r>
            <a:endParaRPr b="0" i="0" sz="1400" u="none" cap="none" strike="noStrike">
              <a:solidFill>
                <a:srgbClr val="000000"/>
              </a:solidFill>
              <a:latin typeface="Exo Medium"/>
              <a:ea typeface="Exo Medium"/>
              <a:cs typeface="Exo Medium"/>
              <a:sym typeface="Exo Medium"/>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Exo Medium"/>
              <a:ea typeface="Exo Medium"/>
              <a:cs typeface="Exo Medium"/>
              <a:sym typeface="Exo Medium"/>
            </a:endParaRPr>
          </a:p>
          <a:p>
            <a:pPr indent="-317500" lvl="0" marL="457200" marR="0" rtl="0" algn="l">
              <a:lnSpc>
                <a:spcPct val="100000"/>
              </a:lnSpc>
              <a:spcBef>
                <a:spcPts val="0"/>
              </a:spcBef>
              <a:spcAft>
                <a:spcPts val="0"/>
              </a:spcAft>
              <a:buClr>
                <a:srgbClr val="000000"/>
              </a:buClr>
              <a:buSzPts val="1400"/>
              <a:buFont typeface="Exo Medium"/>
              <a:buAutoNum type="arabicPeriod"/>
            </a:pPr>
            <a:r>
              <a:rPr b="0" i="0" lang="en-US" sz="1400" u="none" cap="none" strike="noStrike">
                <a:solidFill>
                  <a:srgbClr val="000000"/>
                </a:solidFill>
                <a:latin typeface="Exo Medium"/>
                <a:ea typeface="Exo Medium"/>
                <a:cs typeface="Exo Medium"/>
                <a:sym typeface="Exo Medium"/>
              </a:rPr>
              <a:t>Trong bảng ENROLLMENTS, có 1 số dữ liệu bị NULL ở cột tID, bạn hãy tìm ra chúng và thay thế lại thành giáo viên có mã GV là T0003</a:t>
            </a:r>
            <a:endParaRPr b="0" i="0" sz="1400" u="none" cap="none" strike="noStrike">
              <a:solidFill>
                <a:srgbClr val="000000"/>
              </a:solidFill>
              <a:latin typeface="Exo Medium"/>
              <a:ea typeface="Exo Medium"/>
              <a:cs typeface="Exo Medium"/>
              <a:sym typeface="Exo Medium"/>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pic>
        <p:nvPicPr>
          <p:cNvPr id="648" name="Google Shape;648;g23f344286c2_0_0"/>
          <p:cNvPicPr preferRelativeResize="0"/>
          <p:nvPr/>
        </p:nvPicPr>
        <p:blipFill rotWithShape="1">
          <a:blip r:embed="rId3">
            <a:alphaModFix/>
          </a:blip>
          <a:srcRect b="0" l="0" r="0" t="0"/>
          <a:stretch/>
        </p:blipFill>
        <p:spPr>
          <a:xfrm>
            <a:off x="152375" y="206950"/>
            <a:ext cx="6553199" cy="6553199"/>
          </a:xfrm>
          <a:prstGeom prst="rect">
            <a:avLst/>
          </a:prstGeom>
          <a:noFill/>
          <a:ln>
            <a:noFill/>
          </a:ln>
        </p:spPr>
      </p:pic>
      <p:sp>
        <p:nvSpPr>
          <p:cNvPr id="649" name="Google Shape;649;g23f344286c2_0_0"/>
          <p:cNvSpPr txBox="1"/>
          <p:nvPr/>
        </p:nvSpPr>
        <p:spPr>
          <a:xfrm>
            <a:off x="6163375" y="1709425"/>
            <a:ext cx="44319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Exo"/>
                <a:ea typeface="Exo"/>
                <a:cs typeface="Exo"/>
                <a:sym typeface="Exo"/>
              </a:rPr>
              <a:t>QUIZ TEST</a:t>
            </a:r>
            <a:endParaRPr b="1" i="0" sz="1400" u="none" cap="none" strike="noStrike">
              <a:solidFill>
                <a:srgbClr val="000000"/>
              </a:solidFill>
              <a:latin typeface="Arial"/>
              <a:ea typeface="Arial"/>
              <a:cs typeface="Arial"/>
              <a:sym typeface="Arial"/>
            </a:endParaRPr>
          </a:p>
        </p:txBody>
      </p:sp>
      <p:sp>
        <p:nvSpPr>
          <p:cNvPr id="650" name="Google Shape;650;g23f344286c2_0_0"/>
          <p:cNvSpPr txBox="1"/>
          <p:nvPr/>
        </p:nvSpPr>
        <p:spPr>
          <a:xfrm>
            <a:off x="5723150" y="2514250"/>
            <a:ext cx="56451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Medium"/>
                <a:ea typeface="Exo Medium"/>
                <a:cs typeface="Exo Medium"/>
                <a:sym typeface="Exo Medium"/>
              </a:rPr>
              <a:t>Bạn hãy truy cập vào link sau để làm bài test trắc nghiệm nhé:</a:t>
            </a:r>
            <a:endParaRPr b="0"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Exo Medium"/>
              <a:ea typeface="Exo Medium"/>
              <a:cs typeface="Exo Medium"/>
              <a:sym typeface="Exo Medium"/>
            </a:endParaRPr>
          </a:p>
          <a:p>
            <a:pPr indent="0" lvl="0" marL="0" marR="0" rtl="0" algn="ctr">
              <a:lnSpc>
                <a:spcPct val="100000"/>
              </a:lnSpc>
              <a:spcBef>
                <a:spcPts val="0"/>
              </a:spcBef>
              <a:spcAft>
                <a:spcPts val="0"/>
              </a:spcAft>
              <a:buClr>
                <a:srgbClr val="000000"/>
              </a:buClr>
              <a:buSzPts val="1400"/>
              <a:buFont typeface="Arial"/>
              <a:buNone/>
            </a:pPr>
            <a:r>
              <a:rPr b="0" i="0" lang="en-US" sz="1400" u="sng" cap="none" strike="noStrike">
                <a:solidFill>
                  <a:schemeClr val="hlink"/>
                </a:solidFill>
                <a:latin typeface="Exo Medium"/>
                <a:ea typeface="Exo Medium"/>
                <a:cs typeface="Exo Medium"/>
                <a:sym typeface="Exo Medium"/>
                <a:hlinkClick r:id="rId4"/>
              </a:rPr>
              <a:t>LINK</a:t>
            </a:r>
            <a:endParaRPr b="0" i="0" sz="1400" u="none" cap="none" strike="noStrike">
              <a:solidFill>
                <a:srgbClr val="000000"/>
              </a:solidFill>
              <a:latin typeface="Exo Medium"/>
              <a:ea typeface="Exo Medium"/>
              <a:cs typeface="Exo Medium"/>
              <a:sym typeface="Exo Medium"/>
            </a:endParaRPr>
          </a:p>
        </p:txBody>
      </p:sp>
      <p:grpSp>
        <p:nvGrpSpPr>
          <p:cNvPr id="651" name="Google Shape;651;g23f344286c2_0_0"/>
          <p:cNvGrpSpPr/>
          <p:nvPr/>
        </p:nvGrpSpPr>
        <p:grpSpPr>
          <a:xfrm>
            <a:off x="6441647" y="1826219"/>
            <a:ext cx="474874" cy="474408"/>
            <a:chOff x="3040984" y="3681059"/>
            <a:chExt cx="356164" cy="355815"/>
          </a:xfrm>
        </p:grpSpPr>
        <p:sp>
          <p:nvSpPr>
            <p:cNvPr id="652" name="Google Shape;652;g23f344286c2_0_0"/>
            <p:cNvSpPr/>
            <p:nvPr/>
          </p:nvSpPr>
          <p:spPr>
            <a:xfrm>
              <a:off x="3040984" y="3681059"/>
              <a:ext cx="356164" cy="355815"/>
            </a:xfrm>
            <a:custGeom>
              <a:rect b="b" l="l" r="r" t="t"/>
              <a:pathLst>
                <a:path extrusionOk="0" h="11205" w="11216">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653" name="Google Shape;653;g23f344286c2_0_0"/>
            <p:cNvSpPr/>
            <p:nvPr/>
          </p:nvSpPr>
          <p:spPr>
            <a:xfrm>
              <a:off x="3183120" y="3921508"/>
              <a:ext cx="59414" cy="59382"/>
            </a:xfrm>
            <a:custGeom>
              <a:rect b="b" l="l" r="r" t="t"/>
              <a:pathLst>
                <a:path extrusionOk="0" h="1870" w="1871">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654" name="Google Shape;654;g23f344286c2_0_0"/>
            <p:cNvSpPr/>
            <p:nvPr/>
          </p:nvSpPr>
          <p:spPr>
            <a:xfrm>
              <a:off x="3149110" y="3735868"/>
              <a:ext cx="141056" cy="174716"/>
            </a:xfrm>
            <a:custGeom>
              <a:rect b="b" l="l" r="r" t="t"/>
              <a:pathLst>
                <a:path extrusionOk="0" h="5502" w="4442">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g242b7236808_0_0"/>
          <p:cNvPicPr preferRelativeResize="0"/>
          <p:nvPr/>
        </p:nvPicPr>
        <p:blipFill rotWithShape="1">
          <a:blip r:embed="rId3">
            <a:alphaModFix/>
          </a:blip>
          <a:srcRect b="0" l="0" r="0" t="0"/>
          <a:stretch/>
        </p:blipFill>
        <p:spPr>
          <a:xfrm>
            <a:off x="-51250" y="95338"/>
            <a:ext cx="12192000" cy="6858000"/>
          </a:xfrm>
          <a:prstGeom prst="rect">
            <a:avLst/>
          </a:prstGeom>
          <a:noFill/>
          <a:ln>
            <a:noFill/>
          </a:ln>
        </p:spPr>
      </p:pic>
      <p:pic>
        <p:nvPicPr>
          <p:cNvPr id="134" name="Google Shape;134;g242b7236808_0_0"/>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sp>
        <p:nvSpPr>
          <p:cNvPr id="135" name="Google Shape;135;g242b7236808_0_0"/>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136" name="Google Shape;136;g242b7236808_0_0"/>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137" name="Google Shape;137;g242b7236808_0_0"/>
          <p:cNvSpPr txBox="1"/>
          <p:nvPr/>
        </p:nvSpPr>
        <p:spPr>
          <a:xfrm>
            <a:off x="551998" y="2897800"/>
            <a:ext cx="8455800" cy="87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KHOÁ TRONG SQL</a:t>
            </a:r>
            <a:endParaRPr b="0" i="0" sz="5100" u="none" cap="none" strike="noStrike">
              <a:solidFill>
                <a:schemeClr val="lt1"/>
              </a:solidFill>
              <a:latin typeface="Exo Black"/>
              <a:ea typeface="Exo Black"/>
              <a:cs typeface="Exo Black"/>
              <a:sym typeface="Exo Black"/>
            </a:endParaRPr>
          </a:p>
        </p:txBody>
      </p:sp>
      <p:pic>
        <p:nvPicPr>
          <p:cNvPr id="138" name="Google Shape;138;g242b7236808_0_0"/>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
        <p:nvSpPr>
          <p:cNvPr id="139" name="Google Shape;139;g242b7236808_0_0"/>
          <p:cNvSpPr txBox="1"/>
          <p:nvPr/>
        </p:nvSpPr>
        <p:spPr>
          <a:xfrm>
            <a:off x="3306175" y="3675100"/>
            <a:ext cx="28020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Exo"/>
                <a:ea typeface="Exo"/>
                <a:cs typeface="Exo"/>
                <a:sym typeface="Exo"/>
              </a:rPr>
              <a:t>KHOÁ CHÍNH</a:t>
            </a:r>
            <a:endParaRPr b="1" i="0" sz="1800" u="none" cap="none" strike="noStrike">
              <a:solidFill>
                <a:schemeClr val="lt1"/>
              </a:solidFill>
              <a:latin typeface="Exo"/>
              <a:ea typeface="Exo"/>
              <a:cs typeface="Exo"/>
              <a:sym typeface="Ex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64"/>
          <p:cNvSpPr txBox="1"/>
          <p:nvPr/>
        </p:nvSpPr>
        <p:spPr>
          <a:xfrm>
            <a:off x="9685315" y="6436215"/>
            <a:ext cx="230704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doc@mindx.edu.vn</a:t>
            </a:r>
            <a:endParaRPr b="0" i="0" sz="1400" u="none" cap="none" strike="noStrike">
              <a:solidFill>
                <a:srgbClr val="000000"/>
              </a:solidFill>
              <a:latin typeface="Arial"/>
              <a:ea typeface="Arial"/>
              <a:cs typeface="Arial"/>
              <a:sym typeface="Arial"/>
            </a:endParaRPr>
          </a:p>
        </p:txBody>
      </p:sp>
      <p:grpSp>
        <p:nvGrpSpPr>
          <p:cNvPr id="660" name="Google Shape;660;p64"/>
          <p:cNvGrpSpPr/>
          <p:nvPr/>
        </p:nvGrpSpPr>
        <p:grpSpPr>
          <a:xfrm>
            <a:off x="619211" y="2345943"/>
            <a:ext cx="1715796" cy="3278163"/>
            <a:chOff x="807095" y="1676400"/>
            <a:chExt cx="1877239" cy="4418010"/>
          </a:xfrm>
        </p:grpSpPr>
        <p:pic>
          <p:nvPicPr>
            <p:cNvPr id="661" name="Google Shape;661;p64"/>
            <p:cNvPicPr preferRelativeResize="0"/>
            <p:nvPr/>
          </p:nvPicPr>
          <p:blipFill rotWithShape="1">
            <a:blip r:embed="rId3">
              <a:alphaModFix/>
            </a:blip>
            <a:srcRect b="0" l="0" r="0" t="0"/>
            <a:stretch/>
          </p:blipFill>
          <p:spPr>
            <a:xfrm>
              <a:off x="807095" y="1676400"/>
              <a:ext cx="1861449" cy="4418010"/>
            </a:xfrm>
            <a:prstGeom prst="rect">
              <a:avLst/>
            </a:prstGeom>
            <a:noFill/>
            <a:ln>
              <a:noFill/>
            </a:ln>
          </p:spPr>
        </p:pic>
        <p:sp>
          <p:nvSpPr>
            <p:cNvPr id="662" name="Google Shape;662;p64"/>
            <p:cNvSpPr txBox="1"/>
            <p:nvPr/>
          </p:nvSpPr>
          <p:spPr>
            <a:xfrm>
              <a:off x="919134" y="2208586"/>
              <a:ext cx="1765200" cy="2364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Exo"/>
                  <a:ea typeface="Exo"/>
                  <a:cs typeface="Exo"/>
                  <a:sym typeface="Exo"/>
                </a:rPr>
                <a:t>Khóa trong SQL</a:t>
              </a:r>
              <a:br>
                <a:rPr b="0" i="0" lang="en-US" sz="1800" u="none" cap="none" strike="noStrike">
                  <a:solidFill>
                    <a:srgbClr val="FFFFFF"/>
                  </a:solidFill>
                  <a:latin typeface="Exo Medium"/>
                  <a:ea typeface="Exo Medium"/>
                  <a:cs typeface="Exo Medium"/>
                  <a:sym typeface="Exo Medium"/>
                </a:rPr>
              </a:br>
              <a:br>
                <a:rPr b="0" i="0" lang="en-US" sz="1800" u="none" cap="none" strike="noStrike">
                  <a:solidFill>
                    <a:srgbClr val="FFFFFF"/>
                  </a:solidFill>
                  <a:latin typeface="Exo Medium"/>
                  <a:ea typeface="Exo Medium"/>
                  <a:cs typeface="Exo Medium"/>
                  <a:sym typeface="Exo Medium"/>
                </a:rPr>
              </a:br>
              <a:r>
                <a:rPr b="0" i="0" lang="en-US" sz="1800" u="none" cap="none" strike="noStrike">
                  <a:solidFill>
                    <a:srgbClr val="FFFFFF"/>
                  </a:solidFill>
                  <a:latin typeface="Exo Medium"/>
                  <a:ea typeface="Exo Medium"/>
                  <a:cs typeface="Exo Medium"/>
                  <a:sym typeface="Exo Medium"/>
                </a:rPr>
                <a:t>Khóa chính</a:t>
              </a:r>
              <a:endParaRPr b="0" i="0" sz="1800" u="none" cap="none" strike="noStrike">
                <a:solidFill>
                  <a:srgbClr val="FFFFFF"/>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Exo Medium"/>
                  <a:ea typeface="Exo Medium"/>
                  <a:cs typeface="Exo Medium"/>
                  <a:sym typeface="Exo Medium"/>
                </a:rPr>
                <a:t>Khóa phụ</a:t>
              </a:r>
              <a:endParaRPr b="0" i="0" sz="1800" u="none" cap="none" strike="noStrike">
                <a:solidFill>
                  <a:srgbClr val="FFFFFF"/>
                </a:solidFill>
                <a:latin typeface="Exo Medium"/>
                <a:ea typeface="Exo Medium"/>
                <a:cs typeface="Exo Medium"/>
                <a:sym typeface="Exo Medium"/>
              </a:endParaRPr>
            </a:p>
          </p:txBody>
        </p:sp>
        <p:sp>
          <p:nvSpPr>
            <p:cNvPr id="663" name="Google Shape;663;p64"/>
            <p:cNvSpPr txBox="1"/>
            <p:nvPr/>
          </p:nvSpPr>
          <p:spPr>
            <a:xfrm>
              <a:off x="1989910" y="2407009"/>
              <a:ext cx="280800" cy="539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Exo"/>
                <a:ea typeface="Exo"/>
                <a:cs typeface="Exo"/>
                <a:sym typeface="Exo"/>
              </a:endParaRPr>
            </a:p>
          </p:txBody>
        </p:sp>
      </p:grpSp>
      <p:grpSp>
        <p:nvGrpSpPr>
          <p:cNvPr id="664" name="Google Shape;664;p64"/>
          <p:cNvGrpSpPr/>
          <p:nvPr/>
        </p:nvGrpSpPr>
        <p:grpSpPr>
          <a:xfrm>
            <a:off x="2845122" y="2345943"/>
            <a:ext cx="1861449" cy="3278163"/>
            <a:chOff x="3647451" y="1676400"/>
            <a:chExt cx="1861449" cy="4418010"/>
          </a:xfrm>
        </p:grpSpPr>
        <p:pic>
          <p:nvPicPr>
            <p:cNvPr id="665" name="Google Shape;665;p64"/>
            <p:cNvPicPr preferRelativeResize="0"/>
            <p:nvPr/>
          </p:nvPicPr>
          <p:blipFill rotWithShape="1">
            <a:blip r:embed="rId3">
              <a:alphaModFix/>
            </a:blip>
            <a:srcRect b="0" l="0" r="0" t="0"/>
            <a:stretch/>
          </p:blipFill>
          <p:spPr>
            <a:xfrm>
              <a:off x="3647451" y="1676400"/>
              <a:ext cx="1861449" cy="4418010"/>
            </a:xfrm>
            <a:prstGeom prst="rect">
              <a:avLst/>
            </a:prstGeom>
            <a:noFill/>
            <a:ln>
              <a:noFill/>
            </a:ln>
          </p:spPr>
        </p:pic>
        <p:sp>
          <p:nvSpPr>
            <p:cNvPr id="666" name="Google Shape;666;p64"/>
            <p:cNvSpPr txBox="1"/>
            <p:nvPr/>
          </p:nvSpPr>
          <p:spPr>
            <a:xfrm>
              <a:off x="4821244" y="2407009"/>
              <a:ext cx="335400" cy="539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Exo"/>
                <a:ea typeface="Exo"/>
                <a:cs typeface="Exo"/>
                <a:sym typeface="Exo"/>
              </a:endParaRPr>
            </a:p>
          </p:txBody>
        </p:sp>
      </p:grpSp>
      <p:grpSp>
        <p:nvGrpSpPr>
          <p:cNvPr id="667" name="Google Shape;667;p64"/>
          <p:cNvGrpSpPr/>
          <p:nvPr/>
        </p:nvGrpSpPr>
        <p:grpSpPr>
          <a:xfrm>
            <a:off x="5312888" y="2345946"/>
            <a:ext cx="1715884" cy="3278163"/>
            <a:chOff x="6425663" y="1676400"/>
            <a:chExt cx="1861449" cy="4418010"/>
          </a:xfrm>
        </p:grpSpPr>
        <p:pic>
          <p:nvPicPr>
            <p:cNvPr id="668" name="Google Shape;668;p64"/>
            <p:cNvPicPr preferRelativeResize="0"/>
            <p:nvPr/>
          </p:nvPicPr>
          <p:blipFill rotWithShape="1">
            <a:blip r:embed="rId3">
              <a:alphaModFix/>
            </a:blip>
            <a:srcRect b="0" l="0" r="0" t="0"/>
            <a:stretch/>
          </p:blipFill>
          <p:spPr>
            <a:xfrm>
              <a:off x="6425663" y="1676400"/>
              <a:ext cx="1861449" cy="4418010"/>
            </a:xfrm>
            <a:prstGeom prst="rect">
              <a:avLst/>
            </a:prstGeom>
            <a:noFill/>
            <a:ln>
              <a:noFill/>
            </a:ln>
          </p:spPr>
        </p:pic>
        <p:sp>
          <p:nvSpPr>
            <p:cNvPr id="669" name="Google Shape;669;p64"/>
            <p:cNvSpPr txBox="1"/>
            <p:nvPr/>
          </p:nvSpPr>
          <p:spPr>
            <a:xfrm>
              <a:off x="7589844" y="2407009"/>
              <a:ext cx="333600" cy="539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Exo"/>
                <a:ea typeface="Exo"/>
                <a:cs typeface="Exo"/>
                <a:sym typeface="Exo"/>
              </a:endParaRPr>
            </a:p>
          </p:txBody>
        </p:sp>
        <p:sp>
          <p:nvSpPr>
            <p:cNvPr id="670" name="Google Shape;670;p64"/>
            <p:cNvSpPr txBox="1"/>
            <p:nvPr/>
          </p:nvSpPr>
          <p:spPr>
            <a:xfrm>
              <a:off x="6500701" y="2407009"/>
              <a:ext cx="1029300" cy="871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E31F26"/>
                  </a:solidFill>
                  <a:latin typeface="Exo"/>
                  <a:ea typeface="Exo"/>
                  <a:cs typeface="Exo"/>
                  <a:sym typeface="Exo"/>
                </a:rPr>
                <a:t>Subtitle</a:t>
              </a:r>
              <a:endParaRPr b="1" i="0" sz="1800" u="none" cap="none" strike="noStrike">
                <a:solidFill>
                  <a:srgbClr val="E31F26"/>
                </a:solidFill>
                <a:latin typeface="Exo"/>
                <a:ea typeface="Exo"/>
                <a:cs typeface="Exo"/>
                <a:sym typeface="Exo"/>
              </a:endParaRPr>
            </a:p>
          </p:txBody>
        </p:sp>
      </p:grpSp>
      <p:grpSp>
        <p:nvGrpSpPr>
          <p:cNvPr id="671" name="Google Shape;671;p64"/>
          <p:cNvGrpSpPr/>
          <p:nvPr/>
        </p:nvGrpSpPr>
        <p:grpSpPr>
          <a:xfrm>
            <a:off x="9811537" y="2345943"/>
            <a:ext cx="1672698" cy="3278163"/>
            <a:chOff x="9203875" y="1676400"/>
            <a:chExt cx="1861449" cy="4418010"/>
          </a:xfrm>
        </p:grpSpPr>
        <p:pic>
          <p:nvPicPr>
            <p:cNvPr id="672" name="Google Shape;672;p64"/>
            <p:cNvPicPr preferRelativeResize="0"/>
            <p:nvPr/>
          </p:nvPicPr>
          <p:blipFill rotWithShape="1">
            <a:blip r:embed="rId3">
              <a:alphaModFix/>
            </a:blip>
            <a:srcRect b="0" l="0" r="0" t="0"/>
            <a:stretch/>
          </p:blipFill>
          <p:spPr>
            <a:xfrm>
              <a:off x="9203875" y="1676400"/>
              <a:ext cx="1861449" cy="4418010"/>
            </a:xfrm>
            <a:prstGeom prst="rect">
              <a:avLst/>
            </a:prstGeom>
            <a:noFill/>
            <a:ln>
              <a:noFill/>
            </a:ln>
          </p:spPr>
        </p:pic>
        <p:sp>
          <p:nvSpPr>
            <p:cNvPr id="673" name="Google Shape;673;p64"/>
            <p:cNvSpPr txBox="1"/>
            <p:nvPr/>
          </p:nvSpPr>
          <p:spPr>
            <a:xfrm>
              <a:off x="10371144" y="2407009"/>
              <a:ext cx="343500" cy="539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Exo"/>
                <a:ea typeface="Exo"/>
                <a:cs typeface="Exo"/>
                <a:sym typeface="Exo"/>
              </a:endParaRPr>
            </a:p>
          </p:txBody>
        </p:sp>
        <p:sp>
          <p:nvSpPr>
            <p:cNvPr id="674" name="Google Shape;674;p64"/>
            <p:cNvSpPr txBox="1"/>
            <p:nvPr/>
          </p:nvSpPr>
          <p:spPr>
            <a:xfrm>
              <a:off x="9271445" y="2407009"/>
              <a:ext cx="1029300" cy="871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E31F26"/>
                  </a:solidFill>
                  <a:latin typeface="Exo"/>
                  <a:ea typeface="Exo"/>
                  <a:cs typeface="Exo"/>
                  <a:sym typeface="Exo"/>
                </a:rPr>
                <a:t>Subtitle</a:t>
              </a:r>
              <a:endParaRPr b="1" i="0" sz="1800" u="none" cap="none" strike="noStrike">
                <a:solidFill>
                  <a:srgbClr val="E31F26"/>
                </a:solidFill>
                <a:latin typeface="Exo"/>
                <a:ea typeface="Exo"/>
                <a:cs typeface="Exo"/>
                <a:sym typeface="Exo"/>
              </a:endParaRPr>
            </a:p>
          </p:txBody>
        </p:sp>
      </p:grpSp>
      <p:sp>
        <p:nvSpPr>
          <p:cNvPr id="675" name="Google Shape;675;p64"/>
          <p:cNvSpPr txBox="1"/>
          <p:nvPr/>
        </p:nvSpPr>
        <p:spPr>
          <a:xfrm>
            <a:off x="2941346" y="2736813"/>
            <a:ext cx="1765200" cy="258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Exo"/>
                <a:ea typeface="Exo"/>
                <a:cs typeface="Exo"/>
                <a:sym typeface="Exo"/>
              </a:rPr>
              <a:t>Quan hệ giữa các bảng</a:t>
            </a:r>
            <a:endParaRPr b="1" i="0" sz="1800" u="none" cap="none" strike="noStrike">
              <a:solidFill>
                <a:srgbClr val="FFFFFF"/>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Exo Medium"/>
                <a:ea typeface="Exo Medium"/>
                <a:cs typeface="Exo Medium"/>
                <a:sym typeface="Exo Medium"/>
              </a:rPr>
              <a:t>   1 – 1</a:t>
            </a:r>
            <a:endParaRPr b="0"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Exo Medium"/>
                <a:ea typeface="Exo Medium"/>
                <a:cs typeface="Exo Medium"/>
                <a:sym typeface="Exo Medium"/>
              </a:rPr>
              <a:t>   1 – n</a:t>
            </a:r>
            <a:endParaRPr b="0"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Exo Medium"/>
                <a:ea typeface="Exo Medium"/>
                <a:cs typeface="Exo Medium"/>
                <a:sym typeface="Exo Medium"/>
              </a:rPr>
              <a:t>   m – n</a:t>
            </a:r>
            <a:endParaRPr b="0"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Exo Medium"/>
              <a:ea typeface="Exo Medium"/>
              <a:cs typeface="Exo Medium"/>
              <a:sym typeface="Exo Medium"/>
            </a:endParaRPr>
          </a:p>
        </p:txBody>
      </p:sp>
      <p:sp>
        <p:nvSpPr>
          <p:cNvPr id="676" name="Google Shape;676;p64"/>
          <p:cNvSpPr txBox="1"/>
          <p:nvPr/>
        </p:nvSpPr>
        <p:spPr>
          <a:xfrm>
            <a:off x="5349037" y="2708700"/>
            <a:ext cx="1517400" cy="2862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Exo"/>
                <a:ea typeface="Exo"/>
                <a:cs typeface="Exo"/>
                <a:sym typeface="Exo"/>
              </a:rPr>
              <a:t>Các câu lệnh trong SQL</a:t>
            </a:r>
            <a:endParaRPr b="1" i="0" sz="14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Exo Medium"/>
                <a:ea typeface="Exo Medium"/>
                <a:cs typeface="Exo Medium"/>
                <a:sym typeface="Exo Medium"/>
              </a:rPr>
              <a:t>   </a:t>
            </a:r>
            <a:endParaRPr b="0"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Exo Medium"/>
                <a:ea typeface="Exo Medium"/>
                <a:cs typeface="Exo Medium"/>
                <a:sym typeface="Exo Medium"/>
              </a:rPr>
              <a:t>   TOP</a:t>
            </a:r>
            <a:endParaRPr b="0"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Exo Medium"/>
                <a:ea typeface="Exo Medium"/>
                <a:cs typeface="Exo Medium"/>
                <a:sym typeface="Exo Medium"/>
              </a:rPr>
              <a:t>   Distinct</a:t>
            </a:r>
            <a:endParaRPr b="0"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Exo Medium"/>
                <a:ea typeface="Exo Medium"/>
                <a:cs typeface="Exo Medium"/>
                <a:sym typeface="Exo Medium"/>
              </a:rPr>
              <a:t>   Order by</a:t>
            </a:r>
            <a:endParaRPr b="0"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Exo Medium"/>
                <a:ea typeface="Exo Medium"/>
                <a:cs typeface="Exo Medium"/>
                <a:sym typeface="Exo Medium"/>
              </a:rPr>
              <a:t>  </a:t>
            </a:r>
            <a:endParaRPr b="0" i="0" sz="1400" u="none" cap="none" strike="noStrike">
              <a:solidFill>
                <a:srgbClr val="000000"/>
              </a:solidFill>
              <a:latin typeface="Exo Medium"/>
              <a:ea typeface="Exo Medium"/>
              <a:cs typeface="Exo Medium"/>
              <a:sym typeface="Exo Medium"/>
            </a:endParaRPr>
          </a:p>
        </p:txBody>
      </p:sp>
      <p:sp>
        <p:nvSpPr>
          <p:cNvPr id="677" name="Google Shape;677;p64"/>
          <p:cNvSpPr txBox="1"/>
          <p:nvPr/>
        </p:nvSpPr>
        <p:spPr>
          <a:xfrm>
            <a:off x="9903808" y="2692019"/>
            <a:ext cx="1765200" cy="258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Exo"/>
                <a:ea typeface="Exo"/>
                <a:cs typeface="Exo"/>
                <a:sym typeface="Exo"/>
              </a:rPr>
              <a:t>Các toán tử, hàm với dữ liệu null</a:t>
            </a:r>
            <a:endParaRPr b="1" i="0" sz="14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Exo Medium"/>
                <a:ea typeface="Exo Medium"/>
                <a:cs typeface="Exo Medium"/>
                <a:sym typeface="Exo Medium"/>
              </a:rPr>
              <a:t>   Is null</a:t>
            </a:r>
            <a:endParaRPr b="0"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Exo Medium"/>
                <a:ea typeface="Exo Medium"/>
                <a:cs typeface="Exo Medium"/>
                <a:sym typeface="Exo Medium"/>
              </a:rPr>
              <a:t>   Is not null </a:t>
            </a:r>
            <a:endParaRPr b="0"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Exo Medium"/>
                <a:ea typeface="Exo Medium"/>
                <a:cs typeface="Exo Medium"/>
                <a:sym typeface="Exo Medium"/>
              </a:rPr>
              <a:t>   ISNULL()</a:t>
            </a:r>
            <a:endParaRPr b="0" i="0" sz="1400" u="none" cap="none" strike="noStrike">
              <a:solidFill>
                <a:srgbClr val="000000"/>
              </a:solidFill>
              <a:latin typeface="Exo Medium"/>
              <a:ea typeface="Exo Medium"/>
              <a:cs typeface="Exo Medium"/>
              <a:sym typeface="Exo Medium"/>
            </a:endParaRPr>
          </a:p>
        </p:txBody>
      </p:sp>
      <p:grpSp>
        <p:nvGrpSpPr>
          <p:cNvPr id="678" name="Google Shape;678;p64"/>
          <p:cNvGrpSpPr/>
          <p:nvPr/>
        </p:nvGrpSpPr>
        <p:grpSpPr>
          <a:xfrm>
            <a:off x="7479033" y="2345946"/>
            <a:ext cx="1717877" cy="3278163"/>
            <a:chOff x="6500701" y="1676400"/>
            <a:chExt cx="1863611" cy="4418010"/>
          </a:xfrm>
        </p:grpSpPr>
        <p:pic>
          <p:nvPicPr>
            <p:cNvPr id="679" name="Google Shape;679;p64"/>
            <p:cNvPicPr preferRelativeResize="0"/>
            <p:nvPr/>
          </p:nvPicPr>
          <p:blipFill rotWithShape="1">
            <a:blip r:embed="rId3">
              <a:alphaModFix/>
            </a:blip>
            <a:srcRect b="0" l="0" r="0" t="0"/>
            <a:stretch/>
          </p:blipFill>
          <p:spPr>
            <a:xfrm>
              <a:off x="6502863" y="1676400"/>
              <a:ext cx="1861449" cy="4418010"/>
            </a:xfrm>
            <a:prstGeom prst="rect">
              <a:avLst/>
            </a:prstGeom>
            <a:noFill/>
            <a:ln>
              <a:noFill/>
            </a:ln>
          </p:spPr>
        </p:pic>
        <p:sp>
          <p:nvSpPr>
            <p:cNvPr id="680" name="Google Shape;680;p64"/>
            <p:cNvSpPr txBox="1"/>
            <p:nvPr/>
          </p:nvSpPr>
          <p:spPr>
            <a:xfrm>
              <a:off x="7589844" y="2407009"/>
              <a:ext cx="333600" cy="539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Exo"/>
                <a:ea typeface="Exo"/>
                <a:cs typeface="Exo"/>
                <a:sym typeface="Exo"/>
              </a:endParaRPr>
            </a:p>
          </p:txBody>
        </p:sp>
        <p:sp>
          <p:nvSpPr>
            <p:cNvPr id="681" name="Google Shape;681;p64"/>
            <p:cNvSpPr txBox="1"/>
            <p:nvPr/>
          </p:nvSpPr>
          <p:spPr>
            <a:xfrm>
              <a:off x="6500701" y="2407009"/>
              <a:ext cx="1029300" cy="871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E31F26"/>
                  </a:solidFill>
                  <a:latin typeface="Exo"/>
                  <a:ea typeface="Exo"/>
                  <a:cs typeface="Exo"/>
                  <a:sym typeface="Exo"/>
                </a:rPr>
                <a:t>Subtitle</a:t>
              </a:r>
              <a:endParaRPr b="1" i="0" sz="1800" u="none" cap="none" strike="noStrike">
                <a:solidFill>
                  <a:srgbClr val="E31F26"/>
                </a:solidFill>
                <a:latin typeface="Exo"/>
                <a:ea typeface="Exo"/>
                <a:cs typeface="Exo"/>
                <a:sym typeface="Exo"/>
              </a:endParaRPr>
            </a:p>
          </p:txBody>
        </p:sp>
      </p:grpSp>
      <p:sp>
        <p:nvSpPr>
          <p:cNvPr id="682" name="Google Shape;682;p64"/>
          <p:cNvSpPr txBox="1"/>
          <p:nvPr/>
        </p:nvSpPr>
        <p:spPr>
          <a:xfrm>
            <a:off x="7509053" y="2622525"/>
            <a:ext cx="1565700" cy="212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Exo"/>
                <a:ea typeface="Exo"/>
                <a:cs typeface="Exo"/>
                <a:sym typeface="Exo"/>
              </a:rPr>
              <a:t>Các toán tử trong SQL</a:t>
            </a:r>
            <a:endParaRPr b="1" i="0" sz="1800" u="none" cap="none" strike="noStrike">
              <a:solidFill>
                <a:srgbClr val="FFFFFF"/>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Exo"/>
                <a:ea typeface="Exo"/>
                <a:cs typeface="Exo"/>
                <a:sym typeface="Exo"/>
              </a:rPr>
              <a:t>Between</a:t>
            </a:r>
            <a:endParaRPr b="1" i="0" sz="1400" u="none" cap="none" strike="noStrike">
              <a:solidFill>
                <a:srgbClr val="FFFFFF"/>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Exo Medium"/>
                <a:ea typeface="Exo Medium"/>
                <a:cs typeface="Exo Medium"/>
                <a:sym typeface="Exo Medium"/>
              </a:rPr>
              <a:t>   Logic</a:t>
            </a:r>
            <a:endParaRPr b="0" i="0" sz="1400" u="none" cap="none" strike="noStrike">
              <a:solidFill>
                <a:srgbClr val="FFFFFF"/>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Exo Medium"/>
                <a:ea typeface="Exo Medium"/>
                <a:cs typeface="Exo Medium"/>
                <a:sym typeface="Exo Medium"/>
              </a:rPr>
              <a:t>   Toán học</a:t>
            </a:r>
            <a:endParaRPr b="0" i="0" sz="1400" u="none" cap="none" strike="noStrike">
              <a:solidFill>
                <a:srgbClr val="FFFFFF"/>
              </a:solidFill>
              <a:latin typeface="Exo Medium"/>
              <a:ea typeface="Exo Medium"/>
              <a:cs typeface="Exo Medium"/>
              <a:sym typeface="Exo Medium"/>
            </a:endParaRPr>
          </a:p>
        </p:txBody>
      </p:sp>
      <p:pic>
        <p:nvPicPr>
          <p:cNvPr id="683" name="Google Shape;683;p64"/>
          <p:cNvPicPr preferRelativeResize="0"/>
          <p:nvPr/>
        </p:nvPicPr>
        <p:blipFill rotWithShape="1">
          <a:blip r:embed="rId4">
            <a:alphaModFix/>
          </a:blip>
          <a:srcRect b="0" l="0" r="66243" t="32092"/>
          <a:stretch/>
        </p:blipFill>
        <p:spPr>
          <a:xfrm flipH="1">
            <a:off x="0" y="0"/>
            <a:ext cx="4966800" cy="1794000"/>
          </a:xfrm>
          <a:prstGeom prst="rect">
            <a:avLst/>
          </a:prstGeom>
          <a:noFill/>
          <a:ln>
            <a:noFill/>
          </a:ln>
        </p:spPr>
      </p:pic>
      <p:sp>
        <p:nvSpPr>
          <p:cNvPr id="684" name="Google Shape;684;p64"/>
          <p:cNvSpPr txBox="1"/>
          <p:nvPr/>
        </p:nvSpPr>
        <p:spPr>
          <a:xfrm>
            <a:off x="233240" y="602250"/>
            <a:ext cx="49668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Exo"/>
                <a:ea typeface="Exo"/>
                <a:cs typeface="Exo"/>
                <a:sym typeface="Exo"/>
              </a:rPr>
              <a:t>Tóm tắt nội dung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pic>
        <p:nvPicPr>
          <p:cNvPr id="689" name="Google Shape;689;p65"/>
          <p:cNvPicPr preferRelativeResize="0"/>
          <p:nvPr/>
        </p:nvPicPr>
        <p:blipFill rotWithShape="1">
          <a:blip r:embed="rId3">
            <a:alphaModFix/>
          </a:blip>
          <a:srcRect b="0" l="0" r="0" t="0"/>
          <a:stretch/>
        </p:blipFill>
        <p:spPr>
          <a:xfrm>
            <a:off x="21841" y="0"/>
            <a:ext cx="12246359" cy="6913347"/>
          </a:xfrm>
          <a:prstGeom prst="rect">
            <a:avLst/>
          </a:prstGeom>
          <a:noFill/>
          <a:ln>
            <a:noFill/>
          </a:ln>
        </p:spPr>
      </p:pic>
      <p:pic>
        <p:nvPicPr>
          <p:cNvPr id="690" name="Google Shape;690;p65"/>
          <p:cNvPicPr preferRelativeResize="0"/>
          <p:nvPr/>
        </p:nvPicPr>
        <p:blipFill rotWithShape="1">
          <a:blip r:embed="rId4">
            <a:alphaModFix/>
          </a:blip>
          <a:srcRect b="0" l="0" r="0" t="0"/>
          <a:stretch/>
        </p:blipFill>
        <p:spPr>
          <a:xfrm rot="10800000">
            <a:off x="8915400" y="457201"/>
            <a:ext cx="4724400" cy="1939200"/>
          </a:xfrm>
          <a:prstGeom prst="rect">
            <a:avLst/>
          </a:prstGeom>
          <a:noFill/>
          <a:ln>
            <a:noFill/>
          </a:ln>
        </p:spPr>
      </p:pic>
      <p:sp>
        <p:nvSpPr>
          <p:cNvPr id="691" name="Google Shape;691;p65"/>
          <p:cNvSpPr/>
          <p:nvPr/>
        </p:nvSpPr>
        <p:spPr>
          <a:xfrm>
            <a:off x="3124200" y="3136659"/>
            <a:ext cx="8382000"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000"/>
              <a:buFont typeface="Arial"/>
              <a:buNone/>
            </a:pPr>
            <a:r>
              <a:rPr b="1" i="0" lang="en-US" sz="7000" u="none" cap="none" strike="noStrike">
                <a:solidFill>
                  <a:schemeClr val="lt1"/>
                </a:solidFill>
                <a:latin typeface="Exo"/>
                <a:ea typeface="Exo"/>
                <a:cs typeface="Exo"/>
                <a:sym typeface="Exo"/>
              </a:rPr>
              <a:t>THANK YOU !</a:t>
            </a:r>
            <a:endParaRPr b="0" i="0" sz="1400" u="none" cap="none" strike="noStrike">
              <a:solidFill>
                <a:srgbClr val="000000"/>
              </a:solidFill>
              <a:latin typeface="Arial"/>
              <a:ea typeface="Arial"/>
              <a:cs typeface="Arial"/>
              <a:sym typeface="Arial"/>
            </a:endParaRPr>
          </a:p>
        </p:txBody>
      </p:sp>
      <p:pic>
        <p:nvPicPr>
          <p:cNvPr id="692" name="Google Shape;692;p65"/>
          <p:cNvPicPr preferRelativeResize="0"/>
          <p:nvPr/>
        </p:nvPicPr>
        <p:blipFill rotWithShape="1">
          <a:blip r:embed="rId5">
            <a:alphaModFix/>
          </a:blip>
          <a:srcRect b="0" l="0" r="0" t="0"/>
          <a:stretch/>
        </p:blipFill>
        <p:spPr>
          <a:xfrm>
            <a:off x="10439400" y="333768"/>
            <a:ext cx="1322658" cy="588062"/>
          </a:xfrm>
          <a:prstGeom prst="rect">
            <a:avLst/>
          </a:prstGeom>
          <a:noFill/>
          <a:ln>
            <a:noFill/>
          </a:ln>
        </p:spPr>
      </p:pic>
      <p:pic>
        <p:nvPicPr>
          <p:cNvPr id="693" name="Google Shape;693;p65"/>
          <p:cNvPicPr preferRelativeResize="0"/>
          <p:nvPr/>
        </p:nvPicPr>
        <p:blipFill rotWithShape="1">
          <a:blip r:embed="rId4">
            <a:alphaModFix/>
          </a:blip>
          <a:srcRect b="0" l="0" r="0" t="0"/>
          <a:stretch/>
        </p:blipFill>
        <p:spPr>
          <a:xfrm>
            <a:off x="1672015" y="4005968"/>
            <a:ext cx="7319585" cy="300443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g222e1b3a562_0_0"/>
          <p:cNvPicPr preferRelativeResize="0"/>
          <p:nvPr/>
        </p:nvPicPr>
        <p:blipFill rotWithShape="1">
          <a:blip r:embed="rId3">
            <a:alphaModFix/>
          </a:blip>
          <a:srcRect b="64830" l="-168" r="65616" t="0"/>
          <a:stretch/>
        </p:blipFill>
        <p:spPr>
          <a:xfrm>
            <a:off x="2052152" y="4681727"/>
            <a:ext cx="5149794" cy="2264324"/>
          </a:xfrm>
          <a:prstGeom prst="rect">
            <a:avLst/>
          </a:prstGeom>
          <a:noFill/>
          <a:ln>
            <a:noFill/>
          </a:ln>
        </p:spPr>
      </p:pic>
      <p:pic>
        <p:nvPicPr>
          <p:cNvPr id="145" name="Google Shape;145;g222e1b3a562_0_0"/>
          <p:cNvPicPr preferRelativeResize="0"/>
          <p:nvPr/>
        </p:nvPicPr>
        <p:blipFill rotWithShape="1">
          <a:blip r:embed="rId4">
            <a:alphaModFix/>
          </a:blip>
          <a:srcRect b="0" l="0" r="0" t="0"/>
          <a:stretch/>
        </p:blipFill>
        <p:spPr>
          <a:xfrm>
            <a:off x="6940688" y="2189588"/>
            <a:ext cx="4625451" cy="3815426"/>
          </a:xfrm>
          <a:prstGeom prst="rect">
            <a:avLst/>
          </a:prstGeom>
          <a:noFill/>
          <a:ln>
            <a:noFill/>
          </a:ln>
        </p:spPr>
      </p:pic>
      <p:sp>
        <p:nvSpPr>
          <p:cNvPr id="146" name="Google Shape;146;g222e1b3a562_0_0"/>
          <p:cNvSpPr txBox="1"/>
          <p:nvPr/>
        </p:nvSpPr>
        <p:spPr>
          <a:xfrm>
            <a:off x="7665513" y="1673338"/>
            <a:ext cx="3175800" cy="477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rPr b="1" i="0" lang="en-US" sz="2500" u="none" cap="none" strike="noStrike">
                <a:solidFill>
                  <a:srgbClr val="E2262D"/>
                </a:solidFill>
                <a:latin typeface="Exo"/>
                <a:ea typeface="Exo"/>
                <a:cs typeface="Exo"/>
                <a:sym typeface="Exo"/>
              </a:rPr>
              <a:t>Ví dụ về khoá chính:</a:t>
            </a:r>
            <a:endParaRPr b="1" i="0" sz="1400" u="none" cap="none" strike="noStrike">
              <a:solidFill>
                <a:srgbClr val="000000"/>
              </a:solidFill>
              <a:latin typeface="Exo"/>
              <a:ea typeface="Exo"/>
              <a:cs typeface="Exo"/>
              <a:sym typeface="Exo"/>
            </a:endParaRPr>
          </a:p>
        </p:txBody>
      </p:sp>
      <p:pic>
        <p:nvPicPr>
          <p:cNvPr id="147" name="Google Shape;147;g222e1b3a562_0_0"/>
          <p:cNvPicPr preferRelativeResize="0"/>
          <p:nvPr/>
        </p:nvPicPr>
        <p:blipFill rotWithShape="1">
          <a:blip r:embed="rId5">
            <a:alphaModFix/>
          </a:blip>
          <a:srcRect b="0" l="0" r="0" t="0"/>
          <a:stretch/>
        </p:blipFill>
        <p:spPr>
          <a:xfrm>
            <a:off x="625863" y="2171850"/>
            <a:ext cx="5186091" cy="3815425"/>
          </a:xfrm>
          <a:prstGeom prst="rect">
            <a:avLst/>
          </a:prstGeom>
          <a:noFill/>
          <a:ln>
            <a:noFill/>
          </a:ln>
        </p:spPr>
      </p:pic>
      <p:sp>
        <p:nvSpPr>
          <p:cNvPr id="148" name="Google Shape;148;g222e1b3a562_0_0"/>
          <p:cNvSpPr txBox="1"/>
          <p:nvPr/>
        </p:nvSpPr>
        <p:spPr>
          <a:xfrm>
            <a:off x="1095887" y="1694850"/>
            <a:ext cx="4686300" cy="477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rPr b="1" i="0" lang="en-US" sz="2500" u="none" cap="none" strike="noStrike">
                <a:solidFill>
                  <a:srgbClr val="E2262D"/>
                </a:solidFill>
                <a:latin typeface="Exo"/>
                <a:ea typeface="Exo"/>
                <a:cs typeface="Exo"/>
                <a:sym typeface="Exo"/>
              </a:rPr>
              <a:t>Minh hoạ về giá trị UNIQUE:</a:t>
            </a:r>
            <a:endParaRPr b="1" i="0" sz="1400" u="none" cap="none" strike="noStrike">
              <a:solidFill>
                <a:srgbClr val="000000"/>
              </a:solidFill>
              <a:latin typeface="Exo"/>
              <a:ea typeface="Exo"/>
              <a:cs typeface="Exo"/>
              <a:sym typeface="Exo"/>
            </a:endParaRPr>
          </a:p>
        </p:txBody>
      </p:sp>
      <p:sp>
        <p:nvSpPr>
          <p:cNvPr id="149" name="Google Shape;149;g222e1b3a562_0_0"/>
          <p:cNvSpPr txBox="1"/>
          <p:nvPr/>
        </p:nvSpPr>
        <p:spPr>
          <a:xfrm>
            <a:off x="551700" y="399750"/>
            <a:ext cx="9869400" cy="677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3800" u="none" cap="none" strike="noStrike">
                <a:solidFill>
                  <a:srgbClr val="000000"/>
                </a:solidFill>
                <a:latin typeface="Exo"/>
                <a:ea typeface="Exo"/>
                <a:cs typeface="Exo"/>
                <a:sym typeface="Exo"/>
              </a:rPr>
              <a:t>Khóa trong SQL - </a:t>
            </a:r>
            <a:r>
              <a:rPr b="1" i="0" lang="en-US" sz="3800" u="none" cap="none" strike="noStrike">
                <a:solidFill>
                  <a:srgbClr val="E2262D"/>
                </a:solidFill>
                <a:latin typeface="Exo"/>
                <a:ea typeface="Exo"/>
                <a:cs typeface="Exo"/>
                <a:sym typeface="Exo"/>
              </a:rPr>
              <a:t>Khóa chính, Khóa ngoại</a:t>
            </a:r>
            <a:endParaRPr b="1" i="0" sz="3800" u="none" cap="none" strike="noStrike">
              <a:solidFill>
                <a:srgbClr val="E2262D"/>
              </a:solidFill>
              <a:latin typeface="Exo"/>
              <a:ea typeface="Exo"/>
              <a:cs typeface="Exo"/>
              <a:sym typeface="Ex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23dccb6f06f_0_355"/>
          <p:cNvSpPr txBox="1"/>
          <p:nvPr/>
        </p:nvSpPr>
        <p:spPr>
          <a:xfrm>
            <a:off x="3190954" y="1439525"/>
            <a:ext cx="5810100" cy="477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1" i="0" lang="en-US" sz="2500" u="none" cap="none" strike="noStrike">
                <a:solidFill>
                  <a:srgbClr val="E2262D"/>
                </a:solidFill>
                <a:latin typeface="Exo"/>
                <a:ea typeface="Exo"/>
                <a:cs typeface="Exo"/>
                <a:sym typeface="Exo"/>
              </a:rPr>
              <a:t>Công dụng của Khoá chính:</a:t>
            </a:r>
            <a:endParaRPr b="1" i="0" sz="1400" u="none" cap="none" strike="noStrike">
              <a:solidFill>
                <a:srgbClr val="000000"/>
              </a:solidFill>
              <a:latin typeface="Exo"/>
              <a:ea typeface="Exo"/>
              <a:cs typeface="Exo"/>
              <a:sym typeface="Exo"/>
            </a:endParaRPr>
          </a:p>
        </p:txBody>
      </p:sp>
      <p:sp>
        <p:nvSpPr>
          <p:cNvPr id="156" name="Google Shape;156;g23dccb6f06f_0_355"/>
          <p:cNvSpPr/>
          <p:nvPr/>
        </p:nvSpPr>
        <p:spPr>
          <a:xfrm>
            <a:off x="6730000" y="2402575"/>
            <a:ext cx="4623900" cy="1609500"/>
          </a:xfrm>
          <a:prstGeom prst="cloudCallout">
            <a:avLst>
              <a:gd fmla="val -20833" name="adj1"/>
              <a:gd fmla="val 62500" name="adj2"/>
            </a:avLst>
          </a:prstGeom>
          <a:solidFill>
            <a:srgbClr val="FFFFFF"/>
          </a:solidFill>
          <a:ln cap="flat" cmpd="sng" w="19050">
            <a:solidFill>
              <a:srgbClr val="375965"/>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57" name="Google Shape;157;g23dccb6f06f_0_355"/>
          <p:cNvGraphicFramePr/>
          <p:nvPr/>
        </p:nvGraphicFramePr>
        <p:xfrm>
          <a:off x="647050" y="3202363"/>
          <a:ext cx="3000000" cy="3000000"/>
        </p:xfrm>
        <a:graphic>
          <a:graphicData uri="http://schemas.openxmlformats.org/drawingml/2006/table">
            <a:tbl>
              <a:tblPr>
                <a:noFill/>
                <a:tableStyleId>{880B8BB6-16E7-47FC-8718-F5D878DAB9EA}</a:tableStyleId>
              </a:tblPr>
              <a:tblGrid>
                <a:gridCol w="1959675"/>
                <a:gridCol w="1902600"/>
                <a:gridCol w="1902600"/>
              </a:tblGrid>
              <a:tr h="574225">
                <a:tc>
                  <a:txBody>
                    <a:bodyPr/>
                    <a:lstStyle/>
                    <a:p>
                      <a:pPr indent="0" lvl="0" marL="0" marR="0" rtl="0" algn="ctr">
                        <a:lnSpc>
                          <a:spcPct val="115000"/>
                        </a:lnSpc>
                        <a:spcBef>
                          <a:spcPts val="0"/>
                        </a:spcBef>
                        <a:spcAft>
                          <a:spcPts val="0"/>
                        </a:spcAft>
                        <a:buClr>
                          <a:srgbClr val="000000"/>
                        </a:buClr>
                        <a:buSzPts val="1700"/>
                        <a:buFont typeface="Arial"/>
                        <a:buNone/>
                      </a:pPr>
                      <a:r>
                        <a:rPr b="1" lang="en-US" sz="1700" u="none" cap="none" strike="noStrike">
                          <a:solidFill>
                            <a:srgbClr val="FFFFFF"/>
                          </a:solidFill>
                          <a:latin typeface="Exo"/>
                          <a:ea typeface="Exo"/>
                          <a:cs typeface="Exo"/>
                          <a:sym typeface="Exo"/>
                        </a:rPr>
                        <a:t>Tên khách hàng</a:t>
                      </a:r>
                      <a:endParaRPr b="1" sz="17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287"/>
                    </a:solidFill>
                  </a:tcPr>
                </a:tc>
                <a:tc>
                  <a:txBody>
                    <a:bodyPr/>
                    <a:lstStyle/>
                    <a:p>
                      <a:pPr indent="0" lvl="0" marL="0" marR="0" rtl="0" algn="ctr">
                        <a:lnSpc>
                          <a:spcPct val="115000"/>
                        </a:lnSpc>
                        <a:spcBef>
                          <a:spcPts val="0"/>
                        </a:spcBef>
                        <a:spcAft>
                          <a:spcPts val="0"/>
                        </a:spcAft>
                        <a:buClr>
                          <a:srgbClr val="000000"/>
                        </a:buClr>
                        <a:buSzPts val="1700"/>
                        <a:buFont typeface="Arial"/>
                        <a:buNone/>
                      </a:pPr>
                      <a:r>
                        <a:rPr b="1" lang="en-US" sz="1700" u="none" cap="none" strike="noStrike">
                          <a:solidFill>
                            <a:srgbClr val="FFFFFF"/>
                          </a:solidFill>
                          <a:latin typeface="Exo"/>
                          <a:ea typeface="Exo"/>
                          <a:cs typeface="Exo"/>
                          <a:sym typeface="Exo"/>
                        </a:rPr>
                        <a:t>Tên sản phẩm</a:t>
                      </a:r>
                      <a:endParaRPr b="1" sz="17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686D"/>
                    </a:solidFill>
                  </a:tcPr>
                </a:tc>
                <a:tc>
                  <a:txBody>
                    <a:bodyPr/>
                    <a:lstStyle/>
                    <a:p>
                      <a:pPr indent="0" lvl="0" marL="0" marR="0" rtl="0" algn="ctr">
                        <a:lnSpc>
                          <a:spcPct val="115000"/>
                        </a:lnSpc>
                        <a:spcBef>
                          <a:spcPts val="0"/>
                        </a:spcBef>
                        <a:spcAft>
                          <a:spcPts val="0"/>
                        </a:spcAft>
                        <a:buClr>
                          <a:srgbClr val="000000"/>
                        </a:buClr>
                        <a:buSzPts val="1700"/>
                        <a:buFont typeface="Arial"/>
                        <a:buNone/>
                      </a:pPr>
                      <a:r>
                        <a:rPr b="1" lang="en-US" sz="1700" u="none" cap="none" strike="noStrike">
                          <a:solidFill>
                            <a:srgbClr val="FFFFFF"/>
                          </a:solidFill>
                          <a:latin typeface="Exo"/>
                          <a:ea typeface="Exo"/>
                          <a:cs typeface="Exo"/>
                          <a:sym typeface="Exo"/>
                        </a:rPr>
                        <a:t>Số lượng </a:t>
                      </a:r>
                      <a:endParaRPr b="1" sz="17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287"/>
                    </a:solidFill>
                  </a:tcPr>
                </a:tc>
              </a:tr>
              <a:tr h="446400">
                <a:tc>
                  <a:txBody>
                    <a:bodyPr/>
                    <a:lstStyle/>
                    <a:p>
                      <a:pPr indent="0" lvl="0" marL="0" marR="0" rtl="0" algn="l">
                        <a:lnSpc>
                          <a:spcPct val="115000"/>
                        </a:lnSpc>
                        <a:spcBef>
                          <a:spcPts val="0"/>
                        </a:spcBef>
                        <a:spcAft>
                          <a:spcPts val="0"/>
                        </a:spcAft>
                        <a:buClr>
                          <a:srgbClr val="000000"/>
                        </a:buClr>
                        <a:buSzPts val="1700"/>
                        <a:buFont typeface="Arial"/>
                        <a:buNone/>
                      </a:pPr>
                      <a:r>
                        <a:rPr b="1" lang="en-US" sz="1700" u="none" cap="none" strike="noStrike">
                          <a:latin typeface="Exo"/>
                          <a:ea typeface="Exo"/>
                          <a:cs typeface="Exo"/>
                          <a:sym typeface="Exo"/>
                        </a:rPr>
                        <a:t>   Khánh</a:t>
                      </a:r>
                      <a:endParaRPr b="1" sz="1700" u="none" cap="none" strike="noStrike">
                        <a:latin typeface="Exo"/>
                        <a:ea typeface="Exo"/>
                        <a:cs typeface="Exo"/>
                        <a:sym typeface="Ex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l">
                        <a:lnSpc>
                          <a:spcPct val="115000"/>
                        </a:lnSpc>
                        <a:spcBef>
                          <a:spcPts val="0"/>
                        </a:spcBef>
                        <a:spcAft>
                          <a:spcPts val="0"/>
                        </a:spcAft>
                        <a:buClr>
                          <a:srgbClr val="000000"/>
                        </a:buClr>
                        <a:buSzPts val="1700"/>
                        <a:buFont typeface="Arial"/>
                        <a:buNone/>
                      </a:pPr>
                      <a:r>
                        <a:rPr b="1" lang="en-US" sz="1700" u="none" cap="none" strike="noStrike">
                          <a:latin typeface="Exo"/>
                          <a:ea typeface="Exo"/>
                          <a:cs typeface="Exo"/>
                          <a:sym typeface="Exo"/>
                        </a:rPr>
                        <a:t>   Coca</a:t>
                      </a:r>
                      <a:endParaRPr b="1" sz="1700" u="none" cap="none" strike="noStrike">
                        <a:latin typeface="Exo"/>
                        <a:ea typeface="Exo"/>
                        <a:cs typeface="Exo"/>
                        <a:sym typeface="Ex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C6C6"/>
                    </a:solidFill>
                  </a:tcPr>
                </a:tc>
                <a:tc>
                  <a:txBody>
                    <a:bodyPr/>
                    <a:lstStyle/>
                    <a:p>
                      <a:pPr indent="0" lvl="0" marL="0" marR="0" rtl="0" algn="ctr">
                        <a:lnSpc>
                          <a:spcPct val="115000"/>
                        </a:lnSpc>
                        <a:spcBef>
                          <a:spcPts val="0"/>
                        </a:spcBef>
                        <a:spcAft>
                          <a:spcPts val="0"/>
                        </a:spcAft>
                        <a:buClr>
                          <a:srgbClr val="000000"/>
                        </a:buClr>
                        <a:buSzPts val="1700"/>
                        <a:buFont typeface="Arial"/>
                        <a:buNone/>
                      </a:pPr>
                      <a:r>
                        <a:rPr lang="en-US" sz="1700" u="none" cap="none" strike="noStrike">
                          <a:latin typeface="Exo"/>
                          <a:ea typeface="Exo"/>
                          <a:cs typeface="Exo"/>
                          <a:sym typeface="Exo"/>
                        </a:rPr>
                        <a:t>10</a:t>
                      </a:r>
                      <a:endParaRPr sz="1700" u="none" cap="none" strike="noStrike">
                        <a:latin typeface="Exo"/>
                        <a:ea typeface="Exo"/>
                        <a:cs typeface="Exo"/>
                        <a:sym typeface="Ex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460425">
                <a:tc>
                  <a:txBody>
                    <a:bodyPr/>
                    <a:lstStyle/>
                    <a:p>
                      <a:pPr indent="0" lvl="0" marL="0" marR="0" rtl="0" algn="l">
                        <a:lnSpc>
                          <a:spcPct val="115000"/>
                        </a:lnSpc>
                        <a:spcBef>
                          <a:spcPts val="0"/>
                        </a:spcBef>
                        <a:spcAft>
                          <a:spcPts val="0"/>
                        </a:spcAft>
                        <a:buClr>
                          <a:srgbClr val="000000"/>
                        </a:buClr>
                        <a:buSzPts val="1700"/>
                        <a:buFont typeface="Arial"/>
                        <a:buNone/>
                      </a:pPr>
                      <a:r>
                        <a:rPr b="1" lang="en-US" sz="1700" u="none" cap="none" strike="noStrike">
                          <a:latin typeface="Exo"/>
                          <a:ea typeface="Exo"/>
                          <a:cs typeface="Exo"/>
                          <a:sym typeface="Exo"/>
                        </a:rPr>
                        <a:t>   Khánh</a:t>
                      </a:r>
                      <a:endParaRPr b="1" sz="1700" u="none" cap="none" strike="noStrike">
                        <a:latin typeface="Exo"/>
                        <a:ea typeface="Exo"/>
                        <a:cs typeface="Exo"/>
                        <a:sym typeface="Ex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l">
                        <a:lnSpc>
                          <a:spcPct val="115000"/>
                        </a:lnSpc>
                        <a:spcBef>
                          <a:spcPts val="0"/>
                        </a:spcBef>
                        <a:spcAft>
                          <a:spcPts val="0"/>
                        </a:spcAft>
                        <a:buClr>
                          <a:srgbClr val="000000"/>
                        </a:buClr>
                        <a:buSzPts val="1700"/>
                        <a:buFont typeface="Arial"/>
                        <a:buNone/>
                      </a:pPr>
                      <a:r>
                        <a:rPr b="1" lang="en-US" sz="1700" u="none" cap="none" strike="noStrike">
                          <a:latin typeface="Exo"/>
                          <a:ea typeface="Exo"/>
                          <a:cs typeface="Exo"/>
                          <a:sym typeface="Exo"/>
                        </a:rPr>
                        <a:t>   Trứng</a:t>
                      </a:r>
                      <a:endParaRPr b="1" sz="1700" u="none" cap="none" strike="noStrike">
                        <a:latin typeface="Exo"/>
                        <a:ea typeface="Exo"/>
                        <a:cs typeface="Exo"/>
                        <a:sym typeface="Ex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C6C6"/>
                    </a:solidFill>
                  </a:tcPr>
                </a:tc>
                <a:tc>
                  <a:txBody>
                    <a:bodyPr/>
                    <a:lstStyle/>
                    <a:p>
                      <a:pPr indent="0" lvl="0" marL="0" marR="0" rtl="0" algn="ctr">
                        <a:lnSpc>
                          <a:spcPct val="115000"/>
                        </a:lnSpc>
                        <a:spcBef>
                          <a:spcPts val="0"/>
                        </a:spcBef>
                        <a:spcAft>
                          <a:spcPts val="0"/>
                        </a:spcAft>
                        <a:buClr>
                          <a:srgbClr val="000000"/>
                        </a:buClr>
                        <a:buSzPts val="1700"/>
                        <a:buFont typeface="Arial"/>
                        <a:buNone/>
                      </a:pPr>
                      <a:r>
                        <a:rPr lang="en-US" sz="1700" u="none" cap="none" strike="noStrike">
                          <a:latin typeface="Exo"/>
                          <a:ea typeface="Exo"/>
                          <a:cs typeface="Exo"/>
                          <a:sym typeface="Exo"/>
                        </a:rPr>
                        <a:t>2</a:t>
                      </a:r>
                      <a:endParaRPr sz="1700" u="none" cap="none" strike="noStrike">
                        <a:latin typeface="Exo"/>
                        <a:ea typeface="Exo"/>
                        <a:cs typeface="Exo"/>
                        <a:sym typeface="Ex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446400">
                <a:tc>
                  <a:txBody>
                    <a:bodyPr/>
                    <a:lstStyle/>
                    <a:p>
                      <a:pPr indent="0" lvl="0" marL="0" marR="0" rtl="0" algn="l">
                        <a:lnSpc>
                          <a:spcPct val="115000"/>
                        </a:lnSpc>
                        <a:spcBef>
                          <a:spcPts val="0"/>
                        </a:spcBef>
                        <a:spcAft>
                          <a:spcPts val="0"/>
                        </a:spcAft>
                        <a:buClr>
                          <a:srgbClr val="000000"/>
                        </a:buClr>
                        <a:buSzPts val="1700"/>
                        <a:buFont typeface="Arial"/>
                        <a:buNone/>
                      </a:pPr>
                      <a:r>
                        <a:rPr lang="en-US" sz="1700" u="none" cap="none" strike="noStrike">
                          <a:latin typeface="Exo"/>
                          <a:ea typeface="Exo"/>
                          <a:cs typeface="Exo"/>
                          <a:sym typeface="Exo"/>
                        </a:rPr>
                        <a:t>   Bảo</a:t>
                      </a:r>
                      <a:endParaRPr sz="1700" u="none" cap="none" strike="noStrike">
                        <a:latin typeface="Exo"/>
                        <a:ea typeface="Exo"/>
                        <a:cs typeface="Exo"/>
                        <a:sym typeface="Ex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l">
                        <a:lnSpc>
                          <a:spcPct val="115000"/>
                        </a:lnSpc>
                        <a:spcBef>
                          <a:spcPts val="0"/>
                        </a:spcBef>
                        <a:spcAft>
                          <a:spcPts val="0"/>
                        </a:spcAft>
                        <a:buClr>
                          <a:srgbClr val="000000"/>
                        </a:buClr>
                        <a:buSzPts val="1700"/>
                        <a:buFont typeface="Arial"/>
                        <a:buNone/>
                      </a:pPr>
                      <a:r>
                        <a:rPr lang="en-US" sz="1700" u="none" cap="none" strike="noStrike">
                          <a:latin typeface="Exo"/>
                          <a:ea typeface="Exo"/>
                          <a:cs typeface="Exo"/>
                          <a:sym typeface="Exo"/>
                        </a:rPr>
                        <a:t>   Sữa</a:t>
                      </a:r>
                      <a:endParaRPr sz="1700" u="none" cap="none" strike="noStrike">
                        <a:latin typeface="Exo"/>
                        <a:ea typeface="Exo"/>
                        <a:cs typeface="Exo"/>
                        <a:sym typeface="Ex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C6C6"/>
                    </a:solidFill>
                  </a:tcPr>
                </a:tc>
                <a:tc>
                  <a:txBody>
                    <a:bodyPr/>
                    <a:lstStyle/>
                    <a:p>
                      <a:pPr indent="0" lvl="0" marL="0" marR="0" rtl="0" algn="ctr">
                        <a:lnSpc>
                          <a:spcPct val="115000"/>
                        </a:lnSpc>
                        <a:spcBef>
                          <a:spcPts val="0"/>
                        </a:spcBef>
                        <a:spcAft>
                          <a:spcPts val="0"/>
                        </a:spcAft>
                        <a:buClr>
                          <a:srgbClr val="000000"/>
                        </a:buClr>
                        <a:buSzPts val="1700"/>
                        <a:buFont typeface="Arial"/>
                        <a:buNone/>
                      </a:pPr>
                      <a:r>
                        <a:rPr lang="en-US" sz="1700" u="none" cap="none" strike="noStrike">
                          <a:latin typeface="Exo"/>
                          <a:ea typeface="Exo"/>
                          <a:cs typeface="Exo"/>
                          <a:sym typeface="Exo"/>
                        </a:rPr>
                        <a:t>10</a:t>
                      </a:r>
                      <a:endParaRPr sz="1700" u="none" cap="none" strike="noStrike">
                        <a:latin typeface="Exo"/>
                        <a:ea typeface="Exo"/>
                        <a:cs typeface="Exo"/>
                        <a:sym typeface="Ex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446400">
                <a:tc>
                  <a:txBody>
                    <a:bodyPr/>
                    <a:lstStyle/>
                    <a:p>
                      <a:pPr indent="0" lvl="0" marL="0" marR="0" rtl="0" algn="l">
                        <a:lnSpc>
                          <a:spcPct val="115000"/>
                        </a:lnSpc>
                        <a:spcBef>
                          <a:spcPts val="0"/>
                        </a:spcBef>
                        <a:spcAft>
                          <a:spcPts val="0"/>
                        </a:spcAft>
                        <a:buClr>
                          <a:srgbClr val="000000"/>
                        </a:buClr>
                        <a:buSzPts val="1700"/>
                        <a:buFont typeface="Arial"/>
                        <a:buNone/>
                      </a:pPr>
                      <a:r>
                        <a:rPr lang="en-US" sz="1700" u="none" cap="none" strike="noStrike">
                          <a:latin typeface="Exo"/>
                          <a:ea typeface="Exo"/>
                          <a:cs typeface="Exo"/>
                          <a:sym typeface="Exo"/>
                        </a:rPr>
                        <a:t>   Phước</a:t>
                      </a:r>
                      <a:endParaRPr sz="1700" u="none" cap="none" strike="noStrike">
                        <a:latin typeface="Exo"/>
                        <a:ea typeface="Exo"/>
                        <a:cs typeface="Exo"/>
                        <a:sym typeface="Ex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l">
                        <a:lnSpc>
                          <a:spcPct val="115000"/>
                        </a:lnSpc>
                        <a:spcBef>
                          <a:spcPts val="0"/>
                        </a:spcBef>
                        <a:spcAft>
                          <a:spcPts val="0"/>
                        </a:spcAft>
                        <a:buClr>
                          <a:srgbClr val="000000"/>
                        </a:buClr>
                        <a:buSzPts val="1700"/>
                        <a:buFont typeface="Arial"/>
                        <a:buNone/>
                      </a:pPr>
                      <a:r>
                        <a:rPr lang="en-US" sz="1700" u="none" cap="none" strike="noStrike">
                          <a:latin typeface="Exo"/>
                          <a:ea typeface="Exo"/>
                          <a:cs typeface="Exo"/>
                          <a:sym typeface="Exo"/>
                        </a:rPr>
                        <a:t>   Bentagen</a:t>
                      </a:r>
                      <a:endParaRPr sz="1700" u="none" cap="none" strike="noStrike">
                        <a:latin typeface="Exo"/>
                        <a:ea typeface="Exo"/>
                        <a:cs typeface="Exo"/>
                        <a:sym typeface="Ex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C6C6"/>
                    </a:solidFill>
                  </a:tcPr>
                </a:tc>
                <a:tc>
                  <a:txBody>
                    <a:bodyPr/>
                    <a:lstStyle/>
                    <a:p>
                      <a:pPr indent="0" lvl="0" marL="0" marR="0" rtl="0" algn="ctr">
                        <a:lnSpc>
                          <a:spcPct val="115000"/>
                        </a:lnSpc>
                        <a:spcBef>
                          <a:spcPts val="0"/>
                        </a:spcBef>
                        <a:spcAft>
                          <a:spcPts val="0"/>
                        </a:spcAft>
                        <a:buClr>
                          <a:srgbClr val="000000"/>
                        </a:buClr>
                        <a:buSzPts val="1700"/>
                        <a:buFont typeface="Arial"/>
                        <a:buNone/>
                      </a:pPr>
                      <a:r>
                        <a:rPr lang="en-US" sz="1700" u="none" cap="none" strike="noStrike">
                          <a:latin typeface="Exo"/>
                          <a:ea typeface="Exo"/>
                          <a:cs typeface="Exo"/>
                          <a:sym typeface="Exo"/>
                        </a:rPr>
                        <a:t>2</a:t>
                      </a:r>
                      <a:endParaRPr sz="1700" u="none" cap="none" strike="noStrike">
                        <a:latin typeface="Exo"/>
                        <a:ea typeface="Exo"/>
                        <a:cs typeface="Exo"/>
                        <a:sym typeface="Ex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446400">
                <a:tc>
                  <a:txBody>
                    <a:bodyPr/>
                    <a:lstStyle/>
                    <a:p>
                      <a:pPr indent="0" lvl="0" marL="0" marR="0" rtl="0" algn="l">
                        <a:lnSpc>
                          <a:spcPct val="115000"/>
                        </a:lnSpc>
                        <a:spcBef>
                          <a:spcPts val="0"/>
                        </a:spcBef>
                        <a:spcAft>
                          <a:spcPts val="0"/>
                        </a:spcAft>
                        <a:buClr>
                          <a:srgbClr val="000000"/>
                        </a:buClr>
                        <a:buSzPts val="1700"/>
                        <a:buFont typeface="Arial"/>
                        <a:buNone/>
                      </a:pPr>
                      <a:r>
                        <a:rPr lang="en-US" sz="1700" u="none" cap="none" strike="noStrike">
                          <a:latin typeface="Exo"/>
                          <a:ea typeface="Exo"/>
                          <a:cs typeface="Exo"/>
                          <a:sym typeface="Exo"/>
                        </a:rPr>
                        <a:t>   Phước</a:t>
                      </a:r>
                      <a:endParaRPr sz="1700" u="none" cap="none" strike="noStrike">
                        <a:latin typeface="Exo"/>
                        <a:ea typeface="Exo"/>
                        <a:cs typeface="Exo"/>
                        <a:sym typeface="Ex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l">
                        <a:lnSpc>
                          <a:spcPct val="115000"/>
                        </a:lnSpc>
                        <a:spcBef>
                          <a:spcPts val="0"/>
                        </a:spcBef>
                        <a:spcAft>
                          <a:spcPts val="0"/>
                        </a:spcAft>
                        <a:buClr>
                          <a:srgbClr val="000000"/>
                        </a:buClr>
                        <a:buSzPts val="1700"/>
                        <a:buFont typeface="Arial"/>
                        <a:buNone/>
                      </a:pPr>
                      <a:r>
                        <a:rPr lang="en-US" sz="1700" u="none" cap="none" strike="noStrike">
                          <a:latin typeface="Exo"/>
                          <a:ea typeface="Exo"/>
                          <a:cs typeface="Exo"/>
                          <a:sym typeface="Exo"/>
                        </a:rPr>
                        <a:t>   Nước</a:t>
                      </a:r>
                      <a:endParaRPr sz="1700" u="none" cap="none" strike="noStrike">
                        <a:latin typeface="Exo"/>
                        <a:ea typeface="Exo"/>
                        <a:cs typeface="Exo"/>
                        <a:sym typeface="Ex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C6C6"/>
                    </a:solidFill>
                  </a:tcPr>
                </a:tc>
                <a:tc>
                  <a:txBody>
                    <a:bodyPr/>
                    <a:lstStyle/>
                    <a:p>
                      <a:pPr indent="0" lvl="0" marL="0" marR="0" rtl="0" algn="ctr">
                        <a:lnSpc>
                          <a:spcPct val="115000"/>
                        </a:lnSpc>
                        <a:spcBef>
                          <a:spcPts val="0"/>
                        </a:spcBef>
                        <a:spcAft>
                          <a:spcPts val="0"/>
                        </a:spcAft>
                        <a:buClr>
                          <a:srgbClr val="000000"/>
                        </a:buClr>
                        <a:buSzPts val="1700"/>
                        <a:buFont typeface="Arial"/>
                        <a:buNone/>
                      </a:pPr>
                      <a:r>
                        <a:rPr lang="en-US" sz="1700" u="none" cap="none" strike="noStrike">
                          <a:latin typeface="Exo"/>
                          <a:ea typeface="Exo"/>
                          <a:cs typeface="Exo"/>
                          <a:sym typeface="Exo"/>
                        </a:rPr>
                        <a:t>3</a:t>
                      </a:r>
                      <a:endParaRPr sz="1700" u="none" cap="none" strike="noStrike">
                        <a:latin typeface="Exo"/>
                        <a:ea typeface="Exo"/>
                        <a:cs typeface="Exo"/>
                        <a:sym typeface="Ex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bl>
          </a:graphicData>
        </a:graphic>
      </p:graphicFrame>
      <p:pic>
        <p:nvPicPr>
          <p:cNvPr id="158" name="Google Shape;158;g23dccb6f06f_0_355"/>
          <p:cNvPicPr preferRelativeResize="0"/>
          <p:nvPr/>
        </p:nvPicPr>
        <p:blipFill rotWithShape="1">
          <a:blip r:embed="rId3">
            <a:alphaModFix/>
          </a:blip>
          <a:srcRect b="5970" l="4669" r="3772" t="0"/>
          <a:stretch/>
        </p:blipFill>
        <p:spPr>
          <a:xfrm>
            <a:off x="7895650" y="3309125"/>
            <a:ext cx="2642176" cy="2713500"/>
          </a:xfrm>
          <a:prstGeom prst="rect">
            <a:avLst/>
          </a:prstGeom>
          <a:noFill/>
          <a:ln>
            <a:noFill/>
          </a:ln>
        </p:spPr>
      </p:pic>
      <p:sp>
        <p:nvSpPr>
          <p:cNvPr id="159" name="Google Shape;159;g23dccb6f06f_0_355"/>
          <p:cNvSpPr txBox="1"/>
          <p:nvPr/>
        </p:nvSpPr>
        <p:spPr>
          <a:xfrm>
            <a:off x="7519488" y="2693975"/>
            <a:ext cx="3546900" cy="969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1" lang="en-US" sz="1700" u="none" cap="none" strike="noStrike">
                <a:solidFill>
                  <a:srgbClr val="000000"/>
                </a:solidFill>
                <a:latin typeface="Exo Medium"/>
                <a:ea typeface="Exo Medium"/>
                <a:cs typeface="Exo Medium"/>
                <a:sym typeface="Exo Medium"/>
              </a:rPr>
              <a:t>2 người mua </a:t>
            </a:r>
            <a:r>
              <a:rPr b="1" i="1" lang="en-US" sz="1700" u="none" cap="none" strike="noStrike">
                <a:solidFill>
                  <a:srgbClr val="000000"/>
                </a:solidFill>
                <a:latin typeface="Exo"/>
                <a:ea typeface="Exo"/>
                <a:cs typeface="Exo"/>
                <a:sym typeface="Exo"/>
              </a:rPr>
              <a:t>Coca</a:t>
            </a:r>
            <a:r>
              <a:rPr b="0" i="1" lang="en-US" sz="1700" u="none" cap="none" strike="noStrike">
                <a:solidFill>
                  <a:srgbClr val="000000"/>
                </a:solidFill>
                <a:latin typeface="Exo Medium"/>
                <a:ea typeface="Exo Medium"/>
                <a:cs typeface="Exo Medium"/>
                <a:sym typeface="Exo Medium"/>
              </a:rPr>
              <a:t> và </a:t>
            </a:r>
            <a:r>
              <a:rPr b="1" i="1" lang="en-US" sz="1700" u="none" cap="none" strike="noStrike">
                <a:solidFill>
                  <a:srgbClr val="000000"/>
                </a:solidFill>
                <a:latin typeface="Exo"/>
                <a:ea typeface="Exo"/>
                <a:cs typeface="Exo"/>
                <a:sym typeface="Exo"/>
              </a:rPr>
              <a:t>Trứng</a:t>
            </a:r>
            <a:r>
              <a:rPr b="0" i="1" lang="en-US" sz="1700" u="none" cap="none" strike="noStrike">
                <a:solidFill>
                  <a:srgbClr val="000000"/>
                </a:solidFill>
                <a:latin typeface="Exo Medium"/>
                <a:ea typeface="Exo Medium"/>
                <a:cs typeface="Exo Medium"/>
                <a:sym typeface="Exo Medium"/>
              </a:rPr>
              <a:t> là cùng 1 người hay là 2 người </a:t>
            </a:r>
            <a:endParaRPr b="0" i="1" sz="17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700"/>
              <a:buFont typeface="Arial"/>
              <a:buNone/>
            </a:pPr>
            <a:r>
              <a:rPr b="0" i="1" lang="en-US" sz="1700" u="none" cap="none" strike="noStrike">
                <a:solidFill>
                  <a:srgbClr val="000000"/>
                </a:solidFill>
                <a:latin typeface="Exo Medium"/>
                <a:ea typeface="Exo Medium"/>
                <a:cs typeface="Exo Medium"/>
                <a:sym typeface="Exo Medium"/>
              </a:rPr>
              <a:t>khác nhau?</a:t>
            </a:r>
            <a:endParaRPr b="0" i="1" sz="1700" u="none" cap="none" strike="noStrike">
              <a:solidFill>
                <a:srgbClr val="000000"/>
              </a:solidFill>
              <a:latin typeface="Exo Medium"/>
              <a:ea typeface="Exo Medium"/>
              <a:cs typeface="Exo Medium"/>
              <a:sym typeface="Exo Medium"/>
            </a:endParaRPr>
          </a:p>
        </p:txBody>
      </p:sp>
      <p:sp>
        <p:nvSpPr>
          <p:cNvPr id="160" name="Google Shape;160;g23dccb6f06f_0_355"/>
          <p:cNvSpPr/>
          <p:nvPr/>
        </p:nvSpPr>
        <p:spPr>
          <a:xfrm>
            <a:off x="647050" y="3822950"/>
            <a:ext cx="3862200" cy="860400"/>
          </a:xfrm>
          <a:prstGeom prst="rect">
            <a:avLst/>
          </a:prstGeom>
          <a:noFill/>
          <a:ln cap="flat" cmpd="sng" w="38100">
            <a:solidFill>
              <a:srgbClr val="E2262D"/>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g23dccb6f06f_0_355"/>
          <p:cNvSpPr txBox="1"/>
          <p:nvPr/>
        </p:nvSpPr>
        <p:spPr>
          <a:xfrm>
            <a:off x="647050" y="2609600"/>
            <a:ext cx="21183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Exo"/>
                <a:ea typeface="Exo"/>
                <a:cs typeface="Exo"/>
                <a:sym typeface="Exo"/>
              </a:rPr>
              <a:t>Vấn đề </a:t>
            </a:r>
            <a:endParaRPr b="1" i="0" sz="1700" u="none" cap="none" strike="noStrike">
              <a:solidFill>
                <a:srgbClr val="000000"/>
              </a:solidFill>
              <a:latin typeface="Exo"/>
              <a:ea typeface="Exo"/>
              <a:cs typeface="Exo"/>
              <a:sym typeface="Exo"/>
            </a:endParaRPr>
          </a:p>
        </p:txBody>
      </p:sp>
      <p:sp>
        <p:nvSpPr>
          <p:cNvPr id="162" name="Google Shape;162;g23dccb6f06f_0_355"/>
          <p:cNvSpPr txBox="1"/>
          <p:nvPr/>
        </p:nvSpPr>
        <p:spPr>
          <a:xfrm>
            <a:off x="551700" y="628350"/>
            <a:ext cx="9869400" cy="677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3800" u="none" cap="none" strike="noStrike">
                <a:solidFill>
                  <a:srgbClr val="000000"/>
                </a:solidFill>
                <a:latin typeface="Exo"/>
                <a:ea typeface="Exo"/>
                <a:cs typeface="Exo"/>
                <a:sym typeface="Exo"/>
              </a:rPr>
              <a:t>Khóa trong SQL - </a:t>
            </a:r>
            <a:r>
              <a:rPr b="1" i="0" lang="en-US" sz="3800" u="none" cap="none" strike="noStrike">
                <a:solidFill>
                  <a:srgbClr val="E2262D"/>
                </a:solidFill>
                <a:latin typeface="Exo"/>
                <a:ea typeface="Exo"/>
                <a:cs typeface="Exo"/>
                <a:sym typeface="Exo"/>
              </a:rPr>
              <a:t>Khóa chính, khóa ngoại</a:t>
            </a:r>
            <a:endParaRPr b="1" i="0" sz="3800" u="none" cap="none" strike="noStrike">
              <a:solidFill>
                <a:srgbClr val="E2262D"/>
              </a:solidFill>
              <a:latin typeface="Exo"/>
              <a:ea typeface="Exo"/>
              <a:cs typeface="Exo"/>
              <a:sym typeface="Ex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23dccb6f06f_1_5"/>
          <p:cNvSpPr/>
          <p:nvPr/>
        </p:nvSpPr>
        <p:spPr>
          <a:xfrm>
            <a:off x="6650775" y="2435600"/>
            <a:ext cx="4468500" cy="1623900"/>
          </a:xfrm>
          <a:prstGeom prst="wedgeEllipseCallout">
            <a:avLst>
              <a:gd fmla="val -20833" name="adj1"/>
              <a:gd fmla="val 62500" name="adj2"/>
            </a:avLst>
          </a:prstGeom>
          <a:noFill/>
          <a:ln cap="flat" cmpd="sng" w="19050">
            <a:solidFill>
              <a:srgbClr val="32689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9" name="Google Shape;169;g23dccb6f06f_1_5"/>
          <p:cNvPicPr preferRelativeResize="0"/>
          <p:nvPr/>
        </p:nvPicPr>
        <p:blipFill rotWithShape="1">
          <a:blip r:embed="rId3">
            <a:alphaModFix/>
          </a:blip>
          <a:srcRect b="0" l="16190" r="16991" t="0"/>
          <a:stretch/>
        </p:blipFill>
        <p:spPr>
          <a:xfrm>
            <a:off x="8088425" y="3288375"/>
            <a:ext cx="1884501" cy="2820249"/>
          </a:xfrm>
          <a:prstGeom prst="rect">
            <a:avLst/>
          </a:prstGeom>
          <a:noFill/>
          <a:ln>
            <a:noFill/>
          </a:ln>
        </p:spPr>
      </p:pic>
      <p:graphicFrame>
        <p:nvGraphicFramePr>
          <p:cNvPr id="170" name="Google Shape;170;g23dccb6f06f_1_5"/>
          <p:cNvGraphicFramePr/>
          <p:nvPr/>
        </p:nvGraphicFramePr>
        <p:xfrm>
          <a:off x="647050" y="3202363"/>
          <a:ext cx="3000000" cy="3000000"/>
        </p:xfrm>
        <a:graphic>
          <a:graphicData uri="http://schemas.openxmlformats.org/drawingml/2006/table">
            <a:tbl>
              <a:tblPr>
                <a:noFill/>
                <a:tableStyleId>{880B8BB6-16E7-47FC-8718-F5D878DAB9EA}</a:tableStyleId>
              </a:tblPr>
              <a:tblGrid>
                <a:gridCol w="1686075"/>
                <a:gridCol w="1705475"/>
                <a:gridCol w="1568525"/>
                <a:gridCol w="1637000"/>
              </a:tblGrid>
              <a:tr h="574225">
                <a:tc>
                  <a:txBody>
                    <a:bodyPr/>
                    <a:lstStyle/>
                    <a:p>
                      <a:pPr indent="0" lvl="0" marL="0" marR="0" rtl="0" algn="ctr">
                        <a:lnSpc>
                          <a:spcPct val="115000"/>
                        </a:lnSpc>
                        <a:spcBef>
                          <a:spcPts val="0"/>
                        </a:spcBef>
                        <a:spcAft>
                          <a:spcPts val="0"/>
                        </a:spcAft>
                        <a:buClr>
                          <a:srgbClr val="000000"/>
                        </a:buClr>
                        <a:buSzPts val="1500"/>
                        <a:buFont typeface="Arial"/>
                        <a:buNone/>
                      </a:pPr>
                      <a:r>
                        <a:rPr b="1" lang="en-US" sz="1500" u="none" cap="none" strike="noStrike">
                          <a:solidFill>
                            <a:srgbClr val="FFFFFF"/>
                          </a:solidFill>
                          <a:latin typeface="Exo"/>
                          <a:ea typeface="Exo"/>
                          <a:cs typeface="Exo"/>
                          <a:sym typeface="Exo"/>
                        </a:rPr>
                        <a:t>Mã khách hàng</a:t>
                      </a:r>
                      <a:endParaRPr b="1" sz="15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6C71"/>
                    </a:solidFill>
                  </a:tcPr>
                </a:tc>
                <a:tc>
                  <a:txBody>
                    <a:bodyPr/>
                    <a:lstStyle/>
                    <a:p>
                      <a:pPr indent="0" lvl="0" marL="0" marR="0" rtl="0" algn="ctr">
                        <a:lnSpc>
                          <a:spcPct val="115000"/>
                        </a:lnSpc>
                        <a:spcBef>
                          <a:spcPts val="0"/>
                        </a:spcBef>
                        <a:spcAft>
                          <a:spcPts val="0"/>
                        </a:spcAft>
                        <a:buClr>
                          <a:srgbClr val="000000"/>
                        </a:buClr>
                        <a:buSzPts val="1500"/>
                        <a:buFont typeface="Arial"/>
                        <a:buNone/>
                      </a:pPr>
                      <a:r>
                        <a:rPr b="1" lang="en-US" sz="1500" u="none" cap="none" strike="noStrike">
                          <a:solidFill>
                            <a:srgbClr val="FFFFFF"/>
                          </a:solidFill>
                          <a:latin typeface="Exo"/>
                          <a:ea typeface="Exo"/>
                          <a:cs typeface="Exo"/>
                          <a:sym typeface="Exo"/>
                        </a:rPr>
                        <a:t>Tên khách hàng</a:t>
                      </a:r>
                      <a:endParaRPr b="1" sz="15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287"/>
                    </a:solidFill>
                  </a:tcPr>
                </a:tc>
                <a:tc>
                  <a:txBody>
                    <a:bodyPr/>
                    <a:lstStyle/>
                    <a:p>
                      <a:pPr indent="0" lvl="0" marL="0" marR="0" rtl="0" algn="ctr">
                        <a:lnSpc>
                          <a:spcPct val="115000"/>
                        </a:lnSpc>
                        <a:spcBef>
                          <a:spcPts val="0"/>
                        </a:spcBef>
                        <a:spcAft>
                          <a:spcPts val="0"/>
                        </a:spcAft>
                        <a:buClr>
                          <a:srgbClr val="000000"/>
                        </a:buClr>
                        <a:buSzPts val="1500"/>
                        <a:buFont typeface="Arial"/>
                        <a:buNone/>
                      </a:pPr>
                      <a:r>
                        <a:rPr b="1" lang="en-US" sz="1500" u="none" cap="none" strike="noStrike">
                          <a:solidFill>
                            <a:srgbClr val="FFFFFF"/>
                          </a:solidFill>
                          <a:latin typeface="Exo"/>
                          <a:ea typeface="Exo"/>
                          <a:cs typeface="Exo"/>
                          <a:sym typeface="Exo"/>
                        </a:rPr>
                        <a:t>Tên sản phẩm</a:t>
                      </a:r>
                      <a:endParaRPr b="1" sz="15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686D"/>
                    </a:solidFill>
                  </a:tcPr>
                </a:tc>
                <a:tc>
                  <a:txBody>
                    <a:bodyPr/>
                    <a:lstStyle/>
                    <a:p>
                      <a:pPr indent="0" lvl="0" marL="0" marR="0" rtl="0" algn="ctr">
                        <a:lnSpc>
                          <a:spcPct val="115000"/>
                        </a:lnSpc>
                        <a:spcBef>
                          <a:spcPts val="0"/>
                        </a:spcBef>
                        <a:spcAft>
                          <a:spcPts val="0"/>
                        </a:spcAft>
                        <a:buClr>
                          <a:srgbClr val="000000"/>
                        </a:buClr>
                        <a:buSzPts val="1500"/>
                        <a:buFont typeface="Arial"/>
                        <a:buNone/>
                      </a:pPr>
                      <a:r>
                        <a:rPr b="1" lang="en-US" sz="1500" u="none" cap="none" strike="noStrike">
                          <a:solidFill>
                            <a:srgbClr val="FFFFFF"/>
                          </a:solidFill>
                          <a:latin typeface="Exo"/>
                          <a:ea typeface="Exo"/>
                          <a:cs typeface="Exo"/>
                          <a:sym typeface="Exo"/>
                        </a:rPr>
                        <a:t>Số lượng </a:t>
                      </a:r>
                      <a:endParaRPr b="1" sz="15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287"/>
                    </a:solidFill>
                  </a:tcPr>
                </a:tc>
              </a:tr>
              <a:tr h="446400">
                <a:tc>
                  <a:txBody>
                    <a:bodyPr/>
                    <a:lstStyle/>
                    <a:p>
                      <a:pPr indent="0" lvl="0" marL="0" marR="0" rtl="0" algn="l">
                        <a:lnSpc>
                          <a:spcPct val="115000"/>
                        </a:lnSpc>
                        <a:spcBef>
                          <a:spcPts val="0"/>
                        </a:spcBef>
                        <a:spcAft>
                          <a:spcPts val="0"/>
                        </a:spcAft>
                        <a:buClr>
                          <a:srgbClr val="000000"/>
                        </a:buClr>
                        <a:buSzPts val="1700"/>
                        <a:buFont typeface="Arial"/>
                        <a:buNone/>
                      </a:pPr>
                      <a:r>
                        <a:rPr b="1" lang="en-US" sz="1700" u="none" cap="none" strike="noStrike">
                          <a:latin typeface="Exo"/>
                          <a:ea typeface="Exo"/>
                          <a:cs typeface="Exo"/>
                          <a:sym typeface="Exo"/>
                        </a:rPr>
                        <a:t>   C1000 </a:t>
                      </a:r>
                      <a:endParaRPr b="1" sz="1700" u="none" cap="none" strike="noStrike">
                        <a:latin typeface="Exo"/>
                        <a:ea typeface="Exo"/>
                        <a:cs typeface="Exo"/>
                        <a:sym typeface="Ex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C6C6"/>
                    </a:solidFill>
                  </a:tcPr>
                </a:tc>
                <a:tc>
                  <a:txBody>
                    <a:bodyPr/>
                    <a:lstStyle/>
                    <a:p>
                      <a:pPr indent="0" lvl="0" marL="0" marR="0" rtl="0" algn="l">
                        <a:lnSpc>
                          <a:spcPct val="115000"/>
                        </a:lnSpc>
                        <a:spcBef>
                          <a:spcPts val="0"/>
                        </a:spcBef>
                        <a:spcAft>
                          <a:spcPts val="0"/>
                        </a:spcAft>
                        <a:buClr>
                          <a:srgbClr val="000000"/>
                        </a:buClr>
                        <a:buSzPts val="1700"/>
                        <a:buFont typeface="Arial"/>
                        <a:buNone/>
                      </a:pPr>
                      <a:r>
                        <a:rPr lang="en-US" sz="1700" u="none" cap="none" strike="noStrike">
                          <a:latin typeface="Exo"/>
                          <a:ea typeface="Exo"/>
                          <a:cs typeface="Exo"/>
                          <a:sym typeface="Exo"/>
                        </a:rPr>
                        <a:t>   Khánh</a:t>
                      </a:r>
                      <a:endParaRPr sz="1700" u="none" cap="none" strike="noStrike">
                        <a:latin typeface="Exo"/>
                        <a:ea typeface="Exo"/>
                        <a:cs typeface="Exo"/>
                        <a:sym typeface="Ex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l">
                        <a:lnSpc>
                          <a:spcPct val="115000"/>
                        </a:lnSpc>
                        <a:spcBef>
                          <a:spcPts val="0"/>
                        </a:spcBef>
                        <a:spcAft>
                          <a:spcPts val="0"/>
                        </a:spcAft>
                        <a:buClr>
                          <a:srgbClr val="000000"/>
                        </a:buClr>
                        <a:buSzPts val="1700"/>
                        <a:buFont typeface="Arial"/>
                        <a:buNone/>
                      </a:pPr>
                      <a:r>
                        <a:rPr lang="en-US" sz="1700" u="none" cap="none" strike="noStrike">
                          <a:latin typeface="Exo"/>
                          <a:ea typeface="Exo"/>
                          <a:cs typeface="Exo"/>
                          <a:sym typeface="Exo"/>
                        </a:rPr>
                        <a:t>   Coca</a:t>
                      </a:r>
                      <a:endParaRPr sz="1700" u="none" cap="none" strike="noStrike">
                        <a:latin typeface="Exo"/>
                        <a:ea typeface="Exo"/>
                        <a:cs typeface="Exo"/>
                        <a:sym typeface="Ex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C6C6"/>
                    </a:solidFill>
                  </a:tcPr>
                </a:tc>
                <a:tc>
                  <a:txBody>
                    <a:bodyPr/>
                    <a:lstStyle/>
                    <a:p>
                      <a:pPr indent="0" lvl="0" marL="0" marR="0" rtl="0" algn="ctr">
                        <a:lnSpc>
                          <a:spcPct val="115000"/>
                        </a:lnSpc>
                        <a:spcBef>
                          <a:spcPts val="0"/>
                        </a:spcBef>
                        <a:spcAft>
                          <a:spcPts val="0"/>
                        </a:spcAft>
                        <a:buClr>
                          <a:srgbClr val="000000"/>
                        </a:buClr>
                        <a:buSzPts val="1700"/>
                        <a:buFont typeface="Arial"/>
                        <a:buNone/>
                      </a:pPr>
                      <a:r>
                        <a:rPr lang="en-US" sz="1700" u="none" cap="none" strike="noStrike">
                          <a:latin typeface="Exo"/>
                          <a:ea typeface="Exo"/>
                          <a:cs typeface="Exo"/>
                          <a:sym typeface="Exo"/>
                        </a:rPr>
                        <a:t>10</a:t>
                      </a:r>
                      <a:endParaRPr sz="1700" u="none" cap="none" strike="noStrike">
                        <a:latin typeface="Exo"/>
                        <a:ea typeface="Exo"/>
                        <a:cs typeface="Exo"/>
                        <a:sym typeface="Ex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460425">
                <a:tc>
                  <a:txBody>
                    <a:bodyPr/>
                    <a:lstStyle/>
                    <a:p>
                      <a:pPr indent="0" lvl="0" marL="0" marR="0" rtl="0" algn="l">
                        <a:lnSpc>
                          <a:spcPct val="115000"/>
                        </a:lnSpc>
                        <a:spcBef>
                          <a:spcPts val="0"/>
                        </a:spcBef>
                        <a:spcAft>
                          <a:spcPts val="0"/>
                        </a:spcAft>
                        <a:buClr>
                          <a:srgbClr val="000000"/>
                        </a:buClr>
                        <a:buSzPts val="1700"/>
                        <a:buFont typeface="Arial"/>
                        <a:buNone/>
                      </a:pPr>
                      <a:r>
                        <a:rPr b="1" lang="en-US" sz="1700" u="none" cap="none" strike="noStrike">
                          <a:solidFill>
                            <a:srgbClr val="000000"/>
                          </a:solidFill>
                          <a:latin typeface="Exo"/>
                          <a:ea typeface="Exo"/>
                          <a:cs typeface="Exo"/>
                          <a:sym typeface="Exo"/>
                        </a:rPr>
                        <a:t>   C1001 </a:t>
                      </a:r>
                      <a:endParaRPr sz="1400" u="none" cap="none" strike="noStrike"/>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C6C6"/>
                    </a:solidFill>
                  </a:tcPr>
                </a:tc>
                <a:tc>
                  <a:txBody>
                    <a:bodyPr/>
                    <a:lstStyle/>
                    <a:p>
                      <a:pPr indent="0" lvl="0" marL="0" marR="0" rtl="0" algn="l">
                        <a:lnSpc>
                          <a:spcPct val="115000"/>
                        </a:lnSpc>
                        <a:spcBef>
                          <a:spcPts val="0"/>
                        </a:spcBef>
                        <a:spcAft>
                          <a:spcPts val="0"/>
                        </a:spcAft>
                        <a:buClr>
                          <a:srgbClr val="000000"/>
                        </a:buClr>
                        <a:buSzPts val="1700"/>
                        <a:buFont typeface="Arial"/>
                        <a:buNone/>
                      </a:pPr>
                      <a:r>
                        <a:rPr lang="en-US" sz="1700" u="none" cap="none" strike="noStrike">
                          <a:latin typeface="Exo"/>
                          <a:ea typeface="Exo"/>
                          <a:cs typeface="Exo"/>
                          <a:sym typeface="Exo"/>
                        </a:rPr>
                        <a:t>   Khánh</a:t>
                      </a:r>
                      <a:endParaRPr sz="1700" u="none" cap="none" strike="noStrike">
                        <a:latin typeface="Exo"/>
                        <a:ea typeface="Exo"/>
                        <a:cs typeface="Exo"/>
                        <a:sym typeface="Ex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l">
                        <a:lnSpc>
                          <a:spcPct val="115000"/>
                        </a:lnSpc>
                        <a:spcBef>
                          <a:spcPts val="0"/>
                        </a:spcBef>
                        <a:spcAft>
                          <a:spcPts val="0"/>
                        </a:spcAft>
                        <a:buClr>
                          <a:srgbClr val="000000"/>
                        </a:buClr>
                        <a:buSzPts val="1700"/>
                        <a:buFont typeface="Arial"/>
                        <a:buNone/>
                      </a:pPr>
                      <a:r>
                        <a:rPr lang="en-US" sz="1700" u="none" cap="none" strike="noStrike">
                          <a:latin typeface="Exo"/>
                          <a:ea typeface="Exo"/>
                          <a:cs typeface="Exo"/>
                          <a:sym typeface="Exo"/>
                        </a:rPr>
                        <a:t>   Trứng</a:t>
                      </a:r>
                      <a:endParaRPr sz="1700" u="none" cap="none" strike="noStrike">
                        <a:latin typeface="Exo"/>
                        <a:ea typeface="Exo"/>
                        <a:cs typeface="Exo"/>
                        <a:sym typeface="Ex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C6C6"/>
                    </a:solidFill>
                  </a:tcPr>
                </a:tc>
                <a:tc>
                  <a:txBody>
                    <a:bodyPr/>
                    <a:lstStyle/>
                    <a:p>
                      <a:pPr indent="0" lvl="0" marL="0" marR="0" rtl="0" algn="ctr">
                        <a:lnSpc>
                          <a:spcPct val="115000"/>
                        </a:lnSpc>
                        <a:spcBef>
                          <a:spcPts val="0"/>
                        </a:spcBef>
                        <a:spcAft>
                          <a:spcPts val="0"/>
                        </a:spcAft>
                        <a:buClr>
                          <a:srgbClr val="000000"/>
                        </a:buClr>
                        <a:buSzPts val="1700"/>
                        <a:buFont typeface="Arial"/>
                        <a:buNone/>
                      </a:pPr>
                      <a:r>
                        <a:rPr lang="en-US" sz="1700" u="none" cap="none" strike="noStrike">
                          <a:latin typeface="Exo"/>
                          <a:ea typeface="Exo"/>
                          <a:cs typeface="Exo"/>
                          <a:sym typeface="Exo"/>
                        </a:rPr>
                        <a:t>2</a:t>
                      </a:r>
                      <a:endParaRPr sz="1700" u="none" cap="none" strike="noStrike">
                        <a:latin typeface="Exo"/>
                        <a:ea typeface="Exo"/>
                        <a:cs typeface="Exo"/>
                        <a:sym typeface="Ex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446400">
                <a:tc>
                  <a:txBody>
                    <a:bodyPr/>
                    <a:lstStyle/>
                    <a:p>
                      <a:pPr indent="0" lvl="0" marL="0" marR="0" rtl="0" algn="l">
                        <a:lnSpc>
                          <a:spcPct val="115000"/>
                        </a:lnSpc>
                        <a:spcBef>
                          <a:spcPts val="0"/>
                        </a:spcBef>
                        <a:spcAft>
                          <a:spcPts val="0"/>
                        </a:spcAft>
                        <a:buClr>
                          <a:srgbClr val="000000"/>
                        </a:buClr>
                        <a:buSzPts val="1700"/>
                        <a:buFont typeface="Arial"/>
                        <a:buNone/>
                      </a:pPr>
                      <a:r>
                        <a:rPr b="1" lang="en-US" sz="1700" u="none" cap="none" strike="noStrike">
                          <a:solidFill>
                            <a:srgbClr val="000000"/>
                          </a:solidFill>
                          <a:latin typeface="Exo"/>
                          <a:ea typeface="Exo"/>
                          <a:cs typeface="Exo"/>
                          <a:sym typeface="Exo"/>
                        </a:rPr>
                        <a:t>   C1002</a:t>
                      </a:r>
                      <a:endParaRPr sz="1400" u="none" cap="none" strike="noStrike"/>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C6C6"/>
                    </a:solidFill>
                  </a:tcPr>
                </a:tc>
                <a:tc>
                  <a:txBody>
                    <a:bodyPr/>
                    <a:lstStyle/>
                    <a:p>
                      <a:pPr indent="0" lvl="0" marL="0" marR="0" rtl="0" algn="l">
                        <a:lnSpc>
                          <a:spcPct val="115000"/>
                        </a:lnSpc>
                        <a:spcBef>
                          <a:spcPts val="0"/>
                        </a:spcBef>
                        <a:spcAft>
                          <a:spcPts val="0"/>
                        </a:spcAft>
                        <a:buClr>
                          <a:srgbClr val="000000"/>
                        </a:buClr>
                        <a:buSzPts val="1700"/>
                        <a:buFont typeface="Arial"/>
                        <a:buNone/>
                      </a:pPr>
                      <a:r>
                        <a:rPr lang="en-US" sz="1700" u="none" cap="none" strike="noStrike">
                          <a:latin typeface="Exo"/>
                          <a:ea typeface="Exo"/>
                          <a:cs typeface="Exo"/>
                          <a:sym typeface="Exo"/>
                        </a:rPr>
                        <a:t>   Bảo</a:t>
                      </a:r>
                      <a:endParaRPr sz="1700" u="none" cap="none" strike="noStrike">
                        <a:latin typeface="Exo"/>
                        <a:ea typeface="Exo"/>
                        <a:cs typeface="Exo"/>
                        <a:sym typeface="Ex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l">
                        <a:lnSpc>
                          <a:spcPct val="115000"/>
                        </a:lnSpc>
                        <a:spcBef>
                          <a:spcPts val="0"/>
                        </a:spcBef>
                        <a:spcAft>
                          <a:spcPts val="0"/>
                        </a:spcAft>
                        <a:buClr>
                          <a:srgbClr val="000000"/>
                        </a:buClr>
                        <a:buSzPts val="1700"/>
                        <a:buFont typeface="Arial"/>
                        <a:buNone/>
                      </a:pPr>
                      <a:r>
                        <a:rPr lang="en-US" sz="1700" u="none" cap="none" strike="noStrike">
                          <a:latin typeface="Exo"/>
                          <a:ea typeface="Exo"/>
                          <a:cs typeface="Exo"/>
                          <a:sym typeface="Exo"/>
                        </a:rPr>
                        <a:t>   Sữa</a:t>
                      </a:r>
                      <a:endParaRPr sz="1700" u="none" cap="none" strike="noStrike">
                        <a:latin typeface="Exo"/>
                        <a:ea typeface="Exo"/>
                        <a:cs typeface="Exo"/>
                        <a:sym typeface="Ex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C6C6"/>
                    </a:solidFill>
                  </a:tcPr>
                </a:tc>
                <a:tc>
                  <a:txBody>
                    <a:bodyPr/>
                    <a:lstStyle/>
                    <a:p>
                      <a:pPr indent="0" lvl="0" marL="0" marR="0" rtl="0" algn="ctr">
                        <a:lnSpc>
                          <a:spcPct val="115000"/>
                        </a:lnSpc>
                        <a:spcBef>
                          <a:spcPts val="0"/>
                        </a:spcBef>
                        <a:spcAft>
                          <a:spcPts val="0"/>
                        </a:spcAft>
                        <a:buClr>
                          <a:srgbClr val="000000"/>
                        </a:buClr>
                        <a:buSzPts val="1700"/>
                        <a:buFont typeface="Arial"/>
                        <a:buNone/>
                      </a:pPr>
                      <a:r>
                        <a:rPr lang="en-US" sz="1700" u="none" cap="none" strike="noStrike">
                          <a:latin typeface="Exo"/>
                          <a:ea typeface="Exo"/>
                          <a:cs typeface="Exo"/>
                          <a:sym typeface="Exo"/>
                        </a:rPr>
                        <a:t>10</a:t>
                      </a:r>
                      <a:endParaRPr sz="1700" u="none" cap="none" strike="noStrike">
                        <a:latin typeface="Exo"/>
                        <a:ea typeface="Exo"/>
                        <a:cs typeface="Exo"/>
                        <a:sym typeface="Ex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446400">
                <a:tc>
                  <a:txBody>
                    <a:bodyPr/>
                    <a:lstStyle/>
                    <a:p>
                      <a:pPr indent="0" lvl="0" marL="0" marR="0" rtl="0" algn="l">
                        <a:lnSpc>
                          <a:spcPct val="115000"/>
                        </a:lnSpc>
                        <a:spcBef>
                          <a:spcPts val="0"/>
                        </a:spcBef>
                        <a:spcAft>
                          <a:spcPts val="0"/>
                        </a:spcAft>
                        <a:buClr>
                          <a:srgbClr val="000000"/>
                        </a:buClr>
                        <a:buSzPts val="1700"/>
                        <a:buFont typeface="Arial"/>
                        <a:buNone/>
                      </a:pPr>
                      <a:r>
                        <a:rPr b="1" lang="en-US" sz="1700" u="none" cap="none" strike="noStrike">
                          <a:solidFill>
                            <a:srgbClr val="000000"/>
                          </a:solidFill>
                          <a:latin typeface="Exo"/>
                          <a:ea typeface="Exo"/>
                          <a:cs typeface="Exo"/>
                          <a:sym typeface="Exo"/>
                        </a:rPr>
                        <a:t>   C1003</a:t>
                      </a:r>
                      <a:endParaRPr sz="1400" u="none" cap="none" strike="noStrike"/>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C6C6"/>
                    </a:solidFill>
                  </a:tcPr>
                </a:tc>
                <a:tc>
                  <a:txBody>
                    <a:bodyPr/>
                    <a:lstStyle/>
                    <a:p>
                      <a:pPr indent="0" lvl="0" marL="0" marR="0" rtl="0" algn="l">
                        <a:lnSpc>
                          <a:spcPct val="115000"/>
                        </a:lnSpc>
                        <a:spcBef>
                          <a:spcPts val="0"/>
                        </a:spcBef>
                        <a:spcAft>
                          <a:spcPts val="0"/>
                        </a:spcAft>
                        <a:buClr>
                          <a:srgbClr val="000000"/>
                        </a:buClr>
                        <a:buSzPts val="1700"/>
                        <a:buFont typeface="Arial"/>
                        <a:buNone/>
                      </a:pPr>
                      <a:r>
                        <a:rPr lang="en-US" sz="1700" u="none" cap="none" strike="noStrike">
                          <a:latin typeface="Exo"/>
                          <a:ea typeface="Exo"/>
                          <a:cs typeface="Exo"/>
                          <a:sym typeface="Exo"/>
                        </a:rPr>
                        <a:t>   Phước</a:t>
                      </a:r>
                      <a:endParaRPr sz="1700" u="none" cap="none" strike="noStrike">
                        <a:latin typeface="Exo"/>
                        <a:ea typeface="Exo"/>
                        <a:cs typeface="Exo"/>
                        <a:sym typeface="Ex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l">
                        <a:lnSpc>
                          <a:spcPct val="115000"/>
                        </a:lnSpc>
                        <a:spcBef>
                          <a:spcPts val="0"/>
                        </a:spcBef>
                        <a:spcAft>
                          <a:spcPts val="0"/>
                        </a:spcAft>
                        <a:buClr>
                          <a:srgbClr val="000000"/>
                        </a:buClr>
                        <a:buSzPts val="1700"/>
                        <a:buFont typeface="Arial"/>
                        <a:buNone/>
                      </a:pPr>
                      <a:r>
                        <a:rPr lang="en-US" sz="1700" u="none" cap="none" strike="noStrike">
                          <a:latin typeface="Exo"/>
                          <a:ea typeface="Exo"/>
                          <a:cs typeface="Exo"/>
                          <a:sym typeface="Exo"/>
                        </a:rPr>
                        <a:t>   Bentagen</a:t>
                      </a:r>
                      <a:endParaRPr sz="1700" u="none" cap="none" strike="noStrike">
                        <a:latin typeface="Exo"/>
                        <a:ea typeface="Exo"/>
                        <a:cs typeface="Exo"/>
                        <a:sym typeface="Ex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C6C6"/>
                    </a:solidFill>
                  </a:tcPr>
                </a:tc>
                <a:tc>
                  <a:txBody>
                    <a:bodyPr/>
                    <a:lstStyle/>
                    <a:p>
                      <a:pPr indent="0" lvl="0" marL="0" marR="0" rtl="0" algn="ctr">
                        <a:lnSpc>
                          <a:spcPct val="115000"/>
                        </a:lnSpc>
                        <a:spcBef>
                          <a:spcPts val="0"/>
                        </a:spcBef>
                        <a:spcAft>
                          <a:spcPts val="0"/>
                        </a:spcAft>
                        <a:buClr>
                          <a:srgbClr val="000000"/>
                        </a:buClr>
                        <a:buSzPts val="1700"/>
                        <a:buFont typeface="Arial"/>
                        <a:buNone/>
                      </a:pPr>
                      <a:r>
                        <a:rPr lang="en-US" sz="1700" u="none" cap="none" strike="noStrike">
                          <a:latin typeface="Exo"/>
                          <a:ea typeface="Exo"/>
                          <a:cs typeface="Exo"/>
                          <a:sym typeface="Exo"/>
                        </a:rPr>
                        <a:t>2</a:t>
                      </a:r>
                      <a:endParaRPr sz="1700" u="none" cap="none" strike="noStrike">
                        <a:latin typeface="Exo"/>
                        <a:ea typeface="Exo"/>
                        <a:cs typeface="Exo"/>
                        <a:sym typeface="Ex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446400">
                <a:tc>
                  <a:txBody>
                    <a:bodyPr/>
                    <a:lstStyle/>
                    <a:p>
                      <a:pPr indent="0" lvl="0" marL="0" marR="0" rtl="0" algn="l">
                        <a:lnSpc>
                          <a:spcPct val="115000"/>
                        </a:lnSpc>
                        <a:spcBef>
                          <a:spcPts val="0"/>
                        </a:spcBef>
                        <a:spcAft>
                          <a:spcPts val="0"/>
                        </a:spcAft>
                        <a:buClr>
                          <a:srgbClr val="000000"/>
                        </a:buClr>
                        <a:buSzPts val="1700"/>
                        <a:buFont typeface="Arial"/>
                        <a:buNone/>
                      </a:pPr>
                      <a:r>
                        <a:rPr b="1" lang="en-US" sz="1700" u="none" cap="none" strike="noStrike">
                          <a:solidFill>
                            <a:srgbClr val="000000"/>
                          </a:solidFill>
                          <a:latin typeface="Exo"/>
                          <a:ea typeface="Exo"/>
                          <a:cs typeface="Exo"/>
                          <a:sym typeface="Exo"/>
                        </a:rPr>
                        <a:t>   C1004</a:t>
                      </a:r>
                      <a:endParaRPr sz="1400" u="none" cap="none" strike="noStrike"/>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C6C6"/>
                    </a:solidFill>
                  </a:tcPr>
                </a:tc>
                <a:tc>
                  <a:txBody>
                    <a:bodyPr/>
                    <a:lstStyle/>
                    <a:p>
                      <a:pPr indent="0" lvl="0" marL="0" marR="0" rtl="0" algn="l">
                        <a:lnSpc>
                          <a:spcPct val="115000"/>
                        </a:lnSpc>
                        <a:spcBef>
                          <a:spcPts val="0"/>
                        </a:spcBef>
                        <a:spcAft>
                          <a:spcPts val="0"/>
                        </a:spcAft>
                        <a:buClr>
                          <a:srgbClr val="000000"/>
                        </a:buClr>
                        <a:buSzPts val="1700"/>
                        <a:buFont typeface="Arial"/>
                        <a:buNone/>
                      </a:pPr>
                      <a:r>
                        <a:rPr lang="en-US" sz="1700" u="none" cap="none" strike="noStrike">
                          <a:latin typeface="Exo"/>
                          <a:ea typeface="Exo"/>
                          <a:cs typeface="Exo"/>
                          <a:sym typeface="Exo"/>
                        </a:rPr>
                        <a:t>   Phước</a:t>
                      </a:r>
                      <a:endParaRPr sz="1700" u="none" cap="none" strike="noStrike">
                        <a:latin typeface="Exo"/>
                        <a:ea typeface="Exo"/>
                        <a:cs typeface="Exo"/>
                        <a:sym typeface="Ex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l">
                        <a:lnSpc>
                          <a:spcPct val="115000"/>
                        </a:lnSpc>
                        <a:spcBef>
                          <a:spcPts val="0"/>
                        </a:spcBef>
                        <a:spcAft>
                          <a:spcPts val="0"/>
                        </a:spcAft>
                        <a:buClr>
                          <a:srgbClr val="000000"/>
                        </a:buClr>
                        <a:buSzPts val="1700"/>
                        <a:buFont typeface="Arial"/>
                        <a:buNone/>
                      </a:pPr>
                      <a:r>
                        <a:rPr lang="en-US" sz="1700" u="none" cap="none" strike="noStrike">
                          <a:latin typeface="Exo"/>
                          <a:ea typeface="Exo"/>
                          <a:cs typeface="Exo"/>
                          <a:sym typeface="Exo"/>
                        </a:rPr>
                        <a:t>   Nước</a:t>
                      </a:r>
                      <a:endParaRPr sz="1700" u="none" cap="none" strike="noStrike">
                        <a:latin typeface="Exo"/>
                        <a:ea typeface="Exo"/>
                        <a:cs typeface="Exo"/>
                        <a:sym typeface="Ex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C6C6"/>
                    </a:solidFill>
                  </a:tcPr>
                </a:tc>
                <a:tc>
                  <a:txBody>
                    <a:bodyPr/>
                    <a:lstStyle/>
                    <a:p>
                      <a:pPr indent="0" lvl="0" marL="0" marR="0" rtl="0" algn="ctr">
                        <a:lnSpc>
                          <a:spcPct val="115000"/>
                        </a:lnSpc>
                        <a:spcBef>
                          <a:spcPts val="0"/>
                        </a:spcBef>
                        <a:spcAft>
                          <a:spcPts val="0"/>
                        </a:spcAft>
                        <a:buClr>
                          <a:srgbClr val="000000"/>
                        </a:buClr>
                        <a:buSzPts val="1700"/>
                        <a:buFont typeface="Arial"/>
                        <a:buNone/>
                      </a:pPr>
                      <a:r>
                        <a:rPr lang="en-US" sz="1700" u="none" cap="none" strike="noStrike">
                          <a:latin typeface="Exo"/>
                          <a:ea typeface="Exo"/>
                          <a:cs typeface="Exo"/>
                          <a:sym typeface="Exo"/>
                        </a:rPr>
                        <a:t>3</a:t>
                      </a:r>
                      <a:endParaRPr sz="1700" u="none" cap="none" strike="noStrike">
                        <a:latin typeface="Exo"/>
                        <a:ea typeface="Exo"/>
                        <a:cs typeface="Exo"/>
                        <a:sym typeface="Ex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bl>
          </a:graphicData>
        </a:graphic>
      </p:graphicFrame>
      <p:sp>
        <p:nvSpPr>
          <p:cNvPr id="171" name="Google Shape;171;g23dccb6f06f_1_5"/>
          <p:cNvSpPr txBox="1"/>
          <p:nvPr/>
        </p:nvSpPr>
        <p:spPr>
          <a:xfrm>
            <a:off x="647050" y="2609600"/>
            <a:ext cx="21183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Exo"/>
                <a:ea typeface="Exo"/>
                <a:cs typeface="Exo"/>
                <a:sym typeface="Exo"/>
              </a:rPr>
              <a:t>Ví dụ cụ thể:</a:t>
            </a:r>
            <a:endParaRPr b="1" i="0" sz="1700" u="none" cap="none" strike="noStrike">
              <a:solidFill>
                <a:srgbClr val="000000"/>
              </a:solidFill>
              <a:latin typeface="Exo"/>
              <a:ea typeface="Exo"/>
              <a:cs typeface="Exo"/>
              <a:sym typeface="Exo"/>
            </a:endParaRPr>
          </a:p>
        </p:txBody>
      </p:sp>
      <p:sp>
        <p:nvSpPr>
          <p:cNvPr id="172" name="Google Shape;172;g23dccb6f06f_1_5"/>
          <p:cNvSpPr/>
          <p:nvPr/>
        </p:nvSpPr>
        <p:spPr>
          <a:xfrm>
            <a:off x="647050" y="3822950"/>
            <a:ext cx="1686000" cy="2199600"/>
          </a:xfrm>
          <a:prstGeom prst="rect">
            <a:avLst/>
          </a:prstGeom>
          <a:noFill/>
          <a:ln cap="flat" cmpd="sng" w="38100">
            <a:solidFill>
              <a:srgbClr val="E2262D"/>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g23dccb6f06f_1_5"/>
          <p:cNvSpPr txBox="1"/>
          <p:nvPr/>
        </p:nvSpPr>
        <p:spPr>
          <a:xfrm>
            <a:off x="7325026" y="2841975"/>
            <a:ext cx="3716100" cy="747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700"/>
              <a:buFont typeface="Arial"/>
              <a:buNone/>
            </a:pPr>
            <a:r>
              <a:rPr b="0" i="1" lang="en-US" sz="1700" u="none" cap="none" strike="noStrike">
                <a:solidFill>
                  <a:srgbClr val="000000"/>
                </a:solidFill>
                <a:latin typeface="Exo Medium"/>
                <a:ea typeface="Exo Medium"/>
                <a:cs typeface="Exo Medium"/>
                <a:sym typeface="Exo Medium"/>
              </a:rPr>
              <a:t>Tạo </a:t>
            </a:r>
            <a:r>
              <a:rPr b="1" i="1" lang="en-US" sz="1700" u="none" cap="none" strike="noStrike">
                <a:solidFill>
                  <a:srgbClr val="000000"/>
                </a:solidFill>
                <a:latin typeface="Exo"/>
                <a:ea typeface="Exo"/>
                <a:cs typeface="Exo"/>
                <a:sym typeface="Exo"/>
              </a:rPr>
              <a:t>mã khách hàng </a:t>
            </a:r>
            <a:r>
              <a:rPr b="0" i="1" lang="en-US" sz="1700" u="none" cap="none" strike="noStrike">
                <a:solidFill>
                  <a:srgbClr val="000000"/>
                </a:solidFill>
                <a:latin typeface="Exo Medium"/>
                <a:ea typeface="Exo Medium"/>
                <a:cs typeface="Exo Medium"/>
                <a:sym typeface="Exo Medium"/>
              </a:rPr>
              <a:t>để xác định khách hàng </a:t>
            </a:r>
            <a:endParaRPr b="0" i="1" sz="1700" u="none" cap="none" strike="noStrike">
              <a:solidFill>
                <a:srgbClr val="000000"/>
              </a:solidFill>
              <a:latin typeface="Exo Medium"/>
              <a:ea typeface="Exo Medium"/>
              <a:cs typeface="Exo Medium"/>
              <a:sym typeface="Exo Medium"/>
            </a:endParaRPr>
          </a:p>
        </p:txBody>
      </p:sp>
      <p:sp>
        <p:nvSpPr>
          <p:cNvPr id="174" name="Google Shape;174;g23dccb6f06f_1_5"/>
          <p:cNvSpPr txBox="1"/>
          <p:nvPr/>
        </p:nvSpPr>
        <p:spPr>
          <a:xfrm>
            <a:off x="3190954" y="1439525"/>
            <a:ext cx="5810100" cy="477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1" i="0" lang="en-US" sz="2500" u="none" cap="none" strike="noStrike">
                <a:solidFill>
                  <a:srgbClr val="E2262D"/>
                </a:solidFill>
                <a:latin typeface="Exo"/>
                <a:ea typeface="Exo"/>
                <a:cs typeface="Exo"/>
                <a:sym typeface="Exo"/>
              </a:rPr>
              <a:t>Công dụng của Khoá chính:</a:t>
            </a:r>
            <a:endParaRPr b="1" i="0" sz="1400" u="none" cap="none" strike="noStrike">
              <a:solidFill>
                <a:srgbClr val="000000"/>
              </a:solidFill>
              <a:latin typeface="Exo"/>
              <a:ea typeface="Exo"/>
              <a:cs typeface="Exo"/>
              <a:sym typeface="Exo"/>
            </a:endParaRPr>
          </a:p>
        </p:txBody>
      </p:sp>
      <p:sp>
        <p:nvSpPr>
          <p:cNvPr id="175" name="Google Shape;175;g23dccb6f06f_1_5"/>
          <p:cNvSpPr txBox="1"/>
          <p:nvPr/>
        </p:nvSpPr>
        <p:spPr>
          <a:xfrm>
            <a:off x="551700" y="628350"/>
            <a:ext cx="9869400" cy="677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3800" u="none" cap="none" strike="noStrike">
                <a:solidFill>
                  <a:srgbClr val="000000"/>
                </a:solidFill>
                <a:latin typeface="Exo"/>
                <a:ea typeface="Exo"/>
                <a:cs typeface="Exo"/>
                <a:sym typeface="Exo"/>
              </a:rPr>
              <a:t>Khóa trong SQL - </a:t>
            </a:r>
            <a:r>
              <a:rPr b="1" i="0" lang="en-US" sz="3800" u="none" cap="none" strike="noStrike">
                <a:solidFill>
                  <a:srgbClr val="E2262D"/>
                </a:solidFill>
                <a:latin typeface="Exo"/>
                <a:ea typeface="Exo"/>
                <a:cs typeface="Exo"/>
                <a:sym typeface="Exo"/>
              </a:rPr>
              <a:t>Khóa chính, khóa ngoại</a:t>
            </a:r>
            <a:endParaRPr b="1" i="0" sz="3800" u="none" cap="none" strike="noStrike">
              <a:solidFill>
                <a:srgbClr val="E2262D"/>
              </a:solidFill>
              <a:latin typeface="Exo"/>
              <a:ea typeface="Exo"/>
              <a:cs typeface="Exo"/>
              <a:sym typeface="Ex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g241fb59b2c2_0_142"/>
          <p:cNvPicPr preferRelativeResize="0"/>
          <p:nvPr/>
        </p:nvPicPr>
        <p:blipFill rotWithShape="1">
          <a:blip r:embed="rId3">
            <a:alphaModFix/>
          </a:blip>
          <a:srcRect b="0" l="0" r="0" t="0"/>
          <a:stretch/>
        </p:blipFill>
        <p:spPr>
          <a:xfrm>
            <a:off x="301150" y="1833324"/>
            <a:ext cx="6307845" cy="4839125"/>
          </a:xfrm>
          <a:prstGeom prst="rect">
            <a:avLst/>
          </a:prstGeom>
          <a:noFill/>
          <a:ln>
            <a:noFill/>
          </a:ln>
        </p:spPr>
      </p:pic>
      <p:sp>
        <p:nvSpPr>
          <p:cNvPr id="181" name="Google Shape;181;g241fb59b2c2_0_142"/>
          <p:cNvSpPr txBox="1"/>
          <p:nvPr/>
        </p:nvSpPr>
        <p:spPr>
          <a:xfrm>
            <a:off x="551700" y="628350"/>
            <a:ext cx="9869400" cy="677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3800" u="none" cap="none" strike="noStrike">
                <a:solidFill>
                  <a:srgbClr val="000000"/>
                </a:solidFill>
                <a:latin typeface="Exo"/>
                <a:ea typeface="Exo"/>
                <a:cs typeface="Exo"/>
                <a:sym typeface="Exo"/>
              </a:rPr>
              <a:t>Khóa trong SQL - </a:t>
            </a:r>
            <a:r>
              <a:rPr b="1" i="0" lang="en-US" sz="3800" u="none" cap="none" strike="noStrike">
                <a:solidFill>
                  <a:srgbClr val="E2262D"/>
                </a:solidFill>
                <a:latin typeface="Exo"/>
                <a:ea typeface="Exo"/>
                <a:cs typeface="Exo"/>
                <a:sym typeface="Exo"/>
              </a:rPr>
              <a:t>Khóa chính, khóa ngoại</a:t>
            </a:r>
            <a:endParaRPr b="1" i="0" sz="3800" u="none" cap="none" strike="noStrike">
              <a:solidFill>
                <a:srgbClr val="E2262D"/>
              </a:solidFill>
              <a:latin typeface="Exo"/>
              <a:ea typeface="Exo"/>
              <a:cs typeface="Exo"/>
              <a:sym typeface="Exo"/>
            </a:endParaRPr>
          </a:p>
        </p:txBody>
      </p:sp>
      <p:sp>
        <p:nvSpPr>
          <p:cNvPr id="182" name="Google Shape;182;g241fb59b2c2_0_142"/>
          <p:cNvSpPr txBox="1"/>
          <p:nvPr/>
        </p:nvSpPr>
        <p:spPr>
          <a:xfrm>
            <a:off x="3190954" y="1439525"/>
            <a:ext cx="5810100" cy="477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1" i="0" lang="en-US" sz="2500" u="none" cap="none" strike="noStrike">
                <a:solidFill>
                  <a:srgbClr val="E2262D"/>
                </a:solidFill>
                <a:latin typeface="Exo"/>
                <a:ea typeface="Exo"/>
                <a:cs typeface="Exo"/>
                <a:sym typeface="Exo"/>
              </a:rPr>
              <a:t>Khóa ngoại</a:t>
            </a:r>
            <a:endParaRPr b="1" i="0" sz="1400" u="none" cap="none" strike="noStrike">
              <a:solidFill>
                <a:srgbClr val="000000"/>
              </a:solidFill>
              <a:latin typeface="Exo"/>
              <a:ea typeface="Exo"/>
              <a:cs typeface="Exo"/>
              <a:sym typeface="Exo"/>
            </a:endParaRPr>
          </a:p>
        </p:txBody>
      </p:sp>
      <p:sp>
        <p:nvSpPr>
          <p:cNvPr id="183" name="Google Shape;183;g241fb59b2c2_0_142"/>
          <p:cNvSpPr txBox="1"/>
          <p:nvPr/>
        </p:nvSpPr>
        <p:spPr>
          <a:xfrm>
            <a:off x="5831150" y="2290525"/>
            <a:ext cx="6059700" cy="3140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Exo"/>
                <a:ea typeface="Exo"/>
                <a:cs typeface="Exo"/>
                <a:sym typeface="Exo"/>
              </a:rPr>
              <a:t>Khóa ngoại (Foreign key)</a:t>
            </a:r>
            <a:r>
              <a:rPr b="0" i="0" lang="en-US" sz="1800" u="none" cap="none" strike="noStrike">
                <a:solidFill>
                  <a:srgbClr val="000000"/>
                </a:solidFill>
                <a:latin typeface="Exo Medium"/>
                <a:ea typeface="Exo Medium"/>
                <a:cs typeface="Exo Medium"/>
                <a:sym typeface="Exo Medium"/>
              </a:rPr>
              <a:t> là cột dùng để tham chiếu đến bảng khác thông qua việc liên kết với khóa chính của bảng đó. </a:t>
            </a:r>
            <a:endParaRPr b="0" i="0" sz="18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Exo Medium"/>
                <a:ea typeface="Exo Medium"/>
                <a:cs typeface="Exo Medium"/>
                <a:sym typeface="Exo Medium"/>
              </a:rPr>
              <a:t>Bảng có khóa ngoại thường được gọi là bảng con, bảng được tham chiếu qua khóa chính thường được gọi là bảng tham chiếu hoặc bảng cha</a:t>
            </a:r>
            <a:endParaRPr b="0" i="0" sz="18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Exo Medium"/>
                <a:ea typeface="Exo Medium"/>
                <a:cs typeface="Exo Medium"/>
                <a:sym typeface="Exo Medium"/>
              </a:rPr>
              <a:t>                  Đảm bảo tính toàn vẹn dữ liệu</a:t>
            </a:r>
            <a:endParaRPr b="0" i="0" sz="1800" u="none" cap="none" strike="noStrike">
              <a:solidFill>
                <a:srgbClr val="000000"/>
              </a:solidFill>
              <a:latin typeface="Exo Medium"/>
              <a:ea typeface="Exo Medium"/>
              <a:cs typeface="Exo Medium"/>
              <a:sym typeface="Exo Medium"/>
            </a:endParaRPr>
          </a:p>
        </p:txBody>
      </p:sp>
      <p:pic>
        <p:nvPicPr>
          <p:cNvPr id="184" name="Google Shape;184;g241fb59b2c2_0_142"/>
          <p:cNvPicPr preferRelativeResize="0"/>
          <p:nvPr/>
        </p:nvPicPr>
        <p:blipFill rotWithShape="1">
          <a:blip r:embed="rId4">
            <a:alphaModFix/>
          </a:blip>
          <a:srcRect b="0" l="0" r="0" t="0"/>
          <a:stretch/>
        </p:blipFill>
        <p:spPr>
          <a:xfrm>
            <a:off x="5700158" y="2378009"/>
            <a:ext cx="88821" cy="190315"/>
          </a:xfrm>
          <a:prstGeom prst="rect">
            <a:avLst/>
          </a:prstGeom>
          <a:noFill/>
          <a:ln>
            <a:noFill/>
          </a:ln>
        </p:spPr>
      </p:pic>
      <p:pic>
        <p:nvPicPr>
          <p:cNvPr id="185" name="Google Shape;185;g241fb59b2c2_0_142"/>
          <p:cNvPicPr preferRelativeResize="0"/>
          <p:nvPr/>
        </p:nvPicPr>
        <p:blipFill rotWithShape="1">
          <a:blip r:embed="rId4">
            <a:alphaModFix/>
          </a:blip>
          <a:srcRect b="0" l="0" r="0" t="0"/>
          <a:stretch/>
        </p:blipFill>
        <p:spPr>
          <a:xfrm>
            <a:off x="5700158" y="3739134"/>
            <a:ext cx="88821" cy="190315"/>
          </a:xfrm>
          <a:prstGeom prst="rect">
            <a:avLst/>
          </a:prstGeom>
          <a:noFill/>
          <a:ln>
            <a:noFill/>
          </a:ln>
        </p:spPr>
      </p:pic>
      <p:pic>
        <p:nvPicPr>
          <p:cNvPr id="186" name="Google Shape;186;g241fb59b2c2_0_142"/>
          <p:cNvPicPr preferRelativeResize="0"/>
          <p:nvPr/>
        </p:nvPicPr>
        <p:blipFill rotWithShape="1">
          <a:blip r:embed="rId4">
            <a:alphaModFix/>
          </a:blip>
          <a:srcRect b="0" l="0" r="0" t="0"/>
          <a:stretch/>
        </p:blipFill>
        <p:spPr>
          <a:xfrm>
            <a:off x="6775883" y="5132109"/>
            <a:ext cx="88821" cy="190315"/>
          </a:xfrm>
          <a:prstGeom prst="rect">
            <a:avLst/>
          </a:prstGeom>
          <a:noFill/>
          <a:ln>
            <a:noFill/>
          </a:ln>
        </p:spPr>
      </p:pic>
      <p:sp>
        <p:nvSpPr>
          <p:cNvPr id="187" name="Google Shape;187;g241fb59b2c2_0_142"/>
          <p:cNvSpPr txBox="1"/>
          <p:nvPr/>
        </p:nvSpPr>
        <p:spPr>
          <a:xfrm>
            <a:off x="1579550" y="1916525"/>
            <a:ext cx="1499700" cy="4002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Employee</a:t>
            </a:r>
            <a:endParaRPr b="0" i="0" sz="1400" u="none" cap="none" strike="noStrike">
              <a:solidFill>
                <a:srgbClr val="000000"/>
              </a:solidFill>
              <a:latin typeface="Calibri"/>
              <a:ea typeface="Calibri"/>
              <a:cs typeface="Calibri"/>
              <a:sym typeface="Calibri"/>
            </a:endParaRPr>
          </a:p>
        </p:txBody>
      </p:sp>
      <p:sp>
        <p:nvSpPr>
          <p:cNvPr id="188" name="Google Shape;188;g241fb59b2c2_0_142"/>
          <p:cNvSpPr txBox="1"/>
          <p:nvPr/>
        </p:nvSpPr>
        <p:spPr>
          <a:xfrm>
            <a:off x="3578975" y="4295700"/>
            <a:ext cx="1499700" cy="4002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Department</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graphicFrame>
        <p:nvGraphicFramePr>
          <p:cNvPr id="194" name="Google Shape;194;g23dccb6f06f_0_346"/>
          <p:cNvGraphicFramePr/>
          <p:nvPr/>
        </p:nvGraphicFramePr>
        <p:xfrm>
          <a:off x="775863" y="1371600"/>
          <a:ext cx="3000000" cy="3000000"/>
        </p:xfrm>
        <a:graphic>
          <a:graphicData uri="http://schemas.openxmlformats.org/drawingml/2006/table">
            <a:tbl>
              <a:tblPr>
                <a:solidFill>
                  <a:srgbClr val="FFFFFF"/>
                </a:solidFill>
                <a:tableStyleId>{880B8BB6-16E7-47FC-8718-F5D878DAB9EA}</a:tableStyleId>
              </a:tblPr>
              <a:tblGrid>
                <a:gridCol w="5372100"/>
                <a:gridCol w="5268175"/>
              </a:tblGrid>
              <a:tr h="642000">
                <a:tc>
                  <a:txBody>
                    <a:bodyPr/>
                    <a:lstStyle/>
                    <a:p>
                      <a:pPr indent="0" lvl="0" marL="0" marR="0" rtl="0" algn="ctr">
                        <a:lnSpc>
                          <a:spcPct val="115000"/>
                        </a:lnSpc>
                        <a:spcBef>
                          <a:spcPts val="0"/>
                        </a:spcBef>
                        <a:spcAft>
                          <a:spcPts val="0"/>
                        </a:spcAft>
                        <a:buClr>
                          <a:srgbClr val="000000"/>
                        </a:buClr>
                        <a:buSzPts val="2200"/>
                        <a:buFont typeface="Arial"/>
                        <a:buNone/>
                      </a:pPr>
                      <a:r>
                        <a:rPr b="1" lang="en-US" sz="2200" u="none" cap="none" strike="noStrike">
                          <a:solidFill>
                            <a:srgbClr val="FFFFFF"/>
                          </a:solidFill>
                          <a:latin typeface="Exo"/>
                          <a:ea typeface="Exo"/>
                          <a:cs typeface="Exo"/>
                          <a:sym typeface="Exo"/>
                        </a:rPr>
                        <a:t>Khóa chính</a:t>
                      </a:r>
                      <a:endParaRPr b="1" sz="2200" u="none" cap="none" strike="noStrike">
                        <a:solidFill>
                          <a:srgbClr val="FFFFFF"/>
                        </a:solidFill>
                        <a:latin typeface="Exo"/>
                        <a:ea typeface="Exo"/>
                        <a:cs typeface="Exo"/>
                        <a:sym typeface="Ex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6C71"/>
                    </a:solidFill>
                  </a:tcPr>
                </a:tc>
                <a:tc>
                  <a:txBody>
                    <a:bodyPr/>
                    <a:lstStyle/>
                    <a:p>
                      <a:pPr indent="0" lvl="0" marL="0" marR="0" rtl="0" algn="ctr">
                        <a:lnSpc>
                          <a:spcPct val="115000"/>
                        </a:lnSpc>
                        <a:spcBef>
                          <a:spcPts val="0"/>
                        </a:spcBef>
                        <a:spcAft>
                          <a:spcPts val="0"/>
                        </a:spcAft>
                        <a:buClr>
                          <a:srgbClr val="000000"/>
                        </a:buClr>
                        <a:buSzPts val="2200"/>
                        <a:buFont typeface="Arial"/>
                        <a:buNone/>
                      </a:pPr>
                      <a:r>
                        <a:rPr b="1" lang="en-US" sz="2200" u="none" cap="none" strike="noStrike">
                          <a:solidFill>
                            <a:srgbClr val="FFFFFF"/>
                          </a:solidFill>
                          <a:latin typeface="Exo"/>
                          <a:ea typeface="Exo"/>
                          <a:cs typeface="Exo"/>
                          <a:sym typeface="Exo"/>
                        </a:rPr>
                        <a:t>Khóa ngoại</a:t>
                      </a:r>
                      <a:endParaRPr b="1" sz="2200" u="none" cap="none" strike="noStrike">
                        <a:solidFill>
                          <a:srgbClr val="FFFFFF"/>
                        </a:solidFill>
                        <a:latin typeface="Exo"/>
                        <a:ea typeface="Exo"/>
                        <a:cs typeface="Exo"/>
                        <a:sym typeface="Ex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6C71"/>
                    </a:solidFill>
                  </a:tcPr>
                </a:tc>
              </a:tr>
              <a:tr h="949525">
                <a:tc>
                  <a:txBody>
                    <a:bodyPr/>
                    <a:lstStyle/>
                    <a:p>
                      <a:pPr indent="0" lvl="0" marL="0" marR="0" rtl="0" algn="l">
                        <a:lnSpc>
                          <a:spcPct val="100000"/>
                        </a:lnSpc>
                        <a:spcBef>
                          <a:spcPts val="0"/>
                        </a:spcBef>
                        <a:spcAft>
                          <a:spcPts val="0"/>
                        </a:spcAft>
                        <a:buClr>
                          <a:srgbClr val="000000"/>
                        </a:buClr>
                        <a:buSzPts val="1750"/>
                        <a:buFont typeface="Arial"/>
                        <a:buNone/>
                      </a:pPr>
                      <a:r>
                        <a:rPr lang="en-US" sz="1750" u="none" cap="none" strike="noStrike">
                          <a:solidFill>
                            <a:srgbClr val="1B1B1B"/>
                          </a:solidFill>
                          <a:latin typeface="Exo Medium"/>
                          <a:ea typeface="Exo Medium"/>
                          <a:cs typeface="Exo Medium"/>
                          <a:sym typeface="Exo Medium"/>
                        </a:rPr>
                        <a:t>     Khóa chính xác định duy nhất một bản ghi (dòng /hàng) trong bảng.</a:t>
                      </a:r>
                      <a:endParaRPr sz="1750" u="none" cap="none" strike="noStrike">
                        <a:solidFill>
                          <a:srgbClr val="1B1B1B"/>
                        </a:solidFill>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l">
                        <a:lnSpc>
                          <a:spcPct val="100000"/>
                        </a:lnSpc>
                        <a:spcBef>
                          <a:spcPts val="0"/>
                        </a:spcBef>
                        <a:spcAft>
                          <a:spcPts val="0"/>
                        </a:spcAft>
                        <a:buClr>
                          <a:srgbClr val="000000"/>
                        </a:buClr>
                        <a:buSzPts val="1750"/>
                        <a:buFont typeface="Arial"/>
                        <a:buNone/>
                      </a:pPr>
                      <a:r>
                        <a:rPr lang="en-US" sz="1750" u="none" cap="none" strike="noStrike">
                          <a:solidFill>
                            <a:srgbClr val="1B1B1B"/>
                          </a:solidFill>
                          <a:latin typeface="Exo Medium"/>
                          <a:ea typeface="Exo Medium"/>
                          <a:cs typeface="Exo Medium"/>
                          <a:sym typeface="Exo Medium"/>
                        </a:rPr>
                        <a:t>     Khóa ngoại là một trường trong bảng và </a:t>
                      </a:r>
                      <a:endParaRPr sz="1750" u="none" cap="none" strike="noStrike">
                        <a:solidFill>
                          <a:srgbClr val="1B1B1B"/>
                        </a:solidFill>
                        <a:latin typeface="Exo Medium"/>
                        <a:ea typeface="Exo Medium"/>
                        <a:cs typeface="Exo Medium"/>
                        <a:sym typeface="Exo Medium"/>
                      </a:endParaRPr>
                    </a:p>
                    <a:p>
                      <a:pPr indent="0" lvl="0" marL="0" marR="0" rtl="0" algn="l">
                        <a:lnSpc>
                          <a:spcPct val="100000"/>
                        </a:lnSpc>
                        <a:spcBef>
                          <a:spcPts val="600"/>
                        </a:spcBef>
                        <a:spcAft>
                          <a:spcPts val="0"/>
                        </a:spcAft>
                        <a:buClr>
                          <a:srgbClr val="000000"/>
                        </a:buClr>
                        <a:buSzPts val="1750"/>
                        <a:buFont typeface="Arial"/>
                        <a:buNone/>
                      </a:pPr>
                      <a:r>
                        <a:rPr lang="en-US" sz="1750" u="none" cap="none" strike="noStrike">
                          <a:solidFill>
                            <a:srgbClr val="1B1B1B"/>
                          </a:solidFill>
                          <a:latin typeface="Exo Medium"/>
                          <a:ea typeface="Exo Medium"/>
                          <a:cs typeface="Exo Medium"/>
                          <a:sym typeface="Exo Medium"/>
                        </a:rPr>
                        <a:t>     là khóa chính trong một bảng khác.</a:t>
                      </a:r>
                      <a:endParaRPr sz="1750" u="none" cap="none" strike="noStrike">
                        <a:solidFill>
                          <a:srgbClr val="1B1B1B"/>
                        </a:solidFill>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949525">
                <a:tc>
                  <a:txBody>
                    <a:bodyPr/>
                    <a:lstStyle/>
                    <a:p>
                      <a:pPr indent="0" lvl="0" marL="0" marR="0" rtl="0" algn="l">
                        <a:lnSpc>
                          <a:spcPct val="100000"/>
                        </a:lnSpc>
                        <a:spcBef>
                          <a:spcPts val="0"/>
                        </a:spcBef>
                        <a:spcAft>
                          <a:spcPts val="0"/>
                        </a:spcAft>
                        <a:buClr>
                          <a:srgbClr val="000000"/>
                        </a:buClr>
                        <a:buSzPts val="1750"/>
                        <a:buFont typeface="Arial"/>
                        <a:buNone/>
                      </a:pPr>
                      <a:r>
                        <a:rPr lang="en-US" sz="1750" u="none" cap="none" strike="noStrike">
                          <a:solidFill>
                            <a:srgbClr val="1B1B1B"/>
                          </a:solidFill>
                          <a:latin typeface="Exo Medium"/>
                          <a:ea typeface="Exo Medium"/>
                          <a:cs typeface="Exo Medium"/>
                          <a:sym typeface="Exo Medium"/>
                        </a:rPr>
                        <a:t>     Khóa chính không chấp nhận các giá trị rỗng.</a:t>
                      </a:r>
                      <a:endParaRPr sz="1750" u="none" cap="none" strike="noStrike">
                        <a:solidFill>
                          <a:srgbClr val="1B1B1B"/>
                        </a:solidFill>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C6C6"/>
                    </a:solidFill>
                  </a:tcPr>
                </a:tc>
                <a:tc>
                  <a:txBody>
                    <a:bodyPr/>
                    <a:lstStyle/>
                    <a:p>
                      <a:pPr indent="0" lvl="0" marL="0" marR="0" rtl="0" algn="l">
                        <a:lnSpc>
                          <a:spcPct val="100000"/>
                        </a:lnSpc>
                        <a:spcBef>
                          <a:spcPts val="0"/>
                        </a:spcBef>
                        <a:spcAft>
                          <a:spcPts val="0"/>
                        </a:spcAft>
                        <a:buClr>
                          <a:srgbClr val="000000"/>
                        </a:buClr>
                        <a:buSzPts val="1750"/>
                        <a:buFont typeface="Arial"/>
                        <a:buNone/>
                      </a:pPr>
                      <a:r>
                        <a:rPr lang="en-US" sz="1750" u="none" cap="none" strike="noStrike">
                          <a:solidFill>
                            <a:srgbClr val="1B1B1B"/>
                          </a:solidFill>
                          <a:latin typeface="Exo Medium"/>
                          <a:ea typeface="Exo Medium"/>
                          <a:cs typeface="Exo Medium"/>
                          <a:sym typeface="Exo Medium"/>
                        </a:rPr>
                        <a:t>     Khóa ngoại có thể chấp nhận nhiều giá trị </a:t>
                      </a:r>
                      <a:endParaRPr sz="1750" u="none" cap="none" strike="noStrike">
                        <a:solidFill>
                          <a:srgbClr val="1B1B1B"/>
                        </a:solidFill>
                        <a:latin typeface="Exo Medium"/>
                        <a:ea typeface="Exo Medium"/>
                        <a:cs typeface="Exo Medium"/>
                        <a:sym typeface="Exo Medium"/>
                      </a:endParaRPr>
                    </a:p>
                    <a:p>
                      <a:pPr indent="0" lvl="0" marL="0" marR="0" rtl="0" algn="l">
                        <a:lnSpc>
                          <a:spcPct val="100000"/>
                        </a:lnSpc>
                        <a:spcBef>
                          <a:spcPts val="600"/>
                        </a:spcBef>
                        <a:spcAft>
                          <a:spcPts val="0"/>
                        </a:spcAft>
                        <a:buClr>
                          <a:srgbClr val="000000"/>
                        </a:buClr>
                        <a:buSzPts val="1750"/>
                        <a:buFont typeface="Arial"/>
                        <a:buNone/>
                      </a:pPr>
                      <a:r>
                        <a:rPr lang="en-US" sz="1750" u="none" cap="none" strike="noStrike">
                          <a:solidFill>
                            <a:srgbClr val="1B1B1B"/>
                          </a:solidFill>
                          <a:latin typeface="Exo Medium"/>
                          <a:ea typeface="Exo Medium"/>
                          <a:cs typeface="Exo Medium"/>
                          <a:sym typeface="Exo Medium"/>
                        </a:rPr>
                        <a:t>     rỗng.</a:t>
                      </a:r>
                      <a:endParaRPr sz="1750" u="none" cap="none" strike="noStrike">
                        <a:solidFill>
                          <a:srgbClr val="1B1B1B"/>
                        </a:solidFill>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C6C6"/>
                    </a:solidFill>
                  </a:tcPr>
                </a:tc>
              </a:tr>
              <a:tr h="949525">
                <a:tc>
                  <a:txBody>
                    <a:bodyPr/>
                    <a:lstStyle/>
                    <a:p>
                      <a:pPr indent="0" lvl="0" marL="0" marR="0" rtl="0" algn="l">
                        <a:lnSpc>
                          <a:spcPct val="100000"/>
                        </a:lnSpc>
                        <a:spcBef>
                          <a:spcPts val="0"/>
                        </a:spcBef>
                        <a:spcAft>
                          <a:spcPts val="0"/>
                        </a:spcAft>
                        <a:buClr>
                          <a:srgbClr val="000000"/>
                        </a:buClr>
                        <a:buSzPts val="1750"/>
                        <a:buFont typeface="Arial"/>
                        <a:buNone/>
                      </a:pPr>
                      <a:r>
                        <a:rPr lang="en-US" sz="1750" u="none" cap="none" strike="noStrike">
                          <a:solidFill>
                            <a:srgbClr val="1B1B1B"/>
                          </a:solidFill>
                          <a:latin typeface="Exo Medium"/>
                          <a:ea typeface="Exo Medium"/>
                          <a:cs typeface="Exo Medium"/>
                          <a:sym typeface="Exo Medium"/>
                        </a:rPr>
                        <a:t>     Chúng ta chỉ có thể có một khóa chính trong </a:t>
                      </a:r>
                      <a:endParaRPr sz="1750" u="none" cap="none" strike="noStrike">
                        <a:solidFill>
                          <a:srgbClr val="1B1B1B"/>
                        </a:solidFill>
                        <a:latin typeface="Exo Medium"/>
                        <a:ea typeface="Exo Medium"/>
                        <a:cs typeface="Exo Medium"/>
                        <a:sym typeface="Exo Medium"/>
                      </a:endParaRPr>
                    </a:p>
                    <a:p>
                      <a:pPr indent="0" lvl="0" marL="0" marR="0" rtl="0" algn="l">
                        <a:lnSpc>
                          <a:spcPct val="100000"/>
                        </a:lnSpc>
                        <a:spcBef>
                          <a:spcPts val="600"/>
                        </a:spcBef>
                        <a:spcAft>
                          <a:spcPts val="0"/>
                        </a:spcAft>
                        <a:buClr>
                          <a:srgbClr val="000000"/>
                        </a:buClr>
                        <a:buSzPts val="1750"/>
                        <a:buFont typeface="Arial"/>
                        <a:buNone/>
                      </a:pPr>
                      <a:r>
                        <a:rPr lang="en-US" sz="1750" u="none" cap="none" strike="noStrike">
                          <a:solidFill>
                            <a:srgbClr val="1B1B1B"/>
                          </a:solidFill>
                          <a:latin typeface="Exo Medium"/>
                          <a:ea typeface="Exo Medium"/>
                          <a:cs typeface="Exo Medium"/>
                          <a:sym typeface="Exo Medium"/>
                        </a:rPr>
                        <a:t>     một bảng.</a:t>
                      </a:r>
                      <a:endParaRPr sz="1750" u="none" cap="none" strike="noStrike">
                        <a:solidFill>
                          <a:srgbClr val="1B1B1B"/>
                        </a:solidFill>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C6C6"/>
                    </a:solidFill>
                  </a:tcPr>
                </a:tc>
                <a:tc>
                  <a:txBody>
                    <a:bodyPr/>
                    <a:lstStyle/>
                    <a:p>
                      <a:pPr indent="0" lvl="0" marL="0" marR="0" rtl="0" algn="l">
                        <a:lnSpc>
                          <a:spcPct val="100000"/>
                        </a:lnSpc>
                        <a:spcBef>
                          <a:spcPts val="0"/>
                        </a:spcBef>
                        <a:spcAft>
                          <a:spcPts val="0"/>
                        </a:spcAft>
                        <a:buClr>
                          <a:srgbClr val="000000"/>
                        </a:buClr>
                        <a:buSzPts val="1750"/>
                        <a:buFont typeface="Arial"/>
                        <a:buNone/>
                      </a:pPr>
                      <a:r>
                        <a:rPr lang="en-US" sz="1750" u="none" cap="none" strike="noStrike">
                          <a:solidFill>
                            <a:srgbClr val="1B1B1B"/>
                          </a:solidFill>
                          <a:latin typeface="Exo Medium"/>
                          <a:ea typeface="Exo Medium"/>
                          <a:cs typeface="Exo Medium"/>
                          <a:sym typeface="Exo Medium"/>
                        </a:rPr>
                        <a:t>     Chúng ta có thể có nhiều khóa ngoại trong </a:t>
                      </a:r>
                      <a:endParaRPr sz="1750" u="none" cap="none" strike="noStrike">
                        <a:solidFill>
                          <a:srgbClr val="1B1B1B"/>
                        </a:solidFill>
                        <a:latin typeface="Exo Medium"/>
                        <a:ea typeface="Exo Medium"/>
                        <a:cs typeface="Exo Medium"/>
                        <a:sym typeface="Exo Medium"/>
                      </a:endParaRPr>
                    </a:p>
                    <a:p>
                      <a:pPr indent="0" lvl="0" marL="0" marR="0" rtl="0" algn="l">
                        <a:lnSpc>
                          <a:spcPct val="100000"/>
                        </a:lnSpc>
                        <a:spcBef>
                          <a:spcPts val="600"/>
                        </a:spcBef>
                        <a:spcAft>
                          <a:spcPts val="0"/>
                        </a:spcAft>
                        <a:buClr>
                          <a:srgbClr val="000000"/>
                        </a:buClr>
                        <a:buSzPts val="1750"/>
                        <a:buFont typeface="Arial"/>
                        <a:buNone/>
                      </a:pPr>
                      <a:r>
                        <a:rPr lang="en-US" sz="1750" u="none" cap="none" strike="noStrike">
                          <a:solidFill>
                            <a:srgbClr val="1B1B1B"/>
                          </a:solidFill>
                          <a:latin typeface="Exo Medium"/>
                          <a:ea typeface="Exo Medium"/>
                          <a:cs typeface="Exo Medium"/>
                          <a:sym typeface="Exo Medium"/>
                        </a:rPr>
                        <a:t>     một bảng.</a:t>
                      </a:r>
                      <a:endParaRPr sz="1750" u="none" cap="none" strike="noStrike">
                        <a:solidFill>
                          <a:srgbClr val="1B1B1B"/>
                        </a:solidFill>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C6C6"/>
                    </a:solidFill>
                  </a:tcPr>
                </a:tc>
              </a:tr>
            </a:tbl>
          </a:graphicData>
        </a:graphic>
      </p:graphicFrame>
      <p:sp>
        <p:nvSpPr>
          <p:cNvPr id="195" name="Google Shape;195;g23dccb6f06f_0_346"/>
          <p:cNvSpPr txBox="1"/>
          <p:nvPr/>
        </p:nvSpPr>
        <p:spPr>
          <a:xfrm>
            <a:off x="551700" y="423450"/>
            <a:ext cx="9869400" cy="677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3800" u="none" cap="none" strike="noStrike">
                <a:solidFill>
                  <a:srgbClr val="000000"/>
                </a:solidFill>
                <a:latin typeface="Exo"/>
                <a:ea typeface="Exo"/>
                <a:cs typeface="Exo"/>
                <a:sym typeface="Exo"/>
              </a:rPr>
              <a:t>Khoá trong SQL - </a:t>
            </a:r>
            <a:r>
              <a:rPr b="1" i="0" lang="en-US" sz="3800" u="none" cap="none" strike="noStrike">
                <a:solidFill>
                  <a:srgbClr val="E2262D"/>
                </a:solidFill>
                <a:latin typeface="Exo"/>
                <a:ea typeface="Exo"/>
                <a:cs typeface="Exo"/>
                <a:sym typeface="Exo"/>
              </a:rPr>
              <a:t>Khoá chính, khóa ngoại</a:t>
            </a:r>
            <a:endParaRPr b="1" i="0" sz="3800" u="none" cap="none" strike="noStrike">
              <a:solidFill>
                <a:srgbClr val="E2262D"/>
              </a:solidFill>
              <a:latin typeface="Exo"/>
              <a:ea typeface="Exo"/>
              <a:cs typeface="Exo"/>
              <a:sym typeface="Exo"/>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CCCCCC"/>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2022-09-07T10:58:32Z</dcterms:created>
  <dc:creator>admin</dc:creator>
</cp:coreProperties>
</file>