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6858000" cx="12192000"/>
  <p:notesSz cx="6858000" cy="9144000"/>
  <p:embeddedFontLst>
    <p:embeddedFont>
      <p:font typeface="Roboto"/>
      <p:regular r:id="rId37"/>
      <p:bold r:id="rId38"/>
      <p:italic r:id="rId39"/>
      <p:boldItalic r:id="rId40"/>
    </p:embeddedFont>
    <p:embeddedFont>
      <p:font typeface="Exo Medium"/>
      <p:regular r:id="rId41"/>
      <p:bold r:id="rId42"/>
      <p:italic r:id="rId43"/>
      <p:boldItalic r:id="rId44"/>
    </p:embeddedFont>
    <p:embeddedFont>
      <p:font typeface="Exo Black"/>
      <p:bold r:id="rId45"/>
      <p:boldItalic r:id="rId46"/>
    </p:embeddedFont>
    <p:embeddedFont>
      <p:font typeface="Exo"/>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32">
          <p15:clr>
            <a:srgbClr val="A4A3A4"/>
          </p15:clr>
        </p15:guide>
        <p15:guide id="2" pos="336">
          <p15:clr>
            <a:srgbClr val="A4A3A4"/>
          </p15:clr>
        </p15:guide>
        <p15:guide id="3" pos="3504">
          <p15:clr>
            <a:srgbClr val="A4A3A4"/>
          </p15:clr>
        </p15:guide>
        <p15:guide id="4" orient="horz" pos="288">
          <p15:clr>
            <a:srgbClr val="A4A3A4"/>
          </p15:clr>
        </p15:guide>
        <p15:guide id="5" orient="horz" pos="480">
          <p15:clr>
            <a:srgbClr val="A4A3A4"/>
          </p15:clr>
        </p15:guide>
        <p15:guide id="6" pos="960">
          <p15:clr>
            <a:srgbClr val="A4A3A4"/>
          </p15:clr>
        </p15:guide>
        <p15:guide id="7" pos="2544">
          <p15:clr>
            <a:srgbClr val="A4A3A4"/>
          </p15:clr>
        </p15:guide>
        <p15:guide id="8" orient="horz" pos="816">
          <p15:clr>
            <a:srgbClr val="A4A3A4"/>
          </p15:clr>
        </p15:guide>
        <p15:guide id="9" pos="528">
          <p15:clr>
            <a:srgbClr val="A4A3A4"/>
          </p15:clr>
        </p15:guide>
        <p15:guide id="10" pos="3936">
          <p15:clr>
            <a:srgbClr val="A4A3A4"/>
          </p15:clr>
        </p15:guide>
      </p15:sldGuideLst>
    </p:ext>
    <p:ext uri="GoogleSlidesCustomDataVersion2">
      <go:slidesCustomData xmlns:go="http://customooxmlschemas.google.com/" r:id="rId51" roundtripDataSignature="AMtx7mj6peaH13duWZlWxWrnrYz6solyE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E928BC3-58A0-4D6D-AEF5-876A2B6ADAE0}">
  <a:tblStyle styleId="{0E928BC3-58A0-4D6D-AEF5-876A2B6ADAE0}"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32" orient="horz"/>
        <p:guide pos="336"/>
        <p:guide pos="3504"/>
        <p:guide pos="288" orient="horz"/>
        <p:guide pos="480" orient="horz"/>
        <p:guide pos="960"/>
        <p:guide pos="2544"/>
        <p:guide pos="816" orient="horz"/>
        <p:guide pos="528"/>
        <p:guide pos="3936"/>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42" Type="http://schemas.openxmlformats.org/officeDocument/2006/relationships/font" Target="fonts/ExoMedium-bold.fntdata"/><Relationship Id="rId41" Type="http://schemas.openxmlformats.org/officeDocument/2006/relationships/font" Target="fonts/ExoMedium-regular.fntdata"/><Relationship Id="rId44" Type="http://schemas.openxmlformats.org/officeDocument/2006/relationships/font" Target="fonts/ExoMedium-boldItalic.fntdata"/><Relationship Id="rId43" Type="http://schemas.openxmlformats.org/officeDocument/2006/relationships/font" Target="fonts/ExoMedium-italic.fntdata"/><Relationship Id="rId46" Type="http://schemas.openxmlformats.org/officeDocument/2006/relationships/font" Target="fonts/ExoBlack-boldItalic.fntdata"/><Relationship Id="rId45" Type="http://schemas.openxmlformats.org/officeDocument/2006/relationships/font" Target="fonts/ExoBlack-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Exo-bold.fntdata"/><Relationship Id="rId47" Type="http://schemas.openxmlformats.org/officeDocument/2006/relationships/font" Target="fonts/Exo-regular.fntdata"/><Relationship Id="rId49" Type="http://schemas.openxmlformats.org/officeDocument/2006/relationships/font" Target="fonts/Ex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font" Target="fonts/Roboto-regular.fntdata"/><Relationship Id="rId36" Type="http://schemas.openxmlformats.org/officeDocument/2006/relationships/slide" Target="slides/slide30.xml"/><Relationship Id="rId39" Type="http://schemas.openxmlformats.org/officeDocument/2006/relationships/font" Target="fonts/Roboto-italic.fntdata"/><Relationship Id="rId38" Type="http://schemas.openxmlformats.org/officeDocument/2006/relationships/font" Target="fonts/Roboto-bold.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customschemas.google.com/relationships/presentationmetadata" Target="metadata"/><Relationship Id="rId50" Type="http://schemas.openxmlformats.org/officeDocument/2006/relationships/font" Target="fonts/Ex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4328eb71b4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 name="Google Shape;92;g24328eb71b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3e610590d6_1_2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9" name="Google Shape;229;g23e610590d6_1_2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3e610590d6_1_2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0" name="Google Shape;240;g23e610590d6_1_2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3e610590d6_1_27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0" name="Google Shape;250;g23e610590d6_1_2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3e610590d6_1_3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4" name="Google Shape;274;g23e610590d6_1_3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3e610590d6_1_38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8" name="Google Shape;298;g23e610590d6_1_3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241a8a6ca0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5" name="Google Shape;315;g2241a8a6ca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241a8a6ca0_0_9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6" name="Google Shape;326;g2241a8a6ca0_0_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48120c3356_0_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4" name="Google Shape;334;g248120c3356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3e610590d6_1_4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a:p>
        </p:txBody>
      </p:sp>
      <p:sp>
        <p:nvSpPr>
          <p:cNvPr id="367" name="Google Shape;367;g23e610590d6_1_4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3e610590d6_1_4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0" name="Google Shape;380;g23e610590d6_1_4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1" name="Google Shape;381;g23e610590d6_1_43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3dccb6f06f_0_16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a:p>
        </p:txBody>
      </p:sp>
      <p:sp>
        <p:nvSpPr>
          <p:cNvPr id="102" name="Google Shape;102;g23dccb6f06f_0_1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3e610590d6_1_4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2" name="Google Shape;392;g23e610590d6_1_44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3" name="Google Shape;393;g23e610590d6_1_44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3f25e1ab30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0" name="Google Shape;410;g23f25e1ab30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1" name="Google Shape;411;g23f25e1ab30_0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23f25e1ab30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6" name="Google Shape;426;g23f25e1ab30_0_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7" name="Google Shape;427;g23f25e1ab30_0_2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23f25e1ab30_0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8" name="Google Shape;448;g23f25e1ab30_0_5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9" name="Google Shape;449;g23f25e1ab30_0_5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248120c3356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8" name="Google Shape;458;g248120c3356_0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9" name="Google Shape;459;g248120c3356_0_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23f25e1ab30_0_6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a:p>
        </p:txBody>
      </p:sp>
      <p:sp>
        <p:nvSpPr>
          <p:cNvPr id="476" name="Google Shape;476;g23f25e1ab30_0_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23f25e1ab30_0_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9" name="Google Shape;489;g23f25e1ab30_0_7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0" name="Google Shape;490;g23f25e1ab30_0_7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23f2b3c035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23f2b3c035e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Hướng dẫn câu 9: </a:t>
            </a:r>
            <a:endParaRPr/>
          </a:p>
          <a:p>
            <a:pPr indent="-317500" lvl="0" marL="457200" rtl="0" algn="l">
              <a:spcBef>
                <a:spcPts val="0"/>
              </a:spcBef>
              <a:spcAft>
                <a:spcPts val="0"/>
              </a:spcAft>
              <a:buSzPts val="1400"/>
              <a:buChar char="-"/>
            </a:pPr>
            <a:r>
              <a:rPr lang="en-US"/>
              <a:t>Bạn có thể giải quyết câu 9 = nhiều đoạn truy vấn rời rạc. </a:t>
            </a:r>
            <a:endParaRPr/>
          </a:p>
          <a:p>
            <a:pPr indent="-317500" lvl="0" marL="457200" rtl="0" algn="l">
              <a:spcBef>
                <a:spcPts val="0"/>
              </a:spcBef>
              <a:spcAft>
                <a:spcPts val="0"/>
              </a:spcAft>
              <a:buSzPts val="1400"/>
              <a:buChar char="-"/>
            </a:pPr>
            <a:r>
              <a:rPr lang="en-US"/>
              <a:t>Gợi ý: Xây dựng 2 đoạn truy vấn rời rạc để tìm: </a:t>
            </a:r>
            <a:endParaRPr/>
          </a:p>
          <a:p>
            <a:pPr indent="-317500" lvl="0" marL="457200" rtl="0" algn="l">
              <a:spcBef>
                <a:spcPts val="0"/>
              </a:spcBef>
              <a:spcAft>
                <a:spcPts val="0"/>
              </a:spcAft>
              <a:buSzPts val="1400"/>
              <a:buChar char="+"/>
            </a:pPr>
            <a:r>
              <a:rPr lang="en-US"/>
              <a:t>Query 1 : Tìm ra mã môn học có học viên có điểm thấp nhất bằng ORDER BY + TOP. </a:t>
            </a:r>
            <a:endParaRPr/>
          </a:p>
          <a:p>
            <a:pPr indent="-317500" lvl="0" marL="457200" rtl="0" algn="l">
              <a:spcBef>
                <a:spcPts val="0"/>
              </a:spcBef>
              <a:spcAft>
                <a:spcPts val="0"/>
              </a:spcAft>
              <a:buSzPts val="1400"/>
              <a:buChar char="+"/>
            </a:pPr>
            <a:r>
              <a:rPr lang="en-US"/>
              <a:t>Query 2 : Từ kết quả của câu truy vấn 1, dùng mã môn học đó để tìm lại trong bảng LEARNING để tìm ra những học viên học cùng và điểm của học viên đó. </a:t>
            </a:r>
            <a:endParaRPr/>
          </a:p>
          <a:p>
            <a:pPr indent="0" lvl="0" marL="0" rtl="0" algn="l">
              <a:spcBef>
                <a:spcPts val="0"/>
              </a:spcBef>
              <a:spcAft>
                <a:spcPts val="0"/>
              </a:spcAft>
              <a:buNone/>
            </a:pPr>
            <a:r>
              <a:rPr lang="en-US"/>
              <a:t>-&gt; Xem phân bố điểm và kết luận.</a:t>
            </a:r>
            <a:endParaRPr/>
          </a:p>
        </p:txBody>
      </p:sp>
      <p:sp>
        <p:nvSpPr>
          <p:cNvPr id="505" name="Google Shape;505;g23f2b3c035e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23f33f5805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23f33f58050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7" name="Google Shape;517;g23f33f58050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6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8" name="Google Shape;528;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3e610590d6_0_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 name="Google Shape;115;g23e610590d6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6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3" name="Google Shape;553;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4328eb71b4_0_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4328eb71b4_0_9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g24328eb71b4_0_9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3e610590d6_0_1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g23e610590d6_0_19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0" name="Google Shape;150;g23e610590d6_0_19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4328eb71b4_0_1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g24328eb71b4_0_1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4328eb71b4_0_2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g24328eb71b4_0_2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3e610590d6_1_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2" name="Google Shape;202;g23e610590d6_1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3e610590d6_1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3" name="Google Shape;213;g23e610590d6_1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6" name="Shape 16"/>
        <p:cNvGrpSpPr/>
        <p:nvPr/>
      </p:nvGrpSpPr>
      <p:grpSpPr>
        <a:xfrm>
          <a:off x="0" y="0"/>
          <a:ext cx="0" cy="0"/>
          <a:chOff x="0" y="0"/>
          <a:chExt cx="0" cy="0"/>
        </a:xfrm>
      </p:grpSpPr>
      <p:sp>
        <p:nvSpPr>
          <p:cNvPr id="17" name="Google Shape;17;p74"/>
          <p:cNvSpPr/>
          <p:nvPr>
            <p:ph idx="2" type="pic"/>
          </p:nvPr>
        </p:nvSpPr>
        <p:spPr>
          <a:xfrm>
            <a:off x="5867401" y="1176112"/>
            <a:ext cx="4189413" cy="4202113"/>
          </a:xfrm>
          <a:prstGeom prst="rect">
            <a:avLst/>
          </a:prstGeom>
          <a:noFill/>
          <a:ln>
            <a:noFill/>
          </a:ln>
        </p:spPr>
      </p:sp>
      <p:sp>
        <p:nvSpPr>
          <p:cNvPr id="18" name="Google Shape;18;p74"/>
          <p:cNvSpPr/>
          <p:nvPr/>
        </p:nvSpPr>
        <p:spPr>
          <a:xfrm>
            <a:off x="-1981200" y="1176111"/>
            <a:ext cx="7086600" cy="81756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8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8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p8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8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3" name="Google Shape;53;p8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8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8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8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8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8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8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5" name="Google Shape;65;p8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6" name="Google Shape;66;p8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8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8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8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88"/>
          <p:cNvSpPr/>
          <p:nvPr>
            <p:ph idx="2" type="pic"/>
          </p:nvPr>
        </p:nvSpPr>
        <p:spPr>
          <a:xfrm>
            <a:off x="5183188" y="987425"/>
            <a:ext cx="6172200" cy="4873625"/>
          </a:xfrm>
          <a:prstGeom prst="rect">
            <a:avLst/>
          </a:prstGeom>
          <a:noFill/>
          <a:ln>
            <a:noFill/>
          </a:ln>
        </p:spPr>
      </p:sp>
      <p:sp>
        <p:nvSpPr>
          <p:cNvPr id="72" name="Google Shape;72;p8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3" name="Google Shape;73;p8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8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8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8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8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8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8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8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9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9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9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9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9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88" name="Shape 88"/>
        <p:cNvGrpSpPr/>
        <p:nvPr/>
      </p:nvGrpSpPr>
      <p:grpSpPr>
        <a:xfrm>
          <a:off x="0" y="0"/>
          <a:ext cx="0" cy="0"/>
          <a:chOff x="0" y="0"/>
          <a:chExt cx="0" cy="0"/>
        </a:xfrm>
      </p:grpSpPr>
      <p:sp>
        <p:nvSpPr>
          <p:cNvPr id="89" name="Google Shape;89;p91"/>
          <p:cNvSpPr/>
          <p:nvPr>
            <p:ph idx="2" type="pic"/>
          </p:nvPr>
        </p:nvSpPr>
        <p:spPr>
          <a:xfrm>
            <a:off x="533400" y="838200"/>
            <a:ext cx="4878181" cy="4953000"/>
          </a:xfrm>
          <a:prstGeom prst="rect">
            <a:avLst/>
          </a:prstGeom>
          <a:solidFill>
            <a:schemeClr val="lt1"/>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19" name="Shape 19"/>
        <p:cNvGrpSpPr/>
        <p:nvPr/>
      </p:nvGrpSpPr>
      <p:grpSpPr>
        <a:xfrm>
          <a:off x="0" y="0"/>
          <a:ext cx="0" cy="0"/>
          <a:chOff x="0" y="0"/>
          <a:chExt cx="0" cy="0"/>
        </a:xfrm>
      </p:grpSpPr>
      <p:sp>
        <p:nvSpPr>
          <p:cNvPr id="20" name="Google Shape;20;p92"/>
          <p:cNvSpPr/>
          <p:nvPr>
            <p:ph idx="2" type="pic"/>
          </p:nvPr>
        </p:nvSpPr>
        <p:spPr>
          <a:xfrm>
            <a:off x="4806952" y="1588"/>
            <a:ext cx="7386637" cy="6858000"/>
          </a:xfrm>
          <a:prstGeom prst="rect">
            <a:avLst/>
          </a:prstGeom>
          <a:noFill/>
          <a:ln>
            <a:noFill/>
          </a:ln>
        </p:spPr>
      </p:sp>
      <p:sp>
        <p:nvSpPr>
          <p:cNvPr id="21" name="Google Shape;21;p92"/>
          <p:cNvSpPr/>
          <p:nvPr/>
        </p:nvSpPr>
        <p:spPr>
          <a:xfrm>
            <a:off x="-1981200" y="1176111"/>
            <a:ext cx="7086600" cy="81756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6">
  <p:cSld name="2_Title and Content_6">
    <p:spTree>
      <p:nvGrpSpPr>
        <p:cNvPr id="22" name="Shape 22"/>
        <p:cNvGrpSpPr/>
        <p:nvPr/>
      </p:nvGrpSpPr>
      <p:grpSpPr>
        <a:xfrm>
          <a:off x="0" y="0"/>
          <a:ext cx="0" cy="0"/>
          <a:chOff x="0" y="0"/>
          <a:chExt cx="0" cy="0"/>
        </a:xfrm>
      </p:grpSpPr>
      <p:sp>
        <p:nvSpPr>
          <p:cNvPr id="23" name="Google Shape;23;g23dccb6f06f_0_320"/>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 name="Google Shape;24;g23dccb6f06f_0_320"/>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Custom Layout">
  <p:cSld name="13_Custom Layout">
    <p:spTree>
      <p:nvGrpSpPr>
        <p:cNvPr id="25" name="Shape 25"/>
        <p:cNvGrpSpPr/>
        <p:nvPr/>
      </p:nvGrpSpPr>
      <p:grpSpPr>
        <a:xfrm>
          <a:off x="0" y="0"/>
          <a:ext cx="0" cy="0"/>
          <a:chOff x="0" y="0"/>
          <a:chExt cx="0" cy="0"/>
        </a:xfrm>
      </p:grpSpPr>
      <p:sp>
        <p:nvSpPr>
          <p:cNvPr id="26" name="Google Shape;26;g23dccb6f06f_1_465"/>
          <p:cNvSpPr/>
          <p:nvPr>
            <p:ph idx="2" type="pic"/>
          </p:nvPr>
        </p:nvSpPr>
        <p:spPr>
          <a:xfrm>
            <a:off x="5844975" y="1692050"/>
            <a:ext cx="5336400" cy="4455900"/>
          </a:xfrm>
          <a:prstGeom prst="rect">
            <a:avLst/>
          </a:prstGeom>
          <a:solidFill>
            <a:schemeClr val="lt1"/>
          </a:solid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and Content">
  <p:cSld name="4_Title and Content">
    <p:spTree>
      <p:nvGrpSpPr>
        <p:cNvPr id="28" name="Shape 28"/>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8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8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2" name="Google Shape;32;p8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8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8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5" name="Shape 35"/>
        <p:cNvGrpSpPr/>
        <p:nvPr/>
      </p:nvGrpSpPr>
      <p:grpSpPr>
        <a:xfrm>
          <a:off x="0" y="0"/>
          <a:ext cx="0" cy="0"/>
          <a:chOff x="0" y="0"/>
          <a:chExt cx="0" cy="0"/>
        </a:xfrm>
      </p:grpSpPr>
      <p:sp>
        <p:nvSpPr>
          <p:cNvPr id="36" name="Google Shape;36;p8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7" name="Google Shape;37;p8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8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8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40" name="Google Shape;40;p81"/>
          <p:cNvSpPr/>
          <p:nvPr>
            <p:ph idx="2" type="pic"/>
          </p:nvPr>
        </p:nvSpPr>
        <p:spPr>
          <a:xfrm>
            <a:off x="647700" y="457200"/>
            <a:ext cx="3124200" cy="4495800"/>
          </a:xfrm>
          <a:prstGeom prst="rect">
            <a:avLst/>
          </a:prstGeom>
          <a:no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8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8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8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8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8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8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18" Type="http://schemas.openxmlformats.org/officeDocument/2006/relationships/theme" Target="../theme/theme1.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7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7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7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5" name="Google Shape;15;p73"/>
          <p:cNvPicPr preferRelativeResize="0"/>
          <p:nvPr/>
        </p:nvPicPr>
        <p:blipFill rotWithShape="1">
          <a:blip r:embed="rId1">
            <a:alphaModFix/>
          </a:blip>
          <a:srcRect b="0" l="0" r="0" t="0"/>
          <a:stretch/>
        </p:blipFill>
        <p:spPr>
          <a:xfrm>
            <a:off x="10479499" y="304801"/>
            <a:ext cx="1207148" cy="5334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8.jpg"/><Relationship Id="rId4" Type="http://schemas.openxmlformats.org/officeDocument/2006/relationships/image" Target="../media/image6.png"/><Relationship Id="rId5"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9.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8.jpg"/><Relationship Id="rId4" Type="http://schemas.openxmlformats.org/officeDocument/2006/relationships/image" Target="../media/image6.png"/><Relationship Id="rId5"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9.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4.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7.png"/><Relationship Id="rId4" Type="http://schemas.openxmlformats.org/officeDocument/2006/relationships/hyperlink" Target="https://docs.google.com/document/d/19-t6ZdZ5GsITgRFuNJGSJ5MdzPOLHe1n_e_meDJyRCg/edit#" TargetMode="External"/><Relationship Id="rId5" Type="http://schemas.openxmlformats.org/officeDocument/2006/relationships/hyperlink" Target="https://docs.google.com/document/d/19-t6ZdZ5GsITgRFuNJGSJ5MdzPOLHe1n_e_meDJyRCg/edit#"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32.png"/><Relationship Id="rId4" Type="http://schemas.openxmlformats.org/officeDocument/2006/relationships/hyperlink" Target="https://forms.gle/9Bnzp98gVT37sjNd6"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3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1.png"/><Relationship Id="rId4" Type="http://schemas.openxmlformats.org/officeDocument/2006/relationships/image" Target="../media/image6.png"/><Relationship Id="rId5"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30.png"/><Relationship Id="rId4" Type="http://schemas.openxmlformats.org/officeDocument/2006/relationships/image" Target="../media/image23.pn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docs.google.com/presentation/d/1mJhwGAp5wTy06LJWZuwX6UHRe98XEZ-n/edit#slide=id.p22" TargetMode="External"/><Relationship Id="rId4" Type="http://schemas.openxmlformats.org/officeDocument/2006/relationships/hyperlink" Target="https://docs.google.com/presentation/d/1mJhwGAp5wTy06LJWZuwX6UHRe98XEZ-n/edit#slide=id.g23dccb6f06f_0_333"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8.jpg"/><Relationship Id="rId4" Type="http://schemas.openxmlformats.org/officeDocument/2006/relationships/image" Target="../media/image6.png"/><Relationship Id="rId5"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g24328eb71b4_0_0"/>
          <p:cNvPicPr preferRelativeResize="0"/>
          <p:nvPr/>
        </p:nvPicPr>
        <p:blipFill rotWithShape="1">
          <a:blip r:embed="rId3">
            <a:alphaModFix/>
          </a:blip>
          <a:srcRect b="0" l="0" r="0" t="0"/>
          <a:stretch/>
        </p:blipFill>
        <p:spPr>
          <a:xfrm>
            <a:off x="1" y="0"/>
            <a:ext cx="12192000" cy="6882658"/>
          </a:xfrm>
          <a:prstGeom prst="rect">
            <a:avLst/>
          </a:prstGeom>
          <a:noFill/>
          <a:ln>
            <a:noFill/>
          </a:ln>
        </p:spPr>
      </p:pic>
      <p:sp>
        <p:nvSpPr>
          <p:cNvPr id="95" name="Google Shape;95;g24328eb71b4_0_0"/>
          <p:cNvSpPr txBox="1"/>
          <p:nvPr>
            <p:ph idx="4294967295" type="title"/>
          </p:nvPr>
        </p:nvSpPr>
        <p:spPr>
          <a:xfrm>
            <a:off x="2168100" y="2356700"/>
            <a:ext cx="7855800" cy="716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6000"/>
              <a:buFont typeface="Exo Black"/>
              <a:buNone/>
            </a:pPr>
            <a:r>
              <a:rPr lang="en-US" sz="4200">
                <a:solidFill>
                  <a:schemeClr val="lt1"/>
                </a:solidFill>
                <a:latin typeface="Exo Black"/>
                <a:ea typeface="Exo Black"/>
                <a:cs typeface="Exo Black"/>
                <a:sym typeface="Exo Black"/>
              </a:rPr>
              <a:t>X-DATA DATA FOR EVERYONE</a:t>
            </a:r>
            <a:endParaRPr sz="4200">
              <a:solidFill>
                <a:schemeClr val="lt1"/>
              </a:solidFill>
              <a:latin typeface="Exo Black"/>
              <a:ea typeface="Exo Black"/>
              <a:cs typeface="Exo Black"/>
              <a:sym typeface="Exo Black"/>
            </a:endParaRPr>
          </a:p>
        </p:txBody>
      </p:sp>
      <p:sp>
        <p:nvSpPr>
          <p:cNvPr id="96" name="Google Shape;96;g24328eb71b4_0_0"/>
          <p:cNvSpPr txBox="1"/>
          <p:nvPr>
            <p:ph idx="4294967295" type="body"/>
          </p:nvPr>
        </p:nvSpPr>
        <p:spPr>
          <a:xfrm>
            <a:off x="1351200" y="3429000"/>
            <a:ext cx="9489600" cy="7305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4000"/>
              <a:buNone/>
            </a:pPr>
            <a:r>
              <a:rPr lang="en-US" sz="4000">
                <a:solidFill>
                  <a:schemeClr val="lt1"/>
                </a:solidFill>
                <a:latin typeface="Exo Medium"/>
                <a:ea typeface="Exo Medium"/>
                <a:cs typeface="Exo Medium"/>
                <a:sym typeface="Exo Medium"/>
              </a:rPr>
              <a:t>Bài 3: JOIN - UNION</a:t>
            </a:r>
            <a:endParaRPr sz="4000">
              <a:solidFill>
                <a:schemeClr val="lt1"/>
              </a:solidFill>
              <a:latin typeface="Exo Medium"/>
              <a:ea typeface="Exo Medium"/>
              <a:cs typeface="Exo Medium"/>
              <a:sym typeface="Exo Medium"/>
            </a:endParaRPr>
          </a:p>
        </p:txBody>
      </p:sp>
      <p:pic>
        <p:nvPicPr>
          <p:cNvPr id="97" name="Google Shape;97;g24328eb71b4_0_0"/>
          <p:cNvPicPr preferRelativeResize="0"/>
          <p:nvPr/>
        </p:nvPicPr>
        <p:blipFill rotWithShape="1">
          <a:blip r:embed="rId4">
            <a:alphaModFix/>
          </a:blip>
          <a:srcRect b="0" l="0" r="0" t="0"/>
          <a:stretch/>
        </p:blipFill>
        <p:spPr>
          <a:xfrm>
            <a:off x="5274575" y="537320"/>
            <a:ext cx="1642874" cy="730432"/>
          </a:xfrm>
          <a:prstGeom prst="rect">
            <a:avLst/>
          </a:prstGeom>
          <a:noFill/>
          <a:ln>
            <a:noFill/>
          </a:ln>
        </p:spPr>
      </p:pic>
      <p:sp>
        <p:nvSpPr>
          <p:cNvPr id="98" name="Google Shape;98;g24328eb71b4_0_0"/>
          <p:cNvSpPr txBox="1"/>
          <p:nvPr/>
        </p:nvSpPr>
        <p:spPr>
          <a:xfrm>
            <a:off x="9753825" y="6339500"/>
            <a:ext cx="2455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Exo"/>
                <a:ea typeface="Exo"/>
                <a:cs typeface="Exo"/>
                <a:sym typeface="Exo"/>
              </a:rPr>
              <a:t>doc@mindx.edu.vn</a:t>
            </a:r>
            <a:endParaRPr b="1" i="0" sz="1400" u="none" cap="none" strike="noStrike">
              <a:solidFill>
                <a:schemeClr val="lt1"/>
              </a:solidFill>
              <a:latin typeface="Exo"/>
              <a:ea typeface="Exo"/>
              <a:cs typeface="Exo"/>
              <a:sym typeface="Exo"/>
            </a:endParaRPr>
          </a:p>
        </p:txBody>
      </p:sp>
      <p:sp>
        <p:nvSpPr>
          <p:cNvPr id="99" name="Google Shape;99;g24328eb71b4_0_0"/>
          <p:cNvSpPr txBox="1"/>
          <p:nvPr/>
        </p:nvSpPr>
        <p:spPr>
          <a:xfrm>
            <a:off x="169950" y="3924000"/>
            <a:ext cx="11852100" cy="800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000"/>
              <a:buFont typeface="Arial"/>
              <a:buNone/>
            </a:pPr>
            <a:r>
              <a:rPr lang="en-US" sz="4000">
                <a:solidFill>
                  <a:schemeClr val="lt1"/>
                </a:solidFill>
                <a:latin typeface="Exo Medium"/>
                <a:ea typeface="Exo Medium"/>
                <a:cs typeface="Exo Medium"/>
                <a:sym typeface="Exo Medium"/>
              </a:rPr>
              <a:t>CÁC HÀM THÔNG DỤNG TRONG SQL</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id="231" name="Google Shape;231;g23e610590d6_1_213"/>
          <p:cNvPicPr preferRelativeResize="0"/>
          <p:nvPr/>
        </p:nvPicPr>
        <p:blipFill rotWithShape="1">
          <a:blip r:embed="rId3">
            <a:alphaModFix/>
          </a:blip>
          <a:srcRect b="0" l="0" r="0" t="0"/>
          <a:stretch/>
        </p:blipFill>
        <p:spPr>
          <a:xfrm>
            <a:off x="0" y="-12"/>
            <a:ext cx="12192000" cy="6858000"/>
          </a:xfrm>
          <a:prstGeom prst="rect">
            <a:avLst/>
          </a:prstGeom>
          <a:noFill/>
          <a:ln>
            <a:noFill/>
          </a:ln>
        </p:spPr>
      </p:pic>
      <p:pic>
        <p:nvPicPr>
          <p:cNvPr id="232" name="Google Shape;232;g23e610590d6_1_213"/>
          <p:cNvPicPr preferRelativeResize="0"/>
          <p:nvPr/>
        </p:nvPicPr>
        <p:blipFill rotWithShape="1">
          <a:blip r:embed="rId4">
            <a:alphaModFix/>
          </a:blip>
          <a:srcRect b="63550" l="0" r="65720" t="0"/>
          <a:stretch/>
        </p:blipFill>
        <p:spPr>
          <a:xfrm>
            <a:off x="7355037" y="4636350"/>
            <a:ext cx="4836966" cy="2221775"/>
          </a:xfrm>
          <a:prstGeom prst="rect">
            <a:avLst/>
          </a:prstGeom>
          <a:noFill/>
          <a:ln>
            <a:noFill/>
          </a:ln>
        </p:spPr>
      </p:pic>
      <p:sp>
        <p:nvSpPr>
          <p:cNvPr id="233" name="Google Shape;233;g23e610590d6_1_213"/>
          <p:cNvSpPr txBox="1"/>
          <p:nvPr>
            <p:ph idx="4294967295"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234" name="Google Shape;234;g23e610590d6_1_213"/>
          <p:cNvPicPr preferRelativeResize="0"/>
          <p:nvPr/>
        </p:nvPicPr>
        <p:blipFill rotWithShape="1">
          <a:blip r:embed="rId4">
            <a:alphaModFix/>
          </a:blip>
          <a:srcRect b="63550" l="0" r="65720" t="0"/>
          <a:stretch/>
        </p:blipFill>
        <p:spPr>
          <a:xfrm flipH="1">
            <a:off x="12" y="-926375"/>
            <a:ext cx="4836966" cy="2221775"/>
          </a:xfrm>
          <a:prstGeom prst="rect">
            <a:avLst/>
          </a:prstGeom>
          <a:noFill/>
          <a:ln>
            <a:noFill/>
          </a:ln>
        </p:spPr>
      </p:pic>
      <p:sp>
        <p:nvSpPr>
          <p:cNvPr id="235" name="Google Shape;235;g23e610590d6_1_213"/>
          <p:cNvSpPr txBox="1"/>
          <p:nvPr/>
        </p:nvSpPr>
        <p:spPr>
          <a:xfrm>
            <a:off x="551998" y="2897800"/>
            <a:ext cx="8455800" cy="87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0" i="0" lang="en-US" sz="5100" u="none" cap="none" strike="noStrike">
                <a:solidFill>
                  <a:schemeClr val="lt1"/>
                </a:solidFill>
                <a:latin typeface="Exo Black"/>
                <a:ea typeface="Exo Black"/>
                <a:cs typeface="Exo Black"/>
                <a:sym typeface="Exo Black"/>
              </a:rPr>
              <a:t>CÁC LOẠI JOIN TRONG SQL</a:t>
            </a:r>
            <a:endParaRPr b="0" i="0" sz="5100" u="none" cap="none" strike="noStrike">
              <a:solidFill>
                <a:schemeClr val="lt1"/>
              </a:solidFill>
              <a:latin typeface="Exo Black"/>
              <a:ea typeface="Exo Black"/>
              <a:cs typeface="Exo Black"/>
              <a:sym typeface="Exo Black"/>
            </a:endParaRPr>
          </a:p>
        </p:txBody>
      </p:sp>
      <p:sp>
        <p:nvSpPr>
          <p:cNvPr id="236" name="Google Shape;236;g23e610590d6_1_213"/>
          <p:cNvSpPr txBox="1"/>
          <p:nvPr/>
        </p:nvSpPr>
        <p:spPr>
          <a:xfrm>
            <a:off x="551998" y="3736000"/>
            <a:ext cx="84558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0" i="0" lang="en-US" sz="2000" u="none" cap="none" strike="noStrike">
                <a:solidFill>
                  <a:schemeClr val="lt1"/>
                </a:solidFill>
                <a:latin typeface="Exo Black"/>
                <a:ea typeface="Exo Black"/>
                <a:cs typeface="Exo Black"/>
                <a:sym typeface="Exo Black"/>
              </a:rPr>
              <a:t>OUTER JOIN</a:t>
            </a:r>
            <a:endParaRPr b="0" i="0" sz="2000" u="none" cap="none" strike="noStrike">
              <a:solidFill>
                <a:schemeClr val="lt1"/>
              </a:solidFill>
              <a:latin typeface="Exo Black"/>
              <a:ea typeface="Exo Black"/>
              <a:cs typeface="Exo Black"/>
              <a:sym typeface="Exo Black"/>
            </a:endParaRPr>
          </a:p>
        </p:txBody>
      </p:sp>
      <p:pic>
        <p:nvPicPr>
          <p:cNvPr id="237" name="Google Shape;237;g23e610590d6_1_213"/>
          <p:cNvPicPr preferRelativeResize="0"/>
          <p:nvPr/>
        </p:nvPicPr>
        <p:blipFill rotWithShape="1">
          <a:blip r:embed="rId5">
            <a:alphaModFix/>
          </a:blip>
          <a:srcRect b="0" l="0" r="0" t="0"/>
          <a:stretch/>
        </p:blipFill>
        <p:spPr>
          <a:xfrm>
            <a:off x="10718375" y="194698"/>
            <a:ext cx="1198653" cy="5250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23e610590d6_1_223"/>
          <p:cNvSpPr/>
          <p:nvPr/>
        </p:nvSpPr>
        <p:spPr>
          <a:xfrm>
            <a:off x="1155625" y="1962425"/>
            <a:ext cx="4584900" cy="1046700"/>
          </a:xfrm>
          <a:prstGeom prst="wedgeRoundRectCallout">
            <a:avLst>
              <a:gd fmla="val -20833" name="adj1"/>
              <a:gd fmla="val 62500" name="adj2"/>
              <a:gd fmla="val 0" name="adj3"/>
            </a:avLst>
          </a:prstGeom>
          <a:no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700">
                <a:solidFill>
                  <a:srgbClr val="000000"/>
                </a:solidFill>
                <a:latin typeface="Exo Medium"/>
                <a:ea typeface="Exo Medium"/>
                <a:cs typeface="Exo Medium"/>
                <a:sym typeface="Exo Medium"/>
              </a:rPr>
              <a:t>Quy ước về cách gọi tên các bảng trong </a:t>
            </a:r>
            <a:r>
              <a:rPr b="1" i="1" lang="en-US" sz="1700">
                <a:solidFill>
                  <a:srgbClr val="000000"/>
                </a:solidFill>
                <a:latin typeface="Exo"/>
                <a:ea typeface="Exo"/>
                <a:cs typeface="Exo"/>
                <a:sym typeface="Exo"/>
              </a:rPr>
              <a:t>mệnh đề JOIN</a:t>
            </a:r>
            <a:endParaRPr b="1" i="1" sz="1700"/>
          </a:p>
        </p:txBody>
      </p:sp>
      <p:sp>
        <p:nvSpPr>
          <p:cNvPr id="243" name="Google Shape;243;g23e610590d6_1_223"/>
          <p:cNvSpPr txBox="1"/>
          <p:nvPr/>
        </p:nvSpPr>
        <p:spPr>
          <a:xfrm>
            <a:off x="2411325" y="1116800"/>
            <a:ext cx="7122000" cy="415500"/>
          </a:xfrm>
          <a:prstGeom prst="rect">
            <a:avLst/>
          </a:prstGeom>
          <a:noFill/>
          <a:ln cap="flat" cmpd="sng" w="9525">
            <a:solidFill>
              <a:srgbClr val="000000"/>
            </a:solidFill>
            <a:prstDash val="lgDash"/>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US" sz="1500">
                <a:latin typeface="Exo Medium"/>
                <a:ea typeface="Exo Medium"/>
                <a:cs typeface="Exo Medium"/>
                <a:sym typeface="Exo Medium"/>
              </a:rPr>
              <a:t>OUTER JOIN được chia làm 3 loại nhỏ gồm </a:t>
            </a:r>
            <a:r>
              <a:rPr b="1" lang="en-US" sz="1500">
                <a:latin typeface="Exo"/>
                <a:ea typeface="Exo"/>
                <a:cs typeface="Exo"/>
                <a:sym typeface="Exo"/>
              </a:rPr>
              <a:t>LEFT JOIN</a:t>
            </a:r>
            <a:r>
              <a:rPr lang="en-US" sz="1500">
                <a:latin typeface="Exo Medium"/>
                <a:ea typeface="Exo Medium"/>
                <a:cs typeface="Exo Medium"/>
                <a:sym typeface="Exo Medium"/>
              </a:rPr>
              <a:t>, </a:t>
            </a:r>
            <a:r>
              <a:rPr b="1" lang="en-US" sz="1500">
                <a:latin typeface="Exo"/>
                <a:ea typeface="Exo"/>
                <a:cs typeface="Exo"/>
                <a:sym typeface="Exo"/>
              </a:rPr>
              <a:t>RIGHT JOIN </a:t>
            </a:r>
            <a:r>
              <a:rPr lang="en-US" sz="1500">
                <a:latin typeface="Exo Medium"/>
                <a:ea typeface="Exo Medium"/>
                <a:cs typeface="Exo Medium"/>
                <a:sym typeface="Exo Medium"/>
              </a:rPr>
              <a:t>và </a:t>
            </a:r>
            <a:r>
              <a:rPr b="1" lang="en-US" sz="1500">
                <a:latin typeface="Exo"/>
                <a:ea typeface="Exo"/>
                <a:cs typeface="Exo"/>
                <a:sym typeface="Exo"/>
              </a:rPr>
              <a:t>FULL JOIN.</a:t>
            </a:r>
            <a:endParaRPr b="1" sz="1500">
              <a:highlight>
                <a:srgbClr val="F1C232"/>
              </a:highlight>
              <a:latin typeface="Exo"/>
              <a:ea typeface="Exo"/>
              <a:cs typeface="Exo"/>
              <a:sym typeface="Exo"/>
            </a:endParaRPr>
          </a:p>
        </p:txBody>
      </p:sp>
      <p:pic>
        <p:nvPicPr>
          <p:cNvPr id="244" name="Google Shape;244;g23e610590d6_1_223"/>
          <p:cNvPicPr preferRelativeResize="0"/>
          <p:nvPr/>
        </p:nvPicPr>
        <p:blipFill rotWithShape="1">
          <a:blip r:embed="rId3">
            <a:alphaModFix/>
          </a:blip>
          <a:srcRect b="0" l="13742" r="18926" t="4543"/>
          <a:stretch/>
        </p:blipFill>
        <p:spPr>
          <a:xfrm>
            <a:off x="2088325" y="2849375"/>
            <a:ext cx="2305250" cy="3457250"/>
          </a:xfrm>
          <a:prstGeom prst="rect">
            <a:avLst/>
          </a:prstGeom>
          <a:noFill/>
          <a:ln>
            <a:noFill/>
          </a:ln>
        </p:spPr>
      </p:pic>
      <p:sp>
        <p:nvSpPr>
          <p:cNvPr id="245" name="Google Shape;245;g23e610590d6_1_223"/>
          <p:cNvSpPr/>
          <p:nvPr/>
        </p:nvSpPr>
        <p:spPr>
          <a:xfrm>
            <a:off x="5245627" y="3863825"/>
            <a:ext cx="853500" cy="477000"/>
          </a:xfrm>
          <a:prstGeom prst="stripedRightArrow">
            <a:avLst>
              <a:gd fmla="val 50000" name="adj1"/>
              <a:gd fmla="val 50000" name="adj2"/>
            </a:avLst>
          </a:prstGeom>
          <a:solidFill>
            <a:srgbClr val="E2262D"/>
          </a:solidFill>
          <a:ln cap="flat" cmpd="sng" w="9525">
            <a:solidFill>
              <a:srgbClr val="E2262D"/>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pic>
        <p:nvPicPr>
          <p:cNvPr id="246" name="Google Shape;246;g23e610590d6_1_223"/>
          <p:cNvPicPr preferRelativeResize="0"/>
          <p:nvPr/>
        </p:nvPicPr>
        <p:blipFill>
          <a:blip r:embed="rId4">
            <a:alphaModFix/>
          </a:blip>
          <a:stretch>
            <a:fillRect/>
          </a:stretch>
        </p:blipFill>
        <p:spPr>
          <a:xfrm>
            <a:off x="6798777" y="2724038"/>
            <a:ext cx="4237595" cy="2756577"/>
          </a:xfrm>
          <a:prstGeom prst="rect">
            <a:avLst/>
          </a:prstGeom>
          <a:noFill/>
          <a:ln>
            <a:noFill/>
          </a:ln>
        </p:spPr>
      </p:pic>
      <p:sp>
        <p:nvSpPr>
          <p:cNvPr id="247" name="Google Shape;247;g23e610590d6_1_223"/>
          <p:cNvSpPr txBox="1"/>
          <p:nvPr/>
        </p:nvSpPr>
        <p:spPr>
          <a:xfrm>
            <a:off x="1161300" y="399750"/>
            <a:ext cx="9869400" cy="7080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rgbClr val="000000"/>
              </a:buClr>
              <a:buSzPts val="4000"/>
              <a:buFont typeface="Arial"/>
              <a:buNone/>
            </a:pPr>
            <a:r>
              <a:rPr b="1" lang="en-US" sz="4000">
                <a:solidFill>
                  <a:srgbClr val="E31F26"/>
                </a:solidFill>
                <a:latin typeface="Exo"/>
                <a:ea typeface="Exo"/>
                <a:cs typeface="Exo"/>
                <a:sym typeface="Exo"/>
              </a:rPr>
              <a:t>OUTER JOIN </a:t>
            </a:r>
            <a:r>
              <a:rPr b="1" lang="en-US" sz="4000">
                <a:solidFill>
                  <a:srgbClr val="000000"/>
                </a:solidFill>
                <a:latin typeface="Exo"/>
                <a:ea typeface="Exo"/>
                <a:cs typeface="Exo"/>
                <a:sym typeface="Exo"/>
              </a:rPr>
              <a:t>TRONG SQL </a:t>
            </a:r>
            <a:endParaRPr b="1" sz="4000">
              <a:solidFill>
                <a:srgbClr val="E31F26"/>
              </a:solidFill>
              <a:latin typeface="Exo"/>
              <a:ea typeface="Exo"/>
              <a:cs typeface="Exo"/>
              <a:sym typeface="Ex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23e610590d6_1_274"/>
          <p:cNvSpPr/>
          <p:nvPr/>
        </p:nvSpPr>
        <p:spPr>
          <a:xfrm>
            <a:off x="1921725" y="998475"/>
            <a:ext cx="2303400" cy="4770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FFFFFF"/>
                </a:solidFill>
                <a:latin typeface="Exo Medium"/>
                <a:ea typeface="Exo Medium"/>
                <a:cs typeface="Exo Medium"/>
                <a:sym typeface="Exo Medium"/>
              </a:rPr>
              <a:t>LEFT JOIN</a:t>
            </a:r>
            <a:endParaRPr b="0" i="0" sz="1800" u="none" cap="none" strike="noStrike">
              <a:solidFill>
                <a:srgbClr val="FFFFFF"/>
              </a:solidFill>
              <a:latin typeface="Exo Medium"/>
              <a:ea typeface="Exo Medium"/>
              <a:cs typeface="Exo Medium"/>
              <a:sym typeface="Exo Medium"/>
            </a:endParaRPr>
          </a:p>
        </p:txBody>
      </p:sp>
      <p:sp>
        <p:nvSpPr>
          <p:cNvPr id="253" name="Google Shape;253;g23e610590d6_1_274"/>
          <p:cNvSpPr/>
          <p:nvPr/>
        </p:nvSpPr>
        <p:spPr>
          <a:xfrm>
            <a:off x="4770299" y="998475"/>
            <a:ext cx="2303400" cy="477000"/>
          </a:xfrm>
          <a:prstGeom prst="roundRect">
            <a:avLst>
              <a:gd fmla="val 16667" name="adj"/>
            </a:avLst>
          </a:prstGeom>
          <a:no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Calibri"/>
              <a:buNone/>
            </a:pPr>
            <a:r>
              <a:rPr b="0" i="0" lang="en-US" sz="2000" u="none" cap="none" strike="noStrike">
                <a:solidFill>
                  <a:srgbClr val="000000"/>
                </a:solidFill>
                <a:latin typeface="Exo Medium"/>
                <a:ea typeface="Exo Medium"/>
                <a:cs typeface="Exo Medium"/>
                <a:sym typeface="Exo Medium"/>
              </a:rPr>
              <a:t>RIGHT JOIN</a:t>
            </a:r>
            <a:endParaRPr b="0" i="0" sz="2000" u="none" cap="none" strike="noStrike">
              <a:solidFill>
                <a:srgbClr val="000000"/>
              </a:solidFill>
              <a:latin typeface="Exo Medium"/>
              <a:ea typeface="Exo Medium"/>
              <a:cs typeface="Exo Medium"/>
              <a:sym typeface="Exo Medium"/>
            </a:endParaRPr>
          </a:p>
        </p:txBody>
      </p:sp>
      <p:sp>
        <p:nvSpPr>
          <p:cNvPr id="254" name="Google Shape;254;g23e610590d6_1_274"/>
          <p:cNvSpPr/>
          <p:nvPr/>
        </p:nvSpPr>
        <p:spPr>
          <a:xfrm>
            <a:off x="7618874" y="998475"/>
            <a:ext cx="2303400" cy="477000"/>
          </a:xfrm>
          <a:prstGeom prst="roundRect">
            <a:avLst>
              <a:gd fmla="val 16667" name="adj"/>
            </a:avLst>
          </a:prstGeom>
          <a:no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Calibri"/>
              <a:buNone/>
            </a:pPr>
            <a:r>
              <a:rPr b="0" i="0" lang="en-US" sz="2000" u="none" cap="none" strike="noStrike">
                <a:solidFill>
                  <a:srgbClr val="000000"/>
                </a:solidFill>
                <a:latin typeface="Exo Medium"/>
                <a:ea typeface="Exo Medium"/>
                <a:cs typeface="Exo Medium"/>
                <a:sym typeface="Exo Medium"/>
              </a:rPr>
              <a:t>FULL JOIN</a:t>
            </a:r>
            <a:endParaRPr b="0" i="0" sz="2000" u="none" cap="none" strike="noStrike">
              <a:solidFill>
                <a:srgbClr val="000000"/>
              </a:solidFill>
              <a:latin typeface="Exo Medium"/>
              <a:ea typeface="Exo Medium"/>
              <a:cs typeface="Exo Medium"/>
              <a:sym typeface="Exo Medium"/>
            </a:endParaRPr>
          </a:p>
        </p:txBody>
      </p:sp>
      <p:sp>
        <p:nvSpPr>
          <p:cNvPr id="255" name="Google Shape;255;g23e610590d6_1_274"/>
          <p:cNvSpPr txBox="1"/>
          <p:nvPr/>
        </p:nvSpPr>
        <p:spPr>
          <a:xfrm>
            <a:off x="755600" y="1721675"/>
            <a:ext cx="4758300" cy="17238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Exo Medium"/>
                <a:ea typeface="Exo Medium"/>
                <a:cs typeface="Exo Medium"/>
                <a:sym typeface="Exo Medium"/>
              </a:rPr>
              <a:t>Cú pháp: </a:t>
            </a:r>
            <a:endParaRPr b="0" i="0" sz="1600" u="none" cap="none" strike="noStrike">
              <a:solidFill>
                <a:schemeClr val="dk1"/>
              </a:solidFill>
              <a:latin typeface="Exo Medium"/>
              <a:ea typeface="Exo Medium"/>
              <a:cs typeface="Exo Medium"/>
              <a:sym typeface="Exo Medium"/>
            </a:endParaRPr>
          </a:p>
          <a:p>
            <a:pPr indent="0" lvl="0" marL="0" marR="0" rtl="0" algn="l">
              <a:lnSpc>
                <a:spcPct val="100000"/>
              </a:lnSpc>
              <a:spcBef>
                <a:spcPts val="0"/>
              </a:spcBef>
              <a:spcAft>
                <a:spcPts val="0"/>
              </a:spcAft>
              <a:buClr>
                <a:schemeClr val="dk1"/>
              </a:buClr>
              <a:buSzPts val="1600"/>
              <a:buFont typeface="Arial"/>
              <a:buNone/>
            </a:pPr>
            <a:r>
              <a:rPr b="1" i="0" lang="en-US" sz="1600" u="none" cap="none" strike="noStrike">
                <a:solidFill>
                  <a:srgbClr val="3C78D8"/>
                </a:solidFill>
                <a:latin typeface="Exo"/>
                <a:ea typeface="Exo"/>
                <a:cs typeface="Exo"/>
                <a:sym typeface="Exo"/>
              </a:rPr>
              <a:t>SELECT</a:t>
            </a:r>
            <a:r>
              <a:rPr b="0" i="0" lang="en-US" sz="1600" u="none" cap="none" strike="noStrike">
                <a:solidFill>
                  <a:schemeClr val="dk1"/>
                </a:solidFill>
                <a:latin typeface="Exo Medium"/>
                <a:ea typeface="Exo Medium"/>
                <a:cs typeface="Exo Medium"/>
                <a:sym typeface="Exo Medium"/>
              </a:rPr>
              <a:t> </a:t>
            </a:r>
            <a:r>
              <a:rPr b="0" i="1" lang="en-US" sz="1600" u="none" cap="none" strike="noStrike">
                <a:solidFill>
                  <a:schemeClr val="dk1"/>
                </a:solidFill>
                <a:latin typeface="Exo Medium"/>
                <a:ea typeface="Exo Medium"/>
                <a:cs typeface="Exo Medium"/>
                <a:sym typeface="Exo Medium"/>
              </a:rPr>
              <a:t>column_name(s)</a:t>
            </a:r>
            <a:br>
              <a:rPr b="0" i="0" lang="en-US" sz="1600" u="none" cap="none" strike="noStrike">
                <a:solidFill>
                  <a:schemeClr val="dk1"/>
                </a:solidFill>
                <a:latin typeface="Exo Medium"/>
                <a:ea typeface="Exo Medium"/>
                <a:cs typeface="Exo Medium"/>
                <a:sym typeface="Exo Medium"/>
              </a:rPr>
            </a:br>
            <a:r>
              <a:rPr b="1" i="0" lang="en-US" sz="1600" u="none" cap="none" strike="noStrike">
                <a:solidFill>
                  <a:srgbClr val="3C78D8"/>
                </a:solidFill>
                <a:latin typeface="Exo"/>
                <a:ea typeface="Exo"/>
                <a:cs typeface="Exo"/>
                <a:sym typeface="Exo"/>
              </a:rPr>
              <a:t>FROM</a:t>
            </a:r>
            <a:r>
              <a:rPr b="0" i="0" lang="en-US" sz="1600" u="none" cap="none" strike="noStrike">
                <a:solidFill>
                  <a:schemeClr val="dk1"/>
                </a:solidFill>
                <a:latin typeface="Exo Medium"/>
                <a:ea typeface="Exo Medium"/>
                <a:cs typeface="Exo Medium"/>
                <a:sym typeface="Exo Medium"/>
              </a:rPr>
              <a:t> </a:t>
            </a:r>
            <a:r>
              <a:rPr b="0" i="1" lang="en-US" sz="1600" u="none" cap="none" strike="noStrike">
                <a:solidFill>
                  <a:schemeClr val="dk1"/>
                </a:solidFill>
                <a:latin typeface="Exo Medium"/>
                <a:ea typeface="Exo Medium"/>
                <a:cs typeface="Exo Medium"/>
                <a:sym typeface="Exo Medium"/>
              </a:rPr>
              <a:t>table1</a:t>
            </a:r>
            <a:br>
              <a:rPr b="0" i="0" lang="en-US" sz="1600" u="none" cap="none" strike="noStrike">
                <a:solidFill>
                  <a:schemeClr val="dk1"/>
                </a:solidFill>
                <a:latin typeface="Exo Medium"/>
                <a:ea typeface="Exo Medium"/>
                <a:cs typeface="Exo Medium"/>
                <a:sym typeface="Exo Medium"/>
              </a:rPr>
            </a:br>
            <a:r>
              <a:rPr b="1" i="0" lang="en-US" sz="1600" u="none" cap="none" strike="noStrike">
                <a:solidFill>
                  <a:srgbClr val="3C78D8"/>
                </a:solidFill>
                <a:latin typeface="Exo"/>
                <a:ea typeface="Exo"/>
                <a:cs typeface="Exo"/>
                <a:sym typeface="Exo"/>
              </a:rPr>
              <a:t>LEFT JOIN</a:t>
            </a:r>
            <a:r>
              <a:rPr b="0" i="0" lang="en-US" sz="1600" u="none" cap="none" strike="noStrike">
                <a:solidFill>
                  <a:schemeClr val="dk1"/>
                </a:solidFill>
                <a:latin typeface="Exo Medium"/>
                <a:ea typeface="Exo Medium"/>
                <a:cs typeface="Exo Medium"/>
                <a:sym typeface="Exo Medium"/>
              </a:rPr>
              <a:t> </a:t>
            </a:r>
            <a:r>
              <a:rPr b="0" i="1" lang="en-US" sz="1600" u="none" cap="none" strike="noStrike">
                <a:solidFill>
                  <a:schemeClr val="dk1"/>
                </a:solidFill>
                <a:latin typeface="Exo Medium"/>
                <a:ea typeface="Exo Medium"/>
                <a:cs typeface="Exo Medium"/>
                <a:sym typeface="Exo Medium"/>
              </a:rPr>
              <a:t>table2</a:t>
            </a:r>
            <a:br>
              <a:rPr b="0" i="1" lang="en-US" sz="1600" u="none" cap="none" strike="noStrike">
                <a:solidFill>
                  <a:schemeClr val="dk1"/>
                </a:solidFill>
                <a:latin typeface="Exo Medium"/>
                <a:ea typeface="Exo Medium"/>
                <a:cs typeface="Exo Medium"/>
                <a:sym typeface="Exo Medium"/>
              </a:rPr>
            </a:br>
            <a:r>
              <a:rPr b="1" i="0" lang="en-US" sz="1600" u="none" cap="none" strike="noStrike">
                <a:solidFill>
                  <a:srgbClr val="3C78D8"/>
                </a:solidFill>
                <a:latin typeface="Exo"/>
                <a:ea typeface="Exo"/>
                <a:cs typeface="Exo"/>
                <a:sym typeface="Exo"/>
              </a:rPr>
              <a:t>ON</a:t>
            </a:r>
            <a:r>
              <a:rPr b="0" i="0" lang="en-US" sz="1600" u="none" cap="none" strike="noStrike">
                <a:solidFill>
                  <a:schemeClr val="dk1"/>
                </a:solidFill>
                <a:latin typeface="Exo Medium"/>
                <a:ea typeface="Exo Medium"/>
                <a:cs typeface="Exo Medium"/>
                <a:sym typeface="Exo Medium"/>
              </a:rPr>
              <a:t> </a:t>
            </a:r>
            <a:r>
              <a:rPr b="0" i="1" lang="en-US" sz="1600" u="none" cap="none" strike="noStrike">
                <a:solidFill>
                  <a:schemeClr val="dk1"/>
                </a:solidFill>
                <a:latin typeface="Exo Medium"/>
                <a:ea typeface="Exo Medium"/>
                <a:cs typeface="Exo Medium"/>
                <a:sym typeface="Exo Medium"/>
              </a:rPr>
              <a:t>table1.column_name </a:t>
            </a:r>
            <a:r>
              <a:rPr b="0" i="0" lang="en-US" sz="1600" u="none" cap="none" strike="noStrike">
                <a:solidFill>
                  <a:schemeClr val="dk1"/>
                </a:solidFill>
                <a:latin typeface="Exo Medium"/>
                <a:ea typeface="Exo Medium"/>
                <a:cs typeface="Exo Medium"/>
                <a:sym typeface="Exo Medium"/>
              </a:rPr>
              <a:t>=</a:t>
            </a:r>
            <a:r>
              <a:rPr b="0" i="1" lang="en-US" sz="1600" u="none" cap="none" strike="noStrike">
                <a:solidFill>
                  <a:schemeClr val="dk1"/>
                </a:solidFill>
                <a:latin typeface="Exo Medium"/>
                <a:ea typeface="Exo Medium"/>
                <a:cs typeface="Exo Medium"/>
                <a:sym typeface="Exo Medium"/>
              </a:rPr>
              <a:t> table2.column_name</a:t>
            </a:r>
            <a:r>
              <a:rPr b="0" i="0" lang="en-US" sz="1600" u="none" cap="none" strike="noStrike">
                <a:solidFill>
                  <a:schemeClr val="dk1"/>
                </a:solidFill>
                <a:latin typeface="Exo Medium"/>
                <a:ea typeface="Exo Medium"/>
                <a:cs typeface="Exo Medium"/>
                <a:sym typeface="Exo Medium"/>
              </a:rPr>
              <a:t>; </a:t>
            </a:r>
            <a:endParaRPr b="0" i="0" sz="1600" u="none" cap="none" strike="noStrike">
              <a:solidFill>
                <a:schemeClr val="dk1"/>
              </a:solidFill>
              <a:latin typeface="Exo Medium"/>
              <a:ea typeface="Exo Medium"/>
              <a:cs typeface="Exo Medium"/>
              <a:sym typeface="Exo Medium"/>
            </a:endParaRPr>
          </a:p>
          <a:p>
            <a:pPr indent="0" lvl="0" marL="0" marR="0" rtl="0" algn="l">
              <a:lnSpc>
                <a:spcPct val="100000"/>
              </a:lnSpc>
              <a:spcBef>
                <a:spcPts val="0"/>
              </a:spcBef>
              <a:spcAft>
                <a:spcPts val="0"/>
              </a:spcAft>
              <a:buClr>
                <a:schemeClr val="dk1"/>
              </a:buClr>
              <a:buSzPts val="1600"/>
              <a:buFont typeface="Arial"/>
              <a:buNone/>
            </a:pPr>
            <a:r>
              <a:rPr b="1" i="0" lang="en-US" sz="1000" u="none" cap="none" strike="noStrike">
                <a:solidFill>
                  <a:srgbClr val="C00000"/>
                </a:solidFill>
                <a:latin typeface="Exo"/>
                <a:ea typeface="Exo"/>
                <a:cs typeface="Exo"/>
                <a:sym typeface="Exo"/>
              </a:rPr>
              <a:t>(*) Quy ước: Bảng viết trước mệnh đề JOIN gọi là bảng bên trái, bảng viết sau mệnh đề JOIN gọi là bảng bên phải.</a:t>
            </a:r>
            <a:endParaRPr b="1" i="0" sz="1000" u="none" cap="none" strike="noStrike">
              <a:solidFill>
                <a:srgbClr val="C00000"/>
              </a:solidFill>
              <a:latin typeface="Exo"/>
              <a:ea typeface="Exo"/>
              <a:cs typeface="Exo"/>
              <a:sym typeface="Exo"/>
            </a:endParaRPr>
          </a:p>
        </p:txBody>
      </p:sp>
      <p:sp>
        <p:nvSpPr>
          <p:cNvPr id="256" name="Google Shape;256;g23e610590d6_1_274"/>
          <p:cNvSpPr txBox="1"/>
          <p:nvPr/>
        </p:nvSpPr>
        <p:spPr>
          <a:xfrm>
            <a:off x="1161300" y="323550"/>
            <a:ext cx="9869400" cy="7080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rgbClr val="000000"/>
              </a:buClr>
              <a:buSzPts val="4000"/>
              <a:buFont typeface="Arial"/>
              <a:buNone/>
            </a:pPr>
            <a:r>
              <a:rPr b="1" lang="en-US" sz="4000">
                <a:solidFill>
                  <a:srgbClr val="E31F26"/>
                </a:solidFill>
                <a:latin typeface="Exo"/>
                <a:ea typeface="Exo"/>
                <a:cs typeface="Exo"/>
                <a:sym typeface="Exo"/>
              </a:rPr>
              <a:t>OUTER JOIN </a:t>
            </a:r>
            <a:r>
              <a:rPr b="1" lang="en-US" sz="4000">
                <a:solidFill>
                  <a:srgbClr val="000000"/>
                </a:solidFill>
                <a:latin typeface="Exo"/>
                <a:ea typeface="Exo"/>
                <a:cs typeface="Exo"/>
                <a:sym typeface="Exo"/>
              </a:rPr>
              <a:t>TRONG SQL </a:t>
            </a:r>
            <a:endParaRPr b="1" sz="4000">
              <a:solidFill>
                <a:srgbClr val="E31F26"/>
              </a:solidFill>
              <a:latin typeface="Exo"/>
              <a:ea typeface="Exo"/>
              <a:cs typeface="Exo"/>
              <a:sym typeface="Exo"/>
            </a:endParaRPr>
          </a:p>
        </p:txBody>
      </p:sp>
      <p:sp>
        <p:nvSpPr>
          <p:cNvPr id="257" name="Google Shape;257;g23e610590d6_1_274"/>
          <p:cNvSpPr/>
          <p:nvPr/>
        </p:nvSpPr>
        <p:spPr>
          <a:xfrm rot="5400000">
            <a:off x="9074025" y="3969100"/>
            <a:ext cx="821400" cy="391800"/>
          </a:xfrm>
          <a:prstGeom prst="stripedRightArrow">
            <a:avLst>
              <a:gd fmla="val 50000" name="adj1"/>
              <a:gd fmla="val 50000" name="adj2"/>
            </a:avLst>
          </a:prstGeom>
          <a:solidFill>
            <a:srgbClr val="FF686D"/>
          </a:solidFill>
          <a:ln cap="flat" cmpd="sng" w="9525">
            <a:solidFill>
              <a:srgbClr val="E2262D"/>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258" name="Google Shape;258;g23e610590d6_1_274"/>
          <p:cNvSpPr txBox="1"/>
          <p:nvPr/>
        </p:nvSpPr>
        <p:spPr>
          <a:xfrm>
            <a:off x="7762563" y="1541788"/>
            <a:ext cx="30000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500">
                <a:solidFill>
                  <a:srgbClr val="000000"/>
                </a:solidFill>
                <a:latin typeface="Exo Medium"/>
                <a:ea typeface="Exo Medium"/>
                <a:cs typeface="Exo Medium"/>
                <a:sym typeface="Exo Medium"/>
              </a:rPr>
              <a:t>Ví dụ minh hoạ về LEFT JOIN</a:t>
            </a:r>
            <a:endParaRPr b="1" sz="1500">
              <a:solidFill>
                <a:srgbClr val="000000"/>
              </a:solidFill>
              <a:highlight>
                <a:srgbClr val="F1C232"/>
              </a:highlight>
              <a:latin typeface="Exo"/>
              <a:ea typeface="Exo"/>
              <a:cs typeface="Exo"/>
              <a:sym typeface="Exo"/>
            </a:endParaRPr>
          </a:p>
        </p:txBody>
      </p:sp>
      <p:graphicFrame>
        <p:nvGraphicFramePr>
          <p:cNvPr id="259" name="Google Shape;259;g23e610590d6_1_274"/>
          <p:cNvGraphicFramePr/>
          <p:nvPr/>
        </p:nvGraphicFramePr>
        <p:xfrm>
          <a:off x="9621138" y="2113001"/>
          <a:ext cx="3000000" cy="3000000"/>
        </p:xfrm>
        <a:graphic>
          <a:graphicData uri="http://schemas.openxmlformats.org/drawingml/2006/table">
            <a:tbl>
              <a:tblPr>
                <a:noFill/>
                <a:tableStyleId>{0E928BC3-58A0-4D6D-AEF5-876A2B6ADAE0}</a:tableStyleId>
              </a:tblPr>
              <a:tblGrid>
                <a:gridCol w="864175"/>
                <a:gridCol w="633300"/>
                <a:gridCol w="535900"/>
              </a:tblGrid>
              <a:tr h="261700">
                <a:tc>
                  <a:txBody>
                    <a:bodyPr/>
                    <a:lstStyle/>
                    <a:p>
                      <a:pPr indent="0" lvl="0" marL="0" marR="0" rtl="0" algn="ctr">
                        <a:lnSpc>
                          <a:spcPct val="115000"/>
                        </a:lnSpc>
                        <a:spcBef>
                          <a:spcPts val="0"/>
                        </a:spcBef>
                        <a:spcAft>
                          <a:spcPts val="0"/>
                        </a:spcAft>
                        <a:buClr>
                          <a:srgbClr val="000000"/>
                        </a:buClr>
                        <a:buSzPts val="1000"/>
                        <a:buFont typeface="Arial"/>
                        <a:buNone/>
                      </a:pPr>
                      <a:r>
                        <a:rPr b="1" lang="en-US" sz="1200">
                          <a:solidFill>
                            <a:srgbClr val="FFFFFF"/>
                          </a:solidFill>
                          <a:latin typeface="Exo"/>
                          <a:ea typeface="Exo"/>
                          <a:cs typeface="Exo"/>
                          <a:sym typeface="Exo"/>
                        </a:rPr>
                        <a:t>CusID</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A8F"/>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200">
                          <a:solidFill>
                            <a:srgbClr val="FFFFFF"/>
                          </a:solidFill>
                          <a:latin typeface="Exo"/>
                          <a:ea typeface="Exo"/>
                          <a:cs typeface="Exo"/>
                          <a:sym typeface="Exo"/>
                        </a:rPr>
                        <a:t>PID</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A8F"/>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200">
                          <a:solidFill>
                            <a:srgbClr val="FFFFFF"/>
                          </a:solidFill>
                          <a:latin typeface="Exo"/>
                          <a:ea typeface="Exo"/>
                          <a:cs typeface="Exo"/>
                          <a:sym typeface="Exo"/>
                        </a:rPr>
                        <a:t>QTY</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A8F"/>
                    </a:solidFill>
                  </a:tcPr>
                </a:tc>
              </a:tr>
              <a:tr h="202100">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C1000</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a:latin typeface="Exo"/>
                          <a:ea typeface="Exo"/>
                          <a:cs typeface="Exo"/>
                          <a:sym typeface="Exo"/>
                        </a:rPr>
                        <a:t>P01</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10</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208475">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C1001</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a:latin typeface="Exo"/>
                          <a:ea typeface="Exo"/>
                          <a:cs typeface="Exo"/>
                          <a:sym typeface="Exo"/>
                        </a:rPr>
                        <a:t>P02</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2</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237500">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C1002</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a:latin typeface="Exo"/>
                          <a:ea typeface="Exo"/>
                          <a:cs typeface="Exo"/>
                          <a:sym typeface="Exo"/>
                        </a:rPr>
                        <a:t>P03</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10</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bl>
          </a:graphicData>
        </a:graphic>
      </p:graphicFrame>
      <p:sp>
        <p:nvSpPr>
          <p:cNvPr id="260" name="Google Shape;260;g23e610590d6_1_274"/>
          <p:cNvSpPr txBox="1"/>
          <p:nvPr/>
        </p:nvSpPr>
        <p:spPr>
          <a:xfrm>
            <a:off x="9137837" y="3070588"/>
            <a:ext cx="30000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US" sz="1100">
                <a:latin typeface="Exo"/>
                <a:ea typeface="Exo"/>
                <a:cs typeface="Exo"/>
                <a:sym typeface="Exo"/>
              </a:rPr>
              <a:t>Bảng Sales chứa thông tin mua hàng</a:t>
            </a:r>
            <a:endParaRPr b="1" i="1" sz="1100">
              <a:latin typeface="Exo"/>
              <a:ea typeface="Exo"/>
              <a:cs typeface="Exo"/>
              <a:sym typeface="Exo"/>
            </a:endParaRPr>
          </a:p>
        </p:txBody>
      </p:sp>
      <p:graphicFrame>
        <p:nvGraphicFramePr>
          <p:cNvPr id="261" name="Google Shape;261;g23e610590d6_1_274"/>
          <p:cNvGraphicFramePr/>
          <p:nvPr/>
        </p:nvGraphicFramePr>
        <p:xfrm>
          <a:off x="7003800" y="2095863"/>
          <a:ext cx="3000000" cy="3000000"/>
        </p:xfrm>
        <a:graphic>
          <a:graphicData uri="http://schemas.openxmlformats.org/drawingml/2006/table">
            <a:tbl>
              <a:tblPr>
                <a:noFill/>
                <a:tableStyleId>{0E928BC3-58A0-4D6D-AEF5-876A2B6ADAE0}</a:tableStyleId>
              </a:tblPr>
              <a:tblGrid>
                <a:gridCol w="837025"/>
                <a:gridCol w="1132475"/>
              </a:tblGrid>
              <a:tr h="240275">
                <a:tc>
                  <a:txBody>
                    <a:bodyPr/>
                    <a:lstStyle/>
                    <a:p>
                      <a:pPr indent="0" lvl="0" marL="0" marR="0" rtl="0" algn="ctr">
                        <a:lnSpc>
                          <a:spcPct val="115000"/>
                        </a:lnSpc>
                        <a:spcBef>
                          <a:spcPts val="0"/>
                        </a:spcBef>
                        <a:spcAft>
                          <a:spcPts val="0"/>
                        </a:spcAft>
                        <a:buClr>
                          <a:srgbClr val="000000"/>
                        </a:buClr>
                        <a:buSzPts val="1000"/>
                        <a:buFont typeface="Arial"/>
                        <a:buNone/>
                      </a:pPr>
                      <a:r>
                        <a:rPr b="1" lang="en-US" sz="1200">
                          <a:solidFill>
                            <a:srgbClr val="FFFFFF"/>
                          </a:solidFill>
                          <a:latin typeface="Exo"/>
                          <a:ea typeface="Exo"/>
                          <a:cs typeface="Exo"/>
                          <a:sym typeface="Exo"/>
                        </a:rPr>
                        <a:t>CusID</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A8F"/>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200">
                          <a:solidFill>
                            <a:srgbClr val="FFFFFF"/>
                          </a:solidFill>
                          <a:latin typeface="Exo"/>
                          <a:ea typeface="Exo"/>
                          <a:cs typeface="Exo"/>
                          <a:sym typeface="Exo"/>
                        </a:rPr>
                        <a:t>CusName</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A8F"/>
                    </a:solidFill>
                  </a:tcPr>
                </a:tc>
              </a:tr>
              <a:tr h="202450">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C1000</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a:latin typeface="Exo"/>
                          <a:ea typeface="Exo"/>
                          <a:cs typeface="Exo"/>
                          <a:sym typeface="Exo"/>
                        </a:rPr>
                        <a:t>Đức</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208800">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C1001</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a:latin typeface="Exo"/>
                          <a:ea typeface="Exo"/>
                          <a:cs typeface="Exo"/>
                          <a:sym typeface="Exo"/>
                        </a:rPr>
                        <a:t>Hoàng</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202450">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C1002</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a:latin typeface="Exo"/>
                          <a:ea typeface="Exo"/>
                          <a:cs typeface="Exo"/>
                          <a:sym typeface="Exo"/>
                        </a:rPr>
                        <a:t>Phúc</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202450">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C1003</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a:latin typeface="Exo"/>
                          <a:ea typeface="Exo"/>
                          <a:cs typeface="Exo"/>
                          <a:sym typeface="Exo"/>
                        </a:rPr>
                        <a:t>Bảo</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202450">
                <a:tc>
                  <a:txBody>
                    <a:bodyPr/>
                    <a:lstStyle/>
                    <a:p>
                      <a:pPr indent="0" lvl="0" marL="0" marR="0" rtl="0" algn="ctr">
                        <a:lnSpc>
                          <a:spcPct val="115000"/>
                        </a:lnSpc>
                        <a:spcBef>
                          <a:spcPts val="0"/>
                        </a:spcBef>
                        <a:spcAft>
                          <a:spcPts val="0"/>
                        </a:spcAft>
                        <a:buNone/>
                      </a:pPr>
                      <a:r>
                        <a:rPr lang="en-US" sz="1200">
                          <a:latin typeface="Exo"/>
                          <a:ea typeface="Exo"/>
                          <a:cs typeface="Exo"/>
                          <a:sym typeface="Exo"/>
                        </a:rPr>
                        <a:t>C1004</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None/>
                      </a:pPr>
                      <a:r>
                        <a:rPr lang="en-US" sz="1200">
                          <a:latin typeface="Exo"/>
                          <a:ea typeface="Exo"/>
                          <a:cs typeface="Exo"/>
                          <a:sym typeface="Exo"/>
                        </a:rPr>
                        <a:t>Hải</a:t>
                      </a:r>
                      <a:endParaRPr sz="1200">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bl>
          </a:graphicData>
        </a:graphic>
      </p:graphicFrame>
      <p:graphicFrame>
        <p:nvGraphicFramePr>
          <p:cNvPr id="262" name="Google Shape;262;g23e610590d6_1_274"/>
          <p:cNvGraphicFramePr/>
          <p:nvPr/>
        </p:nvGraphicFramePr>
        <p:xfrm>
          <a:off x="7505025" y="4738375"/>
          <a:ext cx="3000000" cy="3000000"/>
        </p:xfrm>
        <a:graphic>
          <a:graphicData uri="http://schemas.openxmlformats.org/drawingml/2006/table">
            <a:tbl>
              <a:tblPr>
                <a:noFill/>
                <a:tableStyleId>{0E928BC3-58A0-4D6D-AEF5-876A2B6ADAE0}</a:tableStyleId>
              </a:tblPr>
              <a:tblGrid>
                <a:gridCol w="735350"/>
                <a:gridCol w="784350"/>
                <a:gridCol w="838000"/>
                <a:gridCol w="826225"/>
                <a:gridCol w="709500"/>
              </a:tblGrid>
              <a:tr h="232750">
                <a:tc>
                  <a:txBody>
                    <a:bodyPr/>
                    <a:lstStyle/>
                    <a:p>
                      <a:pPr indent="0" lvl="0" marL="0" marR="0" rtl="0" algn="ctr">
                        <a:lnSpc>
                          <a:spcPct val="115000"/>
                        </a:lnSpc>
                        <a:spcBef>
                          <a:spcPts val="0"/>
                        </a:spcBef>
                        <a:spcAft>
                          <a:spcPts val="0"/>
                        </a:spcAft>
                        <a:buClr>
                          <a:srgbClr val="000000"/>
                        </a:buClr>
                        <a:buSzPts val="1000"/>
                        <a:buFont typeface="Arial"/>
                        <a:buNone/>
                      </a:pPr>
                      <a:r>
                        <a:rPr b="1" lang="en-US" sz="1200">
                          <a:solidFill>
                            <a:srgbClr val="FFFFFF"/>
                          </a:solidFill>
                          <a:latin typeface="Exo"/>
                          <a:ea typeface="Exo"/>
                          <a:cs typeface="Exo"/>
                          <a:sym typeface="Exo"/>
                        </a:rPr>
                        <a:t>CusID</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A8F"/>
                    </a:solidFill>
                  </a:tcPr>
                </a:tc>
                <a:tc>
                  <a:txBody>
                    <a:bodyPr/>
                    <a:lstStyle/>
                    <a:p>
                      <a:pPr indent="0" lvl="0" marL="0" marR="0" rtl="0" algn="ctr">
                        <a:lnSpc>
                          <a:spcPct val="115000"/>
                        </a:lnSpc>
                        <a:spcBef>
                          <a:spcPts val="0"/>
                        </a:spcBef>
                        <a:spcAft>
                          <a:spcPts val="0"/>
                        </a:spcAft>
                        <a:buNone/>
                      </a:pPr>
                      <a:r>
                        <a:rPr b="1" lang="en-US" sz="1200">
                          <a:solidFill>
                            <a:srgbClr val="FFFFFF"/>
                          </a:solidFill>
                          <a:latin typeface="Exo"/>
                          <a:ea typeface="Exo"/>
                          <a:cs typeface="Exo"/>
                          <a:sym typeface="Exo"/>
                        </a:rPr>
                        <a:t>CusName</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A8F"/>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200">
                          <a:solidFill>
                            <a:srgbClr val="FFFFFF"/>
                          </a:solidFill>
                          <a:latin typeface="Exo"/>
                          <a:ea typeface="Exo"/>
                          <a:cs typeface="Exo"/>
                          <a:sym typeface="Exo"/>
                        </a:rPr>
                        <a:t>CusID</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A8F"/>
                    </a:solidFill>
                  </a:tcPr>
                </a:tc>
                <a:tc>
                  <a:txBody>
                    <a:bodyPr/>
                    <a:lstStyle/>
                    <a:p>
                      <a:pPr indent="0" lvl="0" marL="0" marR="0" rtl="0" algn="ctr">
                        <a:lnSpc>
                          <a:spcPct val="115000"/>
                        </a:lnSpc>
                        <a:spcBef>
                          <a:spcPts val="0"/>
                        </a:spcBef>
                        <a:spcAft>
                          <a:spcPts val="0"/>
                        </a:spcAft>
                        <a:buNone/>
                      </a:pPr>
                      <a:r>
                        <a:rPr b="1" lang="en-US" sz="1200">
                          <a:solidFill>
                            <a:srgbClr val="FFFFFF"/>
                          </a:solidFill>
                          <a:latin typeface="Exo"/>
                          <a:ea typeface="Exo"/>
                          <a:cs typeface="Exo"/>
                          <a:sym typeface="Exo"/>
                        </a:rPr>
                        <a:t>PID</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A8F"/>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200">
                          <a:solidFill>
                            <a:srgbClr val="FFFFFF"/>
                          </a:solidFill>
                          <a:latin typeface="Exo"/>
                          <a:ea typeface="Exo"/>
                          <a:cs typeface="Exo"/>
                          <a:sym typeface="Exo"/>
                        </a:rPr>
                        <a:t>QTY</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A8F"/>
                    </a:solidFill>
                  </a:tcPr>
                </a:tc>
              </a:tr>
              <a:tr h="195850">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C1000</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None/>
                      </a:pPr>
                      <a:r>
                        <a:rPr lang="en-US" sz="1200">
                          <a:latin typeface="Exo"/>
                          <a:ea typeface="Exo"/>
                          <a:cs typeface="Exo"/>
                          <a:sym typeface="Exo"/>
                        </a:rPr>
                        <a:t>Đức</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C1000</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a:latin typeface="Exo"/>
                          <a:ea typeface="Exo"/>
                          <a:cs typeface="Exo"/>
                          <a:sym typeface="Exo"/>
                        </a:rPr>
                        <a:t>P01</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10</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195850">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C1001</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None/>
                      </a:pPr>
                      <a:r>
                        <a:rPr lang="en-US" sz="1200">
                          <a:latin typeface="Exo"/>
                          <a:ea typeface="Exo"/>
                          <a:cs typeface="Exo"/>
                          <a:sym typeface="Exo"/>
                        </a:rPr>
                        <a:t>Hoàng</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C1001</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a:latin typeface="Exo"/>
                          <a:ea typeface="Exo"/>
                          <a:cs typeface="Exo"/>
                          <a:sym typeface="Exo"/>
                        </a:rPr>
                        <a:t>P02</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2</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195850">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C1002</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None/>
                      </a:pPr>
                      <a:r>
                        <a:rPr lang="en-US" sz="1200">
                          <a:latin typeface="Exo"/>
                          <a:ea typeface="Exo"/>
                          <a:cs typeface="Exo"/>
                          <a:sym typeface="Exo"/>
                        </a:rPr>
                        <a:t>Phúc</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C1002</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a:latin typeface="Exo"/>
                          <a:ea typeface="Exo"/>
                          <a:cs typeface="Exo"/>
                          <a:sym typeface="Exo"/>
                        </a:rPr>
                        <a:t>P03</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10</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195850">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C1003</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a:latin typeface="Exo"/>
                          <a:ea typeface="Exo"/>
                          <a:cs typeface="Exo"/>
                          <a:sym typeface="Exo"/>
                        </a:rPr>
                        <a:t>Bảo</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None/>
                      </a:pPr>
                      <a:r>
                        <a:rPr lang="en-US" sz="1200">
                          <a:latin typeface="Exo"/>
                          <a:ea typeface="Exo"/>
                          <a:cs typeface="Exo"/>
                          <a:sym typeface="Exo"/>
                        </a:rPr>
                        <a:t>NULL</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None/>
                      </a:pPr>
                      <a:r>
                        <a:rPr lang="en-US" sz="1200">
                          <a:latin typeface="Exo"/>
                          <a:ea typeface="Exo"/>
                          <a:cs typeface="Exo"/>
                          <a:sym typeface="Exo"/>
                        </a:rPr>
                        <a:t>NULL</a:t>
                      </a:r>
                      <a:endParaRPr sz="1200">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None/>
                      </a:pPr>
                      <a:r>
                        <a:rPr lang="en-US" sz="1200">
                          <a:latin typeface="Exo"/>
                          <a:ea typeface="Exo"/>
                          <a:cs typeface="Exo"/>
                          <a:sym typeface="Exo"/>
                        </a:rPr>
                        <a:t>NULL</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228250">
                <a:tc>
                  <a:txBody>
                    <a:bodyPr/>
                    <a:lstStyle/>
                    <a:p>
                      <a:pPr indent="0" lvl="0" marL="0" marR="0" rtl="0" algn="ctr">
                        <a:lnSpc>
                          <a:spcPct val="115000"/>
                        </a:lnSpc>
                        <a:spcBef>
                          <a:spcPts val="0"/>
                        </a:spcBef>
                        <a:spcAft>
                          <a:spcPts val="0"/>
                        </a:spcAft>
                        <a:buNone/>
                      </a:pPr>
                      <a:r>
                        <a:rPr lang="en-US" sz="1200">
                          <a:latin typeface="Exo"/>
                          <a:ea typeface="Exo"/>
                          <a:cs typeface="Exo"/>
                          <a:sym typeface="Exo"/>
                        </a:rPr>
                        <a:t>C1004</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None/>
                      </a:pPr>
                      <a:r>
                        <a:rPr lang="en-US" sz="1200">
                          <a:latin typeface="Exo"/>
                          <a:ea typeface="Exo"/>
                          <a:cs typeface="Exo"/>
                          <a:sym typeface="Exo"/>
                        </a:rPr>
                        <a:t>Hải</a:t>
                      </a:r>
                      <a:endParaRPr sz="1200">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None/>
                      </a:pPr>
                      <a:r>
                        <a:rPr lang="en-US" sz="1200">
                          <a:latin typeface="Exo"/>
                          <a:ea typeface="Exo"/>
                          <a:cs typeface="Exo"/>
                          <a:sym typeface="Exo"/>
                        </a:rPr>
                        <a:t>NULL</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None/>
                      </a:pPr>
                      <a:r>
                        <a:rPr lang="en-US" sz="1200">
                          <a:latin typeface="Exo"/>
                          <a:ea typeface="Exo"/>
                          <a:cs typeface="Exo"/>
                          <a:sym typeface="Exo"/>
                        </a:rPr>
                        <a:t>NULL</a:t>
                      </a:r>
                      <a:endParaRPr sz="1200">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None/>
                      </a:pPr>
                      <a:r>
                        <a:rPr lang="en-US" sz="1200">
                          <a:latin typeface="Exo"/>
                          <a:ea typeface="Exo"/>
                          <a:cs typeface="Exo"/>
                          <a:sym typeface="Exo"/>
                        </a:rPr>
                        <a:t>NULL</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bl>
          </a:graphicData>
        </a:graphic>
      </p:graphicFrame>
      <p:sp>
        <p:nvSpPr>
          <p:cNvPr id="263" name="Google Shape;263;g23e610590d6_1_274"/>
          <p:cNvSpPr txBox="1"/>
          <p:nvPr/>
        </p:nvSpPr>
        <p:spPr>
          <a:xfrm>
            <a:off x="7708725" y="6034050"/>
            <a:ext cx="37557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US" sz="1100">
                <a:latin typeface="Exo"/>
                <a:ea typeface="Exo"/>
                <a:cs typeface="Exo"/>
                <a:sym typeface="Exo"/>
              </a:rPr>
              <a:t>Bảng chứa kết quả truy vấn của LEFT JOIN</a:t>
            </a:r>
            <a:endParaRPr b="1" i="1" sz="1100">
              <a:latin typeface="Exo"/>
              <a:ea typeface="Exo"/>
              <a:cs typeface="Exo"/>
              <a:sym typeface="Exo"/>
            </a:endParaRPr>
          </a:p>
        </p:txBody>
      </p:sp>
      <p:sp>
        <p:nvSpPr>
          <p:cNvPr id="264" name="Google Shape;264;g23e610590d6_1_274"/>
          <p:cNvSpPr txBox="1"/>
          <p:nvPr/>
        </p:nvSpPr>
        <p:spPr>
          <a:xfrm>
            <a:off x="6273699" y="3441038"/>
            <a:ext cx="34803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US" sz="1100">
                <a:latin typeface="Exo"/>
                <a:ea typeface="Exo"/>
                <a:cs typeface="Exo"/>
                <a:sym typeface="Exo"/>
              </a:rPr>
              <a:t>Bảng Customer chứa thông tin </a:t>
            </a:r>
            <a:endParaRPr b="1" i="1" sz="1100">
              <a:latin typeface="Exo"/>
              <a:ea typeface="Exo"/>
              <a:cs typeface="Exo"/>
              <a:sym typeface="Exo"/>
            </a:endParaRPr>
          </a:p>
          <a:p>
            <a:pPr indent="0" lvl="0" marL="0" rtl="0" algn="ctr">
              <a:spcBef>
                <a:spcPts val="0"/>
              </a:spcBef>
              <a:spcAft>
                <a:spcPts val="0"/>
              </a:spcAft>
              <a:buNone/>
            </a:pPr>
            <a:r>
              <a:rPr b="1" i="1" lang="en-US" sz="1100">
                <a:latin typeface="Exo"/>
                <a:ea typeface="Exo"/>
                <a:cs typeface="Exo"/>
                <a:sym typeface="Exo"/>
              </a:rPr>
              <a:t>của khách hàng</a:t>
            </a:r>
            <a:endParaRPr b="1" i="1" sz="1100">
              <a:latin typeface="Exo"/>
              <a:ea typeface="Exo"/>
              <a:cs typeface="Exo"/>
              <a:sym typeface="Exo"/>
            </a:endParaRPr>
          </a:p>
        </p:txBody>
      </p:sp>
      <p:cxnSp>
        <p:nvCxnSpPr>
          <p:cNvPr id="265" name="Google Shape;265;g23e610590d6_1_274"/>
          <p:cNvCxnSpPr/>
          <p:nvPr/>
        </p:nvCxnSpPr>
        <p:spPr>
          <a:xfrm>
            <a:off x="6042025" y="1687350"/>
            <a:ext cx="0" cy="4665000"/>
          </a:xfrm>
          <a:prstGeom prst="straightConnector1">
            <a:avLst/>
          </a:prstGeom>
          <a:noFill/>
          <a:ln cap="flat" cmpd="sng" w="9525">
            <a:solidFill>
              <a:srgbClr val="E31F26"/>
            </a:solidFill>
            <a:prstDash val="solid"/>
            <a:round/>
            <a:headEnd len="med" w="med" type="diamond"/>
            <a:tailEnd len="med" w="med" type="diamond"/>
          </a:ln>
        </p:spPr>
      </p:cxnSp>
      <p:sp>
        <p:nvSpPr>
          <p:cNvPr id="266" name="Google Shape;266;g23e610590d6_1_274"/>
          <p:cNvSpPr txBox="1"/>
          <p:nvPr/>
        </p:nvSpPr>
        <p:spPr>
          <a:xfrm>
            <a:off x="7104750" y="2999075"/>
            <a:ext cx="1767600" cy="431100"/>
          </a:xfrm>
          <a:prstGeom prst="rect">
            <a:avLst/>
          </a:prstGeom>
          <a:noFill/>
          <a:ln cap="flat" cmpd="sng" w="9525">
            <a:solidFill>
              <a:srgbClr val="000000"/>
            </a:solidFill>
            <a:prstDash val="lg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latin typeface="Calibri"/>
              <a:ea typeface="Calibri"/>
              <a:cs typeface="Calibri"/>
              <a:sym typeface="Calibri"/>
            </a:endParaRPr>
          </a:p>
        </p:txBody>
      </p:sp>
      <p:cxnSp>
        <p:nvCxnSpPr>
          <p:cNvPr id="267" name="Google Shape;267;g23e610590d6_1_274"/>
          <p:cNvCxnSpPr>
            <a:stCxn id="266" idx="1"/>
            <a:endCxn id="268" idx="1"/>
          </p:cNvCxnSpPr>
          <p:nvPr/>
        </p:nvCxnSpPr>
        <p:spPr>
          <a:xfrm>
            <a:off x="7104750" y="3214625"/>
            <a:ext cx="265500" cy="2634900"/>
          </a:xfrm>
          <a:prstGeom prst="bentConnector3">
            <a:avLst>
              <a:gd fmla="val -201356" name="adj1"/>
            </a:avLst>
          </a:prstGeom>
          <a:noFill/>
          <a:ln cap="flat" cmpd="sng" w="9525">
            <a:solidFill>
              <a:schemeClr val="dk2"/>
            </a:solidFill>
            <a:prstDash val="lgDash"/>
            <a:round/>
            <a:headEnd len="med" w="med" type="none"/>
            <a:tailEnd len="med" w="med" type="stealth"/>
          </a:ln>
        </p:spPr>
      </p:cxnSp>
      <p:sp>
        <p:nvSpPr>
          <p:cNvPr id="268" name="Google Shape;268;g23e610590d6_1_274"/>
          <p:cNvSpPr txBox="1"/>
          <p:nvPr/>
        </p:nvSpPr>
        <p:spPr>
          <a:xfrm>
            <a:off x="7370225" y="5634075"/>
            <a:ext cx="1767600" cy="431100"/>
          </a:xfrm>
          <a:prstGeom prst="rect">
            <a:avLst/>
          </a:prstGeom>
          <a:noFill/>
          <a:ln cap="flat" cmpd="sng" w="9525">
            <a:solidFill>
              <a:srgbClr val="000000"/>
            </a:solidFill>
            <a:prstDash val="lg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latin typeface="Calibri"/>
              <a:ea typeface="Calibri"/>
              <a:cs typeface="Calibri"/>
              <a:sym typeface="Calibri"/>
            </a:endParaRPr>
          </a:p>
        </p:txBody>
      </p:sp>
      <p:sp>
        <p:nvSpPr>
          <p:cNvPr id="269" name="Google Shape;269;g23e610590d6_1_274"/>
          <p:cNvSpPr txBox="1"/>
          <p:nvPr/>
        </p:nvSpPr>
        <p:spPr>
          <a:xfrm>
            <a:off x="9790125" y="3764800"/>
            <a:ext cx="2180100" cy="8004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600"/>
              <a:buFont typeface="Arial"/>
              <a:buNone/>
            </a:pPr>
            <a:r>
              <a:rPr b="1" i="0" lang="en-US" sz="1000" u="none" cap="none" strike="noStrike">
                <a:solidFill>
                  <a:srgbClr val="3C78D8"/>
                </a:solidFill>
                <a:latin typeface="Exo"/>
                <a:ea typeface="Exo"/>
                <a:cs typeface="Exo"/>
                <a:sym typeface="Exo"/>
              </a:rPr>
              <a:t>SELECT</a:t>
            </a:r>
            <a:r>
              <a:rPr b="0" i="0" lang="en-US" sz="1000" u="none" cap="none" strike="noStrike">
                <a:solidFill>
                  <a:schemeClr val="dk1"/>
                </a:solidFill>
                <a:latin typeface="Exo Medium"/>
                <a:ea typeface="Exo Medium"/>
                <a:cs typeface="Exo Medium"/>
                <a:sym typeface="Exo Medium"/>
              </a:rPr>
              <a:t> </a:t>
            </a:r>
            <a:r>
              <a:rPr i="1" lang="en-US" sz="1000">
                <a:solidFill>
                  <a:schemeClr val="dk1"/>
                </a:solidFill>
                <a:latin typeface="Exo Medium"/>
                <a:ea typeface="Exo Medium"/>
                <a:cs typeface="Exo Medium"/>
                <a:sym typeface="Exo Medium"/>
              </a:rPr>
              <a:t>*</a:t>
            </a:r>
            <a:br>
              <a:rPr b="0" i="0" lang="en-US" sz="1000" u="none" cap="none" strike="noStrike">
                <a:solidFill>
                  <a:schemeClr val="dk1"/>
                </a:solidFill>
                <a:latin typeface="Exo Medium"/>
                <a:ea typeface="Exo Medium"/>
                <a:cs typeface="Exo Medium"/>
                <a:sym typeface="Exo Medium"/>
              </a:rPr>
            </a:br>
            <a:r>
              <a:rPr b="1" i="0" lang="en-US" sz="1000" u="none" cap="none" strike="noStrike">
                <a:solidFill>
                  <a:srgbClr val="3C78D8"/>
                </a:solidFill>
                <a:latin typeface="Exo"/>
                <a:ea typeface="Exo"/>
                <a:cs typeface="Exo"/>
                <a:sym typeface="Exo"/>
              </a:rPr>
              <a:t>FROM</a:t>
            </a:r>
            <a:r>
              <a:rPr b="0" i="0" lang="en-US" sz="1000" u="none" cap="none" strike="noStrike">
                <a:solidFill>
                  <a:schemeClr val="dk1"/>
                </a:solidFill>
                <a:latin typeface="Exo Medium"/>
                <a:ea typeface="Exo Medium"/>
                <a:cs typeface="Exo Medium"/>
                <a:sym typeface="Exo Medium"/>
              </a:rPr>
              <a:t> </a:t>
            </a:r>
            <a:r>
              <a:rPr i="1" lang="en-US" sz="1000">
                <a:solidFill>
                  <a:schemeClr val="dk1"/>
                </a:solidFill>
                <a:latin typeface="Exo Medium"/>
                <a:ea typeface="Exo Medium"/>
                <a:cs typeface="Exo Medium"/>
                <a:sym typeface="Exo Medium"/>
              </a:rPr>
              <a:t>Customer</a:t>
            </a:r>
            <a:br>
              <a:rPr b="0" i="0" lang="en-US" sz="1000" u="none" cap="none" strike="noStrike">
                <a:solidFill>
                  <a:schemeClr val="dk1"/>
                </a:solidFill>
                <a:latin typeface="Exo Medium"/>
                <a:ea typeface="Exo Medium"/>
                <a:cs typeface="Exo Medium"/>
                <a:sym typeface="Exo Medium"/>
              </a:rPr>
            </a:br>
            <a:r>
              <a:rPr b="1" i="0" lang="en-US" sz="1000" u="none" cap="none" strike="noStrike">
                <a:solidFill>
                  <a:srgbClr val="3C78D8"/>
                </a:solidFill>
                <a:latin typeface="Exo"/>
                <a:ea typeface="Exo"/>
                <a:cs typeface="Exo"/>
                <a:sym typeface="Exo"/>
              </a:rPr>
              <a:t>LEFT JOIN</a:t>
            </a:r>
            <a:r>
              <a:rPr b="0" i="0" lang="en-US" sz="1000" u="none" cap="none" strike="noStrike">
                <a:solidFill>
                  <a:schemeClr val="dk1"/>
                </a:solidFill>
                <a:latin typeface="Exo Medium"/>
                <a:ea typeface="Exo Medium"/>
                <a:cs typeface="Exo Medium"/>
                <a:sym typeface="Exo Medium"/>
              </a:rPr>
              <a:t> </a:t>
            </a:r>
            <a:r>
              <a:rPr i="1" lang="en-US" sz="1000">
                <a:solidFill>
                  <a:schemeClr val="dk1"/>
                </a:solidFill>
                <a:latin typeface="Exo Medium"/>
                <a:ea typeface="Exo Medium"/>
                <a:cs typeface="Exo Medium"/>
                <a:sym typeface="Exo Medium"/>
              </a:rPr>
              <a:t>Sales</a:t>
            </a:r>
            <a:br>
              <a:rPr b="0" i="1" lang="en-US" sz="1000" u="none" cap="none" strike="noStrike">
                <a:solidFill>
                  <a:schemeClr val="dk1"/>
                </a:solidFill>
                <a:latin typeface="Exo Medium"/>
                <a:ea typeface="Exo Medium"/>
                <a:cs typeface="Exo Medium"/>
                <a:sym typeface="Exo Medium"/>
              </a:rPr>
            </a:br>
            <a:r>
              <a:rPr b="1" i="0" lang="en-US" sz="1000" u="none" cap="none" strike="noStrike">
                <a:solidFill>
                  <a:srgbClr val="3C78D8"/>
                </a:solidFill>
                <a:latin typeface="Exo"/>
                <a:ea typeface="Exo"/>
                <a:cs typeface="Exo"/>
                <a:sym typeface="Exo"/>
              </a:rPr>
              <a:t>ON</a:t>
            </a:r>
            <a:r>
              <a:rPr b="0" i="0" lang="en-US" sz="1000" u="none" cap="none" strike="noStrike">
                <a:solidFill>
                  <a:schemeClr val="dk1"/>
                </a:solidFill>
                <a:latin typeface="Exo Medium"/>
                <a:ea typeface="Exo Medium"/>
                <a:cs typeface="Exo Medium"/>
                <a:sym typeface="Exo Medium"/>
              </a:rPr>
              <a:t> </a:t>
            </a:r>
            <a:r>
              <a:rPr i="1" lang="en-US" sz="1000">
                <a:solidFill>
                  <a:schemeClr val="dk1"/>
                </a:solidFill>
                <a:latin typeface="Exo Medium"/>
                <a:ea typeface="Exo Medium"/>
                <a:cs typeface="Exo Medium"/>
                <a:sym typeface="Exo Medium"/>
              </a:rPr>
              <a:t>Customer</a:t>
            </a:r>
            <a:r>
              <a:rPr b="0" i="1" lang="en-US" sz="1000" u="none" cap="none" strike="noStrike">
                <a:solidFill>
                  <a:schemeClr val="dk1"/>
                </a:solidFill>
                <a:latin typeface="Exo Medium"/>
                <a:ea typeface="Exo Medium"/>
                <a:cs typeface="Exo Medium"/>
                <a:sym typeface="Exo Medium"/>
              </a:rPr>
              <a:t>.</a:t>
            </a:r>
            <a:r>
              <a:rPr i="1" lang="en-US" sz="1000">
                <a:solidFill>
                  <a:schemeClr val="dk1"/>
                </a:solidFill>
                <a:latin typeface="Exo Medium"/>
                <a:ea typeface="Exo Medium"/>
                <a:cs typeface="Exo Medium"/>
                <a:sym typeface="Exo Medium"/>
              </a:rPr>
              <a:t>CusID</a:t>
            </a:r>
            <a:r>
              <a:rPr b="0" i="1" lang="en-US" sz="1000" u="none" cap="none" strike="noStrike">
                <a:solidFill>
                  <a:schemeClr val="dk1"/>
                </a:solidFill>
                <a:latin typeface="Exo Medium"/>
                <a:ea typeface="Exo Medium"/>
                <a:cs typeface="Exo Medium"/>
                <a:sym typeface="Exo Medium"/>
              </a:rPr>
              <a:t> </a:t>
            </a:r>
            <a:r>
              <a:rPr b="0" i="0" lang="en-US" sz="1000" u="none" cap="none" strike="noStrike">
                <a:solidFill>
                  <a:schemeClr val="dk1"/>
                </a:solidFill>
                <a:latin typeface="Exo Medium"/>
                <a:ea typeface="Exo Medium"/>
                <a:cs typeface="Exo Medium"/>
                <a:sym typeface="Exo Medium"/>
              </a:rPr>
              <a:t>=</a:t>
            </a:r>
            <a:r>
              <a:rPr b="0" i="1" lang="en-US" sz="1000" u="none" cap="none" strike="noStrike">
                <a:solidFill>
                  <a:schemeClr val="dk1"/>
                </a:solidFill>
                <a:latin typeface="Exo Medium"/>
                <a:ea typeface="Exo Medium"/>
                <a:cs typeface="Exo Medium"/>
                <a:sym typeface="Exo Medium"/>
              </a:rPr>
              <a:t> </a:t>
            </a:r>
            <a:r>
              <a:rPr i="1" lang="en-US" sz="1000">
                <a:solidFill>
                  <a:schemeClr val="dk1"/>
                </a:solidFill>
                <a:latin typeface="Exo Medium"/>
                <a:ea typeface="Exo Medium"/>
                <a:cs typeface="Exo Medium"/>
                <a:sym typeface="Exo Medium"/>
              </a:rPr>
              <a:t>Sales.CusID</a:t>
            </a:r>
            <a:r>
              <a:rPr b="0" i="0" lang="en-US" sz="1000" u="none" cap="none" strike="noStrike">
                <a:solidFill>
                  <a:schemeClr val="dk1"/>
                </a:solidFill>
                <a:latin typeface="Exo Medium"/>
                <a:ea typeface="Exo Medium"/>
                <a:cs typeface="Exo Medium"/>
                <a:sym typeface="Exo Medium"/>
              </a:rPr>
              <a:t>; </a:t>
            </a:r>
            <a:endParaRPr b="1" i="0" sz="1000" u="none" cap="none" strike="noStrike">
              <a:solidFill>
                <a:srgbClr val="C00000"/>
              </a:solidFill>
              <a:latin typeface="Exo"/>
              <a:ea typeface="Exo"/>
              <a:cs typeface="Exo"/>
              <a:sym typeface="Exo"/>
            </a:endParaRPr>
          </a:p>
        </p:txBody>
      </p:sp>
      <p:sp>
        <p:nvSpPr>
          <p:cNvPr id="270" name="Google Shape;270;g23e610590d6_1_274"/>
          <p:cNvSpPr txBox="1"/>
          <p:nvPr/>
        </p:nvSpPr>
        <p:spPr>
          <a:xfrm>
            <a:off x="9203900" y="5634075"/>
            <a:ext cx="2260500" cy="431100"/>
          </a:xfrm>
          <a:prstGeom prst="rect">
            <a:avLst/>
          </a:prstGeom>
          <a:noFill/>
          <a:ln cap="flat" cmpd="sng" w="9525">
            <a:solidFill>
              <a:srgbClr val="E31F26"/>
            </a:solidFill>
            <a:prstDash val="lg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latin typeface="Calibri"/>
              <a:ea typeface="Calibri"/>
              <a:cs typeface="Calibri"/>
              <a:sym typeface="Calibri"/>
            </a:endParaRPr>
          </a:p>
        </p:txBody>
      </p:sp>
      <p:sp>
        <p:nvSpPr>
          <p:cNvPr id="271" name="Google Shape;271;g23e610590d6_1_274"/>
          <p:cNvSpPr txBox="1"/>
          <p:nvPr/>
        </p:nvSpPr>
        <p:spPr>
          <a:xfrm>
            <a:off x="755600" y="3819425"/>
            <a:ext cx="4758300" cy="21549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600"/>
              <a:buFont typeface="Arial"/>
              <a:buNone/>
            </a:pPr>
            <a:r>
              <a:rPr lang="en-US" sz="1600">
                <a:solidFill>
                  <a:schemeClr val="dk1"/>
                </a:solidFill>
                <a:latin typeface="Exo Medium"/>
                <a:ea typeface="Exo Medium"/>
                <a:cs typeface="Exo Medium"/>
                <a:sym typeface="Exo Medium"/>
              </a:rPr>
              <a:t>Trong ví dụ bên, LEFT JOIN hoạt động như sau: </a:t>
            </a:r>
            <a:endParaRPr sz="1600">
              <a:solidFill>
                <a:schemeClr val="dk1"/>
              </a:solidFill>
              <a:latin typeface="Exo Medium"/>
              <a:ea typeface="Exo Medium"/>
              <a:cs typeface="Exo Medium"/>
              <a:sym typeface="Exo Medium"/>
            </a:endParaRPr>
          </a:p>
          <a:p>
            <a:pPr indent="0" lvl="0" marL="0" marR="0" rtl="0" algn="l">
              <a:lnSpc>
                <a:spcPct val="100000"/>
              </a:lnSpc>
              <a:spcBef>
                <a:spcPts val="0"/>
              </a:spcBef>
              <a:spcAft>
                <a:spcPts val="0"/>
              </a:spcAft>
              <a:buClr>
                <a:schemeClr val="dk1"/>
              </a:buClr>
              <a:buSzPts val="1600"/>
              <a:buFont typeface="Arial"/>
              <a:buNone/>
            </a:pPr>
            <a:r>
              <a:rPr lang="en-US" sz="1600">
                <a:solidFill>
                  <a:schemeClr val="dk1"/>
                </a:solidFill>
                <a:latin typeface="Exo Medium"/>
                <a:ea typeface="Exo Medium"/>
                <a:cs typeface="Exo Medium"/>
                <a:sym typeface="Exo Medium"/>
              </a:rPr>
              <a:t>B1: Lấy tất cả dữ liệu chứa trong bảng bên trái (Customer)</a:t>
            </a:r>
            <a:endParaRPr sz="1600">
              <a:solidFill>
                <a:schemeClr val="dk1"/>
              </a:solidFill>
              <a:latin typeface="Exo Medium"/>
              <a:ea typeface="Exo Medium"/>
              <a:cs typeface="Exo Medium"/>
              <a:sym typeface="Exo Medium"/>
            </a:endParaRPr>
          </a:p>
          <a:p>
            <a:pPr indent="0" lvl="0" marL="0" marR="0" rtl="0" algn="l">
              <a:lnSpc>
                <a:spcPct val="100000"/>
              </a:lnSpc>
              <a:spcBef>
                <a:spcPts val="0"/>
              </a:spcBef>
              <a:spcAft>
                <a:spcPts val="0"/>
              </a:spcAft>
              <a:buClr>
                <a:schemeClr val="dk1"/>
              </a:buClr>
              <a:buSzPts val="1600"/>
              <a:buFont typeface="Arial"/>
              <a:buNone/>
            </a:pPr>
            <a:r>
              <a:rPr lang="en-US" sz="1600">
                <a:solidFill>
                  <a:schemeClr val="dk1"/>
                </a:solidFill>
                <a:latin typeface="Exo Medium"/>
                <a:ea typeface="Exo Medium"/>
                <a:cs typeface="Exo Medium"/>
                <a:sym typeface="Exo Medium"/>
              </a:rPr>
              <a:t>B2: Tìm những dòng dữ liệu có cùng trường CusID của cả 2 bảng và nối chúng lại với nhau. </a:t>
            </a:r>
            <a:endParaRPr sz="1600">
              <a:solidFill>
                <a:schemeClr val="dk1"/>
              </a:solidFill>
              <a:latin typeface="Exo Medium"/>
              <a:ea typeface="Exo Medium"/>
              <a:cs typeface="Exo Medium"/>
              <a:sym typeface="Exo Medium"/>
            </a:endParaRPr>
          </a:p>
          <a:p>
            <a:pPr indent="0" lvl="0" marL="0" marR="0" rtl="0" algn="l">
              <a:lnSpc>
                <a:spcPct val="100000"/>
              </a:lnSpc>
              <a:spcBef>
                <a:spcPts val="0"/>
              </a:spcBef>
              <a:spcAft>
                <a:spcPts val="0"/>
              </a:spcAft>
              <a:buClr>
                <a:schemeClr val="dk1"/>
              </a:buClr>
              <a:buSzPts val="1600"/>
              <a:buFont typeface="Arial"/>
              <a:buNone/>
            </a:pPr>
            <a:r>
              <a:rPr lang="en-US" sz="1600">
                <a:solidFill>
                  <a:schemeClr val="dk1"/>
                </a:solidFill>
                <a:latin typeface="Exo Medium"/>
                <a:ea typeface="Exo Medium"/>
                <a:cs typeface="Exo Medium"/>
                <a:sym typeface="Exo Medium"/>
              </a:rPr>
              <a:t>Với các dòng CusID chỉ xuất hiện ở bảng bên trái mà không xuất hiện tại bảng bên phải (các dòng có tô viền đen ), bảng kết quả sẽ hiển thị NULL</a:t>
            </a:r>
            <a:endParaRPr sz="1600">
              <a:solidFill>
                <a:schemeClr val="dk1"/>
              </a:solidFill>
              <a:latin typeface="Exo Medium"/>
              <a:ea typeface="Exo Medium"/>
              <a:cs typeface="Exo Medium"/>
              <a:sym typeface="Exo Medium"/>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g23e610590d6_1_325"/>
          <p:cNvSpPr txBox="1"/>
          <p:nvPr/>
        </p:nvSpPr>
        <p:spPr>
          <a:xfrm>
            <a:off x="882225" y="1843075"/>
            <a:ext cx="4263900" cy="15393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600"/>
              <a:buFont typeface="Arial"/>
              <a:buNone/>
            </a:pPr>
            <a:r>
              <a:rPr b="0" i="0" lang="en-US" u="none" cap="none" strike="noStrike">
                <a:solidFill>
                  <a:schemeClr val="dk1"/>
                </a:solidFill>
                <a:latin typeface="Exo Medium"/>
                <a:ea typeface="Exo Medium"/>
                <a:cs typeface="Exo Medium"/>
                <a:sym typeface="Exo Medium"/>
              </a:rPr>
              <a:t>Cú pháp: </a:t>
            </a:r>
            <a:endParaRPr b="0" i="0" u="none" cap="none" strike="noStrike">
              <a:solidFill>
                <a:schemeClr val="dk1"/>
              </a:solidFill>
              <a:latin typeface="Exo Medium"/>
              <a:ea typeface="Exo Medium"/>
              <a:cs typeface="Exo Medium"/>
              <a:sym typeface="Exo Medium"/>
            </a:endParaRPr>
          </a:p>
          <a:p>
            <a:pPr indent="0" lvl="0" marL="0" marR="0" rtl="0" algn="l">
              <a:lnSpc>
                <a:spcPct val="100000"/>
              </a:lnSpc>
              <a:spcBef>
                <a:spcPts val="0"/>
              </a:spcBef>
              <a:spcAft>
                <a:spcPts val="0"/>
              </a:spcAft>
              <a:buClr>
                <a:schemeClr val="dk1"/>
              </a:buClr>
              <a:buSzPts val="1600"/>
              <a:buFont typeface="Arial"/>
              <a:buNone/>
            </a:pPr>
            <a:r>
              <a:rPr b="1" i="0" lang="en-US" u="none" cap="none" strike="noStrike">
                <a:solidFill>
                  <a:srgbClr val="3C78D8"/>
                </a:solidFill>
                <a:latin typeface="Exo"/>
                <a:ea typeface="Exo"/>
                <a:cs typeface="Exo"/>
                <a:sym typeface="Exo"/>
              </a:rPr>
              <a:t>SELECT</a:t>
            </a:r>
            <a:r>
              <a:rPr b="0" i="0" lang="en-US" u="none" cap="none" strike="noStrike">
                <a:solidFill>
                  <a:schemeClr val="dk1"/>
                </a:solidFill>
                <a:latin typeface="Exo Medium"/>
                <a:ea typeface="Exo Medium"/>
                <a:cs typeface="Exo Medium"/>
                <a:sym typeface="Exo Medium"/>
              </a:rPr>
              <a:t> </a:t>
            </a:r>
            <a:r>
              <a:rPr b="0" i="1" lang="en-US" u="none" cap="none" strike="noStrike">
                <a:solidFill>
                  <a:schemeClr val="dk1"/>
                </a:solidFill>
                <a:latin typeface="Exo Medium"/>
                <a:ea typeface="Exo Medium"/>
                <a:cs typeface="Exo Medium"/>
                <a:sym typeface="Exo Medium"/>
              </a:rPr>
              <a:t>column_name(s)</a:t>
            </a:r>
            <a:br>
              <a:rPr b="0" i="0" lang="en-US" u="none" cap="none" strike="noStrike">
                <a:solidFill>
                  <a:schemeClr val="dk1"/>
                </a:solidFill>
                <a:latin typeface="Exo Medium"/>
                <a:ea typeface="Exo Medium"/>
                <a:cs typeface="Exo Medium"/>
                <a:sym typeface="Exo Medium"/>
              </a:rPr>
            </a:br>
            <a:r>
              <a:rPr b="1" i="0" lang="en-US" u="none" cap="none" strike="noStrike">
                <a:solidFill>
                  <a:srgbClr val="3C78D8"/>
                </a:solidFill>
                <a:latin typeface="Exo"/>
                <a:ea typeface="Exo"/>
                <a:cs typeface="Exo"/>
                <a:sym typeface="Exo"/>
              </a:rPr>
              <a:t>FROM</a:t>
            </a:r>
            <a:r>
              <a:rPr b="0" i="0" lang="en-US" u="none" cap="none" strike="noStrike">
                <a:solidFill>
                  <a:schemeClr val="dk1"/>
                </a:solidFill>
                <a:latin typeface="Exo Medium"/>
                <a:ea typeface="Exo Medium"/>
                <a:cs typeface="Exo Medium"/>
                <a:sym typeface="Exo Medium"/>
              </a:rPr>
              <a:t> </a:t>
            </a:r>
            <a:r>
              <a:rPr b="0" i="1" lang="en-US" u="none" cap="none" strike="noStrike">
                <a:solidFill>
                  <a:schemeClr val="dk1"/>
                </a:solidFill>
                <a:latin typeface="Exo Medium"/>
                <a:ea typeface="Exo Medium"/>
                <a:cs typeface="Exo Medium"/>
                <a:sym typeface="Exo Medium"/>
              </a:rPr>
              <a:t>table1</a:t>
            </a:r>
            <a:br>
              <a:rPr b="0" i="0" lang="en-US" u="none" cap="none" strike="noStrike">
                <a:solidFill>
                  <a:schemeClr val="dk1"/>
                </a:solidFill>
                <a:latin typeface="Exo Medium"/>
                <a:ea typeface="Exo Medium"/>
                <a:cs typeface="Exo Medium"/>
                <a:sym typeface="Exo Medium"/>
              </a:rPr>
            </a:br>
            <a:r>
              <a:rPr b="1" i="0" lang="en-US" u="none" cap="none" strike="noStrike">
                <a:solidFill>
                  <a:srgbClr val="3C78D8"/>
                </a:solidFill>
                <a:latin typeface="Exo"/>
                <a:ea typeface="Exo"/>
                <a:cs typeface="Exo"/>
                <a:sym typeface="Exo"/>
              </a:rPr>
              <a:t>RIGHT JOIN</a:t>
            </a:r>
            <a:r>
              <a:rPr b="0" i="0" lang="en-US" u="none" cap="none" strike="noStrike">
                <a:solidFill>
                  <a:schemeClr val="dk1"/>
                </a:solidFill>
                <a:latin typeface="Exo Medium"/>
                <a:ea typeface="Exo Medium"/>
                <a:cs typeface="Exo Medium"/>
                <a:sym typeface="Exo Medium"/>
              </a:rPr>
              <a:t> </a:t>
            </a:r>
            <a:r>
              <a:rPr b="0" i="1" lang="en-US" u="none" cap="none" strike="noStrike">
                <a:solidFill>
                  <a:schemeClr val="dk1"/>
                </a:solidFill>
                <a:latin typeface="Exo Medium"/>
                <a:ea typeface="Exo Medium"/>
                <a:cs typeface="Exo Medium"/>
                <a:sym typeface="Exo Medium"/>
              </a:rPr>
              <a:t>table2</a:t>
            </a:r>
            <a:br>
              <a:rPr b="0" i="1" lang="en-US" u="none" cap="none" strike="noStrike">
                <a:solidFill>
                  <a:schemeClr val="dk1"/>
                </a:solidFill>
                <a:latin typeface="Exo Medium"/>
                <a:ea typeface="Exo Medium"/>
                <a:cs typeface="Exo Medium"/>
                <a:sym typeface="Exo Medium"/>
              </a:rPr>
            </a:br>
            <a:r>
              <a:rPr b="1" i="0" lang="en-US" u="none" cap="none" strike="noStrike">
                <a:solidFill>
                  <a:srgbClr val="3C78D8"/>
                </a:solidFill>
                <a:latin typeface="Exo"/>
                <a:ea typeface="Exo"/>
                <a:cs typeface="Exo"/>
                <a:sym typeface="Exo"/>
              </a:rPr>
              <a:t>ON</a:t>
            </a:r>
            <a:r>
              <a:rPr b="0" i="0" lang="en-US" u="none" cap="none" strike="noStrike">
                <a:solidFill>
                  <a:schemeClr val="dk1"/>
                </a:solidFill>
                <a:latin typeface="Exo Medium"/>
                <a:ea typeface="Exo Medium"/>
                <a:cs typeface="Exo Medium"/>
                <a:sym typeface="Exo Medium"/>
              </a:rPr>
              <a:t> </a:t>
            </a:r>
            <a:r>
              <a:rPr b="0" i="1" lang="en-US" u="none" cap="none" strike="noStrike">
                <a:solidFill>
                  <a:schemeClr val="dk1"/>
                </a:solidFill>
                <a:latin typeface="Exo Medium"/>
                <a:ea typeface="Exo Medium"/>
                <a:cs typeface="Exo Medium"/>
                <a:sym typeface="Exo Medium"/>
              </a:rPr>
              <a:t>table1.column_name </a:t>
            </a:r>
            <a:r>
              <a:rPr b="0" i="0" lang="en-US" u="none" cap="none" strike="noStrike">
                <a:solidFill>
                  <a:schemeClr val="dk1"/>
                </a:solidFill>
                <a:latin typeface="Exo Medium"/>
                <a:ea typeface="Exo Medium"/>
                <a:cs typeface="Exo Medium"/>
                <a:sym typeface="Exo Medium"/>
              </a:rPr>
              <a:t>=</a:t>
            </a:r>
            <a:r>
              <a:rPr b="0" i="1" lang="en-US" u="none" cap="none" strike="noStrike">
                <a:solidFill>
                  <a:schemeClr val="dk1"/>
                </a:solidFill>
                <a:latin typeface="Exo Medium"/>
                <a:ea typeface="Exo Medium"/>
                <a:cs typeface="Exo Medium"/>
                <a:sym typeface="Exo Medium"/>
              </a:rPr>
              <a:t> table2.column_name</a:t>
            </a:r>
            <a:r>
              <a:rPr b="0" i="0" lang="en-US" u="none" cap="none" strike="noStrike">
                <a:solidFill>
                  <a:schemeClr val="dk1"/>
                </a:solidFill>
                <a:latin typeface="Exo Medium"/>
                <a:ea typeface="Exo Medium"/>
                <a:cs typeface="Exo Medium"/>
                <a:sym typeface="Exo Medium"/>
              </a:rPr>
              <a:t>; </a:t>
            </a:r>
            <a:endParaRPr b="0" i="0" u="none" cap="none" strike="noStrike">
              <a:solidFill>
                <a:schemeClr val="dk1"/>
              </a:solidFill>
              <a:latin typeface="Exo Medium"/>
              <a:ea typeface="Exo Medium"/>
              <a:cs typeface="Exo Medium"/>
              <a:sym typeface="Exo Medium"/>
            </a:endParaRPr>
          </a:p>
          <a:p>
            <a:pPr indent="0" lvl="0" marL="0" marR="0" rtl="0" algn="l">
              <a:lnSpc>
                <a:spcPct val="100000"/>
              </a:lnSpc>
              <a:spcBef>
                <a:spcPts val="0"/>
              </a:spcBef>
              <a:spcAft>
                <a:spcPts val="0"/>
              </a:spcAft>
              <a:buClr>
                <a:schemeClr val="dk1"/>
              </a:buClr>
              <a:buSzPts val="1600"/>
              <a:buFont typeface="Arial"/>
              <a:buNone/>
            </a:pPr>
            <a:r>
              <a:rPr b="1" i="0" lang="en-US" sz="900" u="none" cap="none" strike="noStrike">
                <a:solidFill>
                  <a:srgbClr val="C00000"/>
                </a:solidFill>
                <a:latin typeface="Exo"/>
                <a:ea typeface="Exo"/>
                <a:cs typeface="Exo"/>
                <a:sym typeface="Exo"/>
              </a:rPr>
              <a:t>(*) Quy ước: Bảng viết trước mệnh đề JOIN gọi là bảng bên trái, bảng viết sau mệnh đề JOIN gọi là bảng bên phải.</a:t>
            </a:r>
            <a:endParaRPr b="1" i="0" sz="900" u="none" cap="none" strike="noStrike">
              <a:solidFill>
                <a:srgbClr val="C00000"/>
              </a:solidFill>
              <a:latin typeface="Exo"/>
              <a:ea typeface="Exo"/>
              <a:cs typeface="Exo"/>
              <a:sym typeface="Exo"/>
            </a:endParaRPr>
          </a:p>
        </p:txBody>
      </p:sp>
      <p:sp>
        <p:nvSpPr>
          <p:cNvPr id="277" name="Google Shape;277;g23e610590d6_1_325"/>
          <p:cNvSpPr/>
          <p:nvPr/>
        </p:nvSpPr>
        <p:spPr>
          <a:xfrm>
            <a:off x="1921725" y="998475"/>
            <a:ext cx="2303400" cy="477000"/>
          </a:xfrm>
          <a:prstGeom prst="roundRect">
            <a:avLst>
              <a:gd fmla="val 16667" name="adj"/>
            </a:avLst>
          </a:prstGeom>
          <a:solidFill>
            <a:schemeClr val="lt1"/>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chemeClr val="dk1"/>
                </a:solidFill>
                <a:latin typeface="Exo Medium"/>
                <a:ea typeface="Exo Medium"/>
                <a:cs typeface="Exo Medium"/>
                <a:sym typeface="Exo Medium"/>
              </a:rPr>
              <a:t>LEFT JOIN</a:t>
            </a:r>
            <a:endParaRPr b="0" i="0" sz="1800" u="none" cap="none" strike="noStrike">
              <a:solidFill>
                <a:schemeClr val="dk1"/>
              </a:solidFill>
              <a:latin typeface="Exo Medium"/>
              <a:ea typeface="Exo Medium"/>
              <a:cs typeface="Exo Medium"/>
              <a:sym typeface="Exo Medium"/>
            </a:endParaRPr>
          </a:p>
        </p:txBody>
      </p:sp>
      <p:sp>
        <p:nvSpPr>
          <p:cNvPr id="278" name="Google Shape;278;g23e610590d6_1_325"/>
          <p:cNvSpPr/>
          <p:nvPr/>
        </p:nvSpPr>
        <p:spPr>
          <a:xfrm>
            <a:off x="4770299" y="998475"/>
            <a:ext cx="2303400" cy="4770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Calibri"/>
              <a:buNone/>
            </a:pPr>
            <a:r>
              <a:rPr b="0" i="0" lang="en-US" sz="2000" u="none" cap="none" strike="noStrike">
                <a:solidFill>
                  <a:schemeClr val="lt1"/>
                </a:solidFill>
                <a:latin typeface="Exo Medium"/>
                <a:ea typeface="Exo Medium"/>
                <a:cs typeface="Exo Medium"/>
                <a:sym typeface="Exo Medium"/>
              </a:rPr>
              <a:t>RIGHT JOIN</a:t>
            </a:r>
            <a:endParaRPr b="0" i="0" sz="2000" u="none" cap="none" strike="noStrike">
              <a:solidFill>
                <a:schemeClr val="lt1"/>
              </a:solidFill>
              <a:latin typeface="Exo Medium"/>
              <a:ea typeface="Exo Medium"/>
              <a:cs typeface="Exo Medium"/>
              <a:sym typeface="Exo Medium"/>
            </a:endParaRPr>
          </a:p>
        </p:txBody>
      </p:sp>
      <p:sp>
        <p:nvSpPr>
          <p:cNvPr id="279" name="Google Shape;279;g23e610590d6_1_325"/>
          <p:cNvSpPr/>
          <p:nvPr/>
        </p:nvSpPr>
        <p:spPr>
          <a:xfrm>
            <a:off x="7618874" y="998475"/>
            <a:ext cx="2303400" cy="477000"/>
          </a:xfrm>
          <a:prstGeom prst="roundRect">
            <a:avLst>
              <a:gd fmla="val 16667" name="adj"/>
            </a:avLst>
          </a:prstGeom>
          <a:no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Calibri"/>
              <a:buNone/>
            </a:pPr>
            <a:r>
              <a:rPr b="0" i="0" lang="en-US" sz="2000" u="none" cap="none" strike="noStrike">
                <a:solidFill>
                  <a:srgbClr val="000000"/>
                </a:solidFill>
                <a:latin typeface="Exo Medium"/>
                <a:ea typeface="Exo Medium"/>
                <a:cs typeface="Exo Medium"/>
                <a:sym typeface="Exo Medium"/>
              </a:rPr>
              <a:t>FULL JOIN</a:t>
            </a:r>
            <a:endParaRPr b="0" i="0" sz="2000" u="none" cap="none" strike="noStrike">
              <a:solidFill>
                <a:srgbClr val="000000"/>
              </a:solidFill>
              <a:latin typeface="Exo Medium"/>
              <a:ea typeface="Exo Medium"/>
              <a:cs typeface="Exo Medium"/>
              <a:sym typeface="Exo Medium"/>
            </a:endParaRPr>
          </a:p>
        </p:txBody>
      </p:sp>
      <p:sp>
        <p:nvSpPr>
          <p:cNvPr id="280" name="Google Shape;280;g23e610590d6_1_325"/>
          <p:cNvSpPr txBox="1"/>
          <p:nvPr/>
        </p:nvSpPr>
        <p:spPr>
          <a:xfrm>
            <a:off x="1161300" y="323550"/>
            <a:ext cx="9869400" cy="7080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rgbClr val="000000"/>
              </a:buClr>
              <a:buSzPts val="4000"/>
              <a:buFont typeface="Arial"/>
              <a:buNone/>
            </a:pPr>
            <a:r>
              <a:rPr b="1" lang="en-US" sz="4000">
                <a:solidFill>
                  <a:srgbClr val="E31F26"/>
                </a:solidFill>
                <a:latin typeface="Exo"/>
                <a:ea typeface="Exo"/>
                <a:cs typeface="Exo"/>
                <a:sym typeface="Exo"/>
              </a:rPr>
              <a:t>OUTER JOIN </a:t>
            </a:r>
            <a:r>
              <a:rPr b="1" lang="en-US" sz="4000">
                <a:solidFill>
                  <a:srgbClr val="000000"/>
                </a:solidFill>
                <a:latin typeface="Exo"/>
                <a:ea typeface="Exo"/>
                <a:cs typeface="Exo"/>
                <a:sym typeface="Exo"/>
              </a:rPr>
              <a:t>TRONG SQL </a:t>
            </a:r>
            <a:endParaRPr b="1" sz="4000">
              <a:solidFill>
                <a:srgbClr val="E31F26"/>
              </a:solidFill>
              <a:latin typeface="Exo"/>
              <a:ea typeface="Exo"/>
              <a:cs typeface="Exo"/>
              <a:sym typeface="Exo"/>
            </a:endParaRPr>
          </a:p>
        </p:txBody>
      </p:sp>
      <p:graphicFrame>
        <p:nvGraphicFramePr>
          <p:cNvPr id="281" name="Google Shape;281;g23e610590d6_1_325"/>
          <p:cNvGraphicFramePr/>
          <p:nvPr/>
        </p:nvGraphicFramePr>
        <p:xfrm>
          <a:off x="6701413" y="2177551"/>
          <a:ext cx="3000000" cy="3000000"/>
        </p:xfrm>
        <a:graphic>
          <a:graphicData uri="http://schemas.openxmlformats.org/drawingml/2006/table">
            <a:tbl>
              <a:tblPr>
                <a:noFill/>
                <a:tableStyleId>{0E928BC3-58A0-4D6D-AEF5-876A2B6ADAE0}</a:tableStyleId>
              </a:tblPr>
              <a:tblGrid>
                <a:gridCol w="864175"/>
                <a:gridCol w="633300"/>
                <a:gridCol w="535900"/>
              </a:tblGrid>
              <a:tr h="261700">
                <a:tc>
                  <a:txBody>
                    <a:bodyPr/>
                    <a:lstStyle/>
                    <a:p>
                      <a:pPr indent="0" lvl="0" marL="0" marR="0" rtl="0" algn="ctr">
                        <a:lnSpc>
                          <a:spcPct val="115000"/>
                        </a:lnSpc>
                        <a:spcBef>
                          <a:spcPts val="0"/>
                        </a:spcBef>
                        <a:spcAft>
                          <a:spcPts val="0"/>
                        </a:spcAft>
                        <a:buClr>
                          <a:srgbClr val="000000"/>
                        </a:buClr>
                        <a:buSzPts val="1000"/>
                        <a:buFont typeface="Arial"/>
                        <a:buNone/>
                      </a:pPr>
                      <a:r>
                        <a:rPr b="1" lang="en-US" sz="1200">
                          <a:solidFill>
                            <a:srgbClr val="FFFFFF"/>
                          </a:solidFill>
                          <a:latin typeface="Exo"/>
                          <a:ea typeface="Exo"/>
                          <a:cs typeface="Exo"/>
                          <a:sym typeface="Exo"/>
                        </a:rPr>
                        <a:t>CusID</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A8F"/>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200">
                          <a:solidFill>
                            <a:srgbClr val="FFFFFF"/>
                          </a:solidFill>
                          <a:latin typeface="Exo"/>
                          <a:ea typeface="Exo"/>
                          <a:cs typeface="Exo"/>
                          <a:sym typeface="Exo"/>
                        </a:rPr>
                        <a:t>PID</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A8F"/>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200">
                          <a:solidFill>
                            <a:srgbClr val="FFFFFF"/>
                          </a:solidFill>
                          <a:latin typeface="Exo"/>
                          <a:ea typeface="Exo"/>
                          <a:cs typeface="Exo"/>
                          <a:sym typeface="Exo"/>
                        </a:rPr>
                        <a:t>QTY</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A8F"/>
                    </a:solidFill>
                  </a:tcPr>
                </a:tc>
              </a:tr>
              <a:tr h="100000">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C1000</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a:latin typeface="Exo"/>
                          <a:ea typeface="Exo"/>
                          <a:cs typeface="Exo"/>
                          <a:sym typeface="Exo"/>
                        </a:rPr>
                        <a:t>P01</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10</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208475">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C1001</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a:latin typeface="Exo"/>
                          <a:ea typeface="Exo"/>
                          <a:cs typeface="Exo"/>
                          <a:sym typeface="Exo"/>
                        </a:rPr>
                        <a:t>P02</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2</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237500">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C1002</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a:latin typeface="Exo"/>
                          <a:ea typeface="Exo"/>
                          <a:cs typeface="Exo"/>
                          <a:sym typeface="Exo"/>
                        </a:rPr>
                        <a:t>P03</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10</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bl>
          </a:graphicData>
        </a:graphic>
      </p:graphicFrame>
      <p:sp>
        <p:nvSpPr>
          <p:cNvPr id="282" name="Google Shape;282;g23e610590d6_1_325"/>
          <p:cNvSpPr txBox="1"/>
          <p:nvPr/>
        </p:nvSpPr>
        <p:spPr>
          <a:xfrm>
            <a:off x="6218100" y="3118713"/>
            <a:ext cx="30000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US" sz="1100">
                <a:latin typeface="Exo"/>
                <a:ea typeface="Exo"/>
                <a:cs typeface="Exo"/>
                <a:sym typeface="Exo"/>
              </a:rPr>
              <a:t>Bảng Sales chứa thông tin mua hàng</a:t>
            </a:r>
            <a:endParaRPr b="1" i="1" sz="1100">
              <a:latin typeface="Exo"/>
              <a:ea typeface="Exo"/>
              <a:cs typeface="Exo"/>
              <a:sym typeface="Exo"/>
            </a:endParaRPr>
          </a:p>
        </p:txBody>
      </p:sp>
      <p:graphicFrame>
        <p:nvGraphicFramePr>
          <p:cNvPr id="283" name="Google Shape;283;g23e610590d6_1_325"/>
          <p:cNvGraphicFramePr/>
          <p:nvPr/>
        </p:nvGraphicFramePr>
        <p:xfrm>
          <a:off x="9580250" y="2177551"/>
          <a:ext cx="3000000" cy="3000000"/>
        </p:xfrm>
        <a:graphic>
          <a:graphicData uri="http://schemas.openxmlformats.org/drawingml/2006/table">
            <a:tbl>
              <a:tblPr>
                <a:noFill/>
                <a:tableStyleId>{0E928BC3-58A0-4D6D-AEF5-876A2B6ADAE0}</a:tableStyleId>
              </a:tblPr>
              <a:tblGrid>
                <a:gridCol w="837025"/>
                <a:gridCol w="1132475"/>
              </a:tblGrid>
              <a:tr h="240275">
                <a:tc>
                  <a:txBody>
                    <a:bodyPr/>
                    <a:lstStyle/>
                    <a:p>
                      <a:pPr indent="0" lvl="0" marL="0" marR="0" rtl="0" algn="ctr">
                        <a:lnSpc>
                          <a:spcPct val="115000"/>
                        </a:lnSpc>
                        <a:spcBef>
                          <a:spcPts val="0"/>
                        </a:spcBef>
                        <a:spcAft>
                          <a:spcPts val="0"/>
                        </a:spcAft>
                        <a:buClr>
                          <a:srgbClr val="000000"/>
                        </a:buClr>
                        <a:buSzPts val="1000"/>
                        <a:buFont typeface="Arial"/>
                        <a:buNone/>
                      </a:pPr>
                      <a:r>
                        <a:rPr b="1" lang="en-US" sz="1200">
                          <a:solidFill>
                            <a:srgbClr val="FFFFFF"/>
                          </a:solidFill>
                          <a:latin typeface="Exo"/>
                          <a:ea typeface="Exo"/>
                          <a:cs typeface="Exo"/>
                          <a:sym typeface="Exo"/>
                        </a:rPr>
                        <a:t>CusID</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A8F"/>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200">
                          <a:solidFill>
                            <a:srgbClr val="FFFFFF"/>
                          </a:solidFill>
                          <a:latin typeface="Exo"/>
                          <a:ea typeface="Exo"/>
                          <a:cs typeface="Exo"/>
                          <a:sym typeface="Exo"/>
                        </a:rPr>
                        <a:t>CusName</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A8F"/>
                    </a:solidFill>
                  </a:tcPr>
                </a:tc>
              </a:tr>
              <a:tr h="202450">
                <a:tc>
                  <a:txBody>
                    <a:bodyPr/>
                    <a:lstStyle/>
                    <a:p>
                      <a:pPr indent="0" lvl="0" marL="0" marR="0" rtl="0" algn="ctr">
                        <a:lnSpc>
                          <a:spcPct val="115000"/>
                        </a:lnSpc>
                        <a:spcBef>
                          <a:spcPts val="0"/>
                        </a:spcBef>
                        <a:spcAft>
                          <a:spcPts val="0"/>
                        </a:spcAft>
                        <a:buClr>
                          <a:srgbClr val="000000"/>
                        </a:buClr>
                        <a:buSzPts val="1000"/>
                        <a:buFont typeface="Arial"/>
                        <a:buNone/>
                      </a:pPr>
                      <a:r>
                        <a:rPr b="1" i="1" lang="en-US" sz="1200" u="none" cap="none" strike="noStrike">
                          <a:latin typeface="Exo"/>
                          <a:ea typeface="Exo"/>
                          <a:cs typeface="Exo"/>
                          <a:sym typeface="Exo"/>
                        </a:rPr>
                        <a:t>C1000</a:t>
                      </a:r>
                      <a:endParaRPr b="1" i="1"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i="1" lang="en-US" sz="1200">
                          <a:latin typeface="Exo"/>
                          <a:ea typeface="Exo"/>
                          <a:cs typeface="Exo"/>
                          <a:sym typeface="Exo"/>
                        </a:rPr>
                        <a:t>Đức</a:t>
                      </a:r>
                      <a:endParaRPr b="1" i="1"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208800">
                <a:tc>
                  <a:txBody>
                    <a:bodyPr/>
                    <a:lstStyle/>
                    <a:p>
                      <a:pPr indent="0" lvl="0" marL="0" marR="0" rtl="0" algn="ctr">
                        <a:lnSpc>
                          <a:spcPct val="115000"/>
                        </a:lnSpc>
                        <a:spcBef>
                          <a:spcPts val="0"/>
                        </a:spcBef>
                        <a:spcAft>
                          <a:spcPts val="0"/>
                        </a:spcAft>
                        <a:buClr>
                          <a:srgbClr val="000000"/>
                        </a:buClr>
                        <a:buSzPts val="1000"/>
                        <a:buFont typeface="Arial"/>
                        <a:buNone/>
                      </a:pPr>
                      <a:r>
                        <a:rPr b="1" i="1" lang="en-US" sz="1200" u="none" cap="none" strike="noStrike">
                          <a:latin typeface="Exo"/>
                          <a:ea typeface="Exo"/>
                          <a:cs typeface="Exo"/>
                          <a:sym typeface="Exo"/>
                        </a:rPr>
                        <a:t>C1001</a:t>
                      </a:r>
                      <a:endParaRPr b="1" i="1"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i="1" lang="en-US" sz="1200">
                          <a:latin typeface="Exo"/>
                          <a:ea typeface="Exo"/>
                          <a:cs typeface="Exo"/>
                          <a:sym typeface="Exo"/>
                        </a:rPr>
                        <a:t>Hoàng</a:t>
                      </a:r>
                      <a:endParaRPr b="1" i="1"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202450">
                <a:tc>
                  <a:txBody>
                    <a:bodyPr/>
                    <a:lstStyle/>
                    <a:p>
                      <a:pPr indent="0" lvl="0" marL="0" marR="0" rtl="0" algn="ctr">
                        <a:lnSpc>
                          <a:spcPct val="115000"/>
                        </a:lnSpc>
                        <a:spcBef>
                          <a:spcPts val="0"/>
                        </a:spcBef>
                        <a:spcAft>
                          <a:spcPts val="0"/>
                        </a:spcAft>
                        <a:buClr>
                          <a:srgbClr val="000000"/>
                        </a:buClr>
                        <a:buSzPts val="1000"/>
                        <a:buFont typeface="Arial"/>
                        <a:buNone/>
                      </a:pPr>
                      <a:r>
                        <a:rPr b="1" i="1" lang="en-US" sz="1200" u="none" cap="none" strike="noStrike">
                          <a:latin typeface="Exo"/>
                          <a:ea typeface="Exo"/>
                          <a:cs typeface="Exo"/>
                          <a:sym typeface="Exo"/>
                        </a:rPr>
                        <a:t>C1002</a:t>
                      </a:r>
                      <a:endParaRPr b="1" i="1"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i="1" lang="en-US" sz="1200">
                          <a:latin typeface="Exo"/>
                          <a:ea typeface="Exo"/>
                          <a:cs typeface="Exo"/>
                          <a:sym typeface="Exo"/>
                        </a:rPr>
                        <a:t>Phúc</a:t>
                      </a:r>
                      <a:endParaRPr b="1" i="1"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202450">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C1003</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a:latin typeface="Exo"/>
                          <a:ea typeface="Exo"/>
                          <a:cs typeface="Exo"/>
                          <a:sym typeface="Exo"/>
                        </a:rPr>
                        <a:t>Bảo</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202450">
                <a:tc>
                  <a:txBody>
                    <a:bodyPr/>
                    <a:lstStyle/>
                    <a:p>
                      <a:pPr indent="0" lvl="0" marL="0" marR="0" rtl="0" algn="ctr">
                        <a:lnSpc>
                          <a:spcPct val="115000"/>
                        </a:lnSpc>
                        <a:spcBef>
                          <a:spcPts val="0"/>
                        </a:spcBef>
                        <a:spcAft>
                          <a:spcPts val="0"/>
                        </a:spcAft>
                        <a:buNone/>
                      </a:pPr>
                      <a:r>
                        <a:rPr lang="en-US" sz="1200">
                          <a:latin typeface="Exo"/>
                          <a:ea typeface="Exo"/>
                          <a:cs typeface="Exo"/>
                          <a:sym typeface="Exo"/>
                        </a:rPr>
                        <a:t>C1004</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None/>
                      </a:pPr>
                      <a:r>
                        <a:rPr lang="en-US" sz="1200">
                          <a:latin typeface="Exo"/>
                          <a:ea typeface="Exo"/>
                          <a:cs typeface="Exo"/>
                          <a:sym typeface="Exo"/>
                        </a:rPr>
                        <a:t>Hải</a:t>
                      </a:r>
                      <a:endParaRPr sz="1200">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bl>
          </a:graphicData>
        </a:graphic>
      </p:graphicFrame>
      <p:sp>
        <p:nvSpPr>
          <p:cNvPr id="284" name="Google Shape;284;g23e610590d6_1_325"/>
          <p:cNvSpPr txBox="1"/>
          <p:nvPr/>
        </p:nvSpPr>
        <p:spPr>
          <a:xfrm>
            <a:off x="8824849" y="3522725"/>
            <a:ext cx="34803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US" sz="1100">
                <a:latin typeface="Exo"/>
                <a:ea typeface="Exo"/>
                <a:cs typeface="Exo"/>
                <a:sym typeface="Exo"/>
              </a:rPr>
              <a:t>Bảng Customer chứa thông tin </a:t>
            </a:r>
            <a:endParaRPr b="1" i="1" sz="1100">
              <a:latin typeface="Exo"/>
              <a:ea typeface="Exo"/>
              <a:cs typeface="Exo"/>
              <a:sym typeface="Exo"/>
            </a:endParaRPr>
          </a:p>
          <a:p>
            <a:pPr indent="0" lvl="0" marL="0" rtl="0" algn="ctr">
              <a:spcBef>
                <a:spcPts val="0"/>
              </a:spcBef>
              <a:spcAft>
                <a:spcPts val="0"/>
              </a:spcAft>
              <a:buNone/>
            </a:pPr>
            <a:r>
              <a:rPr b="1" i="1" lang="en-US" sz="1100">
                <a:latin typeface="Exo"/>
                <a:ea typeface="Exo"/>
                <a:cs typeface="Exo"/>
                <a:sym typeface="Exo"/>
              </a:rPr>
              <a:t>của khách hàng</a:t>
            </a:r>
            <a:endParaRPr b="1" i="1" sz="1100">
              <a:latin typeface="Exo"/>
              <a:ea typeface="Exo"/>
              <a:cs typeface="Exo"/>
              <a:sym typeface="Exo"/>
            </a:endParaRPr>
          </a:p>
        </p:txBody>
      </p:sp>
      <p:sp>
        <p:nvSpPr>
          <p:cNvPr id="285" name="Google Shape;285;g23e610590d6_1_325"/>
          <p:cNvSpPr txBox="1"/>
          <p:nvPr/>
        </p:nvSpPr>
        <p:spPr>
          <a:xfrm>
            <a:off x="7670438" y="1762038"/>
            <a:ext cx="30000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500">
                <a:solidFill>
                  <a:srgbClr val="000000"/>
                </a:solidFill>
                <a:latin typeface="Exo Medium"/>
                <a:ea typeface="Exo Medium"/>
                <a:cs typeface="Exo Medium"/>
                <a:sym typeface="Exo Medium"/>
              </a:rPr>
              <a:t>Ví dụ minh hoạ về </a:t>
            </a:r>
            <a:r>
              <a:rPr lang="en-US" sz="1500">
                <a:latin typeface="Exo Medium"/>
                <a:ea typeface="Exo Medium"/>
                <a:cs typeface="Exo Medium"/>
                <a:sym typeface="Exo Medium"/>
              </a:rPr>
              <a:t>RIGHT</a:t>
            </a:r>
            <a:r>
              <a:rPr lang="en-US" sz="1500">
                <a:solidFill>
                  <a:srgbClr val="000000"/>
                </a:solidFill>
                <a:latin typeface="Exo Medium"/>
                <a:ea typeface="Exo Medium"/>
                <a:cs typeface="Exo Medium"/>
                <a:sym typeface="Exo Medium"/>
              </a:rPr>
              <a:t> JOIN</a:t>
            </a:r>
            <a:endParaRPr b="1" sz="1500">
              <a:solidFill>
                <a:srgbClr val="000000"/>
              </a:solidFill>
              <a:highlight>
                <a:srgbClr val="F1C232"/>
              </a:highlight>
              <a:latin typeface="Exo"/>
              <a:ea typeface="Exo"/>
              <a:cs typeface="Exo"/>
              <a:sym typeface="Exo"/>
            </a:endParaRPr>
          </a:p>
        </p:txBody>
      </p:sp>
      <p:graphicFrame>
        <p:nvGraphicFramePr>
          <p:cNvPr id="286" name="Google Shape;286;g23e610590d6_1_325"/>
          <p:cNvGraphicFramePr/>
          <p:nvPr/>
        </p:nvGraphicFramePr>
        <p:xfrm>
          <a:off x="7385425" y="4839175"/>
          <a:ext cx="3000000" cy="3000000"/>
        </p:xfrm>
        <a:graphic>
          <a:graphicData uri="http://schemas.openxmlformats.org/drawingml/2006/table">
            <a:tbl>
              <a:tblPr>
                <a:noFill/>
                <a:tableStyleId>{0E928BC3-58A0-4D6D-AEF5-876A2B6ADAE0}</a:tableStyleId>
              </a:tblPr>
              <a:tblGrid>
                <a:gridCol w="735350"/>
                <a:gridCol w="784350"/>
                <a:gridCol w="706425"/>
                <a:gridCol w="859125"/>
                <a:gridCol w="808175"/>
              </a:tblGrid>
              <a:tr h="262600">
                <a:tc>
                  <a:txBody>
                    <a:bodyPr/>
                    <a:lstStyle/>
                    <a:p>
                      <a:pPr indent="0" lvl="0" marL="0" marR="0" rtl="0" algn="ctr">
                        <a:lnSpc>
                          <a:spcPct val="115000"/>
                        </a:lnSpc>
                        <a:spcBef>
                          <a:spcPts val="0"/>
                        </a:spcBef>
                        <a:spcAft>
                          <a:spcPts val="0"/>
                        </a:spcAft>
                        <a:buClr>
                          <a:srgbClr val="000000"/>
                        </a:buClr>
                        <a:buSzPts val="1000"/>
                        <a:buFont typeface="Arial"/>
                        <a:buNone/>
                      </a:pPr>
                      <a:r>
                        <a:rPr b="1" lang="en-US" sz="1200">
                          <a:solidFill>
                            <a:srgbClr val="FFFFFF"/>
                          </a:solidFill>
                          <a:latin typeface="Exo"/>
                          <a:ea typeface="Exo"/>
                          <a:cs typeface="Exo"/>
                          <a:sym typeface="Exo"/>
                        </a:rPr>
                        <a:t>CusID</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A8F"/>
                    </a:solidFill>
                  </a:tcPr>
                </a:tc>
                <a:tc>
                  <a:txBody>
                    <a:bodyPr/>
                    <a:lstStyle/>
                    <a:p>
                      <a:pPr indent="0" lvl="0" marL="0" marR="0" rtl="0" algn="ctr">
                        <a:lnSpc>
                          <a:spcPct val="115000"/>
                        </a:lnSpc>
                        <a:spcBef>
                          <a:spcPts val="0"/>
                        </a:spcBef>
                        <a:spcAft>
                          <a:spcPts val="0"/>
                        </a:spcAft>
                        <a:buNone/>
                      </a:pPr>
                      <a:r>
                        <a:rPr b="1" lang="en-US" sz="1200">
                          <a:solidFill>
                            <a:srgbClr val="FFFFFF"/>
                          </a:solidFill>
                          <a:latin typeface="Exo"/>
                          <a:ea typeface="Exo"/>
                          <a:cs typeface="Exo"/>
                          <a:sym typeface="Exo"/>
                        </a:rPr>
                        <a:t>PID</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A8F"/>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200">
                          <a:solidFill>
                            <a:srgbClr val="FFFFFF"/>
                          </a:solidFill>
                          <a:latin typeface="Exo"/>
                          <a:ea typeface="Exo"/>
                          <a:cs typeface="Exo"/>
                          <a:sym typeface="Exo"/>
                        </a:rPr>
                        <a:t>QTY</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A8F"/>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200">
                          <a:solidFill>
                            <a:srgbClr val="FFFFFF"/>
                          </a:solidFill>
                          <a:latin typeface="Exo"/>
                          <a:ea typeface="Exo"/>
                          <a:cs typeface="Exo"/>
                          <a:sym typeface="Exo"/>
                        </a:rPr>
                        <a:t>CusID</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A8F"/>
                    </a:solidFill>
                  </a:tcPr>
                </a:tc>
                <a:tc>
                  <a:txBody>
                    <a:bodyPr/>
                    <a:lstStyle/>
                    <a:p>
                      <a:pPr indent="0" lvl="0" marL="0" marR="0" rtl="0" algn="ctr">
                        <a:lnSpc>
                          <a:spcPct val="115000"/>
                        </a:lnSpc>
                        <a:spcBef>
                          <a:spcPts val="0"/>
                        </a:spcBef>
                        <a:spcAft>
                          <a:spcPts val="0"/>
                        </a:spcAft>
                        <a:buNone/>
                      </a:pPr>
                      <a:r>
                        <a:rPr b="1" lang="en-US" sz="1200">
                          <a:solidFill>
                            <a:srgbClr val="FFFFFF"/>
                          </a:solidFill>
                          <a:latin typeface="Exo"/>
                          <a:ea typeface="Exo"/>
                          <a:cs typeface="Exo"/>
                          <a:sym typeface="Exo"/>
                        </a:rPr>
                        <a:t>CusName</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A8F"/>
                    </a:solidFill>
                  </a:tcPr>
                </a:tc>
              </a:tr>
              <a:tr h="178850">
                <a:tc>
                  <a:txBody>
                    <a:bodyPr/>
                    <a:lstStyle/>
                    <a:p>
                      <a:pPr indent="0" lvl="0" marL="0" marR="0" rtl="0" algn="ctr">
                        <a:lnSpc>
                          <a:spcPct val="115000"/>
                        </a:lnSpc>
                        <a:spcBef>
                          <a:spcPts val="0"/>
                        </a:spcBef>
                        <a:spcAft>
                          <a:spcPts val="0"/>
                        </a:spcAft>
                        <a:buClr>
                          <a:srgbClr val="000000"/>
                        </a:buClr>
                        <a:buSzPts val="1000"/>
                        <a:buFont typeface="Arial"/>
                        <a:buNone/>
                      </a:pPr>
                      <a:r>
                        <a:rPr b="1" i="1" lang="en-US" sz="1200" u="none" cap="none" strike="noStrike">
                          <a:latin typeface="Exo"/>
                          <a:ea typeface="Exo"/>
                          <a:cs typeface="Exo"/>
                          <a:sym typeface="Exo"/>
                        </a:rPr>
                        <a:t>C1000</a:t>
                      </a:r>
                      <a:endParaRPr b="1" i="1"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i="1" lang="en-US" sz="1200">
                          <a:latin typeface="Exo"/>
                          <a:ea typeface="Exo"/>
                          <a:cs typeface="Exo"/>
                          <a:sym typeface="Exo"/>
                        </a:rPr>
                        <a:t>P01</a:t>
                      </a:r>
                      <a:endParaRPr b="1" i="1"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i="1" lang="en-US" sz="1200" u="none" cap="none" strike="noStrike">
                          <a:latin typeface="Exo"/>
                          <a:ea typeface="Exo"/>
                          <a:cs typeface="Exo"/>
                          <a:sym typeface="Exo"/>
                        </a:rPr>
                        <a:t>10</a:t>
                      </a:r>
                      <a:endParaRPr b="1" i="1"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i="1" lang="en-US" sz="1200" u="none" cap="none" strike="noStrike">
                          <a:latin typeface="Exo"/>
                          <a:ea typeface="Exo"/>
                          <a:cs typeface="Exo"/>
                          <a:sym typeface="Exo"/>
                        </a:rPr>
                        <a:t>C1000</a:t>
                      </a:r>
                      <a:endParaRPr b="1" i="1"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None/>
                      </a:pPr>
                      <a:r>
                        <a:rPr b="1" i="1" lang="en-US" sz="1200">
                          <a:latin typeface="Exo"/>
                          <a:ea typeface="Exo"/>
                          <a:cs typeface="Exo"/>
                          <a:sym typeface="Exo"/>
                        </a:rPr>
                        <a:t>Đức</a:t>
                      </a:r>
                      <a:endParaRPr b="1" i="1"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116375">
                <a:tc>
                  <a:txBody>
                    <a:bodyPr/>
                    <a:lstStyle/>
                    <a:p>
                      <a:pPr indent="0" lvl="0" marL="0" marR="0" rtl="0" algn="ctr">
                        <a:lnSpc>
                          <a:spcPct val="115000"/>
                        </a:lnSpc>
                        <a:spcBef>
                          <a:spcPts val="0"/>
                        </a:spcBef>
                        <a:spcAft>
                          <a:spcPts val="0"/>
                        </a:spcAft>
                        <a:buClr>
                          <a:srgbClr val="000000"/>
                        </a:buClr>
                        <a:buSzPts val="1000"/>
                        <a:buFont typeface="Arial"/>
                        <a:buNone/>
                      </a:pPr>
                      <a:r>
                        <a:rPr b="1" i="1" lang="en-US" sz="1200" u="none" cap="none" strike="noStrike">
                          <a:latin typeface="Exo"/>
                          <a:ea typeface="Exo"/>
                          <a:cs typeface="Exo"/>
                          <a:sym typeface="Exo"/>
                        </a:rPr>
                        <a:t>C1001</a:t>
                      </a:r>
                      <a:endParaRPr b="1" i="1"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i="1" lang="en-US" sz="1200">
                          <a:latin typeface="Exo"/>
                          <a:ea typeface="Exo"/>
                          <a:cs typeface="Exo"/>
                          <a:sym typeface="Exo"/>
                        </a:rPr>
                        <a:t>P02</a:t>
                      </a:r>
                      <a:endParaRPr b="1" i="1"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i="1" lang="en-US" sz="1200" u="none" cap="none" strike="noStrike">
                          <a:latin typeface="Exo"/>
                          <a:ea typeface="Exo"/>
                          <a:cs typeface="Exo"/>
                          <a:sym typeface="Exo"/>
                        </a:rPr>
                        <a:t>2</a:t>
                      </a:r>
                      <a:endParaRPr b="1" i="1"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i="1" lang="en-US" sz="1200" u="none" cap="none" strike="noStrike">
                          <a:latin typeface="Exo"/>
                          <a:ea typeface="Exo"/>
                          <a:cs typeface="Exo"/>
                          <a:sym typeface="Exo"/>
                        </a:rPr>
                        <a:t>C1001</a:t>
                      </a:r>
                      <a:endParaRPr b="1" i="1"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None/>
                      </a:pPr>
                      <a:r>
                        <a:rPr b="1" i="1" lang="en-US" sz="1200">
                          <a:latin typeface="Exo"/>
                          <a:ea typeface="Exo"/>
                          <a:cs typeface="Exo"/>
                          <a:sym typeface="Exo"/>
                        </a:rPr>
                        <a:t>Hoàng</a:t>
                      </a:r>
                      <a:endParaRPr b="1" i="1"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181925">
                <a:tc>
                  <a:txBody>
                    <a:bodyPr/>
                    <a:lstStyle/>
                    <a:p>
                      <a:pPr indent="0" lvl="0" marL="0" marR="0" rtl="0" algn="ctr">
                        <a:lnSpc>
                          <a:spcPct val="115000"/>
                        </a:lnSpc>
                        <a:spcBef>
                          <a:spcPts val="0"/>
                        </a:spcBef>
                        <a:spcAft>
                          <a:spcPts val="0"/>
                        </a:spcAft>
                        <a:buClr>
                          <a:srgbClr val="000000"/>
                        </a:buClr>
                        <a:buSzPts val="1000"/>
                        <a:buFont typeface="Arial"/>
                        <a:buNone/>
                      </a:pPr>
                      <a:r>
                        <a:rPr b="1" i="1" lang="en-US" sz="1200" u="none" cap="none" strike="noStrike">
                          <a:latin typeface="Exo"/>
                          <a:ea typeface="Exo"/>
                          <a:cs typeface="Exo"/>
                          <a:sym typeface="Exo"/>
                        </a:rPr>
                        <a:t>C1002</a:t>
                      </a:r>
                      <a:endParaRPr b="1" i="1"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i="1" lang="en-US" sz="1200">
                          <a:latin typeface="Exo"/>
                          <a:ea typeface="Exo"/>
                          <a:cs typeface="Exo"/>
                          <a:sym typeface="Exo"/>
                        </a:rPr>
                        <a:t>P03</a:t>
                      </a:r>
                      <a:endParaRPr b="1" i="1"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i="1" lang="en-US" sz="1200" u="none" cap="none" strike="noStrike">
                          <a:latin typeface="Exo"/>
                          <a:ea typeface="Exo"/>
                          <a:cs typeface="Exo"/>
                          <a:sym typeface="Exo"/>
                        </a:rPr>
                        <a:t>10</a:t>
                      </a:r>
                      <a:endParaRPr b="1" i="1"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i="1" lang="en-US" sz="1200" u="none" cap="none" strike="noStrike">
                          <a:latin typeface="Exo"/>
                          <a:ea typeface="Exo"/>
                          <a:cs typeface="Exo"/>
                          <a:sym typeface="Exo"/>
                        </a:rPr>
                        <a:t>C1002</a:t>
                      </a:r>
                      <a:endParaRPr b="1" i="1"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None/>
                      </a:pPr>
                      <a:r>
                        <a:rPr b="1" i="1" lang="en-US" sz="1200">
                          <a:latin typeface="Exo"/>
                          <a:ea typeface="Exo"/>
                          <a:cs typeface="Exo"/>
                          <a:sym typeface="Exo"/>
                        </a:rPr>
                        <a:t>Phúc</a:t>
                      </a:r>
                      <a:endParaRPr b="1" i="1"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159925">
                <a:tc>
                  <a:txBody>
                    <a:bodyPr/>
                    <a:lstStyle/>
                    <a:p>
                      <a:pPr indent="0" lvl="0" marL="0" marR="0" rtl="0" algn="ctr">
                        <a:lnSpc>
                          <a:spcPct val="115000"/>
                        </a:lnSpc>
                        <a:spcBef>
                          <a:spcPts val="0"/>
                        </a:spcBef>
                        <a:spcAft>
                          <a:spcPts val="0"/>
                        </a:spcAft>
                        <a:buNone/>
                      </a:pPr>
                      <a:r>
                        <a:rPr lang="en-US" sz="1200">
                          <a:latin typeface="Exo"/>
                          <a:ea typeface="Exo"/>
                          <a:cs typeface="Exo"/>
                          <a:sym typeface="Exo"/>
                        </a:rPr>
                        <a:t>NULL</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None/>
                      </a:pPr>
                      <a:r>
                        <a:rPr lang="en-US" sz="1200">
                          <a:latin typeface="Exo"/>
                          <a:ea typeface="Exo"/>
                          <a:cs typeface="Exo"/>
                          <a:sym typeface="Exo"/>
                        </a:rPr>
                        <a:t>NULL</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None/>
                      </a:pPr>
                      <a:r>
                        <a:rPr lang="en-US" sz="1200">
                          <a:latin typeface="Exo"/>
                          <a:ea typeface="Exo"/>
                          <a:cs typeface="Exo"/>
                          <a:sym typeface="Exo"/>
                        </a:rPr>
                        <a:t>NULL</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C1003</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a:latin typeface="Exo"/>
                          <a:ea typeface="Exo"/>
                          <a:cs typeface="Exo"/>
                          <a:sym typeface="Exo"/>
                        </a:rPr>
                        <a:t>Bảo</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203925">
                <a:tc>
                  <a:txBody>
                    <a:bodyPr/>
                    <a:lstStyle/>
                    <a:p>
                      <a:pPr indent="0" lvl="0" marL="0" marR="0" rtl="0" algn="ctr">
                        <a:lnSpc>
                          <a:spcPct val="115000"/>
                        </a:lnSpc>
                        <a:spcBef>
                          <a:spcPts val="0"/>
                        </a:spcBef>
                        <a:spcAft>
                          <a:spcPts val="0"/>
                        </a:spcAft>
                        <a:buNone/>
                      </a:pPr>
                      <a:r>
                        <a:rPr lang="en-US" sz="1200">
                          <a:latin typeface="Exo"/>
                          <a:ea typeface="Exo"/>
                          <a:cs typeface="Exo"/>
                          <a:sym typeface="Exo"/>
                        </a:rPr>
                        <a:t>NULL</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None/>
                      </a:pPr>
                      <a:r>
                        <a:rPr lang="en-US" sz="1200">
                          <a:latin typeface="Exo"/>
                          <a:ea typeface="Exo"/>
                          <a:cs typeface="Exo"/>
                          <a:sym typeface="Exo"/>
                        </a:rPr>
                        <a:t>NULL</a:t>
                      </a:r>
                      <a:endParaRPr sz="1200">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None/>
                      </a:pPr>
                      <a:r>
                        <a:rPr lang="en-US" sz="1200">
                          <a:latin typeface="Exo"/>
                          <a:ea typeface="Exo"/>
                          <a:cs typeface="Exo"/>
                          <a:sym typeface="Exo"/>
                        </a:rPr>
                        <a:t>NULL</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None/>
                      </a:pPr>
                      <a:r>
                        <a:rPr lang="en-US" sz="1200">
                          <a:latin typeface="Exo"/>
                          <a:ea typeface="Exo"/>
                          <a:cs typeface="Exo"/>
                          <a:sym typeface="Exo"/>
                        </a:rPr>
                        <a:t>C1004</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None/>
                      </a:pPr>
                      <a:r>
                        <a:rPr lang="en-US" sz="1200">
                          <a:latin typeface="Exo"/>
                          <a:ea typeface="Exo"/>
                          <a:cs typeface="Exo"/>
                          <a:sym typeface="Exo"/>
                        </a:rPr>
                        <a:t>Hải</a:t>
                      </a:r>
                      <a:endParaRPr sz="1200">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bl>
          </a:graphicData>
        </a:graphic>
      </p:graphicFrame>
      <p:sp>
        <p:nvSpPr>
          <p:cNvPr id="287" name="Google Shape;287;g23e610590d6_1_325"/>
          <p:cNvSpPr txBox="1"/>
          <p:nvPr/>
        </p:nvSpPr>
        <p:spPr>
          <a:xfrm>
            <a:off x="7385425" y="6206675"/>
            <a:ext cx="37557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US" sz="1100">
                <a:latin typeface="Exo"/>
                <a:ea typeface="Exo"/>
                <a:cs typeface="Exo"/>
                <a:sym typeface="Exo"/>
              </a:rPr>
              <a:t>Bảng chứa kết quả truy vấn của </a:t>
            </a:r>
            <a:r>
              <a:rPr b="1" i="1" lang="en-US" sz="1100">
                <a:latin typeface="Exo"/>
                <a:ea typeface="Exo"/>
                <a:cs typeface="Exo"/>
                <a:sym typeface="Exo"/>
              </a:rPr>
              <a:t>RIGHT</a:t>
            </a:r>
            <a:r>
              <a:rPr b="1" i="1" lang="en-US" sz="1100">
                <a:latin typeface="Exo"/>
                <a:ea typeface="Exo"/>
                <a:cs typeface="Exo"/>
                <a:sym typeface="Exo"/>
              </a:rPr>
              <a:t> JOIN</a:t>
            </a:r>
            <a:endParaRPr b="1" i="1" sz="1100">
              <a:latin typeface="Exo"/>
              <a:ea typeface="Exo"/>
              <a:cs typeface="Exo"/>
              <a:sym typeface="Exo"/>
            </a:endParaRPr>
          </a:p>
        </p:txBody>
      </p:sp>
      <p:sp>
        <p:nvSpPr>
          <p:cNvPr id="288" name="Google Shape;288;g23e610590d6_1_325"/>
          <p:cNvSpPr/>
          <p:nvPr/>
        </p:nvSpPr>
        <p:spPr>
          <a:xfrm rot="5400000">
            <a:off x="8872200" y="4094750"/>
            <a:ext cx="674700" cy="290100"/>
          </a:xfrm>
          <a:prstGeom prst="stripedRightArrow">
            <a:avLst>
              <a:gd fmla="val 50000" name="adj1"/>
              <a:gd fmla="val 50000" name="adj2"/>
            </a:avLst>
          </a:prstGeom>
          <a:solidFill>
            <a:srgbClr val="FF686D"/>
          </a:solidFill>
          <a:ln cap="flat" cmpd="sng" w="9525">
            <a:solidFill>
              <a:srgbClr val="E2262D"/>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cxnSp>
        <p:nvCxnSpPr>
          <p:cNvPr id="289" name="Google Shape;289;g23e610590d6_1_325"/>
          <p:cNvCxnSpPr/>
          <p:nvPr/>
        </p:nvCxnSpPr>
        <p:spPr>
          <a:xfrm>
            <a:off x="5866000" y="1863375"/>
            <a:ext cx="0" cy="4488900"/>
          </a:xfrm>
          <a:prstGeom prst="straightConnector1">
            <a:avLst/>
          </a:prstGeom>
          <a:noFill/>
          <a:ln cap="flat" cmpd="sng" w="9525">
            <a:solidFill>
              <a:srgbClr val="E31F26"/>
            </a:solidFill>
            <a:prstDash val="solid"/>
            <a:round/>
            <a:headEnd len="med" w="med" type="diamond"/>
            <a:tailEnd len="med" w="med" type="diamond"/>
          </a:ln>
        </p:spPr>
      </p:cxnSp>
      <p:sp>
        <p:nvSpPr>
          <p:cNvPr id="290" name="Google Shape;290;g23e610590d6_1_325"/>
          <p:cNvSpPr txBox="1"/>
          <p:nvPr/>
        </p:nvSpPr>
        <p:spPr>
          <a:xfrm>
            <a:off x="755600" y="3819425"/>
            <a:ext cx="4758300" cy="21549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600"/>
              <a:buFont typeface="Arial"/>
              <a:buNone/>
            </a:pPr>
            <a:r>
              <a:rPr lang="en-US" sz="1600">
                <a:solidFill>
                  <a:schemeClr val="dk1"/>
                </a:solidFill>
                <a:latin typeface="Exo Medium"/>
                <a:ea typeface="Exo Medium"/>
                <a:cs typeface="Exo Medium"/>
                <a:sym typeface="Exo Medium"/>
              </a:rPr>
              <a:t>Trong ví dụ bên, RIGHT JOIN hoạt động như sau: </a:t>
            </a:r>
            <a:endParaRPr sz="1600">
              <a:solidFill>
                <a:schemeClr val="dk1"/>
              </a:solidFill>
              <a:latin typeface="Exo Medium"/>
              <a:ea typeface="Exo Medium"/>
              <a:cs typeface="Exo Medium"/>
              <a:sym typeface="Exo Medium"/>
            </a:endParaRPr>
          </a:p>
          <a:p>
            <a:pPr indent="0" lvl="0" marL="0" marR="0" rtl="0" algn="l">
              <a:lnSpc>
                <a:spcPct val="100000"/>
              </a:lnSpc>
              <a:spcBef>
                <a:spcPts val="0"/>
              </a:spcBef>
              <a:spcAft>
                <a:spcPts val="0"/>
              </a:spcAft>
              <a:buClr>
                <a:schemeClr val="dk1"/>
              </a:buClr>
              <a:buSzPts val="1600"/>
              <a:buFont typeface="Arial"/>
              <a:buNone/>
            </a:pPr>
            <a:r>
              <a:rPr lang="en-US" sz="1600">
                <a:solidFill>
                  <a:schemeClr val="dk1"/>
                </a:solidFill>
                <a:latin typeface="Exo Medium"/>
                <a:ea typeface="Exo Medium"/>
                <a:cs typeface="Exo Medium"/>
                <a:sym typeface="Exo Medium"/>
              </a:rPr>
              <a:t>B1: Lấy tất cả dữ liệu chứa trong bảng bên phải (Customer)</a:t>
            </a:r>
            <a:endParaRPr sz="1600">
              <a:solidFill>
                <a:schemeClr val="dk1"/>
              </a:solidFill>
              <a:latin typeface="Exo Medium"/>
              <a:ea typeface="Exo Medium"/>
              <a:cs typeface="Exo Medium"/>
              <a:sym typeface="Exo Medium"/>
            </a:endParaRPr>
          </a:p>
          <a:p>
            <a:pPr indent="0" lvl="0" marL="0" marR="0" rtl="0" algn="l">
              <a:lnSpc>
                <a:spcPct val="100000"/>
              </a:lnSpc>
              <a:spcBef>
                <a:spcPts val="0"/>
              </a:spcBef>
              <a:spcAft>
                <a:spcPts val="0"/>
              </a:spcAft>
              <a:buClr>
                <a:schemeClr val="dk1"/>
              </a:buClr>
              <a:buSzPts val="1600"/>
              <a:buFont typeface="Arial"/>
              <a:buNone/>
            </a:pPr>
            <a:r>
              <a:rPr lang="en-US" sz="1600">
                <a:solidFill>
                  <a:schemeClr val="dk1"/>
                </a:solidFill>
                <a:latin typeface="Exo Medium"/>
                <a:ea typeface="Exo Medium"/>
                <a:cs typeface="Exo Medium"/>
                <a:sym typeface="Exo Medium"/>
              </a:rPr>
              <a:t>B2: Tìm những dòng dữ liệu có cùng trường CusID của cả 2 bảng và nối chúng lại với nhau. </a:t>
            </a:r>
            <a:endParaRPr sz="1600">
              <a:solidFill>
                <a:schemeClr val="dk1"/>
              </a:solidFill>
              <a:latin typeface="Exo Medium"/>
              <a:ea typeface="Exo Medium"/>
              <a:cs typeface="Exo Medium"/>
              <a:sym typeface="Exo Medium"/>
            </a:endParaRPr>
          </a:p>
          <a:p>
            <a:pPr indent="0" lvl="0" marL="0" marR="0" rtl="0" algn="l">
              <a:lnSpc>
                <a:spcPct val="100000"/>
              </a:lnSpc>
              <a:spcBef>
                <a:spcPts val="0"/>
              </a:spcBef>
              <a:spcAft>
                <a:spcPts val="0"/>
              </a:spcAft>
              <a:buClr>
                <a:schemeClr val="dk1"/>
              </a:buClr>
              <a:buSzPts val="1600"/>
              <a:buFont typeface="Arial"/>
              <a:buNone/>
            </a:pPr>
            <a:r>
              <a:rPr lang="en-US" sz="1600">
                <a:solidFill>
                  <a:schemeClr val="dk1"/>
                </a:solidFill>
                <a:latin typeface="Exo Medium"/>
                <a:ea typeface="Exo Medium"/>
                <a:cs typeface="Exo Medium"/>
                <a:sym typeface="Exo Medium"/>
              </a:rPr>
              <a:t>Với các dòng CusID chỉ xuất hiện ở bảng bên phải mà không xuất hiện tại bảng bên trái (các dòng có tô viền đen ), bảng kết quả sẽ hiển thị NULL</a:t>
            </a:r>
            <a:endParaRPr sz="1600">
              <a:solidFill>
                <a:schemeClr val="dk1"/>
              </a:solidFill>
              <a:latin typeface="Exo Medium"/>
              <a:ea typeface="Exo Medium"/>
              <a:cs typeface="Exo Medium"/>
              <a:sym typeface="Exo Medium"/>
            </a:endParaRPr>
          </a:p>
        </p:txBody>
      </p:sp>
      <p:sp>
        <p:nvSpPr>
          <p:cNvPr id="291" name="Google Shape;291;g23e610590d6_1_325"/>
          <p:cNvSpPr txBox="1"/>
          <p:nvPr/>
        </p:nvSpPr>
        <p:spPr>
          <a:xfrm>
            <a:off x="6758125" y="3791913"/>
            <a:ext cx="2180100" cy="8004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600"/>
              <a:buFont typeface="Arial"/>
              <a:buNone/>
            </a:pPr>
            <a:r>
              <a:rPr b="1" i="0" lang="en-US" sz="1000" u="none" cap="none" strike="noStrike">
                <a:solidFill>
                  <a:srgbClr val="3C78D8"/>
                </a:solidFill>
                <a:latin typeface="Exo"/>
                <a:ea typeface="Exo"/>
                <a:cs typeface="Exo"/>
                <a:sym typeface="Exo"/>
              </a:rPr>
              <a:t>SELECT</a:t>
            </a:r>
            <a:r>
              <a:rPr b="0" i="0" lang="en-US" sz="1000" u="none" cap="none" strike="noStrike">
                <a:solidFill>
                  <a:schemeClr val="dk1"/>
                </a:solidFill>
                <a:latin typeface="Exo Medium"/>
                <a:ea typeface="Exo Medium"/>
                <a:cs typeface="Exo Medium"/>
                <a:sym typeface="Exo Medium"/>
              </a:rPr>
              <a:t> </a:t>
            </a:r>
            <a:r>
              <a:rPr i="1" lang="en-US" sz="1000">
                <a:solidFill>
                  <a:schemeClr val="dk1"/>
                </a:solidFill>
                <a:latin typeface="Exo Medium"/>
                <a:ea typeface="Exo Medium"/>
                <a:cs typeface="Exo Medium"/>
                <a:sym typeface="Exo Medium"/>
              </a:rPr>
              <a:t>*</a:t>
            </a:r>
            <a:br>
              <a:rPr b="0" i="0" lang="en-US" sz="1000" u="none" cap="none" strike="noStrike">
                <a:solidFill>
                  <a:schemeClr val="dk1"/>
                </a:solidFill>
                <a:latin typeface="Exo Medium"/>
                <a:ea typeface="Exo Medium"/>
                <a:cs typeface="Exo Medium"/>
                <a:sym typeface="Exo Medium"/>
              </a:rPr>
            </a:br>
            <a:r>
              <a:rPr b="1" i="0" lang="en-US" sz="1000" u="none" cap="none" strike="noStrike">
                <a:solidFill>
                  <a:srgbClr val="3C78D8"/>
                </a:solidFill>
                <a:latin typeface="Exo"/>
                <a:ea typeface="Exo"/>
                <a:cs typeface="Exo"/>
                <a:sym typeface="Exo"/>
              </a:rPr>
              <a:t>FROM</a:t>
            </a:r>
            <a:r>
              <a:rPr b="0" i="0" lang="en-US" sz="1000" u="none" cap="none" strike="noStrike">
                <a:solidFill>
                  <a:schemeClr val="dk1"/>
                </a:solidFill>
                <a:latin typeface="Exo Medium"/>
                <a:ea typeface="Exo Medium"/>
                <a:cs typeface="Exo Medium"/>
                <a:sym typeface="Exo Medium"/>
              </a:rPr>
              <a:t> </a:t>
            </a:r>
            <a:r>
              <a:rPr i="1" lang="en-US" sz="1000">
                <a:solidFill>
                  <a:schemeClr val="dk1"/>
                </a:solidFill>
                <a:latin typeface="Exo Medium"/>
                <a:ea typeface="Exo Medium"/>
                <a:cs typeface="Exo Medium"/>
                <a:sym typeface="Exo Medium"/>
              </a:rPr>
              <a:t>Sales</a:t>
            </a:r>
            <a:br>
              <a:rPr b="0" i="0" lang="en-US" sz="1000" u="none" cap="none" strike="noStrike">
                <a:solidFill>
                  <a:schemeClr val="dk1"/>
                </a:solidFill>
                <a:latin typeface="Exo Medium"/>
                <a:ea typeface="Exo Medium"/>
                <a:cs typeface="Exo Medium"/>
                <a:sym typeface="Exo Medium"/>
              </a:rPr>
            </a:br>
            <a:r>
              <a:rPr b="1" lang="en-US" sz="1000">
                <a:solidFill>
                  <a:srgbClr val="3C78D8"/>
                </a:solidFill>
                <a:latin typeface="Exo"/>
                <a:ea typeface="Exo"/>
                <a:cs typeface="Exo"/>
                <a:sym typeface="Exo"/>
              </a:rPr>
              <a:t>RIGHT</a:t>
            </a:r>
            <a:r>
              <a:rPr b="1" i="0" lang="en-US" sz="1000" u="none" cap="none" strike="noStrike">
                <a:solidFill>
                  <a:srgbClr val="3C78D8"/>
                </a:solidFill>
                <a:latin typeface="Exo"/>
                <a:ea typeface="Exo"/>
                <a:cs typeface="Exo"/>
                <a:sym typeface="Exo"/>
              </a:rPr>
              <a:t> JOIN</a:t>
            </a:r>
            <a:r>
              <a:rPr b="0" i="0" lang="en-US" sz="1000" u="none" cap="none" strike="noStrike">
                <a:solidFill>
                  <a:schemeClr val="dk1"/>
                </a:solidFill>
                <a:latin typeface="Exo Medium"/>
                <a:ea typeface="Exo Medium"/>
                <a:cs typeface="Exo Medium"/>
                <a:sym typeface="Exo Medium"/>
              </a:rPr>
              <a:t> </a:t>
            </a:r>
            <a:r>
              <a:rPr i="1" lang="en-US" sz="1000">
                <a:solidFill>
                  <a:schemeClr val="dk1"/>
                </a:solidFill>
                <a:latin typeface="Exo Medium"/>
                <a:ea typeface="Exo Medium"/>
                <a:cs typeface="Exo Medium"/>
                <a:sym typeface="Exo Medium"/>
              </a:rPr>
              <a:t>Customer</a:t>
            </a:r>
            <a:br>
              <a:rPr b="0" i="1" lang="en-US" sz="1000" u="none" cap="none" strike="noStrike">
                <a:solidFill>
                  <a:schemeClr val="dk1"/>
                </a:solidFill>
                <a:latin typeface="Exo Medium"/>
                <a:ea typeface="Exo Medium"/>
                <a:cs typeface="Exo Medium"/>
                <a:sym typeface="Exo Medium"/>
              </a:rPr>
            </a:br>
            <a:r>
              <a:rPr b="1" i="0" lang="en-US" sz="1000" u="none" cap="none" strike="noStrike">
                <a:solidFill>
                  <a:srgbClr val="3C78D8"/>
                </a:solidFill>
                <a:latin typeface="Exo"/>
                <a:ea typeface="Exo"/>
                <a:cs typeface="Exo"/>
                <a:sym typeface="Exo"/>
              </a:rPr>
              <a:t>ON</a:t>
            </a:r>
            <a:r>
              <a:rPr b="0" i="0" lang="en-US" sz="1000" u="none" cap="none" strike="noStrike">
                <a:solidFill>
                  <a:schemeClr val="dk1"/>
                </a:solidFill>
                <a:latin typeface="Exo Medium"/>
                <a:ea typeface="Exo Medium"/>
                <a:cs typeface="Exo Medium"/>
                <a:sym typeface="Exo Medium"/>
              </a:rPr>
              <a:t> </a:t>
            </a:r>
            <a:r>
              <a:rPr i="1" lang="en-US" sz="1000">
                <a:solidFill>
                  <a:schemeClr val="dk1"/>
                </a:solidFill>
                <a:latin typeface="Exo Medium"/>
                <a:ea typeface="Exo Medium"/>
                <a:cs typeface="Exo Medium"/>
                <a:sym typeface="Exo Medium"/>
              </a:rPr>
              <a:t>Customer</a:t>
            </a:r>
            <a:r>
              <a:rPr b="0" i="1" lang="en-US" sz="1000" u="none" cap="none" strike="noStrike">
                <a:solidFill>
                  <a:schemeClr val="dk1"/>
                </a:solidFill>
                <a:latin typeface="Exo Medium"/>
                <a:ea typeface="Exo Medium"/>
                <a:cs typeface="Exo Medium"/>
                <a:sym typeface="Exo Medium"/>
              </a:rPr>
              <a:t>.</a:t>
            </a:r>
            <a:r>
              <a:rPr i="1" lang="en-US" sz="1000">
                <a:solidFill>
                  <a:schemeClr val="dk1"/>
                </a:solidFill>
                <a:latin typeface="Exo Medium"/>
                <a:ea typeface="Exo Medium"/>
                <a:cs typeface="Exo Medium"/>
                <a:sym typeface="Exo Medium"/>
              </a:rPr>
              <a:t>CusID</a:t>
            </a:r>
            <a:r>
              <a:rPr b="0" i="1" lang="en-US" sz="1000" u="none" cap="none" strike="noStrike">
                <a:solidFill>
                  <a:schemeClr val="dk1"/>
                </a:solidFill>
                <a:latin typeface="Exo Medium"/>
                <a:ea typeface="Exo Medium"/>
                <a:cs typeface="Exo Medium"/>
                <a:sym typeface="Exo Medium"/>
              </a:rPr>
              <a:t> </a:t>
            </a:r>
            <a:r>
              <a:rPr b="0" i="0" lang="en-US" sz="1000" u="none" cap="none" strike="noStrike">
                <a:solidFill>
                  <a:schemeClr val="dk1"/>
                </a:solidFill>
                <a:latin typeface="Exo Medium"/>
                <a:ea typeface="Exo Medium"/>
                <a:cs typeface="Exo Medium"/>
                <a:sym typeface="Exo Medium"/>
              </a:rPr>
              <a:t>=</a:t>
            </a:r>
            <a:r>
              <a:rPr b="0" i="1" lang="en-US" sz="1000" u="none" cap="none" strike="noStrike">
                <a:solidFill>
                  <a:schemeClr val="dk1"/>
                </a:solidFill>
                <a:latin typeface="Exo Medium"/>
                <a:ea typeface="Exo Medium"/>
                <a:cs typeface="Exo Medium"/>
                <a:sym typeface="Exo Medium"/>
              </a:rPr>
              <a:t> </a:t>
            </a:r>
            <a:r>
              <a:rPr i="1" lang="en-US" sz="1000">
                <a:solidFill>
                  <a:schemeClr val="dk1"/>
                </a:solidFill>
                <a:latin typeface="Exo Medium"/>
                <a:ea typeface="Exo Medium"/>
                <a:cs typeface="Exo Medium"/>
                <a:sym typeface="Exo Medium"/>
              </a:rPr>
              <a:t>Sales.CusID</a:t>
            </a:r>
            <a:r>
              <a:rPr b="0" i="0" lang="en-US" sz="1000" u="none" cap="none" strike="noStrike">
                <a:solidFill>
                  <a:schemeClr val="dk1"/>
                </a:solidFill>
                <a:latin typeface="Exo Medium"/>
                <a:ea typeface="Exo Medium"/>
                <a:cs typeface="Exo Medium"/>
                <a:sym typeface="Exo Medium"/>
              </a:rPr>
              <a:t>; </a:t>
            </a:r>
            <a:endParaRPr b="1" i="0" sz="1000" u="none" cap="none" strike="noStrike">
              <a:solidFill>
                <a:srgbClr val="C00000"/>
              </a:solidFill>
              <a:latin typeface="Exo"/>
              <a:ea typeface="Exo"/>
              <a:cs typeface="Exo"/>
              <a:sym typeface="Exo"/>
            </a:endParaRPr>
          </a:p>
        </p:txBody>
      </p:sp>
      <p:sp>
        <p:nvSpPr>
          <p:cNvPr id="292" name="Google Shape;292;g23e610590d6_1_325"/>
          <p:cNvSpPr txBox="1"/>
          <p:nvPr/>
        </p:nvSpPr>
        <p:spPr>
          <a:xfrm>
            <a:off x="9681200" y="3087650"/>
            <a:ext cx="1767600" cy="431100"/>
          </a:xfrm>
          <a:prstGeom prst="rect">
            <a:avLst/>
          </a:prstGeom>
          <a:noFill/>
          <a:ln cap="flat" cmpd="sng" w="9525">
            <a:solidFill>
              <a:srgbClr val="000000"/>
            </a:solidFill>
            <a:prstDash val="lg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latin typeface="Calibri"/>
              <a:ea typeface="Calibri"/>
              <a:cs typeface="Calibri"/>
              <a:sym typeface="Calibri"/>
            </a:endParaRPr>
          </a:p>
        </p:txBody>
      </p:sp>
      <p:cxnSp>
        <p:nvCxnSpPr>
          <p:cNvPr id="293" name="Google Shape;293;g23e610590d6_1_325"/>
          <p:cNvCxnSpPr>
            <a:stCxn id="292" idx="3"/>
            <a:endCxn id="294" idx="3"/>
          </p:cNvCxnSpPr>
          <p:nvPr/>
        </p:nvCxnSpPr>
        <p:spPr>
          <a:xfrm flipH="1">
            <a:off x="11412200" y="3303200"/>
            <a:ext cx="36600" cy="2677200"/>
          </a:xfrm>
          <a:prstGeom prst="bentConnector3">
            <a:avLst>
              <a:gd fmla="val -650615" name="adj1"/>
            </a:avLst>
          </a:prstGeom>
          <a:noFill/>
          <a:ln cap="flat" cmpd="sng" w="9525">
            <a:solidFill>
              <a:schemeClr val="dk2"/>
            </a:solidFill>
            <a:prstDash val="lgDash"/>
            <a:round/>
            <a:headEnd len="med" w="med" type="none"/>
            <a:tailEnd len="med" w="med" type="stealth"/>
          </a:ln>
        </p:spPr>
      </p:cxnSp>
      <p:sp>
        <p:nvSpPr>
          <p:cNvPr id="294" name="Google Shape;294;g23e610590d6_1_325"/>
          <p:cNvSpPr txBox="1"/>
          <p:nvPr/>
        </p:nvSpPr>
        <p:spPr>
          <a:xfrm>
            <a:off x="9644525" y="5764725"/>
            <a:ext cx="1767600" cy="431100"/>
          </a:xfrm>
          <a:prstGeom prst="rect">
            <a:avLst/>
          </a:prstGeom>
          <a:noFill/>
          <a:ln cap="flat" cmpd="sng" w="9525">
            <a:solidFill>
              <a:srgbClr val="000000"/>
            </a:solidFill>
            <a:prstDash val="lg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latin typeface="Calibri"/>
              <a:ea typeface="Calibri"/>
              <a:cs typeface="Calibri"/>
              <a:sym typeface="Calibri"/>
            </a:endParaRPr>
          </a:p>
        </p:txBody>
      </p:sp>
      <p:sp>
        <p:nvSpPr>
          <p:cNvPr id="295" name="Google Shape;295;g23e610590d6_1_325"/>
          <p:cNvSpPr txBox="1"/>
          <p:nvPr/>
        </p:nvSpPr>
        <p:spPr>
          <a:xfrm>
            <a:off x="7387552" y="5764725"/>
            <a:ext cx="2091900" cy="431100"/>
          </a:xfrm>
          <a:prstGeom prst="rect">
            <a:avLst/>
          </a:prstGeom>
          <a:noFill/>
          <a:ln cap="flat" cmpd="sng" w="9525">
            <a:solidFill>
              <a:srgbClr val="E31F26"/>
            </a:solidFill>
            <a:prstDash val="lg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g23e610590d6_1_389"/>
          <p:cNvSpPr txBox="1"/>
          <p:nvPr/>
        </p:nvSpPr>
        <p:spPr>
          <a:xfrm>
            <a:off x="1205750" y="1597500"/>
            <a:ext cx="9542400" cy="15699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Exo Medium"/>
                <a:ea typeface="Exo Medium"/>
                <a:cs typeface="Exo Medium"/>
                <a:sym typeface="Exo Medium"/>
              </a:rPr>
              <a:t>Cú </a:t>
            </a:r>
            <a:r>
              <a:rPr lang="en-US" sz="1600">
                <a:solidFill>
                  <a:schemeClr val="dk1"/>
                </a:solidFill>
                <a:latin typeface="Exo Medium"/>
                <a:ea typeface="Exo Medium"/>
                <a:cs typeface="Exo Medium"/>
                <a:sym typeface="Exo Medium"/>
              </a:rPr>
              <a:t>pháp: </a:t>
            </a:r>
            <a:endParaRPr sz="1600">
              <a:solidFill>
                <a:schemeClr val="dk1"/>
              </a:solidFill>
              <a:latin typeface="Exo Medium"/>
              <a:ea typeface="Exo Medium"/>
              <a:cs typeface="Exo Medium"/>
              <a:sym typeface="Exo Medium"/>
            </a:endParaRPr>
          </a:p>
          <a:p>
            <a:pPr indent="0" lvl="0" marL="0" marR="0" rtl="0" algn="l">
              <a:lnSpc>
                <a:spcPct val="100000"/>
              </a:lnSpc>
              <a:spcBef>
                <a:spcPts val="0"/>
              </a:spcBef>
              <a:spcAft>
                <a:spcPts val="0"/>
              </a:spcAft>
              <a:buClr>
                <a:schemeClr val="dk1"/>
              </a:buClr>
              <a:buSzPts val="1600"/>
              <a:buFont typeface="Arial"/>
              <a:buNone/>
            </a:pPr>
            <a:r>
              <a:rPr b="1" lang="en-US" sz="1600">
                <a:solidFill>
                  <a:srgbClr val="3C78D8"/>
                </a:solidFill>
                <a:latin typeface="Exo"/>
                <a:ea typeface="Exo"/>
                <a:cs typeface="Exo"/>
                <a:sym typeface="Exo"/>
              </a:rPr>
              <a:t>SELECT</a:t>
            </a:r>
            <a:r>
              <a:rPr b="0" i="0" lang="en-US" sz="1600" u="none" cap="none" strike="noStrike">
                <a:solidFill>
                  <a:schemeClr val="dk1"/>
                </a:solidFill>
                <a:latin typeface="Exo Medium"/>
                <a:ea typeface="Exo Medium"/>
                <a:cs typeface="Exo Medium"/>
                <a:sym typeface="Exo Medium"/>
              </a:rPr>
              <a:t> </a:t>
            </a:r>
            <a:r>
              <a:rPr b="0" i="1" lang="en-US" sz="1600" u="none" cap="none" strike="noStrike">
                <a:solidFill>
                  <a:schemeClr val="dk1"/>
                </a:solidFill>
                <a:latin typeface="Exo Medium"/>
                <a:ea typeface="Exo Medium"/>
                <a:cs typeface="Exo Medium"/>
                <a:sym typeface="Exo Medium"/>
              </a:rPr>
              <a:t>column_name(s)</a:t>
            </a:r>
            <a:br>
              <a:rPr b="0" i="0" lang="en-US" sz="1600" u="none" cap="none" strike="noStrike">
                <a:solidFill>
                  <a:schemeClr val="dk1"/>
                </a:solidFill>
                <a:latin typeface="Exo Medium"/>
                <a:ea typeface="Exo Medium"/>
                <a:cs typeface="Exo Medium"/>
                <a:sym typeface="Exo Medium"/>
              </a:rPr>
            </a:br>
            <a:r>
              <a:rPr b="1" i="0" lang="en-US" sz="1600" u="none" cap="none" strike="noStrike">
                <a:solidFill>
                  <a:srgbClr val="3C78D8"/>
                </a:solidFill>
                <a:latin typeface="Exo"/>
                <a:ea typeface="Exo"/>
                <a:cs typeface="Exo"/>
                <a:sym typeface="Exo"/>
              </a:rPr>
              <a:t>FROM</a:t>
            </a:r>
            <a:r>
              <a:rPr b="0" i="0" lang="en-US" sz="1600" u="none" cap="none" strike="noStrike">
                <a:solidFill>
                  <a:schemeClr val="dk1"/>
                </a:solidFill>
                <a:latin typeface="Exo Medium"/>
                <a:ea typeface="Exo Medium"/>
                <a:cs typeface="Exo Medium"/>
                <a:sym typeface="Exo Medium"/>
              </a:rPr>
              <a:t> </a:t>
            </a:r>
            <a:r>
              <a:rPr b="0" i="1" lang="en-US" sz="1600" u="none" cap="none" strike="noStrike">
                <a:solidFill>
                  <a:schemeClr val="dk1"/>
                </a:solidFill>
                <a:latin typeface="Exo Medium"/>
                <a:ea typeface="Exo Medium"/>
                <a:cs typeface="Exo Medium"/>
                <a:sym typeface="Exo Medium"/>
              </a:rPr>
              <a:t>table1</a:t>
            </a:r>
            <a:br>
              <a:rPr b="0" i="0" lang="en-US" sz="1600" u="none" cap="none" strike="noStrike">
                <a:solidFill>
                  <a:schemeClr val="dk1"/>
                </a:solidFill>
                <a:latin typeface="Exo Medium"/>
                <a:ea typeface="Exo Medium"/>
                <a:cs typeface="Exo Medium"/>
                <a:sym typeface="Exo Medium"/>
              </a:rPr>
            </a:br>
            <a:r>
              <a:rPr b="1" i="0" lang="en-US" sz="1600" u="none" cap="none" strike="noStrike">
                <a:solidFill>
                  <a:srgbClr val="3C78D8"/>
                </a:solidFill>
                <a:latin typeface="Exo"/>
                <a:ea typeface="Exo"/>
                <a:cs typeface="Exo"/>
                <a:sym typeface="Exo"/>
              </a:rPr>
              <a:t>FULL JOIN</a:t>
            </a:r>
            <a:r>
              <a:rPr b="0" i="0" lang="en-US" sz="1600" u="none" cap="none" strike="noStrike">
                <a:solidFill>
                  <a:schemeClr val="dk1"/>
                </a:solidFill>
                <a:latin typeface="Exo Medium"/>
                <a:ea typeface="Exo Medium"/>
                <a:cs typeface="Exo Medium"/>
                <a:sym typeface="Exo Medium"/>
              </a:rPr>
              <a:t> </a:t>
            </a:r>
            <a:r>
              <a:rPr b="0" i="1" lang="en-US" sz="1600" u="none" cap="none" strike="noStrike">
                <a:solidFill>
                  <a:schemeClr val="dk1"/>
                </a:solidFill>
                <a:latin typeface="Exo Medium"/>
                <a:ea typeface="Exo Medium"/>
                <a:cs typeface="Exo Medium"/>
                <a:sym typeface="Exo Medium"/>
              </a:rPr>
              <a:t>table2</a:t>
            </a:r>
            <a:br>
              <a:rPr b="0" i="1" lang="en-US" sz="1600" u="none" cap="none" strike="noStrike">
                <a:solidFill>
                  <a:schemeClr val="dk1"/>
                </a:solidFill>
                <a:latin typeface="Exo Medium"/>
                <a:ea typeface="Exo Medium"/>
                <a:cs typeface="Exo Medium"/>
                <a:sym typeface="Exo Medium"/>
              </a:rPr>
            </a:br>
            <a:r>
              <a:rPr b="1" i="0" lang="en-US" sz="1600" u="none" cap="none" strike="noStrike">
                <a:solidFill>
                  <a:srgbClr val="3C78D8"/>
                </a:solidFill>
                <a:latin typeface="Exo"/>
                <a:ea typeface="Exo"/>
                <a:cs typeface="Exo"/>
                <a:sym typeface="Exo"/>
              </a:rPr>
              <a:t>ON</a:t>
            </a:r>
            <a:r>
              <a:rPr b="0" i="0" lang="en-US" sz="1600" u="none" cap="none" strike="noStrike">
                <a:solidFill>
                  <a:schemeClr val="dk1"/>
                </a:solidFill>
                <a:latin typeface="Exo Medium"/>
                <a:ea typeface="Exo Medium"/>
                <a:cs typeface="Exo Medium"/>
                <a:sym typeface="Exo Medium"/>
              </a:rPr>
              <a:t> </a:t>
            </a:r>
            <a:r>
              <a:rPr b="0" i="1" lang="en-US" sz="1600" u="none" cap="none" strike="noStrike">
                <a:solidFill>
                  <a:schemeClr val="dk1"/>
                </a:solidFill>
                <a:latin typeface="Exo Medium"/>
                <a:ea typeface="Exo Medium"/>
                <a:cs typeface="Exo Medium"/>
                <a:sym typeface="Exo Medium"/>
              </a:rPr>
              <a:t>table1.column_name </a:t>
            </a:r>
            <a:r>
              <a:rPr b="0" i="0" lang="en-US" sz="1600" u="none" cap="none" strike="noStrike">
                <a:solidFill>
                  <a:schemeClr val="dk1"/>
                </a:solidFill>
                <a:latin typeface="Exo Medium"/>
                <a:ea typeface="Exo Medium"/>
                <a:cs typeface="Exo Medium"/>
                <a:sym typeface="Exo Medium"/>
              </a:rPr>
              <a:t>=</a:t>
            </a:r>
            <a:r>
              <a:rPr b="0" i="1" lang="en-US" sz="1600" u="none" cap="none" strike="noStrike">
                <a:solidFill>
                  <a:schemeClr val="dk1"/>
                </a:solidFill>
                <a:latin typeface="Exo Medium"/>
                <a:ea typeface="Exo Medium"/>
                <a:cs typeface="Exo Medium"/>
                <a:sym typeface="Exo Medium"/>
              </a:rPr>
              <a:t> table2.column_name</a:t>
            </a:r>
            <a:r>
              <a:rPr b="0" i="0" lang="en-US" sz="1600" u="none" cap="none" strike="noStrike">
                <a:solidFill>
                  <a:schemeClr val="dk1"/>
                </a:solidFill>
                <a:latin typeface="Exo Medium"/>
                <a:ea typeface="Exo Medium"/>
                <a:cs typeface="Exo Medium"/>
                <a:sym typeface="Exo Medium"/>
              </a:rPr>
              <a:t>; </a:t>
            </a:r>
            <a:endParaRPr b="0" i="0" sz="1600" u="none" cap="none" strike="noStrike">
              <a:solidFill>
                <a:schemeClr val="dk1"/>
              </a:solidFill>
              <a:latin typeface="Exo Medium"/>
              <a:ea typeface="Exo Medium"/>
              <a:cs typeface="Exo Medium"/>
              <a:sym typeface="Exo Medium"/>
            </a:endParaRPr>
          </a:p>
          <a:p>
            <a:pPr indent="0" lvl="0" marL="0" marR="0" rtl="0" algn="l">
              <a:lnSpc>
                <a:spcPct val="100000"/>
              </a:lnSpc>
              <a:spcBef>
                <a:spcPts val="0"/>
              </a:spcBef>
              <a:spcAft>
                <a:spcPts val="0"/>
              </a:spcAft>
              <a:buClr>
                <a:schemeClr val="dk1"/>
              </a:buClr>
              <a:buSzPts val="1600"/>
              <a:buFont typeface="Arial"/>
              <a:buNone/>
            </a:pPr>
            <a:r>
              <a:rPr b="1" i="0" lang="en-US" sz="1000" u="none" cap="none" strike="noStrike">
                <a:solidFill>
                  <a:srgbClr val="C00000"/>
                </a:solidFill>
                <a:latin typeface="Exo"/>
                <a:ea typeface="Exo"/>
                <a:cs typeface="Exo"/>
                <a:sym typeface="Exo"/>
              </a:rPr>
              <a:t>(*) Quy ước: Bảng viết trước mệnh đề JOIN gọi là bảng bên trái, bảng viết sau mệnh đề JOIN gọi là bảng bên phải.</a:t>
            </a:r>
            <a:endParaRPr b="1" i="0" sz="1000" u="none" cap="none" strike="noStrike">
              <a:solidFill>
                <a:srgbClr val="C00000"/>
              </a:solidFill>
              <a:latin typeface="Exo"/>
              <a:ea typeface="Exo"/>
              <a:cs typeface="Exo"/>
              <a:sym typeface="Exo"/>
            </a:endParaRPr>
          </a:p>
        </p:txBody>
      </p:sp>
      <p:sp>
        <p:nvSpPr>
          <p:cNvPr id="301" name="Google Shape;301;g23e610590d6_1_389"/>
          <p:cNvSpPr/>
          <p:nvPr/>
        </p:nvSpPr>
        <p:spPr>
          <a:xfrm>
            <a:off x="1921725" y="998475"/>
            <a:ext cx="2303400" cy="477000"/>
          </a:xfrm>
          <a:prstGeom prst="roundRect">
            <a:avLst>
              <a:gd fmla="val 16667" name="adj"/>
            </a:avLst>
          </a:prstGeom>
          <a:solidFill>
            <a:schemeClr val="lt1"/>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chemeClr val="dk1"/>
                </a:solidFill>
                <a:latin typeface="Exo Medium"/>
                <a:ea typeface="Exo Medium"/>
                <a:cs typeface="Exo Medium"/>
                <a:sym typeface="Exo Medium"/>
              </a:rPr>
              <a:t>LEFT JOIN</a:t>
            </a:r>
            <a:endParaRPr b="0" i="0" sz="1800" u="none" cap="none" strike="noStrike">
              <a:solidFill>
                <a:schemeClr val="dk1"/>
              </a:solidFill>
              <a:latin typeface="Exo Medium"/>
              <a:ea typeface="Exo Medium"/>
              <a:cs typeface="Exo Medium"/>
              <a:sym typeface="Exo Medium"/>
            </a:endParaRPr>
          </a:p>
        </p:txBody>
      </p:sp>
      <p:sp>
        <p:nvSpPr>
          <p:cNvPr id="302" name="Google Shape;302;g23e610590d6_1_389"/>
          <p:cNvSpPr/>
          <p:nvPr/>
        </p:nvSpPr>
        <p:spPr>
          <a:xfrm>
            <a:off x="4770299" y="998475"/>
            <a:ext cx="2303400" cy="477000"/>
          </a:xfrm>
          <a:prstGeom prst="roundRect">
            <a:avLst>
              <a:gd fmla="val 16667" name="adj"/>
            </a:avLst>
          </a:prstGeom>
          <a:no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Calibri"/>
              <a:buNone/>
            </a:pPr>
            <a:r>
              <a:rPr b="0" i="0" lang="en-US" sz="2000" u="none" cap="none" strike="noStrike">
                <a:solidFill>
                  <a:srgbClr val="000000"/>
                </a:solidFill>
                <a:latin typeface="Exo Medium"/>
                <a:ea typeface="Exo Medium"/>
                <a:cs typeface="Exo Medium"/>
                <a:sym typeface="Exo Medium"/>
              </a:rPr>
              <a:t>RIGHT JOIN</a:t>
            </a:r>
            <a:endParaRPr b="0" i="0" sz="2000" u="none" cap="none" strike="noStrike">
              <a:solidFill>
                <a:srgbClr val="000000"/>
              </a:solidFill>
              <a:latin typeface="Exo Medium"/>
              <a:ea typeface="Exo Medium"/>
              <a:cs typeface="Exo Medium"/>
              <a:sym typeface="Exo Medium"/>
            </a:endParaRPr>
          </a:p>
        </p:txBody>
      </p:sp>
      <p:sp>
        <p:nvSpPr>
          <p:cNvPr id="303" name="Google Shape;303;g23e610590d6_1_389"/>
          <p:cNvSpPr/>
          <p:nvPr/>
        </p:nvSpPr>
        <p:spPr>
          <a:xfrm>
            <a:off x="7618874" y="998475"/>
            <a:ext cx="2303400" cy="4770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Calibri"/>
              <a:buNone/>
            </a:pPr>
            <a:r>
              <a:rPr b="0" i="0" lang="en-US" sz="2000" u="none" cap="none" strike="noStrike">
                <a:solidFill>
                  <a:schemeClr val="lt1"/>
                </a:solidFill>
                <a:latin typeface="Exo Medium"/>
                <a:ea typeface="Exo Medium"/>
                <a:cs typeface="Exo Medium"/>
                <a:sym typeface="Exo Medium"/>
              </a:rPr>
              <a:t>FULL JOIN</a:t>
            </a:r>
            <a:endParaRPr b="0" i="0" sz="2000" u="none" cap="none" strike="noStrike">
              <a:solidFill>
                <a:schemeClr val="lt1"/>
              </a:solidFill>
              <a:latin typeface="Exo Medium"/>
              <a:ea typeface="Exo Medium"/>
              <a:cs typeface="Exo Medium"/>
              <a:sym typeface="Exo Medium"/>
            </a:endParaRPr>
          </a:p>
        </p:txBody>
      </p:sp>
      <p:sp>
        <p:nvSpPr>
          <p:cNvPr id="304" name="Google Shape;304;g23e610590d6_1_389"/>
          <p:cNvSpPr txBox="1"/>
          <p:nvPr/>
        </p:nvSpPr>
        <p:spPr>
          <a:xfrm>
            <a:off x="1161300" y="323550"/>
            <a:ext cx="9869400" cy="7080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rgbClr val="000000"/>
              </a:buClr>
              <a:buSzPts val="4000"/>
              <a:buFont typeface="Arial"/>
              <a:buNone/>
            </a:pPr>
            <a:r>
              <a:rPr b="1" lang="en-US" sz="4000">
                <a:solidFill>
                  <a:srgbClr val="E31F26"/>
                </a:solidFill>
                <a:latin typeface="Exo"/>
                <a:ea typeface="Exo"/>
                <a:cs typeface="Exo"/>
                <a:sym typeface="Exo"/>
              </a:rPr>
              <a:t>OUTER JOIN </a:t>
            </a:r>
            <a:r>
              <a:rPr b="1" lang="en-US" sz="4000">
                <a:solidFill>
                  <a:srgbClr val="000000"/>
                </a:solidFill>
                <a:latin typeface="Exo"/>
                <a:ea typeface="Exo"/>
                <a:cs typeface="Exo"/>
                <a:sym typeface="Exo"/>
              </a:rPr>
              <a:t>TRONG SQL </a:t>
            </a:r>
            <a:endParaRPr b="1" sz="4000">
              <a:solidFill>
                <a:srgbClr val="E31F26"/>
              </a:solidFill>
              <a:latin typeface="Exo"/>
              <a:ea typeface="Exo"/>
              <a:cs typeface="Exo"/>
              <a:sym typeface="Exo"/>
            </a:endParaRPr>
          </a:p>
        </p:txBody>
      </p:sp>
      <p:graphicFrame>
        <p:nvGraphicFramePr>
          <p:cNvPr id="305" name="Google Shape;305;g23e610590d6_1_389"/>
          <p:cNvGraphicFramePr/>
          <p:nvPr/>
        </p:nvGraphicFramePr>
        <p:xfrm>
          <a:off x="1561650" y="5126088"/>
          <a:ext cx="3000000" cy="3000000"/>
        </p:xfrm>
        <a:graphic>
          <a:graphicData uri="http://schemas.openxmlformats.org/drawingml/2006/table">
            <a:tbl>
              <a:tblPr>
                <a:noFill/>
                <a:tableStyleId>{0E928BC3-58A0-4D6D-AEF5-876A2B6ADAE0}</a:tableStyleId>
              </a:tblPr>
              <a:tblGrid>
                <a:gridCol w="864175"/>
                <a:gridCol w="633300"/>
                <a:gridCol w="535900"/>
              </a:tblGrid>
              <a:tr h="261700">
                <a:tc>
                  <a:txBody>
                    <a:bodyPr/>
                    <a:lstStyle/>
                    <a:p>
                      <a:pPr indent="0" lvl="0" marL="0" marR="0" rtl="0" algn="ctr">
                        <a:lnSpc>
                          <a:spcPct val="115000"/>
                        </a:lnSpc>
                        <a:spcBef>
                          <a:spcPts val="0"/>
                        </a:spcBef>
                        <a:spcAft>
                          <a:spcPts val="0"/>
                        </a:spcAft>
                        <a:buClr>
                          <a:srgbClr val="000000"/>
                        </a:buClr>
                        <a:buSzPts val="1000"/>
                        <a:buFont typeface="Arial"/>
                        <a:buNone/>
                      </a:pPr>
                      <a:r>
                        <a:rPr b="1" lang="en-US" sz="1200">
                          <a:solidFill>
                            <a:srgbClr val="FFFFFF"/>
                          </a:solidFill>
                          <a:latin typeface="Exo"/>
                          <a:ea typeface="Exo"/>
                          <a:cs typeface="Exo"/>
                          <a:sym typeface="Exo"/>
                        </a:rPr>
                        <a:t>CusID</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A8F"/>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200">
                          <a:solidFill>
                            <a:srgbClr val="FFFFFF"/>
                          </a:solidFill>
                          <a:latin typeface="Exo"/>
                          <a:ea typeface="Exo"/>
                          <a:cs typeface="Exo"/>
                          <a:sym typeface="Exo"/>
                        </a:rPr>
                        <a:t>PID</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A8F"/>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200">
                          <a:solidFill>
                            <a:srgbClr val="FFFFFF"/>
                          </a:solidFill>
                          <a:latin typeface="Exo"/>
                          <a:ea typeface="Exo"/>
                          <a:cs typeface="Exo"/>
                          <a:sym typeface="Exo"/>
                        </a:rPr>
                        <a:t>QTY</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A8F"/>
                    </a:solidFill>
                  </a:tcPr>
                </a:tc>
              </a:tr>
              <a:tr h="202100">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C1000</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a:latin typeface="Exo"/>
                          <a:ea typeface="Exo"/>
                          <a:cs typeface="Exo"/>
                          <a:sym typeface="Exo"/>
                        </a:rPr>
                        <a:t>P01</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10</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208475">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C1001</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a:latin typeface="Exo"/>
                          <a:ea typeface="Exo"/>
                          <a:cs typeface="Exo"/>
                          <a:sym typeface="Exo"/>
                        </a:rPr>
                        <a:t>P02</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2</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237500">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C1002</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a:latin typeface="Exo"/>
                          <a:ea typeface="Exo"/>
                          <a:cs typeface="Exo"/>
                          <a:sym typeface="Exo"/>
                        </a:rPr>
                        <a:t>P03</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10</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237500">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a:t>
                      </a:r>
                      <a:r>
                        <a:rPr lang="en-US" sz="1200">
                          <a:latin typeface="Exo"/>
                          <a:ea typeface="Exo"/>
                          <a:cs typeface="Exo"/>
                          <a:sym typeface="Exo"/>
                        </a:rPr>
                        <a:t>6</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a:latin typeface="Exo"/>
                          <a:ea typeface="Exo"/>
                          <a:cs typeface="Exo"/>
                          <a:sym typeface="Exo"/>
                        </a:rPr>
                        <a:t>P04</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10</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bl>
          </a:graphicData>
        </a:graphic>
      </p:graphicFrame>
      <p:sp>
        <p:nvSpPr>
          <p:cNvPr id="306" name="Google Shape;306;g23e610590d6_1_389"/>
          <p:cNvSpPr txBox="1"/>
          <p:nvPr/>
        </p:nvSpPr>
        <p:spPr>
          <a:xfrm>
            <a:off x="1078337" y="6304750"/>
            <a:ext cx="30000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US" sz="1100">
                <a:latin typeface="Exo"/>
                <a:ea typeface="Exo"/>
                <a:cs typeface="Exo"/>
                <a:sym typeface="Exo"/>
              </a:rPr>
              <a:t>Bảng Sales chứa thông tin mua hàng</a:t>
            </a:r>
            <a:endParaRPr b="1" i="1" sz="1100">
              <a:latin typeface="Exo"/>
              <a:ea typeface="Exo"/>
              <a:cs typeface="Exo"/>
              <a:sym typeface="Exo"/>
            </a:endParaRPr>
          </a:p>
        </p:txBody>
      </p:sp>
      <p:graphicFrame>
        <p:nvGraphicFramePr>
          <p:cNvPr id="307" name="Google Shape;307;g23e610590d6_1_389"/>
          <p:cNvGraphicFramePr/>
          <p:nvPr/>
        </p:nvGraphicFramePr>
        <p:xfrm>
          <a:off x="1593600" y="3289425"/>
          <a:ext cx="3000000" cy="3000000"/>
        </p:xfrm>
        <a:graphic>
          <a:graphicData uri="http://schemas.openxmlformats.org/drawingml/2006/table">
            <a:tbl>
              <a:tblPr>
                <a:noFill/>
                <a:tableStyleId>{0E928BC3-58A0-4D6D-AEF5-876A2B6ADAE0}</a:tableStyleId>
              </a:tblPr>
              <a:tblGrid>
                <a:gridCol w="837025"/>
                <a:gridCol w="1132475"/>
              </a:tblGrid>
              <a:tr h="240275">
                <a:tc>
                  <a:txBody>
                    <a:bodyPr/>
                    <a:lstStyle/>
                    <a:p>
                      <a:pPr indent="0" lvl="0" marL="0" marR="0" rtl="0" algn="ctr">
                        <a:lnSpc>
                          <a:spcPct val="115000"/>
                        </a:lnSpc>
                        <a:spcBef>
                          <a:spcPts val="0"/>
                        </a:spcBef>
                        <a:spcAft>
                          <a:spcPts val="0"/>
                        </a:spcAft>
                        <a:buClr>
                          <a:srgbClr val="000000"/>
                        </a:buClr>
                        <a:buSzPts val="1000"/>
                        <a:buFont typeface="Arial"/>
                        <a:buNone/>
                      </a:pPr>
                      <a:r>
                        <a:rPr b="1" lang="en-US" sz="1200">
                          <a:solidFill>
                            <a:srgbClr val="FFFFFF"/>
                          </a:solidFill>
                          <a:latin typeface="Exo"/>
                          <a:ea typeface="Exo"/>
                          <a:cs typeface="Exo"/>
                          <a:sym typeface="Exo"/>
                        </a:rPr>
                        <a:t>CusID</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A8F"/>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200">
                          <a:solidFill>
                            <a:srgbClr val="FFFFFF"/>
                          </a:solidFill>
                          <a:latin typeface="Exo"/>
                          <a:ea typeface="Exo"/>
                          <a:cs typeface="Exo"/>
                          <a:sym typeface="Exo"/>
                        </a:rPr>
                        <a:t>CusName</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A8F"/>
                    </a:solidFill>
                  </a:tcPr>
                </a:tc>
              </a:tr>
              <a:tr h="202450">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C1000</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a:latin typeface="Exo"/>
                          <a:ea typeface="Exo"/>
                          <a:cs typeface="Exo"/>
                          <a:sym typeface="Exo"/>
                        </a:rPr>
                        <a:t>Đức</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208800">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C1001</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a:latin typeface="Exo"/>
                          <a:ea typeface="Exo"/>
                          <a:cs typeface="Exo"/>
                          <a:sym typeface="Exo"/>
                        </a:rPr>
                        <a:t>Hoàng</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202450">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C1002</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a:latin typeface="Exo"/>
                          <a:ea typeface="Exo"/>
                          <a:cs typeface="Exo"/>
                          <a:sym typeface="Exo"/>
                        </a:rPr>
                        <a:t>Phúc</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202450">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C1003</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a:latin typeface="Exo"/>
                          <a:ea typeface="Exo"/>
                          <a:cs typeface="Exo"/>
                          <a:sym typeface="Exo"/>
                        </a:rPr>
                        <a:t>Bảo</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202450">
                <a:tc>
                  <a:txBody>
                    <a:bodyPr/>
                    <a:lstStyle/>
                    <a:p>
                      <a:pPr indent="0" lvl="0" marL="0" marR="0" rtl="0" algn="ctr">
                        <a:lnSpc>
                          <a:spcPct val="115000"/>
                        </a:lnSpc>
                        <a:spcBef>
                          <a:spcPts val="0"/>
                        </a:spcBef>
                        <a:spcAft>
                          <a:spcPts val="0"/>
                        </a:spcAft>
                        <a:buNone/>
                      </a:pPr>
                      <a:r>
                        <a:rPr lang="en-US" sz="1200">
                          <a:latin typeface="Exo"/>
                          <a:ea typeface="Exo"/>
                          <a:cs typeface="Exo"/>
                          <a:sym typeface="Exo"/>
                        </a:rPr>
                        <a:t>C1004</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None/>
                      </a:pPr>
                      <a:r>
                        <a:rPr lang="en-US" sz="1200">
                          <a:latin typeface="Exo"/>
                          <a:ea typeface="Exo"/>
                          <a:cs typeface="Exo"/>
                          <a:sym typeface="Exo"/>
                        </a:rPr>
                        <a:t>Hải</a:t>
                      </a:r>
                      <a:endParaRPr sz="1200">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bl>
          </a:graphicData>
        </a:graphic>
      </p:graphicFrame>
      <p:sp>
        <p:nvSpPr>
          <p:cNvPr id="308" name="Google Shape;308;g23e610590d6_1_389"/>
          <p:cNvSpPr txBox="1"/>
          <p:nvPr/>
        </p:nvSpPr>
        <p:spPr>
          <a:xfrm>
            <a:off x="838199" y="4634600"/>
            <a:ext cx="34803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US" sz="1100">
                <a:latin typeface="Exo"/>
                <a:ea typeface="Exo"/>
                <a:cs typeface="Exo"/>
                <a:sym typeface="Exo"/>
              </a:rPr>
              <a:t>Bảng Customer chứa thông tin </a:t>
            </a:r>
            <a:endParaRPr b="1" i="1" sz="1100">
              <a:latin typeface="Exo"/>
              <a:ea typeface="Exo"/>
              <a:cs typeface="Exo"/>
              <a:sym typeface="Exo"/>
            </a:endParaRPr>
          </a:p>
          <a:p>
            <a:pPr indent="0" lvl="0" marL="0" rtl="0" algn="ctr">
              <a:spcBef>
                <a:spcPts val="0"/>
              </a:spcBef>
              <a:spcAft>
                <a:spcPts val="0"/>
              </a:spcAft>
              <a:buNone/>
            </a:pPr>
            <a:r>
              <a:rPr b="1" i="1" lang="en-US" sz="1100">
                <a:latin typeface="Exo"/>
                <a:ea typeface="Exo"/>
                <a:cs typeface="Exo"/>
                <a:sym typeface="Exo"/>
              </a:rPr>
              <a:t>của khách hàng</a:t>
            </a:r>
            <a:endParaRPr b="1" i="1" sz="1100">
              <a:latin typeface="Exo"/>
              <a:ea typeface="Exo"/>
              <a:cs typeface="Exo"/>
              <a:sym typeface="Exo"/>
            </a:endParaRPr>
          </a:p>
        </p:txBody>
      </p:sp>
      <p:sp>
        <p:nvSpPr>
          <p:cNvPr id="309" name="Google Shape;309;g23e610590d6_1_389"/>
          <p:cNvSpPr txBox="1"/>
          <p:nvPr/>
        </p:nvSpPr>
        <p:spPr>
          <a:xfrm>
            <a:off x="3808388" y="4315388"/>
            <a:ext cx="30000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500">
                <a:solidFill>
                  <a:srgbClr val="000000"/>
                </a:solidFill>
                <a:latin typeface="Exo Medium"/>
                <a:ea typeface="Exo Medium"/>
                <a:cs typeface="Exo Medium"/>
                <a:sym typeface="Exo Medium"/>
              </a:rPr>
              <a:t>Ví dụ minh hoạ về </a:t>
            </a:r>
            <a:r>
              <a:rPr lang="en-US" sz="1500">
                <a:latin typeface="Exo Medium"/>
                <a:ea typeface="Exo Medium"/>
                <a:cs typeface="Exo Medium"/>
                <a:sym typeface="Exo Medium"/>
              </a:rPr>
              <a:t>FULL</a:t>
            </a:r>
            <a:r>
              <a:rPr lang="en-US" sz="1500">
                <a:solidFill>
                  <a:srgbClr val="000000"/>
                </a:solidFill>
                <a:latin typeface="Exo Medium"/>
                <a:ea typeface="Exo Medium"/>
                <a:cs typeface="Exo Medium"/>
                <a:sym typeface="Exo Medium"/>
              </a:rPr>
              <a:t> JOIN</a:t>
            </a:r>
            <a:endParaRPr b="1" sz="1500">
              <a:solidFill>
                <a:srgbClr val="000000"/>
              </a:solidFill>
              <a:highlight>
                <a:srgbClr val="F1C232"/>
              </a:highlight>
              <a:latin typeface="Exo"/>
              <a:ea typeface="Exo"/>
              <a:cs typeface="Exo"/>
              <a:sym typeface="Exo"/>
            </a:endParaRPr>
          </a:p>
        </p:txBody>
      </p:sp>
      <p:sp>
        <p:nvSpPr>
          <p:cNvPr id="310" name="Google Shape;310;g23e610590d6_1_389"/>
          <p:cNvSpPr/>
          <p:nvPr/>
        </p:nvSpPr>
        <p:spPr>
          <a:xfrm>
            <a:off x="4881640" y="4787500"/>
            <a:ext cx="853500" cy="477000"/>
          </a:xfrm>
          <a:prstGeom prst="stripedRightArrow">
            <a:avLst>
              <a:gd fmla="val 50000" name="adj1"/>
              <a:gd fmla="val 50000" name="adj2"/>
            </a:avLst>
          </a:prstGeom>
          <a:solidFill>
            <a:srgbClr val="FF686D"/>
          </a:solidFill>
          <a:ln cap="flat" cmpd="sng" w="9525">
            <a:solidFill>
              <a:srgbClr val="E2262D"/>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graphicFrame>
        <p:nvGraphicFramePr>
          <p:cNvPr id="311" name="Google Shape;311;g23e610590d6_1_389"/>
          <p:cNvGraphicFramePr/>
          <p:nvPr/>
        </p:nvGraphicFramePr>
        <p:xfrm>
          <a:off x="7021750" y="3350925"/>
          <a:ext cx="3000000" cy="3000000"/>
        </p:xfrm>
        <a:graphic>
          <a:graphicData uri="http://schemas.openxmlformats.org/drawingml/2006/table">
            <a:tbl>
              <a:tblPr>
                <a:noFill/>
                <a:tableStyleId>{0E928BC3-58A0-4D6D-AEF5-876A2B6ADAE0}</a:tableStyleId>
              </a:tblPr>
              <a:tblGrid>
                <a:gridCol w="735350"/>
                <a:gridCol w="883025"/>
                <a:gridCol w="821550"/>
                <a:gridCol w="809775"/>
                <a:gridCol w="643725"/>
              </a:tblGrid>
              <a:tr h="431300">
                <a:tc>
                  <a:txBody>
                    <a:bodyPr/>
                    <a:lstStyle/>
                    <a:p>
                      <a:pPr indent="0" lvl="0" marL="0" marR="0" rtl="0" algn="ctr">
                        <a:lnSpc>
                          <a:spcPct val="115000"/>
                        </a:lnSpc>
                        <a:spcBef>
                          <a:spcPts val="0"/>
                        </a:spcBef>
                        <a:spcAft>
                          <a:spcPts val="0"/>
                        </a:spcAft>
                        <a:buClr>
                          <a:srgbClr val="000000"/>
                        </a:buClr>
                        <a:buSzPts val="1000"/>
                        <a:buFont typeface="Arial"/>
                        <a:buNone/>
                      </a:pPr>
                      <a:r>
                        <a:rPr b="1" lang="en-US" sz="1200" u="none" cap="none" strike="noStrike">
                          <a:solidFill>
                            <a:srgbClr val="FFFFFF"/>
                          </a:solidFill>
                          <a:latin typeface="Exo"/>
                          <a:ea typeface="Exo"/>
                          <a:cs typeface="Exo"/>
                          <a:sym typeface="Exo"/>
                        </a:rPr>
                        <a:t>CusID</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8A8F"/>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200" u="none" cap="none" strike="noStrike">
                          <a:solidFill>
                            <a:srgbClr val="FFFFFF"/>
                          </a:solidFill>
                          <a:latin typeface="Exo"/>
                          <a:ea typeface="Exo"/>
                          <a:cs typeface="Exo"/>
                          <a:sym typeface="Exo"/>
                        </a:rPr>
                        <a:t>CusName</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8A8F"/>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200" u="none" cap="none" strike="noStrike">
                          <a:solidFill>
                            <a:srgbClr val="FFFFFF"/>
                          </a:solidFill>
                          <a:latin typeface="Exo"/>
                          <a:ea typeface="Exo"/>
                          <a:cs typeface="Exo"/>
                          <a:sym typeface="Exo"/>
                        </a:rPr>
                        <a:t>CusID</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8A8F"/>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200" u="none" cap="none" strike="noStrike">
                          <a:solidFill>
                            <a:srgbClr val="FFFFFF"/>
                          </a:solidFill>
                          <a:latin typeface="Exo"/>
                          <a:ea typeface="Exo"/>
                          <a:cs typeface="Exo"/>
                          <a:sym typeface="Exo"/>
                        </a:rPr>
                        <a:t>PID</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8A8F"/>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200" u="none" cap="none" strike="noStrike">
                          <a:solidFill>
                            <a:srgbClr val="FFFFFF"/>
                          </a:solidFill>
                          <a:latin typeface="Exo"/>
                          <a:ea typeface="Exo"/>
                          <a:cs typeface="Exo"/>
                          <a:sym typeface="Exo"/>
                        </a:rPr>
                        <a:t>QTY</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8A8F"/>
                    </a:solidFill>
                  </a:tcPr>
                </a:tc>
              </a:tr>
              <a:tr h="431300">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C1000</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Đức</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C1000</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P01</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10</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r>
              <a:tr h="365750">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C1001</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Hoàng</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C1001</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P02</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2</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r>
              <a:tr h="431300">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C1002</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Phúc</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C1002</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P03</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10</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r>
              <a:tr h="431300">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C1003</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Bảo</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NULL</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NULL</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NULL</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r>
              <a:tr h="431300">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C1004</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Hải</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NULL</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NULL</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NULL</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r>
              <a:tr h="431300">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NULL</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NULL</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C1006</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P04</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10</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r>
            </a:tbl>
          </a:graphicData>
        </a:graphic>
      </p:graphicFrame>
      <p:sp>
        <p:nvSpPr>
          <p:cNvPr id="312" name="Google Shape;312;g23e610590d6_1_389"/>
          <p:cNvSpPr txBox="1"/>
          <p:nvPr/>
        </p:nvSpPr>
        <p:spPr>
          <a:xfrm>
            <a:off x="7090612" y="6304475"/>
            <a:ext cx="37557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US" sz="1100">
                <a:latin typeface="Exo"/>
                <a:ea typeface="Exo"/>
                <a:cs typeface="Exo"/>
                <a:sym typeface="Exo"/>
              </a:rPr>
              <a:t>Bảng chứa kết quả truy vấn của </a:t>
            </a:r>
            <a:r>
              <a:rPr b="1" i="1" lang="en-US" sz="1100">
                <a:latin typeface="Exo"/>
                <a:ea typeface="Exo"/>
                <a:cs typeface="Exo"/>
                <a:sym typeface="Exo"/>
              </a:rPr>
              <a:t>FULL </a:t>
            </a:r>
            <a:r>
              <a:rPr b="1" i="1" lang="en-US" sz="1100">
                <a:latin typeface="Exo"/>
                <a:ea typeface="Exo"/>
                <a:cs typeface="Exo"/>
                <a:sym typeface="Exo"/>
              </a:rPr>
              <a:t>JOIN</a:t>
            </a:r>
            <a:endParaRPr b="1" i="1" sz="1100">
              <a:latin typeface="Exo"/>
              <a:ea typeface="Exo"/>
              <a:cs typeface="Exo"/>
              <a:sym typeface="Ex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pic>
        <p:nvPicPr>
          <p:cNvPr id="317" name="Google Shape;317;g2241a8a6ca0_0_0"/>
          <p:cNvPicPr preferRelativeResize="0"/>
          <p:nvPr/>
        </p:nvPicPr>
        <p:blipFill rotWithShape="1">
          <a:blip r:embed="rId3">
            <a:alphaModFix/>
          </a:blip>
          <a:srcRect b="0" l="0" r="0" t="0"/>
          <a:stretch/>
        </p:blipFill>
        <p:spPr>
          <a:xfrm>
            <a:off x="0" y="-12"/>
            <a:ext cx="12192000" cy="6858000"/>
          </a:xfrm>
          <a:prstGeom prst="rect">
            <a:avLst/>
          </a:prstGeom>
          <a:noFill/>
          <a:ln>
            <a:noFill/>
          </a:ln>
        </p:spPr>
      </p:pic>
      <p:pic>
        <p:nvPicPr>
          <p:cNvPr id="318" name="Google Shape;318;g2241a8a6ca0_0_0"/>
          <p:cNvPicPr preferRelativeResize="0"/>
          <p:nvPr/>
        </p:nvPicPr>
        <p:blipFill rotWithShape="1">
          <a:blip r:embed="rId4">
            <a:alphaModFix/>
          </a:blip>
          <a:srcRect b="63550" l="0" r="65720" t="0"/>
          <a:stretch/>
        </p:blipFill>
        <p:spPr>
          <a:xfrm>
            <a:off x="7355037" y="4636350"/>
            <a:ext cx="4836966" cy="2221775"/>
          </a:xfrm>
          <a:prstGeom prst="rect">
            <a:avLst/>
          </a:prstGeom>
          <a:noFill/>
          <a:ln>
            <a:noFill/>
          </a:ln>
        </p:spPr>
      </p:pic>
      <p:sp>
        <p:nvSpPr>
          <p:cNvPr id="319" name="Google Shape;319;g2241a8a6ca0_0_0"/>
          <p:cNvSpPr txBox="1"/>
          <p:nvPr>
            <p:ph idx="4294967295"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320" name="Google Shape;320;g2241a8a6ca0_0_0"/>
          <p:cNvPicPr preferRelativeResize="0"/>
          <p:nvPr/>
        </p:nvPicPr>
        <p:blipFill rotWithShape="1">
          <a:blip r:embed="rId4">
            <a:alphaModFix/>
          </a:blip>
          <a:srcRect b="63550" l="0" r="65720" t="0"/>
          <a:stretch/>
        </p:blipFill>
        <p:spPr>
          <a:xfrm flipH="1">
            <a:off x="12" y="-926375"/>
            <a:ext cx="4836966" cy="2221775"/>
          </a:xfrm>
          <a:prstGeom prst="rect">
            <a:avLst/>
          </a:prstGeom>
          <a:noFill/>
          <a:ln>
            <a:noFill/>
          </a:ln>
        </p:spPr>
      </p:pic>
      <p:sp>
        <p:nvSpPr>
          <p:cNvPr id="321" name="Google Shape;321;g2241a8a6ca0_0_0"/>
          <p:cNvSpPr txBox="1"/>
          <p:nvPr/>
        </p:nvSpPr>
        <p:spPr>
          <a:xfrm>
            <a:off x="551998" y="2897800"/>
            <a:ext cx="8455800" cy="87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0" i="0" lang="en-US" sz="5100" u="none" cap="none" strike="noStrike">
                <a:solidFill>
                  <a:schemeClr val="lt1"/>
                </a:solidFill>
                <a:latin typeface="Exo Black"/>
                <a:ea typeface="Exo Black"/>
                <a:cs typeface="Exo Black"/>
                <a:sym typeface="Exo Black"/>
              </a:rPr>
              <a:t>CÁC </a:t>
            </a:r>
            <a:r>
              <a:rPr lang="en-US" sz="5100">
                <a:solidFill>
                  <a:schemeClr val="lt1"/>
                </a:solidFill>
                <a:latin typeface="Exo Black"/>
                <a:ea typeface="Exo Black"/>
                <a:cs typeface="Exo Black"/>
                <a:sym typeface="Exo Black"/>
              </a:rPr>
              <a:t>LOẠI JOIN </a:t>
            </a:r>
            <a:r>
              <a:rPr b="0" i="0" lang="en-US" sz="5100" u="none" cap="none" strike="noStrike">
                <a:solidFill>
                  <a:schemeClr val="lt1"/>
                </a:solidFill>
                <a:latin typeface="Exo Black"/>
                <a:ea typeface="Exo Black"/>
                <a:cs typeface="Exo Black"/>
                <a:sym typeface="Exo Black"/>
              </a:rPr>
              <a:t>TRONG SQL</a:t>
            </a:r>
            <a:endParaRPr b="0" i="0" sz="5100" u="none" cap="none" strike="noStrike">
              <a:solidFill>
                <a:schemeClr val="lt1"/>
              </a:solidFill>
              <a:latin typeface="Exo Black"/>
              <a:ea typeface="Exo Black"/>
              <a:cs typeface="Exo Black"/>
              <a:sym typeface="Exo Black"/>
            </a:endParaRPr>
          </a:p>
        </p:txBody>
      </p:sp>
      <p:sp>
        <p:nvSpPr>
          <p:cNvPr id="322" name="Google Shape;322;g2241a8a6ca0_0_0"/>
          <p:cNvSpPr txBox="1"/>
          <p:nvPr/>
        </p:nvSpPr>
        <p:spPr>
          <a:xfrm>
            <a:off x="551998" y="3736000"/>
            <a:ext cx="84558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lang="en-US" sz="2000">
                <a:solidFill>
                  <a:schemeClr val="lt1"/>
                </a:solidFill>
                <a:latin typeface="Exo Black"/>
                <a:ea typeface="Exo Black"/>
                <a:cs typeface="Exo Black"/>
                <a:sym typeface="Exo Black"/>
              </a:rPr>
              <a:t>CROSS JOIN</a:t>
            </a:r>
            <a:endParaRPr b="0" i="0" sz="2000" u="none" cap="none" strike="noStrike">
              <a:solidFill>
                <a:schemeClr val="lt1"/>
              </a:solidFill>
              <a:latin typeface="Exo Black"/>
              <a:ea typeface="Exo Black"/>
              <a:cs typeface="Exo Black"/>
              <a:sym typeface="Exo Black"/>
            </a:endParaRPr>
          </a:p>
        </p:txBody>
      </p:sp>
      <p:pic>
        <p:nvPicPr>
          <p:cNvPr id="323" name="Google Shape;323;g2241a8a6ca0_0_0"/>
          <p:cNvPicPr preferRelativeResize="0"/>
          <p:nvPr/>
        </p:nvPicPr>
        <p:blipFill rotWithShape="1">
          <a:blip r:embed="rId5">
            <a:alphaModFix/>
          </a:blip>
          <a:srcRect b="0" l="0" r="0" t="0"/>
          <a:stretch/>
        </p:blipFill>
        <p:spPr>
          <a:xfrm>
            <a:off x="10718375" y="194698"/>
            <a:ext cx="1198653" cy="5250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g2241a8a6ca0_0_91"/>
          <p:cNvSpPr txBox="1"/>
          <p:nvPr/>
        </p:nvSpPr>
        <p:spPr>
          <a:xfrm>
            <a:off x="547025" y="1455013"/>
            <a:ext cx="4863900" cy="1385400"/>
          </a:xfrm>
          <a:prstGeom prst="rect">
            <a:avLst/>
          </a:prstGeom>
          <a:noFill/>
          <a:ln cap="flat" cmpd="sng" w="9525">
            <a:solidFill>
              <a:srgbClr val="000000"/>
            </a:solidFill>
            <a:prstDash val="lgDash"/>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lang="en-US">
                <a:solidFill>
                  <a:schemeClr val="dk1"/>
                </a:solidFill>
                <a:latin typeface="Exo Medium"/>
                <a:ea typeface="Exo Medium"/>
                <a:cs typeface="Exo Medium"/>
                <a:sym typeface="Exo Medium"/>
              </a:rPr>
              <a:t>Cú pháp: </a:t>
            </a:r>
            <a:endParaRPr>
              <a:solidFill>
                <a:schemeClr val="dk1"/>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600"/>
              <a:buFont typeface="Arial"/>
              <a:buNone/>
            </a:pPr>
            <a:r>
              <a:rPr b="1" i="0" lang="en-US" u="none" cap="none" strike="noStrike">
                <a:solidFill>
                  <a:srgbClr val="3C78D8"/>
                </a:solidFill>
                <a:latin typeface="Exo"/>
                <a:ea typeface="Exo"/>
                <a:cs typeface="Exo"/>
                <a:sym typeface="Exo"/>
              </a:rPr>
              <a:t>SELECT</a:t>
            </a:r>
            <a:r>
              <a:rPr i="0" lang="en-US" u="none" cap="none" strike="noStrike">
                <a:solidFill>
                  <a:srgbClr val="000000"/>
                </a:solidFill>
                <a:latin typeface="Exo Medium"/>
                <a:ea typeface="Exo Medium"/>
                <a:cs typeface="Exo Medium"/>
                <a:sym typeface="Exo Medium"/>
              </a:rPr>
              <a:t> </a:t>
            </a:r>
            <a:r>
              <a:rPr i="1" lang="en-US" u="none" cap="none" strike="noStrike">
                <a:solidFill>
                  <a:srgbClr val="000000"/>
                </a:solidFill>
                <a:latin typeface="Exo Medium"/>
                <a:ea typeface="Exo Medium"/>
                <a:cs typeface="Exo Medium"/>
                <a:sym typeface="Exo Medium"/>
              </a:rPr>
              <a:t>column_name(s)</a:t>
            </a:r>
            <a:br>
              <a:rPr i="0" lang="en-US" u="none" cap="none" strike="noStrike">
                <a:solidFill>
                  <a:srgbClr val="000000"/>
                </a:solidFill>
                <a:latin typeface="Exo Medium"/>
                <a:ea typeface="Exo Medium"/>
                <a:cs typeface="Exo Medium"/>
                <a:sym typeface="Exo Medium"/>
              </a:rPr>
            </a:br>
            <a:r>
              <a:rPr b="1" lang="en-US">
                <a:solidFill>
                  <a:srgbClr val="3C78D8"/>
                </a:solidFill>
                <a:latin typeface="Exo"/>
                <a:ea typeface="Exo"/>
                <a:cs typeface="Exo"/>
                <a:sym typeface="Exo"/>
              </a:rPr>
              <a:t>FROM</a:t>
            </a:r>
            <a:r>
              <a:rPr i="0" lang="en-US" u="none" cap="none" strike="noStrike">
                <a:solidFill>
                  <a:srgbClr val="000000"/>
                </a:solidFill>
                <a:latin typeface="Exo Medium"/>
                <a:ea typeface="Exo Medium"/>
                <a:cs typeface="Exo Medium"/>
                <a:sym typeface="Exo Medium"/>
              </a:rPr>
              <a:t> </a:t>
            </a:r>
            <a:r>
              <a:rPr i="1" lang="en-US" u="none" cap="none" strike="noStrike">
                <a:solidFill>
                  <a:srgbClr val="000000"/>
                </a:solidFill>
                <a:latin typeface="Exo Medium"/>
                <a:ea typeface="Exo Medium"/>
                <a:cs typeface="Exo Medium"/>
                <a:sym typeface="Exo Medium"/>
              </a:rPr>
              <a:t>table1</a:t>
            </a:r>
            <a:r>
              <a:rPr lang="en-US">
                <a:latin typeface="Exo Medium"/>
                <a:ea typeface="Exo Medium"/>
                <a:cs typeface="Exo Medium"/>
                <a:sym typeface="Exo Medium"/>
              </a:rPr>
              <a:t> </a:t>
            </a:r>
            <a:r>
              <a:rPr b="1" lang="en-US">
                <a:solidFill>
                  <a:srgbClr val="3C78D8"/>
                </a:solidFill>
                <a:latin typeface="Exo"/>
                <a:ea typeface="Exo"/>
                <a:cs typeface="Exo"/>
                <a:sym typeface="Exo"/>
              </a:rPr>
              <a:t>CROSS JOIN</a:t>
            </a:r>
            <a:r>
              <a:rPr i="0" lang="en-US" u="none" cap="none" strike="noStrike">
                <a:solidFill>
                  <a:srgbClr val="000000"/>
                </a:solidFill>
                <a:latin typeface="Exo Medium"/>
                <a:ea typeface="Exo Medium"/>
                <a:cs typeface="Exo Medium"/>
                <a:sym typeface="Exo Medium"/>
              </a:rPr>
              <a:t> </a:t>
            </a:r>
            <a:r>
              <a:rPr i="1" lang="en-US" u="none" cap="none" strike="noStrike">
                <a:solidFill>
                  <a:srgbClr val="000000"/>
                </a:solidFill>
                <a:latin typeface="Exo Medium"/>
                <a:ea typeface="Exo Medium"/>
                <a:cs typeface="Exo Medium"/>
                <a:sym typeface="Exo Medium"/>
              </a:rPr>
              <a:t>table2</a:t>
            </a:r>
            <a:r>
              <a:rPr i="1" lang="en-US">
                <a:latin typeface="Exo Medium"/>
                <a:ea typeface="Exo Medium"/>
                <a:cs typeface="Exo Medium"/>
                <a:sym typeface="Exo Medium"/>
              </a:rPr>
              <a:t> </a:t>
            </a:r>
            <a:endParaRPr i="1">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600"/>
              <a:buFont typeface="Arial"/>
              <a:buNone/>
            </a:pPr>
            <a:r>
              <a:rPr lang="en-US">
                <a:latin typeface="Exo Medium"/>
                <a:ea typeface="Exo Medium"/>
                <a:cs typeface="Exo Medium"/>
                <a:sym typeface="Exo Medium"/>
              </a:rPr>
              <a:t>Hoặc </a:t>
            </a:r>
            <a:endParaRPr>
              <a:latin typeface="Exo Medium"/>
              <a:ea typeface="Exo Medium"/>
              <a:cs typeface="Exo Medium"/>
              <a:sym typeface="Exo Medium"/>
            </a:endParaRPr>
          </a:p>
          <a:p>
            <a:pPr indent="0" lvl="0" marL="0" rtl="0" algn="l">
              <a:spcBef>
                <a:spcPts val="0"/>
              </a:spcBef>
              <a:spcAft>
                <a:spcPts val="0"/>
              </a:spcAft>
              <a:buClr>
                <a:schemeClr val="dk1"/>
              </a:buClr>
              <a:buSzPts val="1600"/>
              <a:buFont typeface="Arial"/>
              <a:buNone/>
            </a:pPr>
            <a:r>
              <a:rPr b="1" lang="en-US">
                <a:solidFill>
                  <a:srgbClr val="3C78D8"/>
                </a:solidFill>
                <a:latin typeface="Exo"/>
                <a:ea typeface="Exo"/>
                <a:cs typeface="Exo"/>
                <a:sym typeface="Exo"/>
              </a:rPr>
              <a:t>SELECT</a:t>
            </a:r>
            <a:r>
              <a:rPr lang="en-US">
                <a:solidFill>
                  <a:schemeClr val="dk1"/>
                </a:solidFill>
                <a:latin typeface="Exo Medium"/>
                <a:ea typeface="Exo Medium"/>
                <a:cs typeface="Exo Medium"/>
                <a:sym typeface="Exo Medium"/>
              </a:rPr>
              <a:t> </a:t>
            </a:r>
            <a:r>
              <a:rPr i="1" lang="en-US">
                <a:solidFill>
                  <a:schemeClr val="dk1"/>
                </a:solidFill>
                <a:latin typeface="Exo Medium"/>
                <a:ea typeface="Exo Medium"/>
                <a:cs typeface="Exo Medium"/>
                <a:sym typeface="Exo Medium"/>
              </a:rPr>
              <a:t>column_name(s)</a:t>
            </a:r>
            <a:br>
              <a:rPr lang="en-US">
                <a:solidFill>
                  <a:schemeClr val="dk1"/>
                </a:solidFill>
                <a:latin typeface="Exo Medium"/>
                <a:ea typeface="Exo Medium"/>
                <a:cs typeface="Exo Medium"/>
                <a:sym typeface="Exo Medium"/>
              </a:rPr>
            </a:br>
            <a:r>
              <a:rPr b="1" lang="en-US">
                <a:solidFill>
                  <a:srgbClr val="3C78D8"/>
                </a:solidFill>
                <a:latin typeface="Exo"/>
                <a:ea typeface="Exo"/>
                <a:cs typeface="Exo"/>
                <a:sym typeface="Exo"/>
              </a:rPr>
              <a:t>FROM</a:t>
            </a:r>
            <a:r>
              <a:rPr lang="en-US">
                <a:solidFill>
                  <a:schemeClr val="dk1"/>
                </a:solidFill>
                <a:latin typeface="Exo Medium"/>
                <a:ea typeface="Exo Medium"/>
                <a:cs typeface="Exo Medium"/>
                <a:sym typeface="Exo Medium"/>
              </a:rPr>
              <a:t> </a:t>
            </a:r>
            <a:r>
              <a:rPr i="1" lang="en-US">
                <a:solidFill>
                  <a:schemeClr val="dk1"/>
                </a:solidFill>
                <a:latin typeface="Exo Medium"/>
                <a:ea typeface="Exo Medium"/>
                <a:cs typeface="Exo Medium"/>
                <a:sym typeface="Exo Medium"/>
              </a:rPr>
              <a:t>table1</a:t>
            </a:r>
            <a:r>
              <a:rPr lang="en-US">
                <a:solidFill>
                  <a:schemeClr val="dk1"/>
                </a:solidFill>
                <a:latin typeface="Exo Medium"/>
                <a:ea typeface="Exo Medium"/>
                <a:cs typeface="Exo Medium"/>
                <a:sym typeface="Exo Medium"/>
              </a:rPr>
              <a:t>, </a:t>
            </a:r>
            <a:r>
              <a:rPr i="1" lang="en-US">
                <a:solidFill>
                  <a:schemeClr val="dk1"/>
                </a:solidFill>
                <a:latin typeface="Exo Medium"/>
                <a:ea typeface="Exo Medium"/>
                <a:cs typeface="Exo Medium"/>
                <a:sym typeface="Exo Medium"/>
              </a:rPr>
              <a:t>table2 </a:t>
            </a:r>
            <a:endParaRPr>
              <a:latin typeface="Exo Medium"/>
              <a:ea typeface="Exo Medium"/>
              <a:cs typeface="Exo Medium"/>
              <a:sym typeface="Exo Medium"/>
            </a:endParaRPr>
          </a:p>
        </p:txBody>
      </p:sp>
      <p:sp>
        <p:nvSpPr>
          <p:cNvPr id="329" name="Google Shape;329;g2241a8a6ca0_0_91"/>
          <p:cNvSpPr txBox="1"/>
          <p:nvPr/>
        </p:nvSpPr>
        <p:spPr>
          <a:xfrm>
            <a:off x="1161300" y="399750"/>
            <a:ext cx="9869400" cy="7080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4000"/>
              <a:buFont typeface="Arial"/>
              <a:buNone/>
            </a:pPr>
            <a:r>
              <a:rPr b="1" lang="en-US" sz="4000">
                <a:solidFill>
                  <a:srgbClr val="E31F26"/>
                </a:solidFill>
                <a:latin typeface="Exo"/>
                <a:ea typeface="Exo"/>
                <a:cs typeface="Exo"/>
                <a:sym typeface="Exo"/>
              </a:rPr>
              <a:t>CROSS JOIN </a:t>
            </a:r>
            <a:r>
              <a:rPr b="1" lang="en-US" sz="4000">
                <a:solidFill>
                  <a:schemeClr val="dk1"/>
                </a:solidFill>
                <a:latin typeface="Exo"/>
                <a:ea typeface="Exo"/>
                <a:cs typeface="Exo"/>
                <a:sym typeface="Exo"/>
              </a:rPr>
              <a:t>TRONG SQL </a:t>
            </a:r>
            <a:endParaRPr b="1" sz="4000">
              <a:solidFill>
                <a:srgbClr val="E31F26"/>
              </a:solidFill>
              <a:latin typeface="Exo"/>
              <a:ea typeface="Exo"/>
              <a:cs typeface="Exo"/>
              <a:sym typeface="Exo"/>
            </a:endParaRPr>
          </a:p>
        </p:txBody>
      </p:sp>
      <p:pic>
        <p:nvPicPr>
          <p:cNvPr id="330" name="Google Shape;330;g2241a8a6ca0_0_91"/>
          <p:cNvPicPr preferRelativeResize="0"/>
          <p:nvPr/>
        </p:nvPicPr>
        <p:blipFill>
          <a:blip r:embed="rId3">
            <a:alphaModFix/>
          </a:blip>
          <a:stretch>
            <a:fillRect/>
          </a:stretch>
        </p:blipFill>
        <p:spPr>
          <a:xfrm>
            <a:off x="547025" y="3266775"/>
            <a:ext cx="4960900" cy="2976550"/>
          </a:xfrm>
          <a:prstGeom prst="rect">
            <a:avLst/>
          </a:prstGeom>
          <a:noFill/>
          <a:ln>
            <a:noFill/>
          </a:ln>
        </p:spPr>
      </p:pic>
      <p:pic>
        <p:nvPicPr>
          <p:cNvPr id="331" name="Google Shape;331;g2241a8a6ca0_0_91"/>
          <p:cNvPicPr preferRelativeResize="0"/>
          <p:nvPr/>
        </p:nvPicPr>
        <p:blipFill>
          <a:blip r:embed="rId4">
            <a:alphaModFix/>
          </a:blip>
          <a:stretch>
            <a:fillRect/>
          </a:stretch>
        </p:blipFill>
        <p:spPr>
          <a:xfrm>
            <a:off x="5410925" y="1376775"/>
            <a:ext cx="6781075" cy="457722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g248120c3356_0_35"/>
          <p:cNvSpPr/>
          <p:nvPr/>
        </p:nvSpPr>
        <p:spPr>
          <a:xfrm rot="5400000">
            <a:off x="3053825" y="3111013"/>
            <a:ext cx="645600" cy="172800"/>
          </a:xfrm>
          <a:prstGeom prst="stripedRightArrow">
            <a:avLst>
              <a:gd fmla="val 50000" name="adj1"/>
              <a:gd fmla="val 50000" name="adj2"/>
            </a:avLst>
          </a:prstGeom>
          <a:solidFill>
            <a:srgbClr val="FF686D"/>
          </a:solidFill>
          <a:ln cap="flat" cmpd="sng" w="9525">
            <a:solidFill>
              <a:srgbClr val="E2262D"/>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graphicFrame>
        <p:nvGraphicFramePr>
          <p:cNvPr id="337" name="Google Shape;337;g248120c3356_0_35"/>
          <p:cNvGraphicFramePr/>
          <p:nvPr/>
        </p:nvGraphicFramePr>
        <p:xfrm>
          <a:off x="526413" y="1344875"/>
          <a:ext cx="3000000" cy="3000000"/>
        </p:xfrm>
        <a:graphic>
          <a:graphicData uri="http://schemas.openxmlformats.org/drawingml/2006/table">
            <a:tbl>
              <a:tblPr>
                <a:noFill/>
                <a:tableStyleId>{0E928BC3-58A0-4D6D-AEF5-876A2B6ADAE0}</a:tableStyleId>
              </a:tblPr>
              <a:tblGrid>
                <a:gridCol w="1097725"/>
                <a:gridCol w="804450"/>
                <a:gridCol w="680750"/>
              </a:tblGrid>
              <a:tr h="277175">
                <a:tc>
                  <a:txBody>
                    <a:bodyPr/>
                    <a:lstStyle/>
                    <a:p>
                      <a:pPr indent="0" lvl="0" marL="0" marR="0" rtl="0" algn="ctr">
                        <a:lnSpc>
                          <a:spcPct val="115000"/>
                        </a:lnSpc>
                        <a:spcBef>
                          <a:spcPts val="0"/>
                        </a:spcBef>
                        <a:spcAft>
                          <a:spcPts val="0"/>
                        </a:spcAft>
                        <a:buClr>
                          <a:srgbClr val="000000"/>
                        </a:buClr>
                        <a:buSzPts val="1000"/>
                        <a:buFont typeface="Arial"/>
                        <a:buNone/>
                      </a:pPr>
                      <a:r>
                        <a:rPr b="1" lang="en-US" sz="1200" u="none" cap="none" strike="noStrike">
                          <a:solidFill>
                            <a:srgbClr val="FFFFFF"/>
                          </a:solidFill>
                          <a:latin typeface="Exo"/>
                          <a:ea typeface="Exo"/>
                          <a:cs typeface="Exo"/>
                          <a:sym typeface="Exo"/>
                        </a:rPr>
                        <a:t>CusID</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8A8F"/>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200" u="none" cap="none" strike="noStrike">
                          <a:solidFill>
                            <a:srgbClr val="FFFFFF"/>
                          </a:solidFill>
                          <a:latin typeface="Exo"/>
                          <a:ea typeface="Exo"/>
                          <a:cs typeface="Exo"/>
                          <a:sym typeface="Exo"/>
                        </a:rPr>
                        <a:t>PID</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8A8F"/>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200" u="none" cap="none" strike="noStrike">
                          <a:solidFill>
                            <a:srgbClr val="FFFFFF"/>
                          </a:solidFill>
                          <a:latin typeface="Exo"/>
                          <a:ea typeface="Exo"/>
                          <a:cs typeface="Exo"/>
                          <a:sym typeface="Exo"/>
                        </a:rPr>
                        <a:t>QTY</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8A8F"/>
                    </a:solidFill>
                  </a:tcPr>
                </a:tc>
              </a:tr>
              <a:tr h="198275">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C1000</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P01</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10</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r>
              <a:tr h="208475">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C1001</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P02</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2</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r>
            </a:tbl>
          </a:graphicData>
        </a:graphic>
      </p:graphicFrame>
      <p:sp>
        <p:nvSpPr>
          <p:cNvPr id="338" name="Google Shape;338;g248120c3356_0_35"/>
          <p:cNvSpPr txBox="1"/>
          <p:nvPr/>
        </p:nvSpPr>
        <p:spPr>
          <a:xfrm>
            <a:off x="526424" y="2155463"/>
            <a:ext cx="34665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1" lang="en-US" sz="1200" u="none" cap="none" strike="noStrike">
                <a:solidFill>
                  <a:srgbClr val="000000"/>
                </a:solidFill>
                <a:latin typeface="Exo"/>
                <a:ea typeface="Exo"/>
                <a:cs typeface="Exo"/>
                <a:sym typeface="Exo"/>
              </a:rPr>
              <a:t>Bảng Sales chứa thông tin mua hàng</a:t>
            </a:r>
            <a:endParaRPr b="1" i="1" sz="1200" u="none" cap="none" strike="noStrike">
              <a:solidFill>
                <a:srgbClr val="000000"/>
              </a:solidFill>
              <a:latin typeface="Exo"/>
              <a:ea typeface="Exo"/>
              <a:cs typeface="Exo"/>
              <a:sym typeface="Exo"/>
            </a:endParaRPr>
          </a:p>
        </p:txBody>
      </p:sp>
      <p:graphicFrame>
        <p:nvGraphicFramePr>
          <p:cNvPr id="339" name="Google Shape;339;g248120c3356_0_35"/>
          <p:cNvGraphicFramePr/>
          <p:nvPr/>
        </p:nvGraphicFramePr>
        <p:xfrm>
          <a:off x="4559338" y="1344875"/>
          <a:ext cx="3000000" cy="3000000"/>
        </p:xfrm>
        <a:graphic>
          <a:graphicData uri="http://schemas.openxmlformats.org/drawingml/2006/table">
            <a:tbl>
              <a:tblPr>
                <a:noFill/>
                <a:tableStyleId>{0E928BC3-58A0-4D6D-AEF5-876A2B6ADAE0}</a:tableStyleId>
              </a:tblPr>
              <a:tblGrid>
                <a:gridCol w="1024975"/>
                <a:gridCol w="995150"/>
              </a:tblGrid>
              <a:tr h="290550">
                <a:tc>
                  <a:txBody>
                    <a:bodyPr/>
                    <a:lstStyle/>
                    <a:p>
                      <a:pPr indent="0" lvl="0" marL="0" marR="0" rtl="0" algn="ctr">
                        <a:lnSpc>
                          <a:spcPct val="115000"/>
                        </a:lnSpc>
                        <a:spcBef>
                          <a:spcPts val="0"/>
                        </a:spcBef>
                        <a:spcAft>
                          <a:spcPts val="0"/>
                        </a:spcAft>
                        <a:buClr>
                          <a:srgbClr val="000000"/>
                        </a:buClr>
                        <a:buSzPts val="1000"/>
                        <a:buFont typeface="Arial"/>
                        <a:buNone/>
                      </a:pPr>
                      <a:r>
                        <a:rPr b="1" lang="en-US" sz="1200" u="none" cap="none" strike="noStrike">
                          <a:solidFill>
                            <a:srgbClr val="FFFFFF"/>
                          </a:solidFill>
                          <a:latin typeface="Exo"/>
                          <a:ea typeface="Exo"/>
                          <a:cs typeface="Exo"/>
                          <a:sym typeface="Exo"/>
                        </a:rPr>
                        <a:t>CusID</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8A8F"/>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200" u="none" cap="none" strike="noStrike">
                          <a:solidFill>
                            <a:srgbClr val="FFFFFF"/>
                          </a:solidFill>
                          <a:latin typeface="Exo"/>
                          <a:ea typeface="Exo"/>
                          <a:cs typeface="Exo"/>
                          <a:sym typeface="Exo"/>
                        </a:rPr>
                        <a:t>CusName</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8A8F"/>
                    </a:solidFill>
                  </a:tcPr>
                </a:tc>
              </a:tr>
              <a:tr h="202450">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C1000</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Đức</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r>
              <a:tr h="208800">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C1001</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Hoàng</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r>
            </a:tbl>
          </a:graphicData>
        </a:graphic>
      </p:graphicFrame>
      <p:sp>
        <p:nvSpPr>
          <p:cNvPr id="340" name="Google Shape;340;g248120c3356_0_35"/>
          <p:cNvSpPr txBox="1"/>
          <p:nvPr/>
        </p:nvSpPr>
        <p:spPr>
          <a:xfrm>
            <a:off x="4165313" y="2077388"/>
            <a:ext cx="25830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900"/>
              <a:buFont typeface="Arial"/>
              <a:buNone/>
            </a:pPr>
            <a:r>
              <a:rPr b="1" i="1" lang="en-US" sz="1200" u="none" cap="none" strike="noStrike">
                <a:solidFill>
                  <a:srgbClr val="000000"/>
                </a:solidFill>
                <a:latin typeface="Exo"/>
                <a:ea typeface="Exo"/>
                <a:cs typeface="Exo"/>
                <a:sym typeface="Exo"/>
              </a:rPr>
              <a:t>Bảng Customer chứa </a:t>
            </a:r>
            <a:endParaRPr b="1" i="1" sz="1200" u="none" cap="none" strike="noStrike">
              <a:solidFill>
                <a:srgbClr val="000000"/>
              </a:solidFill>
              <a:latin typeface="Exo"/>
              <a:ea typeface="Exo"/>
              <a:cs typeface="Exo"/>
              <a:sym typeface="Exo"/>
            </a:endParaRPr>
          </a:p>
          <a:p>
            <a:pPr indent="0" lvl="0" marL="0" marR="0" rtl="0" algn="ctr">
              <a:lnSpc>
                <a:spcPct val="100000"/>
              </a:lnSpc>
              <a:spcBef>
                <a:spcPts val="0"/>
              </a:spcBef>
              <a:spcAft>
                <a:spcPts val="0"/>
              </a:spcAft>
              <a:buClr>
                <a:srgbClr val="000000"/>
              </a:buClr>
              <a:buSzPts val="900"/>
              <a:buFont typeface="Arial"/>
              <a:buNone/>
            </a:pPr>
            <a:r>
              <a:rPr b="1" i="1" lang="en-US" sz="1200" u="none" cap="none" strike="noStrike">
                <a:solidFill>
                  <a:srgbClr val="000000"/>
                </a:solidFill>
                <a:latin typeface="Exo"/>
                <a:ea typeface="Exo"/>
                <a:cs typeface="Exo"/>
                <a:sym typeface="Exo"/>
              </a:rPr>
              <a:t>thông tin khách hàng</a:t>
            </a:r>
            <a:endParaRPr b="1" i="1" sz="1200" u="none" cap="none" strike="noStrike">
              <a:solidFill>
                <a:srgbClr val="000000"/>
              </a:solidFill>
              <a:latin typeface="Exo"/>
              <a:ea typeface="Exo"/>
              <a:cs typeface="Exo"/>
              <a:sym typeface="Exo"/>
            </a:endParaRPr>
          </a:p>
        </p:txBody>
      </p:sp>
      <p:graphicFrame>
        <p:nvGraphicFramePr>
          <p:cNvPr id="341" name="Google Shape;341;g248120c3356_0_35"/>
          <p:cNvGraphicFramePr/>
          <p:nvPr/>
        </p:nvGraphicFramePr>
        <p:xfrm>
          <a:off x="1399000" y="3629005"/>
          <a:ext cx="3000000" cy="3000000"/>
        </p:xfrm>
        <a:graphic>
          <a:graphicData uri="http://schemas.openxmlformats.org/drawingml/2006/table">
            <a:tbl>
              <a:tblPr>
                <a:noFill/>
                <a:tableStyleId>{0E928BC3-58A0-4D6D-AEF5-876A2B6ADAE0}</a:tableStyleId>
              </a:tblPr>
              <a:tblGrid>
                <a:gridCol w="799900"/>
                <a:gridCol w="799900"/>
                <a:gridCol w="776575"/>
                <a:gridCol w="697850"/>
                <a:gridCol w="855300"/>
              </a:tblGrid>
              <a:tr h="298675">
                <a:tc>
                  <a:txBody>
                    <a:bodyPr/>
                    <a:lstStyle/>
                    <a:p>
                      <a:pPr indent="0" lvl="0" marL="0" marR="0" rtl="0" algn="ctr">
                        <a:lnSpc>
                          <a:spcPct val="115000"/>
                        </a:lnSpc>
                        <a:spcBef>
                          <a:spcPts val="0"/>
                        </a:spcBef>
                        <a:spcAft>
                          <a:spcPts val="0"/>
                        </a:spcAft>
                        <a:buClr>
                          <a:srgbClr val="000000"/>
                        </a:buClr>
                        <a:buSzPts val="1000"/>
                        <a:buFont typeface="Arial"/>
                        <a:buNone/>
                      </a:pPr>
                      <a:r>
                        <a:rPr b="1" lang="en-US" sz="1200" u="none" cap="none" strike="noStrike">
                          <a:solidFill>
                            <a:srgbClr val="FFFFFF"/>
                          </a:solidFill>
                          <a:latin typeface="Exo"/>
                          <a:ea typeface="Exo"/>
                          <a:cs typeface="Exo"/>
                          <a:sym typeface="Exo"/>
                        </a:rPr>
                        <a:t>CusID</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8A8F"/>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200" u="none" cap="none" strike="noStrike">
                          <a:solidFill>
                            <a:srgbClr val="FFFFFF"/>
                          </a:solidFill>
                          <a:latin typeface="Exo"/>
                          <a:ea typeface="Exo"/>
                          <a:cs typeface="Exo"/>
                          <a:sym typeface="Exo"/>
                        </a:rPr>
                        <a:t>PID</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8A8F"/>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200" u="none" cap="none" strike="noStrike">
                          <a:solidFill>
                            <a:srgbClr val="FFFFFF"/>
                          </a:solidFill>
                          <a:latin typeface="Exo"/>
                          <a:ea typeface="Exo"/>
                          <a:cs typeface="Exo"/>
                          <a:sym typeface="Exo"/>
                        </a:rPr>
                        <a:t>QTY</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8A8F"/>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200" u="none" cap="none" strike="noStrike">
                          <a:solidFill>
                            <a:srgbClr val="FFFFFF"/>
                          </a:solidFill>
                          <a:latin typeface="Exo"/>
                          <a:ea typeface="Exo"/>
                          <a:cs typeface="Exo"/>
                          <a:sym typeface="Exo"/>
                        </a:rPr>
                        <a:t>CusID</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8A8F"/>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200" u="none" cap="none" strike="noStrike">
                          <a:solidFill>
                            <a:srgbClr val="FFFFFF"/>
                          </a:solidFill>
                          <a:latin typeface="Exo"/>
                          <a:ea typeface="Exo"/>
                          <a:cs typeface="Exo"/>
                          <a:sym typeface="Exo"/>
                        </a:rPr>
                        <a:t>CusName</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8A8F"/>
                    </a:solidFill>
                  </a:tcPr>
                </a:tc>
              </a:tr>
              <a:tr h="394275">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C1000</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P01</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10</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C1000</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Đức</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r>
              <a:tr h="394275">
                <a:tc>
                  <a:txBody>
                    <a:bodyPr/>
                    <a:lstStyle/>
                    <a:p>
                      <a:pPr indent="0" lvl="0" marL="0" marR="0" rtl="0" algn="ctr">
                        <a:lnSpc>
                          <a:spcPct val="115000"/>
                        </a:lnSpc>
                        <a:spcBef>
                          <a:spcPts val="0"/>
                        </a:spcBef>
                        <a:spcAft>
                          <a:spcPts val="0"/>
                        </a:spcAft>
                        <a:buNone/>
                      </a:pPr>
                      <a:r>
                        <a:rPr lang="en-US" sz="1200">
                          <a:latin typeface="Exo"/>
                          <a:ea typeface="Exo"/>
                          <a:cs typeface="Exo"/>
                          <a:sym typeface="Exo"/>
                        </a:rPr>
                        <a:t>C1000</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None/>
                      </a:pPr>
                      <a:r>
                        <a:rPr lang="en-US" sz="1200">
                          <a:latin typeface="Exo"/>
                          <a:ea typeface="Exo"/>
                          <a:cs typeface="Exo"/>
                          <a:sym typeface="Exo"/>
                        </a:rPr>
                        <a:t>P01</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None/>
                      </a:pPr>
                      <a:r>
                        <a:rPr lang="en-US" sz="1200">
                          <a:latin typeface="Exo"/>
                          <a:ea typeface="Exo"/>
                          <a:cs typeface="Exo"/>
                          <a:sym typeface="Exo"/>
                        </a:rPr>
                        <a:t>10</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None/>
                      </a:pPr>
                      <a:r>
                        <a:rPr lang="en-US" sz="1200">
                          <a:latin typeface="Exo"/>
                          <a:ea typeface="Exo"/>
                          <a:cs typeface="Exo"/>
                          <a:sym typeface="Exo"/>
                        </a:rPr>
                        <a:t>C1001</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None/>
                      </a:pPr>
                      <a:r>
                        <a:rPr lang="en-US" sz="1200">
                          <a:latin typeface="Exo"/>
                          <a:ea typeface="Exo"/>
                          <a:cs typeface="Exo"/>
                          <a:sym typeface="Exo"/>
                        </a:rPr>
                        <a:t>Hoàng</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r>
              <a:tr h="323075">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C1001</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P02</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2</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a:t>
                      </a:r>
                      <a:r>
                        <a:rPr lang="en-US" sz="1200">
                          <a:latin typeface="Exo"/>
                          <a:ea typeface="Exo"/>
                          <a:cs typeface="Exo"/>
                          <a:sym typeface="Exo"/>
                        </a:rPr>
                        <a:t>0</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a:latin typeface="Exo"/>
                          <a:ea typeface="Exo"/>
                          <a:cs typeface="Exo"/>
                          <a:sym typeface="Exo"/>
                        </a:rPr>
                        <a:t>Đức</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r>
              <a:tr h="313225">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a:t>
                      </a:r>
                      <a:r>
                        <a:rPr lang="en-US" sz="1200">
                          <a:latin typeface="Exo"/>
                          <a:ea typeface="Exo"/>
                          <a:cs typeface="Exo"/>
                          <a:sym typeface="Exo"/>
                        </a:rPr>
                        <a:t>1</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P0</a:t>
                      </a:r>
                      <a:r>
                        <a:rPr lang="en-US" sz="1200">
                          <a:latin typeface="Exo"/>
                          <a:ea typeface="Exo"/>
                          <a:cs typeface="Exo"/>
                          <a:sym typeface="Exo"/>
                        </a:rPr>
                        <a:t>2</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a:latin typeface="Exo"/>
                          <a:ea typeface="Exo"/>
                          <a:cs typeface="Exo"/>
                          <a:sym typeface="Exo"/>
                        </a:rPr>
                        <a:t>2</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a:t>
                      </a:r>
                      <a:r>
                        <a:rPr lang="en-US" sz="1200">
                          <a:latin typeface="Exo"/>
                          <a:ea typeface="Exo"/>
                          <a:cs typeface="Exo"/>
                          <a:sym typeface="Exo"/>
                        </a:rPr>
                        <a:t>1</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a:latin typeface="Exo"/>
                          <a:ea typeface="Exo"/>
                          <a:cs typeface="Exo"/>
                          <a:sym typeface="Exo"/>
                        </a:rPr>
                        <a:t>Hoàng</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r>
            </a:tbl>
          </a:graphicData>
        </a:graphic>
      </p:graphicFrame>
      <p:sp>
        <p:nvSpPr>
          <p:cNvPr id="342" name="Google Shape;342;g248120c3356_0_35"/>
          <p:cNvSpPr txBox="1"/>
          <p:nvPr/>
        </p:nvSpPr>
        <p:spPr>
          <a:xfrm>
            <a:off x="1161300" y="399750"/>
            <a:ext cx="9869400" cy="7080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4000"/>
              <a:buFont typeface="Arial"/>
              <a:buNone/>
            </a:pPr>
            <a:r>
              <a:rPr b="1" lang="en-US" sz="4000">
                <a:solidFill>
                  <a:srgbClr val="E31F26"/>
                </a:solidFill>
                <a:latin typeface="Exo"/>
                <a:ea typeface="Exo"/>
                <a:cs typeface="Exo"/>
                <a:sym typeface="Exo"/>
              </a:rPr>
              <a:t>CROSS JOIN </a:t>
            </a:r>
            <a:r>
              <a:rPr b="1" lang="en-US" sz="4000">
                <a:solidFill>
                  <a:schemeClr val="dk1"/>
                </a:solidFill>
                <a:latin typeface="Exo"/>
                <a:ea typeface="Exo"/>
                <a:cs typeface="Exo"/>
                <a:sym typeface="Exo"/>
              </a:rPr>
              <a:t>TRONG SQL </a:t>
            </a:r>
            <a:endParaRPr b="1" sz="4000">
              <a:solidFill>
                <a:srgbClr val="E31F26"/>
              </a:solidFill>
              <a:latin typeface="Exo"/>
              <a:ea typeface="Exo"/>
              <a:cs typeface="Exo"/>
              <a:sym typeface="Exo"/>
            </a:endParaRPr>
          </a:p>
        </p:txBody>
      </p:sp>
      <p:sp>
        <p:nvSpPr>
          <p:cNvPr id="343" name="Google Shape;343;g248120c3356_0_35"/>
          <p:cNvSpPr txBox="1"/>
          <p:nvPr/>
        </p:nvSpPr>
        <p:spPr>
          <a:xfrm>
            <a:off x="3683375" y="2903850"/>
            <a:ext cx="2243400" cy="523200"/>
          </a:xfrm>
          <a:prstGeom prst="rect">
            <a:avLst/>
          </a:prstGeom>
          <a:noFill/>
          <a:ln cap="flat" cmpd="sng" w="9525">
            <a:solidFill>
              <a:srgbClr val="000000"/>
            </a:solidFill>
            <a:prstDash val="lgDash"/>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u="none" cap="none" strike="noStrike">
                <a:solidFill>
                  <a:srgbClr val="3C78D8"/>
                </a:solidFill>
                <a:latin typeface="Exo"/>
                <a:ea typeface="Exo"/>
                <a:cs typeface="Exo"/>
                <a:sym typeface="Exo"/>
              </a:rPr>
              <a:t>SELECT</a:t>
            </a:r>
            <a:r>
              <a:rPr b="0" i="0" lang="en-US" u="none" cap="none" strike="noStrike">
                <a:solidFill>
                  <a:srgbClr val="000000"/>
                </a:solidFill>
                <a:latin typeface="Exo Medium"/>
                <a:ea typeface="Exo Medium"/>
                <a:cs typeface="Exo Medium"/>
                <a:sym typeface="Exo Medium"/>
              </a:rPr>
              <a:t> </a:t>
            </a:r>
            <a:r>
              <a:rPr i="1" lang="en-US"/>
              <a:t>*</a:t>
            </a:r>
            <a:br>
              <a:rPr b="0" i="0" lang="en-US" u="none" cap="none" strike="noStrike">
                <a:solidFill>
                  <a:srgbClr val="000000"/>
                </a:solidFill>
                <a:latin typeface="Exo Medium"/>
                <a:ea typeface="Exo Medium"/>
                <a:cs typeface="Exo Medium"/>
                <a:sym typeface="Exo Medium"/>
              </a:rPr>
            </a:br>
            <a:r>
              <a:rPr b="1" i="0" lang="en-US" u="none" cap="none" strike="noStrike">
                <a:solidFill>
                  <a:srgbClr val="3C78D8"/>
                </a:solidFill>
                <a:latin typeface="Exo"/>
                <a:ea typeface="Exo"/>
                <a:cs typeface="Exo"/>
                <a:sym typeface="Exo"/>
              </a:rPr>
              <a:t>FROM</a:t>
            </a:r>
            <a:r>
              <a:rPr b="0" i="0" lang="en-US" u="none" cap="none" strike="noStrike">
                <a:solidFill>
                  <a:srgbClr val="000000"/>
                </a:solidFill>
                <a:latin typeface="Exo Medium"/>
                <a:ea typeface="Exo Medium"/>
                <a:cs typeface="Exo Medium"/>
                <a:sym typeface="Exo Medium"/>
              </a:rPr>
              <a:t> </a:t>
            </a:r>
            <a:r>
              <a:rPr i="1" lang="en-US">
                <a:latin typeface="Exo Medium"/>
                <a:ea typeface="Exo Medium"/>
                <a:cs typeface="Exo Medium"/>
                <a:sym typeface="Exo Medium"/>
              </a:rPr>
              <a:t>Sales,</a:t>
            </a:r>
            <a:r>
              <a:rPr b="0" i="0" lang="en-US" u="none" cap="none" strike="noStrike">
                <a:solidFill>
                  <a:srgbClr val="000000"/>
                </a:solidFill>
                <a:latin typeface="Exo Medium"/>
                <a:ea typeface="Exo Medium"/>
                <a:cs typeface="Exo Medium"/>
                <a:sym typeface="Exo Medium"/>
              </a:rPr>
              <a:t> </a:t>
            </a:r>
            <a:r>
              <a:rPr i="1" lang="en-US">
                <a:latin typeface="Exo Medium"/>
                <a:ea typeface="Exo Medium"/>
                <a:cs typeface="Exo Medium"/>
                <a:sym typeface="Exo Medium"/>
              </a:rPr>
              <a:t>Customer</a:t>
            </a:r>
            <a:endParaRPr b="0" i="0" u="none" cap="none" strike="noStrike">
              <a:solidFill>
                <a:srgbClr val="000000"/>
              </a:solidFill>
              <a:latin typeface="Exo Medium"/>
              <a:ea typeface="Exo Medium"/>
              <a:cs typeface="Exo Medium"/>
              <a:sym typeface="Exo Medium"/>
            </a:endParaRPr>
          </a:p>
        </p:txBody>
      </p:sp>
      <p:sp>
        <p:nvSpPr>
          <p:cNvPr id="344" name="Google Shape;344;g248120c3356_0_35"/>
          <p:cNvSpPr txBox="1"/>
          <p:nvPr/>
        </p:nvSpPr>
        <p:spPr>
          <a:xfrm>
            <a:off x="1543750" y="3958588"/>
            <a:ext cx="2177400" cy="261600"/>
          </a:xfrm>
          <a:prstGeom prst="rect">
            <a:avLst/>
          </a:prstGeom>
          <a:noFill/>
          <a:ln cap="flat" cmpd="sng" w="9525">
            <a:solidFill>
              <a:srgbClr val="000000"/>
            </a:solidFill>
            <a:prstDash val="lg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sz="500">
              <a:latin typeface="Calibri"/>
              <a:ea typeface="Calibri"/>
              <a:cs typeface="Calibri"/>
              <a:sym typeface="Calibri"/>
            </a:endParaRPr>
          </a:p>
        </p:txBody>
      </p:sp>
      <p:sp>
        <p:nvSpPr>
          <p:cNvPr id="345" name="Google Shape;345;g248120c3356_0_35"/>
          <p:cNvSpPr txBox="1"/>
          <p:nvPr/>
        </p:nvSpPr>
        <p:spPr>
          <a:xfrm>
            <a:off x="445375" y="1573650"/>
            <a:ext cx="2736000" cy="261600"/>
          </a:xfrm>
          <a:prstGeom prst="rect">
            <a:avLst/>
          </a:prstGeom>
          <a:noFill/>
          <a:ln cap="flat" cmpd="sng" w="9525">
            <a:solidFill>
              <a:srgbClr val="000000"/>
            </a:solidFill>
            <a:prstDash val="lg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sz="500">
              <a:latin typeface="Calibri"/>
              <a:ea typeface="Calibri"/>
              <a:cs typeface="Calibri"/>
              <a:sym typeface="Calibri"/>
            </a:endParaRPr>
          </a:p>
        </p:txBody>
      </p:sp>
      <p:sp>
        <p:nvSpPr>
          <p:cNvPr id="346" name="Google Shape;346;g248120c3356_0_35"/>
          <p:cNvSpPr txBox="1"/>
          <p:nvPr/>
        </p:nvSpPr>
        <p:spPr>
          <a:xfrm>
            <a:off x="4494125" y="1587963"/>
            <a:ext cx="2177400" cy="246300"/>
          </a:xfrm>
          <a:prstGeom prst="rect">
            <a:avLst/>
          </a:prstGeom>
          <a:noFill/>
          <a:ln cap="flat" cmpd="sng" w="9525">
            <a:solidFill>
              <a:srgbClr val="E31F26"/>
            </a:solidFill>
            <a:prstDash val="lg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sz="400">
              <a:latin typeface="Calibri"/>
              <a:ea typeface="Calibri"/>
              <a:cs typeface="Calibri"/>
              <a:sym typeface="Calibri"/>
            </a:endParaRPr>
          </a:p>
        </p:txBody>
      </p:sp>
      <p:sp>
        <p:nvSpPr>
          <p:cNvPr id="347" name="Google Shape;347;g248120c3356_0_35"/>
          <p:cNvSpPr txBox="1"/>
          <p:nvPr/>
        </p:nvSpPr>
        <p:spPr>
          <a:xfrm>
            <a:off x="3851950" y="4034113"/>
            <a:ext cx="1395900" cy="246300"/>
          </a:xfrm>
          <a:prstGeom prst="rect">
            <a:avLst/>
          </a:prstGeom>
          <a:noFill/>
          <a:ln cap="flat" cmpd="sng" w="9525">
            <a:solidFill>
              <a:srgbClr val="E31F26"/>
            </a:solidFill>
            <a:prstDash val="lg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sz="400">
              <a:latin typeface="Calibri"/>
              <a:ea typeface="Calibri"/>
              <a:cs typeface="Calibri"/>
              <a:sym typeface="Calibri"/>
            </a:endParaRPr>
          </a:p>
        </p:txBody>
      </p:sp>
      <p:sp>
        <p:nvSpPr>
          <p:cNvPr id="348" name="Google Shape;348;g248120c3356_0_35"/>
          <p:cNvSpPr txBox="1"/>
          <p:nvPr/>
        </p:nvSpPr>
        <p:spPr>
          <a:xfrm>
            <a:off x="3851950" y="4391688"/>
            <a:ext cx="1395900" cy="246300"/>
          </a:xfrm>
          <a:prstGeom prst="rect">
            <a:avLst/>
          </a:prstGeom>
          <a:noFill/>
          <a:ln cap="flat" cmpd="sng" w="9525">
            <a:solidFill>
              <a:srgbClr val="E31F26"/>
            </a:solidFill>
            <a:prstDash val="lg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sz="400">
              <a:latin typeface="Calibri"/>
              <a:ea typeface="Calibri"/>
              <a:cs typeface="Calibri"/>
              <a:sym typeface="Calibri"/>
            </a:endParaRPr>
          </a:p>
        </p:txBody>
      </p:sp>
      <p:cxnSp>
        <p:nvCxnSpPr>
          <p:cNvPr id="349" name="Google Shape;349;g248120c3356_0_35"/>
          <p:cNvCxnSpPr/>
          <p:nvPr/>
        </p:nvCxnSpPr>
        <p:spPr>
          <a:xfrm>
            <a:off x="3335250" y="1706600"/>
            <a:ext cx="1005000" cy="0"/>
          </a:xfrm>
          <a:prstGeom prst="straightConnector1">
            <a:avLst/>
          </a:prstGeom>
          <a:noFill/>
          <a:ln cap="flat" cmpd="sng" w="9525">
            <a:solidFill>
              <a:schemeClr val="dk2"/>
            </a:solidFill>
            <a:prstDash val="solid"/>
            <a:round/>
            <a:headEnd len="med" w="med" type="none"/>
            <a:tailEnd len="med" w="med" type="triangle"/>
          </a:ln>
        </p:spPr>
      </p:cxnSp>
      <p:cxnSp>
        <p:nvCxnSpPr>
          <p:cNvPr id="350" name="Google Shape;350;g248120c3356_0_35"/>
          <p:cNvCxnSpPr/>
          <p:nvPr/>
        </p:nvCxnSpPr>
        <p:spPr>
          <a:xfrm>
            <a:off x="3328538" y="1835250"/>
            <a:ext cx="1084800" cy="120600"/>
          </a:xfrm>
          <a:prstGeom prst="straightConnector1">
            <a:avLst/>
          </a:prstGeom>
          <a:noFill/>
          <a:ln cap="flat" cmpd="sng" w="9525">
            <a:solidFill>
              <a:schemeClr val="dk2"/>
            </a:solidFill>
            <a:prstDash val="solid"/>
            <a:round/>
            <a:headEnd len="med" w="med" type="none"/>
            <a:tailEnd len="med" w="med" type="triangle"/>
          </a:ln>
        </p:spPr>
      </p:cxnSp>
      <p:sp>
        <p:nvSpPr>
          <p:cNvPr id="351" name="Google Shape;351;g248120c3356_0_35"/>
          <p:cNvSpPr txBox="1"/>
          <p:nvPr/>
        </p:nvSpPr>
        <p:spPr>
          <a:xfrm>
            <a:off x="4480713" y="1881738"/>
            <a:ext cx="2177400" cy="246300"/>
          </a:xfrm>
          <a:prstGeom prst="rect">
            <a:avLst/>
          </a:prstGeom>
          <a:noFill/>
          <a:ln cap="flat" cmpd="sng" w="9525">
            <a:solidFill>
              <a:srgbClr val="E31F26"/>
            </a:solidFill>
            <a:prstDash val="lg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sz="400">
              <a:latin typeface="Calibri"/>
              <a:ea typeface="Calibri"/>
              <a:cs typeface="Calibri"/>
              <a:sym typeface="Calibri"/>
            </a:endParaRPr>
          </a:p>
        </p:txBody>
      </p:sp>
      <p:cxnSp>
        <p:nvCxnSpPr>
          <p:cNvPr id="352" name="Google Shape;352;g248120c3356_0_35"/>
          <p:cNvCxnSpPr/>
          <p:nvPr/>
        </p:nvCxnSpPr>
        <p:spPr>
          <a:xfrm rot="10800000">
            <a:off x="7131950" y="1264175"/>
            <a:ext cx="0" cy="3533100"/>
          </a:xfrm>
          <a:prstGeom prst="straightConnector1">
            <a:avLst/>
          </a:prstGeom>
          <a:noFill/>
          <a:ln cap="flat" cmpd="sng" w="9525">
            <a:solidFill>
              <a:srgbClr val="FF0000"/>
            </a:solidFill>
            <a:prstDash val="solid"/>
            <a:round/>
            <a:headEnd len="med" w="med" type="diamond"/>
            <a:tailEnd len="med" w="med" type="diamond"/>
          </a:ln>
        </p:spPr>
      </p:cxnSp>
      <p:sp>
        <p:nvSpPr>
          <p:cNvPr id="353" name="Google Shape;353;g248120c3356_0_35"/>
          <p:cNvSpPr txBox="1"/>
          <p:nvPr/>
        </p:nvSpPr>
        <p:spPr>
          <a:xfrm>
            <a:off x="1543750" y="4366613"/>
            <a:ext cx="2177400" cy="261600"/>
          </a:xfrm>
          <a:prstGeom prst="rect">
            <a:avLst/>
          </a:prstGeom>
          <a:noFill/>
          <a:ln cap="flat" cmpd="sng" w="9525">
            <a:solidFill>
              <a:srgbClr val="000000"/>
            </a:solidFill>
            <a:prstDash val="lg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sz="500">
              <a:latin typeface="Calibri"/>
              <a:ea typeface="Calibri"/>
              <a:cs typeface="Calibri"/>
              <a:sym typeface="Calibri"/>
            </a:endParaRPr>
          </a:p>
        </p:txBody>
      </p:sp>
      <p:cxnSp>
        <p:nvCxnSpPr>
          <p:cNvPr id="354" name="Google Shape;354;g248120c3356_0_35"/>
          <p:cNvCxnSpPr>
            <a:stCxn id="345" idx="1"/>
            <a:endCxn id="344" idx="1"/>
          </p:cNvCxnSpPr>
          <p:nvPr/>
        </p:nvCxnSpPr>
        <p:spPr>
          <a:xfrm>
            <a:off x="445375" y="1704450"/>
            <a:ext cx="1098300" cy="2385000"/>
          </a:xfrm>
          <a:prstGeom prst="bentConnector3">
            <a:avLst>
              <a:gd fmla="val -21681" name="adj1"/>
            </a:avLst>
          </a:prstGeom>
          <a:noFill/>
          <a:ln cap="flat" cmpd="sng" w="9525">
            <a:solidFill>
              <a:schemeClr val="dk2"/>
            </a:solidFill>
            <a:prstDash val="lgDash"/>
            <a:round/>
            <a:headEnd len="med" w="med" type="none"/>
            <a:tailEnd len="med" w="med" type="stealth"/>
          </a:ln>
        </p:spPr>
      </p:cxnSp>
      <p:cxnSp>
        <p:nvCxnSpPr>
          <p:cNvPr id="355" name="Google Shape;355;g248120c3356_0_35"/>
          <p:cNvCxnSpPr>
            <a:stCxn id="345" idx="1"/>
            <a:endCxn id="353" idx="1"/>
          </p:cNvCxnSpPr>
          <p:nvPr/>
        </p:nvCxnSpPr>
        <p:spPr>
          <a:xfrm>
            <a:off x="445375" y="1704450"/>
            <a:ext cx="1098300" cy="2793000"/>
          </a:xfrm>
          <a:prstGeom prst="bentConnector3">
            <a:avLst>
              <a:gd fmla="val -21681" name="adj1"/>
            </a:avLst>
          </a:prstGeom>
          <a:noFill/>
          <a:ln cap="flat" cmpd="sng" w="9525">
            <a:solidFill>
              <a:schemeClr val="dk2"/>
            </a:solidFill>
            <a:prstDash val="lgDash"/>
            <a:round/>
            <a:headEnd len="med" w="med" type="none"/>
            <a:tailEnd len="med" w="med" type="stealth"/>
          </a:ln>
        </p:spPr>
      </p:cxnSp>
      <p:cxnSp>
        <p:nvCxnSpPr>
          <p:cNvPr id="356" name="Google Shape;356;g248120c3356_0_35"/>
          <p:cNvCxnSpPr>
            <a:stCxn id="346" idx="3"/>
            <a:endCxn id="347" idx="3"/>
          </p:cNvCxnSpPr>
          <p:nvPr/>
        </p:nvCxnSpPr>
        <p:spPr>
          <a:xfrm flipH="1">
            <a:off x="5247725" y="1711113"/>
            <a:ext cx="1423800" cy="2446200"/>
          </a:xfrm>
          <a:prstGeom prst="bentConnector3">
            <a:avLst>
              <a:gd fmla="val -16725" name="adj1"/>
            </a:avLst>
          </a:prstGeom>
          <a:noFill/>
          <a:ln cap="flat" cmpd="sng" w="9525">
            <a:solidFill>
              <a:srgbClr val="E31F26"/>
            </a:solidFill>
            <a:prstDash val="lgDash"/>
            <a:round/>
            <a:headEnd len="med" w="med" type="none"/>
            <a:tailEnd len="med" w="med" type="stealth"/>
          </a:ln>
        </p:spPr>
      </p:cxnSp>
      <p:cxnSp>
        <p:nvCxnSpPr>
          <p:cNvPr id="357" name="Google Shape;357;g248120c3356_0_35"/>
          <p:cNvCxnSpPr>
            <a:stCxn id="351" idx="3"/>
            <a:endCxn id="348" idx="3"/>
          </p:cNvCxnSpPr>
          <p:nvPr/>
        </p:nvCxnSpPr>
        <p:spPr>
          <a:xfrm flipH="1">
            <a:off x="5247813" y="2004888"/>
            <a:ext cx="1410300" cy="2510100"/>
          </a:xfrm>
          <a:prstGeom prst="bentConnector3">
            <a:avLst>
              <a:gd fmla="val -16885" name="adj1"/>
            </a:avLst>
          </a:prstGeom>
          <a:noFill/>
          <a:ln cap="flat" cmpd="sng" w="9525">
            <a:solidFill>
              <a:srgbClr val="E31F26"/>
            </a:solidFill>
            <a:prstDash val="lgDash"/>
            <a:round/>
            <a:headEnd len="med" w="med" type="none"/>
            <a:tailEnd len="med" w="med" type="stealth"/>
          </a:ln>
        </p:spPr>
      </p:cxnSp>
      <p:sp>
        <p:nvSpPr>
          <p:cNvPr id="358" name="Google Shape;358;g248120c3356_0_35"/>
          <p:cNvSpPr txBox="1"/>
          <p:nvPr/>
        </p:nvSpPr>
        <p:spPr>
          <a:xfrm>
            <a:off x="7401425" y="1434150"/>
            <a:ext cx="4398300" cy="2062500"/>
          </a:xfrm>
          <a:prstGeom prst="rect">
            <a:avLst/>
          </a:prstGeom>
          <a:noFill/>
          <a:ln cap="flat" cmpd="sng" w="9525">
            <a:solidFill>
              <a:srgbClr val="000000"/>
            </a:solidFill>
            <a:prstDash val="lgDash"/>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lang="en-US" sz="1600">
                <a:solidFill>
                  <a:schemeClr val="dk1"/>
                </a:solidFill>
                <a:latin typeface="Exo Medium"/>
                <a:ea typeface="Exo Medium"/>
                <a:cs typeface="Exo Medium"/>
                <a:sym typeface="Exo Medium"/>
              </a:rPr>
              <a:t>Trong ví dụ bên, </a:t>
            </a:r>
            <a:r>
              <a:rPr b="1" lang="en-US" sz="1600">
                <a:solidFill>
                  <a:schemeClr val="dk1"/>
                </a:solidFill>
                <a:latin typeface="Exo"/>
                <a:ea typeface="Exo"/>
                <a:cs typeface="Exo"/>
                <a:sym typeface="Exo"/>
              </a:rPr>
              <a:t>CROSS JOIN</a:t>
            </a:r>
            <a:r>
              <a:rPr lang="en-US" sz="1600">
                <a:solidFill>
                  <a:schemeClr val="dk1"/>
                </a:solidFill>
                <a:latin typeface="Exo Medium"/>
                <a:ea typeface="Exo Medium"/>
                <a:cs typeface="Exo Medium"/>
                <a:sym typeface="Exo Medium"/>
              </a:rPr>
              <a:t> hoạt động như sau: </a:t>
            </a:r>
            <a:endParaRPr sz="1600">
              <a:solidFill>
                <a:schemeClr val="dk1"/>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600"/>
              <a:buFont typeface="Arial"/>
              <a:buNone/>
            </a:pPr>
            <a:r>
              <a:rPr lang="en-US" sz="1600">
                <a:solidFill>
                  <a:schemeClr val="dk1"/>
                </a:solidFill>
                <a:highlight>
                  <a:schemeClr val="lt1"/>
                </a:highlight>
                <a:latin typeface="Exo Medium"/>
                <a:ea typeface="Exo Medium"/>
                <a:cs typeface="Exo Medium"/>
                <a:sym typeface="Exo Medium"/>
              </a:rPr>
              <a:t>B1: Lấy mỗi dòng dữ liệu của bảng Sales</a:t>
            </a:r>
            <a:endParaRPr sz="1600">
              <a:solidFill>
                <a:schemeClr val="dk1"/>
              </a:solidFill>
              <a:highlight>
                <a:schemeClr val="lt1"/>
              </a:highlight>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600"/>
              <a:buFont typeface="Arial"/>
              <a:buNone/>
            </a:pPr>
            <a:r>
              <a:rPr lang="en-US" sz="1600">
                <a:solidFill>
                  <a:schemeClr val="dk1"/>
                </a:solidFill>
                <a:latin typeface="Exo Medium"/>
                <a:ea typeface="Exo Medium"/>
                <a:cs typeface="Exo Medium"/>
                <a:sym typeface="Exo Medium"/>
              </a:rPr>
              <a:t>B2: Kết hợp mỗi dòng dữ liệu của bảng Sales với mỗi dòng của bảng Customer</a:t>
            </a:r>
            <a:endParaRPr sz="1600">
              <a:solidFill>
                <a:schemeClr val="dk1"/>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600"/>
              <a:buFont typeface="Arial"/>
              <a:buNone/>
            </a:pPr>
            <a:r>
              <a:rPr b="1" lang="en-US" sz="1600">
                <a:solidFill>
                  <a:schemeClr val="dk1"/>
                </a:solidFill>
                <a:highlight>
                  <a:srgbClr val="F1C232"/>
                </a:highlight>
                <a:latin typeface="Exo"/>
                <a:ea typeface="Exo"/>
                <a:cs typeface="Exo"/>
                <a:sym typeface="Exo"/>
              </a:rPr>
              <a:t>Sau khi nối xong, CROSS JOIN lại tiếp tục lặp lại bước 1 và 2 cho đến khi hết bảng Sales.</a:t>
            </a:r>
            <a:endParaRPr sz="1600">
              <a:solidFill>
                <a:schemeClr val="dk1"/>
              </a:solidFill>
              <a:highlight>
                <a:schemeClr val="lt1"/>
              </a:highlight>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600"/>
              <a:buFont typeface="Arial"/>
              <a:buNone/>
            </a:pPr>
            <a:r>
              <a:rPr lang="en-US" sz="1600">
                <a:solidFill>
                  <a:schemeClr val="dk1"/>
                </a:solidFill>
                <a:highlight>
                  <a:schemeClr val="lt1"/>
                </a:highlight>
                <a:latin typeface="Exo Medium"/>
                <a:ea typeface="Exo Medium"/>
                <a:cs typeface="Exo Medium"/>
                <a:sym typeface="Exo Medium"/>
              </a:rPr>
              <a:t>Kết quả ta được như hình trên</a:t>
            </a:r>
            <a:endParaRPr sz="1600" u="none" cap="none" strike="noStrike">
              <a:solidFill>
                <a:schemeClr val="dk1"/>
              </a:solidFill>
              <a:highlight>
                <a:schemeClr val="lt1"/>
              </a:highlight>
              <a:latin typeface="Exo Medium"/>
              <a:ea typeface="Exo Medium"/>
              <a:cs typeface="Exo Medium"/>
              <a:sym typeface="Exo Medium"/>
            </a:endParaRPr>
          </a:p>
        </p:txBody>
      </p:sp>
      <p:sp>
        <p:nvSpPr>
          <p:cNvPr id="359" name="Google Shape;359;g248120c3356_0_35"/>
          <p:cNvSpPr txBox="1"/>
          <p:nvPr/>
        </p:nvSpPr>
        <p:spPr>
          <a:xfrm>
            <a:off x="7354250" y="3603300"/>
            <a:ext cx="4398300" cy="831000"/>
          </a:xfrm>
          <a:prstGeom prst="rect">
            <a:avLst/>
          </a:prstGeom>
          <a:noFill/>
          <a:ln cap="flat" cmpd="sng" w="9525">
            <a:solidFill>
              <a:srgbClr val="000000"/>
            </a:solidFill>
            <a:prstDash val="lgDash"/>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lang="en-US" sz="1600">
                <a:solidFill>
                  <a:schemeClr val="dk1"/>
                </a:solidFill>
                <a:latin typeface="Exo Medium"/>
                <a:ea typeface="Exo Medium"/>
                <a:cs typeface="Exo Medium"/>
                <a:sym typeface="Exo Medium"/>
              </a:rPr>
              <a:t>Nếu thêm câu lệnh </a:t>
            </a:r>
            <a:r>
              <a:rPr b="1" lang="en-US" sz="1600">
                <a:solidFill>
                  <a:srgbClr val="0070C0"/>
                </a:solidFill>
                <a:latin typeface="Exo"/>
                <a:ea typeface="Exo"/>
                <a:cs typeface="Exo"/>
                <a:sym typeface="Exo"/>
              </a:rPr>
              <a:t>WHERE </a:t>
            </a:r>
            <a:r>
              <a:rPr lang="en-US" sz="1600">
                <a:solidFill>
                  <a:schemeClr val="dk1"/>
                </a:solidFill>
                <a:latin typeface="Exo Medium"/>
                <a:ea typeface="Exo Medium"/>
                <a:cs typeface="Exo Medium"/>
                <a:sym typeface="Exo Medium"/>
              </a:rPr>
              <a:t>ở đoạn truy vấn, câu lệnh </a:t>
            </a:r>
            <a:r>
              <a:rPr b="1" lang="en-US" sz="1600">
                <a:solidFill>
                  <a:srgbClr val="0070C0"/>
                </a:solidFill>
                <a:latin typeface="Exo"/>
                <a:ea typeface="Exo"/>
                <a:cs typeface="Exo"/>
                <a:sym typeface="Exo"/>
              </a:rPr>
              <a:t>WHERE </a:t>
            </a:r>
            <a:r>
              <a:rPr lang="en-US" sz="1600">
                <a:solidFill>
                  <a:schemeClr val="dk1"/>
                </a:solidFill>
                <a:latin typeface="Exo Medium"/>
                <a:ea typeface="Exo Medium"/>
                <a:cs typeface="Exo Medium"/>
                <a:sym typeface="Exo Medium"/>
              </a:rPr>
              <a:t>sẽ lọc các kết quả ở bảng sau khi đã ghép.</a:t>
            </a:r>
            <a:endParaRPr sz="1600" u="none" cap="none" strike="noStrike">
              <a:solidFill>
                <a:schemeClr val="dk1"/>
              </a:solidFill>
              <a:highlight>
                <a:schemeClr val="lt1"/>
              </a:highlight>
              <a:latin typeface="Exo Medium"/>
              <a:ea typeface="Exo Medium"/>
              <a:cs typeface="Exo Medium"/>
              <a:sym typeface="Exo Medium"/>
            </a:endParaRPr>
          </a:p>
        </p:txBody>
      </p:sp>
      <p:sp>
        <p:nvSpPr>
          <p:cNvPr id="360" name="Google Shape;360;g248120c3356_0_35"/>
          <p:cNvSpPr/>
          <p:nvPr/>
        </p:nvSpPr>
        <p:spPr>
          <a:xfrm rot="5400000">
            <a:off x="1911875" y="5438275"/>
            <a:ext cx="477900" cy="603900"/>
          </a:xfrm>
          <a:prstGeom prst="bentUpArrow">
            <a:avLst>
              <a:gd fmla="val 25000" name="adj1"/>
              <a:gd fmla="val 25000" name="adj2"/>
              <a:gd fmla="val 25000" name="adj3"/>
            </a:avLst>
          </a:prstGeom>
          <a:solidFill>
            <a:srgbClr val="FF686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sz="2400">
              <a:latin typeface="Calibri"/>
              <a:ea typeface="Calibri"/>
              <a:cs typeface="Calibri"/>
              <a:sym typeface="Calibri"/>
            </a:endParaRPr>
          </a:p>
        </p:txBody>
      </p:sp>
      <p:sp>
        <p:nvSpPr>
          <p:cNvPr id="361" name="Google Shape;361;g248120c3356_0_35"/>
          <p:cNvSpPr txBox="1"/>
          <p:nvPr/>
        </p:nvSpPr>
        <p:spPr>
          <a:xfrm>
            <a:off x="2667425" y="5474625"/>
            <a:ext cx="3398700" cy="738900"/>
          </a:xfrm>
          <a:prstGeom prst="rect">
            <a:avLst/>
          </a:prstGeom>
          <a:noFill/>
          <a:ln cap="flat" cmpd="sng" w="9525">
            <a:solidFill>
              <a:srgbClr val="000000"/>
            </a:solidFill>
            <a:prstDash val="lgDash"/>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u="none" cap="none" strike="noStrike">
                <a:solidFill>
                  <a:srgbClr val="3C78D8"/>
                </a:solidFill>
                <a:latin typeface="Exo"/>
                <a:ea typeface="Exo"/>
                <a:cs typeface="Exo"/>
                <a:sym typeface="Exo"/>
              </a:rPr>
              <a:t>SELECT</a:t>
            </a:r>
            <a:r>
              <a:rPr b="0" i="0" lang="en-US" u="none" cap="none" strike="noStrike">
                <a:solidFill>
                  <a:srgbClr val="000000"/>
                </a:solidFill>
                <a:latin typeface="Exo Medium"/>
                <a:ea typeface="Exo Medium"/>
                <a:cs typeface="Exo Medium"/>
                <a:sym typeface="Exo Medium"/>
              </a:rPr>
              <a:t> </a:t>
            </a:r>
            <a:r>
              <a:rPr i="1" lang="en-US"/>
              <a:t>*</a:t>
            </a:r>
            <a:br>
              <a:rPr b="0" i="0" lang="en-US" u="none" cap="none" strike="noStrike">
                <a:solidFill>
                  <a:srgbClr val="000000"/>
                </a:solidFill>
                <a:latin typeface="Exo Medium"/>
                <a:ea typeface="Exo Medium"/>
                <a:cs typeface="Exo Medium"/>
                <a:sym typeface="Exo Medium"/>
              </a:rPr>
            </a:br>
            <a:r>
              <a:rPr b="1" i="0" lang="en-US" u="none" cap="none" strike="noStrike">
                <a:solidFill>
                  <a:srgbClr val="3C78D8"/>
                </a:solidFill>
                <a:latin typeface="Exo"/>
                <a:ea typeface="Exo"/>
                <a:cs typeface="Exo"/>
                <a:sym typeface="Exo"/>
              </a:rPr>
              <a:t>FROM</a:t>
            </a:r>
            <a:r>
              <a:rPr b="0" i="0" lang="en-US" u="none" cap="none" strike="noStrike">
                <a:solidFill>
                  <a:srgbClr val="000000"/>
                </a:solidFill>
                <a:latin typeface="Exo Medium"/>
                <a:ea typeface="Exo Medium"/>
                <a:cs typeface="Exo Medium"/>
                <a:sym typeface="Exo Medium"/>
              </a:rPr>
              <a:t> </a:t>
            </a:r>
            <a:r>
              <a:rPr i="1" lang="en-US">
                <a:latin typeface="Exo Medium"/>
                <a:ea typeface="Exo Medium"/>
                <a:cs typeface="Exo Medium"/>
                <a:sym typeface="Exo Medium"/>
              </a:rPr>
              <a:t>Sales,</a:t>
            </a:r>
            <a:r>
              <a:rPr b="0" i="0" lang="en-US" u="none" cap="none" strike="noStrike">
                <a:solidFill>
                  <a:srgbClr val="000000"/>
                </a:solidFill>
                <a:latin typeface="Exo Medium"/>
                <a:ea typeface="Exo Medium"/>
                <a:cs typeface="Exo Medium"/>
                <a:sym typeface="Exo Medium"/>
              </a:rPr>
              <a:t> </a:t>
            </a:r>
            <a:r>
              <a:rPr i="1" lang="en-US">
                <a:latin typeface="Exo Medium"/>
                <a:ea typeface="Exo Medium"/>
                <a:cs typeface="Exo Medium"/>
                <a:sym typeface="Exo Medium"/>
              </a:rPr>
              <a:t>Customer</a:t>
            </a:r>
            <a:endParaRPr i="1">
              <a:latin typeface="Exo Medium"/>
              <a:ea typeface="Exo Medium"/>
              <a:cs typeface="Exo Medium"/>
              <a:sym typeface="Exo Medium"/>
            </a:endParaRPr>
          </a:p>
          <a:p>
            <a:pPr indent="0" lvl="0" marL="0" rtl="0" algn="l">
              <a:spcBef>
                <a:spcPts val="0"/>
              </a:spcBef>
              <a:spcAft>
                <a:spcPts val="0"/>
              </a:spcAft>
              <a:buClr>
                <a:schemeClr val="dk1"/>
              </a:buClr>
              <a:buSzPts val="1600"/>
              <a:buFont typeface="Arial"/>
              <a:buNone/>
            </a:pPr>
            <a:r>
              <a:rPr b="1" lang="en-US">
                <a:solidFill>
                  <a:srgbClr val="3C78D8"/>
                </a:solidFill>
                <a:latin typeface="Exo"/>
                <a:ea typeface="Exo"/>
                <a:cs typeface="Exo"/>
                <a:sym typeface="Exo"/>
              </a:rPr>
              <a:t>WHERE </a:t>
            </a:r>
            <a:r>
              <a:rPr i="1" lang="en-US">
                <a:solidFill>
                  <a:schemeClr val="dk1"/>
                </a:solidFill>
                <a:latin typeface="Exo Medium"/>
                <a:ea typeface="Exo Medium"/>
                <a:cs typeface="Exo Medium"/>
                <a:sym typeface="Exo Medium"/>
              </a:rPr>
              <a:t>Sales.CusID = Customer.CusID</a:t>
            </a:r>
            <a:endParaRPr i="1">
              <a:latin typeface="Exo Medium"/>
              <a:ea typeface="Exo Medium"/>
              <a:cs typeface="Exo Medium"/>
              <a:sym typeface="Exo Medium"/>
            </a:endParaRPr>
          </a:p>
        </p:txBody>
      </p:sp>
      <p:graphicFrame>
        <p:nvGraphicFramePr>
          <p:cNvPr id="362" name="Google Shape;362;g248120c3356_0_35"/>
          <p:cNvGraphicFramePr/>
          <p:nvPr/>
        </p:nvGraphicFramePr>
        <p:xfrm>
          <a:off x="7253101" y="5293855"/>
          <a:ext cx="3000000" cy="3000000"/>
        </p:xfrm>
        <a:graphic>
          <a:graphicData uri="http://schemas.openxmlformats.org/drawingml/2006/table">
            <a:tbl>
              <a:tblPr>
                <a:noFill/>
                <a:tableStyleId>{0E928BC3-58A0-4D6D-AEF5-876A2B6ADAE0}</a:tableStyleId>
              </a:tblPr>
              <a:tblGrid>
                <a:gridCol w="799900"/>
                <a:gridCol w="799900"/>
                <a:gridCol w="776575"/>
                <a:gridCol w="697850"/>
                <a:gridCol w="855300"/>
              </a:tblGrid>
              <a:tr h="298675">
                <a:tc>
                  <a:txBody>
                    <a:bodyPr/>
                    <a:lstStyle/>
                    <a:p>
                      <a:pPr indent="0" lvl="0" marL="0" marR="0" rtl="0" algn="ctr">
                        <a:lnSpc>
                          <a:spcPct val="115000"/>
                        </a:lnSpc>
                        <a:spcBef>
                          <a:spcPts val="0"/>
                        </a:spcBef>
                        <a:spcAft>
                          <a:spcPts val="0"/>
                        </a:spcAft>
                        <a:buClr>
                          <a:srgbClr val="000000"/>
                        </a:buClr>
                        <a:buSzPts val="1000"/>
                        <a:buFont typeface="Arial"/>
                        <a:buNone/>
                      </a:pPr>
                      <a:r>
                        <a:rPr b="1" lang="en-US" sz="1200" u="none" cap="none" strike="noStrike">
                          <a:solidFill>
                            <a:srgbClr val="FFFFFF"/>
                          </a:solidFill>
                          <a:latin typeface="Exo"/>
                          <a:ea typeface="Exo"/>
                          <a:cs typeface="Exo"/>
                          <a:sym typeface="Exo"/>
                        </a:rPr>
                        <a:t>CusID</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8A8F"/>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200" u="none" cap="none" strike="noStrike">
                          <a:solidFill>
                            <a:srgbClr val="FFFFFF"/>
                          </a:solidFill>
                          <a:latin typeface="Exo"/>
                          <a:ea typeface="Exo"/>
                          <a:cs typeface="Exo"/>
                          <a:sym typeface="Exo"/>
                        </a:rPr>
                        <a:t>PID</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8A8F"/>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200" u="none" cap="none" strike="noStrike">
                          <a:solidFill>
                            <a:srgbClr val="FFFFFF"/>
                          </a:solidFill>
                          <a:latin typeface="Exo"/>
                          <a:ea typeface="Exo"/>
                          <a:cs typeface="Exo"/>
                          <a:sym typeface="Exo"/>
                        </a:rPr>
                        <a:t>QTY</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8A8F"/>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200" u="none" cap="none" strike="noStrike">
                          <a:solidFill>
                            <a:srgbClr val="FFFFFF"/>
                          </a:solidFill>
                          <a:latin typeface="Exo"/>
                          <a:ea typeface="Exo"/>
                          <a:cs typeface="Exo"/>
                          <a:sym typeface="Exo"/>
                        </a:rPr>
                        <a:t>CusID</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8A8F"/>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200" u="none" cap="none" strike="noStrike">
                          <a:solidFill>
                            <a:srgbClr val="FFFFFF"/>
                          </a:solidFill>
                          <a:latin typeface="Exo"/>
                          <a:ea typeface="Exo"/>
                          <a:cs typeface="Exo"/>
                          <a:sym typeface="Exo"/>
                        </a:rPr>
                        <a:t>CusName</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8A8F"/>
                    </a:solidFill>
                  </a:tcPr>
                </a:tc>
              </a:tr>
              <a:tr h="394275">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C1000</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P01</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10</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C1000</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Đức</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r>
              <a:tr h="313225">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a:t>
                      </a:r>
                      <a:r>
                        <a:rPr lang="en-US" sz="1200">
                          <a:latin typeface="Exo"/>
                          <a:ea typeface="Exo"/>
                          <a:cs typeface="Exo"/>
                          <a:sym typeface="Exo"/>
                        </a:rPr>
                        <a:t>1</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P0</a:t>
                      </a:r>
                      <a:r>
                        <a:rPr lang="en-US" sz="1200">
                          <a:latin typeface="Exo"/>
                          <a:ea typeface="Exo"/>
                          <a:cs typeface="Exo"/>
                          <a:sym typeface="Exo"/>
                        </a:rPr>
                        <a:t>2</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a:latin typeface="Exo"/>
                          <a:ea typeface="Exo"/>
                          <a:cs typeface="Exo"/>
                          <a:sym typeface="Exo"/>
                        </a:rPr>
                        <a:t>2</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a:t>
                      </a:r>
                      <a:r>
                        <a:rPr lang="en-US" sz="1200">
                          <a:latin typeface="Exo"/>
                          <a:ea typeface="Exo"/>
                          <a:cs typeface="Exo"/>
                          <a:sym typeface="Exo"/>
                        </a:rPr>
                        <a:t>1</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a:latin typeface="Exo"/>
                          <a:ea typeface="Exo"/>
                          <a:cs typeface="Exo"/>
                          <a:sym typeface="Exo"/>
                        </a:rPr>
                        <a:t>Hoàng</a:t>
                      </a:r>
                      <a:endParaRPr sz="1200" u="none" cap="none" strike="noStrike">
                        <a:latin typeface="Exo"/>
                        <a:ea typeface="Exo"/>
                        <a:cs typeface="Exo"/>
                        <a:sym typeface="Exo"/>
                      </a:endParaRPr>
                    </a:p>
                  </a:txBody>
                  <a:tcPr marT="19050" marB="19050"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E3E3"/>
                    </a:solidFill>
                  </a:tcPr>
                </a:tc>
              </a:tr>
            </a:tbl>
          </a:graphicData>
        </a:graphic>
      </p:graphicFrame>
      <p:sp>
        <p:nvSpPr>
          <p:cNvPr id="363" name="Google Shape;363;g248120c3356_0_35"/>
          <p:cNvSpPr txBox="1"/>
          <p:nvPr/>
        </p:nvSpPr>
        <p:spPr>
          <a:xfrm>
            <a:off x="6658113" y="6213525"/>
            <a:ext cx="51195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US" sz="1100">
                <a:latin typeface="Exo"/>
                <a:ea typeface="Exo"/>
                <a:cs typeface="Exo"/>
                <a:sym typeface="Exo"/>
              </a:rPr>
              <a:t>Bảng chứa kết quả truy vấn của CROSS JOIN kết hợp với WHERE</a:t>
            </a:r>
            <a:endParaRPr b="1" i="1" sz="1100">
              <a:latin typeface="Exo"/>
              <a:ea typeface="Exo"/>
              <a:cs typeface="Exo"/>
              <a:sym typeface="Exo"/>
            </a:endParaRPr>
          </a:p>
        </p:txBody>
      </p:sp>
      <p:sp>
        <p:nvSpPr>
          <p:cNvPr id="364" name="Google Shape;364;g248120c3356_0_35"/>
          <p:cNvSpPr/>
          <p:nvPr/>
        </p:nvSpPr>
        <p:spPr>
          <a:xfrm>
            <a:off x="6336800" y="5757663"/>
            <a:ext cx="645600" cy="172800"/>
          </a:xfrm>
          <a:prstGeom prst="stripedRightArrow">
            <a:avLst>
              <a:gd fmla="val 50000" name="adj1"/>
              <a:gd fmla="val 50000" name="adj2"/>
            </a:avLst>
          </a:prstGeom>
          <a:solidFill>
            <a:srgbClr val="FF686D"/>
          </a:solidFill>
          <a:ln cap="flat" cmpd="sng" w="9525">
            <a:solidFill>
              <a:srgbClr val="E2262D"/>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g23e610590d6_1_425"/>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370" name="Google Shape;370;g23e610590d6_1_425"/>
          <p:cNvPicPr preferRelativeResize="0"/>
          <p:nvPr/>
        </p:nvPicPr>
        <p:blipFill rotWithShape="1">
          <a:blip r:embed="rId3">
            <a:alphaModFix/>
          </a:blip>
          <a:srcRect b="0" l="0" r="0" t="0"/>
          <a:stretch/>
        </p:blipFill>
        <p:spPr>
          <a:xfrm>
            <a:off x="124000" y="1055975"/>
            <a:ext cx="5438599" cy="5209800"/>
          </a:xfrm>
          <a:prstGeom prst="rect">
            <a:avLst/>
          </a:prstGeom>
          <a:noFill/>
          <a:ln>
            <a:noFill/>
          </a:ln>
        </p:spPr>
      </p:pic>
      <p:sp>
        <p:nvSpPr>
          <p:cNvPr id="371" name="Google Shape;371;g23e610590d6_1_425"/>
          <p:cNvSpPr txBox="1"/>
          <p:nvPr/>
        </p:nvSpPr>
        <p:spPr>
          <a:xfrm>
            <a:off x="5285600" y="1861450"/>
            <a:ext cx="6547800" cy="677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US" sz="3800" u="none" cap="none" strike="noStrike">
                <a:solidFill>
                  <a:srgbClr val="000000"/>
                </a:solidFill>
                <a:latin typeface="Exo"/>
                <a:ea typeface="Exo"/>
                <a:cs typeface="Exo"/>
                <a:sym typeface="Exo"/>
              </a:rPr>
              <a:t>Nội dung bài học</a:t>
            </a:r>
            <a:endParaRPr b="1" i="0" sz="4000" u="none" cap="none" strike="noStrike">
              <a:solidFill>
                <a:srgbClr val="000000"/>
              </a:solidFill>
              <a:latin typeface="Exo"/>
              <a:ea typeface="Exo"/>
              <a:cs typeface="Exo"/>
              <a:sym typeface="Exo"/>
            </a:endParaRPr>
          </a:p>
        </p:txBody>
      </p:sp>
      <p:sp>
        <p:nvSpPr>
          <p:cNvPr id="372" name="Google Shape;372;g23e610590d6_1_425"/>
          <p:cNvSpPr/>
          <p:nvPr/>
        </p:nvSpPr>
        <p:spPr>
          <a:xfrm>
            <a:off x="5291903" y="2748418"/>
            <a:ext cx="6535200" cy="772500"/>
          </a:xfrm>
          <a:prstGeom prst="roundRect">
            <a:avLst>
              <a:gd fmla="val 16667" name="adj"/>
            </a:avLst>
          </a:prstGeom>
          <a:solidFill>
            <a:srgbClr val="FFFFFF"/>
          </a:solid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2000" u="none" cap="none" strike="noStrike">
              <a:solidFill>
                <a:srgbClr val="000000"/>
              </a:solidFill>
              <a:latin typeface="Calibri"/>
              <a:ea typeface="Calibri"/>
              <a:cs typeface="Calibri"/>
              <a:sym typeface="Calibri"/>
            </a:endParaRPr>
          </a:p>
        </p:txBody>
      </p:sp>
      <p:sp>
        <p:nvSpPr>
          <p:cNvPr id="373" name="Google Shape;373;g23e610590d6_1_425"/>
          <p:cNvSpPr txBox="1"/>
          <p:nvPr/>
        </p:nvSpPr>
        <p:spPr>
          <a:xfrm>
            <a:off x="5358000" y="2739938"/>
            <a:ext cx="6469200" cy="772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100"/>
              <a:buFont typeface="Arial"/>
              <a:buNone/>
            </a:pPr>
            <a:r>
              <a:rPr b="1" lang="en-US" sz="2000">
                <a:solidFill>
                  <a:srgbClr val="E2262D"/>
                </a:solidFill>
                <a:latin typeface="Exo"/>
                <a:ea typeface="Exo"/>
                <a:cs typeface="Exo"/>
                <a:sym typeface="Exo"/>
              </a:rPr>
              <a:t>   </a:t>
            </a:r>
            <a:r>
              <a:rPr b="1" lang="en-US" sz="2100">
                <a:solidFill>
                  <a:srgbClr val="E2262D"/>
                </a:solidFill>
                <a:latin typeface="Exo"/>
                <a:ea typeface="Exo"/>
                <a:cs typeface="Exo"/>
                <a:sym typeface="Exo"/>
              </a:rPr>
              <a:t>1.  JOIN - Kết hợp dữ liệu với JOIN</a:t>
            </a:r>
            <a:endParaRPr b="0" i="0" sz="2000" u="none" cap="none" strike="noStrike">
              <a:solidFill>
                <a:srgbClr val="E2262D"/>
              </a:solidFill>
              <a:latin typeface="Arial"/>
              <a:ea typeface="Arial"/>
              <a:cs typeface="Arial"/>
              <a:sym typeface="Arial"/>
            </a:endParaRPr>
          </a:p>
        </p:txBody>
      </p:sp>
      <p:sp>
        <p:nvSpPr>
          <p:cNvPr id="374" name="Google Shape;374;g23e610590d6_1_425"/>
          <p:cNvSpPr/>
          <p:nvPr/>
        </p:nvSpPr>
        <p:spPr>
          <a:xfrm>
            <a:off x="5291903" y="3713853"/>
            <a:ext cx="6535200" cy="7725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2000" u="none" cap="none" strike="noStrike">
              <a:solidFill>
                <a:srgbClr val="000000"/>
              </a:solidFill>
              <a:latin typeface="Calibri"/>
              <a:ea typeface="Calibri"/>
              <a:cs typeface="Calibri"/>
              <a:sym typeface="Calibri"/>
            </a:endParaRPr>
          </a:p>
        </p:txBody>
      </p:sp>
      <p:sp>
        <p:nvSpPr>
          <p:cNvPr id="375" name="Google Shape;375;g23e610590d6_1_425"/>
          <p:cNvSpPr txBox="1"/>
          <p:nvPr/>
        </p:nvSpPr>
        <p:spPr>
          <a:xfrm>
            <a:off x="5358000" y="3713863"/>
            <a:ext cx="6469200" cy="772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100"/>
              <a:buFont typeface="Arial"/>
              <a:buNone/>
            </a:pPr>
            <a:r>
              <a:rPr b="1" lang="en-US" sz="2000">
                <a:solidFill>
                  <a:srgbClr val="FFFFFF"/>
                </a:solidFill>
                <a:latin typeface="Exo"/>
                <a:ea typeface="Exo"/>
                <a:cs typeface="Exo"/>
                <a:sym typeface="Exo"/>
              </a:rPr>
              <a:t>   </a:t>
            </a:r>
            <a:r>
              <a:rPr b="1" lang="en-US" sz="2100">
                <a:solidFill>
                  <a:srgbClr val="FFFFFF"/>
                </a:solidFill>
                <a:latin typeface="Exo"/>
                <a:ea typeface="Exo"/>
                <a:cs typeface="Exo"/>
                <a:sym typeface="Exo"/>
              </a:rPr>
              <a:t>2. UNION - Kết hợp dữ liệu với UNION</a:t>
            </a:r>
            <a:endParaRPr b="1" sz="2000">
              <a:solidFill>
                <a:srgbClr val="FFFFFF"/>
              </a:solidFill>
              <a:latin typeface="Exo"/>
              <a:ea typeface="Exo"/>
              <a:cs typeface="Exo"/>
              <a:sym typeface="Exo"/>
            </a:endParaRPr>
          </a:p>
        </p:txBody>
      </p:sp>
      <p:sp>
        <p:nvSpPr>
          <p:cNvPr id="376" name="Google Shape;376;g23e610590d6_1_425"/>
          <p:cNvSpPr/>
          <p:nvPr/>
        </p:nvSpPr>
        <p:spPr>
          <a:xfrm>
            <a:off x="5291953" y="4687789"/>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2000" u="none" cap="none" strike="noStrike">
              <a:solidFill>
                <a:srgbClr val="000000"/>
              </a:solidFill>
              <a:latin typeface="Calibri"/>
              <a:ea typeface="Calibri"/>
              <a:cs typeface="Calibri"/>
              <a:sym typeface="Calibri"/>
            </a:endParaRPr>
          </a:p>
        </p:txBody>
      </p:sp>
      <p:sp>
        <p:nvSpPr>
          <p:cNvPr id="377" name="Google Shape;377;g23e610590d6_1_425"/>
          <p:cNvSpPr txBox="1"/>
          <p:nvPr/>
        </p:nvSpPr>
        <p:spPr>
          <a:xfrm>
            <a:off x="5358050" y="4687800"/>
            <a:ext cx="6469200" cy="772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100"/>
              <a:buFont typeface="Arial"/>
              <a:buNone/>
            </a:pPr>
            <a:r>
              <a:rPr b="1" lang="en-US" sz="2000">
                <a:solidFill>
                  <a:srgbClr val="000000"/>
                </a:solidFill>
                <a:latin typeface="Exo"/>
                <a:ea typeface="Exo"/>
                <a:cs typeface="Exo"/>
                <a:sym typeface="Exo"/>
              </a:rPr>
              <a:t>   </a:t>
            </a:r>
            <a:r>
              <a:rPr b="1" lang="en-US" sz="2100">
                <a:solidFill>
                  <a:srgbClr val="E2262D"/>
                </a:solidFill>
                <a:latin typeface="Exo"/>
                <a:ea typeface="Exo"/>
                <a:cs typeface="Exo"/>
                <a:sym typeface="Exo"/>
              </a:rPr>
              <a:t>3. Các hàm (built-in function) thông dụng trong </a:t>
            </a:r>
            <a:endParaRPr b="1" sz="2100">
              <a:solidFill>
                <a:srgbClr val="E2262D"/>
              </a:solidFill>
              <a:latin typeface="Exo"/>
              <a:ea typeface="Exo"/>
              <a:cs typeface="Exo"/>
              <a:sym typeface="Exo"/>
            </a:endParaRPr>
          </a:p>
          <a:p>
            <a:pPr indent="0" lvl="0" marL="0" marR="0" rtl="0" algn="l">
              <a:lnSpc>
                <a:spcPct val="100000"/>
              </a:lnSpc>
              <a:spcBef>
                <a:spcPts val="0"/>
              </a:spcBef>
              <a:spcAft>
                <a:spcPts val="0"/>
              </a:spcAft>
              <a:buClr>
                <a:srgbClr val="000000"/>
              </a:buClr>
              <a:buSzPts val="2100"/>
              <a:buFont typeface="Arial"/>
              <a:buNone/>
            </a:pPr>
            <a:r>
              <a:rPr b="1" lang="en-US" sz="2100">
                <a:solidFill>
                  <a:srgbClr val="E2262D"/>
                </a:solidFill>
                <a:latin typeface="Exo"/>
                <a:ea typeface="Exo"/>
                <a:cs typeface="Exo"/>
                <a:sym typeface="Exo"/>
              </a:rPr>
              <a:t>   SQL</a:t>
            </a:r>
            <a:endParaRPr b="0" i="0" sz="2000" u="none" cap="none" strike="noStrike">
              <a:solidFill>
                <a:srgbClr val="E2262D"/>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pic>
        <p:nvPicPr>
          <p:cNvPr id="383" name="Google Shape;383;g23e610590d6_1_438"/>
          <p:cNvPicPr preferRelativeResize="0"/>
          <p:nvPr/>
        </p:nvPicPr>
        <p:blipFill rotWithShape="1">
          <a:blip r:embed="rId3">
            <a:alphaModFix/>
          </a:blip>
          <a:srcRect b="0" l="0" r="0" t="0"/>
          <a:stretch/>
        </p:blipFill>
        <p:spPr>
          <a:xfrm>
            <a:off x="244275" y="1654800"/>
            <a:ext cx="4422049" cy="4422049"/>
          </a:xfrm>
          <a:prstGeom prst="rect">
            <a:avLst/>
          </a:prstGeom>
          <a:noFill/>
          <a:ln>
            <a:noFill/>
          </a:ln>
        </p:spPr>
      </p:pic>
      <p:grpSp>
        <p:nvGrpSpPr>
          <p:cNvPr id="384" name="Google Shape;384;g23e610590d6_1_438"/>
          <p:cNvGrpSpPr/>
          <p:nvPr/>
        </p:nvGrpSpPr>
        <p:grpSpPr>
          <a:xfrm>
            <a:off x="4561692" y="3191795"/>
            <a:ext cx="474874" cy="474408"/>
            <a:chOff x="3040984" y="3681059"/>
            <a:chExt cx="356164" cy="355815"/>
          </a:xfrm>
        </p:grpSpPr>
        <p:sp>
          <p:nvSpPr>
            <p:cNvPr id="385" name="Google Shape;385;g23e610590d6_1_438"/>
            <p:cNvSpPr/>
            <p:nvPr/>
          </p:nvSpPr>
          <p:spPr>
            <a:xfrm>
              <a:off x="3040984" y="3681059"/>
              <a:ext cx="356164" cy="355815"/>
            </a:xfrm>
            <a:custGeom>
              <a:rect b="b" l="l" r="r" t="t"/>
              <a:pathLst>
                <a:path extrusionOk="0" h="11205" w="11216">
                  <a:moveTo>
                    <a:pt x="5620" y="0"/>
                  </a:moveTo>
                  <a:cubicBezTo>
                    <a:pt x="4274" y="0"/>
                    <a:pt x="2965" y="488"/>
                    <a:pt x="1953" y="1369"/>
                  </a:cubicBezTo>
                  <a:cubicBezTo>
                    <a:pt x="1881" y="1429"/>
                    <a:pt x="1881" y="1536"/>
                    <a:pt x="1941" y="1608"/>
                  </a:cubicBezTo>
                  <a:cubicBezTo>
                    <a:pt x="1972" y="1645"/>
                    <a:pt x="2016" y="1663"/>
                    <a:pt x="2061" y="1663"/>
                  </a:cubicBezTo>
                  <a:cubicBezTo>
                    <a:pt x="2103" y="1663"/>
                    <a:pt x="2145" y="1648"/>
                    <a:pt x="2179" y="1620"/>
                  </a:cubicBezTo>
                  <a:cubicBezTo>
                    <a:pt x="3131" y="786"/>
                    <a:pt x="4358" y="346"/>
                    <a:pt x="5620" y="346"/>
                  </a:cubicBezTo>
                  <a:cubicBezTo>
                    <a:pt x="7013" y="346"/>
                    <a:pt x="8346" y="893"/>
                    <a:pt x="9335" y="1893"/>
                  </a:cubicBezTo>
                  <a:cubicBezTo>
                    <a:pt x="10335" y="2882"/>
                    <a:pt x="10882" y="4215"/>
                    <a:pt x="10882" y="5608"/>
                  </a:cubicBezTo>
                  <a:cubicBezTo>
                    <a:pt x="10882" y="7013"/>
                    <a:pt x="10335" y="8335"/>
                    <a:pt x="9335" y="9335"/>
                  </a:cubicBezTo>
                  <a:cubicBezTo>
                    <a:pt x="8346" y="10323"/>
                    <a:pt x="7013" y="10883"/>
                    <a:pt x="5620" y="10883"/>
                  </a:cubicBezTo>
                  <a:cubicBezTo>
                    <a:pt x="4215" y="10883"/>
                    <a:pt x="2893" y="10323"/>
                    <a:pt x="1893" y="9335"/>
                  </a:cubicBezTo>
                  <a:cubicBezTo>
                    <a:pt x="893" y="8335"/>
                    <a:pt x="345" y="7013"/>
                    <a:pt x="345" y="5608"/>
                  </a:cubicBezTo>
                  <a:cubicBezTo>
                    <a:pt x="345" y="4298"/>
                    <a:pt x="822" y="3048"/>
                    <a:pt x="1703" y="2084"/>
                  </a:cubicBezTo>
                  <a:cubicBezTo>
                    <a:pt x="1762" y="2012"/>
                    <a:pt x="1762" y="1905"/>
                    <a:pt x="1691" y="1846"/>
                  </a:cubicBezTo>
                  <a:cubicBezTo>
                    <a:pt x="1657" y="1817"/>
                    <a:pt x="1614" y="1802"/>
                    <a:pt x="1573" y="1802"/>
                  </a:cubicBezTo>
                  <a:cubicBezTo>
                    <a:pt x="1528" y="1802"/>
                    <a:pt x="1484" y="1820"/>
                    <a:pt x="1453" y="1858"/>
                  </a:cubicBezTo>
                  <a:cubicBezTo>
                    <a:pt x="512" y="2882"/>
                    <a:pt x="0" y="4227"/>
                    <a:pt x="0" y="5608"/>
                  </a:cubicBezTo>
                  <a:cubicBezTo>
                    <a:pt x="0" y="7096"/>
                    <a:pt x="583" y="8513"/>
                    <a:pt x="1643" y="9573"/>
                  </a:cubicBezTo>
                  <a:cubicBezTo>
                    <a:pt x="2703" y="10621"/>
                    <a:pt x="4096" y="11204"/>
                    <a:pt x="5608" y="11204"/>
                  </a:cubicBezTo>
                  <a:cubicBezTo>
                    <a:pt x="7108" y="11204"/>
                    <a:pt x="8501" y="10621"/>
                    <a:pt x="9561" y="9573"/>
                  </a:cubicBezTo>
                  <a:cubicBezTo>
                    <a:pt x="10620" y="8513"/>
                    <a:pt x="11204" y="7108"/>
                    <a:pt x="11204" y="5608"/>
                  </a:cubicBezTo>
                  <a:cubicBezTo>
                    <a:pt x="11216" y="4096"/>
                    <a:pt x="10632" y="2691"/>
                    <a:pt x="9573" y="1631"/>
                  </a:cubicBezTo>
                  <a:cubicBezTo>
                    <a:pt x="8525" y="572"/>
                    <a:pt x="7120" y="0"/>
                    <a:pt x="5620" y="0"/>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386" name="Google Shape;386;g23e610590d6_1_438"/>
            <p:cNvSpPr/>
            <p:nvPr/>
          </p:nvSpPr>
          <p:spPr>
            <a:xfrm>
              <a:off x="3183120" y="3921508"/>
              <a:ext cx="59414" cy="59382"/>
            </a:xfrm>
            <a:custGeom>
              <a:rect b="b" l="l" r="r" t="t"/>
              <a:pathLst>
                <a:path extrusionOk="0" h="1870" w="1871">
                  <a:moveTo>
                    <a:pt x="929" y="334"/>
                  </a:moveTo>
                  <a:cubicBezTo>
                    <a:pt x="1263" y="334"/>
                    <a:pt x="1549" y="608"/>
                    <a:pt x="1549" y="941"/>
                  </a:cubicBezTo>
                  <a:cubicBezTo>
                    <a:pt x="1549" y="1263"/>
                    <a:pt x="1263" y="1548"/>
                    <a:pt x="929" y="1548"/>
                  </a:cubicBezTo>
                  <a:cubicBezTo>
                    <a:pt x="608" y="1548"/>
                    <a:pt x="334" y="1287"/>
                    <a:pt x="334" y="941"/>
                  </a:cubicBezTo>
                  <a:cubicBezTo>
                    <a:pt x="334" y="596"/>
                    <a:pt x="608" y="334"/>
                    <a:pt x="929" y="334"/>
                  </a:cubicBezTo>
                  <a:close/>
                  <a:moveTo>
                    <a:pt x="929" y="1"/>
                  </a:moveTo>
                  <a:cubicBezTo>
                    <a:pt x="429" y="1"/>
                    <a:pt x="1" y="417"/>
                    <a:pt x="1" y="941"/>
                  </a:cubicBezTo>
                  <a:cubicBezTo>
                    <a:pt x="1" y="1453"/>
                    <a:pt x="417" y="1870"/>
                    <a:pt x="929" y="1870"/>
                  </a:cubicBezTo>
                  <a:cubicBezTo>
                    <a:pt x="1191" y="1870"/>
                    <a:pt x="1430" y="1775"/>
                    <a:pt x="1608" y="1596"/>
                  </a:cubicBezTo>
                  <a:cubicBezTo>
                    <a:pt x="1787" y="1417"/>
                    <a:pt x="1870" y="1179"/>
                    <a:pt x="1870" y="941"/>
                  </a:cubicBezTo>
                  <a:cubicBezTo>
                    <a:pt x="1870" y="679"/>
                    <a:pt x="1763" y="453"/>
                    <a:pt x="1584" y="263"/>
                  </a:cubicBezTo>
                  <a:cubicBezTo>
                    <a:pt x="1406" y="108"/>
                    <a:pt x="1191" y="1"/>
                    <a:pt x="929"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387" name="Google Shape;387;g23e610590d6_1_438"/>
            <p:cNvSpPr/>
            <p:nvPr/>
          </p:nvSpPr>
          <p:spPr>
            <a:xfrm>
              <a:off x="3149110" y="3735868"/>
              <a:ext cx="141056" cy="174716"/>
            </a:xfrm>
            <a:custGeom>
              <a:rect b="b" l="l" r="r" t="t"/>
              <a:pathLst>
                <a:path extrusionOk="0" h="5502" w="4442">
                  <a:moveTo>
                    <a:pt x="2143" y="1"/>
                  </a:moveTo>
                  <a:cubicBezTo>
                    <a:pt x="1322" y="1"/>
                    <a:pt x="810" y="286"/>
                    <a:pt x="536" y="501"/>
                  </a:cubicBezTo>
                  <a:cubicBezTo>
                    <a:pt x="191" y="786"/>
                    <a:pt x="0" y="1156"/>
                    <a:pt x="0" y="1513"/>
                  </a:cubicBezTo>
                  <a:cubicBezTo>
                    <a:pt x="0" y="1739"/>
                    <a:pt x="84" y="1941"/>
                    <a:pt x="262" y="2084"/>
                  </a:cubicBezTo>
                  <a:cubicBezTo>
                    <a:pt x="393" y="2203"/>
                    <a:pt x="596" y="2263"/>
                    <a:pt x="774" y="2263"/>
                  </a:cubicBezTo>
                  <a:cubicBezTo>
                    <a:pt x="1084" y="2263"/>
                    <a:pt x="1227" y="2049"/>
                    <a:pt x="1334" y="1894"/>
                  </a:cubicBezTo>
                  <a:cubicBezTo>
                    <a:pt x="1465" y="1679"/>
                    <a:pt x="1596" y="1489"/>
                    <a:pt x="2108" y="1489"/>
                  </a:cubicBezTo>
                  <a:cubicBezTo>
                    <a:pt x="2286" y="1489"/>
                    <a:pt x="2858" y="1525"/>
                    <a:pt x="2858" y="2001"/>
                  </a:cubicBezTo>
                  <a:cubicBezTo>
                    <a:pt x="2858" y="2358"/>
                    <a:pt x="2512" y="2632"/>
                    <a:pt x="2227" y="2858"/>
                  </a:cubicBezTo>
                  <a:cubicBezTo>
                    <a:pt x="2155" y="2918"/>
                    <a:pt x="2072" y="2965"/>
                    <a:pt x="2024" y="3025"/>
                  </a:cubicBezTo>
                  <a:cubicBezTo>
                    <a:pt x="1679" y="3323"/>
                    <a:pt x="1286" y="3763"/>
                    <a:pt x="1286" y="4668"/>
                  </a:cubicBezTo>
                  <a:cubicBezTo>
                    <a:pt x="1286" y="5180"/>
                    <a:pt x="1405" y="5501"/>
                    <a:pt x="2000" y="5501"/>
                  </a:cubicBezTo>
                  <a:cubicBezTo>
                    <a:pt x="2274" y="5501"/>
                    <a:pt x="2465" y="5442"/>
                    <a:pt x="2596" y="5323"/>
                  </a:cubicBezTo>
                  <a:cubicBezTo>
                    <a:pt x="2703" y="5216"/>
                    <a:pt x="2762" y="5085"/>
                    <a:pt x="2762" y="4918"/>
                  </a:cubicBezTo>
                  <a:cubicBezTo>
                    <a:pt x="2762" y="4430"/>
                    <a:pt x="2762" y="4192"/>
                    <a:pt x="3263" y="3787"/>
                  </a:cubicBezTo>
                  <a:lnTo>
                    <a:pt x="3286" y="3787"/>
                  </a:lnTo>
                  <a:cubicBezTo>
                    <a:pt x="3298" y="3775"/>
                    <a:pt x="3322" y="3763"/>
                    <a:pt x="3358" y="3727"/>
                  </a:cubicBezTo>
                  <a:cubicBezTo>
                    <a:pt x="3429" y="3680"/>
                    <a:pt x="3453" y="3573"/>
                    <a:pt x="3393" y="3489"/>
                  </a:cubicBezTo>
                  <a:cubicBezTo>
                    <a:pt x="3360" y="3449"/>
                    <a:pt x="3311" y="3427"/>
                    <a:pt x="3261" y="3427"/>
                  </a:cubicBezTo>
                  <a:cubicBezTo>
                    <a:pt x="3224" y="3427"/>
                    <a:pt x="3186" y="3440"/>
                    <a:pt x="3155" y="3465"/>
                  </a:cubicBezTo>
                  <a:cubicBezTo>
                    <a:pt x="3120" y="3477"/>
                    <a:pt x="3108" y="3513"/>
                    <a:pt x="3072" y="3525"/>
                  </a:cubicBezTo>
                  <a:lnTo>
                    <a:pt x="3060" y="3525"/>
                  </a:lnTo>
                  <a:cubicBezTo>
                    <a:pt x="2465" y="3989"/>
                    <a:pt x="2429" y="4346"/>
                    <a:pt x="2429" y="4906"/>
                  </a:cubicBezTo>
                  <a:cubicBezTo>
                    <a:pt x="2429" y="4977"/>
                    <a:pt x="2429" y="5156"/>
                    <a:pt x="2000" y="5156"/>
                  </a:cubicBezTo>
                  <a:cubicBezTo>
                    <a:pt x="1798" y="5156"/>
                    <a:pt x="1739" y="5120"/>
                    <a:pt x="1703" y="5085"/>
                  </a:cubicBezTo>
                  <a:cubicBezTo>
                    <a:pt x="1643" y="5025"/>
                    <a:pt x="1619" y="4882"/>
                    <a:pt x="1619" y="4656"/>
                  </a:cubicBezTo>
                  <a:cubicBezTo>
                    <a:pt x="1619" y="3882"/>
                    <a:pt x="1929" y="3513"/>
                    <a:pt x="2227" y="3251"/>
                  </a:cubicBezTo>
                  <a:cubicBezTo>
                    <a:pt x="2286" y="3215"/>
                    <a:pt x="2346" y="3156"/>
                    <a:pt x="2417" y="3108"/>
                  </a:cubicBezTo>
                  <a:cubicBezTo>
                    <a:pt x="2762" y="2858"/>
                    <a:pt x="3179" y="2525"/>
                    <a:pt x="3179" y="1989"/>
                  </a:cubicBezTo>
                  <a:cubicBezTo>
                    <a:pt x="3179" y="1465"/>
                    <a:pt x="2762" y="1144"/>
                    <a:pt x="2108" y="1144"/>
                  </a:cubicBezTo>
                  <a:cubicBezTo>
                    <a:pt x="1417" y="1144"/>
                    <a:pt x="1215" y="1453"/>
                    <a:pt x="1048" y="1691"/>
                  </a:cubicBezTo>
                  <a:cubicBezTo>
                    <a:pt x="941" y="1858"/>
                    <a:pt x="881" y="1918"/>
                    <a:pt x="750" y="1918"/>
                  </a:cubicBezTo>
                  <a:cubicBezTo>
                    <a:pt x="572" y="1918"/>
                    <a:pt x="322" y="1810"/>
                    <a:pt x="322" y="1513"/>
                  </a:cubicBezTo>
                  <a:cubicBezTo>
                    <a:pt x="322" y="1322"/>
                    <a:pt x="429" y="1025"/>
                    <a:pt x="738" y="775"/>
                  </a:cubicBezTo>
                  <a:cubicBezTo>
                    <a:pt x="977" y="572"/>
                    <a:pt x="1405" y="334"/>
                    <a:pt x="2131" y="334"/>
                  </a:cubicBezTo>
                  <a:cubicBezTo>
                    <a:pt x="3298" y="334"/>
                    <a:pt x="4120" y="953"/>
                    <a:pt x="4120" y="1822"/>
                  </a:cubicBezTo>
                  <a:cubicBezTo>
                    <a:pt x="4120" y="2227"/>
                    <a:pt x="3941" y="2644"/>
                    <a:pt x="3596" y="3037"/>
                  </a:cubicBezTo>
                  <a:cubicBezTo>
                    <a:pt x="3524" y="3096"/>
                    <a:pt x="3536" y="3203"/>
                    <a:pt x="3596" y="3263"/>
                  </a:cubicBezTo>
                  <a:cubicBezTo>
                    <a:pt x="3629" y="3290"/>
                    <a:pt x="3669" y="3305"/>
                    <a:pt x="3709" y="3305"/>
                  </a:cubicBezTo>
                  <a:cubicBezTo>
                    <a:pt x="3755" y="3305"/>
                    <a:pt x="3802" y="3284"/>
                    <a:pt x="3834" y="3239"/>
                  </a:cubicBezTo>
                  <a:cubicBezTo>
                    <a:pt x="4239" y="2787"/>
                    <a:pt x="4441" y="2310"/>
                    <a:pt x="4441" y="1810"/>
                  </a:cubicBezTo>
                  <a:cubicBezTo>
                    <a:pt x="4441" y="1287"/>
                    <a:pt x="4203" y="834"/>
                    <a:pt x="3786" y="501"/>
                  </a:cubicBezTo>
                  <a:cubicBezTo>
                    <a:pt x="3370" y="179"/>
                    <a:pt x="2798" y="1"/>
                    <a:pt x="2143"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grpSp>
      <p:sp>
        <p:nvSpPr>
          <p:cNvPr id="388" name="Google Shape;388;g23e610590d6_1_438"/>
          <p:cNvSpPr txBox="1"/>
          <p:nvPr/>
        </p:nvSpPr>
        <p:spPr>
          <a:xfrm>
            <a:off x="5098075" y="3033975"/>
            <a:ext cx="6867900" cy="861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000000"/>
                </a:solidFill>
                <a:latin typeface="Exo"/>
                <a:ea typeface="Exo"/>
                <a:cs typeface="Exo"/>
                <a:sym typeface="Exo"/>
              </a:rPr>
              <a:t>CÓ CÁCH NÀO ĐỂ GỘP 2 KẾT QUẢ CỦA 2 ĐOẠN TRUY VẤN LẠI LÀM 1 ĐƯỢC KHÔNG?</a:t>
            </a:r>
            <a:endParaRPr b="1" i="0" sz="2200" u="none" cap="none" strike="noStrike">
              <a:solidFill>
                <a:srgbClr val="000000"/>
              </a:solidFill>
              <a:latin typeface="Exo"/>
              <a:ea typeface="Exo"/>
              <a:cs typeface="Exo"/>
              <a:sym typeface="Exo"/>
            </a:endParaRPr>
          </a:p>
        </p:txBody>
      </p:sp>
      <p:sp>
        <p:nvSpPr>
          <p:cNvPr id="389" name="Google Shape;389;g23e610590d6_1_438"/>
          <p:cNvSpPr txBox="1"/>
          <p:nvPr/>
        </p:nvSpPr>
        <p:spPr>
          <a:xfrm>
            <a:off x="5098075" y="1771875"/>
            <a:ext cx="6867900" cy="1262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1" i="0" lang="en-US" sz="1400" u="none" cap="none" strike="noStrike">
                <a:solidFill>
                  <a:srgbClr val="000000"/>
                </a:solidFill>
                <a:latin typeface="Exo"/>
                <a:ea typeface="Exo"/>
                <a:cs typeface="Exo"/>
                <a:sym typeface="Exo"/>
              </a:rPr>
              <a:t>Bài toán:</a:t>
            </a:r>
            <a:r>
              <a:rPr b="0" i="0" lang="en-US" sz="1400" u="none" cap="none" strike="noStrike">
                <a:solidFill>
                  <a:srgbClr val="000000"/>
                </a:solidFill>
                <a:latin typeface="Exo"/>
                <a:ea typeface="Exo"/>
                <a:cs typeface="Exo"/>
                <a:sym typeface="Exo"/>
              </a:rPr>
              <a:t> Bạn được sếp giao cho mình 2, 3 file dữ liệu về doanh số bán hàng năm 2018, 2019. </a:t>
            </a:r>
            <a:r>
              <a:rPr b="1" i="0" lang="en-US" sz="1400" u="none" cap="none" strike="noStrike">
                <a:solidFill>
                  <a:srgbClr val="000000"/>
                </a:solidFill>
                <a:latin typeface="Exo"/>
                <a:ea typeface="Exo"/>
                <a:cs typeface="Exo"/>
                <a:sym typeface="Exo"/>
              </a:rPr>
              <a:t>Cấu trúc file, các cột đều giống nhau về tên và kiểu dữ liệu, chỉ khác về giá trị dữ liệu</a:t>
            </a:r>
            <a:r>
              <a:rPr b="0" i="0" lang="en-US" sz="1400" u="none" cap="none" strike="noStrike">
                <a:solidFill>
                  <a:srgbClr val="000000"/>
                </a:solidFill>
                <a:latin typeface="Exo"/>
                <a:ea typeface="Exo"/>
                <a:cs typeface="Exo"/>
                <a:sym typeface="Exo"/>
              </a:rPr>
              <a:t>. Sếp muốn bạn phân tích, so sánh doanh số 2 năm với nhau, tuy nhiên khi import file vào các bạn làm chỉ có thể import nó nằm trên 2 bảng khác nhau, vậy có cách nào để gộp 2 file này làm 1 được không?</a:t>
            </a:r>
            <a:endParaRPr b="0" i="0" sz="1400" u="none" cap="none" strike="noStrike">
              <a:solidFill>
                <a:srgbClr val="000000"/>
              </a:solidFill>
              <a:latin typeface="Exo"/>
              <a:ea typeface="Exo"/>
              <a:cs typeface="Exo"/>
              <a:sym typeface="Ex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23dccb6f06f_0_161"/>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105" name="Google Shape;105;g23dccb6f06f_0_161"/>
          <p:cNvPicPr preferRelativeResize="0"/>
          <p:nvPr/>
        </p:nvPicPr>
        <p:blipFill rotWithShape="1">
          <a:blip r:embed="rId3">
            <a:alphaModFix/>
          </a:blip>
          <a:srcRect b="0" l="0" r="0" t="0"/>
          <a:stretch/>
        </p:blipFill>
        <p:spPr>
          <a:xfrm>
            <a:off x="124000" y="1055975"/>
            <a:ext cx="5438599" cy="5209800"/>
          </a:xfrm>
          <a:prstGeom prst="rect">
            <a:avLst/>
          </a:prstGeom>
          <a:noFill/>
          <a:ln>
            <a:noFill/>
          </a:ln>
        </p:spPr>
      </p:pic>
      <p:sp>
        <p:nvSpPr>
          <p:cNvPr id="106" name="Google Shape;106;g23dccb6f06f_0_161"/>
          <p:cNvSpPr txBox="1"/>
          <p:nvPr/>
        </p:nvSpPr>
        <p:spPr>
          <a:xfrm>
            <a:off x="5285600" y="1861450"/>
            <a:ext cx="6547800" cy="677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US" sz="3800" u="none" cap="none" strike="noStrike">
                <a:solidFill>
                  <a:srgbClr val="000000"/>
                </a:solidFill>
                <a:latin typeface="Exo"/>
                <a:ea typeface="Exo"/>
                <a:cs typeface="Exo"/>
                <a:sym typeface="Exo"/>
              </a:rPr>
              <a:t>Nội dung bài học</a:t>
            </a:r>
            <a:endParaRPr b="1" i="0" sz="4000" u="none" cap="none" strike="noStrike">
              <a:solidFill>
                <a:srgbClr val="000000"/>
              </a:solidFill>
              <a:latin typeface="Exo"/>
              <a:ea typeface="Exo"/>
              <a:cs typeface="Exo"/>
              <a:sym typeface="Exo"/>
            </a:endParaRPr>
          </a:p>
        </p:txBody>
      </p:sp>
      <p:sp>
        <p:nvSpPr>
          <p:cNvPr id="107" name="Google Shape;107;g23dccb6f06f_0_161"/>
          <p:cNvSpPr/>
          <p:nvPr/>
        </p:nvSpPr>
        <p:spPr>
          <a:xfrm>
            <a:off x="5291903" y="2748418"/>
            <a:ext cx="6535200" cy="7725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2000" u="none" cap="none" strike="noStrike">
              <a:solidFill>
                <a:srgbClr val="000000"/>
              </a:solidFill>
              <a:latin typeface="Calibri"/>
              <a:ea typeface="Calibri"/>
              <a:cs typeface="Calibri"/>
              <a:sym typeface="Calibri"/>
            </a:endParaRPr>
          </a:p>
        </p:txBody>
      </p:sp>
      <p:sp>
        <p:nvSpPr>
          <p:cNvPr id="108" name="Google Shape;108;g23dccb6f06f_0_161"/>
          <p:cNvSpPr txBox="1"/>
          <p:nvPr/>
        </p:nvSpPr>
        <p:spPr>
          <a:xfrm>
            <a:off x="5358000" y="2739938"/>
            <a:ext cx="6469200" cy="772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100"/>
              <a:buFont typeface="Arial"/>
              <a:buNone/>
            </a:pPr>
            <a:r>
              <a:rPr b="1" lang="en-US" sz="2000">
                <a:solidFill>
                  <a:srgbClr val="FFFFFF"/>
                </a:solidFill>
                <a:latin typeface="Exo"/>
                <a:ea typeface="Exo"/>
                <a:cs typeface="Exo"/>
                <a:sym typeface="Exo"/>
              </a:rPr>
              <a:t>   </a:t>
            </a:r>
            <a:r>
              <a:rPr b="1" lang="en-US" sz="2100">
                <a:solidFill>
                  <a:srgbClr val="FFFFFF"/>
                </a:solidFill>
                <a:latin typeface="Exo"/>
                <a:ea typeface="Exo"/>
                <a:cs typeface="Exo"/>
                <a:sym typeface="Exo"/>
              </a:rPr>
              <a:t>1.  JOIN - Kết hợp dữ liệu với JOIN</a:t>
            </a:r>
            <a:endParaRPr b="0" i="0" sz="2000" u="none" cap="none" strike="noStrike">
              <a:solidFill>
                <a:srgbClr val="000000"/>
              </a:solidFill>
              <a:latin typeface="Arial"/>
              <a:ea typeface="Arial"/>
              <a:cs typeface="Arial"/>
              <a:sym typeface="Arial"/>
            </a:endParaRPr>
          </a:p>
        </p:txBody>
      </p:sp>
      <p:sp>
        <p:nvSpPr>
          <p:cNvPr id="109" name="Google Shape;109;g23dccb6f06f_0_161"/>
          <p:cNvSpPr/>
          <p:nvPr/>
        </p:nvSpPr>
        <p:spPr>
          <a:xfrm>
            <a:off x="5291903" y="3713853"/>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2000" u="none" cap="none" strike="noStrike">
              <a:solidFill>
                <a:srgbClr val="000000"/>
              </a:solidFill>
              <a:latin typeface="Calibri"/>
              <a:ea typeface="Calibri"/>
              <a:cs typeface="Calibri"/>
              <a:sym typeface="Calibri"/>
            </a:endParaRPr>
          </a:p>
        </p:txBody>
      </p:sp>
      <p:sp>
        <p:nvSpPr>
          <p:cNvPr id="110" name="Google Shape;110;g23dccb6f06f_0_161"/>
          <p:cNvSpPr txBox="1"/>
          <p:nvPr/>
        </p:nvSpPr>
        <p:spPr>
          <a:xfrm>
            <a:off x="5358000" y="3713863"/>
            <a:ext cx="6469200" cy="772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100"/>
              <a:buFont typeface="Arial"/>
              <a:buNone/>
            </a:pPr>
            <a:r>
              <a:rPr b="1" lang="en-US" sz="2000">
                <a:solidFill>
                  <a:srgbClr val="000000"/>
                </a:solidFill>
                <a:latin typeface="Exo"/>
                <a:ea typeface="Exo"/>
                <a:cs typeface="Exo"/>
                <a:sym typeface="Exo"/>
              </a:rPr>
              <a:t>   </a:t>
            </a:r>
            <a:r>
              <a:rPr b="1" lang="en-US" sz="2100">
                <a:solidFill>
                  <a:srgbClr val="E2262D"/>
                </a:solidFill>
                <a:latin typeface="Exo"/>
                <a:ea typeface="Exo"/>
                <a:cs typeface="Exo"/>
                <a:sym typeface="Exo"/>
              </a:rPr>
              <a:t>2. UNION - Kết hợp dữ liệu với UNION</a:t>
            </a:r>
            <a:endParaRPr b="1" sz="2000">
              <a:solidFill>
                <a:srgbClr val="E2262D"/>
              </a:solidFill>
              <a:latin typeface="Exo"/>
              <a:ea typeface="Exo"/>
              <a:cs typeface="Exo"/>
              <a:sym typeface="Exo"/>
            </a:endParaRPr>
          </a:p>
        </p:txBody>
      </p:sp>
      <p:sp>
        <p:nvSpPr>
          <p:cNvPr id="111" name="Google Shape;111;g23dccb6f06f_0_161"/>
          <p:cNvSpPr/>
          <p:nvPr/>
        </p:nvSpPr>
        <p:spPr>
          <a:xfrm>
            <a:off x="5291953" y="4687789"/>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2000" u="none" cap="none" strike="noStrike">
              <a:solidFill>
                <a:srgbClr val="000000"/>
              </a:solidFill>
              <a:latin typeface="Calibri"/>
              <a:ea typeface="Calibri"/>
              <a:cs typeface="Calibri"/>
              <a:sym typeface="Calibri"/>
            </a:endParaRPr>
          </a:p>
        </p:txBody>
      </p:sp>
      <p:sp>
        <p:nvSpPr>
          <p:cNvPr id="112" name="Google Shape;112;g23dccb6f06f_0_161"/>
          <p:cNvSpPr txBox="1"/>
          <p:nvPr/>
        </p:nvSpPr>
        <p:spPr>
          <a:xfrm>
            <a:off x="5358050" y="4687800"/>
            <a:ext cx="6469200" cy="772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100"/>
              <a:buFont typeface="Arial"/>
              <a:buNone/>
            </a:pPr>
            <a:r>
              <a:rPr b="1" lang="en-US" sz="2000">
                <a:solidFill>
                  <a:srgbClr val="000000"/>
                </a:solidFill>
                <a:latin typeface="Exo"/>
                <a:ea typeface="Exo"/>
                <a:cs typeface="Exo"/>
                <a:sym typeface="Exo"/>
              </a:rPr>
              <a:t>   </a:t>
            </a:r>
            <a:r>
              <a:rPr b="1" lang="en-US" sz="2100">
                <a:solidFill>
                  <a:srgbClr val="E2262D"/>
                </a:solidFill>
                <a:latin typeface="Exo"/>
                <a:ea typeface="Exo"/>
                <a:cs typeface="Exo"/>
                <a:sym typeface="Exo"/>
              </a:rPr>
              <a:t>3. Các hàm (built-in function) thông dụng trong </a:t>
            </a:r>
            <a:endParaRPr b="1" sz="2100">
              <a:solidFill>
                <a:srgbClr val="E2262D"/>
              </a:solidFill>
              <a:latin typeface="Exo"/>
              <a:ea typeface="Exo"/>
              <a:cs typeface="Exo"/>
              <a:sym typeface="Exo"/>
            </a:endParaRPr>
          </a:p>
          <a:p>
            <a:pPr indent="0" lvl="0" marL="0" marR="0" rtl="0" algn="l">
              <a:lnSpc>
                <a:spcPct val="100000"/>
              </a:lnSpc>
              <a:spcBef>
                <a:spcPts val="0"/>
              </a:spcBef>
              <a:spcAft>
                <a:spcPts val="0"/>
              </a:spcAft>
              <a:buClr>
                <a:srgbClr val="000000"/>
              </a:buClr>
              <a:buSzPts val="2100"/>
              <a:buFont typeface="Arial"/>
              <a:buNone/>
            </a:pPr>
            <a:r>
              <a:rPr b="1" lang="en-US" sz="2100">
                <a:solidFill>
                  <a:srgbClr val="E2262D"/>
                </a:solidFill>
                <a:latin typeface="Exo"/>
                <a:ea typeface="Exo"/>
                <a:cs typeface="Exo"/>
                <a:sym typeface="Exo"/>
              </a:rPr>
              <a:t>   SQL</a:t>
            </a:r>
            <a:endParaRPr b="0" i="0" sz="2000" u="none" cap="none" strike="noStrike">
              <a:solidFill>
                <a:srgbClr val="E2262D"/>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g23e610590d6_1_449"/>
          <p:cNvSpPr txBox="1"/>
          <p:nvPr/>
        </p:nvSpPr>
        <p:spPr>
          <a:xfrm>
            <a:off x="695238" y="1031550"/>
            <a:ext cx="108015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latin typeface="Exo Medium"/>
                <a:ea typeface="Exo Medium"/>
                <a:cs typeface="Exo Medium"/>
                <a:sym typeface="Exo Medium"/>
              </a:rPr>
              <a:t>     </a:t>
            </a:r>
            <a:r>
              <a:rPr lang="en-US" sz="1600">
                <a:solidFill>
                  <a:srgbClr val="000000"/>
                </a:solidFill>
                <a:latin typeface="Exo Medium"/>
                <a:ea typeface="Exo Medium"/>
                <a:cs typeface="Exo Medium"/>
                <a:sym typeface="Exo Medium"/>
              </a:rPr>
              <a:t>Cú pháp của toán tử Union:</a:t>
            </a:r>
            <a:endParaRPr sz="1600">
              <a:solidFill>
                <a:srgbClr val="000000"/>
              </a:solidFill>
              <a:latin typeface="Exo Medium"/>
              <a:ea typeface="Exo Medium"/>
              <a:cs typeface="Exo Medium"/>
              <a:sym typeface="Exo Medium"/>
            </a:endParaRPr>
          </a:p>
          <a:p>
            <a:pPr indent="0" lvl="0" marL="0" rtl="0" algn="l">
              <a:spcBef>
                <a:spcPts val="0"/>
              </a:spcBef>
              <a:spcAft>
                <a:spcPts val="0"/>
              </a:spcAft>
              <a:buNone/>
            </a:pPr>
            <a:r>
              <a:rPr b="1" lang="en-US" sz="1600">
                <a:solidFill>
                  <a:srgbClr val="0000FF"/>
                </a:solidFill>
                <a:latin typeface="Exo"/>
                <a:ea typeface="Exo"/>
                <a:cs typeface="Exo"/>
                <a:sym typeface="Exo"/>
              </a:rPr>
              <a:t>     SELECT</a:t>
            </a:r>
            <a:r>
              <a:rPr lang="en-US" sz="1600">
                <a:solidFill>
                  <a:srgbClr val="000000"/>
                </a:solidFill>
                <a:latin typeface="Exo Medium"/>
                <a:ea typeface="Exo Medium"/>
                <a:cs typeface="Exo Medium"/>
                <a:sym typeface="Exo Medium"/>
              </a:rPr>
              <a:t> </a:t>
            </a:r>
            <a:r>
              <a:rPr i="1" lang="en-US" sz="1600">
                <a:solidFill>
                  <a:srgbClr val="000000"/>
                </a:solidFill>
                <a:latin typeface="Exo Medium"/>
                <a:ea typeface="Exo Medium"/>
                <a:cs typeface="Exo Medium"/>
                <a:sym typeface="Exo Medium"/>
              </a:rPr>
              <a:t>column_name(s)</a:t>
            </a:r>
            <a:r>
              <a:rPr b="1" lang="en-US" sz="1600">
                <a:solidFill>
                  <a:srgbClr val="0000FF"/>
                </a:solidFill>
                <a:latin typeface="Exo"/>
                <a:ea typeface="Exo"/>
                <a:cs typeface="Exo"/>
                <a:sym typeface="Exo"/>
              </a:rPr>
              <a:t> FROM</a:t>
            </a:r>
            <a:r>
              <a:rPr lang="en-US" sz="1600">
                <a:solidFill>
                  <a:srgbClr val="000000"/>
                </a:solidFill>
                <a:latin typeface="Exo Medium"/>
                <a:ea typeface="Exo Medium"/>
                <a:cs typeface="Exo Medium"/>
                <a:sym typeface="Exo Medium"/>
              </a:rPr>
              <a:t> </a:t>
            </a:r>
            <a:r>
              <a:rPr i="1" lang="en-US" sz="1600">
                <a:solidFill>
                  <a:srgbClr val="000000"/>
                </a:solidFill>
                <a:latin typeface="Exo Medium"/>
                <a:ea typeface="Exo Medium"/>
                <a:cs typeface="Exo Medium"/>
                <a:sym typeface="Exo Medium"/>
              </a:rPr>
              <a:t>table1</a:t>
            </a:r>
            <a:br>
              <a:rPr lang="en-US" sz="1600">
                <a:solidFill>
                  <a:srgbClr val="000000"/>
                </a:solidFill>
                <a:latin typeface="Exo Medium"/>
                <a:ea typeface="Exo Medium"/>
                <a:cs typeface="Exo Medium"/>
                <a:sym typeface="Exo Medium"/>
              </a:rPr>
            </a:br>
            <a:r>
              <a:rPr lang="en-US" sz="1600">
                <a:solidFill>
                  <a:srgbClr val="000000"/>
                </a:solidFill>
                <a:latin typeface="Exo Medium"/>
                <a:ea typeface="Exo Medium"/>
                <a:cs typeface="Exo Medium"/>
                <a:sym typeface="Exo Medium"/>
              </a:rPr>
              <a:t>     </a:t>
            </a:r>
            <a:r>
              <a:rPr b="1" lang="en-US" sz="1600">
                <a:solidFill>
                  <a:srgbClr val="0000FF"/>
                </a:solidFill>
                <a:latin typeface="Exo"/>
                <a:ea typeface="Exo"/>
                <a:cs typeface="Exo"/>
                <a:sym typeface="Exo"/>
              </a:rPr>
              <a:t>UNION</a:t>
            </a:r>
            <a:br>
              <a:rPr lang="en-US" sz="1600">
                <a:solidFill>
                  <a:srgbClr val="000000"/>
                </a:solidFill>
                <a:latin typeface="Exo Medium"/>
                <a:ea typeface="Exo Medium"/>
                <a:cs typeface="Exo Medium"/>
                <a:sym typeface="Exo Medium"/>
              </a:rPr>
            </a:br>
            <a:r>
              <a:rPr lang="en-US" sz="1600">
                <a:solidFill>
                  <a:srgbClr val="000000"/>
                </a:solidFill>
                <a:latin typeface="Exo Medium"/>
                <a:ea typeface="Exo Medium"/>
                <a:cs typeface="Exo Medium"/>
                <a:sym typeface="Exo Medium"/>
              </a:rPr>
              <a:t>     </a:t>
            </a:r>
            <a:r>
              <a:rPr b="1" lang="en-US" sz="1600">
                <a:solidFill>
                  <a:srgbClr val="0000FF"/>
                </a:solidFill>
                <a:latin typeface="Exo"/>
                <a:ea typeface="Exo"/>
                <a:cs typeface="Exo"/>
                <a:sym typeface="Exo"/>
              </a:rPr>
              <a:t>SELECT</a:t>
            </a:r>
            <a:r>
              <a:rPr lang="en-US" sz="1600">
                <a:solidFill>
                  <a:srgbClr val="000000"/>
                </a:solidFill>
                <a:latin typeface="Exo Medium"/>
                <a:ea typeface="Exo Medium"/>
                <a:cs typeface="Exo Medium"/>
                <a:sym typeface="Exo Medium"/>
              </a:rPr>
              <a:t> </a:t>
            </a:r>
            <a:r>
              <a:rPr i="1" lang="en-US" sz="1600">
                <a:solidFill>
                  <a:srgbClr val="000000"/>
                </a:solidFill>
                <a:latin typeface="Exo Medium"/>
                <a:ea typeface="Exo Medium"/>
                <a:cs typeface="Exo Medium"/>
                <a:sym typeface="Exo Medium"/>
              </a:rPr>
              <a:t>column_name(s)</a:t>
            </a:r>
            <a:r>
              <a:rPr lang="en-US" sz="1600">
                <a:solidFill>
                  <a:srgbClr val="000000"/>
                </a:solidFill>
                <a:latin typeface="Exo Medium"/>
                <a:ea typeface="Exo Medium"/>
                <a:cs typeface="Exo Medium"/>
                <a:sym typeface="Exo Medium"/>
              </a:rPr>
              <a:t> </a:t>
            </a:r>
            <a:r>
              <a:rPr b="1" lang="en-US" sz="1600">
                <a:solidFill>
                  <a:srgbClr val="0000FF"/>
                </a:solidFill>
                <a:latin typeface="Exo"/>
                <a:ea typeface="Exo"/>
                <a:cs typeface="Exo"/>
                <a:sym typeface="Exo"/>
              </a:rPr>
              <a:t>FROM</a:t>
            </a:r>
            <a:r>
              <a:rPr lang="en-US" sz="1600">
                <a:solidFill>
                  <a:srgbClr val="000000"/>
                </a:solidFill>
                <a:latin typeface="Exo Medium"/>
                <a:ea typeface="Exo Medium"/>
                <a:cs typeface="Exo Medium"/>
                <a:sym typeface="Exo Medium"/>
              </a:rPr>
              <a:t> </a:t>
            </a:r>
            <a:r>
              <a:rPr i="1" lang="en-US" sz="1600">
                <a:solidFill>
                  <a:srgbClr val="000000"/>
                </a:solidFill>
                <a:latin typeface="Exo Medium"/>
                <a:ea typeface="Exo Medium"/>
                <a:cs typeface="Exo Medium"/>
                <a:sym typeface="Exo Medium"/>
              </a:rPr>
              <a:t>table2</a:t>
            </a:r>
            <a:r>
              <a:rPr lang="en-US" sz="1600">
                <a:solidFill>
                  <a:srgbClr val="000000"/>
                </a:solidFill>
                <a:latin typeface="Exo Medium"/>
                <a:ea typeface="Exo Medium"/>
                <a:cs typeface="Exo Medium"/>
                <a:sym typeface="Exo Medium"/>
              </a:rPr>
              <a:t>;</a:t>
            </a:r>
            <a:endParaRPr sz="1600">
              <a:solidFill>
                <a:srgbClr val="000000"/>
              </a:solidFill>
              <a:latin typeface="Exo Medium"/>
              <a:ea typeface="Exo Medium"/>
              <a:cs typeface="Exo Medium"/>
              <a:sym typeface="Exo Medium"/>
            </a:endParaRPr>
          </a:p>
        </p:txBody>
      </p:sp>
      <p:sp>
        <p:nvSpPr>
          <p:cNvPr id="396" name="Google Shape;396;g23e610590d6_1_449"/>
          <p:cNvSpPr txBox="1"/>
          <p:nvPr/>
        </p:nvSpPr>
        <p:spPr>
          <a:xfrm>
            <a:off x="1161300" y="323550"/>
            <a:ext cx="9869400" cy="7080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rgbClr val="000000"/>
              </a:buClr>
              <a:buSzPts val="4000"/>
              <a:buFont typeface="Arial"/>
              <a:buNone/>
            </a:pPr>
            <a:r>
              <a:rPr b="1" lang="en-US" sz="4000">
                <a:solidFill>
                  <a:srgbClr val="000000"/>
                </a:solidFill>
                <a:latin typeface="Exo"/>
                <a:ea typeface="Exo"/>
                <a:cs typeface="Exo"/>
                <a:sym typeface="Exo"/>
              </a:rPr>
              <a:t>CÔNG DỤNG CỦA </a:t>
            </a:r>
            <a:r>
              <a:rPr b="1" lang="en-US" sz="4000">
                <a:solidFill>
                  <a:srgbClr val="E2262D"/>
                </a:solidFill>
                <a:latin typeface="Exo"/>
                <a:ea typeface="Exo"/>
                <a:cs typeface="Exo"/>
                <a:sym typeface="Exo"/>
              </a:rPr>
              <a:t>UNION</a:t>
            </a:r>
            <a:endParaRPr b="1" sz="4000">
              <a:solidFill>
                <a:srgbClr val="E2262D"/>
              </a:solidFill>
              <a:latin typeface="Exo"/>
              <a:ea typeface="Exo"/>
              <a:cs typeface="Exo"/>
              <a:sym typeface="Exo"/>
            </a:endParaRPr>
          </a:p>
        </p:txBody>
      </p:sp>
      <p:graphicFrame>
        <p:nvGraphicFramePr>
          <p:cNvPr id="397" name="Google Shape;397;g23e610590d6_1_449"/>
          <p:cNvGraphicFramePr/>
          <p:nvPr/>
        </p:nvGraphicFramePr>
        <p:xfrm>
          <a:off x="887338" y="4378913"/>
          <a:ext cx="3000000" cy="3000000"/>
        </p:xfrm>
        <a:graphic>
          <a:graphicData uri="http://schemas.openxmlformats.org/drawingml/2006/table">
            <a:tbl>
              <a:tblPr>
                <a:noFill/>
                <a:tableStyleId>{0E928BC3-58A0-4D6D-AEF5-876A2B6ADAE0}</a:tableStyleId>
              </a:tblPr>
              <a:tblGrid>
                <a:gridCol w="1002825"/>
                <a:gridCol w="973625"/>
                <a:gridCol w="973625"/>
              </a:tblGrid>
              <a:tr h="641600">
                <a:tc>
                  <a:txBody>
                    <a:bodyPr/>
                    <a:lstStyle/>
                    <a:p>
                      <a:pPr indent="0" lvl="0" marL="0" marR="0" rtl="0" algn="ctr">
                        <a:lnSpc>
                          <a:spcPct val="115000"/>
                        </a:lnSpc>
                        <a:spcBef>
                          <a:spcPts val="0"/>
                        </a:spcBef>
                        <a:spcAft>
                          <a:spcPts val="0"/>
                        </a:spcAft>
                        <a:buClr>
                          <a:srgbClr val="000000"/>
                        </a:buClr>
                        <a:buSzPts val="1000"/>
                        <a:buFont typeface="Arial"/>
                        <a:buNone/>
                      </a:pPr>
                      <a:r>
                        <a:rPr b="1" lang="en-US" sz="1200" u="none" cap="none" strike="noStrike">
                          <a:solidFill>
                            <a:srgbClr val="FFFFFF"/>
                          </a:solidFill>
                          <a:latin typeface="Exo"/>
                          <a:ea typeface="Exo"/>
                          <a:cs typeface="Exo"/>
                          <a:sym typeface="Exo"/>
                        </a:rPr>
                        <a:t>Mã </a:t>
                      </a:r>
                      <a:endParaRPr b="1" sz="1200" u="none" cap="none" strike="noStrike">
                        <a:solidFill>
                          <a:srgbClr val="FFFFFF"/>
                        </a:solidFill>
                        <a:latin typeface="Exo"/>
                        <a:ea typeface="Exo"/>
                        <a:cs typeface="Exo"/>
                        <a:sym typeface="Exo"/>
                      </a:endParaRPr>
                    </a:p>
                    <a:p>
                      <a:pPr indent="0" lvl="0" marL="0" marR="0" rtl="0" algn="ctr">
                        <a:lnSpc>
                          <a:spcPct val="115000"/>
                        </a:lnSpc>
                        <a:spcBef>
                          <a:spcPts val="0"/>
                        </a:spcBef>
                        <a:spcAft>
                          <a:spcPts val="0"/>
                        </a:spcAft>
                        <a:buClr>
                          <a:srgbClr val="000000"/>
                        </a:buClr>
                        <a:buSzPts val="1000"/>
                        <a:buFont typeface="Arial"/>
                        <a:buNone/>
                      </a:pPr>
                      <a:r>
                        <a:rPr b="1" lang="en-US" sz="1200" u="none" cap="none" strike="noStrike">
                          <a:solidFill>
                            <a:srgbClr val="FFFFFF"/>
                          </a:solidFill>
                          <a:latin typeface="Exo"/>
                          <a:ea typeface="Exo"/>
                          <a:cs typeface="Exo"/>
                          <a:sym typeface="Exo"/>
                        </a:rPr>
                        <a:t>khách hàng</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A8F"/>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200">
                          <a:solidFill>
                            <a:srgbClr val="FFFFFF"/>
                          </a:solidFill>
                          <a:latin typeface="Exo"/>
                          <a:ea typeface="Exo"/>
                          <a:cs typeface="Exo"/>
                          <a:sym typeface="Exo"/>
                        </a:rPr>
                        <a:t>Mã </a:t>
                      </a:r>
                      <a:endParaRPr b="1" sz="1200">
                        <a:solidFill>
                          <a:srgbClr val="FFFFFF"/>
                        </a:solidFill>
                        <a:latin typeface="Exo"/>
                        <a:ea typeface="Exo"/>
                        <a:cs typeface="Exo"/>
                        <a:sym typeface="Exo"/>
                      </a:endParaRPr>
                    </a:p>
                    <a:p>
                      <a:pPr indent="0" lvl="0" marL="0" marR="0" rtl="0" algn="ctr">
                        <a:lnSpc>
                          <a:spcPct val="115000"/>
                        </a:lnSpc>
                        <a:spcBef>
                          <a:spcPts val="0"/>
                        </a:spcBef>
                        <a:spcAft>
                          <a:spcPts val="0"/>
                        </a:spcAft>
                        <a:buClr>
                          <a:srgbClr val="000000"/>
                        </a:buClr>
                        <a:buSzPts val="1000"/>
                        <a:buFont typeface="Arial"/>
                        <a:buNone/>
                      </a:pPr>
                      <a:r>
                        <a:rPr b="1" lang="en-US" sz="1200">
                          <a:solidFill>
                            <a:srgbClr val="FFFFFF"/>
                          </a:solidFill>
                          <a:latin typeface="Exo"/>
                          <a:ea typeface="Exo"/>
                          <a:cs typeface="Exo"/>
                          <a:sym typeface="Exo"/>
                        </a:rPr>
                        <a:t>sản phẩm</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A8F"/>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200" u="none" cap="none" strike="noStrike">
                          <a:solidFill>
                            <a:srgbClr val="FFFFFF"/>
                          </a:solidFill>
                          <a:latin typeface="Exo"/>
                          <a:ea typeface="Exo"/>
                          <a:cs typeface="Exo"/>
                          <a:sym typeface="Exo"/>
                        </a:rPr>
                        <a:t>Số lượng</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A8F"/>
                    </a:solidFill>
                  </a:tcPr>
                </a:tc>
              </a:tr>
              <a:tr h="264625">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a:t>
                      </a:r>
                      <a:r>
                        <a:rPr lang="en-US" sz="1200">
                          <a:latin typeface="Exo"/>
                          <a:ea typeface="Exo"/>
                          <a:cs typeface="Exo"/>
                          <a:sym typeface="Exo"/>
                        </a:rPr>
                        <a:t>2</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a:latin typeface="Exo"/>
                          <a:ea typeface="Exo"/>
                          <a:cs typeface="Exo"/>
                          <a:sym typeface="Exo"/>
                        </a:rPr>
                        <a:t>P09</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rtl="0" algn="ctr">
                        <a:lnSpc>
                          <a:spcPct val="115000"/>
                        </a:lnSpc>
                        <a:spcBef>
                          <a:spcPts val="0"/>
                        </a:spcBef>
                        <a:spcAft>
                          <a:spcPts val="0"/>
                        </a:spcAft>
                        <a:buClr>
                          <a:srgbClr val="000000"/>
                        </a:buClr>
                        <a:buSzPts val="1000"/>
                        <a:buFont typeface="Arial"/>
                        <a:buNone/>
                      </a:pPr>
                      <a:r>
                        <a:rPr lang="en-US" sz="1200">
                          <a:solidFill>
                            <a:srgbClr val="000000"/>
                          </a:solidFill>
                          <a:latin typeface="Exo"/>
                          <a:ea typeface="Exo"/>
                          <a:cs typeface="Exo"/>
                          <a:sym typeface="Exo"/>
                        </a:rPr>
                        <a:t>3/1/2022</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272950">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a:t>
                      </a:r>
                      <a:r>
                        <a:rPr lang="en-US" sz="1200">
                          <a:latin typeface="Exo"/>
                          <a:ea typeface="Exo"/>
                          <a:cs typeface="Exo"/>
                          <a:sym typeface="Exo"/>
                        </a:rPr>
                        <a:t>4</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a:latin typeface="Exo"/>
                          <a:ea typeface="Exo"/>
                          <a:cs typeface="Exo"/>
                          <a:sym typeface="Exo"/>
                        </a:rPr>
                        <a:t>P05</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rtl="0" algn="ctr">
                        <a:lnSpc>
                          <a:spcPct val="115000"/>
                        </a:lnSpc>
                        <a:spcBef>
                          <a:spcPts val="0"/>
                        </a:spcBef>
                        <a:spcAft>
                          <a:spcPts val="0"/>
                        </a:spcAft>
                        <a:buClr>
                          <a:srgbClr val="000000"/>
                        </a:buClr>
                        <a:buSzPts val="1000"/>
                        <a:buFont typeface="Arial"/>
                        <a:buNone/>
                      </a:pPr>
                      <a:r>
                        <a:rPr lang="en-US" sz="1200">
                          <a:solidFill>
                            <a:srgbClr val="000000"/>
                          </a:solidFill>
                          <a:latin typeface="Exo"/>
                          <a:ea typeface="Exo"/>
                          <a:cs typeface="Exo"/>
                          <a:sym typeface="Exo"/>
                        </a:rPr>
                        <a:t>3/1/2022</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264625">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C1002</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a:latin typeface="Exo"/>
                          <a:ea typeface="Exo"/>
                          <a:cs typeface="Exo"/>
                          <a:sym typeface="Exo"/>
                        </a:rPr>
                        <a:t>P30</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rtl="0" algn="ctr">
                        <a:lnSpc>
                          <a:spcPct val="115000"/>
                        </a:lnSpc>
                        <a:spcBef>
                          <a:spcPts val="0"/>
                        </a:spcBef>
                        <a:spcAft>
                          <a:spcPts val="0"/>
                        </a:spcAft>
                        <a:buClr>
                          <a:srgbClr val="000000"/>
                        </a:buClr>
                        <a:buSzPts val="1000"/>
                        <a:buFont typeface="Arial"/>
                        <a:buNone/>
                      </a:pPr>
                      <a:r>
                        <a:rPr lang="en-US" sz="1200">
                          <a:solidFill>
                            <a:srgbClr val="000000"/>
                          </a:solidFill>
                          <a:latin typeface="Exo"/>
                          <a:ea typeface="Exo"/>
                          <a:cs typeface="Exo"/>
                          <a:sym typeface="Exo"/>
                        </a:rPr>
                        <a:t>3/1/2022</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bl>
          </a:graphicData>
        </a:graphic>
      </p:graphicFrame>
      <p:sp>
        <p:nvSpPr>
          <p:cNvPr id="398" name="Google Shape;398;g23e610590d6_1_449"/>
          <p:cNvSpPr txBox="1"/>
          <p:nvPr/>
        </p:nvSpPr>
        <p:spPr>
          <a:xfrm>
            <a:off x="975588" y="5758325"/>
            <a:ext cx="2759100" cy="35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i="1" lang="en-US" sz="1100">
                <a:latin typeface="Exo"/>
                <a:ea typeface="Exo"/>
                <a:cs typeface="Exo"/>
                <a:sym typeface="Exo"/>
              </a:rPr>
              <a:t>Bảng thông tin mua hàng năm 2022</a:t>
            </a:r>
            <a:endParaRPr b="1" i="1" sz="1100">
              <a:latin typeface="Exo"/>
              <a:ea typeface="Exo"/>
              <a:cs typeface="Exo"/>
              <a:sym typeface="Exo"/>
            </a:endParaRPr>
          </a:p>
        </p:txBody>
      </p:sp>
      <p:sp>
        <p:nvSpPr>
          <p:cNvPr id="399" name="Google Shape;399;g23e610590d6_1_449"/>
          <p:cNvSpPr txBox="1"/>
          <p:nvPr/>
        </p:nvSpPr>
        <p:spPr>
          <a:xfrm>
            <a:off x="1063025" y="3997675"/>
            <a:ext cx="2584200" cy="35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i="1" lang="en-US" sz="1100">
                <a:latin typeface="Exo"/>
                <a:ea typeface="Exo"/>
                <a:cs typeface="Exo"/>
                <a:sym typeface="Exo"/>
              </a:rPr>
              <a:t>Bảng thông tin mua hàng năm 2023</a:t>
            </a:r>
            <a:endParaRPr b="1" i="1" sz="1100">
              <a:latin typeface="Exo"/>
              <a:ea typeface="Exo"/>
              <a:cs typeface="Exo"/>
              <a:sym typeface="Exo"/>
            </a:endParaRPr>
          </a:p>
        </p:txBody>
      </p:sp>
      <p:graphicFrame>
        <p:nvGraphicFramePr>
          <p:cNvPr id="400" name="Google Shape;400;g23e610590d6_1_449"/>
          <p:cNvGraphicFramePr/>
          <p:nvPr/>
        </p:nvGraphicFramePr>
        <p:xfrm>
          <a:off x="880113" y="2591013"/>
          <a:ext cx="3000000" cy="3000000"/>
        </p:xfrm>
        <a:graphic>
          <a:graphicData uri="http://schemas.openxmlformats.org/drawingml/2006/table">
            <a:tbl>
              <a:tblPr>
                <a:noFill/>
                <a:tableStyleId>{0E928BC3-58A0-4D6D-AEF5-876A2B6ADAE0}</a:tableStyleId>
              </a:tblPr>
              <a:tblGrid>
                <a:gridCol w="1002825"/>
                <a:gridCol w="973625"/>
                <a:gridCol w="973625"/>
              </a:tblGrid>
              <a:tr h="641600">
                <a:tc>
                  <a:txBody>
                    <a:bodyPr/>
                    <a:lstStyle/>
                    <a:p>
                      <a:pPr indent="0" lvl="0" marL="0" marR="0" rtl="0" algn="ctr">
                        <a:lnSpc>
                          <a:spcPct val="115000"/>
                        </a:lnSpc>
                        <a:spcBef>
                          <a:spcPts val="0"/>
                        </a:spcBef>
                        <a:spcAft>
                          <a:spcPts val="0"/>
                        </a:spcAft>
                        <a:buClr>
                          <a:srgbClr val="000000"/>
                        </a:buClr>
                        <a:buSzPts val="1000"/>
                        <a:buFont typeface="Arial"/>
                        <a:buNone/>
                      </a:pPr>
                      <a:r>
                        <a:rPr b="1" lang="en-US" sz="1200" u="none" cap="none" strike="noStrike">
                          <a:solidFill>
                            <a:srgbClr val="FFFFFF"/>
                          </a:solidFill>
                          <a:latin typeface="Exo"/>
                          <a:ea typeface="Exo"/>
                          <a:cs typeface="Exo"/>
                          <a:sym typeface="Exo"/>
                        </a:rPr>
                        <a:t>Mã </a:t>
                      </a:r>
                      <a:endParaRPr b="1" sz="1200" u="none" cap="none" strike="noStrike">
                        <a:solidFill>
                          <a:srgbClr val="FFFFFF"/>
                        </a:solidFill>
                        <a:latin typeface="Exo"/>
                        <a:ea typeface="Exo"/>
                        <a:cs typeface="Exo"/>
                        <a:sym typeface="Exo"/>
                      </a:endParaRPr>
                    </a:p>
                    <a:p>
                      <a:pPr indent="0" lvl="0" marL="0" marR="0" rtl="0" algn="ctr">
                        <a:lnSpc>
                          <a:spcPct val="115000"/>
                        </a:lnSpc>
                        <a:spcBef>
                          <a:spcPts val="0"/>
                        </a:spcBef>
                        <a:spcAft>
                          <a:spcPts val="0"/>
                        </a:spcAft>
                        <a:buClr>
                          <a:srgbClr val="000000"/>
                        </a:buClr>
                        <a:buSzPts val="1000"/>
                        <a:buFont typeface="Arial"/>
                        <a:buNone/>
                      </a:pPr>
                      <a:r>
                        <a:rPr b="1" lang="en-US" sz="1200" u="none" cap="none" strike="noStrike">
                          <a:solidFill>
                            <a:srgbClr val="FFFFFF"/>
                          </a:solidFill>
                          <a:latin typeface="Exo"/>
                          <a:ea typeface="Exo"/>
                          <a:cs typeface="Exo"/>
                          <a:sym typeface="Exo"/>
                        </a:rPr>
                        <a:t>khách hàng</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A8F"/>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200">
                          <a:solidFill>
                            <a:srgbClr val="FFFFFF"/>
                          </a:solidFill>
                          <a:latin typeface="Exo"/>
                          <a:ea typeface="Exo"/>
                          <a:cs typeface="Exo"/>
                          <a:sym typeface="Exo"/>
                        </a:rPr>
                        <a:t>Mã </a:t>
                      </a:r>
                      <a:endParaRPr b="1" sz="1200">
                        <a:solidFill>
                          <a:srgbClr val="FFFFFF"/>
                        </a:solidFill>
                        <a:latin typeface="Exo"/>
                        <a:ea typeface="Exo"/>
                        <a:cs typeface="Exo"/>
                        <a:sym typeface="Exo"/>
                      </a:endParaRPr>
                    </a:p>
                    <a:p>
                      <a:pPr indent="0" lvl="0" marL="0" marR="0" rtl="0" algn="ctr">
                        <a:lnSpc>
                          <a:spcPct val="115000"/>
                        </a:lnSpc>
                        <a:spcBef>
                          <a:spcPts val="0"/>
                        </a:spcBef>
                        <a:spcAft>
                          <a:spcPts val="0"/>
                        </a:spcAft>
                        <a:buClr>
                          <a:srgbClr val="000000"/>
                        </a:buClr>
                        <a:buSzPts val="1000"/>
                        <a:buFont typeface="Arial"/>
                        <a:buNone/>
                      </a:pPr>
                      <a:r>
                        <a:rPr b="1" lang="en-US" sz="1200">
                          <a:solidFill>
                            <a:srgbClr val="FFFFFF"/>
                          </a:solidFill>
                          <a:latin typeface="Exo"/>
                          <a:ea typeface="Exo"/>
                          <a:cs typeface="Exo"/>
                          <a:sym typeface="Exo"/>
                        </a:rPr>
                        <a:t>sản phẩm</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A8F"/>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200">
                          <a:solidFill>
                            <a:srgbClr val="FFFFFF"/>
                          </a:solidFill>
                          <a:latin typeface="Exo"/>
                          <a:ea typeface="Exo"/>
                          <a:cs typeface="Exo"/>
                          <a:sym typeface="Exo"/>
                        </a:rPr>
                        <a:t>Ngày </a:t>
                      </a:r>
                      <a:endParaRPr b="1" sz="1200">
                        <a:solidFill>
                          <a:srgbClr val="FFFFFF"/>
                        </a:solidFill>
                        <a:latin typeface="Exo"/>
                        <a:ea typeface="Exo"/>
                        <a:cs typeface="Exo"/>
                        <a:sym typeface="Exo"/>
                      </a:endParaRPr>
                    </a:p>
                    <a:p>
                      <a:pPr indent="0" lvl="0" marL="0" marR="0" rtl="0" algn="ctr">
                        <a:lnSpc>
                          <a:spcPct val="115000"/>
                        </a:lnSpc>
                        <a:spcBef>
                          <a:spcPts val="0"/>
                        </a:spcBef>
                        <a:spcAft>
                          <a:spcPts val="0"/>
                        </a:spcAft>
                        <a:buClr>
                          <a:srgbClr val="000000"/>
                        </a:buClr>
                        <a:buSzPts val="1000"/>
                        <a:buFont typeface="Arial"/>
                        <a:buNone/>
                      </a:pPr>
                      <a:r>
                        <a:rPr b="1" lang="en-US" sz="1200">
                          <a:solidFill>
                            <a:srgbClr val="FFFFFF"/>
                          </a:solidFill>
                          <a:latin typeface="Exo"/>
                          <a:ea typeface="Exo"/>
                          <a:cs typeface="Exo"/>
                          <a:sym typeface="Exo"/>
                        </a:rPr>
                        <a:t>mua hàng</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A8F"/>
                    </a:solidFill>
                  </a:tcPr>
                </a:tc>
              </a:tr>
              <a:tr h="264625">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a:t>
                      </a:r>
                      <a:r>
                        <a:rPr lang="en-US" sz="1200">
                          <a:latin typeface="Exo"/>
                          <a:ea typeface="Exo"/>
                          <a:cs typeface="Exo"/>
                          <a:sym typeface="Exo"/>
                        </a:rPr>
                        <a:t>3</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a:latin typeface="Exo"/>
                          <a:ea typeface="Exo"/>
                          <a:cs typeface="Exo"/>
                          <a:sym typeface="Exo"/>
                        </a:rPr>
                        <a:t>P01</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a:latin typeface="Exo"/>
                          <a:ea typeface="Exo"/>
                          <a:cs typeface="Exo"/>
                          <a:sym typeface="Exo"/>
                        </a:rPr>
                        <a:t>3/1/2023</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272950">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a:t>
                      </a:r>
                      <a:r>
                        <a:rPr lang="en-US" sz="1200">
                          <a:latin typeface="Exo"/>
                          <a:ea typeface="Exo"/>
                          <a:cs typeface="Exo"/>
                          <a:sym typeface="Exo"/>
                        </a:rPr>
                        <a:t>6</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a:latin typeface="Exo"/>
                          <a:ea typeface="Exo"/>
                          <a:cs typeface="Exo"/>
                          <a:sym typeface="Exo"/>
                        </a:rPr>
                        <a:t>P02</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rtl="0" algn="ctr">
                        <a:lnSpc>
                          <a:spcPct val="115000"/>
                        </a:lnSpc>
                        <a:spcBef>
                          <a:spcPts val="0"/>
                        </a:spcBef>
                        <a:spcAft>
                          <a:spcPts val="0"/>
                        </a:spcAft>
                        <a:buClr>
                          <a:srgbClr val="000000"/>
                        </a:buClr>
                        <a:buSzPts val="1000"/>
                        <a:buFont typeface="Arial"/>
                        <a:buNone/>
                      </a:pPr>
                      <a:r>
                        <a:rPr lang="en-US" sz="1200">
                          <a:solidFill>
                            <a:srgbClr val="000000"/>
                          </a:solidFill>
                          <a:latin typeface="Exo"/>
                          <a:ea typeface="Exo"/>
                          <a:cs typeface="Exo"/>
                          <a:sym typeface="Exo"/>
                        </a:rPr>
                        <a:t>3/1/2023</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264625">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a:t>
                      </a:r>
                      <a:r>
                        <a:rPr lang="en-US" sz="1200">
                          <a:latin typeface="Exo"/>
                          <a:ea typeface="Exo"/>
                          <a:cs typeface="Exo"/>
                          <a:sym typeface="Exo"/>
                        </a:rPr>
                        <a:t>1</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a:latin typeface="Exo"/>
                          <a:ea typeface="Exo"/>
                          <a:cs typeface="Exo"/>
                          <a:sym typeface="Exo"/>
                        </a:rPr>
                        <a:t>P03</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a:solidFill>
                            <a:srgbClr val="000000"/>
                          </a:solidFill>
                          <a:latin typeface="Exo"/>
                          <a:ea typeface="Exo"/>
                          <a:cs typeface="Exo"/>
                          <a:sym typeface="Exo"/>
                        </a:rPr>
                        <a:t>3/1/2023</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bl>
          </a:graphicData>
        </a:graphic>
      </p:graphicFrame>
      <p:sp>
        <p:nvSpPr>
          <p:cNvPr id="401" name="Google Shape;401;g23e610590d6_1_449"/>
          <p:cNvSpPr/>
          <p:nvPr/>
        </p:nvSpPr>
        <p:spPr>
          <a:xfrm>
            <a:off x="4278677" y="4734325"/>
            <a:ext cx="853500" cy="477000"/>
          </a:xfrm>
          <a:prstGeom prst="stripedRightArrow">
            <a:avLst>
              <a:gd fmla="val 50000" name="adj1"/>
              <a:gd fmla="val 50000" name="adj2"/>
            </a:avLst>
          </a:prstGeom>
          <a:solidFill>
            <a:srgbClr val="FF686D"/>
          </a:solidFill>
          <a:ln cap="flat" cmpd="sng" w="9525">
            <a:solidFill>
              <a:srgbClr val="E2262D"/>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402" name="Google Shape;402;g23e610590d6_1_449"/>
          <p:cNvSpPr txBox="1"/>
          <p:nvPr/>
        </p:nvSpPr>
        <p:spPr>
          <a:xfrm>
            <a:off x="4084125" y="3429375"/>
            <a:ext cx="1242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Medium"/>
                <a:ea typeface="Exo Medium"/>
                <a:cs typeface="Exo Medium"/>
                <a:sym typeface="Exo Medium"/>
              </a:rPr>
              <a:t>Ví dụ cụ thể:</a:t>
            </a:r>
            <a:endParaRPr b="0" i="0" sz="1400" u="none" cap="none" strike="noStrike">
              <a:solidFill>
                <a:srgbClr val="000000"/>
              </a:solidFill>
              <a:latin typeface="Exo Medium"/>
              <a:ea typeface="Exo Medium"/>
              <a:cs typeface="Exo Medium"/>
              <a:sym typeface="Exo Medium"/>
            </a:endParaRPr>
          </a:p>
        </p:txBody>
      </p:sp>
      <p:sp>
        <p:nvSpPr>
          <p:cNvPr id="403" name="Google Shape;403;g23e610590d6_1_449"/>
          <p:cNvSpPr txBox="1"/>
          <p:nvPr/>
        </p:nvSpPr>
        <p:spPr>
          <a:xfrm>
            <a:off x="4084130" y="3974150"/>
            <a:ext cx="1242600" cy="6156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lang="en-US">
                <a:latin typeface="Exo Medium"/>
                <a:ea typeface="Exo Medium"/>
                <a:cs typeface="Exo Medium"/>
                <a:sym typeface="Exo Medium"/>
              </a:rPr>
              <a:t>Câu truy vấn </a:t>
            </a:r>
            <a:endParaRPr>
              <a:latin typeface="Exo Medium"/>
              <a:ea typeface="Exo Medium"/>
              <a:cs typeface="Exo Medium"/>
              <a:sym typeface="Exo Medium"/>
            </a:endParaRPr>
          </a:p>
          <a:p>
            <a:pPr indent="0" lvl="0" marL="0" marR="0" rtl="0" algn="ctr">
              <a:lnSpc>
                <a:spcPct val="100000"/>
              </a:lnSpc>
              <a:spcBef>
                <a:spcPts val="0"/>
              </a:spcBef>
              <a:spcAft>
                <a:spcPts val="0"/>
              </a:spcAft>
              <a:buClr>
                <a:srgbClr val="000000"/>
              </a:buClr>
              <a:buSzPts val="1400"/>
              <a:buFont typeface="Arial"/>
              <a:buNone/>
            </a:pPr>
            <a:r>
              <a:rPr lang="en-US">
                <a:latin typeface="Exo Medium"/>
                <a:ea typeface="Exo Medium"/>
                <a:cs typeface="Exo Medium"/>
                <a:sym typeface="Exo Medium"/>
              </a:rPr>
              <a:t>có</a:t>
            </a:r>
            <a:r>
              <a:rPr b="1" lang="en-US">
                <a:solidFill>
                  <a:srgbClr val="0000FF"/>
                </a:solidFill>
                <a:latin typeface="Exo"/>
                <a:ea typeface="Exo"/>
                <a:cs typeface="Exo"/>
                <a:sym typeface="Exo"/>
              </a:rPr>
              <a:t> UNION</a:t>
            </a:r>
            <a:endParaRPr b="0" i="0" sz="1400" u="none" cap="none" strike="noStrike">
              <a:solidFill>
                <a:srgbClr val="000000"/>
              </a:solidFill>
              <a:latin typeface="Arial"/>
              <a:ea typeface="Arial"/>
              <a:cs typeface="Arial"/>
              <a:sym typeface="Arial"/>
            </a:endParaRPr>
          </a:p>
        </p:txBody>
      </p:sp>
      <p:sp>
        <p:nvSpPr>
          <p:cNvPr id="404" name="Google Shape;404;g23e610590d6_1_449"/>
          <p:cNvSpPr txBox="1"/>
          <p:nvPr/>
        </p:nvSpPr>
        <p:spPr>
          <a:xfrm>
            <a:off x="6138188" y="5253863"/>
            <a:ext cx="19695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US" sz="1100">
                <a:latin typeface="Exo"/>
                <a:ea typeface="Exo"/>
                <a:cs typeface="Exo"/>
                <a:sym typeface="Exo"/>
              </a:rPr>
              <a:t>Kết quả truy vấn</a:t>
            </a:r>
            <a:endParaRPr b="1" i="1" sz="1100">
              <a:latin typeface="Exo"/>
              <a:ea typeface="Exo"/>
              <a:cs typeface="Exo"/>
              <a:sym typeface="Exo"/>
            </a:endParaRPr>
          </a:p>
        </p:txBody>
      </p:sp>
      <p:graphicFrame>
        <p:nvGraphicFramePr>
          <p:cNvPr id="405" name="Google Shape;405;g23e610590d6_1_449"/>
          <p:cNvGraphicFramePr/>
          <p:nvPr/>
        </p:nvGraphicFramePr>
        <p:xfrm>
          <a:off x="5580638" y="3116776"/>
          <a:ext cx="3000000" cy="3000000"/>
        </p:xfrm>
        <a:graphic>
          <a:graphicData uri="http://schemas.openxmlformats.org/drawingml/2006/table">
            <a:tbl>
              <a:tblPr>
                <a:noFill/>
                <a:tableStyleId>{0E928BC3-58A0-4D6D-AEF5-876A2B6ADAE0}</a:tableStyleId>
              </a:tblPr>
              <a:tblGrid>
                <a:gridCol w="1048575"/>
                <a:gridCol w="1018025"/>
                <a:gridCol w="1018025"/>
              </a:tblGrid>
              <a:tr h="541000">
                <a:tc>
                  <a:txBody>
                    <a:bodyPr/>
                    <a:lstStyle/>
                    <a:p>
                      <a:pPr indent="0" lvl="0" marL="0" marR="0" rtl="0" algn="ctr">
                        <a:lnSpc>
                          <a:spcPct val="115000"/>
                        </a:lnSpc>
                        <a:spcBef>
                          <a:spcPts val="0"/>
                        </a:spcBef>
                        <a:spcAft>
                          <a:spcPts val="0"/>
                        </a:spcAft>
                        <a:buClr>
                          <a:srgbClr val="000000"/>
                        </a:buClr>
                        <a:buSzPts val="1000"/>
                        <a:buFont typeface="Arial"/>
                        <a:buNone/>
                      </a:pPr>
                      <a:r>
                        <a:rPr b="1" lang="en-US" sz="1200" u="none" cap="none" strike="noStrike">
                          <a:solidFill>
                            <a:srgbClr val="FFFFFF"/>
                          </a:solidFill>
                          <a:latin typeface="Exo"/>
                          <a:ea typeface="Exo"/>
                          <a:cs typeface="Exo"/>
                          <a:sym typeface="Exo"/>
                        </a:rPr>
                        <a:t>Mã </a:t>
                      </a:r>
                      <a:endParaRPr b="1" sz="1200" u="none" cap="none" strike="noStrike">
                        <a:solidFill>
                          <a:srgbClr val="FFFFFF"/>
                        </a:solidFill>
                        <a:latin typeface="Exo"/>
                        <a:ea typeface="Exo"/>
                        <a:cs typeface="Exo"/>
                        <a:sym typeface="Exo"/>
                      </a:endParaRPr>
                    </a:p>
                    <a:p>
                      <a:pPr indent="0" lvl="0" marL="0" marR="0" rtl="0" algn="ctr">
                        <a:lnSpc>
                          <a:spcPct val="115000"/>
                        </a:lnSpc>
                        <a:spcBef>
                          <a:spcPts val="0"/>
                        </a:spcBef>
                        <a:spcAft>
                          <a:spcPts val="0"/>
                        </a:spcAft>
                        <a:buClr>
                          <a:srgbClr val="000000"/>
                        </a:buClr>
                        <a:buSzPts val="1000"/>
                        <a:buFont typeface="Arial"/>
                        <a:buNone/>
                      </a:pPr>
                      <a:r>
                        <a:rPr b="1" lang="en-US" sz="1200" u="none" cap="none" strike="noStrike">
                          <a:solidFill>
                            <a:srgbClr val="FFFFFF"/>
                          </a:solidFill>
                          <a:latin typeface="Exo"/>
                          <a:ea typeface="Exo"/>
                          <a:cs typeface="Exo"/>
                          <a:sym typeface="Exo"/>
                        </a:rPr>
                        <a:t>khách hàng</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A8F"/>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200">
                          <a:solidFill>
                            <a:srgbClr val="FFFFFF"/>
                          </a:solidFill>
                          <a:latin typeface="Exo"/>
                          <a:ea typeface="Exo"/>
                          <a:cs typeface="Exo"/>
                          <a:sym typeface="Exo"/>
                        </a:rPr>
                        <a:t>Mã </a:t>
                      </a:r>
                      <a:endParaRPr b="1" sz="1200">
                        <a:solidFill>
                          <a:srgbClr val="FFFFFF"/>
                        </a:solidFill>
                        <a:latin typeface="Exo"/>
                        <a:ea typeface="Exo"/>
                        <a:cs typeface="Exo"/>
                        <a:sym typeface="Exo"/>
                      </a:endParaRPr>
                    </a:p>
                    <a:p>
                      <a:pPr indent="0" lvl="0" marL="0" marR="0" rtl="0" algn="ctr">
                        <a:lnSpc>
                          <a:spcPct val="115000"/>
                        </a:lnSpc>
                        <a:spcBef>
                          <a:spcPts val="0"/>
                        </a:spcBef>
                        <a:spcAft>
                          <a:spcPts val="0"/>
                        </a:spcAft>
                        <a:buClr>
                          <a:srgbClr val="000000"/>
                        </a:buClr>
                        <a:buSzPts val="1000"/>
                        <a:buFont typeface="Arial"/>
                        <a:buNone/>
                      </a:pPr>
                      <a:r>
                        <a:rPr b="1" lang="en-US" sz="1200">
                          <a:solidFill>
                            <a:srgbClr val="FFFFFF"/>
                          </a:solidFill>
                          <a:latin typeface="Exo"/>
                          <a:ea typeface="Exo"/>
                          <a:cs typeface="Exo"/>
                          <a:sym typeface="Exo"/>
                        </a:rPr>
                        <a:t>sản phẩm</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A8F"/>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200">
                          <a:solidFill>
                            <a:srgbClr val="FFFFFF"/>
                          </a:solidFill>
                          <a:latin typeface="Exo"/>
                          <a:ea typeface="Exo"/>
                          <a:cs typeface="Exo"/>
                          <a:sym typeface="Exo"/>
                        </a:rPr>
                        <a:t>Ngày</a:t>
                      </a:r>
                      <a:endParaRPr b="1" sz="1200">
                        <a:solidFill>
                          <a:srgbClr val="FFFFFF"/>
                        </a:solidFill>
                        <a:latin typeface="Exo"/>
                        <a:ea typeface="Exo"/>
                        <a:cs typeface="Exo"/>
                        <a:sym typeface="Exo"/>
                      </a:endParaRPr>
                    </a:p>
                    <a:p>
                      <a:pPr indent="0" lvl="0" marL="0" marR="0" rtl="0" algn="ctr">
                        <a:lnSpc>
                          <a:spcPct val="115000"/>
                        </a:lnSpc>
                        <a:spcBef>
                          <a:spcPts val="0"/>
                        </a:spcBef>
                        <a:spcAft>
                          <a:spcPts val="0"/>
                        </a:spcAft>
                        <a:buClr>
                          <a:srgbClr val="000000"/>
                        </a:buClr>
                        <a:buSzPts val="1000"/>
                        <a:buFont typeface="Arial"/>
                        <a:buNone/>
                      </a:pPr>
                      <a:r>
                        <a:rPr b="1" lang="en-US" sz="1200">
                          <a:solidFill>
                            <a:srgbClr val="FFFFFF"/>
                          </a:solidFill>
                          <a:latin typeface="Exo"/>
                          <a:ea typeface="Exo"/>
                          <a:cs typeface="Exo"/>
                          <a:sym typeface="Exo"/>
                        </a:rPr>
                        <a:t> mua hàng</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A8F"/>
                    </a:solidFill>
                  </a:tcPr>
                </a:tc>
              </a:tr>
              <a:tr h="264625">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a:t>
                      </a:r>
                      <a:r>
                        <a:rPr lang="en-US" sz="1200">
                          <a:latin typeface="Exo"/>
                          <a:ea typeface="Exo"/>
                          <a:cs typeface="Exo"/>
                          <a:sym typeface="Exo"/>
                        </a:rPr>
                        <a:t>3</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a:latin typeface="Exo"/>
                          <a:ea typeface="Exo"/>
                          <a:cs typeface="Exo"/>
                          <a:sym typeface="Exo"/>
                        </a:rPr>
                        <a:t>P01</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a:latin typeface="Exo"/>
                          <a:ea typeface="Exo"/>
                          <a:cs typeface="Exo"/>
                          <a:sym typeface="Exo"/>
                        </a:rPr>
                        <a:t>3/1/2023</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272950">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a:t>
                      </a:r>
                      <a:r>
                        <a:rPr lang="en-US" sz="1200">
                          <a:latin typeface="Exo"/>
                          <a:ea typeface="Exo"/>
                          <a:cs typeface="Exo"/>
                          <a:sym typeface="Exo"/>
                        </a:rPr>
                        <a:t>6</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a:latin typeface="Exo"/>
                          <a:ea typeface="Exo"/>
                          <a:cs typeface="Exo"/>
                          <a:sym typeface="Exo"/>
                        </a:rPr>
                        <a:t>P02</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rtl="0" algn="ctr">
                        <a:lnSpc>
                          <a:spcPct val="115000"/>
                        </a:lnSpc>
                        <a:spcBef>
                          <a:spcPts val="0"/>
                        </a:spcBef>
                        <a:spcAft>
                          <a:spcPts val="0"/>
                        </a:spcAft>
                        <a:buClr>
                          <a:srgbClr val="000000"/>
                        </a:buClr>
                        <a:buSzPts val="1000"/>
                        <a:buFont typeface="Arial"/>
                        <a:buNone/>
                      </a:pPr>
                      <a:r>
                        <a:rPr lang="en-US" sz="1200">
                          <a:solidFill>
                            <a:srgbClr val="000000"/>
                          </a:solidFill>
                          <a:latin typeface="Exo"/>
                          <a:ea typeface="Exo"/>
                          <a:cs typeface="Exo"/>
                          <a:sym typeface="Exo"/>
                        </a:rPr>
                        <a:t>3/1/2023</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264625">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a:t>
                      </a:r>
                      <a:r>
                        <a:rPr lang="en-US" sz="1200">
                          <a:latin typeface="Exo"/>
                          <a:ea typeface="Exo"/>
                          <a:cs typeface="Exo"/>
                          <a:sym typeface="Exo"/>
                        </a:rPr>
                        <a:t>1</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a:latin typeface="Exo"/>
                          <a:ea typeface="Exo"/>
                          <a:cs typeface="Exo"/>
                          <a:sym typeface="Exo"/>
                        </a:rPr>
                        <a:t>P03</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a:solidFill>
                            <a:srgbClr val="000000"/>
                          </a:solidFill>
                          <a:latin typeface="Exo"/>
                          <a:ea typeface="Exo"/>
                          <a:cs typeface="Exo"/>
                          <a:sym typeface="Exo"/>
                        </a:rPr>
                        <a:t>3/1/2023</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264625">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a:t>
                      </a:r>
                      <a:r>
                        <a:rPr lang="en-US" sz="1200">
                          <a:latin typeface="Exo"/>
                          <a:ea typeface="Exo"/>
                          <a:cs typeface="Exo"/>
                          <a:sym typeface="Exo"/>
                        </a:rPr>
                        <a:t>2</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a:latin typeface="Exo"/>
                          <a:ea typeface="Exo"/>
                          <a:cs typeface="Exo"/>
                          <a:sym typeface="Exo"/>
                        </a:rPr>
                        <a:t>P09</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rtl="0" algn="ctr">
                        <a:lnSpc>
                          <a:spcPct val="115000"/>
                        </a:lnSpc>
                        <a:spcBef>
                          <a:spcPts val="0"/>
                        </a:spcBef>
                        <a:spcAft>
                          <a:spcPts val="0"/>
                        </a:spcAft>
                        <a:buClr>
                          <a:srgbClr val="000000"/>
                        </a:buClr>
                        <a:buSzPts val="1000"/>
                        <a:buFont typeface="Arial"/>
                        <a:buNone/>
                      </a:pPr>
                      <a:r>
                        <a:rPr lang="en-US" sz="1200">
                          <a:solidFill>
                            <a:srgbClr val="000000"/>
                          </a:solidFill>
                          <a:latin typeface="Exo"/>
                          <a:ea typeface="Exo"/>
                          <a:cs typeface="Exo"/>
                          <a:sym typeface="Exo"/>
                        </a:rPr>
                        <a:t>3/1/2022</a:t>
                      </a:r>
                      <a:endParaRPr sz="1200" u="none" cap="none" strike="noStrike">
                        <a:solidFill>
                          <a:srgbClr val="000000"/>
                        </a:solidFill>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264625">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a:t>
                      </a:r>
                      <a:r>
                        <a:rPr lang="en-US" sz="1200">
                          <a:latin typeface="Exo"/>
                          <a:ea typeface="Exo"/>
                          <a:cs typeface="Exo"/>
                          <a:sym typeface="Exo"/>
                        </a:rPr>
                        <a:t>4</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a:latin typeface="Exo"/>
                          <a:ea typeface="Exo"/>
                          <a:cs typeface="Exo"/>
                          <a:sym typeface="Exo"/>
                        </a:rPr>
                        <a:t>P05</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rtl="0" algn="ctr">
                        <a:lnSpc>
                          <a:spcPct val="115000"/>
                        </a:lnSpc>
                        <a:spcBef>
                          <a:spcPts val="0"/>
                        </a:spcBef>
                        <a:spcAft>
                          <a:spcPts val="0"/>
                        </a:spcAft>
                        <a:buClr>
                          <a:srgbClr val="000000"/>
                        </a:buClr>
                        <a:buSzPts val="1000"/>
                        <a:buFont typeface="Arial"/>
                        <a:buNone/>
                      </a:pPr>
                      <a:r>
                        <a:rPr lang="en-US" sz="1200">
                          <a:solidFill>
                            <a:srgbClr val="000000"/>
                          </a:solidFill>
                          <a:latin typeface="Exo"/>
                          <a:ea typeface="Exo"/>
                          <a:cs typeface="Exo"/>
                          <a:sym typeface="Exo"/>
                        </a:rPr>
                        <a:t>3/1/2022</a:t>
                      </a:r>
                      <a:endParaRPr sz="1200" u="none" cap="none" strike="noStrike">
                        <a:solidFill>
                          <a:srgbClr val="000000"/>
                        </a:solidFill>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264625">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C1002</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a:latin typeface="Exo"/>
                          <a:ea typeface="Exo"/>
                          <a:cs typeface="Exo"/>
                          <a:sym typeface="Exo"/>
                        </a:rPr>
                        <a:t>P30</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rtl="0" algn="ctr">
                        <a:lnSpc>
                          <a:spcPct val="115000"/>
                        </a:lnSpc>
                        <a:spcBef>
                          <a:spcPts val="0"/>
                        </a:spcBef>
                        <a:spcAft>
                          <a:spcPts val="0"/>
                        </a:spcAft>
                        <a:buClr>
                          <a:srgbClr val="000000"/>
                        </a:buClr>
                        <a:buSzPts val="1000"/>
                        <a:buFont typeface="Arial"/>
                        <a:buNone/>
                      </a:pPr>
                      <a:r>
                        <a:rPr lang="en-US" sz="1200">
                          <a:solidFill>
                            <a:srgbClr val="000000"/>
                          </a:solidFill>
                          <a:latin typeface="Exo"/>
                          <a:ea typeface="Exo"/>
                          <a:cs typeface="Exo"/>
                          <a:sym typeface="Exo"/>
                        </a:rPr>
                        <a:t>3/1/2022</a:t>
                      </a:r>
                      <a:endParaRPr sz="1200" u="none" cap="none" strike="noStrike">
                        <a:solidFill>
                          <a:srgbClr val="000000"/>
                        </a:solidFill>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bl>
          </a:graphicData>
        </a:graphic>
      </p:graphicFrame>
      <p:pic>
        <p:nvPicPr>
          <p:cNvPr id="406" name="Google Shape;406;g23e610590d6_1_449"/>
          <p:cNvPicPr preferRelativeResize="0"/>
          <p:nvPr/>
        </p:nvPicPr>
        <p:blipFill rotWithShape="1">
          <a:blip r:embed="rId3">
            <a:alphaModFix/>
          </a:blip>
          <a:srcRect b="0" l="0" r="16219" t="0"/>
          <a:stretch/>
        </p:blipFill>
        <p:spPr>
          <a:xfrm>
            <a:off x="8687924" y="2655825"/>
            <a:ext cx="2584200" cy="3084599"/>
          </a:xfrm>
          <a:prstGeom prst="rect">
            <a:avLst/>
          </a:prstGeom>
          <a:noFill/>
          <a:ln>
            <a:noFill/>
          </a:ln>
        </p:spPr>
      </p:pic>
      <p:sp>
        <p:nvSpPr>
          <p:cNvPr id="407" name="Google Shape;407;g23e610590d6_1_449"/>
          <p:cNvSpPr/>
          <p:nvPr/>
        </p:nvSpPr>
        <p:spPr>
          <a:xfrm>
            <a:off x="7966013" y="1539200"/>
            <a:ext cx="3084600" cy="1046700"/>
          </a:xfrm>
          <a:prstGeom prst="wedgeRoundRectCallout">
            <a:avLst>
              <a:gd fmla="val -11521" name="adj1"/>
              <a:gd fmla="val 79378" name="adj2"/>
              <a:gd fmla="val 0" name="adj3"/>
            </a:avLst>
          </a:prstGeom>
          <a:no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700">
                <a:solidFill>
                  <a:srgbClr val="000000"/>
                </a:solidFill>
                <a:latin typeface="Exo Medium"/>
                <a:ea typeface="Exo Medium"/>
                <a:cs typeface="Exo Medium"/>
                <a:sym typeface="Exo Medium"/>
              </a:rPr>
              <a:t>  Sử dụng </a:t>
            </a:r>
            <a:r>
              <a:rPr b="1" i="1" lang="en-US" sz="1700">
                <a:solidFill>
                  <a:srgbClr val="000000"/>
                </a:solidFill>
                <a:latin typeface="Exo"/>
                <a:ea typeface="Exo"/>
                <a:cs typeface="Exo"/>
                <a:sym typeface="Exo"/>
              </a:rPr>
              <a:t>UNION </a:t>
            </a:r>
            <a:r>
              <a:rPr lang="en-US" sz="1700">
                <a:solidFill>
                  <a:srgbClr val="000000"/>
                </a:solidFill>
                <a:latin typeface="Exo Medium"/>
                <a:ea typeface="Exo Medium"/>
                <a:cs typeface="Exo Medium"/>
                <a:sym typeface="Exo Medium"/>
              </a:rPr>
              <a:t>để kết hợp </a:t>
            </a:r>
            <a:endParaRPr sz="1700">
              <a:solidFill>
                <a:srgbClr val="000000"/>
              </a:solidFill>
              <a:latin typeface="Exo Medium"/>
              <a:ea typeface="Exo Medium"/>
              <a:cs typeface="Exo Medium"/>
              <a:sym typeface="Exo Medium"/>
            </a:endParaRPr>
          </a:p>
          <a:p>
            <a:pPr indent="0" lvl="0" marL="0" rtl="0" algn="l">
              <a:spcBef>
                <a:spcPts val="0"/>
              </a:spcBef>
              <a:spcAft>
                <a:spcPts val="0"/>
              </a:spcAft>
              <a:buNone/>
            </a:pPr>
            <a:r>
              <a:rPr lang="en-US" sz="1700">
                <a:solidFill>
                  <a:srgbClr val="000000"/>
                </a:solidFill>
                <a:latin typeface="Exo Medium"/>
                <a:ea typeface="Exo Medium"/>
                <a:cs typeface="Exo Medium"/>
                <a:sym typeface="Exo Medium"/>
              </a:rPr>
              <a:t>  các bảng lại với nhau.</a:t>
            </a:r>
            <a:endParaRPr b="1" i="1" sz="17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g23f25e1ab30_0_2"/>
          <p:cNvSpPr txBox="1"/>
          <p:nvPr/>
        </p:nvSpPr>
        <p:spPr>
          <a:xfrm>
            <a:off x="1161300" y="323550"/>
            <a:ext cx="9869400" cy="7080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rgbClr val="000000"/>
              </a:buClr>
              <a:buSzPts val="4000"/>
              <a:buFont typeface="Arial"/>
              <a:buNone/>
            </a:pPr>
            <a:r>
              <a:rPr b="1" lang="en-US" sz="4000">
                <a:solidFill>
                  <a:srgbClr val="000000"/>
                </a:solidFill>
                <a:latin typeface="Exo"/>
                <a:ea typeface="Exo"/>
                <a:cs typeface="Exo"/>
                <a:sym typeface="Exo"/>
              </a:rPr>
              <a:t>ĐIỀU KIỆN SỬ DỤNG </a:t>
            </a:r>
            <a:r>
              <a:rPr b="1" lang="en-US" sz="4000">
                <a:solidFill>
                  <a:srgbClr val="E2262D"/>
                </a:solidFill>
                <a:latin typeface="Exo"/>
                <a:ea typeface="Exo"/>
                <a:cs typeface="Exo"/>
                <a:sym typeface="Exo"/>
              </a:rPr>
              <a:t>UNION</a:t>
            </a:r>
            <a:endParaRPr b="1" sz="4000">
              <a:solidFill>
                <a:srgbClr val="E2262D"/>
              </a:solidFill>
              <a:latin typeface="Exo"/>
              <a:ea typeface="Exo"/>
              <a:cs typeface="Exo"/>
              <a:sym typeface="Exo"/>
            </a:endParaRPr>
          </a:p>
        </p:txBody>
      </p:sp>
      <p:sp>
        <p:nvSpPr>
          <p:cNvPr id="414" name="Google Shape;414;g23f25e1ab30_0_2"/>
          <p:cNvSpPr txBox="1"/>
          <p:nvPr/>
        </p:nvSpPr>
        <p:spPr>
          <a:xfrm>
            <a:off x="1314900" y="1211250"/>
            <a:ext cx="9562200" cy="15699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Exo Medium"/>
              <a:buChar char="-"/>
            </a:pPr>
            <a:r>
              <a:rPr lang="en-US" sz="1800">
                <a:solidFill>
                  <a:srgbClr val="000000"/>
                </a:solidFill>
                <a:latin typeface="Exo Medium"/>
                <a:ea typeface="Exo Medium"/>
                <a:cs typeface="Exo Medium"/>
                <a:sym typeface="Exo Medium"/>
              </a:rPr>
              <a:t>Các truy vấn có kết quả trả về </a:t>
            </a:r>
            <a:r>
              <a:rPr b="1" lang="en-US" sz="1800">
                <a:solidFill>
                  <a:srgbClr val="000000"/>
                </a:solidFill>
                <a:latin typeface="Exo"/>
                <a:ea typeface="Exo"/>
                <a:cs typeface="Exo"/>
                <a:sym typeface="Exo"/>
              </a:rPr>
              <a:t>bắt buộc phải có cùng số lượng cột</a:t>
            </a:r>
            <a:r>
              <a:rPr lang="en-US" sz="1800">
                <a:solidFill>
                  <a:srgbClr val="000000"/>
                </a:solidFill>
                <a:latin typeface="Exo Medium"/>
                <a:ea typeface="Exo Medium"/>
                <a:cs typeface="Exo Medium"/>
                <a:sym typeface="Exo Medium"/>
              </a:rPr>
              <a:t>.</a:t>
            </a:r>
            <a:endParaRPr sz="1800">
              <a:solidFill>
                <a:srgbClr val="000000"/>
              </a:solidFill>
              <a:latin typeface="Exo Medium"/>
              <a:ea typeface="Exo Medium"/>
              <a:cs typeface="Exo Medium"/>
              <a:sym typeface="Exo Medium"/>
            </a:endParaRPr>
          </a:p>
          <a:p>
            <a:pPr indent="-317500" lvl="0" marL="457200" rtl="0" algn="l">
              <a:spcBef>
                <a:spcPts val="0"/>
              </a:spcBef>
              <a:spcAft>
                <a:spcPts val="0"/>
              </a:spcAft>
              <a:buSzPts val="1400"/>
              <a:buFont typeface="Exo Medium"/>
              <a:buChar char="-"/>
            </a:pPr>
            <a:r>
              <a:rPr lang="en-US" sz="1800">
                <a:solidFill>
                  <a:srgbClr val="000000"/>
                </a:solidFill>
                <a:latin typeface="Exo Medium"/>
                <a:ea typeface="Exo Medium"/>
                <a:cs typeface="Exo Medium"/>
                <a:sym typeface="Exo Medium"/>
              </a:rPr>
              <a:t>Các cột trả về trong truy vấn được </a:t>
            </a:r>
            <a:r>
              <a:rPr b="1" lang="en-US">
                <a:solidFill>
                  <a:srgbClr val="0000FF"/>
                </a:solidFill>
                <a:latin typeface="Exo"/>
                <a:ea typeface="Exo"/>
                <a:cs typeface="Exo"/>
                <a:sym typeface="Exo"/>
              </a:rPr>
              <a:t>UNION</a:t>
            </a:r>
            <a:r>
              <a:rPr lang="en-US" sz="1800">
                <a:solidFill>
                  <a:srgbClr val="000000"/>
                </a:solidFill>
                <a:latin typeface="Exo Medium"/>
                <a:ea typeface="Exo Medium"/>
                <a:cs typeface="Exo Medium"/>
                <a:sym typeface="Exo Medium"/>
              </a:rPr>
              <a:t> </a:t>
            </a:r>
            <a:r>
              <a:rPr b="1" lang="en-US" sz="1800">
                <a:solidFill>
                  <a:srgbClr val="000000"/>
                </a:solidFill>
                <a:latin typeface="Exo"/>
                <a:ea typeface="Exo"/>
                <a:cs typeface="Exo"/>
                <a:sym typeface="Exo"/>
              </a:rPr>
              <a:t>bắt buộc phải có cùng kiểu dữ liệu.</a:t>
            </a:r>
            <a:endParaRPr b="1" sz="1800">
              <a:solidFill>
                <a:srgbClr val="000000"/>
              </a:solidFill>
              <a:latin typeface="Exo"/>
              <a:ea typeface="Exo"/>
              <a:cs typeface="Exo"/>
              <a:sym typeface="Exo"/>
            </a:endParaRPr>
          </a:p>
          <a:p>
            <a:pPr indent="0" lvl="0" marL="457200" rtl="0" algn="l">
              <a:spcBef>
                <a:spcPts val="0"/>
              </a:spcBef>
              <a:spcAft>
                <a:spcPts val="0"/>
              </a:spcAft>
              <a:buNone/>
            </a:pPr>
            <a:r>
              <a:t/>
            </a:r>
            <a:endParaRPr b="1" sz="1800">
              <a:latin typeface="Exo"/>
              <a:ea typeface="Exo"/>
              <a:cs typeface="Exo"/>
              <a:sym typeface="Exo"/>
            </a:endParaRPr>
          </a:p>
          <a:p>
            <a:pPr indent="0" lvl="0" marL="0" rtl="0" algn="l">
              <a:spcBef>
                <a:spcPts val="0"/>
              </a:spcBef>
              <a:spcAft>
                <a:spcPts val="0"/>
              </a:spcAft>
              <a:buNone/>
            </a:pPr>
            <a:r>
              <a:rPr i="1" lang="en-US" sz="1200">
                <a:solidFill>
                  <a:srgbClr val="000000"/>
                </a:solidFill>
                <a:latin typeface="Exo Medium"/>
                <a:ea typeface="Exo Medium"/>
                <a:cs typeface="Exo Medium"/>
                <a:sym typeface="Exo Medium"/>
              </a:rPr>
              <a:t>Trong ví dụ bên dưới:</a:t>
            </a:r>
            <a:endParaRPr i="1" sz="1200">
              <a:solidFill>
                <a:srgbClr val="000000"/>
              </a:solidFill>
              <a:latin typeface="Exo Medium"/>
              <a:ea typeface="Exo Medium"/>
              <a:cs typeface="Exo Medium"/>
              <a:sym typeface="Exo Medium"/>
            </a:endParaRPr>
          </a:p>
          <a:p>
            <a:pPr indent="-304800" lvl="0" marL="457200" rtl="0" algn="l">
              <a:spcBef>
                <a:spcPts val="0"/>
              </a:spcBef>
              <a:spcAft>
                <a:spcPts val="0"/>
              </a:spcAft>
              <a:buClr>
                <a:srgbClr val="000000"/>
              </a:buClr>
              <a:buSzPts val="1200"/>
              <a:buFont typeface="Exo Medium"/>
              <a:buChar char="-"/>
            </a:pPr>
            <a:r>
              <a:rPr i="1" lang="en-US" sz="1200">
                <a:solidFill>
                  <a:srgbClr val="000000"/>
                </a:solidFill>
                <a:latin typeface="Exo Medium"/>
                <a:ea typeface="Exo Medium"/>
                <a:cs typeface="Exo Medium"/>
                <a:sym typeface="Exo Medium"/>
              </a:rPr>
              <a:t>Bạn có thể thấy, số cột trong 2 đoạn truy vấn trước và sau UNION đều bằng nhau (bằng 3).</a:t>
            </a:r>
            <a:endParaRPr i="1" sz="1200">
              <a:solidFill>
                <a:srgbClr val="000000"/>
              </a:solidFill>
              <a:latin typeface="Exo Medium"/>
              <a:ea typeface="Exo Medium"/>
              <a:cs typeface="Exo Medium"/>
              <a:sym typeface="Exo Medium"/>
            </a:endParaRPr>
          </a:p>
          <a:p>
            <a:pPr indent="-304800" lvl="0" marL="457200" rtl="0" algn="l">
              <a:spcBef>
                <a:spcPts val="0"/>
              </a:spcBef>
              <a:spcAft>
                <a:spcPts val="0"/>
              </a:spcAft>
              <a:buClr>
                <a:srgbClr val="000000"/>
              </a:buClr>
              <a:buSzPts val="1200"/>
              <a:buFont typeface="Exo Medium"/>
              <a:buChar char="-"/>
            </a:pPr>
            <a:r>
              <a:rPr i="1" lang="en-US" sz="1200">
                <a:solidFill>
                  <a:srgbClr val="000000"/>
                </a:solidFill>
                <a:latin typeface="Exo Medium"/>
                <a:ea typeface="Exo Medium"/>
                <a:cs typeface="Exo Medium"/>
                <a:sym typeface="Exo Medium"/>
              </a:rPr>
              <a:t>Các cột được sắp xếp theo thứ tự giống nhau và đều có cùng kiểu dữ liệu. </a:t>
            </a:r>
            <a:endParaRPr>
              <a:solidFill>
                <a:srgbClr val="000000"/>
              </a:solidFill>
              <a:latin typeface="Exo Medium"/>
              <a:ea typeface="Exo Medium"/>
              <a:cs typeface="Exo Medium"/>
              <a:sym typeface="Exo Medium"/>
            </a:endParaRPr>
          </a:p>
        </p:txBody>
      </p:sp>
      <p:graphicFrame>
        <p:nvGraphicFramePr>
          <p:cNvPr id="415" name="Google Shape;415;g23f25e1ab30_0_2"/>
          <p:cNvGraphicFramePr/>
          <p:nvPr/>
        </p:nvGraphicFramePr>
        <p:xfrm>
          <a:off x="8146350" y="4629713"/>
          <a:ext cx="3000000" cy="3000000"/>
        </p:xfrm>
        <a:graphic>
          <a:graphicData uri="http://schemas.openxmlformats.org/drawingml/2006/table">
            <a:tbl>
              <a:tblPr>
                <a:noFill/>
                <a:tableStyleId>{0E928BC3-58A0-4D6D-AEF5-876A2B6ADAE0}</a:tableStyleId>
              </a:tblPr>
              <a:tblGrid>
                <a:gridCol w="1052350"/>
                <a:gridCol w="1021700"/>
                <a:gridCol w="1021700"/>
              </a:tblGrid>
              <a:tr h="541000">
                <a:tc>
                  <a:txBody>
                    <a:bodyPr/>
                    <a:lstStyle/>
                    <a:p>
                      <a:pPr indent="0" lvl="0" marL="0" marR="0" rtl="0" algn="ctr">
                        <a:lnSpc>
                          <a:spcPct val="115000"/>
                        </a:lnSpc>
                        <a:spcBef>
                          <a:spcPts val="0"/>
                        </a:spcBef>
                        <a:spcAft>
                          <a:spcPts val="0"/>
                        </a:spcAft>
                        <a:buClr>
                          <a:srgbClr val="000000"/>
                        </a:buClr>
                        <a:buSzPts val="1000"/>
                        <a:buFont typeface="Arial"/>
                        <a:buNone/>
                      </a:pPr>
                      <a:r>
                        <a:rPr b="1" lang="en-US" sz="1200">
                          <a:solidFill>
                            <a:srgbClr val="FFFFFF"/>
                          </a:solidFill>
                          <a:latin typeface="Exo"/>
                          <a:ea typeface="Exo"/>
                          <a:cs typeface="Exo"/>
                          <a:sym typeface="Exo"/>
                        </a:rPr>
                        <a:t>CusID</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A8F"/>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200">
                          <a:solidFill>
                            <a:srgbClr val="FFFFFF"/>
                          </a:solidFill>
                          <a:latin typeface="Exo"/>
                          <a:ea typeface="Exo"/>
                          <a:cs typeface="Exo"/>
                          <a:sym typeface="Exo"/>
                        </a:rPr>
                        <a:t>PID</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A8F"/>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200">
                          <a:solidFill>
                            <a:srgbClr val="FFFFFF"/>
                          </a:solidFill>
                          <a:latin typeface="Exo"/>
                          <a:ea typeface="Exo"/>
                          <a:cs typeface="Exo"/>
                          <a:sym typeface="Exo"/>
                        </a:rPr>
                        <a:t>OrderDate</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A8F"/>
                    </a:solidFill>
                  </a:tcPr>
                </a:tc>
              </a:tr>
              <a:tr h="264625">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a:t>
                      </a:r>
                      <a:r>
                        <a:rPr lang="en-US" sz="1200">
                          <a:latin typeface="Exo"/>
                          <a:ea typeface="Exo"/>
                          <a:cs typeface="Exo"/>
                          <a:sym typeface="Exo"/>
                        </a:rPr>
                        <a:t>3</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a:latin typeface="Exo"/>
                          <a:ea typeface="Exo"/>
                          <a:cs typeface="Exo"/>
                          <a:sym typeface="Exo"/>
                        </a:rPr>
                        <a:t>P01</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rtl="0" algn="ctr">
                        <a:lnSpc>
                          <a:spcPct val="115000"/>
                        </a:lnSpc>
                        <a:spcBef>
                          <a:spcPts val="0"/>
                        </a:spcBef>
                        <a:spcAft>
                          <a:spcPts val="0"/>
                        </a:spcAft>
                        <a:buClr>
                          <a:srgbClr val="000000"/>
                        </a:buClr>
                        <a:buSzPts val="1000"/>
                        <a:buFont typeface="Arial"/>
                        <a:buNone/>
                      </a:pPr>
                      <a:r>
                        <a:rPr lang="en-US" sz="1200">
                          <a:solidFill>
                            <a:srgbClr val="000000"/>
                          </a:solidFill>
                          <a:latin typeface="Exo"/>
                          <a:ea typeface="Exo"/>
                          <a:cs typeface="Exo"/>
                          <a:sym typeface="Exo"/>
                        </a:rPr>
                        <a:t>3/1/2022</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272950">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a:t>
                      </a:r>
                      <a:r>
                        <a:rPr lang="en-US" sz="1200">
                          <a:latin typeface="Exo"/>
                          <a:ea typeface="Exo"/>
                          <a:cs typeface="Exo"/>
                          <a:sym typeface="Exo"/>
                        </a:rPr>
                        <a:t>4</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a:latin typeface="Exo"/>
                          <a:ea typeface="Exo"/>
                          <a:cs typeface="Exo"/>
                          <a:sym typeface="Exo"/>
                        </a:rPr>
                        <a:t>P05</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rtl="0" algn="ctr">
                        <a:lnSpc>
                          <a:spcPct val="115000"/>
                        </a:lnSpc>
                        <a:spcBef>
                          <a:spcPts val="0"/>
                        </a:spcBef>
                        <a:spcAft>
                          <a:spcPts val="0"/>
                        </a:spcAft>
                        <a:buClr>
                          <a:srgbClr val="000000"/>
                        </a:buClr>
                        <a:buSzPts val="1000"/>
                        <a:buFont typeface="Arial"/>
                        <a:buNone/>
                      </a:pPr>
                      <a:r>
                        <a:rPr lang="en-US" sz="1200">
                          <a:solidFill>
                            <a:srgbClr val="000000"/>
                          </a:solidFill>
                          <a:latin typeface="Exo"/>
                          <a:ea typeface="Exo"/>
                          <a:cs typeface="Exo"/>
                          <a:sym typeface="Exo"/>
                        </a:rPr>
                        <a:t>3/1/2022</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264625">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C1002</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a:latin typeface="Exo"/>
                          <a:ea typeface="Exo"/>
                          <a:cs typeface="Exo"/>
                          <a:sym typeface="Exo"/>
                        </a:rPr>
                        <a:t>P30</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rtl="0" algn="ctr">
                        <a:lnSpc>
                          <a:spcPct val="115000"/>
                        </a:lnSpc>
                        <a:spcBef>
                          <a:spcPts val="0"/>
                        </a:spcBef>
                        <a:spcAft>
                          <a:spcPts val="0"/>
                        </a:spcAft>
                        <a:buClr>
                          <a:srgbClr val="000000"/>
                        </a:buClr>
                        <a:buSzPts val="1000"/>
                        <a:buFont typeface="Arial"/>
                        <a:buNone/>
                      </a:pPr>
                      <a:r>
                        <a:rPr lang="en-US" sz="1200">
                          <a:solidFill>
                            <a:srgbClr val="000000"/>
                          </a:solidFill>
                          <a:latin typeface="Exo"/>
                          <a:ea typeface="Exo"/>
                          <a:cs typeface="Exo"/>
                          <a:sym typeface="Exo"/>
                        </a:rPr>
                        <a:t>3/1/2022</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bl>
          </a:graphicData>
        </a:graphic>
      </p:graphicFrame>
      <p:sp>
        <p:nvSpPr>
          <p:cNvPr id="416" name="Google Shape;416;g23f25e1ab30_0_2"/>
          <p:cNvSpPr txBox="1"/>
          <p:nvPr/>
        </p:nvSpPr>
        <p:spPr>
          <a:xfrm>
            <a:off x="5474700" y="2943888"/>
            <a:ext cx="1242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Medium"/>
                <a:ea typeface="Exo Medium"/>
                <a:cs typeface="Exo Medium"/>
                <a:sym typeface="Exo Medium"/>
              </a:rPr>
              <a:t>Ví dụ cụ thể:</a:t>
            </a:r>
            <a:endParaRPr b="0" i="0" sz="1400" u="none" cap="none" strike="noStrike">
              <a:solidFill>
                <a:srgbClr val="000000"/>
              </a:solidFill>
              <a:latin typeface="Exo Medium"/>
              <a:ea typeface="Exo Medium"/>
              <a:cs typeface="Exo Medium"/>
              <a:sym typeface="Exo Medium"/>
            </a:endParaRPr>
          </a:p>
        </p:txBody>
      </p:sp>
      <p:sp>
        <p:nvSpPr>
          <p:cNvPr id="417" name="Google Shape;417;g23f25e1ab30_0_2"/>
          <p:cNvSpPr/>
          <p:nvPr/>
        </p:nvSpPr>
        <p:spPr>
          <a:xfrm flipH="1">
            <a:off x="5632252" y="4913000"/>
            <a:ext cx="853500" cy="477000"/>
          </a:xfrm>
          <a:prstGeom prst="stripedRightArrow">
            <a:avLst>
              <a:gd fmla="val 50000" name="adj1"/>
              <a:gd fmla="val 50000" name="adj2"/>
            </a:avLst>
          </a:prstGeom>
          <a:solidFill>
            <a:srgbClr val="FF686D"/>
          </a:solidFill>
          <a:ln cap="flat" cmpd="sng" w="9525">
            <a:solidFill>
              <a:srgbClr val="E2262D"/>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418" name="Google Shape;418;g23f25e1ab30_0_2"/>
          <p:cNvSpPr txBox="1"/>
          <p:nvPr/>
        </p:nvSpPr>
        <p:spPr>
          <a:xfrm>
            <a:off x="8146150" y="5972925"/>
            <a:ext cx="3095700" cy="55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i="1" lang="en-US" sz="1200">
                <a:latin typeface="Exo"/>
                <a:ea typeface="Exo"/>
                <a:cs typeface="Exo"/>
                <a:sym typeface="Exo"/>
              </a:rPr>
              <a:t>Bảng Sales_2022 chứa thông tin </a:t>
            </a:r>
            <a:endParaRPr b="1" i="1" sz="1200">
              <a:latin typeface="Exo"/>
              <a:ea typeface="Exo"/>
              <a:cs typeface="Exo"/>
              <a:sym typeface="Exo"/>
            </a:endParaRPr>
          </a:p>
          <a:p>
            <a:pPr indent="0" lvl="0" marL="0" rtl="0" algn="ctr">
              <a:spcBef>
                <a:spcPts val="0"/>
              </a:spcBef>
              <a:spcAft>
                <a:spcPts val="0"/>
              </a:spcAft>
              <a:buNone/>
            </a:pPr>
            <a:r>
              <a:rPr b="1" i="1" lang="en-US" sz="1200">
                <a:latin typeface="Exo"/>
                <a:ea typeface="Exo"/>
                <a:cs typeface="Exo"/>
                <a:sym typeface="Exo"/>
              </a:rPr>
              <a:t>mua hàng năm 2022</a:t>
            </a:r>
            <a:endParaRPr b="1" i="1" sz="1200">
              <a:latin typeface="Exo"/>
              <a:ea typeface="Exo"/>
              <a:cs typeface="Exo"/>
              <a:sym typeface="Exo"/>
            </a:endParaRPr>
          </a:p>
        </p:txBody>
      </p:sp>
      <p:sp>
        <p:nvSpPr>
          <p:cNvPr id="419" name="Google Shape;419;g23f25e1ab30_0_2"/>
          <p:cNvSpPr txBox="1"/>
          <p:nvPr/>
        </p:nvSpPr>
        <p:spPr>
          <a:xfrm>
            <a:off x="8146300" y="3994850"/>
            <a:ext cx="3095700" cy="55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i="1" lang="en-US" sz="1200">
                <a:latin typeface="Exo"/>
                <a:ea typeface="Exo"/>
                <a:cs typeface="Exo"/>
                <a:sym typeface="Exo"/>
              </a:rPr>
              <a:t>Bảng Sales_2023 chứa thông tin </a:t>
            </a:r>
            <a:endParaRPr b="1" i="1" sz="1200">
              <a:latin typeface="Exo"/>
              <a:ea typeface="Exo"/>
              <a:cs typeface="Exo"/>
              <a:sym typeface="Exo"/>
            </a:endParaRPr>
          </a:p>
          <a:p>
            <a:pPr indent="0" lvl="0" marL="0" rtl="0" algn="ctr">
              <a:spcBef>
                <a:spcPts val="0"/>
              </a:spcBef>
              <a:spcAft>
                <a:spcPts val="0"/>
              </a:spcAft>
              <a:buNone/>
            </a:pPr>
            <a:r>
              <a:rPr b="1" i="1" lang="en-US" sz="1200">
                <a:latin typeface="Exo"/>
                <a:ea typeface="Exo"/>
                <a:cs typeface="Exo"/>
                <a:sym typeface="Exo"/>
              </a:rPr>
              <a:t>mua hàng năm 2023</a:t>
            </a:r>
            <a:endParaRPr b="1" i="1" sz="1200">
              <a:latin typeface="Exo"/>
              <a:ea typeface="Exo"/>
              <a:cs typeface="Exo"/>
              <a:sym typeface="Exo"/>
            </a:endParaRPr>
          </a:p>
        </p:txBody>
      </p:sp>
      <p:sp>
        <p:nvSpPr>
          <p:cNvPr id="420" name="Google Shape;420;g23f25e1ab30_0_2"/>
          <p:cNvSpPr txBox="1"/>
          <p:nvPr/>
        </p:nvSpPr>
        <p:spPr>
          <a:xfrm>
            <a:off x="4600845" y="3497500"/>
            <a:ext cx="2990100" cy="12621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lang="en-US">
                <a:solidFill>
                  <a:srgbClr val="0000FF"/>
                </a:solidFill>
                <a:latin typeface="Exo"/>
                <a:ea typeface="Exo"/>
                <a:cs typeface="Exo"/>
                <a:sym typeface="Exo"/>
              </a:rPr>
              <a:t>SELECT</a:t>
            </a:r>
            <a:r>
              <a:rPr lang="en-US">
                <a:latin typeface="Exo Medium"/>
                <a:ea typeface="Exo Medium"/>
                <a:cs typeface="Exo Medium"/>
                <a:sym typeface="Exo Medium"/>
              </a:rPr>
              <a:t> CusID, PID, OrderDate </a:t>
            </a:r>
            <a:endParaRPr>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400"/>
              <a:buFont typeface="Arial"/>
              <a:buNone/>
            </a:pPr>
            <a:r>
              <a:rPr b="1" lang="en-US">
                <a:solidFill>
                  <a:srgbClr val="0000FF"/>
                </a:solidFill>
                <a:latin typeface="Exo"/>
                <a:ea typeface="Exo"/>
                <a:cs typeface="Exo"/>
                <a:sym typeface="Exo"/>
              </a:rPr>
              <a:t>FROM </a:t>
            </a:r>
            <a:r>
              <a:rPr lang="en-US">
                <a:latin typeface="Exo Medium"/>
                <a:ea typeface="Exo Medium"/>
                <a:cs typeface="Exo Medium"/>
                <a:sym typeface="Exo Medium"/>
              </a:rPr>
              <a:t>Sales_2023 </a:t>
            </a:r>
            <a:endParaRPr>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400"/>
              <a:buFont typeface="Arial"/>
              <a:buNone/>
            </a:pPr>
            <a:r>
              <a:rPr b="1" lang="en-US">
                <a:solidFill>
                  <a:srgbClr val="0000FF"/>
                </a:solidFill>
                <a:latin typeface="Exo"/>
                <a:ea typeface="Exo"/>
                <a:cs typeface="Exo"/>
                <a:sym typeface="Exo"/>
              </a:rPr>
              <a:t>UNION</a:t>
            </a:r>
            <a:endParaRPr b="1">
              <a:solidFill>
                <a:srgbClr val="0000FF"/>
              </a:solidFill>
              <a:latin typeface="Exo"/>
              <a:ea typeface="Exo"/>
              <a:cs typeface="Exo"/>
              <a:sym typeface="Exo"/>
            </a:endParaRPr>
          </a:p>
          <a:p>
            <a:pPr indent="0" lvl="0" marL="0" rtl="0" algn="l">
              <a:spcBef>
                <a:spcPts val="0"/>
              </a:spcBef>
              <a:spcAft>
                <a:spcPts val="0"/>
              </a:spcAft>
              <a:buClr>
                <a:srgbClr val="000000"/>
              </a:buClr>
              <a:buSzPts val="1400"/>
              <a:buFont typeface="Arial"/>
              <a:buNone/>
            </a:pPr>
            <a:r>
              <a:rPr b="1" lang="en-US">
                <a:solidFill>
                  <a:srgbClr val="0000FF"/>
                </a:solidFill>
                <a:latin typeface="Exo"/>
                <a:ea typeface="Exo"/>
                <a:cs typeface="Exo"/>
                <a:sym typeface="Exo"/>
              </a:rPr>
              <a:t>SELECT</a:t>
            </a:r>
            <a:r>
              <a:rPr lang="en-US">
                <a:solidFill>
                  <a:srgbClr val="000000"/>
                </a:solidFill>
                <a:latin typeface="Exo Medium"/>
                <a:ea typeface="Exo Medium"/>
                <a:cs typeface="Exo Medium"/>
                <a:sym typeface="Exo Medium"/>
              </a:rPr>
              <a:t> CusID, PID, OrderDate </a:t>
            </a:r>
            <a:endParaRPr>
              <a:solidFill>
                <a:srgbClr val="000000"/>
              </a:solidFill>
              <a:latin typeface="Exo Medium"/>
              <a:ea typeface="Exo Medium"/>
              <a:cs typeface="Exo Medium"/>
              <a:sym typeface="Exo Medium"/>
            </a:endParaRPr>
          </a:p>
          <a:p>
            <a:pPr indent="0" lvl="0" marL="0" rtl="0" algn="l">
              <a:spcBef>
                <a:spcPts val="0"/>
              </a:spcBef>
              <a:spcAft>
                <a:spcPts val="0"/>
              </a:spcAft>
              <a:buClr>
                <a:srgbClr val="000000"/>
              </a:buClr>
              <a:buSzPts val="1400"/>
              <a:buFont typeface="Arial"/>
              <a:buNone/>
            </a:pPr>
            <a:r>
              <a:rPr b="1" lang="en-US">
                <a:solidFill>
                  <a:srgbClr val="0000FF"/>
                </a:solidFill>
                <a:latin typeface="Exo"/>
                <a:ea typeface="Exo"/>
                <a:cs typeface="Exo"/>
                <a:sym typeface="Exo"/>
              </a:rPr>
              <a:t>FROM </a:t>
            </a:r>
            <a:r>
              <a:rPr lang="en-US">
                <a:solidFill>
                  <a:srgbClr val="000000"/>
                </a:solidFill>
                <a:latin typeface="Exo Medium"/>
                <a:ea typeface="Exo Medium"/>
                <a:cs typeface="Exo Medium"/>
                <a:sym typeface="Exo Medium"/>
              </a:rPr>
              <a:t>Sales_2022</a:t>
            </a:r>
            <a:endParaRPr b="1">
              <a:solidFill>
                <a:srgbClr val="0000FF"/>
              </a:solidFill>
              <a:latin typeface="Exo"/>
              <a:ea typeface="Exo"/>
              <a:cs typeface="Exo"/>
              <a:sym typeface="Exo"/>
            </a:endParaRPr>
          </a:p>
        </p:txBody>
      </p:sp>
      <p:sp>
        <p:nvSpPr>
          <p:cNvPr id="421" name="Google Shape;421;g23f25e1ab30_0_2"/>
          <p:cNvSpPr txBox="1"/>
          <p:nvPr/>
        </p:nvSpPr>
        <p:spPr>
          <a:xfrm>
            <a:off x="1493363" y="5455863"/>
            <a:ext cx="1969500" cy="36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i="1" lang="en-US" sz="1200">
                <a:latin typeface="Exo"/>
                <a:ea typeface="Exo"/>
                <a:cs typeface="Exo"/>
                <a:sym typeface="Exo"/>
              </a:rPr>
              <a:t>Kết quả truy vấn</a:t>
            </a:r>
            <a:endParaRPr b="1" i="1" sz="1200">
              <a:latin typeface="Exo"/>
              <a:ea typeface="Exo"/>
              <a:cs typeface="Exo"/>
              <a:sym typeface="Exo"/>
            </a:endParaRPr>
          </a:p>
        </p:txBody>
      </p:sp>
      <p:graphicFrame>
        <p:nvGraphicFramePr>
          <p:cNvPr id="422" name="Google Shape;422;g23f25e1ab30_0_2"/>
          <p:cNvGraphicFramePr/>
          <p:nvPr/>
        </p:nvGraphicFramePr>
        <p:xfrm>
          <a:off x="8146350" y="2683938"/>
          <a:ext cx="3000000" cy="3000000"/>
        </p:xfrm>
        <a:graphic>
          <a:graphicData uri="http://schemas.openxmlformats.org/drawingml/2006/table">
            <a:tbl>
              <a:tblPr>
                <a:noFill/>
                <a:tableStyleId>{0E928BC3-58A0-4D6D-AEF5-876A2B6ADAE0}</a:tableStyleId>
              </a:tblPr>
              <a:tblGrid>
                <a:gridCol w="1052350"/>
                <a:gridCol w="1021700"/>
                <a:gridCol w="1021700"/>
              </a:tblGrid>
              <a:tr h="541000">
                <a:tc>
                  <a:txBody>
                    <a:bodyPr/>
                    <a:lstStyle/>
                    <a:p>
                      <a:pPr indent="0" lvl="0" marL="0" marR="0" rtl="0" algn="ctr">
                        <a:lnSpc>
                          <a:spcPct val="115000"/>
                        </a:lnSpc>
                        <a:spcBef>
                          <a:spcPts val="0"/>
                        </a:spcBef>
                        <a:spcAft>
                          <a:spcPts val="0"/>
                        </a:spcAft>
                        <a:buClr>
                          <a:srgbClr val="000000"/>
                        </a:buClr>
                        <a:buSzPts val="1000"/>
                        <a:buFont typeface="Arial"/>
                        <a:buNone/>
                      </a:pPr>
                      <a:r>
                        <a:rPr b="1" lang="en-US" sz="1200">
                          <a:solidFill>
                            <a:srgbClr val="FFFFFF"/>
                          </a:solidFill>
                          <a:latin typeface="Exo"/>
                          <a:ea typeface="Exo"/>
                          <a:cs typeface="Exo"/>
                          <a:sym typeface="Exo"/>
                        </a:rPr>
                        <a:t>CusID</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A8F"/>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200">
                          <a:solidFill>
                            <a:srgbClr val="FFFFFF"/>
                          </a:solidFill>
                          <a:latin typeface="Exo"/>
                          <a:ea typeface="Exo"/>
                          <a:cs typeface="Exo"/>
                          <a:sym typeface="Exo"/>
                        </a:rPr>
                        <a:t>PID</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A8F"/>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200">
                          <a:solidFill>
                            <a:srgbClr val="FFFFFF"/>
                          </a:solidFill>
                          <a:latin typeface="Exo"/>
                          <a:ea typeface="Exo"/>
                          <a:cs typeface="Exo"/>
                          <a:sym typeface="Exo"/>
                        </a:rPr>
                        <a:t>OrderDate</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A8F"/>
                    </a:solidFill>
                  </a:tcPr>
                </a:tc>
              </a:tr>
              <a:tr h="264625">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a:t>
                      </a:r>
                      <a:r>
                        <a:rPr lang="en-US" sz="1200">
                          <a:latin typeface="Exo"/>
                          <a:ea typeface="Exo"/>
                          <a:cs typeface="Exo"/>
                          <a:sym typeface="Exo"/>
                        </a:rPr>
                        <a:t>3</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a:latin typeface="Exo"/>
                          <a:ea typeface="Exo"/>
                          <a:cs typeface="Exo"/>
                          <a:sym typeface="Exo"/>
                        </a:rPr>
                        <a:t>P01</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a:latin typeface="Exo"/>
                          <a:ea typeface="Exo"/>
                          <a:cs typeface="Exo"/>
                          <a:sym typeface="Exo"/>
                        </a:rPr>
                        <a:t>3/1/2023</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272950">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a:t>
                      </a:r>
                      <a:r>
                        <a:rPr lang="en-US" sz="1200">
                          <a:latin typeface="Exo"/>
                          <a:ea typeface="Exo"/>
                          <a:cs typeface="Exo"/>
                          <a:sym typeface="Exo"/>
                        </a:rPr>
                        <a:t>6</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a:latin typeface="Exo"/>
                          <a:ea typeface="Exo"/>
                          <a:cs typeface="Exo"/>
                          <a:sym typeface="Exo"/>
                        </a:rPr>
                        <a:t>P02</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rtl="0" algn="ctr">
                        <a:lnSpc>
                          <a:spcPct val="115000"/>
                        </a:lnSpc>
                        <a:spcBef>
                          <a:spcPts val="0"/>
                        </a:spcBef>
                        <a:spcAft>
                          <a:spcPts val="0"/>
                        </a:spcAft>
                        <a:buClr>
                          <a:srgbClr val="000000"/>
                        </a:buClr>
                        <a:buSzPts val="1000"/>
                        <a:buFont typeface="Arial"/>
                        <a:buNone/>
                      </a:pPr>
                      <a:r>
                        <a:rPr lang="en-US" sz="1200">
                          <a:solidFill>
                            <a:srgbClr val="000000"/>
                          </a:solidFill>
                          <a:latin typeface="Exo"/>
                          <a:ea typeface="Exo"/>
                          <a:cs typeface="Exo"/>
                          <a:sym typeface="Exo"/>
                        </a:rPr>
                        <a:t>3/1/2023</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264625">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a:t>
                      </a:r>
                      <a:r>
                        <a:rPr lang="en-US" sz="1200">
                          <a:latin typeface="Exo"/>
                          <a:ea typeface="Exo"/>
                          <a:cs typeface="Exo"/>
                          <a:sym typeface="Exo"/>
                        </a:rPr>
                        <a:t>1</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a:latin typeface="Exo"/>
                          <a:ea typeface="Exo"/>
                          <a:cs typeface="Exo"/>
                          <a:sym typeface="Exo"/>
                        </a:rPr>
                        <a:t>P03</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a:solidFill>
                            <a:srgbClr val="000000"/>
                          </a:solidFill>
                          <a:latin typeface="Exo"/>
                          <a:ea typeface="Exo"/>
                          <a:cs typeface="Exo"/>
                          <a:sym typeface="Exo"/>
                        </a:rPr>
                        <a:t>3/1/2023</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bl>
          </a:graphicData>
        </a:graphic>
      </p:graphicFrame>
      <p:graphicFrame>
        <p:nvGraphicFramePr>
          <p:cNvPr id="423" name="Google Shape;423;g23f25e1ab30_0_2"/>
          <p:cNvGraphicFramePr/>
          <p:nvPr/>
        </p:nvGraphicFramePr>
        <p:xfrm>
          <a:off x="949900" y="3166426"/>
          <a:ext cx="3000000" cy="3000000"/>
        </p:xfrm>
        <a:graphic>
          <a:graphicData uri="http://schemas.openxmlformats.org/drawingml/2006/table">
            <a:tbl>
              <a:tblPr>
                <a:noFill/>
                <a:tableStyleId>{0E928BC3-58A0-4D6D-AEF5-876A2B6ADAE0}</a:tableStyleId>
              </a:tblPr>
              <a:tblGrid>
                <a:gridCol w="1052350"/>
                <a:gridCol w="1021700"/>
                <a:gridCol w="1021700"/>
              </a:tblGrid>
              <a:tr h="366000">
                <a:tc>
                  <a:txBody>
                    <a:bodyPr/>
                    <a:lstStyle/>
                    <a:p>
                      <a:pPr indent="0" lvl="0" marL="0" marR="0" rtl="0" algn="ctr">
                        <a:lnSpc>
                          <a:spcPct val="115000"/>
                        </a:lnSpc>
                        <a:spcBef>
                          <a:spcPts val="0"/>
                        </a:spcBef>
                        <a:spcAft>
                          <a:spcPts val="0"/>
                        </a:spcAft>
                        <a:buClr>
                          <a:srgbClr val="000000"/>
                        </a:buClr>
                        <a:buSzPts val="1000"/>
                        <a:buFont typeface="Arial"/>
                        <a:buNone/>
                      </a:pPr>
                      <a:r>
                        <a:rPr b="1" lang="en-US" sz="1200">
                          <a:solidFill>
                            <a:srgbClr val="FFFFFF"/>
                          </a:solidFill>
                          <a:latin typeface="Exo"/>
                          <a:ea typeface="Exo"/>
                          <a:cs typeface="Exo"/>
                          <a:sym typeface="Exo"/>
                        </a:rPr>
                        <a:t>CusID</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A8F"/>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200">
                          <a:solidFill>
                            <a:srgbClr val="FFFFFF"/>
                          </a:solidFill>
                          <a:latin typeface="Exo"/>
                          <a:ea typeface="Exo"/>
                          <a:cs typeface="Exo"/>
                          <a:sym typeface="Exo"/>
                        </a:rPr>
                        <a:t>PID</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A8F"/>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200">
                          <a:solidFill>
                            <a:srgbClr val="FFFFFF"/>
                          </a:solidFill>
                          <a:latin typeface="Exo"/>
                          <a:ea typeface="Exo"/>
                          <a:cs typeface="Exo"/>
                          <a:sym typeface="Exo"/>
                        </a:rPr>
                        <a:t>OrderDate</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A8F"/>
                    </a:solidFill>
                  </a:tcPr>
                </a:tc>
              </a:tr>
              <a:tr h="318900">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a:t>
                      </a:r>
                      <a:r>
                        <a:rPr lang="en-US" sz="1200">
                          <a:latin typeface="Exo"/>
                          <a:ea typeface="Exo"/>
                          <a:cs typeface="Exo"/>
                          <a:sym typeface="Exo"/>
                        </a:rPr>
                        <a:t>3</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a:latin typeface="Exo"/>
                          <a:ea typeface="Exo"/>
                          <a:cs typeface="Exo"/>
                          <a:sym typeface="Exo"/>
                        </a:rPr>
                        <a:t>P01</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a:latin typeface="Exo"/>
                          <a:ea typeface="Exo"/>
                          <a:cs typeface="Exo"/>
                          <a:sym typeface="Exo"/>
                        </a:rPr>
                        <a:t>3/1/2023</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328925">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a:t>
                      </a:r>
                      <a:r>
                        <a:rPr lang="en-US" sz="1200">
                          <a:latin typeface="Exo"/>
                          <a:ea typeface="Exo"/>
                          <a:cs typeface="Exo"/>
                          <a:sym typeface="Exo"/>
                        </a:rPr>
                        <a:t>6</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a:latin typeface="Exo"/>
                          <a:ea typeface="Exo"/>
                          <a:cs typeface="Exo"/>
                          <a:sym typeface="Exo"/>
                        </a:rPr>
                        <a:t>P02</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rtl="0" algn="ctr">
                        <a:lnSpc>
                          <a:spcPct val="115000"/>
                        </a:lnSpc>
                        <a:spcBef>
                          <a:spcPts val="0"/>
                        </a:spcBef>
                        <a:spcAft>
                          <a:spcPts val="0"/>
                        </a:spcAft>
                        <a:buClr>
                          <a:srgbClr val="000000"/>
                        </a:buClr>
                        <a:buSzPts val="1000"/>
                        <a:buFont typeface="Arial"/>
                        <a:buNone/>
                      </a:pPr>
                      <a:r>
                        <a:rPr lang="en-US" sz="1200">
                          <a:solidFill>
                            <a:srgbClr val="000000"/>
                          </a:solidFill>
                          <a:latin typeface="Exo"/>
                          <a:ea typeface="Exo"/>
                          <a:cs typeface="Exo"/>
                          <a:sym typeface="Exo"/>
                        </a:rPr>
                        <a:t>3/1/2023</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318900">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a:t>
                      </a:r>
                      <a:r>
                        <a:rPr lang="en-US" sz="1200">
                          <a:latin typeface="Exo"/>
                          <a:ea typeface="Exo"/>
                          <a:cs typeface="Exo"/>
                          <a:sym typeface="Exo"/>
                        </a:rPr>
                        <a:t>1</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a:latin typeface="Exo"/>
                          <a:ea typeface="Exo"/>
                          <a:cs typeface="Exo"/>
                          <a:sym typeface="Exo"/>
                        </a:rPr>
                        <a:t>P03</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a:solidFill>
                            <a:srgbClr val="000000"/>
                          </a:solidFill>
                          <a:latin typeface="Exo"/>
                          <a:ea typeface="Exo"/>
                          <a:cs typeface="Exo"/>
                          <a:sym typeface="Exo"/>
                        </a:rPr>
                        <a:t>3/1/2023</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318900">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a:t>
                      </a:r>
                      <a:r>
                        <a:rPr lang="en-US" sz="1200">
                          <a:latin typeface="Exo"/>
                          <a:ea typeface="Exo"/>
                          <a:cs typeface="Exo"/>
                          <a:sym typeface="Exo"/>
                        </a:rPr>
                        <a:t>3</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a:latin typeface="Exo"/>
                          <a:ea typeface="Exo"/>
                          <a:cs typeface="Exo"/>
                          <a:sym typeface="Exo"/>
                        </a:rPr>
                        <a:t>P01</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rtl="0" algn="ctr">
                        <a:lnSpc>
                          <a:spcPct val="115000"/>
                        </a:lnSpc>
                        <a:spcBef>
                          <a:spcPts val="0"/>
                        </a:spcBef>
                        <a:spcAft>
                          <a:spcPts val="0"/>
                        </a:spcAft>
                        <a:buClr>
                          <a:srgbClr val="000000"/>
                        </a:buClr>
                        <a:buSzPts val="1000"/>
                        <a:buFont typeface="Arial"/>
                        <a:buNone/>
                      </a:pPr>
                      <a:r>
                        <a:rPr lang="en-US" sz="1200">
                          <a:solidFill>
                            <a:srgbClr val="000000"/>
                          </a:solidFill>
                          <a:latin typeface="Exo"/>
                          <a:ea typeface="Exo"/>
                          <a:cs typeface="Exo"/>
                          <a:sym typeface="Exo"/>
                        </a:rPr>
                        <a:t>3/1/2022</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318900">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a:t>
                      </a:r>
                      <a:r>
                        <a:rPr lang="en-US" sz="1200">
                          <a:latin typeface="Exo"/>
                          <a:ea typeface="Exo"/>
                          <a:cs typeface="Exo"/>
                          <a:sym typeface="Exo"/>
                        </a:rPr>
                        <a:t>4</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a:latin typeface="Exo"/>
                          <a:ea typeface="Exo"/>
                          <a:cs typeface="Exo"/>
                          <a:sym typeface="Exo"/>
                        </a:rPr>
                        <a:t>P05</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rtl="0" algn="ctr">
                        <a:lnSpc>
                          <a:spcPct val="115000"/>
                        </a:lnSpc>
                        <a:spcBef>
                          <a:spcPts val="0"/>
                        </a:spcBef>
                        <a:spcAft>
                          <a:spcPts val="0"/>
                        </a:spcAft>
                        <a:buClr>
                          <a:srgbClr val="000000"/>
                        </a:buClr>
                        <a:buSzPts val="1000"/>
                        <a:buFont typeface="Arial"/>
                        <a:buNone/>
                      </a:pPr>
                      <a:r>
                        <a:rPr lang="en-US" sz="1200">
                          <a:solidFill>
                            <a:srgbClr val="000000"/>
                          </a:solidFill>
                          <a:latin typeface="Exo"/>
                          <a:ea typeface="Exo"/>
                          <a:cs typeface="Exo"/>
                          <a:sym typeface="Exo"/>
                        </a:rPr>
                        <a:t>3/1/2022</a:t>
                      </a:r>
                      <a:endParaRPr sz="1200" u="none" cap="none" strike="noStrike">
                        <a:solidFill>
                          <a:srgbClr val="000000"/>
                        </a:solidFill>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318900">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C1002</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a:latin typeface="Exo"/>
                          <a:ea typeface="Exo"/>
                          <a:cs typeface="Exo"/>
                          <a:sym typeface="Exo"/>
                        </a:rPr>
                        <a:t>P30</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rtl="0" algn="ctr">
                        <a:lnSpc>
                          <a:spcPct val="115000"/>
                        </a:lnSpc>
                        <a:spcBef>
                          <a:spcPts val="0"/>
                        </a:spcBef>
                        <a:spcAft>
                          <a:spcPts val="0"/>
                        </a:spcAft>
                        <a:buClr>
                          <a:srgbClr val="000000"/>
                        </a:buClr>
                        <a:buSzPts val="1000"/>
                        <a:buFont typeface="Arial"/>
                        <a:buNone/>
                      </a:pPr>
                      <a:r>
                        <a:rPr lang="en-US" sz="1200">
                          <a:solidFill>
                            <a:srgbClr val="000000"/>
                          </a:solidFill>
                          <a:latin typeface="Exo"/>
                          <a:ea typeface="Exo"/>
                          <a:cs typeface="Exo"/>
                          <a:sym typeface="Exo"/>
                        </a:rPr>
                        <a:t>3/1/2022</a:t>
                      </a:r>
                      <a:endParaRPr sz="1200" u="none" cap="none" strike="noStrike">
                        <a:solidFill>
                          <a:srgbClr val="000000"/>
                        </a:solidFill>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g23f25e1ab30_0_22"/>
          <p:cNvSpPr txBox="1"/>
          <p:nvPr/>
        </p:nvSpPr>
        <p:spPr>
          <a:xfrm>
            <a:off x="803300" y="323550"/>
            <a:ext cx="9869400" cy="7080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rgbClr val="000000"/>
              </a:buClr>
              <a:buSzPts val="4000"/>
              <a:buFont typeface="Arial"/>
              <a:buNone/>
            </a:pPr>
            <a:r>
              <a:rPr b="1" lang="en-US" sz="4000">
                <a:solidFill>
                  <a:srgbClr val="E31F26"/>
                </a:solidFill>
                <a:latin typeface="Exo"/>
                <a:ea typeface="Exo"/>
                <a:cs typeface="Exo"/>
                <a:sym typeface="Exo"/>
              </a:rPr>
              <a:t>UNION</a:t>
            </a:r>
            <a:r>
              <a:rPr b="1" lang="en-US" sz="4000">
                <a:solidFill>
                  <a:srgbClr val="000000"/>
                </a:solidFill>
                <a:latin typeface="Exo"/>
                <a:ea typeface="Exo"/>
                <a:cs typeface="Exo"/>
                <a:sym typeface="Exo"/>
              </a:rPr>
              <a:t> - KẾT HỢP DỮ LIỆU VỚI UNION</a:t>
            </a:r>
            <a:endParaRPr b="1" sz="4000">
              <a:solidFill>
                <a:srgbClr val="E31F26"/>
              </a:solidFill>
              <a:latin typeface="Exo"/>
              <a:ea typeface="Exo"/>
              <a:cs typeface="Exo"/>
              <a:sym typeface="Exo"/>
            </a:endParaRPr>
          </a:p>
        </p:txBody>
      </p:sp>
      <p:pic>
        <p:nvPicPr>
          <p:cNvPr id="430" name="Google Shape;430;g23f25e1ab30_0_22"/>
          <p:cNvPicPr preferRelativeResize="0"/>
          <p:nvPr/>
        </p:nvPicPr>
        <p:blipFill rotWithShape="1">
          <a:blip r:embed="rId3">
            <a:alphaModFix/>
          </a:blip>
          <a:srcRect b="0" l="0" r="0" t="0"/>
          <a:stretch/>
        </p:blipFill>
        <p:spPr>
          <a:xfrm>
            <a:off x="636325" y="3754875"/>
            <a:ext cx="2857575" cy="2857575"/>
          </a:xfrm>
          <a:prstGeom prst="rect">
            <a:avLst/>
          </a:prstGeom>
          <a:noFill/>
          <a:ln>
            <a:noFill/>
          </a:ln>
        </p:spPr>
      </p:pic>
      <p:sp>
        <p:nvSpPr>
          <p:cNvPr id="431" name="Google Shape;431;g23f25e1ab30_0_22"/>
          <p:cNvSpPr txBox="1"/>
          <p:nvPr/>
        </p:nvSpPr>
        <p:spPr>
          <a:xfrm>
            <a:off x="636325" y="1094313"/>
            <a:ext cx="68679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1" lang="en-US">
                <a:latin typeface="Exo"/>
                <a:ea typeface="Exo"/>
                <a:cs typeface="Exo"/>
                <a:sym typeface="Exo"/>
              </a:rPr>
              <a:t>Bài toán:</a:t>
            </a:r>
            <a:r>
              <a:rPr lang="en-US">
                <a:latin typeface="Exo"/>
                <a:ea typeface="Exo"/>
                <a:cs typeface="Exo"/>
                <a:sym typeface="Exo"/>
              </a:rPr>
              <a:t> Với 2 bảng dữ liệu ví dụ trong UNION, bạn hãy lấy ra danh sách mã Khách hàng và sản phẩm mà họ mua. Sau đó kiểm tra xem trong 2 năm 2022, 2023, có những khách hàng nào quay lại mua hàng ?</a:t>
            </a:r>
            <a:endParaRPr i="0" u="none" cap="none" strike="noStrike">
              <a:solidFill>
                <a:srgbClr val="000000"/>
              </a:solidFill>
              <a:latin typeface="Exo"/>
              <a:ea typeface="Exo"/>
              <a:cs typeface="Exo"/>
              <a:sym typeface="Exo"/>
            </a:endParaRPr>
          </a:p>
        </p:txBody>
      </p:sp>
      <p:graphicFrame>
        <p:nvGraphicFramePr>
          <p:cNvPr id="432" name="Google Shape;432;g23f25e1ab30_0_22"/>
          <p:cNvGraphicFramePr/>
          <p:nvPr/>
        </p:nvGraphicFramePr>
        <p:xfrm>
          <a:off x="8874163" y="3420488"/>
          <a:ext cx="3000000" cy="3000000"/>
        </p:xfrm>
        <a:graphic>
          <a:graphicData uri="http://schemas.openxmlformats.org/drawingml/2006/table">
            <a:tbl>
              <a:tblPr>
                <a:noFill/>
                <a:tableStyleId>{0E928BC3-58A0-4D6D-AEF5-876A2B6ADAE0}</a:tableStyleId>
              </a:tblPr>
              <a:tblGrid>
                <a:gridCol w="861200"/>
                <a:gridCol w="836125"/>
                <a:gridCol w="836125"/>
              </a:tblGrid>
              <a:tr h="547275">
                <a:tc>
                  <a:txBody>
                    <a:bodyPr/>
                    <a:lstStyle/>
                    <a:p>
                      <a:pPr indent="0" lvl="0" marL="0" marR="0" rtl="0" algn="ctr">
                        <a:lnSpc>
                          <a:spcPct val="115000"/>
                        </a:lnSpc>
                        <a:spcBef>
                          <a:spcPts val="0"/>
                        </a:spcBef>
                        <a:spcAft>
                          <a:spcPts val="0"/>
                        </a:spcAft>
                        <a:buClr>
                          <a:srgbClr val="000000"/>
                        </a:buClr>
                        <a:buSzPts val="1000"/>
                        <a:buFont typeface="Arial"/>
                        <a:buNone/>
                      </a:pPr>
                      <a:r>
                        <a:rPr b="1" lang="en-US" sz="1200">
                          <a:solidFill>
                            <a:srgbClr val="FFFFFF"/>
                          </a:solidFill>
                          <a:latin typeface="Exo"/>
                          <a:ea typeface="Exo"/>
                          <a:cs typeface="Exo"/>
                          <a:sym typeface="Exo"/>
                        </a:rPr>
                        <a:t>CusID</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A8F"/>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200">
                          <a:solidFill>
                            <a:srgbClr val="FFFFFF"/>
                          </a:solidFill>
                          <a:latin typeface="Exo"/>
                          <a:ea typeface="Exo"/>
                          <a:cs typeface="Exo"/>
                          <a:sym typeface="Exo"/>
                        </a:rPr>
                        <a:t>PID</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A8F"/>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200">
                          <a:solidFill>
                            <a:srgbClr val="FFFFFF"/>
                          </a:solidFill>
                          <a:latin typeface="Exo"/>
                          <a:ea typeface="Exo"/>
                          <a:cs typeface="Exo"/>
                          <a:sym typeface="Exo"/>
                        </a:rPr>
                        <a:t>OrderDate</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A8F"/>
                    </a:solidFill>
                  </a:tcPr>
                </a:tc>
              </a:tr>
              <a:tr h="264625">
                <a:tc>
                  <a:txBody>
                    <a:bodyPr/>
                    <a:lstStyle/>
                    <a:p>
                      <a:pPr indent="0" lvl="0" marL="0" marR="0" rtl="0" algn="ctr">
                        <a:lnSpc>
                          <a:spcPct val="115000"/>
                        </a:lnSpc>
                        <a:spcBef>
                          <a:spcPts val="0"/>
                        </a:spcBef>
                        <a:spcAft>
                          <a:spcPts val="0"/>
                        </a:spcAft>
                        <a:buClr>
                          <a:srgbClr val="000000"/>
                        </a:buClr>
                        <a:buSzPts val="1000"/>
                        <a:buFont typeface="Arial"/>
                        <a:buNone/>
                      </a:pPr>
                      <a:r>
                        <a:rPr b="1" lang="en-US" sz="1200" u="none" cap="none" strike="noStrike">
                          <a:latin typeface="Exo"/>
                          <a:ea typeface="Exo"/>
                          <a:cs typeface="Exo"/>
                          <a:sym typeface="Exo"/>
                        </a:rPr>
                        <a:t>C100</a:t>
                      </a:r>
                      <a:r>
                        <a:rPr b="1" lang="en-US" sz="1200">
                          <a:latin typeface="Exo"/>
                          <a:ea typeface="Exo"/>
                          <a:cs typeface="Exo"/>
                          <a:sym typeface="Exo"/>
                        </a:rPr>
                        <a:t>3</a:t>
                      </a:r>
                      <a:endParaRPr b="1"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200">
                          <a:latin typeface="Exo"/>
                          <a:ea typeface="Exo"/>
                          <a:cs typeface="Exo"/>
                          <a:sym typeface="Exo"/>
                        </a:rPr>
                        <a:t>P01</a:t>
                      </a:r>
                      <a:endParaRPr b="1"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rtl="0" algn="ctr">
                        <a:lnSpc>
                          <a:spcPct val="115000"/>
                        </a:lnSpc>
                        <a:spcBef>
                          <a:spcPts val="0"/>
                        </a:spcBef>
                        <a:spcAft>
                          <a:spcPts val="0"/>
                        </a:spcAft>
                        <a:buClr>
                          <a:srgbClr val="000000"/>
                        </a:buClr>
                        <a:buSzPts val="1000"/>
                        <a:buFont typeface="Arial"/>
                        <a:buNone/>
                      </a:pPr>
                      <a:r>
                        <a:rPr b="1" lang="en-US" sz="1200">
                          <a:solidFill>
                            <a:srgbClr val="000000"/>
                          </a:solidFill>
                          <a:latin typeface="Exo"/>
                          <a:ea typeface="Exo"/>
                          <a:cs typeface="Exo"/>
                          <a:sym typeface="Exo"/>
                        </a:rPr>
                        <a:t>3/1/2022</a:t>
                      </a:r>
                      <a:endParaRPr b="1"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272950">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a:t>
                      </a:r>
                      <a:r>
                        <a:rPr lang="en-US" sz="1200">
                          <a:latin typeface="Exo"/>
                          <a:ea typeface="Exo"/>
                          <a:cs typeface="Exo"/>
                          <a:sym typeface="Exo"/>
                        </a:rPr>
                        <a:t>4</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a:latin typeface="Exo"/>
                          <a:ea typeface="Exo"/>
                          <a:cs typeface="Exo"/>
                          <a:sym typeface="Exo"/>
                        </a:rPr>
                        <a:t>P05</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rtl="0" algn="ctr">
                        <a:lnSpc>
                          <a:spcPct val="115000"/>
                        </a:lnSpc>
                        <a:spcBef>
                          <a:spcPts val="0"/>
                        </a:spcBef>
                        <a:spcAft>
                          <a:spcPts val="0"/>
                        </a:spcAft>
                        <a:buClr>
                          <a:srgbClr val="000000"/>
                        </a:buClr>
                        <a:buSzPts val="1000"/>
                        <a:buFont typeface="Arial"/>
                        <a:buNone/>
                      </a:pPr>
                      <a:r>
                        <a:rPr lang="en-US" sz="1200">
                          <a:solidFill>
                            <a:srgbClr val="000000"/>
                          </a:solidFill>
                          <a:latin typeface="Exo"/>
                          <a:ea typeface="Exo"/>
                          <a:cs typeface="Exo"/>
                          <a:sym typeface="Exo"/>
                        </a:rPr>
                        <a:t>3/1/2022</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264625">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C1002</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a:latin typeface="Exo"/>
                          <a:ea typeface="Exo"/>
                          <a:cs typeface="Exo"/>
                          <a:sym typeface="Exo"/>
                        </a:rPr>
                        <a:t>P30</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rtl="0" algn="ctr">
                        <a:lnSpc>
                          <a:spcPct val="115000"/>
                        </a:lnSpc>
                        <a:spcBef>
                          <a:spcPts val="0"/>
                        </a:spcBef>
                        <a:spcAft>
                          <a:spcPts val="0"/>
                        </a:spcAft>
                        <a:buClr>
                          <a:srgbClr val="000000"/>
                        </a:buClr>
                        <a:buSzPts val="1000"/>
                        <a:buFont typeface="Arial"/>
                        <a:buNone/>
                      </a:pPr>
                      <a:r>
                        <a:rPr lang="en-US" sz="1200">
                          <a:solidFill>
                            <a:srgbClr val="000000"/>
                          </a:solidFill>
                          <a:latin typeface="Exo"/>
                          <a:ea typeface="Exo"/>
                          <a:cs typeface="Exo"/>
                          <a:sym typeface="Exo"/>
                        </a:rPr>
                        <a:t>3/1/2022</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bl>
          </a:graphicData>
        </a:graphic>
      </p:graphicFrame>
      <p:sp>
        <p:nvSpPr>
          <p:cNvPr id="433" name="Google Shape;433;g23f25e1ab30_0_22"/>
          <p:cNvSpPr/>
          <p:nvPr/>
        </p:nvSpPr>
        <p:spPr>
          <a:xfrm flipH="1">
            <a:off x="6939665" y="3888225"/>
            <a:ext cx="853500" cy="477000"/>
          </a:xfrm>
          <a:prstGeom prst="stripedRightArrow">
            <a:avLst>
              <a:gd fmla="val 50000" name="adj1"/>
              <a:gd fmla="val 50000" name="adj2"/>
            </a:avLst>
          </a:prstGeom>
          <a:solidFill>
            <a:srgbClr val="FF686D"/>
          </a:solidFill>
          <a:ln cap="flat" cmpd="sng" w="9525">
            <a:solidFill>
              <a:srgbClr val="E2262D"/>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434" name="Google Shape;434;g23f25e1ab30_0_22"/>
          <p:cNvSpPr txBox="1"/>
          <p:nvPr/>
        </p:nvSpPr>
        <p:spPr>
          <a:xfrm>
            <a:off x="8796575" y="4763700"/>
            <a:ext cx="27591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US" sz="1100">
                <a:latin typeface="Exo"/>
                <a:ea typeface="Exo"/>
                <a:cs typeface="Exo"/>
                <a:sym typeface="Exo"/>
              </a:rPr>
              <a:t>Bảng Sales_2022 chứa thông tin </a:t>
            </a:r>
            <a:endParaRPr b="1" i="1" sz="1100">
              <a:latin typeface="Exo"/>
              <a:ea typeface="Exo"/>
              <a:cs typeface="Exo"/>
              <a:sym typeface="Exo"/>
            </a:endParaRPr>
          </a:p>
          <a:p>
            <a:pPr indent="0" lvl="0" marL="0" rtl="0" algn="ctr">
              <a:spcBef>
                <a:spcPts val="0"/>
              </a:spcBef>
              <a:spcAft>
                <a:spcPts val="0"/>
              </a:spcAft>
              <a:buNone/>
            </a:pPr>
            <a:r>
              <a:rPr b="1" i="1" lang="en-US" sz="1100">
                <a:latin typeface="Exo"/>
                <a:ea typeface="Exo"/>
                <a:cs typeface="Exo"/>
                <a:sym typeface="Exo"/>
              </a:rPr>
              <a:t>mua hàng năm 2022</a:t>
            </a:r>
            <a:endParaRPr b="1" i="1" sz="1100">
              <a:latin typeface="Exo"/>
              <a:ea typeface="Exo"/>
              <a:cs typeface="Exo"/>
              <a:sym typeface="Exo"/>
            </a:endParaRPr>
          </a:p>
        </p:txBody>
      </p:sp>
      <p:sp>
        <p:nvSpPr>
          <p:cNvPr id="435" name="Google Shape;435;g23f25e1ab30_0_22"/>
          <p:cNvSpPr txBox="1"/>
          <p:nvPr/>
        </p:nvSpPr>
        <p:spPr>
          <a:xfrm>
            <a:off x="8884025" y="2855925"/>
            <a:ext cx="2584200" cy="52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US" sz="1100">
                <a:latin typeface="Exo"/>
                <a:ea typeface="Exo"/>
                <a:cs typeface="Exo"/>
                <a:sym typeface="Exo"/>
              </a:rPr>
              <a:t>Bảng Sales_2023 chứa thông tin mua hàng năm 2023</a:t>
            </a:r>
            <a:endParaRPr b="1" i="1" sz="1100">
              <a:latin typeface="Exo"/>
              <a:ea typeface="Exo"/>
              <a:cs typeface="Exo"/>
              <a:sym typeface="Exo"/>
            </a:endParaRPr>
          </a:p>
        </p:txBody>
      </p:sp>
      <p:sp>
        <p:nvSpPr>
          <p:cNvPr id="436" name="Google Shape;436;g23f25e1ab30_0_22"/>
          <p:cNvSpPr txBox="1"/>
          <p:nvPr/>
        </p:nvSpPr>
        <p:spPr>
          <a:xfrm>
            <a:off x="6459925" y="2492763"/>
            <a:ext cx="2144400" cy="12621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lang="en-US">
                <a:solidFill>
                  <a:srgbClr val="0000FF"/>
                </a:solidFill>
                <a:latin typeface="Exo"/>
                <a:ea typeface="Exo"/>
                <a:cs typeface="Exo"/>
                <a:sym typeface="Exo"/>
              </a:rPr>
              <a:t>SELECT</a:t>
            </a:r>
            <a:r>
              <a:rPr lang="en-US">
                <a:latin typeface="Exo Medium"/>
                <a:ea typeface="Exo Medium"/>
                <a:cs typeface="Exo Medium"/>
                <a:sym typeface="Exo Medium"/>
              </a:rPr>
              <a:t> CusID, PID</a:t>
            </a:r>
            <a:endParaRPr>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400"/>
              <a:buFont typeface="Arial"/>
              <a:buNone/>
            </a:pPr>
            <a:r>
              <a:rPr b="1" lang="en-US">
                <a:solidFill>
                  <a:srgbClr val="0000FF"/>
                </a:solidFill>
                <a:latin typeface="Exo"/>
                <a:ea typeface="Exo"/>
                <a:cs typeface="Exo"/>
                <a:sym typeface="Exo"/>
              </a:rPr>
              <a:t>FROM </a:t>
            </a:r>
            <a:r>
              <a:rPr lang="en-US">
                <a:latin typeface="Exo Medium"/>
                <a:ea typeface="Exo Medium"/>
                <a:cs typeface="Exo Medium"/>
                <a:sym typeface="Exo Medium"/>
              </a:rPr>
              <a:t>Sales_2023 </a:t>
            </a:r>
            <a:r>
              <a:rPr b="1" lang="en-US">
                <a:solidFill>
                  <a:srgbClr val="0000FF"/>
                </a:solidFill>
                <a:latin typeface="Exo"/>
                <a:ea typeface="Exo"/>
                <a:cs typeface="Exo"/>
                <a:sym typeface="Exo"/>
              </a:rPr>
              <a:t>UNION</a:t>
            </a:r>
            <a:endParaRPr b="1">
              <a:solidFill>
                <a:srgbClr val="0000FF"/>
              </a:solidFill>
              <a:latin typeface="Exo"/>
              <a:ea typeface="Exo"/>
              <a:cs typeface="Exo"/>
              <a:sym typeface="Exo"/>
            </a:endParaRPr>
          </a:p>
          <a:p>
            <a:pPr indent="0" lvl="0" marL="0" rtl="0" algn="l">
              <a:spcBef>
                <a:spcPts val="0"/>
              </a:spcBef>
              <a:spcAft>
                <a:spcPts val="0"/>
              </a:spcAft>
              <a:buClr>
                <a:srgbClr val="000000"/>
              </a:buClr>
              <a:buSzPts val="1400"/>
              <a:buFont typeface="Arial"/>
              <a:buNone/>
            </a:pPr>
            <a:r>
              <a:rPr b="1" lang="en-US">
                <a:solidFill>
                  <a:srgbClr val="0000FF"/>
                </a:solidFill>
                <a:latin typeface="Exo"/>
                <a:ea typeface="Exo"/>
                <a:cs typeface="Exo"/>
                <a:sym typeface="Exo"/>
              </a:rPr>
              <a:t>SELECT</a:t>
            </a:r>
            <a:r>
              <a:rPr lang="en-US">
                <a:solidFill>
                  <a:srgbClr val="000000"/>
                </a:solidFill>
                <a:latin typeface="Exo Medium"/>
                <a:ea typeface="Exo Medium"/>
                <a:cs typeface="Exo Medium"/>
                <a:sym typeface="Exo Medium"/>
              </a:rPr>
              <a:t> CusID, PID</a:t>
            </a:r>
            <a:endParaRPr>
              <a:solidFill>
                <a:srgbClr val="000000"/>
              </a:solidFill>
              <a:latin typeface="Exo Medium"/>
              <a:ea typeface="Exo Medium"/>
              <a:cs typeface="Exo Medium"/>
              <a:sym typeface="Exo Medium"/>
            </a:endParaRPr>
          </a:p>
          <a:p>
            <a:pPr indent="0" lvl="0" marL="0" rtl="0" algn="l">
              <a:spcBef>
                <a:spcPts val="0"/>
              </a:spcBef>
              <a:spcAft>
                <a:spcPts val="0"/>
              </a:spcAft>
              <a:buClr>
                <a:srgbClr val="000000"/>
              </a:buClr>
              <a:buSzPts val="1400"/>
              <a:buFont typeface="Arial"/>
              <a:buNone/>
            </a:pPr>
            <a:r>
              <a:rPr b="1" lang="en-US">
                <a:solidFill>
                  <a:srgbClr val="0000FF"/>
                </a:solidFill>
                <a:latin typeface="Exo"/>
                <a:ea typeface="Exo"/>
                <a:cs typeface="Exo"/>
                <a:sym typeface="Exo"/>
              </a:rPr>
              <a:t>FROM </a:t>
            </a:r>
            <a:r>
              <a:rPr lang="en-US">
                <a:solidFill>
                  <a:srgbClr val="000000"/>
                </a:solidFill>
                <a:latin typeface="Exo Medium"/>
                <a:ea typeface="Exo Medium"/>
                <a:cs typeface="Exo Medium"/>
                <a:sym typeface="Exo Medium"/>
              </a:rPr>
              <a:t>Sales_2022</a:t>
            </a:r>
            <a:endParaRPr b="1">
              <a:solidFill>
                <a:srgbClr val="0000FF"/>
              </a:solidFill>
              <a:latin typeface="Exo"/>
              <a:ea typeface="Exo"/>
              <a:cs typeface="Exo"/>
              <a:sym typeface="Exo"/>
            </a:endParaRPr>
          </a:p>
        </p:txBody>
      </p:sp>
      <p:sp>
        <p:nvSpPr>
          <p:cNvPr id="437" name="Google Shape;437;g23f25e1ab30_0_22"/>
          <p:cNvSpPr txBox="1"/>
          <p:nvPr/>
        </p:nvSpPr>
        <p:spPr>
          <a:xfrm>
            <a:off x="4185350" y="4163450"/>
            <a:ext cx="19695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US" sz="1100">
                <a:latin typeface="Exo"/>
                <a:ea typeface="Exo"/>
                <a:cs typeface="Exo"/>
                <a:sym typeface="Exo"/>
              </a:rPr>
              <a:t>Kết quả truy vấn</a:t>
            </a:r>
            <a:endParaRPr b="1" i="1" sz="1100">
              <a:latin typeface="Exo"/>
              <a:ea typeface="Exo"/>
              <a:cs typeface="Exo"/>
              <a:sym typeface="Exo"/>
            </a:endParaRPr>
          </a:p>
        </p:txBody>
      </p:sp>
      <p:graphicFrame>
        <p:nvGraphicFramePr>
          <p:cNvPr id="438" name="Google Shape;438;g23f25e1ab30_0_22"/>
          <p:cNvGraphicFramePr/>
          <p:nvPr/>
        </p:nvGraphicFramePr>
        <p:xfrm>
          <a:off x="8909388" y="1632588"/>
          <a:ext cx="3000000" cy="3000000"/>
        </p:xfrm>
        <a:graphic>
          <a:graphicData uri="http://schemas.openxmlformats.org/drawingml/2006/table">
            <a:tbl>
              <a:tblPr>
                <a:noFill/>
                <a:tableStyleId>{0E928BC3-58A0-4D6D-AEF5-876A2B6ADAE0}</a:tableStyleId>
              </a:tblPr>
              <a:tblGrid>
                <a:gridCol w="861200"/>
                <a:gridCol w="836125"/>
                <a:gridCol w="836125"/>
              </a:tblGrid>
              <a:tr h="387950">
                <a:tc>
                  <a:txBody>
                    <a:bodyPr/>
                    <a:lstStyle/>
                    <a:p>
                      <a:pPr indent="0" lvl="0" marL="0" marR="0" rtl="0" algn="ctr">
                        <a:lnSpc>
                          <a:spcPct val="115000"/>
                        </a:lnSpc>
                        <a:spcBef>
                          <a:spcPts val="0"/>
                        </a:spcBef>
                        <a:spcAft>
                          <a:spcPts val="0"/>
                        </a:spcAft>
                        <a:buClr>
                          <a:srgbClr val="000000"/>
                        </a:buClr>
                        <a:buSzPts val="1000"/>
                        <a:buFont typeface="Arial"/>
                        <a:buNone/>
                      </a:pPr>
                      <a:r>
                        <a:rPr b="1" lang="en-US" sz="1200">
                          <a:solidFill>
                            <a:srgbClr val="FFFFFF"/>
                          </a:solidFill>
                          <a:latin typeface="Exo"/>
                          <a:ea typeface="Exo"/>
                          <a:cs typeface="Exo"/>
                          <a:sym typeface="Exo"/>
                        </a:rPr>
                        <a:t>CusID</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A8F"/>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200">
                          <a:solidFill>
                            <a:srgbClr val="FFFFFF"/>
                          </a:solidFill>
                          <a:latin typeface="Exo"/>
                          <a:ea typeface="Exo"/>
                          <a:cs typeface="Exo"/>
                          <a:sym typeface="Exo"/>
                        </a:rPr>
                        <a:t>PID</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A8F"/>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200">
                          <a:solidFill>
                            <a:srgbClr val="FFFFFF"/>
                          </a:solidFill>
                          <a:latin typeface="Exo"/>
                          <a:ea typeface="Exo"/>
                          <a:cs typeface="Exo"/>
                          <a:sym typeface="Exo"/>
                        </a:rPr>
                        <a:t>OrderDate</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A8F"/>
                    </a:solidFill>
                  </a:tcPr>
                </a:tc>
              </a:tr>
              <a:tr h="256425">
                <a:tc>
                  <a:txBody>
                    <a:bodyPr/>
                    <a:lstStyle/>
                    <a:p>
                      <a:pPr indent="0" lvl="0" marL="0" marR="0" rtl="0" algn="ctr">
                        <a:lnSpc>
                          <a:spcPct val="115000"/>
                        </a:lnSpc>
                        <a:spcBef>
                          <a:spcPts val="0"/>
                        </a:spcBef>
                        <a:spcAft>
                          <a:spcPts val="0"/>
                        </a:spcAft>
                        <a:buClr>
                          <a:srgbClr val="000000"/>
                        </a:buClr>
                        <a:buSzPts val="1000"/>
                        <a:buFont typeface="Arial"/>
                        <a:buNone/>
                      </a:pPr>
                      <a:r>
                        <a:rPr b="1" lang="en-US" sz="1200" u="none" cap="none" strike="noStrike">
                          <a:latin typeface="Exo"/>
                          <a:ea typeface="Exo"/>
                          <a:cs typeface="Exo"/>
                          <a:sym typeface="Exo"/>
                        </a:rPr>
                        <a:t>C100</a:t>
                      </a:r>
                      <a:r>
                        <a:rPr b="1" lang="en-US" sz="1200">
                          <a:latin typeface="Exo"/>
                          <a:ea typeface="Exo"/>
                          <a:cs typeface="Exo"/>
                          <a:sym typeface="Exo"/>
                        </a:rPr>
                        <a:t>3</a:t>
                      </a:r>
                      <a:endParaRPr b="1"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200">
                          <a:latin typeface="Exo"/>
                          <a:ea typeface="Exo"/>
                          <a:cs typeface="Exo"/>
                          <a:sym typeface="Exo"/>
                        </a:rPr>
                        <a:t>P01</a:t>
                      </a:r>
                      <a:endParaRPr b="1"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200">
                          <a:latin typeface="Exo"/>
                          <a:ea typeface="Exo"/>
                          <a:cs typeface="Exo"/>
                          <a:sym typeface="Exo"/>
                        </a:rPr>
                        <a:t>3/1/2023</a:t>
                      </a:r>
                      <a:endParaRPr b="1"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272950">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a:t>
                      </a:r>
                      <a:r>
                        <a:rPr lang="en-US" sz="1200">
                          <a:latin typeface="Exo"/>
                          <a:ea typeface="Exo"/>
                          <a:cs typeface="Exo"/>
                          <a:sym typeface="Exo"/>
                        </a:rPr>
                        <a:t>6</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a:latin typeface="Exo"/>
                          <a:ea typeface="Exo"/>
                          <a:cs typeface="Exo"/>
                          <a:sym typeface="Exo"/>
                        </a:rPr>
                        <a:t>P02</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rtl="0" algn="ctr">
                        <a:lnSpc>
                          <a:spcPct val="115000"/>
                        </a:lnSpc>
                        <a:spcBef>
                          <a:spcPts val="0"/>
                        </a:spcBef>
                        <a:spcAft>
                          <a:spcPts val="0"/>
                        </a:spcAft>
                        <a:buClr>
                          <a:srgbClr val="000000"/>
                        </a:buClr>
                        <a:buSzPts val="1000"/>
                        <a:buFont typeface="Arial"/>
                        <a:buNone/>
                      </a:pPr>
                      <a:r>
                        <a:rPr lang="en-US" sz="1200">
                          <a:solidFill>
                            <a:srgbClr val="000000"/>
                          </a:solidFill>
                          <a:latin typeface="Exo"/>
                          <a:ea typeface="Exo"/>
                          <a:cs typeface="Exo"/>
                          <a:sym typeface="Exo"/>
                        </a:rPr>
                        <a:t>3/1/2023</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264625">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a:t>
                      </a:r>
                      <a:r>
                        <a:rPr lang="en-US" sz="1200">
                          <a:latin typeface="Exo"/>
                          <a:ea typeface="Exo"/>
                          <a:cs typeface="Exo"/>
                          <a:sym typeface="Exo"/>
                        </a:rPr>
                        <a:t>1</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a:latin typeface="Exo"/>
                          <a:ea typeface="Exo"/>
                          <a:cs typeface="Exo"/>
                          <a:sym typeface="Exo"/>
                        </a:rPr>
                        <a:t>P03</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a:solidFill>
                            <a:srgbClr val="000000"/>
                          </a:solidFill>
                          <a:latin typeface="Exo"/>
                          <a:ea typeface="Exo"/>
                          <a:cs typeface="Exo"/>
                          <a:sym typeface="Exo"/>
                        </a:rPr>
                        <a:t>3/1/2023</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bl>
          </a:graphicData>
        </a:graphic>
      </p:graphicFrame>
      <p:graphicFrame>
        <p:nvGraphicFramePr>
          <p:cNvPr id="439" name="Google Shape;439;g23f25e1ab30_0_22"/>
          <p:cNvGraphicFramePr/>
          <p:nvPr/>
        </p:nvGraphicFramePr>
        <p:xfrm>
          <a:off x="4498438" y="2340526"/>
          <a:ext cx="3000000" cy="3000000"/>
        </p:xfrm>
        <a:graphic>
          <a:graphicData uri="http://schemas.openxmlformats.org/drawingml/2006/table">
            <a:tbl>
              <a:tblPr>
                <a:noFill/>
                <a:tableStyleId>{0E928BC3-58A0-4D6D-AEF5-876A2B6ADAE0}</a:tableStyleId>
              </a:tblPr>
              <a:tblGrid>
                <a:gridCol w="728950"/>
                <a:gridCol w="707725"/>
              </a:tblGrid>
              <a:tr h="366150">
                <a:tc>
                  <a:txBody>
                    <a:bodyPr/>
                    <a:lstStyle/>
                    <a:p>
                      <a:pPr indent="0" lvl="0" marL="0" marR="0" rtl="0" algn="ctr">
                        <a:lnSpc>
                          <a:spcPct val="115000"/>
                        </a:lnSpc>
                        <a:spcBef>
                          <a:spcPts val="0"/>
                        </a:spcBef>
                        <a:spcAft>
                          <a:spcPts val="0"/>
                        </a:spcAft>
                        <a:buClr>
                          <a:srgbClr val="000000"/>
                        </a:buClr>
                        <a:buSzPts val="1000"/>
                        <a:buFont typeface="Arial"/>
                        <a:buNone/>
                      </a:pPr>
                      <a:r>
                        <a:rPr b="1" lang="en-US" sz="1200">
                          <a:solidFill>
                            <a:srgbClr val="FFFFFF"/>
                          </a:solidFill>
                          <a:latin typeface="Exo"/>
                          <a:ea typeface="Exo"/>
                          <a:cs typeface="Exo"/>
                          <a:sym typeface="Exo"/>
                        </a:rPr>
                        <a:t>CusID</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A8F"/>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200">
                          <a:solidFill>
                            <a:srgbClr val="FFFFFF"/>
                          </a:solidFill>
                          <a:latin typeface="Exo"/>
                          <a:ea typeface="Exo"/>
                          <a:cs typeface="Exo"/>
                          <a:sym typeface="Exo"/>
                        </a:rPr>
                        <a:t>PID</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A8F"/>
                    </a:solidFill>
                  </a:tcPr>
                </a:tc>
              </a:tr>
              <a:tr h="264625">
                <a:tc>
                  <a:txBody>
                    <a:bodyPr/>
                    <a:lstStyle/>
                    <a:p>
                      <a:pPr indent="0" lvl="0" marL="0" marR="0" rtl="0" algn="ctr">
                        <a:lnSpc>
                          <a:spcPct val="115000"/>
                        </a:lnSpc>
                        <a:spcBef>
                          <a:spcPts val="0"/>
                        </a:spcBef>
                        <a:spcAft>
                          <a:spcPts val="0"/>
                        </a:spcAft>
                        <a:buClr>
                          <a:srgbClr val="000000"/>
                        </a:buClr>
                        <a:buSzPts val="1000"/>
                        <a:buFont typeface="Arial"/>
                        <a:buNone/>
                      </a:pPr>
                      <a:r>
                        <a:rPr b="1" lang="en-US" sz="1200" u="none" cap="none" strike="noStrike">
                          <a:latin typeface="Exo"/>
                          <a:ea typeface="Exo"/>
                          <a:cs typeface="Exo"/>
                          <a:sym typeface="Exo"/>
                        </a:rPr>
                        <a:t>C100</a:t>
                      </a:r>
                      <a:r>
                        <a:rPr b="1" lang="en-US" sz="1200">
                          <a:latin typeface="Exo"/>
                          <a:ea typeface="Exo"/>
                          <a:cs typeface="Exo"/>
                          <a:sym typeface="Exo"/>
                        </a:rPr>
                        <a:t>3</a:t>
                      </a:r>
                      <a:endParaRPr b="1"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200">
                          <a:latin typeface="Exo"/>
                          <a:ea typeface="Exo"/>
                          <a:cs typeface="Exo"/>
                          <a:sym typeface="Exo"/>
                        </a:rPr>
                        <a:t>P01</a:t>
                      </a:r>
                      <a:endParaRPr b="1"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272950">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a:t>
                      </a:r>
                      <a:r>
                        <a:rPr lang="en-US" sz="1200">
                          <a:latin typeface="Exo"/>
                          <a:ea typeface="Exo"/>
                          <a:cs typeface="Exo"/>
                          <a:sym typeface="Exo"/>
                        </a:rPr>
                        <a:t>6</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a:latin typeface="Exo"/>
                          <a:ea typeface="Exo"/>
                          <a:cs typeface="Exo"/>
                          <a:sym typeface="Exo"/>
                        </a:rPr>
                        <a:t>P02</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264625">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a:t>
                      </a:r>
                      <a:r>
                        <a:rPr lang="en-US" sz="1200">
                          <a:latin typeface="Exo"/>
                          <a:ea typeface="Exo"/>
                          <a:cs typeface="Exo"/>
                          <a:sym typeface="Exo"/>
                        </a:rPr>
                        <a:t>1</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a:latin typeface="Exo"/>
                          <a:ea typeface="Exo"/>
                          <a:cs typeface="Exo"/>
                          <a:sym typeface="Exo"/>
                        </a:rPr>
                        <a:t>P03</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264625">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a:t>
                      </a:r>
                      <a:r>
                        <a:rPr lang="en-US" sz="1200">
                          <a:latin typeface="Exo"/>
                          <a:ea typeface="Exo"/>
                          <a:cs typeface="Exo"/>
                          <a:sym typeface="Exo"/>
                        </a:rPr>
                        <a:t>4</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a:latin typeface="Exo"/>
                          <a:ea typeface="Exo"/>
                          <a:cs typeface="Exo"/>
                          <a:sym typeface="Exo"/>
                        </a:rPr>
                        <a:t>P05</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264625">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C1002</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a:latin typeface="Exo"/>
                          <a:ea typeface="Exo"/>
                          <a:cs typeface="Exo"/>
                          <a:sym typeface="Exo"/>
                        </a:rPr>
                        <a:t>P30</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bl>
          </a:graphicData>
        </a:graphic>
      </p:graphicFrame>
      <p:sp>
        <p:nvSpPr>
          <p:cNvPr id="440" name="Google Shape;440;g23f25e1ab30_0_22"/>
          <p:cNvSpPr txBox="1"/>
          <p:nvPr/>
        </p:nvSpPr>
        <p:spPr>
          <a:xfrm>
            <a:off x="636325" y="2020550"/>
            <a:ext cx="3393600" cy="1908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i="1" lang="en-US">
                <a:latin typeface="Exo"/>
                <a:ea typeface="Exo"/>
                <a:cs typeface="Exo"/>
                <a:sym typeface="Exo"/>
              </a:rPr>
              <a:t>Trong kết quả truy vấn, ta thấy khách hàng C1003 mua sản phẩm P01 chỉ xuất hiện 1 lần, tuy nhiên thực tế khách hàng này lại mua hàng 2 lần ở 2 năm (2 dòng tô đậm).</a:t>
            </a:r>
            <a:endParaRPr i="1">
              <a:latin typeface="Exo"/>
              <a:ea typeface="Exo"/>
              <a:cs typeface="Exo"/>
              <a:sym typeface="Exo"/>
            </a:endParaRPr>
          </a:p>
          <a:p>
            <a:pPr indent="0" lvl="0" marL="0" marR="0" rtl="0" algn="l">
              <a:lnSpc>
                <a:spcPct val="100000"/>
              </a:lnSpc>
              <a:spcBef>
                <a:spcPts val="0"/>
              </a:spcBef>
              <a:spcAft>
                <a:spcPts val="0"/>
              </a:spcAft>
              <a:buClr>
                <a:srgbClr val="000000"/>
              </a:buClr>
              <a:buSzPts val="2200"/>
              <a:buFont typeface="Arial"/>
              <a:buNone/>
            </a:pPr>
            <a:r>
              <a:rPr i="1" lang="en-US">
                <a:latin typeface="Exo"/>
                <a:ea typeface="Exo"/>
                <a:cs typeface="Exo"/>
                <a:sym typeface="Exo"/>
              </a:rPr>
              <a:t> Nếu dùng kết quả truy vấn của UNION để giải quyết bài toán nêu trên, kết quả sẽ bị sai lệch.</a:t>
            </a:r>
            <a:endParaRPr i="1" u="none" cap="none" strike="noStrike">
              <a:solidFill>
                <a:srgbClr val="000000"/>
              </a:solidFill>
              <a:latin typeface="Exo"/>
              <a:ea typeface="Exo"/>
              <a:cs typeface="Exo"/>
              <a:sym typeface="Exo"/>
            </a:endParaRPr>
          </a:p>
        </p:txBody>
      </p:sp>
      <p:sp>
        <p:nvSpPr>
          <p:cNvPr id="441" name="Google Shape;441;g23f25e1ab30_0_22"/>
          <p:cNvSpPr txBox="1"/>
          <p:nvPr/>
        </p:nvSpPr>
        <p:spPr>
          <a:xfrm>
            <a:off x="4498450" y="5620775"/>
            <a:ext cx="6867900" cy="861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1" lang="en-US" sz="2200">
                <a:latin typeface="Exo"/>
                <a:ea typeface="Exo"/>
                <a:cs typeface="Exo"/>
                <a:sym typeface="Exo"/>
              </a:rPr>
              <a:t>CÓ CÁCH NÀO ĐỂ UNION KHÔNG TỰ ĐỘNG LOẠI BỎ CÁC DÒNG DUPLICATES ĐI KHÔNG?</a:t>
            </a:r>
            <a:endParaRPr b="1" i="0" sz="2200" u="none" cap="none" strike="noStrike">
              <a:solidFill>
                <a:srgbClr val="000000"/>
              </a:solidFill>
              <a:latin typeface="Exo"/>
              <a:ea typeface="Exo"/>
              <a:cs typeface="Exo"/>
              <a:sym typeface="Exo"/>
            </a:endParaRPr>
          </a:p>
        </p:txBody>
      </p:sp>
      <p:grpSp>
        <p:nvGrpSpPr>
          <p:cNvPr id="442" name="Google Shape;442;g23f25e1ab30_0_22"/>
          <p:cNvGrpSpPr/>
          <p:nvPr/>
        </p:nvGrpSpPr>
        <p:grpSpPr>
          <a:xfrm>
            <a:off x="3788866" y="5770601"/>
            <a:ext cx="562810" cy="562259"/>
            <a:chOff x="3040984" y="3681059"/>
            <a:chExt cx="356164" cy="355815"/>
          </a:xfrm>
        </p:grpSpPr>
        <p:sp>
          <p:nvSpPr>
            <p:cNvPr id="443" name="Google Shape;443;g23f25e1ab30_0_22"/>
            <p:cNvSpPr/>
            <p:nvPr/>
          </p:nvSpPr>
          <p:spPr>
            <a:xfrm>
              <a:off x="3040984" y="3681059"/>
              <a:ext cx="356164" cy="355815"/>
            </a:xfrm>
            <a:custGeom>
              <a:rect b="b" l="l" r="r" t="t"/>
              <a:pathLst>
                <a:path extrusionOk="0" h="11205" w="11216">
                  <a:moveTo>
                    <a:pt x="5620" y="0"/>
                  </a:moveTo>
                  <a:cubicBezTo>
                    <a:pt x="4274" y="0"/>
                    <a:pt x="2965" y="488"/>
                    <a:pt x="1953" y="1369"/>
                  </a:cubicBezTo>
                  <a:cubicBezTo>
                    <a:pt x="1881" y="1429"/>
                    <a:pt x="1881" y="1536"/>
                    <a:pt x="1941" y="1608"/>
                  </a:cubicBezTo>
                  <a:cubicBezTo>
                    <a:pt x="1972" y="1645"/>
                    <a:pt x="2016" y="1663"/>
                    <a:pt x="2061" y="1663"/>
                  </a:cubicBezTo>
                  <a:cubicBezTo>
                    <a:pt x="2103" y="1663"/>
                    <a:pt x="2145" y="1648"/>
                    <a:pt x="2179" y="1620"/>
                  </a:cubicBezTo>
                  <a:cubicBezTo>
                    <a:pt x="3131" y="786"/>
                    <a:pt x="4358" y="346"/>
                    <a:pt x="5620" y="346"/>
                  </a:cubicBezTo>
                  <a:cubicBezTo>
                    <a:pt x="7013" y="346"/>
                    <a:pt x="8346" y="893"/>
                    <a:pt x="9335" y="1893"/>
                  </a:cubicBezTo>
                  <a:cubicBezTo>
                    <a:pt x="10335" y="2882"/>
                    <a:pt x="10882" y="4215"/>
                    <a:pt x="10882" y="5608"/>
                  </a:cubicBezTo>
                  <a:cubicBezTo>
                    <a:pt x="10882" y="7013"/>
                    <a:pt x="10335" y="8335"/>
                    <a:pt x="9335" y="9335"/>
                  </a:cubicBezTo>
                  <a:cubicBezTo>
                    <a:pt x="8346" y="10323"/>
                    <a:pt x="7013" y="10883"/>
                    <a:pt x="5620" y="10883"/>
                  </a:cubicBezTo>
                  <a:cubicBezTo>
                    <a:pt x="4215" y="10883"/>
                    <a:pt x="2893" y="10323"/>
                    <a:pt x="1893" y="9335"/>
                  </a:cubicBezTo>
                  <a:cubicBezTo>
                    <a:pt x="893" y="8335"/>
                    <a:pt x="345" y="7013"/>
                    <a:pt x="345" y="5608"/>
                  </a:cubicBezTo>
                  <a:cubicBezTo>
                    <a:pt x="345" y="4298"/>
                    <a:pt x="822" y="3048"/>
                    <a:pt x="1703" y="2084"/>
                  </a:cubicBezTo>
                  <a:cubicBezTo>
                    <a:pt x="1762" y="2012"/>
                    <a:pt x="1762" y="1905"/>
                    <a:pt x="1691" y="1846"/>
                  </a:cubicBezTo>
                  <a:cubicBezTo>
                    <a:pt x="1657" y="1817"/>
                    <a:pt x="1614" y="1802"/>
                    <a:pt x="1573" y="1802"/>
                  </a:cubicBezTo>
                  <a:cubicBezTo>
                    <a:pt x="1528" y="1802"/>
                    <a:pt x="1484" y="1820"/>
                    <a:pt x="1453" y="1858"/>
                  </a:cubicBezTo>
                  <a:cubicBezTo>
                    <a:pt x="512" y="2882"/>
                    <a:pt x="0" y="4227"/>
                    <a:pt x="0" y="5608"/>
                  </a:cubicBezTo>
                  <a:cubicBezTo>
                    <a:pt x="0" y="7096"/>
                    <a:pt x="583" y="8513"/>
                    <a:pt x="1643" y="9573"/>
                  </a:cubicBezTo>
                  <a:cubicBezTo>
                    <a:pt x="2703" y="10621"/>
                    <a:pt x="4096" y="11204"/>
                    <a:pt x="5608" y="11204"/>
                  </a:cubicBezTo>
                  <a:cubicBezTo>
                    <a:pt x="7108" y="11204"/>
                    <a:pt x="8501" y="10621"/>
                    <a:pt x="9561" y="9573"/>
                  </a:cubicBezTo>
                  <a:cubicBezTo>
                    <a:pt x="10620" y="8513"/>
                    <a:pt x="11204" y="7108"/>
                    <a:pt x="11204" y="5608"/>
                  </a:cubicBezTo>
                  <a:cubicBezTo>
                    <a:pt x="11216" y="4096"/>
                    <a:pt x="10632" y="2691"/>
                    <a:pt x="9573" y="1631"/>
                  </a:cubicBezTo>
                  <a:cubicBezTo>
                    <a:pt x="8525" y="572"/>
                    <a:pt x="7120" y="0"/>
                    <a:pt x="5620" y="0"/>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444" name="Google Shape;444;g23f25e1ab30_0_22"/>
            <p:cNvSpPr/>
            <p:nvPr/>
          </p:nvSpPr>
          <p:spPr>
            <a:xfrm>
              <a:off x="3183120" y="3921508"/>
              <a:ext cx="59414" cy="59382"/>
            </a:xfrm>
            <a:custGeom>
              <a:rect b="b" l="l" r="r" t="t"/>
              <a:pathLst>
                <a:path extrusionOk="0" h="1870" w="1871">
                  <a:moveTo>
                    <a:pt x="929" y="334"/>
                  </a:moveTo>
                  <a:cubicBezTo>
                    <a:pt x="1263" y="334"/>
                    <a:pt x="1549" y="608"/>
                    <a:pt x="1549" y="941"/>
                  </a:cubicBezTo>
                  <a:cubicBezTo>
                    <a:pt x="1549" y="1263"/>
                    <a:pt x="1263" y="1548"/>
                    <a:pt x="929" y="1548"/>
                  </a:cubicBezTo>
                  <a:cubicBezTo>
                    <a:pt x="608" y="1548"/>
                    <a:pt x="334" y="1287"/>
                    <a:pt x="334" y="941"/>
                  </a:cubicBezTo>
                  <a:cubicBezTo>
                    <a:pt x="334" y="596"/>
                    <a:pt x="608" y="334"/>
                    <a:pt x="929" y="334"/>
                  </a:cubicBezTo>
                  <a:close/>
                  <a:moveTo>
                    <a:pt x="929" y="1"/>
                  </a:moveTo>
                  <a:cubicBezTo>
                    <a:pt x="429" y="1"/>
                    <a:pt x="1" y="417"/>
                    <a:pt x="1" y="941"/>
                  </a:cubicBezTo>
                  <a:cubicBezTo>
                    <a:pt x="1" y="1453"/>
                    <a:pt x="417" y="1870"/>
                    <a:pt x="929" y="1870"/>
                  </a:cubicBezTo>
                  <a:cubicBezTo>
                    <a:pt x="1191" y="1870"/>
                    <a:pt x="1430" y="1775"/>
                    <a:pt x="1608" y="1596"/>
                  </a:cubicBezTo>
                  <a:cubicBezTo>
                    <a:pt x="1787" y="1417"/>
                    <a:pt x="1870" y="1179"/>
                    <a:pt x="1870" y="941"/>
                  </a:cubicBezTo>
                  <a:cubicBezTo>
                    <a:pt x="1870" y="679"/>
                    <a:pt x="1763" y="453"/>
                    <a:pt x="1584" y="263"/>
                  </a:cubicBezTo>
                  <a:cubicBezTo>
                    <a:pt x="1406" y="108"/>
                    <a:pt x="1191" y="1"/>
                    <a:pt x="929"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445" name="Google Shape;445;g23f25e1ab30_0_22"/>
            <p:cNvSpPr/>
            <p:nvPr/>
          </p:nvSpPr>
          <p:spPr>
            <a:xfrm>
              <a:off x="3149110" y="3735868"/>
              <a:ext cx="141056" cy="174716"/>
            </a:xfrm>
            <a:custGeom>
              <a:rect b="b" l="l" r="r" t="t"/>
              <a:pathLst>
                <a:path extrusionOk="0" h="5502" w="4442">
                  <a:moveTo>
                    <a:pt x="2143" y="1"/>
                  </a:moveTo>
                  <a:cubicBezTo>
                    <a:pt x="1322" y="1"/>
                    <a:pt x="810" y="286"/>
                    <a:pt x="536" y="501"/>
                  </a:cubicBezTo>
                  <a:cubicBezTo>
                    <a:pt x="191" y="786"/>
                    <a:pt x="0" y="1156"/>
                    <a:pt x="0" y="1513"/>
                  </a:cubicBezTo>
                  <a:cubicBezTo>
                    <a:pt x="0" y="1739"/>
                    <a:pt x="84" y="1941"/>
                    <a:pt x="262" y="2084"/>
                  </a:cubicBezTo>
                  <a:cubicBezTo>
                    <a:pt x="393" y="2203"/>
                    <a:pt x="596" y="2263"/>
                    <a:pt x="774" y="2263"/>
                  </a:cubicBezTo>
                  <a:cubicBezTo>
                    <a:pt x="1084" y="2263"/>
                    <a:pt x="1227" y="2049"/>
                    <a:pt x="1334" y="1894"/>
                  </a:cubicBezTo>
                  <a:cubicBezTo>
                    <a:pt x="1465" y="1679"/>
                    <a:pt x="1596" y="1489"/>
                    <a:pt x="2108" y="1489"/>
                  </a:cubicBezTo>
                  <a:cubicBezTo>
                    <a:pt x="2286" y="1489"/>
                    <a:pt x="2858" y="1525"/>
                    <a:pt x="2858" y="2001"/>
                  </a:cubicBezTo>
                  <a:cubicBezTo>
                    <a:pt x="2858" y="2358"/>
                    <a:pt x="2512" y="2632"/>
                    <a:pt x="2227" y="2858"/>
                  </a:cubicBezTo>
                  <a:cubicBezTo>
                    <a:pt x="2155" y="2918"/>
                    <a:pt x="2072" y="2965"/>
                    <a:pt x="2024" y="3025"/>
                  </a:cubicBezTo>
                  <a:cubicBezTo>
                    <a:pt x="1679" y="3323"/>
                    <a:pt x="1286" y="3763"/>
                    <a:pt x="1286" y="4668"/>
                  </a:cubicBezTo>
                  <a:cubicBezTo>
                    <a:pt x="1286" y="5180"/>
                    <a:pt x="1405" y="5501"/>
                    <a:pt x="2000" y="5501"/>
                  </a:cubicBezTo>
                  <a:cubicBezTo>
                    <a:pt x="2274" y="5501"/>
                    <a:pt x="2465" y="5442"/>
                    <a:pt x="2596" y="5323"/>
                  </a:cubicBezTo>
                  <a:cubicBezTo>
                    <a:pt x="2703" y="5216"/>
                    <a:pt x="2762" y="5085"/>
                    <a:pt x="2762" y="4918"/>
                  </a:cubicBezTo>
                  <a:cubicBezTo>
                    <a:pt x="2762" y="4430"/>
                    <a:pt x="2762" y="4192"/>
                    <a:pt x="3263" y="3787"/>
                  </a:cubicBezTo>
                  <a:lnTo>
                    <a:pt x="3286" y="3787"/>
                  </a:lnTo>
                  <a:cubicBezTo>
                    <a:pt x="3298" y="3775"/>
                    <a:pt x="3322" y="3763"/>
                    <a:pt x="3358" y="3727"/>
                  </a:cubicBezTo>
                  <a:cubicBezTo>
                    <a:pt x="3429" y="3680"/>
                    <a:pt x="3453" y="3573"/>
                    <a:pt x="3393" y="3489"/>
                  </a:cubicBezTo>
                  <a:cubicBezTo>
                    <a:pt x="3360" y="3449"/>
                    <a:pt x="3311" y="3427"/>
                    <a:pt x="3261" y="3427"/>
                  </a:cubicBezTo>
                  <a:cubicBezTo>
                    <a:pt x="3224" y="3427"/>
                    <a:pt x="3186" y="3440"/>
                    <a:pt x="3155" y="3465"/>
                  </a:cubicBezTo>
                  <a:cubicBezTo>
                    <a:pt x="3120" y="3477"/>
                    <a:pt x="3108" y="3513"/>
                    <a:pt x="3072" y="3525"/>
                  </a:cubicBezTo>
                  <a:lnTo>
                    <a:pt x="3060" y="3525"/>
                  </a:lnTo>
                  <a:cubicBezTo>
                    <a:pt x="2465" y="3989"/>
                    <a:pt x="2429" y="4346"/>
                    <a:pt x="2429" y="4906"/>
                  </a:cubicBezTo>
                  <a:cubicBezTo>
                    <a:pt x="2429" y="4977"/>
                    <a:pt x="2429" y="5156"/>
                    <a:pt x="2000" y="5156"/>
                  </a:cubicBezTo>
                  <a:cubicBezTo>
                    <a:pt x="1798" y="5156"/>
                    <a:pt x="1739" y="5120"/>
                    <a:pt x="1703" y="5085"/>
                  </a:cubicBezTo>
                  <a:cubicBezTo>
                    <a:pt x="1643" y="5025"/>
                    <a:pt x="1619" y="4882"/>
                    <a:pt x="1619" y="4656"/>
                  </a:cubicBezTo>
                  <a:cubicBezTo>
                    <a:pt x="1619" y="3882"/>
                    <a:pt x="1929" y="3513"/>
                    <a:pt x="2227" y="3251"/>
                  </a:cubicBezTo>
                  <a:cubicBezTo>
                    <a:pt x="2286" y="3215"/>
                    <a:pt x="2346" y="3156"/>
                    <a:pt x="2417" y="3108"/>
                  </a:cubicBezTo>
                  <a:cubicBezTo>
                    <a:pt x="2762" y="2858"/>
                    <a:pt x="3179" y="2525"/>
                    <a:pt x="3179" y="1989"/>
                  </a:cubicBezTo>
                  <a:cubicBezTo>
                    <a:pt x="3179" y="1465"/>
                    <a:pt x="2762" y="1144"/>
                    <a:pt x="2108" y="1144"/>
                  </a:cubicBezTo>
                  <a:cubicBezTo>
                    <a:pt x="1417" y="1144"/>
                    <a:pt x="1215" y="1453"/>
                    <a:pt x="1048" y="1691"/>
                  </a:cubicBezTo>
                  <a:cubicBezTo>
                    <a:pt x="941" y="1858"/>
                    <a:pt x="881" y="1918"/>
                    <a:pt x="750" y="1918"/>
                  </a:cubicBezTo>
                  <a:cubicBezTo>
                    <a:pt x="572" y="1918"/>
                    <a:pt x="322" y="1810"/>
                    <a:pt x="322" y="1513"/>
                  </a:cubicBezTo>
                  <a:cubicBezTo>
                    <a:pt x="322" y="1322"/>
                    <a:pt x="429" y="1025"/>
                    <a:pt x="738" y="775"/>
                  </a:cubicBezTo>
                  <a:cubicBezTo>
                    <a:pt x="977" y="572"/>
                    <a:pt x="1405" y="334"/>
                    <a:pt x="2131" y="334"/>
                  </a:cubicBezTo>
                  <a:cubicBezTo>
                    <a:pt x="3298" y="334"/>
                    <a:pt x="4120" y="953"/>
                    <a:pt x="4120" y="1822"/>
                  </a:cubicBezTo>
                  <a:cubicBezTo>
                    <a:pt x="4120" y="2227"/>
                    <a:pt x="3941" y="2644"/>
                    <a:pt x="3596" y="3037"/>
                  </a:cubicBezTo>
                  <a:cubicBezTo>
                    <a:pt x="3524" y="3096"/>
                    <a:pt x="3536" y="3203"/>
                    <a:pt x="3596" y="3263"/>
                  </a:cubicBezTo>
                  <a:cubicBezTo>
                    <a:pt x="3629" y="3290"/>
                    <a:pt x="3669" y="3305"/>
                    <a:pt x="3709" y="3305"/>
                  </a:cubicBezTo>
                  <a:cubicBezTo>
                    <a:pt x="3755" y="3305"/>
                    <a:pt x="3802" y="3284"/>
                    <a:pt x="3834" y="3239"/>
                  </a:cubicBezTo>
                  <a:cubicBezTo>
                    <a:pt x="4239" y="2787"/>
                    <a:pt x="4441" y="2310"/>
                    <a:pt x="4441" y="1810"/>
                  </a:cubicBezTo>
                  <a:cubicBezTo>
                    <a:pt x="4441" y="1287"/>
                    <a:pt x="4203" y="834"/>
                    <a:pt x="3786" y="501"/>
                  </a:cubicBezTo>
                  <a:cubicBezTo>
                    <a:pt x="3370" y="179"/>
                    <a:pt x="2798" y="1"/>
                    <a:pt x="2143"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pic>
        <p:nvPicPr>
          <p:cNvPr id="451" name="Google Shape;451;g23f25e1ab30_0_51"/>
          <p:cNvPicPr preferRelativeResize="0"/>
          <p:nvPr/>
        </p:nvPicPr>
        <p:blipFill rotWithShape="1">
          <a:blip r:embed="rId3">
            <a:alphaModFix/>
          </a:blip>
          <a:srcRect b="0" l="0" r="0" t="0"/>
          <a:stretch/>
        </p:blipFill>
        <p:spPr>
          <a:xfrm>
            <a:off x="773295" y="2936174"/>
            <a:ext cx="3084601" cy="3084601"/>
          </a:xfrm>
          <a:prstGeom prst="rect">
            <a:avLst/>
          </a:prstGeom>
          <a:noFill/>
          <a:ln>
            <a:noFill/>
          </a:ln>
        </p:spPr>
      </p:pic>
      <p:pic>
        <p:nvPicPr>
          <p:cNvPr id="452" name="Google Shape;452;g23f25e1ab30_0_51"/>
          <p:cNvPicPr preferRelativeResize="0"/>
          <p:nvPr/>
        </p:nvPicPr>
        <p:blipFill rotWithShape="1">
          <a:blip r:embed="rId4">
            <a:alphaModFix/>
          </a:blip>
          <a:srcRect b="0" l="0" r="0" t="0"/>
          <a:stretch/>
        </p:blipFill>
        <p:spPr>
          <a:xfrm>
            <a:off x="4743763" y="4035275"/>
            <a:ext cx="6751150" cy="2186825"/>
          </a:xfrm>
          <a:prstGeom prst="rect">
            <a:avLst/>
          </a:prstGeom>
          <a:noFill/>
          <a:ln>
            <a:noFill/>
          </a:ln>
        </p:spPr>
      </p:pic>
      <p:sp>
        <p:nvSpPr>
          <p:cNvPr id="453" name="Google Shape;453;g23f25e1ab30_0_51"/>
          <p:cNvSpPr txBox="1"/>
          <p:nvPr/>
        </p:nvSpPr>
        <p:spPr>
          <a:xfrm>
            <a:off x="5019513" y="1486125"/>
            <a:ext cx="62817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Exo Medium"/>
              <a:buChar char="-"/>
            </a:pPr>
            <a:r>
              <a:rPr b="1" lang="en-US">
                <a:solidFill>
                  <a:srgbClr val="0000FF"/>
                </a:solidFill>
                <a:latin typeface="Exo"/>
                <a:ea typeface="Exo"/>
                <a:cs typeface="Exo"/>
                <a:sym typeface="Exo"/>
              </a:rPr>
              <a:t>UNION ALL</a:t>
            </a:r>
            <a:r>
              <a:rPr lang="en-US">
                <a:solidFill>
                  <a:srgbClr val="000000"/>
                </a:solidFill>
                <a:latin typeface="Exo Medium"/>
                <a:ea typeface="Exo Medium"/>
                <a:cs typeface="Exo Medium"/>
                <a:sym typeface="Exo Medium"/>
              </a:rPr>
              <a:t> hoạt động tương tự như </a:t>
            </a:r>
            <a:r>
              <a:rPr b="1" lang="en-US">
                <a:solidFill>
                  <a:srgbClr val="0000FF"/>
                </a:solidFill>
                <a:latin typeface="Exo"/>
                <a:ea typeface="Exo"/>
                <a:cs typeface="Exo"/>
                <a:sym typeface="Exo"/>
              </a:rPr>
              <a:t>UNION </a:t>
            </a:r>
            <a:r>
              <a:rPr lang="en-US">
                <a:solidFill>
                  <a:srgbClr val="000000"/>
                </a:solidFill>
                <a:latin typeface="Exo Medium"/>
                <a:ea typeface="Exo Medium"/>
                <a:cs typeface="Exo Medium"/>
                <a:sym typeface="Exo Medium"/>
              </a:rPr>
              <a:t>tuy nhiên, </a:t>
            </a:r>
            <a:r>
              <a:rPr b="1" lang="en-US">
                <a:solidFill>
                  <a:srgbClr val="0000FF"/>
                </a:solidFill>
                <a:latin typeface="Exo"/>
                <a:ea typeface="Exo"/>
                <a:cs typeface="Exo"/>
                <a:sym typeface="Exo"/>
              </a:rPr>
              <a:t>UNION ALL </a:t>
            </a:r>
            <a:r>
              <a:rPr lang="en-US">
                <a:solidFill>
                  <a:srgbClr val="000000"/>
                </a:solidFill>
                <a:latin typeface="Exo Medium"/>
                <a:ea typeface="Exo Medium"/>
                <a:cs typeface="Exo Medium"/>
                <a:sym typeface="Exo Medium"/>
              </a:rPr>
              <a:t>sẽ trả về tất cả dòng dữ liệu của 2 câu truy vấn và sẽ không tự động loại bỏ các duplicates.</a:t>
            </a:r>
            <a:endParaRPr>
              <a:solidFill>
                <a:srgbClr val="000000"/>
              </a:solidFill>
              <a:latin typeface="Exo Medium"/>
              <a:ea typeface="Exo Medium"/>
              <a:cs typeface="Exo Medium"/>
              <a:sym typeface="Exo Medium"/>
            </a:endParaRPr>
          </a:p>
          <a:p>
            <a:pPr indent="-317500" lvl="0" marL="457200" rtl="0" algn="l">
              <a:spcBef>
                <a:spcPts val="0"/>
              </a:spcBef>
              <a:spcAft>
                <a:spcPts val="0"/>
              </a:spcAft>
              <a:buClr>
                <a:srgbClr val="000000"/>
              </a:buClr>
              <a:buSzPts val="1400"/>
              <a:buFont typeface="Exo Medium"/>
              <a:buChar char="-"/>
            </a:pPr>
            <a:r>
              <a:rPr lang="en-US">
                <a:solidFill>
                  <a:srgbClr val="000000"/>
                </a:solidFill>
                <a:latin typeface="Exo Medium"/>
                <a:ea typeface="Exo Medium"/>
                <a:cs typeface="Exo Medium"/>
                <a:sym typeface="Exo Medium"/>
              </a:rPr>
              <a:t>Điều kiện sử dụng </a:t>
            </a:r>
            <a:r>
              <a:rPr b="1" lang="en-US">
                <a:solidFill>
                  <a:srgbClr val="0000FF"/>
                </a:solidFill>
                <a:latin typeface="Exo"/>
                <a:ea typeface="Exo"/>
                <a:cs typeface="Exo"/>
                <a:sym typeface="Exo"/>
              </a:rPr>
              <a:t>UNION ALL</a:t>
            </a:r>
            <a:r>
              <a:rPr lang="en-US">
                <a:solidFill>
                  <a:srgbClr val="000000"/>
                </a:solidFill>
                <a:latin typeface="Exo Medium"/>
                <a:ea typeface="Exo Medium"/>
                <a:cs typeface="Exo Medium"/>
                <a:sym typeface="Exo Medium"/>
              </a:rPr>
              <a:t> tương tự như </a:t>
            </a:r>
            <a:r>
              <a:rPr b="1" lang="en-US">
                <a:solidFill>
                  <a:srgbClr val="0000FF"/>
                </a:solidFill>
                <a:latin typeface="Exo"/>
                <a:ea typeface="Exo"/>
                <a:cs typeface="Exo"/>
                <a:sym typeface="Exo"/>
              </a:rPr>
              <a:t>UNION</a:t>
            </a:r>
            <a:endParaRPr>
              <a:solidFill>
                <a:srgbClr val="000000"/>
              </a:solidFill>
              <a:latin typeface="Exo Medium"/>
              <a:ea typeface="Exo Medium"/>
              <a:cs typeface="Exo Medium"/>
              <a:sym typeface="Exo Medium"/>
            </a:endParaRPr>
          </a:p>
          <a:p>
            <a:pPr indent="0" lvl="0" marL="457200" rtl="0" algn="l">
              <a:spcBef>
                <a:spcPts val="0"/>
              </a:spcBef>
              <a:spcAft>
                <a:spcPts val="0"/>
              </a:spcAft>
              <a:buNone/>
            </a:pPr>
            <a:r>
              <a:t/>
            </a:r>
            <a:endParaRPr>
              <a:solidFill>
                <a:srgbClr val="000000"/>
              </a:solidFill>
              <a:latin typeface="Exo Medium"/>
              <a:ea typeface="Exo Medium"/>
              <a:cs typeface="Exo Medium"/>
              <a:sym typeface="Exo Medium"/>
            </a:endParaRPr>
          </a:p>
          <a:p>
            <a:pPr indent="0" lvl="0" marL="0" rtl="0" algn="l">
              <a:spcBef>
                <a:spcPts val="0"/>
              </a:spcBef>
              <a:spcAft>
                <a:spcPts val="0"/>
              </a:spcAft>
              <a:buNone/>
            </a:pPr>
            <a:r>
              <a:rPr lang="en-US">
                <a:solidFill>
                  <a:srgbClr val="000000"/>
                </a:solidFill>
                <a:latin typeface="Exo Medium"/>
                <a:ea typeface="Exo Medium"/>
                <a:cs typeface="Exo Medium"/>
                <a:sym typeface="Exo Medium"/>
              </a:rPr>
              <a:t>Cú pháp của toán tử </a:t>
            </a:r>
            <a:r>
              <a:rPr b="1" lang="en-US">
                <a:solidFill>
                  <a:srgbClr val="0000FF"/>
                </a:solidFill>
                <a:latin typeface="Exo"/>
                <a:ea typeface="Exo"/>
                <a:cs typeface="Exo"/>
                <a:sym typeface="Exo"/>
              </a:rPr>
              <a:t>UNION ALL</a:t>
            </a:r>
            <a:r>
              <a:rPr lang="en-US">
                <a:solidFill>
                  <a:srgbClr val="000000"/>
                </a:solidFill>
                <a:latin typeface="Exo Medium"/>
                <a:ea typeface="Exo Medium"/>
                <a:cs typeface="Exo Medium"/>
                <a:sym typeface="Exo Medium"/>
              </a:rPr>
              <a:t>:</a:t>
            </a:r>
            <a:endParaRPr>
              <a:solidFill>
                <a:srgbClr val="000000"/>
              </a:solidFill>
              <a:latin typeface="Exo Medium"/>
              <a:ea typeface="Exo Medium"/>
              <a:cs typeface="Exo Medium"/>
              <a:sym typeface="Exo Medium"/>
            </a:endParaRPr>
          </a:p>
          <a:p>
            <a:pPr indent="-317500" lvl="0" marL="457200" rtl="0" algn="l">
              <a:spcBef>
                <a:spcPts val="0"/>
              </a:spcBef>
              <a:spcAft>
                <a:spcPts val="0"/>
              </a:spcAft>
              <a:buClr>
                <a:srgbClr val="000000"/>
              </a:buClr>
              <a:buSzPts val="1400"/>
              <a:buFont typeface="Exo Medium"/>
              <a:buChar char="-"/>
            </a:pPr>
            <a:r>
              <a:rPr b="1" lang="en-US">
                <a:solidFill>
                  <a:srgbClr val="0000FF"/>
                </a:solidFill>
                <a:latin typeface="Exo"/>
                <a:ea typeface="Exo"/>
                <a:cs typeface="Exo"/>
                <a:sym typeface="Exo"/>
              </a:rPr>
              <a:t>SELECT</a:t>
            </a:r>
            <a:r>
              <a:rPr lang="en-US">
                <a:solidFill>
                  <a:srgbClr val="000000"/>
                </a:solidFill>
                <a:latin typeface="Exo Medium"/>
                <a:ea typeface="Exo Medium"/>
                <a:cs typeface="Exo Medium"/>
                <a:sym typeface="Exo Medium"/>
              </a:rPr>
              <a:t> </a:t>
            </a:r>
            <a:r>
              <a:rPr i="1" lang="en-US">
                <a:solidFill>
                  <a:srgbClr val="000000"/>
                </a:solidFill>
                <a:latin typeface="Exo Medium"/>
                <a:ea typeface="Exo Medium"/>
                <a:cs typeface="Exo Medium"/>
                <a:sym typeface="Exo Medium"/>
              </a:rPr>
              <a:t>column_name(s)</a:t>
            </a:r>
            <a:r>
              <a:rPr b="1" lang="en-US">
                <a:solidFill>
                  <a:srgbClr val="0000FF"/>
                </a:solidFill>
                <a:latin typeface="Exo"/>
                <a:ea typeface="Exo"/>
                <a:cs typeface="Exo"/>
                <a:sym typeface="Exo"/>
              </a:rPr>
              <a:t> FROM</a:t>
            </a:r>
            <a:r>
              <a:rPr lang="en-US">
                <a:solidFill>
                  <a:srgbClr val="000000"/>
                </a:solidFill>
                <a:latin typeface="Exo Medium"/>
                <a:ea typeface="Exo Medium"/>
                <a:cs typeface="Exo Medium"/>
                <a:sym typeface="Exo Medium"/>
              </a:rPr>
              <a:t> </a:t>
            </a:r>
            <a:r>
              <a:rPr i="1" lang="en-US">
                <a:solidFill>
                  <a:srgbClr val="000000"/>
                </a:solidFill>
                <a:latin typeface="Exo Medium"/>
                <a:ea typeface="Exo Medium"/>
                <a:cs typeface="Exo Medium"/>
                <a:sym typeface="Exo Medium"/>
              </a:rPr>
              <a:t>table1</a:t>
            </a:r>
            <a:br>
              <a:rPr lang="en-US">
                <a:solidFill>
                  <a:srgbClr val="000000"/>
                </a:solidFill>
                <a:latin typeface="Exo Medium"/>
                <a:ea typeface="Exo Medium"/>
                <a:cs typeface="Exo Medium"/>
                <a:sym typeface="Exo Medium"/>
              </a:rPr>
            </a:br>
            <a:r>
              <a:rPr b="1" lang="en-US">
                <a:solidFill>
                  <a:srgbClr val="0000FF"/>
                </a:solidFill>
                <a:latin typeface="Exo"/>
                <a:ea typeface="Exo"/>
                <a:cs typeface="Exo"/>
                <a:sym typeface="Exo"/>
              </a:rPr>
              <a:t>UNION ALL</a:t>
            </a:r>
            <a:br>
              <a:rPr lang="en-US">
                <a:solidFill>
                  <a:srgbClr val="000000"/>
                </a:solidFill>
                <a:latin typeface="Exo Medium"/>
                <a:ea typeface="Exo Medium"/>
                <a:cs typeface="Exo Medium"/>
                <a:sym typeface="Exo Medium"/>
              </a:rPr>
            </a:br>
            <a:r>
              <a:rPr b="1" lang="en-US">
                <a:solidFill>
                  <a:srgbClr val="0000FF"/>
                </a:solidFill>
                <a:latin typeface="Exo"/>
                <a:ea typeface="Exo"/>
                <a:cs typeface="Exo"/>
                <a:sym typeface="Exo"/>
              </a:rPr>
              <a:t>SELECT</a:t>
            </a:r>
            <a:r>
              <a:rPr lang="en-US">
                <a:solidFill>
                  <a:srgbClr val="000000"/>
                </a:solidFill>
                <a:latin typeface="Exo Medium"/>
                <a:ea typeface="Exo Medium"/>
                <a:cs typeface="Exo Medium"/>
                <a:sym typeface="Exo Medium"/>
              </a:rPr>
              <a:t> </a:t>
            </a:r>
            <a:r>
              <a:rPr i="1" lang="en-US">
                <a:solidFill>
                  <a:srgbClr val="000000"/>
                </a:solidFill>
                <a:latin typeface="Exo Medium"/>
                <a:ea typeface="Exo Medium"/>
                <a:cs typeface="Exo Medium"/>
                <a:sym typeface="Exo Medium"/>
              </a:rPr>
              <a:t>column_name(s)</a:t>
            </a:r>
            <a:r>
              <a:rPr lang="en-US">
                <a:solidFill>
                  <a:srgbClr val="000000"/>
                </a:solidFill>
                <a:latin typeface="Exo Medium"/>
                <a:ea typeface="Exo Medium"/>
                <a:cs typeface="Exo Medium"/>
                <a:sym typeface="Exo Medium"/>
              </a:rPr>
              <a:t> </a:t>
            </a:r>
            <a:r>
              <a:rPr b="1" lang="en-US">
                <a:solidFill>
                  <a:srgbClr val="0000FF"/>
                </a:solidFill>
                <a:latin typeface="Exo"/>
                <a:ea typeface="Exo"/>
                <a:cs typeface="Exo"/>
                <a:sym typeface="Exo"/>
              </a:rPr>
              <a:t>FROM</a:t>
            </a:r>
            <a:r>
              <a:rPr lang="en-US">
                <a:solidFill>
                  <a:srgbClr val="000000"/>
                </a:solidFill>
                <a:latin typeface="Exo Medium"/>
                <a:ea typeface="Exo Medium"/>
                <a:cs typeface="Exo Medium"/>
                <a:sym typeface="Exo Medium"/>
              </a:rPr>
              <a:t> </a:t>
            </a:r>
            <a:r>
              <a:rPr i="1" lang="en-US">
                <a:solidFill>
                  <a:srgbClr val="000000"/>
                </a:solidFill>
                <a:latin typeface="Exo Medium"/>
                <a:ea typeface="Exo Medium"/>
                <a:cs typeface="Exo Medium"/>
                <a:sym typeface="Exo Medium"/>
              </a:rPr>
              <a:t>table2</a:t>
            </a:r>
            <a:r>
              <a:rPr lang="en-US">
                <a:solidFill>
                  <a:srgbClr val="000000"/>
                </a:solidFill>
                <a:latin typeface="Exo Medium"/>
                <a:ea typeface="Exo Medium"/>
                <a:cs typeface="Exo Medium"/>
                <a:sym typeface="Exo Medium"/>
              </a:rPr>
              <a:t>;</a:t>
            </a:r>
            <a:endParaRPr>
              <a:solidFill>
                <a:srgbClr val="000000"/>
              </a:solidFill>
              <a:latin typeface="Exo Medium"/>
              <a:ea typeface="Exo Medium"/>
              <a:cs typeface="Exo Medium"/>
              <a:sym typeface="Exo Medium"/>
            </a:endParaRPr>
          </a:p>
        </p:txBody>
      </p:sp>
      <p:sp>
        <p:nvSpPr>
          <p:cNvPr id="454" name="Google Shape;454;g23f25e1ab30_0_51"/>
          <p:cNvSpPr txBox="1"/>
          <p:nvPr/>
        </p:nvSpPr>
        <p:spPr>
          <a:xfrm>
            <a:off x="803300" y="323550"/>
            <a:ext cx="11083200" cy="7080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rgbClr val="000000"/>
              </a:buClr>
              <a:buSzPts val="4000"/>
              <a:buFont typeface="Arial"/>
              <a:buNone/>
            </a:pPr>
            <a:r>
              <a:rPr b="1" lang="en-US" sz="4000">
                <a:solidFill>
                  <a:srgbClr val="E31F26"/>
                </a:solidFill>
                <a:latin typeface="Exo"/>
                <a:ea typeface="Exo"/>
                <a:cs typeface="Exo"/>
                <a:sym typeface="Exo"/>
              </a:rPr>
              <a:t>UNION ALL</a:t>
            </a:r>
            <a:r>
              <a:rPr b="1" lang="en-US" sz="4000">
                <a:solidFill>
                  <a:srgbClr val="000000"/>
                </a:solidFill>
                <a:latin typeface="Exo"/>
                <a:ea typeface="Exo"/>
                <a:cs typeface="Exo"/>
                <a:sym typeface="Exo"/>
              </a:rPr>
              <a:t> </a:t>
            </a:r>
            <a:r>
              <a:rPr b="1" lang="en-US" sz="4000">
                <a:latin typeface="Exo"/>
                <a:ea typeface="Exo"/>
                <a:cs typeface="Exo"/>
                <a:sym typeface="Exo"/>
              </a:rPr>
              <a:t>TRONG SQL</a:t>
            </a:r>
            <a:endParaRPr b="1" sz="4000">
              <a:solidFill>
                <a:srgbClr val="E31F26"/>
              </a:solidFill>
              <a:latin typeface="Exo"/>
              <a:ea typeface="Exo"/>
              <a:cs typeface="Exo"/>
              <a:sym typeface="Exo"/>
            </a:endParaRPr>
          </a:p>
        </p:txBody>
      </p:sp>
      <p:sp>
        <p:nvSpPr>
          <p:cNvPr id="455" name="Google Shape;455;g23f25e1ab30_0_51"/>
          <p:cNvSpPr/>
          <p:nvPr/>
        </p:nvSpPr>
        <p:spPr>
          <a:xfrm>
            <a:off x="773275" y="1660600"/>
            <a:ext cx="3084600" cy="1046700"/>
          </a:xfrm>
          <a:prstGeom prst="wedgeRoundRectCallout">
            <a:avLst>
              <a:gd fmla="val -20833" name="adj1"/>
              <a:gd fmla="val 62500" name="adj2"/>
              <a:gd fmla="val 0" name="adj3"/>
            </a:avLst>
          </a:prstGeom>
          <a:no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700">
                <a:solidFill>
                  <a:srgbClr val="000000"/>
                </a:solidFill>
                <a:latin typeface="Exo Medium"/>
                <a:ea typeface="Exo Medium"/>
                <a:cs typeface="Exo Medium"/>
                <a:sym typeface="Exo Medium"/>
              </a:rPr>
              <a:t>Đơn giản, dùng </a:t>
            </a:r>
            <a:r>
              <a:rPr b="1" i="1" lang="en-US" sz="1700">
                <a:solidFill>
                  <a:srgbClr val="000000"/>
                </a:solidFill>
                <a:latin typeface="Exo"/>
                <a:ea typeface="Exo"/>
                <a:cs typeface="Exo"/>
                <a:sym typeface="Exo"/>
              </a:rPr>
              <a:t>UNION ALL</a:t>
            </a:r>
            <a:endParaRPr b="1" i="1" sz="1700">
              <a:latin typeface="Exo"/>
              <a:ea typeface="Exo"/>
              <a:cs typeface="Exo"/>
              <a:sym typeface="Ex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g248120c3356_0_10"/>
          <p:cNvSpPr txBox="1"/>
          <p:nvPr/>
        </p:nvSpPr>
        <p:spPr>
          <a:xfrm>
            <a:off x="803300" y="323550"/>
            <a:ext cx="9869400" cy="7080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rgbClr val="000000"/>
              </a:buClr>
              <a:buSzPts val="4000"/>
              <a:buFont typeface="Arial"/>
              <a:buNone/>
            </a:pPr>
            <a:r>
              <a:rPr b="1" lang="en-US" sz="4000">
                <a:solidFill>
                  <a:srgbClr val="E31F26"/>
                </a:solidFill>
                <a:latin typeface="Exo"/>
                <a:ea typeface="Exo"/>
                <a:cs typeface="Exo"/>
                <a:sym typeface="Exo"/>
              </a:rPr>
              <a:t>UNION ALL</a:t>
            </a:r>
            <a:r>
              <a:rPr b="1" lang="en-US" sz="4000">
                <a:solidFill>
                  <a:srgbClr val="000000"/>
                </a:solidFill>
                <a:latin typeface="Exo"/>
                <a:ea typeface="Exo"/>
                <a:cs typeface="Exo"/>
                <a:sym typeface="Exo"/>
              </a:rPr>
              <a:t> </a:t>
            </a:r>
            <a:endParaRPr b="1" sz="4000">
              <a:solidFill>
                <a:srgbClr val="E31F26"/>
              </a:solidFill>
              <a:latin typeface="Exo"/>
              <a:ea typeface="Exo"/>
              <a:cs typeface="Exo"/>
              <a:sym typeface="Exo"/>
            </a:endParaRPr>
          </a:p>
        </p:txBody>
      </p:sp>
      <p:sp>
        <p:nvSpPr>
          <p:cNvPr id="462" name="Google Shape;462;g248120c3356_0_10"/>
          <p:cNvSpPr txBox="1"/>
          <p:nvPr/>
        </p:nvSpPr>
        <p:spPr>
          <a:xfrm>
            <a:off x="910350" y="1090225"/>
            <a:ext cx="103713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1" lang="en-US">
                <a:latin typeface="Exo"/>
                <a:ea typeface="Exo"/>
                <a:cs typeface="Exo"/>
                <a:sym typeface="Exo"/>
              </a:rPr>
              <a:t>Bài toán:</a:t>
            </a:r>
            <a:r>
              <a:rPr lang="en-US">
                <a:latin typeface="Exo"/>
                <a:ea typeface="Exo"/>
                <a:cs typeface="Exo"/>
                <a:sym typeface="Exo"/>
              </a:rPr>
              <a:t> Với 2 bảng dữ liệu ví dụ trong UNION, bạn hãy lấy ra danh sách mã Khách hàng và sản phẩm mà họ mua. Sau đó kiểm tra xem trong 2 năm 2022, 2023, có những khách hàng nào quay lại mua hàng ?</a:t>
            </a:r>
            <a:endParaRPr i="0" u="none" cap="none" strike="noStrike">
              <a:solidFill>
                <a:srgbClr val="000000"/>
              </a:solidFill>
              <a:latin typeface="Exo"/>
              <a:ea typeface="Exo"/>
              <a:cs typeface="Exo"/>
              <a:sym typeface="Exo"/>
            </a:endParaRPr>
          </a:p>
        </p:txBody>
      </p:sp>
      <p:graphicFrame>
        <p:nvGraphicFramePr>
          <p:cNvPr id="463" name="Google Shape;463;g248120c3356_0_10"/>
          <p:cNvGraphicFramePr/>
          <p:nvPr/>
        </p:nvGraphicFramePr>
        <p:xfrm>
          <a:off x="8859488" y="4010988"/>
          <a:ext cx="3000000" cy="3000000"/>
        </p:xfrm>
        <a:graphic>
          <a:graphicData uri="http://schemas.openxmlformats.org/drawingml/2006/table">
            <a:tbl>
              <a:tblPr>
                <a:noFill/>
                <a:tableStyleId>{0E928BC3-58A0-4D6D-AEF5-876A2B6ADAE0}</a:tableStyleId>
              </a:tblPr>
              <a:tblGrid>
                <a:gridCol w="861200"/>
                <a:gridCol w="836125"/>
                <a:gridCol w="836125"/>
              </a:tblGrid>
              <a:tr h="547275">
                <a:tc>
                  <a:txBody>
                    <a:bodyPr/>
                    <a:lstStyle/>
                    <a:p>
                      <a:pPr indent="0" lvl="0" marL="0" marR="0" rtl="0" algn="ctr">
                        <a:lnSpc>
                          <a:spcPct val="115000"/>
                        </a:lnSpc>
                        <a:spcBef>
                          <a:spcPts val="0"/>
                        </a:spcBef>
                        <a:spcAft>
                          <a:spcPts val="0"/>
                        </a:spcAft>
                        <a:buClr>
                          <a:srgbClr val="000000"/>
                        </a:buClr>
                        <a:buSzPts val="1000"/>
                        <a:buFont typeface="Arial"/>
                        <a:buNone/>
                      </a:pPr>
                      <a:r>
                        <a:rPr b="1" lang="en-US" sz="1200">
                          <a:solidFill>
                            <a:srgbClr val="FFFFFF"/>
                          </a:solidFill>
                          <a:latin typeface="Exo"/>
                          <a:ea typeface="Exo"/>
                          <a:cs typeface="Exo"/>
                          <a:sym typeface="Exo"/>
                        </a:rPr>
                        <a:t>CusID</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A8F"/>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200">
                          <a:solidFill>
                            <a:srgbClr val="FFFFFF"/>
                          </a:solidFill>
                          <a:latin typeface="Exo"/>
                          <a:ea typeface="Exo"/>
                          <a:cs typeface="Exo"/>
                          <a:sym typeface="Exo"/>
                        </a:rPr>
                        <a:t>PID</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A8F"/>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200">
                          <a:solidFill>
                            <a:srgbClr val="FFFFFF"/>
                          </a:solidFill>
                          <a:latin typeface="Exo"/>
                          <a:ea typeface="Exo"/>
                          <a:cs typeface="Exo"/>
                          <a:sym typeface="Exo"/>
                        </a:rPr>
                        <a:t>OrderDate</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A8F"/>
                    </a:solidFill>
                  </a:tcPr>
                </a:tc>
              </a:tr>
              <a:tr h="264625">
                <a:tc>
                  <a:txBody>
                    <a:bodyPr/>
                    <a:lstStyle/>
                    <a:p>
                      <a:pPr indent="0" lvl="0" marL="0" marR="0" rtl="0" algn="ctr">
                        <a:lnSpc>
                          <a:spcPct val="115000"/>
                        </a:lnSpc>
                        <a:spcBef>
                          <a:spcPts val="0"/>
                        </a:spcBef>
                        <a:spcAft>
                          <a:spcPts val="0"/>
                        </a:spcAft>
                        <a:buClr>
                          <a:srgbClr val="000000"/>
                        </a:buClr>
                        <a:buSzPts val="1000"/>
                        <a:buFont typeface="Arial"/>
                        <a:buNone/>
                      </a:pPr>
                      <a:r>
                        <a:rPr b="1" lang="en-US" sz="1200" u="none" cap="none" strike="noStrike">
                          <a:latin typeface="Exo"/>
                          <a:ea typeface="Exo"/>
                          <a:cs typeface="Exo"/>
                          <a:sym typeface="Exo"/>
                        </a:rPr>
                        <a:t>C100</a:t>
                      </a:r>
                      <a:r>
                        <a:rPr b="1" lang="en-US" sz="1200">
                          <a:latin typeface="Exo"/>
                          <a:ea typeface="Exo"/>
                          <a:cs typeface="Exo"/>
                          <a:sym typeface="Exo"/>
                        </a:rPr>
                        <a:t>3</a:t>
                      </a:r>
                      <a:endParaRPr b="1"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200">
                          <a:latin typeface="Exo"/>
                          <a:ea typeface="Exo"/>
                          <a:cs typeface="Exo"/>
                          <a:sym typeface="Exo"/>
                        </a:rPr>
                        <a:t>P01</a:t>
                      </a:r>
                      <a:endParaRPr b="1"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rtl="0" algn="ctr">
                        <a:lnSpc>
                          <a:spcPct val="115000"/>
                        </a:lnSpc>
                        <a:spcBef>
                          <a:spcPts val="0"/>
                        </a:spcBef>
                        <a:spcAft>
                          <a:spcPts val="0"/>
                        </a:spcAft>
                        <a:buClr>
                          <a:srgbClr val="000000"/>
                        </a:buClr>
                        <a:buSzPts val="1000"/>
                        <a:buFont typeface="Arial"/>
                        <a:buNone/>
                      </a:pPr>
                      <a:r>
                        <a:rPr b="1" lang="en-US" sz="1200">
                          <a:solidFill>
                            <a:srgbClr val="000000"/>
                          </a:solidFill>
                          <a:latin typeface="Exo"/>
                          <a:ea typeface="Exo"/>
                          <a:cs typeface="Exo"/>
                          <a:sym typeface="Exo"/>
                        </a:rPr>
                        <a:t>3/1/2022</a:t>
                      </a:r>
                      <a:endParaRPr b="1"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272950">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a:t>
                      </a:r>
                      <a:r>
                        <a:rPr lang="en-US" sz="1200">
                          <a:latin typeface="Exo"/>
                          <a:ea typeface="Exo"/>
                          <a:cs typeface="Exo"/>
                          <a:sym typeface="Exo"/>
                        </a:rPr>
                        <a:t>4</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a:latin typeface="Exo"/>
                          <a:ea typeface="Exo"/>
                          <a:cs typeface="Exo"/>
                          <a:sym typeface="Exo"/>
                        </a:rPr>
                        <a:t>P05</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rtl="0" algn="ctr">
                        <a:lnSpc>
                          <a:spcPct val="115000"/>
                        </a:lnSpc>
                        <a:spcBef>
                          <a:spcPts val="0"/>
                        </a:spcBef>
                        <a:spcAft>
                          <a:spcPts val="0"/>
                        </a:spcAft>
                        <a:buClr>
                          <a:srgbClr val="000000"/>
                        </a:buClr>
                        <a:buSzPts val="1000"/>
                        <a:buFont typeface="Arial"/>
                        <a:buNone/>
                      </a:pPr>
                      <a:r>
                        <a:rPr lang="en-US" sz="1200">
                          <a:solidFill>
                            <a:srgbClr val="000000"/>
                          </a:solidFill>
                          <a:latin typeface="Exo"/>
                          <a:ea typeface="Exo"/>
                          <a:cs typeface="Exo"/>
                          <a:sym typeface="Exo"/>
                        </a:rPr>
                        <a:t>3/1/2022</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264625">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C1002</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a:latin typeface="Exo"/>
                          <a:ea typeface="Exo"/>
                          <a:cs typeface="Exo"/>
                          <a:sym typeface="Exo"/>
                        </a:rPr>
                        <a:t>P30</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rtl="0" algn="ctr">
                        <a:lnSpc>
                          <a:spcPct val="115000"/>
                        </a:lnSpc>
                        <a:spcBef>
                          <a:spcPts val="0"/>
                        </a:spcBef>
                        <a:spcAft>
                          <a:spcPts val="0"/>
                        </a:spcAft>
                        <a:buClr>
                          <a:srgbClr val="000000"/>
                        </a:buClr>
                        <a:buSzPts val="1000"/>
                        <a:buFont typeface="Arial"/>
                        <a:buNone/>
                      </a:pPr>
                      <a:r>
                        <a:rPr lang="en-US" sz="1200">
                          <a:solidFill>
                            <a:srgbClr val="000000"/>
                          </a:solidFill>
                          <a:latin typeface="Exo"/>
                          <a:ea typeface="Exo"/>
                          <a:cs typeface="Exo"/>
                          <a:sym typeface="Exo"/>
                        </a:rPr>
                        <a:t>3/1/2022</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bl>
          </a:graphicData>
        </a:graphic>
      </p:graphicFrame>
      <p:sp>
        <p:nvSpPr>
          <p:cNvPr id="464" name="Google Shape;464;g248120c3356_0_10"/>
          <p:cNvSpPr/>
          <p:nvPr/>
        </p:nvSpPr>
        <p:spPr>
          <a:xfrm flipH="1">
            <a:off x="6924990" y="4478725"/>
            <a:ext cx="853500" cy="477000"/>
          </a:xfrm>
          <a:prstGeom prst="stripedRightArrow">
            <a:avLst>
              <a:gd fmla="val 50000" name="adj1"/>
              <a:gd fmla="val 50000" name="adj2"/>
            </a:avLst>
          </a:prstGeom>
          <a:solidFill>
            <a:srgbClr val="FF686D"/>
          </a:solidFill>
          <a:ln cap="flat" cmpd="sng" w="9525">
            <a:solidFill>
              <a:srgbClr val="E2262D"/>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465" name="Google Shape;465;g248120c3356_0_10"/>
          <p:cNvSpPr txBox="1"/>
          <p:nvPr/>
        </p:nvSpPr>
        <p:spPr>
          <a:xfrm>
            <a:off x="8781900" y="5354200"/>
            <a:ext cx="27591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US" sz="1100">
                <a:latin typeface="Exo"/>
                <a:ea typeface="Exo"/>
                <a:cs typeface="Exo"/>
                <a:sym typeface="Exo"/>
              </a:rPr>
              <a:t>Bảng Sales_2022 chứa thông tin </a:t>
            </a:r>
            <a:endParaRPr b="1" i="1" sz="1100">
              <a:latin typeface="Exo"/>
              <a:ea typeface="Exo"/>
              <a:cs typeface="Exo"/>
              <a:sym typeface="Exo"/>
            </a:endParaRPr>
          </a:p>
          <a:p>
            <a:pPr indent="0" lvl="0" marL="0" rtl="0" algn="ctr">
              <a:spcBef>
                <a:spcPts val="0"/>
              </a:spcBef>
              <a:spcAft>
                <a:spcPts val="0"/>
              </a:spcAft>
              <a:buNone/>
            </a:pPr>
            <a:r>
              <a:rPr b="1" i="1" lang="en-US" sz="1100">
                <a:latin typeface="Exo"/>
                <a:ea typeface="Exo"/>
                <a:cs typeface="Exo"/>
                <a:sym typeface="Exo"/>
              </a:rPr>
              <a:t>mua hàng năm 2022</a:t>
            </a:r>
            <a:endParaRPr b="1" i="1" sz="1100">
              <a:latin typeface="Exo"/>
              <a:ea typeface="Exo"/>
              <a:cs typeface="Exo"/>
              <a:sym typeface="Exo"/>
            </a:endParaRPr>
          </a:p>
        </p:txBody>
      </p:sp>
      <p:sp>
        <p:nvSpPr>
          <p:cNvPr id="466" name="Google Shape;466;g248120c3356_0_10"/>
          <p:cNvSpPr txBox="1"/>
          <p:nvPr/>
        </p:nvSpPr>
        <p:spPr>
          <a:xfrm>
            <a:off x="8869350" y="3446425"/>
            <a:ext cx="2584200" cy="52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US" sz="1100">
                <a:latin typeface="Exo"/>
                <a:ea typeface="Exo"/>
                <a:cs typeface="Exo"/>
                <a:sym typeface="Exo"/>
              </a:rPr>
              <a:t>Bảng Sales_2023 chứa thông tin mua hàng năm 2023</a:t>
            </a:r>
            <a:endParaRPr b="1" i="1" sz="1100">
              <a:latin typeface="Exo"/>
              <a:ea typeface="Exo"/>
              <a:cs typeface="Exo"/>
              <a:sym typeface="Exo"/>
            </a:endParaRPr>
          </a:p>
        </p:txBody>
      </p:sp>
      <p:sp>
        <p:nvSpPr>
          <p:cNvPr id="467" name="Google Shape;467;g248120c3356_0_10"/>
          <p:cNvSpPr txBox="1"/>
          <p:nvPr/>
        </p:nvSpPr>
        <p:spPr>
          <a:xfrm>
            <a:off x="6445250" y="3083263"/>
            <a:ext cx="2144400" cy="12621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lang="en-US">
                <a:solidFill>
                  <a:srgbClr val="0000FF"/>
                </a:solidFill>
                <a:latin typeface="Exo"/>
                <a:ea typeface="Exo"/>
                <a:cs typeface="Exo"/>
                <a:sym typeface="Exo"/>
              </a:rPr>
              <a:t>SELECT</a:t>
            </a:r>
            <a:r>
              <a:rPr lang="en-US">
                <a:latin typeface="Exo Medium"/>
                <a:ea typeface="Exo Medium"/>
                <a:cs typeface="Exo Medium"/>
                <a:sym typeface="Exo Medium"/>
              </a:rPr>
              <a:t> CusID, PID</a:t>
            </a:r>
            <a:endParaRPr>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400"/>
              <a:buFont typeface="Arial"/>
              <a:buNone/>
            </a:pPr>
            <a:r>
              <a:rPr b="1" lang="en-US">
                <a:solidFill>
                  <a:srgbClr val="0000FF"/>
                </a:solidFill>
                <a:latin typeface="Exo"/>
                <a:ea typeface="Exo"/>
                <a:cs typeface="Exo"/>
                <a:sym typeface="Exo"/>
              </a:rPr>
              <a:t>FROM </a:t>
            </a:r>
            <a:r>
              <a:rPr lang="en-US">
                <a:latin typeface="Exo Medium"/>
                <a:ea typeface="Exo Medium"/>
                <a:cs typeface="Exo Medium"/>
                <a:sym typeface="Exo Medium"/>
              </a:rPr>
              <a:t>Sales_2023 </a:t>
            </a:r>
            <a:r>
              <a:rPr b="1" lang="en-US">
                <a:solidFill>
                  <a:srgbClr val="0000FF"/>
                </a:solidFill>
                <a:latin typeface="Exo"/>
                <a:ea typeface="Exo"/>
                <a:cs typeface="Exo"/>
                <a:sym typeface="Exo"/>
              </a:rPr>
              <a:t>UNION ALL</a:t>
            </a:r>
            <a:endParaRPr b="1">
              <a:solidFill>
                <a:srgbClr val="0000FF"/>
              </a:solidFill>
              <a:latin typeface="Exo"/>
              <a:ea typeface="Exo"/>
              <a:cs typeface="Exo"/>
              <a:sym typeface="Exo"/>
            </a:endParaRPr>
          </a:p>
          <a:p>
            <a:pPr indent="0" lvl="0" marL="0" rtl="0" algn="l">
              <a:spcBef>
                <a:spcPts val="0"/>
              </a:spcBef>
              <a:spcAft>
                <a:spcPts val="0"/>
              </a:spcAft>
              <a:buClr>
                <a:srgbClr val="000000"/>
              </a:buClr>
              <a:buSzPts val="1400"/>
              <a:buFont typeface="Arial"/>
              <a:buNone/>
            </a:pPr>
            <a:r>
              <a:rPr b="1" lang="en-US">
                <a:solidFill>
                  <a:srgbClr val="0000FF"/>
                </a:solidFill>
                <a:latin typeface="Exo"/>
                <a:ea typeface="Exo"/>
                <a:cs typeface="Exo"/>
                <a:sym typeface="Exo"/>
              </a:rPr>
              <a:t>SELECT</a:t>
            </a:r>
            <a:r>
              <a:rPr lang="en-US">
                <a:solidFill>
                  <a:srgbClr val="000000"/>
                </a:solidFill>
                <a:latin typeface="Exo Medium"/>
                <a:ea typeface="Exo Medium"/>
                <a:cs typeface="Exo Medium"/>
                <a:sym typeface="Exo Medium"/>
              </a:rPr>
              <a:t> CusID, PID</a:t>
            </a:r>
            <a:endParaRPr>
              <a:solidFill>
                <a:srgbClr val="000000"/>
              </a:solidFill>
              <a:latin typeface="Exo Medium"/>
              <a:ea typeface="Exo Medium"/>
              <a:cs typeface="Exo Medium"/>
              <a:sym typeface="Exo Medium"/>
            </a:endParaRPr>
          </a:p>
          <a:p>
            <a:pPr indent="0" lvl="0" marL="0" rtl="0" algn="l">
              <a:spcBef>
                <a:spcPts val="0"/>
              </a:spcBef>
              <a:spcAft>
                <a:spcPts val="0"/>
              </a:spcAft>
              <a:buClr>
                <a:srgbClr val="000000"/>
              </a:buClr>
              <a:buSzPts val="1400"/>
              <a:buFont typeface="Arial"/>
              <a:buNone/>
            </a:pPr>
            <a:r>
              <a:rPr b="1" lang="en-US">
                <a:solidFill>
                  <a:srgbClr val="0000FF"/>
                </a:solidFill>
                <a:latin typeface="Exo"/>
                <a:ea typeface="Exo"/>
                <a:cs typeface="Exo"/>
                <a:sym typeface="Exo"/>
              </a:rPr>
              <a:t>FROM </a:t>
            </a:r>
            <a:r>
              <a:rPr lang="en-US">
                <a:solidFill>
                  <a:srgbClr val="000000"/>
                </a:solidFill>
                <a:latin typeface="Exo Medium"/>
                <a:ea typeface="Exo Medium"/>
                <a:cs typeface="Exo Medium"/>
                <a:sym typeface="Exo Medium"/>
              </a:rPr>
              <a:t>Sales_2022</a:t>
            </a:r>
            <a:endParaRPr b="1">
              <a:solidFill>
                <a:srgbClr val="0000FF"/>
              </a:solidFill>
              <a:latin typeface="Exo"/>
              <a:ea typeface="Exo"/>
              <a:cs typeface="Exo"/>
              <a:sym typeface="Exo"/>
            </a:endParaRPr>
          </a:p>
        </p:txBody>
      </p:sp>
      <p:sp>
        <p:nvSpPr>
          <p:cNvPr id="468" name="Google Shape;468;g248120c3356_0_10"/>
          <p:cNvSpPr txBox="1"/>
          <p:nvPr/>
        </p:nvSpPr>
        <p:spPr>
          <a:xfrm>
            <a:off x="4217363" y="4856625"/>
            <a:ext cx="19695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US" sz="1100">
                <a:latin typeface="Exo"/>
                <a:ea typeface="Exo"/>
                <a:cs typeface="Exo"/>
                <a:sym typeface="Exo"/>
              </a:rPr>
              <a:t>Kết quả truy vấn</a:t>
            </a:r>
            <a:endParaRPr b="1" i="1" sz="1100">
              <a:latin typeface="Exo"/>
              <a:ea typeface="Exo"/>
              <a:cs typeface="Exo"/>
              <a:sym typeface="Exo"/>
            </a:endParaRPr>
          </a:p>
        </p:txBody>
      </p:sp>
      <p:graphicFrame>
        <p:nvGraphicFramePr>
          <p:cNvPr id="469" name="Google Shape;469;g248120c3356_0_10"/>
          <p:cNvGraphicFramePr/>
          <p:nvPr/>
        </p:nvGraphicFramePr>
        <p:xfrm>
          <a:off x="8894713" y="2223088"/>
          <a:ext cx="3000000" cy="3000000"/>
        </p:xfrm>
        <a:graphic>
          <a:graphicData uri="http://schemas.openxmlformats.org/drawingml/2006/table">
            <a:tbl>
              <a:tblPr>
                <a:noFill/>
                <a:tableStyleId>{0E928BC3-58A0-4D6D-AEF5-876A2B6ADAE0}</a:tableStyleId>
              </a:tblPr>
              <a:tblGrid>
                <a:gridCol w="861200"/>
                <a:gridCol w="836125"/>
                <a:gridCol w="836125"/>
              </a:tblGrid>
              <a:tr h="387950">
                <a:tc>
                  <a:txBody>
                    <a:bodyPr/>
                    <a:lstStyle/>
                    <a:p>
                      <a:pPr indent="0" lvl="0" marL="0" marR="0" rtl="0" algn="ctr">
                        <a:lnSpc>
                          <a:spcPct val="115000"/>
                        </a:lnSpc>
                        <a:spcBef>
                          <a:spcPts val="0"/>
                        </a:spcBef>
                        <a:spcAft>
                          <a:spcPts val="0"/>
                        </a:spcAft>
                        <a:buClr>
                          <a:srgbClr val="000000"/>
                        </a:buClr>
                        <a:buSzPts val="1000"/>
                        <a:buFont typeface="Arial"/>
                        <a:buNone/>
                      </a:pPr>
                      <a:r>
                        <a:rPr b="1" lang="en-US" sz="1200">
                          <a:solidFill>
                            <a:srgbClr val="FFFFFF"/>
                          </a:solidFill>
                          <a:latin typeface="Exo"/>
                          <a:ea typeface="Exo"/>
                          <a:cs typeface="Exo"/>
                          <a:sym typeface="Exo"/>
                        </a:rPr>
                        <a:t>CusID</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A8F"/>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200">
                          <a:solidFill>
                            <a:srgbClr val="FFFFFF"/>
                          </a:solidFill>
                          <a:latin typeface="Exo"/>
                          <a:ea typeface="Exo"/>
                          <a:cs typeface="Exo"/>
                          <a:sym typeface="Exo"/>
                        </a:rPr>
                        <a:t>PID</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A8F"/>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200">
                          <a:solidFill>
                            <a:srgbClr val="FFFFFF"/>
                          </a:solidFill>
                          <a:latin typeface="Exo"/>
                          <a:ea typeface="Exo"/>
                          <a:cs typeface="Exo"/>
                          <a:sym typeface="Exo"/>
                        </a:rPr>
                        <a:t>OrderDate</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A8F"/>
                    </a:solidFill>
                  </a:tcPr>
                </a:tc>
              </a:tr>
              <a:tr h="256425">
                <a:tc>
                  <a:txBody>
                    <a:bodyPr/>
                    <a:lstStyle/>
                    <a:p>
                      <a:pPr indent="0" lvl="0" marL="0" marR="0" rtl="0" algn="ctr">
                        <a:lnSpc>
                          <a:spcPct val="115000"/>
                        </a:lnSpc>
                        <a:spcBef>
                          <a:spcPts val="0"/>
                        </a:spcBef>
                        <a:spcAft>
                          <a:spcPts val="0"/>
                        </a:spcAft>
                        <a:buClr>
                          <a:srgbClr val="000000"/>
                        </a:buClr>
                        <a:buSzPts val="1000"/>
                        <a:buFont typeface="Arial"/>
                        <a:buNone/>
                      </a:pPr>
                      <a:r>
                        <a:rPr b="1" lang="en-US" sz="1200" u="none" cap="none" strike="noStrike">
                          <a:latin typeface="Exo"/>
                          <a:ea typeface="Exo"/>
                          <a:cs typeface="Exo"/>
                          <a:sym typeface="Exo"/>
                        </a:rPr>
                        <a:t>C100</a:t>
                      </a:r>
                      <a:r>
                        <a:rPr b="1" lang="en-US" sz="1200">
                          <a:latin typeface="Exo"/>
                          <a:ea typeface="Exo"/>
                          <a:cs typeface="Exo"/>
                          <a:sym typeface="Exo"/>
                        </a:rPr>
                        <a:t>3</a:t>
                      </a:r>
                      <a:endParaRPr b="1"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200">
                          <a:latin typeface="Exo"/>
                          <a:ea typeface="Exo"/>
                          <a:cs typeface="Exo"/>
                          <a:sym typeface="Exo"/>
                        </a:rPr>
                        <a:t>P01</a:t>
                      </a:r>
                      <a:endParaRPr b="1"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200">
                          <a:latin typeface="Exo"/>
                          <a:ea typeface="Exo"/>
                          <a:cs typeface="Exo"/>
                          <a:sym typeface="Exo"/>
                        </a:rPr>
                        <a:t>3/1/2023</a:t>
                      </a:r>
                      <a:endParaRPr b="1"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272950">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a:t>
                      </a:r>
                      <a:r>
                        <a:rPr lang="en-US" sz="1200">
                          <a:latin typeface="Exo"/>
                          <a:ea typeface="Exo"/>
                          <a:cs typeface="Exo"/>
                          <a:sym typeface="Exo"/>
                        </a:rPr>
                        <a:t>6</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a:latin typeface="Exo"/>
                          <a:ea typeface="Exo"/>
                          <a:cs typeface="Exo"/>
                          <a:sym typeface="Exo"/>
                        </a:rPr>
                        <a:t>P02</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rtl="0" algn="ctr">
                        <a:lnSpc>
                          <a:spcPct val="115000"/>
                        </a:lnSpc>
                        <a:spcBef>
                          <a:spcPts val="0"/>
                        </a:spcBef>
                        <a:spcAft>
                          <a:spcPts val="0"/>
                        </a:spcAft>
                        <a:buClr>
                          <a:srgbClr val="000000"/>
                        </a:buClr>
                        <a:buSzPts val="1000"/>
                        <a:buFont typeface="Arial"/>
                        <a:buNone/>
                      </a:pPr>
                      <a:r>
                        <a:rPr lang="en-US" sz="1200">
                          <a:solidFill>
                            <a:srgbClr val="000000"/>
                          </a:solidFill>
                          <a:latin typeface="Exo"/>
                          <a:ea typeface="Exo"/>
                          <a:cs typeface="Exo"/>
                          <a:sym typeface="Exo"/>
                        </a:rPr>
                        <a:t>3/1/2023</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264625">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a:t>
                      </a:r>
                      <a:r>
                        <a:rPr lang="en-US" sz="1200">
                          <a:latin typeface="Exo"/>
                          <a:ea typeface="Exo"/>
                          <a:cs typeface="Exo"/>
                          <a:sym typeface="Exo"/>
                        </a:rPr>
                        <a:t>1</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a:latin typeface="Exo"/>
                          <a:ea typeface="Exo"/>
                          <a:cs typeface="Exo"/>
                          <a:sym typeface="Exo"/>
                        </a:rPr>
                        <a:t>P03</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a:solidFill>
                            <a:srgbClr val="000000"/>
                          </a:solidFill>
                          <a:latin typeface="Exo"/>
                          <a:ea typeface="Exo"/>
                          <a:cs typeface="Exo"/>
                          <a:sym typeface="Exo"/>
                        </a:rPr>
                        <a:t>3/1/2023</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bl>
          </a:graphicData>
        </a:graphic>
      </p:graphicFrame>
      <p:graphicFrame>
        <p:nvGraphicFramePr>
          <p:cNvPr id="470" name="Google Shape;470;g248120c3356_0_10"/>
          <p:cNvGraphicFramePr/>
          <p:nvPr/>
        </p:nvGraphicFramePr>
        <p:xfrm>
          <a:off x="4483763" y="2931026"/>
          <a:ext cx="3000000" cy="3000000"/>
        </p:xfrm>
        <a:graphic>
          <a:graphicData uri="http://schemas.openxmlformats.org/drawingml/2006/table">
            <a:tbl>
              <a:tblPr>
                <a:noFill/>
                <a:tableStyleId>{0E928BC3-58A0-4D6D-AEF5-876A2B6ADAE0}</a:tableStyleId>
              </a:tblPr>
              <a:tblGrid>
                <a:gridCol w="728950"/>
                <a:gridCol w="707725"/>
              </a:tblGrid>
              <a:tr h="366150">
                <a:tc>
                  <a:txBody>
                    <a:bodyPr/>
                    <a:lstStyle/>
                    <a:p>
                      <a:pPr indent="0" lvl="0" marL="0" marR="0" rtl="0" algn="ctr">
                        <a:lnSpc>
                          <a:spcPct val="115000"/>
                        </a:lnSpc>
                        <a:spcBef>
                          <a:spcPts val="0"/>
                        </a:spcBef>
                        <a:spcAft>
                          <a:spcPts val="0"/>
                        </a:spcAft>
                        <a:buClr>
                          <a:srgbClr val="000000"/>
                        </a:buClr>
                        <a:buSzPts val="1000"/>
                        <a:buFont typeface="Arial"/>
                        <a:buNone/>
                      </a:pPr>
                      <a:r>
                        <a:rPr b="1" lang="en-US" sz="1200">
                          <a:solidFill>
                            <a:srgbClr val="FFFFFF"/>
                          </a:solidFill>
                          <a:latin typeface="Exo"/>
                          <a:ea typeface="Exo"/>
                          <a:cs typeface="Exo"/>
                          <a:sym typeface="Exo"/>
                        </a:rPr>
                        <a:t>CusID</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A8F"/>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200">
                          <a:solidFill>
                            <a:srgbClr val="FFFFFF"/>
                          </a:solidFill>
                          <a:latin typeface="Exo"/>
                          <a:ea typeface="Exo"/>
                          <a:cs typeface="Exo"/>
                          <a:sym typeface="Exo"/>
                        </a:rPr>
                        <a:t>PID</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A8F"/>
                    </a:solidFill>
                  </a:tcPr>
                </a:tc>
              </a:tr>
              <a:tr h="264625">
                <a:tc>
                  <a:txBody>
                    <a:bodyPr/>
                    <a:lstStyle/>
                    <a:p>
                      <a:pPr indent="0" lvl="0" marL="0" marR="0" rtl="0" algn="ctr">
                        <a:lnSpc>
                          <a:spcPct val="115000"/>
                        </a:lnSpc>
                        <a:spcBef>
                          <a:spcPts val="0"/>
                        </a:spcBef>
                        <a:spcAft>
                          <a:spcPts val="0"/>
                        </a:spcAft>
                        <a:buClr>
                          <a:srgbClr val="000000"/>
                        </a:buClr>
                        <a:buSzPts val="1000"/>
                        <a:buFont typeface="Arial"/>
                        <a:buNone/>
                      </a:pPr>
                      <a:r>
                        <a:rPr b="1" lang="en-US" sz="1200" u="none" cap="none" strike="noStrike">
                          <a:latin typeface="Exo"/>
                          <a:ea typeface="Exo"/>
                          <a:cs typeface="Exo"/>
                          <a:sym typeface="Exo"/>
                        </a:rPr>
                        <a:t>C100</a:t>
                      </a:r>
                      <a:r>
                        <a:rPr b="1" lang="en-US" sz="1200">
                          <a:latin typeface="Exo"/>
                          <a:ea typeface="Exo"/>
                          <a:cs typeface="Exo"/>
                          <a:sym typeface="Exo"/>
                        </a:rPr>
                        <a:t>3</a:t>
                      </a:r>
                      <a:endParaRPr b="1"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200">
                          <a:latin typeface="Exo"/>
                          <a:ea typeface="Exo"/>
                          <a:cs typeface="Exo"/>
                          <a:sym typeface="Exo"/>
                        </a:rPr>
                        <a:t>P01</a:t>
                      </a:r>
                      <a:endParaRPr b="1"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272950">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a:t>
                      </a:r>
                      <a:r>
                        <a:rPr lang="en-US" sz="1200">
                          <a:latin typeface="Exo"/>
                          <a:ea typeface="Exo"/>
                          <a:cs typeface="Exo"/>
                          <a:sym typeface="Exo"/>
                        </a:rPr>
                        <a:t>6</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a:latin typeface="Exo"/>
                          <a:ea typeface="Exo"/>
                          <a:cs typeface="Exo"/>
                          <a:sym typeface="Exo"/>
                        </a:rPr>
                        <a:t>P02</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264625">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a:t>
                      </a:r>
                      <a:r>
                        <a:rPr lang="en-US" sz="1200">
                          <a:latin typeface="Exo"/>
                          <a:ea typeface="Exo"/>
                          <a:cs typeface="Exo"/>
                          <a:sym typeface="Exo"/>
                        </a:rPr>
                        <a:t>1</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a:latin typeface="Exo"/>
                          <a:ea typeface="Exo"/>
                          <a:cs typeface="Exo"/>
                          <a:sym typeface="Exo"/>
                        </a:rPr>
                        <a:t>P03</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264625">
                <a:tc>
                  <a:txBody>
                    <a:bodyPr/>
                    <a:lstStyle/>
                    <a:p>
                      <a:pPr indent="0" lvl="0" marL="0" marR="0" rtl="0" algn="ctr">
                        <a:lnSpc>
                          <a:spcPct val="115000"/>
                        </a:lnSpc>
                        <a:spcBef>
                          <a:spcPts val="0"/>
                        </a:spcBef>
                        <a:spcAft>
                          <a:spcPts val="0"/>
                        </a:spcAft>
                        <a:buClr>
                          <a:srgbClr val="000000"/>
                        </a:buClr>
                        <a:buSzPts val="1000"/>
                        <a:buFont typeface="Arial"/>
                        <a:buNone/>
                      </a:pPr>
                      <a:r>
                        <a:rPr b="1" lang="en-US" sz="1200" u="none" cap="none" strike="noStrike">
                          <a:latin typeface="Exo"/>
                          <a:ea typeface="Exo"/>
                          <a:cs typeface="Exo"/>
                          <a:sym typeface="Exo"/>
                        </a:rPr>
                        <a:t>C100</a:t>
                      </a:r>
                      <a:r>
                        <a:rPr b="1" lang="en-US" sz="1200">
                          <a:latin typeface="Exo"/>
                          <a:ea typeface="Exo"/>
                          <a:cs typeface="Exo"/>
                          <a:sym typeface="Exo"/>
                        </a:rPr>
                        <a:t>3</a:t>
                      </a:r>
                      <a:endParaRPr b="1"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200">
                          <a:latin typeface="Exo"/>
                          <a:ea typeface="Exo"/>
                          <a:cs typeface="Exo"/>
                          <a:sym typeface="Exo"/>
                        </a:rPr>
                        <a:t>P01</a:t>
                      </a:r>
                      <a:endParaRPr b="1"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264625">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a:t>
                      </a:r>
                      <a:r>
                        <a:rPr lang="en-US" sz="1200">
                          <a:latin typeface="Exo"/>
                          <a:ea typeface="Exo"/>
                          <a:cs typeface="Exo"/>
                          <a:sym typeface="Exo"/>
                        </a:rPr>
                        <a:t>4</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a:latin typeface="Exo"/>
                          <a:ea typeface="Exo"/>
                          <a:cs typeface="Exo"/>
                          <a:sym typeface="Exo"/>
                        </a:rPr>
                        <a:t>P05</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264625">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C1002</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a:latin typeface="Exo"/>
                          <a:ea typeface="Exo"/>
                          <a:cs typeface="Exo"/>
                          <a:sym typeface="Exo"/>
                        </a:rPr>
                        <a:t>P30</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bl>
          </a:graphicData>
        </a:graphic>
      </p:graphicFrame>
      <p:sp>
        <p:nvSpPr>
          <p:cNvPr id="471" name="Google Shape;471;g248120c3356_0_10"/>
          <p:cNvSpPr/>
          <p:nvPr/>
        </p:nvSpPr>
        <p:spPr>
          <a:xfrm>
            <a:off x="1598000" y="2188375"/>
            <a:ext cx="1902000" cy="1046700"/>
          </a:xfrm>
          <a:prstGeom prst="wedgeRoundRectCallout">
            <a:avLst>
              <a:gd fmla="val -20833" name="adj1"/>
              <a:gd fmla="val 62500" name="adj2"/>
              <a:gd fmla="val 0" name="adj3"/>
            </a:avLst>
          </a:prstGeom>
          <a:no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i="1" lang="en-US" sz="1700">
                <a:latin typeface="Exo"/>
                <a:ea typeface="Exo"/>
                <a:cs typeface="Exo"/>
                <a:sym typeface="Exo"/>
              </a:rPr>
              <a:t>Vấn đề với UNION  đã được giải quyết !</a:t>
            </a:r>
            <a:endParaRPr b="1" i="1" sz="1700">
              <a:latin typeface="Exo"/>
              <a:ea typeface="Exo"/>
              <a:cs typeface="Exo"/>
              <a:sym typeface="Exo"/>
            </a:endParaRPr>
          </a:p>
        </p:txBody>
      </p:sp>
      <p:pic>
        <p:nvPicPr>
          <p:cNvPr id="472" name="Google Shape;472;g248120c3356_0_10"/>
          <p:cNvPicPr preferRelativeResize="0"/>
          <p:nvPr/>
        </p:nvPicPr>
        <p:blipFill>
          <a:blip r:embed="rId3">
            <a:alphaModFix/>
          </a:blip>
          <a:stretch>
            <a:fillRect/>
          </a:stretch>
        </p:blipFill>
        <p:spPr>
          <a:xfrm>
            <a:off x="2982875" y="2696325"/>
            <a:ext cx="477000" cy="477000"/>
          </a:xfrm>
          <a:prstGeom prst="rect">
            <a:avLst/>
          </a:prstGeom>
          <a:noFill/>
          <a:ln>
            <a:noFill/>
          </a:ln>
        </p:spPr>
      </p:pic>
      <p:pic>
        <p:nvPicPr>
          <p:cNvPr id="473" name="Google Shape;473;g248120c3356_0_10"/>
          <p:cNvPicPr preferRelativeResize="0"/>
          <p:nvPr/>
        </p:nvPicPr>
        <p:blipFill>
          <a:blip r:embed="rId4">
            <a:alphaModFix/>
          </a:blip>
          <a:stretch>
            <a:fillRect/>
          </a:stretch>
        </p:blipFill>
        <p:spPr>
          <a:xfrm flipH="1">
            <a:off x="449663" y="3245904"/>
            <a:ext cx="3523975" cy="281917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g23f25e1ab30_0_61"/>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479" name="Google Shape;479;g23f25e1ab30_0_61"/>
          <p:cNvPicPr preferRelativeResize="0"/>
          <p:nvPr/>
        </p:nvPicPr>
        <p:blipFill rotWithShape="1">
          <a:blip r:embed="rId3">
            <a:alphaModFix/>
          </a:blip>
          <a:srcRect b="0" l="0" r="0" t="0"/>
          <a:stretch/>
        </p:blipFill>
        <p:spPr>
          <a:xfrm>
            <a:off x="124000" y="1055975"/>
            <a:ext cx="5438599" cy="5209800"/>
          </a:xfrm>
          <a:prstGeom prst="rect">
            <a:avLst/>
          </a:prstGeom>
          <a:noFill/>
          <a:ln>
            <a:noFill/>
          </a:ln>
        </p:spPr>
      </p:pic>
      <p:sp>
        <p:nvSpPr>
          <p:cNvPr id="480" name="Google Shape;480;g23f25e1ab30_0_61"/>
          <p:cNvSpPr txBox="1"/>
          <p:nvPr/>
        </p:nvSpPr>
        <p:spPr>
          <a:xfrm>
            <a:off x="5285600" y="1861450"/>
            <a:ext cx="6547800" cy="677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US" sz="3800" u="none" cap="none" strike="noStrike">
                <a:solidFill>
                  <a:srgbClr val="000000"/>
                </a:solidFill>
                <a:latin typeface="Exo"/>
                <a:ea typeface="Exo"/>
                <a:cs typeface="Exo"/>
                <a:sym typeface="Exo"/>
              </a:rPr>
              <a:t>Nội dung bài học</a:t>
            </a:r>
            <a:endParaRPr b="1" i="0" sz="4000" u="none" cap="none" strike="noStrike">
              <a:solidFill>
                <a:srgbClr val="000000"/>
              </a:solidFill>
              <a:latin typeface="Exo"/>
              <a:ea typeface="Exo"/>
              <a:cs typeface="Exo"/>
              <a:sym typeface="Exo"/>
            </a:endParaRPr>
          </a:p>
        </p:txBody>
      </p:sp>
      <p:sp>
        <p:nvSpPr>
          <p:cNvPr id="481" name="Google Shape;481;g23f25e1ab30_0_61"/>
          <p:cNvSpPr/>
          <p:nvPr/>
        </p:nvSpPr>
        <p:spPr>
          <a:xfrm>
            <a:off x="5291903" y="2748418"/>
            <a:ext cx="6535200" cy="772500"/>
          </a:xfrm>
          <a:prstGeom prst="roundRect">
            <a:avLst>
              <a:gd fmla="val 16667" name="adj"/>
            </a:avLst>
          </a:prstGeom>
          <a:solidFill>
            <a:srgbClr val="FFFFFF"/>
          </a:solid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2000" u="none" cap="none" strike="noStrike">
              <a:solidFill>
                <a:srgbClr val="000000"/>
              </a:solidFill>
              <a:latin typeface="Calibri"/>
              <a:ea typeface="Calibri"/>
              <a:cs typeface="Calibri"/>
              <a:sym typeface="Calibri"/>
            </a:endParaRPr>
          </a:p>
        </p:txBody>
      </p:sp>
      <p:sp>
        <p:nvSpPr>
          <p:cNvPr id="482" name="Google Shape;482;g23f25e1ab30_0_61"/>
          <p:cNvSpPr txBox="1"/>
          <p:nvPr/>
        </p:nvSpPr>
        <p:spPr>
          <a:xfrm>
            <a:off x="5358000" y="2739938"/>
            <a:ext cx="6469200" cy="772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100"/>
              <a:buFont typeface="Arial"/>
              <a:buNone/>
            </a:pPr>
            <a:r>
              <a:rPr b="1" lang="en-US" sz="2000">
                <a:solidFill>
                  <a:srgbClr val="E2262D"/>
                </a:solidFill>
                <a:latin typeface="Exo"/>
                <a:ea typeface="Exo"/>
                <a:cs typeface="Exo"/>
                <a:sym typeface="Exo"/>
              </a:rPr>
              <a:t>   </a:t>
            </a:r>
            <a:r>
              <a:rPr b="1" lang="en-US" sz="2100">
                <a:solidFill>
                  <a:srgbClr val="E2262D"/>
                </a:solidFill>
                <a:latin typeface="Exo"/>
                <a:ea typeface="Exo"/>
                <a:cs typeface="Exo"/>
                <a:sym typeface="Exo"/>
              </a:rPr>
              <a:t>1.  JOIN - Kết hợp dữ liệu với JOIN</a:t>
            </a:r>
            <a:endParaRPr b="0" i="0" sz="2000" u="none" cap="none" strike="noStrike">
              <a:solidFill>
                <a:srgbClr val="E2262D"/>
              </a:solidFill>
              <a:latin typeface="Arial"/>
              <a:ea typeface="Arial"/>
              <a:cs typeface="Arial"/>
              <a:sym typeface="Arial"/>
            </a:endParaRPr>
          </a:p>
        </p:txBody>
      </p:sp>
      <p:sp>
        <p:nvSpPr>
          <p:cNvPr id="483" name="Google Shape;483;g23f25e1ab30_0_61"/>
          <p:cNvSpPr/>
          <p:nvPr/>
        </p:nvSpPr>
        <p:spPr>
          <a:xfrm>
            <a:off x="5291903" y="3713853"/>
            <a:ext cx="6535200" cy="772500"/>
          </a:xfrm>
          <a:prstGeom prst="roundRect">
            <a:avLst>
              <a:gd fmla="val 16667" name="adj"/>
            </a:avLst>
          </a:prstGeom>
          <a:solidFill>
            <a:srgbClr val="FFFFFF"/>
          </a:solid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2000" u="none" cap="none" strike="noStrike">
              <a:solidFill>
                <a:srgbClr val="000000"/>
              </a:solidFill>
              <a:latin typeface="Calibri"/>
              <a:ea typeface="Calibri"/>
              <a:cs typeface="Calibri"/>
              <a:sym typeface="Calibri"/>
            </a:endParaRPr>
          </a:p>
        </p:txBody>
      </p:sp>
      <p:sp>
        <p:nvSpPr>
          <p:cNvPr id="484" name="Google Shape;484;g23f25e1ab30_0_61"/>
          <p:cNvSpPr txBox="1"/>
          <p:nvPr/>
        </p:nvSpPr>
        <p:spPr>
          <a:xfrm>
            <a:off x="5358000" y="3713863"/>
            <a:ext cx="6469200" cy="772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100"/>
              <a:buFont typeface="Arial"/>
              <a:buNone/>
            </a:pPr>
            <a:r>
              <a:rPr b="1" lang="en-US" sz="2000">
                <a:solidFill>
                  <a:srgbClr val="E31F26"/>
                </a:solidFill>
                <a:latin typeface="Exo"/>
                <a:ea typeface="Exo"/>
                <a:cs typeface="Exo"/>
                <a:sym typeface="Exo"/>
              </a:rPr>
              <a:t>   </a:t>
            </a:r>
            <a:r>
              <a:rPr b="1" lang="en-US" sz="2100">
                <a:solidFill>
                  <a:srgbClr val="E31F26"/>
                </a:solidFill>
                <a:latin typeface="Exo"/>
                <a:ea typeface="Exo"/>
                <a:cs typeface="Exo"/>
                <a:sym typeface="Exo"/>
              </a:rPr>
              <a:t>2. UNION - Kết hợp dữ liệu với UNION</a:t>
            </a:r>
            <a:endParaRPr b="1" sz="2000">
              <a:solidFill>
                <a:srgbClr val="E31F26"/>
              </a:solidFill>
              <a:latin typeface="Exo"/>
              <a:ea typeface="Exo"/>
              <a:cs typeface="Exo"/>
              <a:sym typeface="Exo"/>
            </a:endParaRPr>
          </a:p>
        </p:txBody>
      </p:sp>
      <p:sp>
        <p:nvSpPr>
          <p:cNvPr id="485" name="Google Shape;485;g23f25e1ab30_0_61"/>
          <p:cNvSpPr/>
          <p:nvPr/>
        </p:nvSpPr>
        <p:spPr>
          <a:xfrm>
            <a:off x="5291953" y="4687789"/>
            <a:ext cx="6535200" cy="7725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2000" u="none" cap="none" strike="noStrike">
              <a:solidFill>
                <a:srgbClr val="000000"/>
              </a:solidFill>
              <a:latin typeface="Calibri"/>
              <a:ea typeface="Calibri"/>
              <a:cs typeface="Calibri"/>
              <a:sym typeface="Calibri"/>
            </a:endParaRPr>
          </a:p>
        </p:txBody>
      </p:sp>
      <p:sp>
        <p:nvSpPr>
          <p:cNvPr id="486" name="Google Shape;486;g23f25e1ab30_0_61"/>
          <p:cNvSpPr txBox="1"/>
          <p:nvPr/>
        </p:nvSpPr>
        <p:spPr>
          <a:xfrm>
            <a:off x="5358050" y="4687800"/>
            <a:ext cx="6469200" cy="772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100"/>
              <a:buFont typeface="Arial"/>
              <a:buNone/>
            </a:pPr>
            <a:r>
              <a:rPr b="1" lang="en-US" sz="2000">
                <a:solidFill>
                  <a:srgbClr val="FFFFFF"/>
                </a:solidFill>
                <a:latin typeface="Exo"/>
                <a:ea typeface="Exo"/>
                <a:cs typeface="Exo"/>
                <a:sym typeface="Exo"/>
              </a:rPr>
              <a:t>   </a:t>
            </a:r>
            <a:r>
              <a:rPr b="1" lang="en-US" sz="2100">
                <a:solidFill>
                  <a:srgbClr val="FFFFFF"/>
                </a:solidFill>
                <a:latin typeface="Exo"/>
                <a:ea typeface="Exo"/>
                <a:cs typeface="Exo"/>
                <a:sym typeface="Exo"/>
              </a:rPr>
              <a:t>3. Các hàm (built-in function) thông dụng trong </a:t>
            </a:r>
            <a:endParaRPr b="1" sz="2100">
              <a:solidFill>
                <a:srgbClr val="FFFFFF"/>
              </a:solidFill>
              <a:latin typeface="Exo"/>
              <a:ea typeface="Exo"/>
              <a:cs typeface="Exo"/>
              <a:sym typeface="Exo"/>
            </a:endParaRPr>
          </a:p>
          <a:p>
            <a:pPr indent="0" lvl="0" marL="0" marR="0" rtl="0" algn="l">
              <a:lnSpc>
                <a:spcPct val="100000"/>
              </a:lnSpc>
              <a:spcBef>
                <a:spcPts val="0"/>
              </a:spcBef>
              <a:spcAft>
                <a:spcPts val="0"/>
              </a:spcAft>
              <a:buClr>
                <a:srgbClr val="000000"/>
              </a:buClr>
              <a:buSzPts val="2100"/>
              <a:buFont typeface="Arial"/>
              <a:buNone/>
            </a:pPr>
            <a:r>
              <a:rPr b="1" lang="en-US" sz="2100">
                <a:solidFill>
                  <a:srgbClr val="FFFFFF"/>
                </a:solidFill>
                <a:latin typeface="Exo"/>
                <a:ea typeface="Exo"/>
                <a:cs typeface="Exo"/>
                <a:sym typeface="Exo"/>
              </a:rPr>
              <a:t>   SQL</a:t>
            </a:r>
            <a:endParaRPr b="0" i="0" sz="2000" u="none" cap="none" strike="noStrike">
              <a:solidFill>
                <a:srgbClr val="FFFFFF"/>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g23f25e1ab30_0_74"/>
          <p:cNvSpPr/>
          <p:nvPr/>
        </p:nvSpPr>
        <p:spPr>
          <a:xfrm>
            <a:off x="532025" y="1547750"/>
            <a:ext cx="3235200" cy="4798800"/>
          </a:xfrm>
          <a:prstGeom prst="roundRect">
            <a:avLst>
              <a:gd fmla="val 16667" name="adj"/>
            </a:avLst>
          </a:prstGeom>
          <a:solidFill>
            <a:srgbClr val="FFE3E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g23f25e1ab30_0_74"/>
          <p:cNvSpPr/>
          <p:nvPr/>
        </p:nvSpPr>
        <p:spPr>
          <a:xfrm>
            <a:off x="531925" y="1453550"/>
            <a:ext cx="3235200" cy="6879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Calibri"/>
              <a:buNone/>
            </a:pPr>
            <a:r>
              <a:rPr b="1" lang="en-US" sz="1800">
                <a:solidFill>
                  <a:srgbClr val="FFFFFF"/>
                </a:solidFill>
                <a:latin typeface="Exo"/>
                <a:ea typeface="Exo"/>
                <a:cs typeface="Exo"/>
                <a:sym typeface="Exo"/>
              </a:rPr>
              <a:t>ROUND()</a:t>
            </a:r>
            <a:endParaRPr b="1" sz="1800">
              <a:solidFill>
                <a:srgbClr val="FFFFFF"/>
              </a:solidFill>
              <a:latin typeface="Exo"/>
              <a:ea typeface="Exo"/>
              <a:cs typeface="Exo"/>
              <a:sym typeface="Exo"/>
            </a:endParaRPr>
          </a:p>
        </p:txBody>
      </p:sp>
      <p:sp>
        <p:nvSpPr>
          <p:cNvPr id="494" name="Google Shape;494;g23f25e1ab30_0_74"/>
          <p:cNvSpPr txBox="1"/>
          <p:nvPr/>
        </p:nvSpPr>
        <p:spPr>
          <a:xfrm>
            <a:off x="645623" y="2563450"/>
            <a:ext cx="3197700" cy="307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rgbClr val="000000"/>
                </a:solidFill>
                <a:latin typeface="Exo Medium"/>
                <a:ea typeface="Exo Medium"/>
                <a:cs typeface="Exo Medium"/>
                <a:sym typeface="Exo Medium"/>
              </a:rPr>
              <a:t>Hàm </a:t>
            </a:r>
            <a:r>
              <a:rPr b="1" lang="en-US" sz="1800">
                <a:solidFill>
                  <a:srgbClr val="0070C0"/>
                </a:solidFill>
                <a:latin typeface="Exo"/>
                <a:ea typeface="Exo"/>
                <a:cs typeface="Exo"/>
                <a:sym typeface="Exo"/>
              </a:rPr>
              <a:t>ROUND(</a:t>
            </a:r>
            <a:r>
              <a:rPr lang="en-US" sz="1800">
                <a:solidFill>
                  <a:srgbClr val="000000"/>
                </a:solidFill>
                <a:latin typeface="Exo Medium"/>
                <a:ea typeface="Exo Medium"/>
                <a:cs typeface="Exo Medium"/>
                <a:sym typeface="Exo Medium"/>
              </a:rPr>
              <a:t>) sử dụng để làm tròn đến số lượng số thập phân nhất định.</a:t>
            </a:r>
            <a:endParaRPr sz="1800">
              <a:solidFill>
                <a:srgbClr val="000000"/>
              </a:solidFill>
              <a:latin typeface="Exo Medium"/>
              <a:ea typeface="Exo Medium"/>
              <a:cs typeface="Exo Medium"/>
              <a:sym typeface="Exo Medium"/>
            </a:endParaRPr>
          </a:p>
          <a:p>
            <a:pPr indent="0" lvl="0" marL="0" rtl="0" algn="l">
              <a:spcBef>
                <a:spcPts val="0"/>
              </a:spcBef>
              <a:spcAft>
                <a:spcPts val="0"/>
              </a:spcAft>
              <a:buNone/>
            </a:pPr>
            <a:r>
              <a:t/>
            </a:r>
            <a:endParaRPr sz="1800">
              <a:solidFill>
                <a:srgbClr val="000000"/>
              </a:solidFill>
              <a:latin typeface="Exo Medium"/>
              <a:ea typeface="Exo Medium"/>
              <a:cs typeface="Exo Medium"/>
              <a:sym typeface="Exo Medium"/>
            </a:endParaRPr>
          </a:p>
          <a:p>
            <a:pPr indent="0" lvl="0" marL="0" rtl="0" algn="l">
              <a:spcBef>
                <a:spcPts val="0"/>
              </a:spcBef>
              <a:spcAft>
                <a:spcPts val="0"/>
              </a:spcAft>
              <a:buNone/>
            </a:pPr>
            <a:r>
              <a:rPr lang="en-US" sz="1800">
                <a:solidFill>
                  <a:srgbClr val="000000"/>
                </a:solidFill>
                <a:latin typeface="Exo Medium"/>
                <a:ea typeface="Exo Medium"/>
                <a:cs typeface="Exo Medium"/>
                <a:sym typeface="Exo Medium"/>
              </a:rPr>
              <a:t>Cú pháp:</a:t>
            </a:r>
            <a:endParaRPr sz="1800">
              <a:solidFill>
                <a:srgbClr val="000000"/>
              </a:solidFill>
              <a:latin typeface="Exo Medium"/>
              <a:ea typeface="Exo Medium"/>
              <a:cs typeface="Exo Medium"/>
              <a:sym typeface="Exo Medium"/>
            </a:endParaRPr>
          </a:p>
          <a:p>
            <a:pPr indent="0" lvl="0" marL="0" rtl="0" algn="l">
              <a:spcBef>
                <a:spcPts val="0"/>
              </a:spcBef>
              <a:spcAft>
                <a:spcPts val="0"/>
              </a:spcAft>
              <a:buNone/>
            </a:pPr>
            <a:r>
              <a:rPr lang="en-US" sz="1800">
                <a:solidFill>
                  <a:srgbClr val="000000"/>
                </a:solidFill>
                <a:latin typeface="Exo Medium"/>
                <a:ea typeface="Exo Medium"/>
                <a:cs typeface="Exo Medium"/>
                <a:sym typeface="Exo Medium"/>
              </a:rPr>
              <a:t> </a:t>
            </a:r>
            <a:endParaRPr>
              <a:solidFill>
                <a:srgbClr val="000000"/>
              </a:solidFill>
              <a:latin typeface="Exo Medium"/>
              <a:ea typeface="Exo Medium"/>
              <a:cs typeface="Exo Medium"/>
              <a:sym typeface="Exo Medium"/>
            </a:endParaRPr>
          </a:p>
          <a:p>
            <a:pPr indent="0" lvl="0" marL="0" rtl="0" algn="l">
              <a:spcBef>
                <a:spcPts val="0"/>
              </a:spcBef>
              <a:spcAft>
                <a:spcPts val="0"/>
              </a:spcAft>
              <a:buNone/>
            </a:pPr>
            <a:r>
              <a:rPr b="1" lang="en-US" sz="1800">
                <a:solidFill>
                  <a:srgbClr val="0070C0"/>
                </a:solidFill>
                <a:latin typeface="Exo"/>
                <a:ea typeface="Exo"/>
                <a:cs typeface="Exo"/>
                <a:sym typeface="Exo"/>
              </a:rPr>
              <a:t>ROUND</a:t>
            </a:r>
            <a:r>
              <a:rPr lang="en-US" sz="1300">
                <a:solidFill>
                  <a:srgbClr val="000000"/>
                </a:solidFill>
                <a:latin typeface="Exo Medium"/>
                <a:ea typeface="Exo Medium"/>
                <a:cs typeface="Exo Medium"/>
                <a:sym typeface="Exo Medium"/>
              </a:rPr>
              <a:t>(column_name, number of decimals)</a:t>
            </a:r>
            <a:endParaRPr sz="1300">
              <a:solidFill>
                <a:srgbClr val="000000"/>
              </a:solidFill>
              <a:latin typeface="Exo Medium"/>
              <a:ea typeface="Exo Medium"/>
              <a:cs typeface="Exo Medium"/>
              <a:sym typeface="Exo Medium"/>
            </a:endParaRPr>
          </a:p>
          <a:p>
            <a:pPr indent="0" lvl="0" marL="0" rtl="0" algn="l">
              <a:spcBef>
                <a:spcPts val="0"/>
              </a:spcBef>
              <a:spcAft>
                <a:spcPts val="0"/>
              </a:spcAft>
              <a:buNone/>
            </a:pPr>
            <a:r>
              <a:rPr lang="en-US" sz="1300">
                <a:solidFill>
                  <a:srgbClr val="000000"/>
                </a:solidFill>
                <a:latin typeface="Exo Medium"/>
                <a:ea typeface="Exo Medium"/>
                <a:cs typeface="Exo Medium"/>
                <a:sym typeface="Exo Medium"/>
              </a:rPr>
              <a:t> </a:t>
            </a:r>
            <a:endParaRPr sz="900">
              <a:solidFill>
                <a:srgbClr val="000000"/>
              </a:solidFill>
              <a:latin typeface="Exo Medium"/>
              <a:ea typeface="Exo Medium"/>
              <a:cs typeface="Exo Medium"/>
              <a:sym typeface="Exo Medium"/>
            </a:endParaRPr>
          </a:p>
          <a:p>
            <a:pPr indent="0" lvl="0" marL="0" rtl="0" algn="l">
              <a:spcBef>
                <a:spcPts val="0"/>
              </a:spcBef>
              <a:spcAft>
                <a:spcPts val="0"/>
              </a:spcAft>
              <a:buNone/>
            </a:pPr>
            <a:r>
              <a:rPr lang="en-US" sz="1800">
                <a:solidFill>
                  <a:srgbClr val="000000"/>
                </a:solidFill>
                <a:latin typeface="Exo Medium"/>
                <a:ea typeface="Exo Medium"/>
                <a:cs typeface="Exo Medium"/>
                <a:sym typeface="Exo Medium"/>
              </a:rPr>
              <a:t>VD: </a:t>
            </a:r>
            <a:r>
              <a:rPr b="1" lang="en-US" sz="1800">
                <a:solidFill>
                  <a:srgbClr val="0070C0"/>
                </a:solidFill>
                <a:latin typeface="Exo"/>
                <a:ea typeface="Exo"/>
                <a:cs typeface="Exo"/>
                <a:sym typeface="Exo"/>
              </a:rPr>
              <a:t>ROUND</a:t>
            </a:r>
            <a:r>
              <a:rPr lang="en-US" sz="1800">
                <a:solidFill>
                  <a:srgbClr val="000000"/>
                </a:solidFill>
                <a:latin typeface="Exo Medium"/>
                <a:ea typeface="Exo Medium"/>
                <a:cs typeface="Exo Medium"/>
                <a:sym typeface="Exo Medium"/>
              </a:rPr>
              <a:t>(115.1234, 2) = 115.12</a:t>
            </a:r>
            <a:endParaRPr>
              <a:latin typeface="Exo Medium"/>
              <a:ea typeface="Exo Medium"/>
              <a:cs typeface="Exo Medium"/>
              <a:sym typeface="Exo Medium"/>
            </a:endParaRPr>
          </a:p>
        </p:txBody>
      </p:sp>
      <p:sp>
        <p:nvSpPr>
          <p:cNvPr id="495" name="Google Shape;495;g23f25e1ab30_0_74"/>
          <p:cNvSpPr txBox="1"/>
          <p:nvPr/>
        </p:nvSpPr>
        <p:spPr>
          <a:xfrm>
            <a:off x="803300" y="323550"/>
            <a:ext cx="9869400" cy="7080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rgbClr val="000000"/>
              </a:buClr>
              <a:buSzPts val="4000"/>
              <a:buFont typeface="Arial"/>
              <a:buNone/>
            </a:pPr>
            <a:r>
              <a:rPr b="1" lang="en-US" sz="4000">
                <a:solidFill>
                  <a:srgbClr val="000000"/>
                </a:solidFill>
                <a:latin typeface="Exo"/>
                <a:ea typeface="Exo"/>
                <a:cs typeface="Exo"/>
                <a:sym typeface="Exo"/>
              </a:rPr>
              <a:t>CÁC HÀM THÔNG DỤNG TRONG</a:t>
            </a:r>
            <a:r>
              <a:rPr b="1" lang="en-US" sz="4000">
                <a:solidFill>
                  <a:srgbClr val="E31F26"/>
                </a:solidFill>
                <a:latin typeface="Exo"/>
                <a:ea typeface="Exo"/>
                <a:cs typeface="Exo"/>
                <a:sym typeface="Exo"/>
              </a:rPr>
              <a:t> SQL </a:t>
            </a:r>
            <a:endParaRPr b="1" sz="4000">
              <a:solidFill>
                <a:srgbClr val="E31F26"/>
              </a:solidFill>
              <a:latin typeface="Exo"/>
              <a:ea typeface="Exo"/>
              <a:cs typeface="Exo"/>
              <a:sym typeface="Exo"/>
            </a:endParaRPr>
          </a:p>
        </p:txBody>
      </p:sp>
      <p:sp>
        <p:nvSpPr>
          <p:cNvPr id="496" name="Google Shape;496;g23f25e1ab30_0_74"/>
          <p:cNvSpPr/>
          <p:nvPr/>
        </p:nvSpPr>
        <p:spPr>
          <a:xfrm>
            <a:off x="4478400" y="1547750"/>
            <a:ext cx="3235200" cy="4798800"/>
          </a:xfrm>
          <a:prstGeom prst="roundRect">
            <a:avLst>
              <a:gd fmla="val 16667" name="adj"/>
            </a:avLst>
          </a:prstGeom>
          <a:solidFill>
            <a:srgbClr val="FFE3E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g23f25e1ab30_0_74"/>
          <p:cNvSpPr/>
          <p:nvPr/>
        </p:nvSpPr>
        <p:spPr>
          <a:xfrm>
            <a:off x="4478300" y="1453550"/>
            <a:ext cx="3235200" cy="6879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800"/>
              <a:buFont typeface="Calibri"/>
              <a:buNone/>
            </a:pPr>
            <a:r>
              <a:rPr b="1" lang="en-US" sz="1800">
                <a:solidFill>
                  <a:srgbClr val="FFFFFF"/>
                </a:solidFill>
                <a:latin typeface="Exo"/>
                <a:ea typeface="Exo"/>
                <a:cs typeface="Exo"/>
                <a:sym typeface="Exo"/>
              </a:rPr>
              <a:t>DATEDIFF</a:t>
            </a:r>
            <a:endParaRPr b="1" sz="1800">
              <a:solidFill>
                <a:srgbClr val="FFFFFF"/>
              </a:solidFill>
              <a:latin typeface="Exo"/>
              <a:ea typeface="Exo"/>
              <a:cs typeface="Exo"/>
              <a:sym typeface="Exo"/>
            </a:endParaRPr>
          </a:p>
        </p:txBody>
      </p:sp>
      <p:sp>
        <p:nvSpPr>
          <p:cNvPr id="498" name="Google Shape;498;g23f25e1ab30_0_74"/>
          <p:cNvSpPr txBox="1"/>
          <p:nvPr/>
        </p:nvSpPr>
        <p:spPr>
          <a:xfrm>
            <a:off x="4515800" y="2269050"/>
            <a:ext cx="3197700" cy="370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1100"/>
              <a:buFont typeface="Arial"/>
              <a:buNone/>
            </a:pPr>
            <a:r>
              <a:rPr lang="en-US" sz="1800">
                <a:solidFill>
                  <a:srgbClr val="000000"/>
                </a:solidFill>
                <a:latin typeface="Exo Medium"/>
                <a:ea typeface="Exo Medium"/>
                <a:cs typeface="Exo Medium"/>
                <a:sym typeface="Exo Medium"/>
              </a:rPr>
              <a:t>Hàm </a:t>
            </a:r>
            <a:r>
              <a:rPr b="1" lang="en-US" sz="1800">
                <a:solidFill>
                  <a:srgbClr val="0070C0"/>
                </a:solidFill>
                <a:latin typeface="Exo"/>
                <a:ea typeface="Exo"/>
                <a:cs typeface="Exo"/>
                <a:sym typeface="Exo"/>
              </a:rPr>
              <a:t>DATEDIFF()</a:t>
            </a:r>
            <a:r>
              <a:rPr lang="en-US" sz="1800">
                <a:solidFill>
                  <a:srgbClr val="000000"/>
                </a:solidFill>
                <a:latin typeface="Exo Medium"/>
                <a:ea typeface="Exo Medium"/>
                <a:cs typeface="Exo Medium"/>
                <a:sym typeface="Exo Medium"/>
              </a:rPr>
              <a:t> được sử dụng để trả về khoảng cách giữa 2 ngày được xét theo đơn vị thời gian. </a:t>
            </a:r>
            <a:endParaRPr sz="1800">
              <a:solidFill>
                <a:srgbClr val="000000"/>
              </a:solidFill>
              <a:latin typeface="Exo Medium"/>
              <a:ea typeface="Exo Medium"/>
              <a:cs typeface="Exo Medium"/>
              <a:sym typeface="Exo Medium"/>
            </a:endParaRPr>
          </a:p>
          <a:p>
            <a:pPr indent="0" lvl="0" marL="0" rtl="0" algn="l">
              <a:spcBef>
                <a:spcPts val="0"/>
              </a:spcBef>
              <a:spcAft>
                <a:spcPts val="0"/>
              </a:spcAft>
              <a:buClr>
                <a:srgbClr val="000000"/>
              </a:buClr>
              <a:buSzPts val="1100"/>
              <a:buFont typeface="Arial"/>
              <a:buNone/>
            </a:pPr>
            <a:r>
              <a:t/>
            </a:r>
            <a:endParaRPr sz="1800">
              <a:solidFill>
                <a:srgbClr val="000000"/>
              </a:solidFill>
              <a:latin typeface="Exo Medium"/>
              <a:ea typeface="Exo Medium"/>
              <a:cs typeface="Exo Medium"/>
              <a:sym typeface="Exo Medium"/>
            </a:endParaRPr>
          </a:p>
          <a:p>
            <a:pPr indent="0" lvl="0" marL="0" rtl="0" algn="l">
              <a:spcBef>
                <a:spcPts val="0"/>
              </a:spcBef>
              <a:spcAft>
                <a:spcPts val="0"/>
              </a:spcAft>
              <a:buClr>
                <a:srgbClr val="000000"/>
              </a:buClr>
              <a:buSzPts val="1100"/>
              <a:buFont typeface="Arial"/>
              <a:buNone/>
            </a:pPr>
            <a:r>
              <a:rPr lang="en-US" sz="1800">
                <a:solidFill>
                  <a:srgbClr val="000000"/>
                </a:solidFill>
                <a:latin typeface="Exo Medium"/>
                <a:ea typeface="Exo Medium"/>
                <a:cs typeface="Exo Medium"/>
                <a:sym typeface="Exo Medium"/>
              </a:rPr>
              <a:t>Cú pháp:</a:t>
            </a:r>
            <a:endParaRPr sz="1800">
              <a:solidFill>
                <a:srgbClr val="000000"/>
              </a:solidFill>
              <a:latin typeface="Exo Medium"/>
              <a:ea typeface="Exo Medium"/>
              <a:cs typeface="Exo Medium"/>
              <a:sym typeface="Exo Medium"/>
            </a:endParaRPr>
          </a:p>
          <a:p>
            <a:pPr indent="0" lvl="0" marL="0" rtl="0" algn="l">
              <a:spcBef>
                <a:spcPts val="0"/>
              </a:spcBef>
              <a:spcAft>
                <a:spcPts val="0"/>
              </a:spcAft>
              <a:buClr>
                <a:srgbClr val="000000"/>
              </a:buClr>
              <a:buSzPts val="1100"/>
              <a:buFont typeface="Arial"/>
              <a:buNone/>
            </a:pPr>
            <a:r>
              <a:rPr lang="en-US" sz="1800">
                <a:solidFill>
                  <a:srgbClr val="000000"/>
                </a:solidFill>
                <a:latin typeface="Exo Medium"/>
                <a:ea typeface="Exo Medium"/>
                <a:cs typeface="Exo Medium"/>
                <a:sym typeface="Exo Medium"/>
              </a:rPr>
              <a:t>      </a:t>
            </a:r>
            <a:r>
              <a:rPr b="1" lang="en-US" sz="1800">
                <a:solidFill>
                  <a:srgbClr val="0070C0"/>
                </a:solidFill>
                <a:latin typeface="Exo"/>
                <a:ea typeface="Exo"/>
                <a:cs typeface="Exo"/>
                <a:sym typeface="Exo"/>
              </a:rPr>
              <a:t>DATEDIFF</a:t>
            </a:r>
            <a:r>
              <a:rPr lang="en-US" sz="1800">
                <a:solidFill>
                  <a:srgbClr val="000000"/>
                </a:solidFill>
                <a:latin typeface="Exo Medium"/>
                <a:ea typeface="Exo Medium"/>
                <a:cs typeface="Exo Medium"/>
                <a:sym typeface="Exo Medium"/>
              </a:rPr>
              <a:t>(</a:t>
            </a:r>
            <a:r>
              <a:rPr i="1" lang="en-US" sz="1800">
                <a:solidFill>
                  <a:srgbClr val="000000"/>
                </a:solidFill>
                <a:latin typeface="Exo Medium"/>
                <a:ea typeface="Exo Medium"/>
                <a:cs typeface="Exo Medium"/>
                <a:sym typeface="Exo Medium"/>
              </a:rPr>
              <a:t>interval</a:t>
            </a:r>
            <a:r>
              <a:rPr lang="en-US" sz="1800">
                <a:solidFill>
                  <a:srgbClr val="000000"/>
                </a:solidFill>
                <a:latin typeface="Exo Medium"/>
                <a:ea typeface="Exo Medium"/>
                <a:cs typeface="Exo Medium"/>
                <a:sym typeface="Exo Medium"/>
              </a:rPr>
              <a:t>, </a:t>
            </a:r>
            <a:r>
              <a:rPr i="1" lang="en-US" sz="1800">
                <a:solidFill>
                  <a:srgbClr val="000000"/>
                </a:solidFill>
                <a:latin typeface="Exo Medium"/>
                <a:ea typeface="Exo Medium"/>
                <a:cs typeface="Exo Medium"/>
                <a:sym typeface="Exo Medium"/>
              </a:rPr>
              <a:t>date1</a:t>
            </a:r>
            <a:r>
              <a:rPr lang="en-US" sz="1800">
                <a:solidFill>
                  <a:srgbClr val="000000"/>
                </a:solidFill>
                <a:latin typeface="Exo Medium"/>
                <a:ea typeface="Exo Medium"/>
                <a:cs typeface="Exo Medium"/>
                <a:sym typeface="Exo Medium"/>
              </a:rPr>
              <a:t>, </a:t>
            </a:r>
            <a:r>
              <a:rPr i="1" lang="en-US" sz="1800">
                <a:solidFill>
                  <a:srgbClr val="000000"/>
                </a:solidFill>
                <a:latin typeface="Exo Medium"/>
                <a:ea typeface="Exo Medium"/>
                <a:cs typeface="Exo Medium"/>
                <a:sym typeface="Exo Medium"/>
              </a:rPr>
              <a:t>date2</a:t>
            </a:r>
            <a:r>
              <a:rPr lang="en-US" sz="1800">
                <a:solidFill>
                  <a:srgbClr val="000000"/>
                </a:solidFill>
                <a:latin typeface="Exo Medium"/>
                <a:ea typeface="Exo Medium"/>
                <a:cs typeface="Exo Medium"/>
                <a:sym typeface="Exo Medium"/>
              </a:rPr>
              <a:t>) </a:t>
            </a:r>
            <a:r>
              <a:rPr i="1" lang="en-US" sz="1300">
                <a:solidFill>
                  <a:srgbClr val="000000"/>
                </a:solidFill>
                <a:latin typeface="Exo Medium"/>
                <a:ea typeface="Exo Medium"/>
                <a:cs typeface="Exo Medium"/>
                <a:sym typeface="Exo Medium"/>
              </a:rPr>
              <a:t>interval có thể là year, month, day, …</a:t>
            </a:r>
            <a:endParaRPr i="1" sz="900">
              <a:solidFill>
                <a:srgbClr val="000000"/>
              </a:solidFill>
              <a:latin typeface="Exo Medium"/>
              <a:ea typeface="Exo Medium"/>
              <a:cs typeface="Exo Medium"/>
              <a:sym typeface="Exo Medium"/>
            </a:endParaRPr>
          </a:p>
          <a:p>
            <a:pPr indent="0" lvl="0" marL="0" rtl="0" algn="l">
              <a:spcBef>
                <a:spcPts val="0"/>
              </a:spcBef>
              <a:spcAft>
                <a:spcPts val="0"/>
              </a:spcAft>
              <a:buNone/>
            </a:pPr>
            <a:r>
              <a:rPr lang="en-US" sz="1800">
                <a:solidFill>
                  <a:srgbClr val="000000"/>
                </a:solidFill>
                <a:latin typeface="Exo Medium"/>
                <a:ea typeface="Exo Medium"/>
                <a:cs typeface="Exo Medium"/>
                <a:sym typeface="Exo Medium"/>
              </a:rPr>
              <a:t> VD: </a:t>
            </a:r>
            <a:r>
              <a:rPr b="1" lang="en-US" sz="1800">
                <a:solidFill>
                  <a:srgbClr val="0070C0"/>
                </a:solidFill>
                <a:latin typeface="Exo"/>
                <a:ea typeface="Exo"/>
                <a:cs typeface="Exo"/>
                <a:sym typeface="Exo"/>
              </a:rPr>
              <a:t>DATEDIFF</a:t>
            </a:r>
            <a:r>
              <a:rPr lang="en-US" sz="1800">
                <a:solidFill>
                  <a:srgbClr val="000000"/>
                </a:solidFill>
                <a:latin typeface="Exo Medium"/>
                <a:ea typeface="Exo Medium"/>
                <a:cs typeface="Exo Medium"/>
                <a:sym typeface="Exo Medium"/>
              </a:rPr>
              <a:t>(day, ‘2026-12-12’, ‘2026-12-22‘) </a:t>
            </a:r>
            <a:endParaRPr sz="1800">
              <a:solidFill>
                <a:srgbClr val="000000"/>
              </a:solidFill>
              <a:latin typeface="Exo Medium"/>
              <a:ea typeface="Exo Medium"/>
              <a:cs typeface="Exo Medium"/>
              <a:sym typeface="Exo Medium"/>
            </a:endParaRPr>
          </a:p>
          <a:p>
            <a:pPr indent="0" lvl="0" marL="0" rtl="0" algn="l">
              <a:spcBef>
                <a:spcPts val="0"/>
              </a:spcBef>
              <a:spcAft>
                <a:spcPts val="0"/>
              </a:spcAft>
              <a:buClr>
                <a:srgbClr val="000000"/>
              </a:buClr>
              <a:buSzPts val="1100"/>
              <a:buFont typeface="Arial"/>
              <a:buNone/>
            </a:pPr>
            <a:r>
              <a:rPr lang="en-US" sz="1800">
                <a:solidFill>
                  <a:srgbClr val="000000"/>
                </a:solidFill>
                <a:latin typeface="Exo Medium"/>
                <a:ea typeface="Exo Medium"/>
                <a:cs typeface="Exo Medium"/>
                <a:sym typeface="Exo Medium"/>
              </a:rPr>
              <a:t>= 10 </a:t>
            </a:r>
            <a:endParaRPr sz="1800">
              <a:solidFill>
                <a:srgbClr val="000000"/>
              </a:solidFill>
              <a:latin typeface="Exo Medium"/>
              <a:ea typeface="Exo Medium"/>
              <a:cs typeface="Exo Medium"/>
              <a:sym typeface="Exo Medium"/>
            </a:endParaRPr>
          </a:p>
        </p:txBody>
      </p:sp>
      <p:sp>
        <p:nvSpPr>
          <p:cNvPr id="499" name="Google Shape;499;g23f25e1ab30_0_74"/>
          <p:cNvSpPr/>
          <p:nvPr/>
        </p:nvSpPr>
        <p:spPr>
          <a:xfrm>
            <a:off x="8424875" y="1547750"/>
            <a:ext cx="3235200" cy="4798800"/>
          </a:xfrm>
          <a:prstGeom prst="roundRect">
            <a:avLst>
              <a:gd fmla="val 16667" name="adj"/>
            </a:avLst>
          </a:prstGeom>
          <a:solidFill>
            <a:srgbClr val="FFE3E3"/>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g23f25e1ab30_0_74"/>
          <p:cNvSpPr/>
          <p:nvPr/>
        </p:nvSpPr>
        <p:spPr>
          <a:xfrm>
            <a:off x="8424775" y="1453550"/>
            <a:ext cx="3235200" cy="6879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800"/>
              <a:buFont typeface="Calibri"/>
              <a:buNone/>
            </a:pPr>
            <a:r>
              <a:rPr b="1" lang="en-US" sz="1800">
                <a:solidFill>
                  <a:srgbClr val="FFFFFF"/>
                </a:solidFill>
                <a:latin typeface="Exo"/>
                <a:ea typeface="Exo"/>
                <a:cs typeface="Exo"/>
                <a:sym typeface="Exo"/>
              </a:rPr>
              <a:t>DATEPART()</a:t>
            </a:r>
            <a:endParaRPr b="1" sz="1800">
              <a:solidFill>
                <a:srgbClr val="FFFFFF"/>
              </a:solidFill>
              <a:latin typeface="Exo"/>
              <a:ea typeface="Exo"/>
              <a:cs typeface="Exo"/>
              <a:sym typeface="Exo"/>
            </a:endParaRPr>
          </a:p>
        </p:txBody>
      </p:sp>
      <p:sp>
        <p:nvSpPr>
          <p:cNvPr id="501" name="Google Shape;501;g23f25e1ab30_0_74"/>
          <p:cNvSpPr txBox="1"/>
          <p:nvPr/>
        </p:nvSpPr>
        <p:spPr>
          <a:xfrm>
            <a:off x="8550725" y="2684700"/>
            <a:ext cx="3197700" cy="287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rgbClr val="000000"/>
                </a:solidFill>
                <a:latin typeface="Exo Medium"/>
                <a:ea typeface="Exo Medium"/>
                <a:cs typeface="Exo Medium"/>
                <a:sym typeface="Exo Medium"/>
              </a:rPr>
              <a:t>Hàm </a:t>
            </a:r>
            <a:r>
              <a:rPr b="1" lang="en-US" sz="1800">
                <a:solidFill>
                  <a:srgbClr val="0070C0"/>
                </a:solidFill>
                <a:latin typeface="Exo"/>
                <a:ea typeface="Exo"/>
                <a:cs typeface="Exo"/>
                <a:sym typeface="Exo"/>
              </a:rPr>
              <a:t>DATEPART()</a:t>
            </a:r>
            <a:r>
              <a:rPr lang="en-US" sz="1800">
                <a:solidFill>
                  <a:srgbClr val="000000"/>
                </a:solidFill>
                <a:latin typeface="Exo Medium"/>
                <a:ea typeface="Exo Medium"/>
                <a:cs typeface="Exo Medium"/>
                <a:sym typeface="Exo Medium"/>
              </a:rPr>
              <a:t> trả về phần thời gian được chỉ định.</a:t>
            </a:r>
            <a:endParaRPr>
              <a:solidFill>
                <a:srgbClr val="000000"/>
              </a:solidFill>
              <a:latin typeface="Exo Medium"/>
              <a:ea typeface="Exo Medium"/>
              <a:cs typeface="Exo Medium"/>
              <a:sym typeface="Exo Medium"/>
            </a:endParaRPr>
          </a:p>
          <a:p>
            <a:pPr indent="0" lvl="0" marL="0" rtl="0" algn="l">
              <a:spcBef>
                <a:spcPts val="0"/>
              </a:spcBef>
              <a:spcAft>
                <a:spcPts val="0"/>
              </a:spcAft>
              <a:buNone/>
            </a:pPr>
            <a:r>
              <a:t/>
            </a:r>
            <a:endParaRPr sz="1800">
              <a:solidFill>
                <a:srgbClr val="000000"/>
              </a:solidFill>
              <a:latin typeface="Exo Medium"/>
              <a:ea typeface="Exo Medium"/>
              <a:cs typeface="Exo Medium"/>
              <a:sym typeface="Exo Medium"/>
            </a:endParaRPr>
          </a:p>
          <a:p>
            <a:pPr indent="0" lvl="0" marL="0" rtl="0" algn="l">
              <a:spcBef>
                <a:spcPts val="0"/>
              </a:spcBef>
              <a:spcAft>
                <a:spcPts val="0"/>
              </a:spcAft>
              <a:buNone/>
            </a:pPr>
            <a:r>
              <a:t/>
            </a:r>
            <a:endParaRPr sz="1800">
              <a:solidFill>
                <a:srgbClr val="000000"/>
              </a:solidFill>
              <a:latin typeface="Exo Medium"/>
              <a:ea typeface="Exo Medium"/>
              <a:cs typeface="Exo Medium"/>
              <a:sym typeface="Exo Medium"/>
            </a:endParaRPr>
          </a:p>
          <a:p>
            <a:pPr indent="0" lvl="0" marL="0" rtl="0" algn="l">
              <a:spcBef>
                <a:spcPts val="0"/>
              </a:spcBef>
              <a:spcAft>
                <a:spcPts val="0"/>
              </a:spcAft>
              <a:buNone/>
            </a:pPr>
            <a:r>
              <a:rPr lang="en-US" sz="1800">
                <a:solidFill>
                  <a:srgbClr val="000000"/>
                </a:solidFill>
                <a:latin typeface="Exo Medium"/>
                <a:ea typeface="Exo Medium"/>
                <a:cs typeface="Exo Medium"/>
                <a:sym typeface="Exo Medium"/>
              </a:rPr>
              <a:t>Cú pháp:</a:t>
            </a:r>
            <a:endParaRPr sz="1800">
              <a:solidFill>
                <a:srgbClr val="000000"/>
              </a:solidFill>
              <a:latin typeface="Exo Medium"/>
              <a:ea typeface="Exo Medium"/>
              <a:cs typeface="Exo Medium"/>
              <a:sym typeface="Exo Medium"/>
            </a:endParaRPr>
          </a:p>
          <a:p>
            <a:pPr indent="0" lvl="0" marL="0" rtl="0" algn="l">
              <a:spcBef>
                <a:spcPts val="0"/>
              </a:spcBef>
              <a:spcAft>
                <a:spcPts val="0"/>
              </a:spcAft>
              <a:buNone/>
            </a:pPr>
            <a:r>
              <a:t/>
            </a:r>
            <a:endParaRPr sz="1800">
              <a:solidFill>
                <a:srgbClr val="000000"/>
              </a:solidFill>
              <a:latin typeface="Exo Medium"/>
              <a:ea typeface="Exo Medium"/>
              <a:cs typeface="Exo Medium"/>
              <a:sym typeface="Exo Medium"/>
            </a:endParaRPr>
          </a:p>
          <a:p>
            <a:pPr indent="0" lvl="0" marL="0" rtl="0" algn="l">
              <a:spcBef>
                <a:spcPts val="0"/>
              </a:spcBef>
              <a:spcAft>
                <a:spcPts val="0"/>
              </a:spcAft>
              <a:buNone/>
            </a:pPr>
            <a:r>
              <a:rPr b="1" lang="en-US" sz="1800">
                <a:solidFill>
                  <a:srgbClr val="0070C0"/>
                </a:solidFill>
                <a:latin typeface="Exo"/>
                <a:ea typeface="Exo"/>
                <a:cs typeface="Exo"/>
                <a:sym typeface="Exo"/>
              </a:rPr>
              <a:t>DATEPART</a:t>
            </a:r>
            <a:r>
              <a:rPr lang="en-US" sz="1800">
                <a:solidFill>
                  <a:srgbClr val="000000"/>
                </a:solidFill>
                <a:latin typeface="Exo Medium"/>
                <a:ea typeface="Exo Medium"/>
                <a:cs typeface="Exo Medium"/>
                <a:sym typeface="Exo Medium"/>
              </a:rPr>
              <a:t>(</a:t>
            </a:r>
            <a:r>
              <a:rPr i="1" lang="en-US" sz="1800">
                <a:solidFill>
                  <a:srgbClr val="000000"/>
                </a:solidFill>
                <a:latin typeface="Exo Medium"/>
                <a:ea typeface="Exo Medium"/>
                <a:cs typeface="Exo Medium"/>
                <a:sym typeface="Exo Medium"/>
              </a:rPr>
              <a:t>interval</a:t>
            </a:r>
            <a:r>
              <a:rPr lang="en-US" sz="1800">
                <a:solidFill>
                  <a:srgbClr val="000000"/>
                </a:solidFill>
                <a:latin typeface="Exo Medium"/>
                <a:ea typeface="Exo Medium"/>
                <a:cs typeface="Exo Medium"/>
                <a:sym typeface="Exo Medium"/>
              </a:rPr>
              <a:t>, </a:t>
            </a:r>
            <a:r>
              <a:rPr i="1" lang="en-US" sz="1800">
                <a:solidFill>
                  <a:srgbClr val="000000"/>
                </a:solidFill>
                <a:latin typeface="Exo Medium"/>
                <a:ea typeface="Exo Medium"/>
                <a:cs typeface="Exo Medium"/>
                <a:sym typeface="Exo Medium"/>
              </a:rPr>
              <a:t>date</a:t>
            </a:r>
            <a:r>
              <a:rPr lang="en-US" sz="1800">
                <a:solidFill>
                  <a:srgbClr val="000000"/>
                </a:solidFill>
                <a:latin typeface="Exo Medium"/>
                <a:ea typeface="Exo Medium"/>
                <a:cs typeface="Exo Medium"/>
                <a:sym typeface="Exo Medium"/>
              </a:rPr>
              <a:t>)</a:t>
            </a:r>
            <a:endParaRPr sz="1800">
              <a:solidFill>
                <a:srgbClr val="000000"/>
              </a:solidFill>
              <a:latin typeface="Exo Medium"/>
              <a:ea typeface="Exo Medium"/>
              <a:cs typeface="Exo Medium"/>
              <a:sym typeface="Exo Medium"/>
            </a:endParaRPr>
          </a:p>
          <a:p>
            <a:pPr indent="0" lvl="0" marL="0" rtl="0" algn="l">
              <a:spcBef>
                <a:spcPts val="0"/>
              </a:spcBef>
              <a:spcAft>
                <a:spcPts val="0"/>
              </a:spcAft>
              <a:buNone/>
            </a:pPr>
            <a:r>
              <a:rPr i="1" lang="en-US" sz="1300">
                <a:solidFill>
                  <a:srgbClr val="000000"/>
                </a:solidFill>
                <a:latin typeface="Exo Medium"/>
                <a:ea typeface="Exo Medium"/>
                <a:cs typeface="Exo Medium"/>
                <a:sym typeface="Exo Medium"/>
              </a:rPr>
              <a:t>interval có thể là year, month, day…</a:t>
            </a:r>
            <a:endParaRPr i="1" sz="900">
              <a:solidFill>
                <a:srgbClr val="000000"/>
              </a:solidFill>
              <a:latin typeface="Exo Medium"/>
              <a:ea typeface="Exo Medium"/>
              <a:cs typeface="Exo Medium"/>
              <a:sym typeface="Exo Medium"/>
            </a:endParaRPr>
          </a:p>
          <a:p>
            <a:pPr indent="0" lvl="0" marL="0" rtl="0" algn="l">
              <a:spcBef>
                <a:spcPts val="0"/>
              </a:spcBef>
              <a:spcAft>
                <a:spcPts val="0"/>
              </a:spcAft>
              <a:buNone/>
            </a:pPr>
            <a:r>
              <a:rPr lang="en-US" sz="1800">
                <a:solidFill>
                  <a:srgbClr val="000000"/>
                </a:solidFill>
                <a:latin typeface="Exo Medium"/>
                <a:ea typeface="Exo Medium"/>
                <a:cs typeface="Exo Medium"/>
                <a:sym typeface="Exo Medium"/>
              </a:rPr>
              <a:t>VD: </a:t>
            </a:r>
            <a:r>
              <a:rPr b="1" lang="en-US" sz="1800">
                <a:solidFill>
                  <a:srgbClr val="0070C0"/>
                </a:solidFill>
                <a:latin typeface="Exo"/>
                <a:ea typeface="Exo"/>
                <a:cs typeface="Exo"/>
                <a:sym typeface="Exo"/>
              </a:rPr>
              <a:t>DATEPART</a:t>
            </a:r>
            <a:r>
              <a:rPr lang="en-US" sz="1800">
                <a:solidFill>
                  <a:srgbClr val="000000"/>
                </a:solidFill>
                <a:latin typeface="Exo Medium"/>
                <a:ea typeface="Exo Medium"/>
                <a:cs typeface="Exo Medium"/>
                <a:sym typeface="Exo Medium"/>
              </a:rPr>
              <a:t>(year, ‘2026-12-12’) = 2026</a:t>
            </a:r>
            <a:endParaRPr sz="1800">
              <a:solidFill>
                <a:srgbClr val="000000"/>
              </a:solidFill>
              <a:latin typeface="Exo Medium"/>
              <a:ea typeface="Exo Medium"/>
              <a:cs typeface="Exo Medium"/>
              <a:sym typeface="Exo Medium"/>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pic>
        <p:nvPicPr>
          <p:cNvPr id="507" name="Google Shape;507;g23f2b3c035e_0_0"/>
          <p:cNvPicPr preferRelativeResize="0"/>
          <p:nvPr/>
        </p:nvPicPr>
        <p:blipFill>
          <a:blip r:embed="rId3">
            <a:alphaModFix/>
          </a:blip>
          <a:stretch>
            <a:fillRect/>
          </a:stretch>
        </p:blipFill>
        <p:spPr>
          <a:xfrm>
            <a:off x="0" y="762000"/>
            <a:ext cx="5086350" cy="5133975"/>
          </a:xfrm>
          <a:prstGeom prst="rect">
            <a:avLst/>
          </a:prstGeom>
          <a:noFill/>
          <a:ln>
            <a:noFill/>
          </a:ln>
        </p:spPr>
      </p:pic>
      <p:sp>
        <p:nvSpPr>
          <p:cNvPr id="508" name="Google Shape;508;g23f2b3c035e_0_0"/>
          <p:cNvSpPr txBox="1"/>
          <p:nvPr/>
        </p:nvSpPr>
        <p:spPr>
          <a:xfrm>
            <a:off x="5233100" y="425800"/>
            <a:ext cx="4431900" cy="708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lang="en-US" sz="4000">
                <a:latin typeface="Exo"/>
                <a:ea typeface="Exo"/>
                <a:cs typeface="Exo"/>
                <a:sym typeface="Exo"/>
              </a:rPr>
              <a:t> PRACTICES</a:t>
            </a:r>
            <a:endParaRPr b="1" i="0" sz="1400" u="none" cap="none" strike="noStrike">
              <a:solidFill>
                <a:srgbClr val="000000"/>
              </a:solidFill>
            </a:endParaRPr>
          </a:p>
        </p:txBody>
      </p:sp>
      <p:grpSp>
        <p:nvGrpSpPr>
          <p:cNvPr id="509" name="Google Shape;509;g23f2b3c035e_0_0"/>
          <p:cNvGrpSpPr/>
          <p:nvPr/>
        </p:nvGrpSpPr>
        <p:grpSpPr>
          <a:xfrm>
            <a:off x="5640885" y="493694"/>
            <a:ext cx="474874" cy="474408"/>
            <a:chOff x="3040984" y="3681059"/>
            <a:chExt cx="356164" cy="355815"/>
          </a:xfrm>
        </p:grpSpPr>
        <p:sp>
          <p:nvSpPr>
            <p:cNvPr id="510" name="Google Shape;510;g23f2b3c035e_0_0"/>
            <p:cNvSpPr/>
            <p:nvPr/>
          </p:nvSpPr>
          <p:spPr>
            <a:xfrm>
              <a:off x="3040984" y="3681059"/>
              <a:ext cx="356164" cy="355815"/>
            </a:xfrm>
            <a:custGeom>
              <a:rect b="b" l="l" r="r" t="t"/>
              <a:pathLst>
                <a:path extrusionOk="0" h="11205" w="11216">
                  <a:moveTo>
                    <a:pt x="5620" y="0"/>
                  </a:moveTo>
                  <a:cubicBezTo>
                    <a:pt x="4274" y="0"/>
                    <a:pt x="2965" y="488"/>
                    <a:pt x="1953" y="1369"/>
                  </a:cubicBezTo>
                  <a:cubicBezTo>
                    <a:pt x="1881" y="1429"/>
                    <a:pt x="1881" y="1536"/>
                    <a:pt x="1941" y="1608"/>
                  </a:cubicBezTo>
                  <a:cubicBezTo>
                    <a:pt x="1972" y="1645"/>
                    <a:pt x="2016" y="1663"/>
                    <a:pt x="2061" y="1663"/>
                  </a:cubicBezTo>
                  <a:cubicBezTo>
                    <a:pt x="2103" y="1663"/>
                    <a:pt x="2145" y="1648"/>
                    <a:pt x="2179" y="1620"/>
                  </a:cubicBezTo>
                  <a:cubicBezTo>
                    <a:pt x="3131" y="786"/>
                    <a:pt x="4358" y="346"/>
                    <a:pt x="5620" y="346"/>
                  </a:cubicBezTo>
                  <a:cubicBezTo>
                    <a:pt x="7013" y="346"/>
                    <a:pt x="8346" y="893"/>
                    <a:pt x="9335" y="1893"/>
                  </a:cubicBezTo>
                  <a:cubicBezTo>
                    <a:pt x="10335" y="2882"/>
                    <a:pt x="10882" y="4215"/>
                    <a:pt x="10882" y="5608"/>
                  </a:cubicBezTo>
                  <a:cubicBezTo>
                    <a:pt x="10882" y="7013"/>
                    <a:pt x="10335" y="8335"/>
                    <a:pt x="9335" y="9335"/>
                  </a:cubicBezTo>
                  <a:cubicBezTo>
                    <a:pt x="8346" y="10323"/>
                    <a:pt x="7013" y="10883"/>
                    <a:pt x="5620" y="10883"/>
                  </a:cubicBezTo>
                  <a:cubicBezTo>
                    <a:pt x="4215" y="10883"/>
                    <a:pt x="2893" y="10323"/>
                    <a:pt x="1893" y="9335"/>
                  </a:cubicBezTo>
                  <a:cubicBezTo>
                    <a:pt x="893" y="8335"/>
                    <a:pt x="345" y="7013"/>
                    <a:pt x="345" y="5608"/>
                  </a:cubicBezTo>
                  <a:cubicBezTo>
                    <a:pt x="345" y="4298"/>
                    <a:pt x="822" y="3048"/>
                    <a:pt x="1703" y="2084"/>
                  </a:cubicBezTo>
                  <a:cubicBezTo>
                    <a:pt x="1762" y="2012"/>
                    <a:pt x="1762" y="1905"/>
                    <a:pt x="1691" y="1846"/>
                  </a:cubicBezTo>
                  <a:cubicBezTo>
                    <a:pt x="1657" y="1817"/>
                    <a:pt x="1614" y="1802"/>
                    <a:pt x="1573" y="1802"/>
                  </a:cubicBezTo>
                  <a:cubicBezTo>
                    <a:pt x="1528" y="1802"/>
                    <a:pt x="1484" y="1820"/>
                    <a:pt x="1453" y="1858"/>
                  </a:cubicBezTo>
                  <a:cubicBezTo>
                    <a:pt x="512" y="2882"/>
                    <a:pt x="0" y="4227"/>
                    <a:pt x="0" y="5608"/>
                  </a:cubicBezTo>
                  <a:cubicBezTo>
                    <a:pt x="0" y="7096"/>
                    <a:pt x="583" y="8513"/>
                    <a:pt x="1643" y="9573"/>
                  </a:cubicBezTo>
                  <a:cubicBezTo>
                    <a:pt x="2703" y="10621"/>
                    <a:pt x="4096" y="11204"/>
                    <a:pt x="5608" y="11204"/>
                  </a:cubicBezTo>
                  <a:cubicBezTo>
                    <a:pt x="7108" y="11204"/>
                    <a:pt x="8501" y="10621"/>
                    <a:pt x="9561" y="9573"/>
                  </a:cubicBezTo>
                  <a:cubicBezTo>
                    <a:pt x="10620" y="8513"/>
                    <a:pt x="11204" y="7108"/>
                    <a:pt x="11204" y="5608"/>
                  </a:cubicBezTo>
                  <a:cubicBezTo>
                    <a:pt x="11216" y="4096"/>
                    <a:pt x="10632" y="2691"/>
                    <a:pt x="9573" y="1631"/>
                  </a:cubicBezTo>
                  <a:cubicBezTo>
                    <a:pt x="8525" y="572"/>
                    <a:pt x="7120" y="0"/>
                    <a:pt x="5620" y="0"/>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511" name="Google Shape;511;g23f2b3c035e_0_0"/>
            <p:cNvSpPr/>
            <p:nvPr/>
          </p:nvSpPr>
          <p:spPr>
            <a:xfrm>
              <a:off x="3183120" y="3921508"/>
              <a:ext cx="59414" cy="59382"/>
            </a:xfrm>
            <a:custGeom>
              <a:rect b="b" l="l" r="r" t="t"/>
              <a:pathLst>
                <a:path extrusionOk="0" h="1870" w="1871">
                  <a:moveTo>
                    <a:pt x="929" y="334"/>
                  </a:moveTo>
                  <a:cubicBezTo>
                    <a:pt x="1263" y="334"/>
                    <a:pt x="1549" y="608"/>
                    <a:pt x="1549" y="941"/>
                  </a:cubicBezTo>
                  <a:cubicBezTo>
                    <a:pt x="1549" y="1263"/>
                    <a:pt x="1263" y="1548"/>
                    <a:pt x="929" y="1548"/>
                  </a:cubicBezTo>
                  <a:cubicBezTo>
                    <a:pt x="608" y="1548"/>
                    <a:pt x="334" y="1287"/>
                    <a:pt x="334" y="941"/>
                  </a:cubicBezTo>
                  <a:cubicBezTo>
                    <a:pt x="334" y="596"/>
                    <a:pt x="608" y="334"/>
                    <a:pt x="929" y="334"/>
                  </a:cubicBezTo>
                  <a:close/>
                  <a:moveTo>
                    <a:pt x="929" y="1"/>
                  </a:moveTo>
                  <a:cubicBezTo>
                    <a:pt x="429" y="1"/>
                    <a:pt x="1" y="417"/>
                    <a:pt x="1" y="941"/>
                  </a:cubicBezTo>
                  <a:cubicBezTo>
                    <a:pt x="1" y="1453"/>
                    <a:pt x="417" y="1870"/>
                    <a:pt x="929" y="1870"/>
                  </a:cubicBezTo>
                  <a:cubicBezTo>
                    <a:pt x="1191" y="1870"/>
                    <a:pt x="1430" y="1775"/>
                    <a:pt x="1608" y="1596"/>
                  </a:cubicBezTo>
                  <a:cubicBezTo>
                    <a:pt x="1787" y="1417"/>
                    <a:pt x="1870" y="1179"/>
                    <a:pt x="1870" y="941"/>
                  </a:cubicBezTo>
                  <a:cubicBezTo>
                    <a:pt x="1870" y="679"/>
                    <a:pt x="1763" y="453"/>
                    <a:pt x="1584" y="263"/>
                  </a:cubicBezTo>
                  <a:cubicBezTo>
                    <a:pt x="1406" y="108"/>
                    <a:pt x="1191" y="1"/>
                    <a:pt x="929"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512" name="Google Shape;512;g23f2b3c035e_0_0"/>
            <p:cNvSpPr/>
            <p:nvPr/>
          </p:nvSpPr>
          <p:spPr>
            <a:xfrm>
              <a:off x="3149110" y="3735868"/>
              <a:ext cx="141056" cy="174716"/>
            </a:xfrm>
            <a:custGeom>
              <a:rect b="b" l="l" r="r" t="t"/>
              <a:pathLst>
                <a:path extrusionOk="0" h="5502" w="4442">
                  <a:moveTo>
                    <a:pt x="2143" y="1"/>
                  </a:moveTo>
                  <a:cubicBezTo>
                    <a:pt x="1322" y="1"/>
                    <a:pt x="810" y="286"/>
                    <a:pt x="536" y="501"/>
                  </a:cubicBezTo>
                  <a:cubicBezTo>
                    <a:pt x="191" y="786"/>
                    <a:pt x="0" y="1156"/>
                    <a:pt x="0" y="1513"/>
                  </a:cubicBezTo>
                  <a:cubicBezTo>
                    <a:pt x="0" y="1739"/>
                    <a:pt x="84" y="1941"/>
                    <a:pt x="262" y="2084"/>
                  </a:cubicBezTo>
                  <a:cubicBezTo>
                    <a:pt x="393" y="2203"/>
                    <a:pt x="596" y="2263"/>
                    <a:pt x="774" y="2263"/>
                  </a:cubicBezTo>
                  <a:cubicBezTo>
                    <a:pt x="1084" y="2263"/>
                    <a:pt x="1227" y="2049"/>
                    <a:pt x="1334" y="1894"/>
                  </a:cubicBezTo>
                  <a:cubicBezTo>
                    <a:pt x="1465" y="1679"/>
                    <a:pt x="1596" y="1489"/>
                    <a:pt x="2108" y="1489"/>
                  </a:cubicBezTo>
                  <a:cubicBezTo>
                    <a:pt x="2286" y="1489"/>
                    <a:pt x="2858" y="1525"/>
                    <a:pt x="2858" y="2001"/>
                  </a:cubicBezTo>
                  <a:cubicBezTo>
                    <a:pt x="2858" y="2358"/>
                    <a:pt x="2512" y="2632"/>
                    <a:pt x="2227" y="2858"/>
                  </a:cubicBezTo>
                  <a:cubicBezTo>
                    <a:pt x="2155" y="2918"/>
                    <a:pt x="2072" y="2965"/>
                    <a:pt x="2024" y="3025"/>
                  </a:cubicBezTo>
                  <a:cubicBezTo>
                    <a:pt x="1679" y="3323"/>
                    <a:pt x="1286" y="3763"/>
                    <a:pt x="1286" y="4668"/>
                  </a:cubicBezTo>
                  <a:cubicBezTo>
                    <a:pt x="1286" y="5180"/>
                    <a:pt x="1405" y="5501"/>
                    <a:pt x="2000" y="5501"/>
                  </a:cubicBezTo>
                  <a:cubicBezTo>
                    <a:pt x="2274" y="5501"/>
                    <a:pt x="2465" y="5442"/>
                    <a:pt x="2596" y="5323"/>
                  </a:cubicBezTo>
                  <a:cubicBezTo>
                    <a:pt x="2703" y="5216"/>
                    <a:pt x="2762" y="5085"/>
                    <a:pt x="2762" y="4918"/>
                  </a:cubicBezTo>
                  <a:cubicBezTo>
                    <a:pt x="2762" y="4430"/>
                    <a:pt x="2762" y="4192"/>
                    <a:pt x="3263" y="3787"/>
                  </a:cubicBezTo>
                  <a:lnTo>
                    <a:pt x="3286" y="3787"/>
                  </a:lnTo>
                  <a:cubicBezTo>
                    <a:pt x="3298" y="3775"/>
                    <a:pt x="3322" y="3763"/>
                    <a:pt x="3358" y="3727"/>
                  </a:cubicBezTo>
                  <a:cubicBezTo>
                    <a:pt x="3429" y="3680"/>
                    <a:pt x="3453" y="3573"/>
                    <a:pt x="3393" y="3489"/>
                  </a:cubicBezTo>
                  <a:cubicBezTo>
                    <a:pt x="3360" y="3449"/>
                    <a:pt x="3311" y="3427"/>
                    <a:pt x="3261" y="3427"/>
                  </a:cubicBezTo>
                  <a:cubicBezTo>
                    <a:pt x="3224" y="3427"/>
                    <a:pt x="3186" y="3440"/>
                    <a:pt x="3155" y="3465"/>
                  </a:cubicBezTo>
                  <a:cubicBezTo>
                    <a:pt x="3120" y="3477"/>
                    <a:pt x="3108" y="3513"/>
                    <a:pt x="3072" y="3525"/>
                  </a:cubicBezTo>
                  <a:lnTo>
                    <a:pt x="3060" y="3525"/>
                  </a:lnTo>
                  <a:cubicBezTo>
                    <a:pt x="2465" y="3989"/>
                    <a:pt x="2429" y="4346"/>
                    <a:pt x="2429" y="4906"/>
                  </a:cubicBezTo>
                  <a:cubicBezTo>
                    <a:pt x="2429" y="4977"/>
                    <a:pt x="2429" y="5156"/>
                    <a:pt x="2000" y="5156"/>
                  </a:cubicBezTo>
                  <a:cubicBezTo>
                    <a:pt x="1798" y="5156"/>
                    <a:pt x="1739" y="5120"/>
                    <a:pt x="1703" y="5085"/>
                  </a:cubicBezTo>
                  <a:cubicBezTo>
                    <a:pt x="1643" y="5025"/>
                    <a:pt x="1619" y="4882"/>
                    <a:pt x="1619" y="4656"/>
                  </a:cubicBezTo>
                  <a:cubicBezTo>
                    <a:pt x="1619" y="3882"/>
                    <a:pt x="1929" y="3513"/>
                    <a:pt x="2227" y="3251"/>
                  </a:cubicBezTo>
                  <a:cubicBezTo>
                    <a:pt x="2286" y="3215"/>
                    <a:pt x="2346" y="3156"/>
                    <a:pt x="2417" y="3108"/>
                  </a:cubicBezTo>
                  <a:cubicBezTo>
                    <a:pt x="2762" y="2858"/>
                    <a:pt x="3179" y="2525"/>
                    <a:pt x="3179" y="1989"/>
                  </a:cubicBezTo>
                  <a:cubicBezTo>
                    <a:pt x="3179" y="1465"/>
                    <a:pt x="2762" y="1144"/>
                    <a:pt x="2108" y="1144"/>
                  </a:cubicBezTo>
                  <a:cubicBezTo>
                    <a:pt x="1417" y="1144"/>
                    <a:pt x="1215" y="1453"/>
                    <a:pt x="1048" y="1691"/>
                  </a:cubicBezTo>
                  <a:cubicBezTo>
                    <a:pt x="941" y="1858"/>
                    <a:pt x="881" y="1918"/>
                    <a:pt x="750" y="1918"/>
                  </a:cubicBezTo>
                  <a:cubicBezTo>
                    <a:pt x="572" y="1918"/>
                    <a:pt x="322" y="1810"/>
                    <a:pt x="322" y="1513"/>
                  </a:cubicBezTo>
                  <a:cubicBezTo>
                    <a:pt x="322" y="1322"/>
                    <a:pt x="429" y="1025"/>
                    <a:pt x="738" y="775"/>
                  </a:cubicBezTo>
                  <a:cubicBezTo>
                    <a:pt x="977" y="572"/>
                    <a:pt x="1405" y="334"/>
                    <a:pt x="2131" y="334"/>
                  </a:cubicBezTo>
                  <a:cubicBezTo>
                    <a:pt x="3298" y="334"/>
                    <a:pt x="4120" y="953"/>
                    <a:pt x="4120" y="1822"/>
                  </a:cubicBezTo>
                  <a:cubicBezTo>
                    <a:pt x="4120" y="2227"/>
                    <a:pt x="3941" y="2644"/>
                    <a:pt x="3596" y="3037"/>
                  </a:cubicBezTo>
                  <a:cubicBezTo>
                    <a:pt x="3524" y="3096"/>
                    <a:pt x="3536" y="3203"/>
                    <a:pt x="3596" y="3263"/>
                  </a:cubicBezTo>
                  <a:cubicBezTo>
                    <a:pt x="3629" y="3290"/>
                    <a:pt x="3669" y="3305"/>
                    <a:pt x="3709" y="3305"/>
                  </a:cubicBezTo>
                  <a:cubicBezTo>
                    <a:pt x="3755" y="3305"/>
                    <a:pt x="3802" y="3284"/>
                    <a:pt x="3834" y="3239"/>
                  </a:cubicBezTo>
                  <a:cubicBezTo>
                    <a:pt x="4239" y="2787"/>
                    <a:pt x="4441" y="2310"/>
                    <a:pt x="4441" y="1810"/>
                  </a:cubicBezTo>
                  <a:cubicBezTo>
                    <a:pt x="4441" y="1287"/>
                    <a:pt x="4203" y="834"/>
                    <a:pt x="3786" y="501"/>
                  </a:cubicBezTo>
                  <a:cubicBezTo>
                    <a:pt x="3370" y="179"/>
                    <a:pt x="2798" y="1"/>
                    <a:pt x="2143"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grpSp>
      <p:sp>
        <p:nvSpPr>
          <p:cNvPr id="513" name="Google Shape;513;g23f2b3c035e_0_0"/>
          <p:cNvSpPr txBox="1"/>
          <p:nvPr/>
        </p:nvSpPr>
        <p:spPr>
          <a:xfrm>
            <a:off x="4748625" y="1015375"/>
            <a:ext cx="7078500" cy="535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Exo Medium"/>
                <a:ea typeface="Exo Medium"/>
                <a:cs typeface="Exo Medium"/>
                <a:sym typeface="Exo Medium"/>
              </a:rPr>
              <a:t>Dựa vào bảng CSDL “</a:t>
            </a:r>
            <a:r>
              <a:rPr lang="en-US">
                <a:solidFill>
                  <a:schemeClr val="dk1"/>
                </a:solidFill>
                <a:latin typeface="Exo Medium"/>
                <a:ea typeface="Exo Medium"/>
                <a:cs typeface="Exo Medium"/>
                <a:sym typeface="Exo Medium"/>
              </a:rPr>
              <a:t>MindX_Lec_1</a:t>
            </a:r>
            <a:r>
              <a:rPr lang="en-US">
                <a:latin typeface="Exo Medium"/>
                <a:ea typeface="Exo Medium"/>
                <a:cs typeface="Exo Medium"/>
                <a:sym typeface="Exo Medium"/>
              </a:rPr>
              <a:t>” đã tạo ở bài trước, hãy: </a:t>
            </a:r>
            <a:endParaRPr>
              <a:latin typeface="Exo Medium"/>
              <a:ea typeface="Exo Medium"/>
              <a:cs typeface="Exo Medium"/>
              <a:sym typeface="Exo Medium"/>
            </a:endParaRPr>
          </a:p>
          <a:p>
            <a:pPr indent="-317500" lvl="0" marL="457200" rtl="0" algn="l">
              <a:spcBef>
                <a:spcPts val="0"/>
              </a:spcBef>
              <a:spcAft>
                <a:spcPts val="0"/>
              </a:spcAft>
              <a:buSzPts val="1400"/>
              <a:buFont typeface="Exo Medium"/>
              <a:buAutoNum type="arabicPeriod"/>
            </a:pPr>
            <a:r>
              <a:rPr lang="en-US">
                <a:latin typeface="Exo Medium"/>
                <a:ea typeface="Exo Medium"/>
                <a:cs typeface="Exo Medium"/>
                <a:sym typeface="Exo Medium"/>
              </a:rPr>
              <a:t>Thực hành tạo thêm 1 bảng “LEARNING” chứa kết quả học tập của học viên.</a:t>
            </a:r>
            <a:endParaRPr>
              <a:latin typeface="Exo Medium"/>
              <a:ea typeface="Exo Medium"/>
              <a:cs typeface="Exo Medium"/>
              <a:sym typeface="Exo Medium"/>
            </a:endParaRPr>
          </a:p>
          <a:p>
            <a:pPr indent="0" lvl="0" marL="0" rtl="0" algn="l">
              <a:spcBef>
                <a:spcPts val="0"/>
              </a:spcBef>
              <a:spcAft>
                <a:spcPts val="0"/>
              </a:spcAft>
              <a:buNone/>
            </a:pPr>
            <a:r>
              <a:rPr lang="en-US">
                <a:latin typeface="Exo Medium"/>
                <a:ea typeface="Exo Medium"/>
                <a:cs typeface="Exo Medium"/>
                <a:sym typeface="Exo Medium"/>
              </a:rPr>
              <a:t>          Các bảng có mô tả chi tiết các cột và kiểu dữ liệu như sau: </a:t>
            </a:r>
            <a:r>
              <a:rPr lang="en-US" u="sng">
                <a:solidFill>
                  <a:schemeClr val="hlink"/>
                </a:solidFill>
                <a:latin typeface="Exo Medium"/>
                <a:ea typeface="Exo Medium"/>
                <a:cs typeface="Exo Medium"/>
                <a:sym typeface="Exo Medium"/>
                <a:hlinkClick r:id="rId4"/>
              </a:rPr>
              <a:t>Link</a:t>
            </a:r>
            <a:r>
              <a:rPr lang="en-US">
                <a:latin typeface="Exo Medium"/>
                <a:ea typeface="Exo Medium"/>
                <a:cs typeface="Exo Medium"/>
                <a:sym typeface="Exo Medium"/>
              </a:rPr>
              <a:t> </a:t>
            </a:r>
            <a:endParaRPr>
              <a:latin typeface="Exo Medium"/>
              <a:ea typeface="Exo Medium"/>
              <a:cs typeface="Exo Medium"/>
              <a:sym typeface="Exo Medium"/>
            </a:endParaRPr>
          </a:p>
          <a:p>
            <a:pPr indent="0" lvl="0" marL="0" rtl="0" algn="l">
              <a:spcBef>
                <a:spcPts val="0"/>
              </a:spcBef>
              <a:spcAft>
                <a:spcPts val="0"/>
              </a:spcAft>
              <a:buNone/>
            </a:pPr>
            <a:r>
              <a:t/>
            </a:r>
            <a:endParaRPr>
              <a:latin typeface="Exo Medium"/>
              <a:ea typeface="Exo Medium"/>
              <a:cs typeface="Exo Medium"/>
              <a:sym typeface="Exo Medium"/>
            </a:endParaRPr>
          </a:p>
          <a:p>
            <a:pPr indent="-317500" lvl="0" marL="457200" rtl="0" algn="l">
              <a:spcBef>
                <a:spcPts val="0"/>
              </a:spcBef>
              <a:spcAft>
                <a:spcPts val="0"/>
              </a:spcAft>
              <a:buSzPts val="1400"/>
              <a:buFont typeface="Exo Medium"/>
              <a:buAutoNum type="arabicPeriod"/>
            </a:pPr>
            <a:r>
              <a:rPr lang="en-US">
                <a:latin typeface="Exo Medium"/>
                <a:ea typeface="Exo Medium"/>
                <a:cs typeface="Exo Medium"/>
                <a:sym typeface="Exo Medium"/>
              </a:rPr>
              <a:t>Thêm (import) dữ liệu vào các bảng LEARNING theo đúng với dữ liệu </a:t>
            </a:r>
            <a:r>
              <a:rPr b="1" lang="en-US">
                <a:solidFill>
                  <a:srgbClr val="CC0000"/>
                </a:solidFill>
                <a:latin typeface="Exo"/>
                <a:ea typeface="Exo"/>
                <a:cs typeface="Exo"/>
                <a:sym typeface="Exo"/>
              </a:rPr>
              <a:t>Mẫu</a:t>
            </a:r>
            <a:r>
              <a:rPr lang="en-US">
                <a:latin typeface="Exo Medium"/>
                <a:ea typeface="Exo Medium"/>
                <a:cs typeface="Exo Medium"/>
                <a:sym typeface="Exo Medium"/>
              </a:rPr>
              <a:t> ở </a:t>
            </a:r>
            <a:r>
              <a:rPr lang="en-US" u="sng">
                <a:solidFill>
                  <a:schemeClr val="hlink"/>
                </a:solidFill>
                <a:latin typeface="Exo Medium"/>
                <a:ea typeface="Exo Medium"/>
                <a:cs typeface="Exo Medium"/>
                <a:sym typeface="Exo Medium"/>
                <a:hlinkClick r:id="rId5"/>
              </a:rPr>
              <a:t>Link</a:t>
            </a:r>
            <a:r>
              <a:rPr lang="en-US">
                <a:latin typeface="Exo Medium"/>
                <a:ea typeface="Exo Medium"/>
                <a:cs typeface="Exo Medium"/>
                <a:sym typeface="Exo Medium"/>
              </a:rPr>
              <a:t> </a:t>
            </a:r>
            <a:endParaRPr>
              <a:latin typeface="Exo Medium"/>
              <a:ea typeface="Exo Medium"/>
              <a:cs typeface="Exo Medium"/>
              <a:sym typeface="Exo Medium"/>
            </a:endParaRPr>
          </a:p>
          <a:p>
            <a:pPr indent="0" lvl="0" marL="457200" rtl="0" algn="l">
              <a:spcBef>
                <a:spcPts val="0"/>
              </a:spcBef>
              <a:spcAft>
                <a:spcPts val="0"/>
              </a:spcAft>
              <a:buNone/>
            </a:pPr>
            <a:r>
              <a:t/>
            </a:r>
            <a:endParaRPr>
              <a:latin typeface="Exo Medium"/>
              <a:ea typeface="Exo Medium"/>
              <a:cs typeface="Exo Medium"/>
              <a:sym typeface="Exo Medium"/>
            </a:endParaRPr>
          </a:p>
          <a:p>
            <a:pPr indent="-317500" lvl="0" marL="457200" rtl="0" algn="l">
              <a:spcBef>
                <a:spcPts val="0"/>
              </a:spcBef>
              <a:spcAft>
                <a:spcPts val="0"/>
              </a:spcAft>
              <a:buSzPts val="1400"/>
              <a:buFont typeface="Exo Medium"/>
              <a:buAutoNum type="arabicPeriod"/>
            </a:pPr>
            <a:r>
              <a:rPr lang="en-US">
                <a:latin typeface="Exo Medium"/>
                <a:ea typeface="Exo Medium"/>
                <a:cs typeface="Exo Medium"/>
                <a:sym typeface="Exo Medium"/>
              </a:rPr>
              <a:t>Bạn hãy tìm ra tất cả mã học viên, tên học viên có đăng ký môn học</a:t>
            </a:r>
            <a:endParaRPr>
              <a:latin typeface="Exo Medium"/>
              <a:ea typeface="Exo Medium"/>
              <a:cs typeface="Exo Medium"/>
              <a:sym typeface="Exo Medium"/>
            </a:endParaRPr>
          </a:p>
          <a:p>
            <a:pPr indent="0" lvl="0" marL="914400" rtl="0" algn="l">
              <a:spcBef>
                <a:spcPts val="0"/>
              </a:spcBef>
              <a:spcAft>
                <a:spcPts val="0"/>
              </a:spcAft>
              <a:buNone/>
            </a:pPr>
            <a:r>
              <a:t/>
            </a:r>
            <a:endParaRPr>
              <a:latin typeface="Exo Medium"/>
              <a:ea typeface="Exo Medium"/>
              <a:cs typeface="Exo Medium"/>
              <a:sym typeface="Exo Medium"/>
            </a:endParaRPr>
          </a:p>
          <a:p>
            <a:pPr indent="-317500" lvl="0" marL="457200" rtl="0" algn="l">
              <a:spcBef>
                <a:spcPts val="0"/>
              </a:spcBef>
              <a:spcAft>
                <a:spcPts val="0"/>
              </a:spcAft>
              <a:buSzPts val="1400"/>
              <a:buFont typeface="Exo Medium"/>
              <a:buAutoNum type="arabicPeriod"/>
            </a:pPr>
            <a:r>
              <a:rPr lang="en-US">
                <a:latin typeface="Exo Medium"/>
                <a:ea typeface="Exo Medium"/>
                <a:cs typeface="Exo Medium"/>
                <a:sym typeface="Exo Medium"/>
              </a:rPr>
              <a:t>Bạn hãy tìm thông tin của những học viên nào không đăng ký môn học.</a:t>
            </a:r>
            <a:endParaRPr>
              <a:latin typeface="Exo Medium"/>
              <a:ea typeface="Exo Medium"/>
              <a:cs typeface="Exo Medium"/>
              <a:sym typeface="Exo Medium"/>
            </a:endParaRPr>
          </a:p>
          <a:p>
            <a:pPr indent="0" lvl="0" marL="914400" rtl="0" algn="l">
              <a:spcBef>
                <a:spcPts val="0"/>
              </a:spcBef>
              <a:spcAft>
                <a:spcPts val="0"/>
              </a:spcAft>
              <a:buNone/>
            </a:pPr>
            <a:r>
              <a:t/>
            </a:r>
            <a:endParaRPr>
              <a:latin typeface="Exo Medium"/>
              <a:ea typeface="Exo Medium"/>
              <a:cs typeface="Exo Medium"/>
              <a:sym typeface="Exo Medium"/>
            </a:endParaRPr>
          </a:p>
          <a:p>
            <a:pPr indent="-317500" lvl="0" marL="457200" rtl="0" algn="l">
              <a:spcBef>
                <a:spcPts val="0"/>
              </a:spcBef>
              <a:spcAft>
                <a:spcPts val="0"/>
              </a:spcAft>
              <a:buSzPts val="1400"/>
              <a:buFont typeface="Exo Medium"/>
              <a:buAutoNum type="arabicPeriod"/>
            </a:pPr>
            <a:r>
              <a:rPr lang="en-US">
                <a:latin typeface="Exo Medium"/>
                <a:ea typeface="Exo Medium"/>
                <a:cs typeface="Exo Medium"/>
                <a:sym typeface="Exo Medium"/>
              </a:rPr>
              <a:t>Bạn hãy tìm những môn học không có học viên nào đăng ký.</a:t>
            </a:r>
            <a:endParaRPr>
              <a:latin typeface="Exo Medium"/>
              <a:ea typeface="Exo Medium"/>
              <a:cs typeface="Exo Medium"/>
              <a:sym typeface="Exo Medium"/>
            </a:endParaRPr>
          </a:p>
          <a:p>
            <a:pPr indent="0" lvl="0" marL="457200" rtl="0" algn="l">
              <a:spcBef>
                <a:spcPts val="0"/>
              </a:spcBef>
              <a:spcAft>
                <a:spcPts val="0"/>
              </a:spcAft>
              <a:buNone/>
            </a:pPr>
            <a:r>
              <a:t/>
            </a:r>
            <a:endParaRPr>
              <a:latin typeface="Exo Medium"/>
              <a:ea typeface="Exo Medium"/>
              <a:cs typeface="Exo Medium"/>
              <a:sym typeface="Exo Medium"/>
            </a:endParaRPr>
          </a:p>
          <a:p>
            <a:pPr indent="-317500" lvl="0" marL="457200" rtl="0" algn="l">
              <a:spcBef>
                <a:spcPts val="0"/>
              </a:spcBef>
              <a:spcAft>
                <a:spcPts val="0"/>
              </a:spcAft>
              <a:buSzPts val="1400"/>
              <a:buFont typeface="Exo Medium"/>
              <a:buAutoNum type="arabicPeriod"/>
            </a:pPr>
            <a:r>
              <a:rPr lang="en-US">
                <a:latin typeface="Exo Medium"/>
                <a:ea typeface="Exo Medium"/>
                <a:cs typeface="Exo Medium"/>
                <a:sym typeface="Exo Medium"/>
              </a:rPr>
              <a:t>Bạn hãy tìm ra thông tin gồm mã học viên, tên học viên, SĐT của những học viên nào trượt môn. Biết rằng điểm &lt; 4 sẽ trượt môn học.</a:t>
            </a:r>
            <a:endParaRPr>
              <a:latin typeface="Exo Medium"/>
              <a:ea typeface="Exo Medium"/>
              <a:cs typeface="Exo Medium"/>
              <a:sym typeface="Exo Medium"/>
            </a:endParaRPr>
          </a:p>
          <a:p>
            <a:pPr indent="0" lvl="0" marL="457200" rtl="0" algn="l">
              <a:spcBef>
                <a:spcPts val="0"/>
              </a:spcBef>
              <a:spcAft>
                <a:spcPts val="0"/>
              </a:spcAft>
              <a:buNone/>
            </a:pPr>
            <a:r>
              <a:t/>
            </a:r>
            <a:endParaRPr>
              <a:latin typeface="Exo Medium"/>
              <a:ea typeface="Exo Medium"/>
              <a:cs typeface="Exo Medium"/>
              <a:sym typeface="Exo Medium"/>
            </a:endParaRPr>
          </a:p>
          <a:p>
            <a:pPr indent="-317500" lvl="0" marL="457200" rtl="0" algn="l">
              <a:spcBef>
                <a:spcPts val="0"/>
              </a:spcBef>
              <a:spcAft>
                <a:spcPts val="0"/>
              </a:spcAft>
              <a:buSzPts val="1400"/>
              <a:buFont typeface="Exo Medium"/>
              <a:buAutoNum type="arabicPeriod"/>
            </a:pPr>
            <a:r>
              <a:rPr lang="en-US">
                <a:latin typeface="Exo Medium"/>
                <a:ea typeface="Exo Medium"/>
                <a:cs typeface="Exo Medium"/>
                <a:sym typeface="Exo Medium"/>
              </a:rPr>
              <a:t>Hãy tìm ra thông tin học viên có điểm tổng kết môn cao nhất</a:t>
            </a:r>
            <a:endParaRPr>
              <a:latin typeface="Exo Medium"/>
              <a:ea typeface="Exo Medium"/>
              <a:cs typeface="Exo Medium"/>
              <a:sym typeface="Exo Medium"/>
            </a:endParaRPr>
          </a:p>
          <a:p>
            <a:pPr indent="0" lvl="0" marL="457200" rtl="0" algn="l">
              <a:spcBef>
                <a:spcPts val="0"/>
              </a:spcBef>
              <a:spcAft>
                <a:spcPts val="0"/>
              </a:spcAft>
              <a:buNone/>
            </a:pPr>
            <a:r>
              <a:t/>
            </a:r>
            <a:endParaRPr>
              <a:latin typeface="Exo Medium"/>
              <a:ea typeface="Exo Medium"/>
              <a:cs typeface="Exo Medium"/>
              <a:sym typeface="Exo Medium"/>
            </a:endParaRPr>
          </a:p>
          <a:p>
            <a:pPr indent="-317500" lvl="0" marL="457200" rtl="0" algn="l">
              <a:spcBef>
                <a:spcPts val="0"/>
              </a:spcBef>
              <a:spcAft>
                <a:spcPts val="0"/>
              </a:spcAft>
              <a:buSzPts val="1400"/>
              <a:buFont typeface="Exo Medium"/>
              <a:buAutoNum type="arabicPeriod"/>
            </a:pPr>
            <a:r>
              <a:rPr lang="en-US">
                <a:latin typeface="Exo Medium"/>
                <a:ea typeface="Exo Medium"/>
                <a:cs typeface="Exo Medium"/>
                <a:sym typeface="Exo Medium"/>
              </a:rPr>
              <a:t> </a:t>
            </a:r>
            <a:r>
              <a:rPr lang="en-US">
                <a:solidFill>
                  <a:schemeClr val="dk1"/>
                </a:solidFill>
                <a:latin typeface="Exo Medium"/>
                <a:ea typeface="Exo Medium"/>
                <a:cs typeface="Exo Medium"/>
                <a:sym typeface="Exo Medium"/>
              </a:rPr>
              <a:t>Hãy tìm ra thông tin học viên có điểm tổng kết môn </a:t>
            </a:r>
            <a:r>
              <a:rPr lang="en-US">
                <a:latin typeface="Exo Medium"/>
                <a:ea typeface="Exo Medium"/>
                <a:cs typeface="Exo Medium"/>
                <a:sym typeface="Exo Medium"/>
              </a:rPr>
              <a:t>thấp nhất.</a:t>
            </a:r>
            <a:endParaRPr>
              <a:latin typeface="Exo Medium"/>
              <a:ea typeface="Exo Medium"/>
              <a:cs typeface="Exo Medium"/>
              <a:sym typeface="Exo Medium"/>
            </a:endParaRPr>
          </a:p>
          <a:p>
            <a:pPr indent="0" lvl="0" marL="0" rtl="0" algn="l">
              <a:spcBef>
                <a:spcPts val="0"/>
              </a:spcBef>
              <a:spcAft>
                <a:spcPts val="0"/>
              </a:spcAft>
              <a:buNone/>
            </a:pPr>
            <a:r>
              <a:t/>
            </a:r>
            <a:endParaRPr>
              <a:latin typeface="Exo Medium"/>
              <a:ea typeface="Exo Medium"/>
              <a:cs typeface="Exo Medium"/>
              <a:sym typeface="Exo Medium"/>
            </a:endParaRPr>
          </a:p>
          <a:p>
            <a:pPr indent="-317500" lvl="0" marL="457200" rtl="0" algn="l">
              <a:spcBef>
                <a:spcPts val="0"/>
              </a:spcBef>
              <a:spcAft>
                <a:spcPts val="0"/>
              </a:spcAft>
              <a:buSzPts val="1400"/>
              <a:buFont typeface="Exo Medium"/>
              <a:buAutoNum type="arabicPeriod"/>
            </a:pPr>
            <a:r>
              <a:rPr lang="en-US">
                <a:latin typeface="Exo Medium"/>
                <a:ea typeface="Exo Medium"/>
                <a:cs typeface="Exo Medium"/>
                <a:sym typeface="Exo Medium"/>
              </a:rPr>
              <a:t>Môn có học viên học điểm thấp nhất là môn nào? Sau đó bạn hãy lấy ra danh sách các học viên học cùng môn đó với học viên có điểm thấp nhất, và đánh giá sơ bộ nguyên nhân đến từ học viên hay do chất lượng giáo viên? </a:t>
            </a:r>
            <a:endParaRPr>
              <a:latin typeface="Exo Medium"/>
              <a:ea typeface="Exo Medium"/>
              <a:cs typeface="Exo Medium"/>
              <a:sym typeface="Exo Medium"/>
            </a:endParaRPr>
          </a:p>
          <a:p>
            <a:pPr indent="0" lvl="0" marL="457200" rtl="0" algn="l">
              <a:spcBef>
                <a:spcPts val="0"/>
              </a:spcBef>
              <a:spcAft>
                <a:spcPts val="0"/>
              </a:spcAft>
              <a:buNone/>
            </a:pPr>
            <a:r>
              <a:rPr lang="en-US">
                <a:latin typeface="Exo Medium"/>
                <a:ea typeface="Exo Medium"/>
                <a:cs typeface="Exo Medium"/>
                <a:sym typeface="Exo Medium"/>
              </a:rPr>
              <a:t>(Xem hướng dẫn câu 9 ở phần speaker note).</a:t>
            </a:r>
            <a:endParaRPr>
              <a:latin typeface="Exo Medium"/>
              <a:ea typeface="Exo Medium"/>
              <a:cs typeface="Exo Medium"/>
              <a:sym typeface="Exo Medium"/>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pic>
        <p:nvPicPr>
          <p:cNvPr id="519" name="Google Shape;519;g23f33f58050_0_0"/>
          <p:cNvPicPr preferRelativeResize="0"/>
          <p:nvPr/>
        </p:nvPicPr>
        <p:blipFill>
          <a:blip r:embed="rId3">
            <a:alphaModFix/>
          </a:blip>
          <a:stretch>
            <a:fillRect/>
          </a:stretch>
        </p:blipFill>
        <p:spPr>
          <a:xfrm>
            <a:off x="152375" y="206950"/>
            <a:ext cx="6553199" cy="6553199"/>
          </a:xfrm>
          <a:prstGeom prst="rect">
            <a:avLst/>
          </a:prstGeom>
          <a:noFill/>
          <a:ln>
            <a:noFill/>
          </a:ln>
        </p:spPr>
      </p:pic>
      <p:sp>
        <p:nvSpPr>
          <p:cNvPr id="520" name="Google Shape;520;g23f33f58050_0_0"/>
          <p:cNvSpPr txBox="1"/>
          <p:nvPr/>
        </p:nvSpPr>
        <p:spPr>
          <a:xfrm>
            <a:off x="6163375" y="1709425"/>
            <a:ext cx="4431900" cy="708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lang="en-US" sz="4000">
                <a:latin typeface="Exo"/>
                <a:ea typeface="Exo"/>
                <a:cs typeface="Exo"/>
                <a:sym typeface="Exo"/>
              </a:rPr>
              <a:t>QUIZ TEST</a:t>
            </a:r>
            <a:endParaRPr b="1" i="0" sz="1400" u="none" cap="none" strike="noStrike">
              <a:solidFill>
                <a:srgbClr val="000000"/>
              </a:solidFill>
            </a:endParaRPr>
          </a:p>
        </p:txBody>
      </p:sp>
      <p:sp>
        <p:nvSpPr>
          <p:cNvPr id="521" name="Google Shape;521;g23f33f58050_0_0"/>
          <p:cNvSpPr txBox="1"/>
          <p:nvPr/>
        </p:nvSpPr>
        <p:spPr>
          <a:xfrm>
            <a:off x="5723150" y="2514250"/>
            <a:ext cx="5645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Exo Medium"/>
                <a:ea typeface="Exo Medium"/>
                <a:cs typeface="Exo Medium"/>
                <a:sym typeface="Exo Medium"/>
              </a:rPr>
              <a:t>Bạn hãy truy cập vào link sau để làm bài test trắc nghiệm nhé:</a:t>
            </a:r>
            <a:endParaRPr>
              <a:latin typeface="Exo Medium"/>
              <a:ea typeface="Exo Medium"/>
              <a:cs typeface="Exo Medium"/>
              <a:sym typeface="Exo Medium"/>
            </a:endParaRPr>
          </a:p>
          <a:p>
            <a:pPr indent="0" lvl="0" marL="0" rtl="0" algn="l">
              <a:spcBef>
                <a:spcPts val="0"/>
              </a:spcBef>
              <a:spcAft>
                <a:spcPts val="0"/>
              </a:spcAft>
              <a:buNone/>
            </a:pPr>
            <a:r>
              <a:t/>
            </a:r>
            <a:endParaRPr>
              <a:latin typeface="Exo Medium"/>
              <a:ea typeface="Exo Medium"/>
              <a:cs typeface="Exo Medium"/>
              <a:sym typeface="Exo Medium"/>
            </a:endParaRPr>
          </a:p>
          <a:p>
            <a:pPr indent="0" lvl="0" marL="0" rtl="0" algn="ctr">
              <a:spcBef>
                <a:spcPts val="0"/>
              </a:spcBef>
              <a:spcAft>
                <a:spcPts val="0"/>
              </a:spcAft>
              <a:buNone/>
            </a:pPr>
            <a:r>
              <a:rPr lang="en-US" u="sng">
                <a:solidFill>
                  <a:schemeClr val="hlink"/>
                </a:solidFill>
                <a:latin typeface="Exo Medium"/>
                <a:ea typeface="Exo Medium"/>
                <a:cs typeface="Exo Medium"/>
                <a:sym typeface="Exo Medium"/>
                <a:hlinkClick r:id="rId4"/>
              </a:rPr>
              <a:t>LINK</a:t>
            </a:r>
            <a:endParaRPr>
              <a:latin typeface="Exo Medium"/>
              <a:ea typeface="Exo Medium"/>
              <a:cs typeface="Exo Medium"/>
              <a:sym typeface="Exo Medium"/>
            </a:endParaRPr>
          </a:p>
        </p:txBody>
      </p:sp>
      <p:grpSp>
        <p:nvGrpSpPr>
          <p:cNvPr id="522" name="Google Shape;522;g23f33f58050_0_0"/>
          <p:cNvGrpSpPr/>
          <p:nvPr/>
        </p:nvGrpSpPr>
        <p:grpSpPr>
          <a:xfrm>
            <a:off x="6441647" y="1826219"/>
            <a:ext cx="474874" cy="474408"/>
            <a:chOff x="3040984" y="3681059"/>
            <a:chExt cx="356164" cy="355815"/>
          </a:xfrm>
        </p:grpSpPr>
        <p:sp>
          <p:nvSpPr>
            <p:cNvPr id="523" name="Google Shape;523;g23f33f58050_0_0"/>
            <p:cNvSpPr/>
            <p:nvPr/>
          </p:nvSpPr>
          <p:spPr>
            <a:xfrm>
              <a:off x="3040984" y="3681059"/>
              <a:ext cx="356164" cy="355815"/>
            </a:xfrm>
            <a:custGeom>
              <a:rect b="b" l="l" r="r" t="t"/>
              <a:pathLst>
                <a:path extrusionOk="0" h="11205" w="11216">
                  <a:moveTo>
                    <a:pt x="5620" y="0"/>
                  </a:moveTo>
                  <a:cubicBezTo>
                    <a:pt x="4274" y="0"/>
                    <a:pt x="2965" y="488"/>
                    <a:pt x="1953" y="1369"/>
                  </a:cubicBezTo>
                  <a:cubicBezTo>
                    <a:pt x="1881" y="1429"/>
                    <a:pt x="1881" y="1536"/>
                    <a:pt x="1941" y="1608"/>
                  </a:cubicBezTo>
                  <a:cubicBezTo>
                    <a:pt x="1972" y="1645"/>
                    <a:pt x="2016" y="1663"/>
                    <a:pt x="2061" y="1663"/>
                  </a:cubicBezTo>
                  <a:cubicBezTo>
                    <a:pt x="2103" y="1663"/>
                    <a:pt x="2145" y="1648"/>
                    <a:pt x="2179" y="1620"/>
                  </a:cubicBezTo>
                  <a:cubicBezTo>
                    <a:pt x="3131" y="786"/>
                    <a:pt x="4358" y="346"/>
                    <a:pt x="5620" y="346"/>
                  </a:cubicBezTo>
                  <a:cubicBezTo>
                    <a:pt x="7013" y="346"/>
                    <a:pt x="8346" y="893"/>
                    <a:pt x="9335" y="1893"/>
                  </a:cubicBezTo>
                  <a:cubicBezTo>
                    <a:pt x="10335" y="2882"/>
                    <a:pt x="10882" y="4215"/>
                    <a:pt x="10882" y="5608"/>
                  </a:cubicBezTo>
                  <a:cubicBezTo>
                    <a:pt x="10882" y="7013"/>
                    <a:pt x="10335" y="8335"/>
                    <a:pt x="9335" y="9335"/>
                  </a:cubicBezTo>
                  <a:cubicBezTo>
                    <a:pt x="8346" y="10323"/>
                    <a:pt x="7013" y="10883"/>
                    <a:pt x="5620" y="10883"/>
                  </a:cubicBezTo>
                  <a:cubicBezTo>
                    <a:pt x="4215" y="10883"/>
                    <a:pt x="2893" y="10323"/>
                    <a:pt x="1893" y="9335"/>
                  </a:cubicBezTo>
                  <a:cubicBezTo>
                    <a:pt x="893" y="8335"/>
                    <a:pt x="345" y="7013"/>
                    <a:pt x="345" y="5608"/>
                  </a:cubicBezTo>
                  <a:cubicBezTo>
                    <a:pt x="345" y="4298"/>
                    <a:pt x="822" y="3048"/>
                    <a:pt x="1703" y="2084"/>
                  </a:cubicBezTo>
                  <a:cubicBezTo>
                    <a:pt x="1762" y="2012"/>
                    <a:pt x="1762" y="1905"/>
                    <a:pt x="1691" y="1846"/>
                  </a:cubicBezTo>
                  <a:cubicBezTo>
                    <a:pt x="1657" y="1817"/>
                    <a:pt x="1614" y="1802"/>
                    <a:pt x="1573" y="1802"/>
                  </a:cubicBezTo>
                  <a:cubicBezTo>
                    <a:pt x="1528" y="1802"/>
                    <a:pt x="1484" y="1820"/>
                    <a:pt x="1453" y="1858"/>
                  </a:cubicBezTo>
                  <a:cubicBezTo>
                    <a:pt x="512" y="2882"/>
                    <a:pt x="0" y="4227"/>
                    <a:pt x="0" y="5608"/>
                  </a:cubicBezTo>
                  <a:cubicBezTo>
                    <a:pt x="0" y="7096"/>
                    <a:pt x="583" y="8513"/>
                    <a:pt x="1643" y="9573"/>
                  </a:cubicBezTo>
                  <a:cubicBezTo>
                    <a:pt x="2703" y="10621"/>
                    <a:pt x="4096" y="11204"/>
                    <a:pt x="5608" y="11204"/>
                  </a:cubicBezTo>
                  <a:cubicBezTo>
                    <a:pt x="7108" y="11204"/>
                    <a:pt x="8501" y="10621"/>
                    <a:pt x="9561" y="9573"/>
                  </a:cubicBezTo>
                  <a:cubicBezTo>
                    <a:pt x="10620" y="8513"/>
                    <a:pt x="11204" y="7108"/>
                    <a:pt x="11204" y="5608"/>
                  </a:cubicBezTo>
                  <a:cubicBezTo>
                    <a:pt x="11216" y="4096"/>
                    <a:pt x="10632" y="2691"/>
                    <a:pt x="9573" y="1631"/>
                  </a:cubicBezTo>
                  <a:cubicBezTo>
                    <a:pt x="8525" y="572"/>
                    <a:pt x="7120" y="0"/>
                    <a:pt x="5620" y="0"/>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524" name="Google Shape;524;g23f33f58050_0_0"/>
            <p:cNvSpPr/>
            <p:nvPr/>
          </p:nvSpPr>
          <p:spPr>
            <a:xfrm>
              <a:off x="3183120" y="3921508"/>
              <a:ext cx="59414" cy="59382"/>
            </a:xfrm>
            <a:custGeom>
              <a:rect b="b" l="l" r="r" t="t"/>
              <a:pathLst>
                <a:path extrusionOk="0" h="1870" w="1871">
                  <a:moveTo>
                    <a:pt x="929" y="334"/>
                  </a:moveTo>
                  <a:cubicBezTo>
                    <a:pt x="1263" y="334"/>
                    <a:pt x="1549" y="608"/>
                    <a:pt x="1549" y="941"/>
                  </a:cubicBezTo>
                  <a:cubicBezTo>
                    <a:pt x="1549" y="1263"/>
                    <a:pt x="1263" y="1548"/>
                    <a:pt x="929" y="1548"/>
                  </a:cubicBezTo>
                  <a:cubicBezTo>
                    <a:pt x="608" y="1548"/>
                    <a:pt x="334" y="1287"/>
                    <a:pt x="334" y="941"/>
                  </a:cubicBezTo>
                  <a:cubicBezTo>
                    <a:pt x="334" y="596"/>
                    <a:pt x="608" y="334"/>
                    <a:pt x="929" y="334"/>
                  </a:cubicBezTo>
                  <a:close/>
                  <a:moveTo>
                    <a:pt x="929" y="1"/>
                  </a:moveTo>
                  <a:cubicBezTo>
                    <a:pt x="429" y="1"/>
                    <a:pt x="1" y="417"/>
                    <a:pt x="1" y="941"/>
                  </a:cubicBezTo>
                  <a:cubicBezTo>
                    <a:pt x="1" y="1453"/>
                    <a:pt x="417" y="1870"/>
                    <a:pt x="929" y="1870"/>
                  </a:cubicBezTo>
                  <a:cubicBezTo>
                    <a:pt x="1191" y="1870"/>
                    <a:pt x="1430" y="1775"/>
                    <a:pt x="1608" y="1596"/>
                  </a:cubicBezTo>
                  <a:cubicBezTo>
                    <a:pt x="1787" y="1417"/>
                    <a:pt x="1870" y="1179"/>
                    <a:pt x="1870" y="941"/>
                  </a:cubicBezTo>
                  <a:cubicBezTo>
                    <a:pt x="1870" y="679"/>
                    <a:pt x="1763" y="453"/>
                    <a:pt x="1584" y="263"/>
                  </a:cubicBezTo>
                  <a:cubicBezTo>
                    <a:pt x="1406" y="108"/>
                    <a:pt x="1191" y="1"/>
                    <a:pt x="929"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525" name="Google Shape;525;g23f33f58050_0_0"/>
            <p:cNvSpPr/>
            <p:nvPr/>
          </p:nvSpPr>
          <p:spPr>
            <a:xfrm>
              <a:off x="3149110" y="3735868"/>
              <a:ext cx="141056" cy="174716"/>
            </a:xfrm>
            <a:custGeom>
              <a:rect b="b" l="l" r="r" t="t"/>
              <a:pathLst>
                <a:path extrusionOk="0" h="5502" w="4442">
                  <a:moveTo>
                    <a:pt x="2143" y="1"/>
                  </a:moveTo>
                  <a:cubicBezTo>
                    <a:pt x="1322" y="1"/>
                    <a:pt x="810" y="286"/>
                    <a:pt x="536" y="501"/>
                  </a:cubicBezTo>
                  <a:cubicBezTo>
                    <a:pt x="191" y="786"/>
                    <a:pt x="0" y="1156"/>
                    <a:pt x="0" y="1513"/>
                  </a:cubicBezTo>
                  <a:cubicBezTo>
                    <a:pt x="0" y="1739"/>
                    <a:pt x="84" y="1941"/>
                    <a:pt x="262" y="2084"/>
                  </a:cubicBezTo>
                  <a:cubicBezTo>
                    <a:pt x="393" y="2203"/>
                    <a:pt x="596" y="2263"/>
                    <a:pt x="774" y="2263"/>
                  </a:cubicBezTo>
                  <a:cubicBezTo>
                    <a:pt x="1084" y="2263"/>
                    <a:pt x="1227" y="2049"/>
                    <a:pt x="1334" y="1894"/>
                  </a:cubicBezTo>
                  <a:cubicBezTo>
                    <a:pt x="1465" y="1679"/>
                    <a:pt x="1596" y="1489"/>
                    <a:pt x="2108" y="1489"/>
                  </a:cubicBezTo>
                  <a:cubicBezTo>
                    <a:pt x="2286" y="1489"/>
                    <a:pt x="2858" y="1525"/>
                    <a:pt x="2858" y="2001"/>
                  </a:cubicBezTo>
                  <a:cubicBezTo>
                    <a:pt x="2858" y="2358"/>
                    <a:pt x="2512" y="2632"/>
                    <a:pt x="2227" y="2858"/>
                  </a:cubicBezTo>
                  <a:cubicBezTo>
                    <a:pt x="2155" y="2918"/>
                    <a:pt x="2072" y="2965"/>
                    <a:pt x="2024" y="3025"/>
                  </a:cubicBezTo>
                  <a:cubicBezTo>
                    <a:pt x="1679" y="3323"/>
                    <a:pt x="1286" y="3763"/>
                    <a:pt x="1286" y="4668"/>
                  </a:cubicBezTo>
                  <a:cubicBezTo>
                    <a:pt x="1286" y="5180"/>
                    <a:pt x="1405" y="5501"/>
                    <a:pt x="2000" y="5501"/>
                  </a:cubicBezTo>
                  <a:cubicBezTo>
                    <a:pt x="2274" y="5501"/>
                    <a:pt x="2465" y="5442"/>
                    <a:pt x="2596" y="5323"/>
                  </a:cubicBezTo>
                  <a:cubicBezTo>
                    <a:pt x="2703" y="5216"/>
                    <a:pt x="2762" y="5085"/>
                    <a:pt x="2762" y="4918"/>
                  </a:cubicBezTo>
                  <a:cubicBezTo>
                    <a:pt x="2762" y="4430"/>
                    <a:pt x="2762" y="4192"/>
                    <a:pt x="3263" y="3787"/>
                  </a:cubicBezTo>
                  <a:lnTo>
                    <a:pt x="3286" y="3787"/>
                  </a:lnTo>
                  <a:cubicBezTo>
                    <a:pt x="3298" y="3775"/>
                    <a:pt x="3322" y="3763"/>
                    <a:pt x="3358" y="3727"/>
                  </a:cubicBezTo>
                  <a:cubicBezTo>
                    <a:pt x="3429" y="3680"/>
                    <a:pt x="3453" y="3573"/>
                    <a:pt x="3393" y="3489"/>
                  </a:cubicBezTo>
                  <a:cubicBezTo>
                    <a:pt x="3360" y="3449"/>
                    <a:pt x="3311" y="3427"/>
                    <a:pt x="3261" y="3427"/>
                  </a:cubicBezTo>
                  <a:cubicBezTo>
                    <a:pt x="3224" y="3427"/>
                    <a:pt x="3186" y="3440"/>
                    <a:pt x="3155" y="3465"/>
                  </a:cubicBezTo>
                  <a:cubicBezTo>
                    <a:pt x="3120" y="3477"/>
                    <a:pt x="3108" y="3513"/>
                    <a:pt x="3072" y="3525"/>
                  </a:cubicBezTo>
                  <a:lnTo>
                    <a:pt x="3060" y="3525"/>
                  </a:lnTo>
                  <a:cubicBezTo>
                    <a:pt x="2465" y="3989"/>
                    <a:pt x="2429" y="4346"/>
                    <a:pt x="2429" y="4906"/>
                  </a:cubicBezTo>
                  <a:cubicBezTo>
                    <a:pt x="2429" y="4977"/>
                    <a:pt x="2429" y="5156"/>
                    <a:pt x="2000" y="5156"/>
                  </a:cubicBezTo>
                  <a:cubicBezTo>
                    <a:pt x="1798" y="5156"/>
                    <a:pt x="1739" y="5120"/>
                    <a:pt x="1703" y="5085"/>
                  </a:cubicBezTo>
                  <a:cubicBezTo>
                    <a:pt x="1643" y="5025"/>
                    <a:pt x="1619" y="4882"/>
                    <a:pt x="1619" y="4656"/>
                  </a:cubicBezTo>
                  <a:cubicBezTo>
                    <a:pt x="1619" y="3882"/>
                    <a:pt x="1929" y="3513"/>
                    <a:pt x="2227" y="3251"/>
                  </a:cubicBezTo>
                  <a:cubicBezTo>
                    <a:pt x="2286" y="3215"/>
                    <a:pt x="2346" y="3156"/>
                    <a:pt x="2417" y="3108"/>
                  </a:cubicBezTo>
                  <a:cubicBezTo>
                    <a:pt x="2762" y="2858"/>
                    <a:pt x="3179" y="2525"/>
                    <a:pt x="3179" y="1989"/>
                  </a:cubicBezTo>
                  <a:cubicBezTo>
                    <a:pt x="3179" y="1465"/>
                    <a:pt x="2762" y="1144"/>
                    <a:pt x="2108" y="1144"/>
                  </a:cubicBezTo>
                  <a:cubicBezTo>
                    <a:pt x="1417" y="1144"/>
                    <a:pt x="1215" y="1453"/>
                    <a:pt x="1048" y="1691"/>
                  </a:cubicBezTo>
                  <a:cubicBezTo>
                    <a:pt x="941" y="1858"/>
                    <a:pt x="881" y="1918"/>
                    <a:pt x="750" y="1918"/>
                  </a:cubicBezTo>
                  <a:cubicBezTo>
                    <a:pt x="572" y="1918"/>
                    <a:pt x="322" y="1810"/>
                    <a:pt x="322" y="1513"/>
                  </a:cubicBezTo>
                  <a:cubicBezTo>
                    <a:pt x="322" y="1322"/>
                    <a:pt x="429" y="1025"/>
                    <a:pt x="738" y="775"/>
                  </a:cubicBezTo>
                  <a:cubicBezTo>
                    <a:pt x="977" y="572"/>
                    <a:pt x="1405" y="334"/>
                    <a:pt x="2131" y="334"/>
                  </a:cubicBezTo>
                  <a:cubicBezTo>
                    <a:pt x="3298" y="334"/>
                    <a:pt x="4120" y="953"/>
                    <a:pt x="4120" y="1822"/>
                  </a:cubicBezTo>
                  <a:cubicBezTo>
                    <a:pt x="4120" y="2227"/>
                    <a:pt x="3941" y="2644"/>
                    <a:pt x="3596" y="3037"/>
                  </a:cubicBezTo>
                  <a:cubicBezTo>
                    <a:pt x="3524" y="3096"/>
                    <a:pt x="3536" y="3203"/>
                    <a:pt x="3596" y="3263"/>
                  </a:cubicBezTo>
                  <a:cubicBezTo>
                    <a:pt x="3629" y="3290"/>
                    <a:pt x="3669" y="3305"/>
                    <a:pt x="3709" y="3305"/>
                  </a:cubicBezTo>
                  <a:cubicBezTo>
                    <a:pt x="3755" y="3305"/>
                    <a:pt x="3802" y="3284"/>
                    <a:pt x="3834" y="3239"/>
                  </a:cubicBezTo>
                  <a:cubicBezTo>
                    <a:pt x="4239" y="2787"/>
                    <a:pt x="4441" y="2310"/>
                    <a:pt x="4441" y="1810"/>
                  </a:cubicBezTo>
                  <a:cubicBezTo>
                    <a:pt x="4441" y="1287"/>
                    <a:pt x="4203" y="834"/>
                    <a:pt x="3786" y="501"/>
                  </a:cubicBezTo>
                  <a:cubicBezTo>
                    <a:pt x="3370" y="179"/>
                    <a:pt x="2798" y="1"/>
                    <a:pt x="2143"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64"/>
          <p:cNvSpPr txBox="1"/>
          <p:nvPr/>
        </p:nvSpPr>
        <p:spPr>
          <a:xfrm>
            <a:off x="233240" y="678450"/>
            <a:ext cx="49668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chemeClr val="dk1"/>
                </a:solidFill>
                <a:latin typeface="Exo"/>
                <a:ea typeface="Exo"/>
                <a:cs typeface="Exo"/>
                <a:sym typeface="Exo"/>
              </a:rPr>
              <a:t>Tóm tắt nội dung</a:t>
            </a:r>
            <a:endParaRPr b="0" i="0" sz="1400" u="none" cap="none" strike="noStrike">
              <a:solidFill>
                <a:srgbClr val="000000"/>
              </a:solidFill>
              <a:latin typeface="Arial"/>
              <a:ea typeface="Arial"/>
              <a:cs typeface="Arial"/>
              <a:sym typeface="Arial"/>
            </a:endParaRPr>
          </a:p>
        </p:txBody>
      </p:sp>
      <p:grpSp>
        <p:nvGrpSpPr>
          <p:cNvPr id="531" name="Google Shape;531;p64"/>
          <p:cNvGrpSpPr/>
          <p:nvPr/>
        </p:nvGrpSpPr>
        <p:grpSpPr>
          <a:xfrm>
            <a:off x="-10478" y="1256379"/>
            <a:ext cx="4851107" cy="307776"/>
            <a:chOff x="4201421" y="1172047"/>
            <a:chExt cx="2808979" cy="252918"/>
          </a:xfrm>
        </p:grpSpPr>
        <p:cxnSp>
          <p:nvCxnSpPr>
            <p:cNvPr id="532" name="Google Shape;532;p64"/>
            <p:cNvCxnSpPr/>
            <p:nvPr/>
          </p:nvCxnSpPr>
          <p:spPr>
            <a:xfrm>
              <a:off x="4201421" y="1304858"/>
              <a:ext cx="2559746" cy="0"/>
            </a:xfrm>
            <a:prstGeom prst="straightConnector1">
              <a:avLst/>
            </a:prstGeom>
            <a:noFill/>
            <a:ln cap="flat" cmpd="sng" w="28575">
              <a:solidFill>
                <a:srgbClr val="E31F26"/>
              </a:solidFill>
              <a:prstDash val="solid"/>
              <a:miter lim="800000"/>
              <a:headEnd len="sm" w="sm" type="none"/>
              <a:tailEnd len="sm" w="sm" type="none"/>
            </a:ln>
          </p:spPr>
        </p:cxnSp>
        <p:sp>
          <p:nvSpPr>
            <p:cNvPr id="533" name="Google Shape;533;p64"/>
            <p:cNvSpPr/>
            <p:nvPr/>
          </p:nvSpPr>
          <p:spPr>
            <a:xfrm>
              <a:off x="6761164" y="1172047"/>
              <a:ext cx="249236" cy="252918"/>
            </a:xfrm>
            <a:prstGeom prst="ellipse">
              <a:avLst/>
            </a:prstGeom>
            <a:noFill/>
            <a:ln cap="flat" cmpd="sng" w="28575">
              <a:solidFill>
                <a:srgbClr val="E31F26"/>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34" name="Google Shape;534;p64"/>
            <p:cNvSpPr/>
            <p:nvPr/>
          </p:nvSpPr>
          <p:spPr>
            <a:xfrm>
              <a:off x="6823780" y="1234663"/>
              <a:ext cx="124004" cy="127686"/>
            </a:xfrm>
            <a:prstGeom prst="ellipse">
              <a:avLst/>
            </a:prstGeom>
            <a:solidFill>
              <a:srgbClr val="E31F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535" name="Google Shape;535;p64"/>
          <p:cNvSpPr txBox="1"/>
          <p:nvPr/>
        </p:nvSpPr>
        <p:spPr>
          <a:xfrm>
            <a:off x="9685315" y="6436215"/>
            <a:ext cx="230704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doc@mindx.edu.vn</a:t>
            </a:r>
            <a:endParaRPr b="0" i="0" sz="1400" u="none" cap="none" strike="noStrike">
              <a:solidFill>
                <a:srgbClr val="000000"/>
              </a:solidFill>
              <a:latin typeface="Arial"/>
              <a:ea typeface="Arial"/>
              <a:cs typeface="Arial"/>
              <a:sym typeface="Arial"/>
            </a:endParaRPr>
          </a:p>
        </p:txBody>
      </p:sp>
      <p:sp>
        <p:nvSpPr>
          <p:cNvPr id="536" name="Google Shape;536;p64"/>
          <p:cNvSpPr txBox="1"/>
          <p:nvPr/>
        </p:nvSpPr>
        <p:spPr>
          <a:xfrm>
            <a:off x="9660708" y="2436319"/>
            <a:ext cx="1765200" cy="2586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Exo Medium"/>
                <a:ea typeface="Exo Medium"/>
                <a:cs typeface="Exo Medium"/>
                <a:sym typeface="Exo Medium"/>
              </a:rPr>
              <a:t>Các toán tử, hàm với dữ liệu null</a:t>
            </a:r>
            <a:endParaRPr b="0" i="0" sz="14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Exo Medium"/>
                <a:ea typeface="Exo Medium"/>
                <a:cs typeface="Exo Medium"/>
                <a:sym typeface="Exo Medium"/>
              </a:rPr>
              <a:t>   Is null</a:t>
            </a:r>
            <a:endParaRPr b="0" i="0" sz="14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Exo Medium"/>
                <a:ea typeface="Exo Medium"/>
                <a:cs typeface="Exo Medium"/>
                <a:sym typeface="Exo Medium"/>
              </a:rPr>
              <a:t>   Is not null </a:t>
            </a:r>
            <a:endParaRPr b="0" i="0" sz="14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Exo Medium"/>
                <a:ea typeface="Exo Medium"/>
                <a:cs typeface="Exo Medium"/>
                <a:sym typeface="Exo Medium"/>
              </a:rPr>
              <a:t>   ISNULL()</a:t>
            </a:r>
            <a:endParaRPr b="0" i="0" sz="1400" u="none" cap="none" strike="noStrike">
              <a:solidFill>
                <a:srgbClr val="000000"/>
              </a:solidFill>
              <a:latin typeface="Exo Medium"/>
              <a:ea typeface="Exo Medium"/>
              <a:cs typeface="Exo Medium"/>
              <a:sym typeface="Exo Medium"/>
            </a:endParaRPr>
          </a:p>
        </p:txBody>
      </p:sp>
      <p:grpSp>
        <p:nvGrpSpPr>
          <p:cNvPr id="537" name="Google Shape;537;p64"/>
          <p:cNvGrpSpPr/>
          <p:nvPr/>
        </p:nvGrpSpPr>
        <p:grpSpPr>
          <a:xfrm>
            <a:off x="2955610" y="2190830"/>
            <a:ext cx="1861449" cy="3278163"/>
            <a:chOff x="3647451" y="1676400"/>
            <a:chExt cx="1861449" cy="4418010"/>
          </a:xfrm>
        </p:grpSpPr>
        <p:pic>
          <p:nvPicPr>
            <p:cNvPr id="538" name="Google Shape;538;p64"/>
            <p:cNvPicPr preferRelativeResize="0"/>
            <p:nvPr/>
          </p:nvPicPr>
          <p:blipFill rotWithShape="1">
            <a:blip r:embed="rId3">
              <a:alphaModFix/>
            </a:blip>
            <a:srcRect b="0" l="0" r="0" t="0"/>
            <a:stretch/>
          </p:blipFill>
          <p:spPr>
            <a:xfrm>
              <a:off x="3647451" y="1676400"/>
              <a:ext cx="1861449" cy="4418010"/>
            </a:xfrm>
            <a:prstGeom prst="rect">
              <a:avLst/>
            </a:prstGeom>
            <a:noFill/>
            <a:ln>
              <a:noFill/>
            </a:ln>
          </p:spPr>
        </p:pic>
        <p:sp>
          <p:nvSpPr>
            <p:cNvPr id="539" name="Google Shape;539;p64"/>
            <p:cNvSpPr txBox="1"/>
            <p:nvPr/>
          </p:nvSpPr>
          <p:spPr>
            <a:xfrm>
              <a:off x="4821244" y="2407009"/>
              <a:ext cx="335400" cy="539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Exo"/>
                <a:ea typeface="Exo"/>
                <a:cs typeface="Exo"/>
                <a:sym typeface="Exo"/>
              </a:endParaRPr>
            </a:p>
          </p:txBody>
        </p:sp>
      </p:grpSp>
      <p:grpSp>
        <p:nvGrpSpPr>
          <p:cNvPr id="540" name="Google Shape;540;p64"/>
          <p:cNvGrpSpPr/>
          <p:nvPr/>
        </p:nvGrpSpPr>
        <p:grpSpPr>
          <a:xfrm>
            <a:off x="5325874" y="2190821"/>
            <a:ext cx="1715884" cy="3278163"/>
            <a:chOff x="6425663" y="1676400"/>
            <a:chExt cx="1861449" cy="4418010"/>
          </a:xfrm>
        </p:grpSpPr>
        <p:pic>
          <p:nvPicPr>
            <p:cNvPr id="541" name="Google Shape;541;p64"/>
            <p:cNvPicPr preferRelativeResize="0"/>
            <p:nvPr/>
          </p:nvPicPr>
          <p:blipFill rotWithShape="1">
            <a:blip r:embed="rId3">
              <a:alphaModFix/>
            </a:blip>
            <a:srcRect b="0" l="0" r="0" t="0"/>
            <a:stretch/>
          </p:blipFill>
          <p:spPr>
            <a:xfrm>
              <a:off x="6425663" y="1676400"/>
              <a:ext cx="1861449" cy="4418010"/>
            </a:xfrm>
            <a:prstGeom prst="rect">
              <a:avLst/>
            </a:prstGeom>
            <a:noFill/>
            <a:ln>
              <a:noFill/>
            </a:ln>
          </p:spPr>
        </p:pic>
        <p:sp>
          <p:nvSpPr>
            <p:cNvPr id="542" name="Google Shape;542;p64"/>
            <p:cNvSpPr txBox="1"/>
            <p:nvPr/>
          </p:nvSpPr>
          <p:spPr>
            <a:xfrm>
              <a:off x="7589844" y="2407009"/>
              <a:ext cx="333600" cy="539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Exo"/>
                <a:ea typeface="Exo"/>
                <a:cs typeface="Exo"/>
                <a:sym typeface="Exo"/>
              </a:endParaRPr>
            </a:p>
          </p:txBody>
        </p:sp>
        <p:sp>
          <p:nvSpPr>
            <p:cNvPr id="543" name="Google Shape;543;p64"/>
            <p:cNvSpPr txBox="1"/>
            <p:nvPr/>
          </p:nvSpPr>
          <p:spPr>
            <a:xfrm>
              <a:off x="6500701" y="2407009"/>
              <a:ext cx="1029300" cy="871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E31F26"/>
                  </a:solidFill>
                  <a:latin typeface="Exo"/>
                  <a:ea typeface="Exo"/>
                  <a:cs typeface="Exo"/>
                  <a:sym typeface="Exo"/>
                </a:rPr>
                <a:t>Subtitle</a:t>
              </a:r>
              <a:endParaRPr b="1" i="0" sz="1800" u="none" cap="none" strike="noStrike">
                <a:solidFill>
                  <a:srgbClr val="E31F26"/>
                </a:solidFill>
                <a:latin typeface="Exo"/>
                <a:ea typeface="Exo"/>
                <a:cs typeface="Exo"/>
                <a:sym typeface="Exo"/>
              </a:endParaRPr>
            </a:p>
          </p:txBody>
        </p:sp>
      </p:grpSp>
      <p:sp>
        <p:nvSpPr>
          <p:cNvPr id="544" name="Google Shape;544;p64"/>
          <p:cNvSpPr txBox="1"/>
          <p:nvPr/>
        </p:nvSpPr>
        <p:spPr>
          <a:xfrm>
            <a:off x="3051834" y="2643100"/>
            <a:ext cx="1765200" cy="2862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lang="en-US" sz="1800">
                <a:solidFill>
                  <a:srgbClr val="FFFFFF"/>
                </a:solidFill>
                <a:latin typeface="Exo"/>
                <a:ea typeface="Exo"/>
                <a:cs typeface="Exo"/>
                <a:sym typeface="Exo"/>
              </a:rPr>
              <a:t>Kết nối dữ liệu với JOIN</a:t>
            </a:r>
            <a:endParaRPr b="1" i="0" sz="1800" u="none" cap="none" strike="noStrike">
              <a:solidFill>
                <a:srgbClr val="FFFFFF"/>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t/>
            </a:r>
            <a:endParaRPr sz="1800">
              <a:solidFill>
                <a:srgbClr val="FFFFFF"/>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t/>
            </a:r>
            <a:endParaRPr sz="1800">
              <a:solidFill>
                <a:srgbClr val="FFFFFF"/>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Exo Medium"/>
                <a:ea typeface="Exo Medium"/>
                <a:cs typeface="Exo Medium"/>
                <a:sym typeface="Exo Medium"/>
              </a:rPr>
              <a:t>   </a:t>
            </a:r>
            <a:r>
              <a:rPr lang="en-US" sz="1800">
                <a:solidFill>
                  <a:srgbClr val="FFFFFF"/>
                </a:solidFill>
                <a:latin typeface="Exo Medium"/>
                <a:ea typeface="Exo Medium"/>
                <a:cs typeface="Exo Medium"/>
                <a:sym typeface="Exo Medium"/>
              </a:rPr>
              <a:t>INNER JOIN</a:t>
            </a:r>
            <a:endParaRPr b="0" i="0" sz="14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Exo Medium"/>
                <a:ea typeface="Exo Medium"/>
                <a:cs typeface="Exo Medium"/>
                <a:sym typeface="Exo Medium"/>
              </a:rPr>
              <a:t>   </a:t>
            </a:r>
            <a:r>
              <a:rPr lang="en-US" sz="1800">
                <a:solidFill>
                  <a:srgbClr val="FFFFFF"/>
                </a:solidFill>
                <a:latin typeface="Exo Medium"/>
                <a:ea typeface="Exo Medium"/>
                <a:cs typeface="Exo Medium"/>
                <a:sym typeface="Exo Medium"/>
              </a:rPr>
              <a:t>OUTER JOIN</a:t>
            </a:r>
            <a:endParaRPr b="0" i="0" sz="14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Exo Medium"/>
                <a:ea typeface="Exo Medium"/>
                <a:cs typeface="Exo Medium"/>
                <a:sym typeface="Exo Medium"/>
              </a:rPr>
              <a:t> </a:t>
            </a:r>
            <a:endParaRPr b="0" i="0" sz="14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Exo Medium"/>
              <a:ea typeface="Exo Medium"/>
              <a:cs typeface="Exo Medium"/>
              <a:sym typeface="Exo Medium"/>
            </a:endParaRPr>
          </a:p>
        </p:txBody>
      </p:sp>
      <p:sp>
        <p:nvSpPr>
          <p:cNvPr id="545" name="Google Shape;545;p64"/>
          <p:cNvSpPr txBox="1"/>
          <p:nvPr/>
        </p:nvSpPr>
        <p:spPr>
          <a:xfrm>
            <a:off x="5325588" y="2585700"/>
            <a:ext cx="1716000" cy="3078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lang="en-US" sz="1800">
                <a:solidFill>
                  <a:srgbClr val="FFFFFF"/>
                </a:solidFill>
                <a:latin typeface="Exo"/>
                <a:ea typeface="Exo"/>
                <a:cs typeface="Exo"/>
                <a:sym typeface="Exo"/>
              </a:rPr>
              <a:t>Kết nối dữ liệu với UNION</a:t>
            </a:r>
            <a:endParaRPr b="1" i="0" sz="14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Exo Medium"/>
                <a:ea typeface="Exo Medium"/>
                <a:cs typeface="Exo Medium"/>
                <a:sym typeface="Exo Medium"/>
              </a:rPr>
              <a:t>   </a:t>
            </a:r>
            <a:endParaRPr b="0" i="0" sz="1800" u="none" cap="none" strike="noStrike">
              <a:solidFill>
                <a:srgbClr val="FFFFFF"/>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t/>
            </a:r>
            <a:endParaRPr sz="1800">
              <a:solidFill>
                <a:srgbClr val="FFFFFF"/>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Exo Medium"/>
                <a:ea typeface="Exo Medium"/>
                <a:cs typeface="Exo Medium"/>
                <a:sym typeface="Exo Medium"/>
              </a:rPr>
              <a:t>   </a:t>
            </a:r>
            <a:r>
              <a:rPr lang="en-US" sz="1800">
                <a:solidFill>
                  <a:srgbClr val="FFFFFF"/>
                </a:solidFill>
                <a:latin typeface="Exo Medium"/>
                <a:ea typeface="Exo Medium"/>
                <a:cs typeface="Exo Medium"/>
                <a:sym typeface="Exo Medium"/>
              </a:rPr>
              <a:t>UNION</a:t>
            </a:r>
            <a:endParaRPr b="0" i="0" sz="14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Exo Medium"/>
                <a:ea typeface="Exo Medium"/>
                <a:cs typeface="Exo Medium"/>
                <a:sym typeface="Exo Medium"/>
              </a:rPr>
              <a:t>   </a:t>
            </a:r>
            <a:r>
              <a:rPr lang="en-US" sz="1800">
                <a:solidFill>
                  <a:srgbClr val="FFFFFF"/>
                </a:solidFill>
                <a:latin typeface="Exo Medium"/>
                <a:ea typeface="Exo Medium"/>
                <a:cs typeface="Exo Medium"/>
                <a:sym typeface="Exo Medium"/>
              </a:rPr>
              <a:t>UNION ALL</a:t>
            </a:r>
            <a:endParaRPr b="0" i="0" sz="14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t/>
            </a:r>
            <a:endParaRPr b="0" i="0" sz="14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Exo Medium"/>
                <a:ea typeface="Exo Medium"/>
                <a:cs typeface="Exo Medium"/>
                <a:sym typeface="Exo Medium"/>
              </a:rPr>
              <a:t>  </a:t>
            </a:r>
            <a:endParaRPr b="0" i="0" sz="1400" u="none" cap="none" strike="noStrike">
              <a:solidFill>
                <a:srgbClr val="000000"/>
              </a:solidFill>
              <a:latin typeface="Exo Medium"/>
              <a:ea typeface="Exo Medium"/>
              <a:cs typeface="Exo Medium"/>
              <a:sym typeface="Exo Medium"/>
            </a:endParaRPr>
          </a:p>
        </p:txBody>
      </p:sp>
      <p:grpSp>
        <p:nvGrpSpPr>
          <p:cNvPr id="546" name="Google Shape;546;p64"/>
          <p:cNvGrpSpPr/>
          <p:nvPr/>
        </p:nvGrpSpPr>
        <p:grpSpPr>
          <a:xfrm>
            <a:off x="7520542" y="2190821"/>
            <a:ext cx="1765212" cy="3278163"/>
            <a:chOff x="6425663" y="1676400"/>
            <a:chExt cx="1861449" cy="4418010"/>
          </a:xfrm>
        </p:grpSpPr>
        <p:pic>
          <p:nvPicPr>
            <p:cNvPr id="547" name="Google Shape;547;p64"/>
            <p:cNvPicPr preferRelativeResize="0"/>
            <p:nvPr/>
          </p:nvPicPr>
          <p:blipFill rotWithShape="1">
            <a:blip r:embed="rId3">
              <a:alphaModFix/>
            </a:blip>
            <a:srcRect b="0" l="0" r="0" t="0"/>
            <a:stretch/>
          </p:blipFill>
          <p:spPr>
            <a:xfrm>
              <a:off x="6425663" y="1676400"/>
              <a:ext cx="1861449" cy="4418010"/>
            </a:xfrm>
            <a:prstGeom prst="rect">
              <a:avLst/>
            </a:prstGeom>
            <a:noFill/>
            <a:ln>
              <a:noFill/>
            </a:ln>
          </p:spPr>
        </p:pic>
        <p:sp>
          <p:nvSpPr>
            <p:cNvPr id="548" name="Google Shape;548;p64"/>
            <p:cNvSpPr txBox="1"/>
            <p:nvPr/>
          </p:nvSpPr>
          <p:spPr>
            <a:xfrm>
              <a:off x="7589844" y="2407009"/>
              <a:ext cx="333600" cy="539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Exo"/>
                <a:ea typeface="Exo"/>
                <a:cs typeface="Exo"/>
                <a:sym typeface="Exo"/>
              </a:endParaRPr>
            </a:p>
          </p:txBody>
        </p:sp>
        <p:sp>
          <p:nvSpPr>
            <p:cNvPr id="549" name="Google Shape;549;p64"/>
            <p:cNvSpPr txBox="1"/>
            <p:nvPr/>
          </p:nvSpPr>
          <p:spPr>
            <a:xfrm>
              <a:off x="6500701" y="2407009"/>
              <a:ext cx="1029300" cy="871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E31F26"/>
                  </a:solidFill>
                  <a:latin typeface="Exo"/>
                  <a:ea typeface="Exo"/>
                  <a:cs typeface="Exo"/>
                  <a:sym typeface="Exo"/>
                </a:rPr>
                <a:t>Subtitle</a:t>
              </a:r>
              <a:endParaRPr b="1" i="0" sz="1800" u="none" cap="none" strike="noStrike">
                <a:solidFill>
                  <a:srgbClr val="E31F26"/>
                </a:solidFill>
                <a:latin typeface="Exo"/>
                <a:ea typeface="Exo"/>
                <a:cs typeface="Exo"/>
                <a:sym typeface="Exo"/>
              </a:endParaRPr>
            </a:p>
          </p:txBody>
        </p:sp>
      </p:grpSp>
      <p:sp>
        <p:nvSpPr>
          <p:cNvPr id="550" name="Google Shape;550;p64"/>
          <p:cNvSpPr txBox="1"/>
          <p:nvPr/>
        </p:nvSpPr>
        <p:spPr>
          <a:xfrm>
            <a:off x="7550288" y="2483649"/>
            <a:ext cx="1656300" cy="2678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Exo"/>
                <a:ea typeface="Exo"/>
                <a:cs typeface="Exo"/>
                <a:sym typeface="Exo"/>
              </a:rPr>
              <a:t>Các </a:t>
            </a:r>
            <a:r>
              <a:rPr b="1" lang="en-US" sz="1800">
                <a:solidFill>
                  <a:srgbClr val="FFFFFF"/>
                </a:solidFill>
                <a:latin typeface="Exo"/>
                <a:ea typeface="Exo"/>
                <a:cs typeface="Exo"/>
                <a:sym typeface="Exo"/>
              </a:rPr>
              <a:t>hàm </a:t>
            </a:r>
            <a:endParaRPr b="1" sz="1800">
              <a:solidFill>
                <a:srgbClr val="FFFFFF"/>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rPr b="1" lang="en-US" sz="1800">
                <a:solidFill>
                  <a:srgbClr val="FFFFFF"/>
                </a:solidFill>
                <a:latin typeface="Exo"/>
                <a:ea typeface="Exo"/>
                <a:cs typeface="Exo"/>
                <a:sym typeface="Exo"/>
              </a:rPr>
              <a:t>phổ biến trong SQL</a:t>
            </a:r>
            <a:endParaRPr b="1" i="0" sz="1400" u="none" cap="none" strike="noStrike">
              <a:solidFill>
                <a:srgbClr val="FFFFFF"/>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Exo Medium"/>
                <a:ea typeface="Exo Medium"/>
                <a:cs typeface="Exo Medium"/>
                <a:sym typeface="Exo Medium"/>
              </a:rPr>
              <a:t>   </a:t>
            </a:r>
            <a:r>
              <a:rPr lang="en-US" sz="1800">
                <a:solidFill>
                  <a:srgbClr val="FFFFFF"/>
                </a:solidFill>
                <a:latin typeface="Exo Medium"/>
                <a:ea typeface="Exo Medium"/>
                <a:cs typeface="Exo Medium"/>
                <a:sym typeface="Exo Medium"/>
              </a:rPr>
              <a:t>ROUND()</a:t>
            </a:r>
            <a:endParaRPr b="0" i="0" sz="1400" u="none" cap="none" strike="noStrike">
              <a:solidFill>
                <a:srgbClr val="FFFFFF"/>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Exo Medium"/>
                <a:ea typeface="Exo Medium"/>
                <a:cs typeface="Exo Medium"/>
                <a:sym typeface="Exo Medium"/>
              </a:rPr>
              <a:t>  </a:t>
            </a:r>
            <a:r>
              <a:rPr lang="en-US" sz="1800">
                <a:solidFill>
                  <a:srgbClr val="FFFFFF"/>
                </a:solidFill>
                <a:latin typeface="Exo Medium"/>
                <a:ea typeface="Exo Medium"/>
                <a:cs typeface="Exo Medium"/>
                <a:sym typeface="Exo Medium"/>
              </a:rPr>
              <a:t> DATEDIFF()</a:t>
            </a:r>
            <a:endParaRPr sz="1800">
              <a:solidFill>
                <a:srgbClr val="FFFFFF"/>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t/>
            </a:r>
            <a:endParaRPr sz="1800">
              <a:solidFill>
                <a:srgbClr val="FFFFFF"/>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rPr lang="en-US" sz="1800">
                <a:solidFill>
                  <a:srgbClr val="FFFFFF"/>
                </a:solidFill>
                <a:latin typeface="Exo Medium"/>
                <a:ea typeface="Exo Medium"/>
                <a:cs typeface="Exo Medium"/>
                <a:sym typeface="Exo Medium"/>
              </a:rPr>
              <a:t>   DATEPART()</a:t>
            </a:r>
            <a:endParaRPr sz="1800">
              <a:solidFill>
                <a:srgbClr val="FFFFFF"/>
              </a:solidFill>
              <a:latin typeface="Exo Medium"/>
              <a:ea typeface="Exo Medium"/>
              <a:cs typeface="Exo Medium"/>
              <a:sym typeface="Exo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g23e610590d6_0_13"/>
          <p:cNvPicPr preferRelativeResize="0"/>
          <p:nvPr/>
        </p:nvPicPr>
        <p:blipFill rotWithShape="1">
          <a:blip r:embed="rId3">
            <a:alphaModFix/>
          </a:blip>
          <a:srcRect b="64829" l="-168" r="65616" t="0"/>
          <a:stretch/>
        </p:blipFill>
        <p:spPr>
          <a:xfrm>
            <a:off x="8042424" y="5035175"/>
            <a:ext cx="4145677" cy="1822826"/>
          </a:xfrm>
          <a:prstGeom prst="rect">
            <a:avLst/>
          </a:prstGeom>
          <a:noFill/>
          <a:ln>
            <a:noFill/>
          </a:ln>
        </p:spPr>
      </p:pic>
      <p:sp>
        <p:nvSpPr>
          <p:cNvPr id="118" name="Google Shape;118;g23e610590d6_0_13"/>
          <p:cNvSpPr txBox="1"/>
          <p:nvPr/>
        </p:nvSpPr>
        <p:spPr>
          <a:xfrm>
            <a:off x="5445146" y="1668912"/>
            <a:ext cx="5646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g23e610590d6_0_13"/>
          <p:cNvSpPr txBox="1"/>
          <p:nvPr/>
        </p:nvSpPr>
        <p:spPr>
          <a:xfrm>
            <a:off x="10363200" y="2438400"/>
            <a:ext cx="1524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500"/>
              <a:buFont typeface="Arial"/>
              <a:buNone/>
            </a:pPr>
            <a:r>
              <a:t/>
            </a:r>
            <a:endParaRPr b="0" i="0" sz="1400" u="none" cap="none" strike="noStrike">
              <a:solidFill>
                <a:srgbClr val="000000"/>
              </a:solidFill>
              <a:latin typeface="Arial"/>
              <a:ea typeface="Arial"/>
              <a:cs typeface="Arial"/>
              <a:sym typeface="Arial"/>
            </a:endParaRPr>
          </a:p>
        </p:txBody>
      </p:sp>
      <p:pic>
        <p:nvPicPr>
          <p:cNvPr id="120" name="Google Shape;120;g23e610590d6_0_13"/>
          <p:cNvPicPr preferRelativeResize="0"/>
          <p:nvPr/>
        </p:nvPicPr>
        <p:blipFill rotWithShape="1">
          <a:blip r:embed="rId4">
            <a:alphaModFix/>
          </a:blip>
          <a:srcRect b="63550" l="0" r="65720" t="0"/>
          <a:stretch/>
        </p:blipFill>
        <p:spPr>
          <a:xfrm flipH="1">
            <a:off x="0" y="0"/>
            <a:ext cx="3505434" cy="1610175"/>
          </a:xfrm>
          <a:prstGeom prst="rect">
            <a:avLst/>
          </a:prstGeom>
          <a:noFill/>
          <a:ln>
            <a:noFill/>
          </a:ln>
        </p:spPr>
      </p:pic>
      <p:sp>
        <p:nvSpPr>
          <p:cNvPr id="121" name="Google Shape;121;g23e610590d6_0_13"/>
          <p:cNvSpPr txBox="1"/>
          <p:nvPr/>
        </p:nvSpPr>
        <p:spPr>
          <a:xfrm>
            <a:off x="1092825" y="762000"/>
            <a:ext cx="9851700" cy="14607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4000"/>
              <a:buFont typeface="Arial"/>
              <a:buNone/>
            </a:pPr>
            <a:r>
              <a:rPr b="1" i="0" lang="en-US" sz="3400" u="none" cap="none" strike="noStrike">
                <a:solidFill>
                  <a:schemeClr val="dk1"/>
                </a:solidFill>
                <a:latin typeface="Exo"/>
                <a:ea typeface="Exo"/>
                <a:cs typeface="Exo"/>
                <a:sym typeface="Exo"/>
              </a:rPr>
              <a:t>LÀM THẾ NÀO ĐỂ KẾT HỢP DỮ LIỆU TỪ NHIỀU BẢNG TRONG CÙNG MỘT CÂU TRUY VẤN?</a:t>
            </a:r>
            <a:endParaRPr b="1" i="0" sz="3400" u="none" cap="none" strike="noStrike">
              <a:solidFill>
                <a:schemeClr val="dk1"/>
              </a:solidFill>
              <a:latin typeface="Exo"/>
              <a:ea typeface="Exo"/>
              <a:cs typeface="Exo"/>
              <a:sym typeface="Exo"/>
            </a:endParaRPr>
          </a:p>
          <a:p>
            <a:pPr indent="0" lvl="0" marL="0" marR="0" rtl="0" algn="l">
              <a:lnSpc>
                <a:spcPct val="90000"/>
              </a:lnSpc>
              <a:spcBef>
                <a:spcPts val="0"/>
              </a:spcBef>
              <a:spcAft>
                <a:spcPts val="0"/>
              </a:spcAft>
              <a:buClr>
                <a:schemeClr val="dk1"/>
              </a:buClr>
              <a:buSzPts val="4000"/>
              <a:buFont typeface="Exo"/>
              <a:buNone/>
            </a:pPr>
            <a:r>
              <a:t/>
            </a:r>
            <a:endParaRPr b="1" i="0" sz="3400" u="none" cap="none" strike="noStrike">
              <a:solidFill>
                <a:schemeClr val="dk1"/>
              </a:solidFill>
              <a:latin typeface="Exo"/>
              <a:ea typeface="Exo"/>
              <a:cs typeface="Exo"/>
              <a:sym typeface="Exo"/>
            </a:endParaRPr>
          </a:p>
        </p:txBody>
      </p:sp>
      <p:pic>
        <p:nvPicPr>
          <p:cNvPr id="122" name="Google Shape;122;g23e610590d6_0_13"/>
          <p:cNvPicPr preferRelativeResize="0"/>
          <p:nvPr/>
        </p:nvPicPr>
        <p:blipFill rotWithShape="1">
          <a:blip r:embed="rId5">
            <a:alphaModFix/>
          </a:blip>
          <a:srcRect b="0" l="0" r="0" t="0"/>
          <a:stretch/>
        </p:blipFill>
        <p:spPr>
          <a:xfrm>
            <a:off x="4150525" y="2259375"/>
            <a:ext cx="3736301" cy="3736301"/>
          </a:xfrm>
          <a:prstGeom prst="rect">
            <a:avLst/>
          </a:prstGeom>
          <a:noFill/>
          <a:ln>
            <a:noFill/>
          </a:ln>
        </p:spPr>
      </p:pic>
      <p:grpSp>
        <p:nvGrpSpPr>
          <p:cNvPr id="123" name="Google Shape;123;g23e610590d6_0_13"/>
          <p:cNvGrpSpPr/>
          <p:nvPr/>
        </p:nvGrpSpPr>
        <p:grpSpPr>
          <a:xfrm>
            <a:off x="600755" y="906545"/>
            <a:ext cx="474874" cy="474408"/>
            <a:chOff x="3040984" y="3681059"/>
            <a:chExt cx="356164" cy="355815"/>
          </a:xfrm>
        </p:grpSpPr>
        <p:sp>
          <p:nvSpPr>
            <p:cNvPr id="124" name="Google Shape;124;g23e610590d6_0_13"/>
            <p:cNvSpPr/>
            <p:nvPr/>
          </p:nvSpPr>
          <p:spPr>
            <a:xfrm>
              <a:off x="3040984" y="3681059"/>
              <a:ext cx="356164" cy="355815"/>
            </a:xfrm>
            <a:custGeom>
              <a:rect b="b" l="l" r="r" t="t"/>
              <a:pathLst>
                <a:path extrusionOk="0" h="11205" w="11216">
                  <a:moveTo>
                    <a:pt x="5620" y="0"/>
                  </a:moveTo>
                  <a:cubicBezTo>
                    <a:pt x="4274" y="0"/>
                    <a:pt x="2965" y="488"/>
                    <a:pt x="1953" y="1369"/>
                  </a:cubicBezTo>
                  <a:cubicBezTo>
                    <a:pt x="1881" y="1429"/>
                    <a:pt x="1881" y="1536"/>
                    <a:pt x="1941" y="1608"/>
                  </a:cubicBezTo>
                  <a:cubicBezTo>
                    <a:pt x="1972" y="1645"/>
                    <a:pt x="2016" y="1663"/>
                    <a:pt x="2061" y="1663"/>
                  </a:cubicBezTo>
                  <a:cubicBezTo>
                    <a:pt x="2103" y="1663"/>
                    <a:pt x="2145" y="1648"/>
                    <a:pt x="2179" y="1620"/>
                  </a:cubicBezTo>
                  <a:cubicBezTo>
                    <a:pt x="3131" y="786"/>
                    <a:pt x="4358" y="346"/>
                    <a:pt x="5620" y="346"/>
                  </a:cubicBezTo>
                  <a:cubicBezTo>
                    <a:pt x="7013" y="346"/>
                    <a:pt x="8346" y="893"/>
                    <a:pt x="9335" y="1893"/>
                  </a:cubicBezTo>
                  <a:cubicBezTo>
                    <a:pt x="10335" y="2882"/>
                    <a:pt x="10882" y="4215"/>
                    <a:pt x="10882" y="5608"/>
                  </a:cubicBezTo>
                  <a:cubicBezTo>
                    <a:pt x="10882" y="7013"/>
                    <a:pt x="10335" y="8335"/>
                    <a:pt x="9335" y="9335"/>
                  </a:cubicBezTo>
                  <a:cubicBezTo>
                    <a:pt x="8346" y="10323"/>
                    <a:pt x="7013" y="10883"/>
                    <a:pt x="5620" y="10883"/>
                  </a:cubicBezTo>
                  <a:cubicBezTo>
                    <a:pt x="4215" y="10883"/>
                    <a:pt x="2893" y="10323"/>
                    <a:pt x="1893" y="9335"/>
                  </a:cubicBezTo>
                  <a:cubicBezTo>
                    <a:pt x="893" y="8335"/>
                    <a:pt x="345" y="7013"/>
                    <a:pt x="345" y="5608"/>
                  </a:cubicBezTo>
                  <a:cubicBezTo>
                    <a:pt x="345" y="4298"/>
                    <a:pt x="822" y="3048"/>
                    <a:pt x="1703" y="2084"/>
                  </a:cubicBezTo>
                  <a:cubicBezTo>
                    <a:pt x="1762" y="2012"/>
                    <a:pt x="1762" y="1905"/>
                    <a:pt x="1691" y="1846"/>
                  </a:cubicBezTo>
                  <a:cubicBezTo>
                    <a:pt x="1657" y="1817"/>
                    <a:pt x="1614" y="1802"/>
                    <a:pt x="1573" y="1802"/>
                  </a:cubicBezTo>
                  <a:cubicBezTo>
                    <a:pt x="1528" y="1802"/>
                    <a:pt x="1484" y="1820"/>
                    <a:pt x="1453" y="1858"/>
                  </a:cubicBezTo>
                  <a:cubicBezTo>
                    <a:pt x="512" y="2882"/>
                    <a:pt x="0" y="4227"/>
                    <a:pt x="0" y="5608"/>
                  </a:cubicBezTo>
                  <a:cubicBezTo>
                    <a:pt x="0" y="7096"/>
                    <a:pt x="583" y="8513"/>
                    <a:pt x="1643" y="9573"/>
                  </a:cubicBezTo>
                  <a:cubicBezTo>
                    <a:pt x="2703" y="10621"/>
                    <a:pt x="4096" y="11204"/>
                    <a:pt x="5608" y="11204"/>
                  </a:cubicBezTo>
                  <a:cubicBezTo>
                    <a:pt x="7108" y="11204"/>
                    <a:pt x="8501" y="10621"/>
                    <a:pt x="9561" y="9573"/>
                  </a:cubicBezTo>
                  <a:cubicBezTo>
                    <a:pt x="10620" y="8513"/>
                    <a:pt x="11204" y="7108"/>
                    <a:pt x="11204" y="5608"/>
                  </a:cubicBezTo>
                  <a:cubicBezTo>
                    <a:pt x="11216" y="4096"/>
                    <a:pt x="10632" y="2691"/>
                    <a:pt x="9573" y="1631"/>
                  </a:cubicBezTo>
                  <a:cubicBezTo>
                    <a:pt x="8525" y="572"/>
                    <a:pt x="7120" y="0"/>
                    <a:pt x="5620" y="0"/>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125" name="Google Shape;125;g23e610590d6_0_13"/>
            <p:cNvSpPr/>
            <p:nvPr/>
          </p:nvSpPr>
          <p:spPr>
            <a:xfrm>
              <a:off x="3183120" y="3921508"/>
              <a:ext cx="59414" cy="59382"/>
            </a:xfrm>
            <a:custGeom>
              <a:rect b="b" l="l" r="r" t="t"/>
              <a:pathLst>
                <a:path extrusionOk="0" h="1870" w="1871">
                  <a:moveTo>
                    <a:pt x="929" y="334"/>
                  </a:moveTo>
                  <a:cubicBezTo>
                    <a:pt x="1263" y="334"/>
                    <a:pt x="1549" y="608"/>
                    <a:pt x="1549" y="941"/>
                  </a:cubicBezTo>
                  <a:cubicBezTo>
                    <a:pt x="1549" y="1263"/>
                    <a:pt x="1263" y="1548"/>
                    <a:pt x="929" y="1548"/>
                  </a:cubicBezTo>
                  <a:cubicBezTo>
                    <a:pt x="608" y="1548"/>
                    <a:pt x="334" y="1287"/>
                    <a:pt x="334" y="941"/>
                  </a:cubicBezTo>
                  <a:cubicBezTo>
                    <a:pt x="334" y="596"/>
                    <a:pt x="608" y="334"/>
                    <a:pt x="929" y="334"/>
                  </a:cubicBezTo>
                  <a:close/>
                  <a:moveTo>
                    <a:pt x="929" y="1"/>
                  </a:moveTo>
                  <a:cubicBezTo>
                    <a:pt x="429" y="1"/>
                    <a:pt x="1" y="417"/>
                    <a:pt x="1" y="941"/>
                  </a:cubicBezTo>
                  <a:cubicBezTo>
                    <a:pt x="1" y="1453"/>
                    <a:pt x="417" y="1870"/>
                    <a:pt x="929" y="1870"/>
                  </a:cubicBezTo>
                  <a:cubicBezTo>
                    <a:pt x="1191" y="1870"/>
                    <a:pt x="1430" y="1775"/>
                    <a:pt x="1608" y="1596"/>
                  </a:cubicBezTo>
                  <a:cubicBezTo>
                    <a:pt x="1787" y="1417"/>
                    <a:pt x="1870" y="1179"/>
                    <a:pt x="1870" y="941"/>
                  </a:cubicBezTo>
                  <a:cubicBezTo>
                    <a:pt x="1870" y="679"/>
                    <a:pt x="1763" y="453"/>
                    <a:pt x="1584" y="263"/>
                  </a:cubicBezTo>
                  <a:cubicBezTo>
                    <a:pt x="1406" y="108"/>
                    <a:pt x="1191" y="1"/>
                    <a:pt x="929"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126" name="Google Shape;126;g23e610590d6_0_13"/>
            <p:cNvSpPr/>
            <p:nvPr/>
          </p:nvSpPr>
          <p:spPr>
            <a:xfrm>
              <a:off x="3149110" y="3735868"/>
              <a:ext cx="141056" cy="174716"/>
            </a:xfrm>
            <a:custGeom>
              <a:rect b="b" l="l" r="r" t="t"/>
              <a:pathLst>
                <a:path extrusionOk="0" h="5502" w="4442">
                  <a:moveTo>
                    <a:pt x="2143" y="1"/>
                  </a:moveTo>
                  <a:cubicBezTo>
                    <a:pt x="1322" y="1"/>
                    <a:pt x="810" y="286"/>
                    <a:pt x="536" y="501"/>
                  </a:cubicBezTo>
                  <a:cubicBezTo>
                    <a:pt x="191" y="786"/>
                    <a:pt x="0" y="1156"/>
                    <a:pt x="0" y="1513"/>
                  </a:cubicBezTo>
                  <a:cubicBezTo>
                    <a:pt x="0" y="1739"/>
                    <a:pt x="84" y="1941"/>
                    <a:pt x="262" y="2084"/>
                  </a:cubicBezTo>
                  <a:cubicBezTo>
                    <a:pt x="393" y="2203"/>
                    <a:pt x="596" y="2263"/>
                    <a:pt x="774" y="2263"/>
                  </a:cubicBezTo>
                  <a:cubicBezTo>
                    <a:pt x="1084" y="2263"/>
                    <a:pt x="1227" y="2049"/>
                    <a:pt x="1334" y="1894"/>
                  </a:cubicBezTo>
                  <a:cubicBezTo>
                    <a:pt x="1465" y="1679"/>
                    <a:pt x="1596" y="1489"/>
                    <a:pt x="2108" y="1489"/>
                  </a:cubicBezTo>
                  <a:cubicBezTo>
                    <a:pt x="2286" y="1489"/>
                    <a:pt x="2858" y="1525"/>
                    <a:pt x="2858" y="2001"/>
                  </a:cubicBezTo>
                  <a:cubicBezTo>
                    <a:pt x="2858" y="2358"/>
                    <a:pt x="2512" y="2632"/>
                    <a:pt x="2227" y="2858"/>
                  </a:cubicBezTo>
                  <a:cubicBezTo>
                    <a:pt x="2155" y="2918"/>
                    <a:pt x="2072" y="2965"/>
                    <a:pt x="2024" y="3025"/>
                  </a:cubicBezTo>
                  <a:cubicBezTo>
                    <a:pt x="1679" y="3323"/>
                    <a:pt x="1286" y="3763"/>
                    <a:pt x="1286" y="4668"/>
                  </a:cubicBezTo>
                  <a:cubicBezTo>
                    <a:pt x="1286" y="5180"/>
                    <a:pt x="1405" y="5501"/>
                    <a:pt x="2000" y="5501"/>
                  </a:cubicBezTo>
                  <a:cubicBezTo>
                    <a:pt x="2274" y="5501"/>
                    <a:pt x="2465" y="5442"/>
                    <a:pt x="2596" y="5323"/>
                  </a:cubicBezTo>
                  <a:cubicBezTo>
                    <a:pt x="2703" y="5216"/>
                    <a:pt x="2762" y="5085"/>
                    <a:pt x="2762" y="4918"/>
                  </a:cubicBezTo>
                  <a:cubicBezTo>
                    <a:pt x="2762" y="4430"/>
                    <a:pt x="2762" y="4192"/>
                    <a:pt x="3263" y="3787"/>
                  </a:cubicBezTo>
                  <a:lnTo>
                    <a:pt x="3286" y="3787"/>
                  </a:lnTo>
                  <a:cubicBezTo>
                    <a:pt x="3298" y="3775"/>
                    <a:pt x="3322" y="3763"/>
                    <a:pt x="3358" y="3727"/>
                  </a:cubicBezTo>
                  <a:cubicBezTo>
                    <a:pt x="3429" y="3680"/>
                    <a:pt x="3453" y="3573"/>
                    <a:pt x="3393" y="3489"/>
                  </a:cubicBezTo>
                  <a:cubicBezTo>
                    <a:pt x="3360" y="3449"/>
                    <a:pt x="3311" y="3427"/>
                    <a:pt x="3261" y="3427"/>
                  </a:cubicBezTo>
                  <a:cubicBezTo>
                    <a:pt x="3224" y="3427"/>
                    <a:pt x="3186" y="3440"/>
                    <a:pt x="3155" y="3465"/>
                  </a:cubicBezTo>
                  <a:cubicBezTo>
                    <a:pt x="3120" y="3477"/>
                    <a:pt x="3108" y="3513"/>
                    <a:pt x="3072" y="3525"/>
                  </a:cubicBezTo>
                  <a:lnTo>
                    <a:pt x="3060" y="3525"/>
                  </a:lnTo>
                  <a:cubicBezTo>
                    <a:pt x="2465" y="3989"/>
                    <a:pt x="2429" y="4346"/>
                    <a:pt x="2429" y="4906"/>
                  </a:cubicBezTo>
                  <a:cubicBezTo>
                    <a:pt x="2429" y="4977"/>
                    <a:pt x="2429" y="5156"/>
                    <a:pt x="2000" y="5156"/>
                  </a:cubicBezTo>
                  <a:cubicBezTo>
                    <a:pt x="1798" y="5156"/>
                    <a:pt x="1739" y="5120"/>
                    <a:pt x="1703" y="5085"/>
                  </a:cubicBezTo>
                  <a:cubicBezTo>
                    <a:pt x="1643" y="5025"/>
                    <a:pt x="1619" y="4882"/>
                    <a:pt x="1619" y="4656"/>
                  </a:cubicBezTo>
                  <a:cubicBezTo>
                    <a:pt x="1619" y="3882"/>
                    <a:pt x="1929" y="3513"/>
                    <a:pt x="2227" y="3251"/>
                  </a:cubicBezTo>
                  <a:cubicBezTo>
                    <a:pt x="2286" y="3215"/>
                    <a:pt x="2346" y="3156"/>
                    <a:pt x="2417" y="3108"/>
                  </a:cubicBezTo>
                  <a:cubicBezTo>
                    <a:pt x="2762" y="2858"/>
                    <a:pt x="3179" y="2525"/>
                    <a:pt x="3179" y="1989"/>
                  </a:cubicBezTo>
                  <a:cubicBezTo>
                    <a:pt x="3179" y="1465"/>
                    <a:pt x="2762" y="1144"/>
                    <a:pt x="2108" y="1144"/>
                  </a:cubicBezTo>
                  <a:cubicBezTo>
                    <a:pt x="1417" y="1144"/>
                    <a:pt x="1215" y="1453"/>
                    <a:pt x="1048" y="1691"/>
                  </a:cubicBezTo>
                  <a:cubicBezTo>
                    <a:pt x="941" y="1858"/>
                    <a:pt x="881" y="1918"/>
                    <a:pt x="750" y="1918"/>
                  </a:cubicBezTo>
                  <a:cubicBezTo>
                    <a:pt x="572" y="1918"/>
                    <a:pt x="322" y="1810"/>
                    <a:pt x="322" y="1513"/>
                  </a:cubicBezTo>
                  <a:cubicBezTo>
                    <a:pt x="322" y="1322"/>
                    <a:pt x="429" y="1025"/>
                    <a:pt x="738" y="775"/>
                  </a:cubicBezTo>
                  <a:cubicBezTo>
                    <a:pt x="977" y="572"/>
                    <a:pt x="1405" y="334"/>
                    <a:pt x="2131" y="334"/>
                  </a:cubicBezTo>
                  <a:cubicBezTo>
                    <a:pt x="3298" y="334"/>
                    <a:pt x="4120" y="953"/>
                    <a:pt x="4120" y="1822"/>
                  </a:cubicBezTo>
                  <a:cubicBezTo>
                    <a:pt x="4120" y="2227"/>
                    <a:pt x="3941" y="2644"/>
                    <a:pt x="3596" y="3037"/>
                  </a:cubicBezTo>
                  <a:cubicBezTo>
                    <a:pt x="3524" y="3096"/>
                    <a:pt x="3536" y="3203"/>
                    <a:pt x="3596" y="3263"/>
                  </a:cubicBezTo>
                  <a:cubicBezTo>
                    <a:pt x="3629" y="3290"/>
                    <a:pt x="3669" y="3305"/>
                    <a:pt x="3709" y="3305"/>
                  </a:cubicBezTo>
                  <a:cubicBezTo>
                    <a:pt x="3755" y="3305"/>
                    <a:pt x="3802" y="3284"/>
                    <a:pt x="3834" y="3239"/>
                  </a:cubicBezTo>
                  <a:cubicBezTo>
                    <a:pt x="4239" y="2787"/>
                    <a:pt x="4441" y="2310"/>
                    <a:pt x="4441" y="1810"/>
                  </a:cubicBezTo>
                  <a:cubicBezTo>
                    <a:pt x="4441" y="1287"/>
                    <a:pt x="4203" y="834"/>
                    <a:pt x="3786" y="501"/>
                  </a:cubicBezTo>
                  <a:cubicBezTo>
                    <a:pt x="3370" y="179"/>
                    <a:pt x="2798" y="1"/>
                    <a:pt x="2143"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pic>
        <p:nvPicPr>
          <p:cNvPr id="555" name="Google Shape;555;p65"/>
          <p:cNvPicPr preferRelativeResize="0"/>
          <p:nvPr/>
        </p:nvPicPr>
        <p:blipFill rotWithShape="1">
          <a:blip r:embed="rId3">
            <a:alphaModFix/>
          </a:blip>
          <a:srcRect b="0" l="0" r="0" t="0"/>
          <a:stretch/>
        </p:blipFill>
        <p:spPr>
          <a:xfrm>
            <a:off x="21841" y="0"/>
            <a:ext cx="12246359" cy="6913347"/>
          </a:xfrm>
          <a:prstGeom prst="rect">
            <a:avLst/>
          </a:prstGeom>
          <a:noFill/>
          <a:ln>
            <a:noFill/>
          </a:ln>
        </p:spPr>
      </p:pic>
      <p:pic>
        <p:nvPicPr>
          <p:cNvPr id="556" name="Google Shape;556;p65"/>
          <p:cNvPicPr preferRelativeResize="0"/>
          <p:nvPr/>
        </p:nvPicPr>
        <p:blipFill rotWithShape="1">
          <a:blip r:embed="rId4">
            <a:alphaModFix/>
          </a:blip>
          <a:srcRect b="0" l="0" r="0" t="0"/>
          <a:stretch/>
        </p:blipFill>
        <p:spPr>
          <a:xfrm rot="10800000">
            <a:off x="8915400" y="457201"/>
            <a:ext cx="4724400" cy="1939200"/>
          </a:xfrm>
          <a:prstGeom prst="rect">
            <a:avLst/>
          </a:prstGeom>
          <a:noFill/>
          <a:ln>
            <a:noFill/>
          </a:ln>
        </p:spPr>
      </p:pic>
      <p:sp>
        <p:nvSpPr>
          <p:cNvPr id="557" name="Google Shape;557;p65"/>
          <p:cNvSpPr/>
          <p:nvPr/>
        </p:nvSpPr>
        <p:spPr>
          <a:xfrm>
            <a:off x="3124200" y="3136659"/>
            <a:ext cx="8382000"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7000"/>
              <a:buFont typeface="Arial"/>
              <a:buNone/>
            </a:pPr>
            <a:r>
              <a:rPr b="1" i="0" lang="en-US" sz="7000" u="none" cap="none" strike="noStrike">
                <a:solidFill>
                  <a:schemeClr val="lt1"/>
                </a:solidFill>
                <a:latin typeface="Exo"/>
                <a:ea typeface="Exo"/>
                <a:cs typeface="Exo"/>
                <a:sym typeface="Exo"/>
              </a:rPr>
              <a:t>THANK YOU !</a:t>
            </a:r>
            <a:endParaRPr b="0" i="0" sz="1400" u="none" cap="none" strike="noStrike">
              <a:solidFill>
                <a:srgbClr val="000000"/>
              </a:solidFill>
              <a:latin typeface="Arial"/>
              <a:ea typeface="Arial"/>
              <a:cs typeface="Arial"/>
              <a:sym typeface="Arial"/>
            </a:endParaRPr>
          </a:p>
        </p:txBody>
      </p:sp>
      <p:pic>
        <p:nvPicPr>
          <p:cNvPr id="558" name="Google Shape;558;p65"/>
          <p:cNvPicPr preferRelativeResize="0"/>
          <p:nvPr/>
        </p:nvPicPr>
        <p:blipFill rotWithShape="1">
          <a:blip r:embed="rId5">
            <a:alphaModFix/>
          </a:blip>
          <a:srcRect b="0" l="0" r="0" t="0"/>
          <a:stretch/>
        </p:blipFill>
        <p:spPr>
          <a:xfrm>
            <a:off x="10439400" y="333768"/>
            <a:ext cx="1322658" cy="588062"/>
          </a:xfrm>
          <a:prstGeom prst="rect">
            <a:avLst/>
          </a:prstGeom>
          <a:noFill/>
          <a:ln>
            <a:noFill/>
          </a:ln>
        </p:spPr>
      </p:pic>
      <p:pic>
        <p:nvPicPr>
          <p:cNvPr id="559" name="Google Shape;559;p65"/>
          <p:cNvPicPr preferRelativeResize="0"/>
          <p:nvPr/>
        </p:nvPicPr>
        <p:blipFill rotWithShape="1">
          <a:blip r:embed="rId4">
            <a:alphaModFix/>
          </a:blip>
          <a:srcRect b="0" l="0" r="0" t="0"/>
          <a:stretch/>
        </p:blipFill>
        <p:spPr>
          <a:xfrm>
            <a:off x="1672015" y="4005968"/>
            <a:ext cx="7319585" cy="300443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24328eb71b4_0_98"/>
          <p:cNvSpPr txBox="1"/>
          <p:nvPr/>
        </p:nvSpPr>
        <p:spPr>
          <a:xfrm>
            <a:off x="386775" y="2866050"/>
            <a:ext cx="4119900" cy="2185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US">
                <a:latin typeface="Exo"/>
                <a:ea typeface="Exo"/>
                <a:cs typeface="Exo"/>
                <a:sym typeface="Exo"/>
              </a:rPr>
              <a:t>Join</a:t>
            </a:r>
            <a:r>
              <a:rPr lang="en-US">
                <a:latin typeface="Exo Medium"/>
                <a:ea typeface="Exo Medium"/>
                <a:cs typeface="Exo Medium"/>
                <a:sym typeface="Exo Medium"/>
              </a:rPr>
              <a:t> là phép kết nối dữ liệu từ 2 hay nhiều </a:t>
            </a:r>
            <a:endParaRPr>
              <a:latin typeface="Exo Medium"/>
              <a:ea typeface="Exo Medium"/>
              <a:cs typeface="Exo Medium"/>
              <a:sym typeface="Exo Medium"/>
            </a:endParaRPr>
          </a:p>
          <a:p>
            <a:pPr indent="0" lvl="0" marL="0" marR="0" rtl="0" algn="l">
              <a:lnSpc>
                <a:spcPct val="100000"/>
              </a:lnSpc>
              <a:spcBef>
                <a:spcPts val="0"/>
              </a:spcBef>
              <a:spcAft>
                <a:spcPts val="0"/>
              </a:spcAft>
              <a:buNone/>
            </a:pPr>
            <a:r>
              <a:rPr lang="en-US">
                <a:latin typeface="Exo Medium"/>
                <a:ea typeface="Exo Medium"/>
                <a:cs typeface="Exo Medium"/>
                <a:sym typeface="Exo Medium"/>
              </a:rPr>
              <a:t>bảng dữ liệu lại với nhau. </a:t>
            </a:r>
            <a:endParaRPr>
              <a:latin typeface="Exo Medium"/>
              <a:ea typeface="Exo Medium"/>
              <a:cs typeface="Exo Medium"/>
              <a:sym typeface="Exo Medium"/>
            </a:endParaRPr>
          </a:p>
          <a:p>
            <a:pPr indent="0" lvl="0" marL="0" marR="0" rtl="0" algn="l">
              <a:lnSpc>
                <a:spcPct val="100000"/>
              </a:lnSpc>
              <a:spcBef>
                <a:spcPts val="0"/>
              </a:spcBef>
              <a:spcAft>
                <a:spcPts val="0"/>
              </a:spcAft>
              <a:buNone/>
            </a:pPr>
            <a:r>
              <a:t/>
            </a:r>
            <a:endParaRPr>
              <a:latin typeface="Exo Medium"/>
              <a:ea typeface="Exo Medium"/>
              <a:cs typeface="Exo Medium"/>
              <a:sym typeface="Exo Medium"/>
            </a:endParaRPr>
          </a:p>
          <a:p>
            <a:pPr indent="0" lvl="0" marL="0" marR="0" rtl="0" algn="l">
              <a:lnSpc>
                <a:spcPct val="100000"/>
              </a:lnSpc>
              <a:spcBef>
                <a:spcPts val="0"/>
              </a:spcBef>
              <a:spcAft>
                <a:spcPts val="0"/>
              </a:spcAft>
              <a:buNone/>
            </a:pPr>
            <a:r>
              <a:rPr lang="en-US">
                <a:latin typeface="Exo Medium"/>
                <a:ea typeface="Exo Medium"/>
                <a:cs typeface="Exo Medium"/>
                <a:sym typeface="Exo Medium"/>
              </a:rPr>
              <a:t>Để các bảng có thể kết nối được với nhau, </a:t>
            </a:r>
            <a:endParaRPr>
              <a:latin typeface="Exo Medium"/>
              <a:ea typeface="Exo Medium"/>
              <a:cs typeface="Exo Medium"/>
              <a:sym typeface="Exo Medium"/>
            </a:endParaRPr>
          </a:p>
          <a:p>
            <a:pPr indent="0" lvl="0" marL="0" marR="0" rtl="0" algn="l">
              <a:lnSpc>
                <a:spcPct val="100000"/>
              </a:lnSpc>
              <a:spcBef>
                <a:spcPts val="0"/>
              </a:spcBef>
              <a:spcAft>
                <a:spcPts val="0"/>
              </a:spcAft>
              <a:buNone/>
            </a:pPr>
            <a:r>
              <a:rPr lang="en-US">
                <a:latin typeface="Exo Medium"/>
                <a:ea typeface="Exo Medium"/>
                <a:cs typeface="Exo Medium"/>
                <a:sym typeface="Exo Medium"/>
              </a:rPr>
              <a:t>chúng cần phải có ít nhất 1 trường chung. Trường chung này thường là </a:t>
            </a:r>
            <a:r>
              <a:rPr lang="en-US" u="sng">
                <a:solidFill>
                  <a:srgbClr val="0563C1"/>
                </a:solidFill>
                <a:latin typeface="Exo Medium"/>
                <a:ea typeface="Exo Medium"/>
                <a:cs typeface="Exo Medium"/>
                <a:sym typeface="Exo Medium"/>
                <a:hlinkClick r:id="rId3">
                  <a:extLst>
                    <a:ext uri="{A12FA001-AC4F-418D-AE19-62706E023703}">
                      <ahyp:hlinkClr val="tx"/>
                    </a:ext>
                  </a:extLst>
                </a:hlinkClick>
              </a:rPr>
              <a:t>khóa chính(PK)</a:t>
            </a:r>
            <a:r>
              <a:rPr lang="en-US">
                <a:latin typeface="Exo Medium"/>
                <a:ea typeface="Exo Medium"/>
                <a:cs typeface="Exo Medium"/>
                <a:sym typeface="Exo Medium"/>
              </a:rPr>
              <a:t> hoặc </a:t>
            </a:r>
            <a:r>
              <a:rPr lang="en-US" u="sng">
                <a:solidFill>
                  <a:srgbClr val="0563C1"/>
                </a:solidFill>
                <a:latin typeface="Exo Medium"/>
                <a:ea typeface="Exo Medium"/>
                <a:cs typeface="Exo Medium"/>
                <a:sym typeface="Exo Medium"/>
                <a:hlinkClick r:id="rId4">
                  <a:extLst>
                    <a:ext uri="{A12FA001-AC4F-418D-AE19-62706E023703}">
                      <ahyp:hlinkClr val="tx"/>
                    </a:ext>
                  </a:extLst>
                </a:hlinkClick>
              </a:rPr>
              <a:t>khóa ngoại (PK)</a:t>
            </a:r>
            <a:r>
              <a:rPr lang="en-US">
                <a:latin typeface="Exo Medium"/>
                <a:ea typeface="Exo Medium"/>
                <a:cs typeface="Exo Medium"/>
                <a:sym typeface="Exo Medium"/>
              </a:rPr>
              <a:t>.</a:t>
            </a:r>
            <a:endParaRPr>
              <a:latin typeface="Exo Medium"/>
              <a:ea typeface="Exo Medium"/>
              <a:cs typeface="Exo Medium"/>
              <a:sym typeface="Exo Medium"/>
            </a:endParaRPr>
          </a:p>
          <a:p>
            <a:pPr indent="0" lvl="0" marL="0" marR="0" rtl="0" algn="l">
              <a:lnSpc>
                <a:spcPct val="100000"/>
              </a:lnSpc>
              <a:spcBef>
                <a:spcPts val="0"/>
              </a:spcBef>
              <a:spcAft>
                <a:spcPts val="0"/>
              </a:spcAft>
              <a:buNone/>
            </a:pPr>
            <a:r>
              <a:t/>
            </a:r>
            <a:endParaRPr sz="800">
              <a:solidFill>
                <a:srgbClr val="CC0000"/>
              </a:solidFill>
              <a:latin typeface="Exo Medium"/>
              <a:ea typeface="Exo Medium"/>
              <a:cs typeface="Exo Medium"/>
              <a:sym typeface="Exo Medium"/>
            </a:endParaRPr>
          </a:p>
          <a:p>
            <a:pPr indent="0" lvl="0" marL="0" marR="0" rtl="0" algn="l">
              <a:lnSpc>
                <a:spcPct val="100000"/>
              </a:lnSpc>
              <a:spcBef>
                <a:spcPts val="0"/>
              </a:spcBef>
              <a:spcAft>
                <a:spcPts val="0"/>
              </a:spcAft>
              <a:buNone/>
            </a:pPr>
            <a:r>
              <a:rPr b="1" i="1" lang="en-US" sz="1000">
                <a:solidFill>
                  <a:srgbClr val="E31F26"/>
                </a:solidFill>
                <a:latin typeface="Exo"/>
                <a:ea typeface="Exo"/>
                <a:cs typeface="Exo"/>
                <a:sym typeface="Exo"/>
              </a:rPr>
              <a:t>      </a:t>
            </a:r>
            <a:r>
              <a:rPr b="1" i="1" lang="en-US" sz="1200">
                <a:solidFill>
                  <a:srgbClr val="E31F26"/>
                </a:solidFill>
                <a:latin typeface="Exo"/>
                <a:ea typeface="Exo"/>
                <a:cs typeface="Exo"/>
                <a:sym typeface="Exo"/>
              </a:rPr>
              <a:t>Ấn vào khóa chính hoặc khoá ngoại để ôn lại </a:t>
            </a:r>
            <a:endParaRPr b="1" i="1" sz="1200">
              <a:solidFill>
                <a:srgbClr val="E31F26"/>
              </a:solidFill>
              <a:latin typeface="Exo"/>
              <a:ea typeface="Exo"/>
              <a:cs typeface="Exo"/>
              <a:sym typeface="Exo"/>
            </a:endParaRPr>
          </a:p>
          <a:p>
            <a:pPr indent="0" lvl="0" marL="0" marR="0" rtl="0" algn="l">
              <a:lnSpc>
                <a:spcPct val="100000"/>
              </a:lnSpc>
              <a:spcBef>
                <a:spcPts val="0"/>
              </a:spcBef>
              <a:spcAft>
                <a:spcPts val="0"/>
              </a:spcAft>
              <a:buNone/>
            </a:pPr>
            <a:r>
              <a:rPr b="1" i="1" lang="en-US" sz="1200">
                <a:solidFill>
                  <a:srgbClr val="E31F26"/>
                </a:solidFill>
                <a:latin typeface="Exo"/>
                <a:ea typeface="Exo"/>
                <a:cs typeface="Exo"/>
                <a:sym typeface="Exo"/>
              </a:rPr>
              <a:t>     kiến thức bài trước bạn quên !  </a:t>
            </a:r>
            <a:endParaRPr b="1" i="1" sz="1200">
              <a:solidFill>
                <a:srgbClr val="E31F26"/>
              </a:solidFill>
              <a:latin typeface="Exo"/>
              <a:ea typeface="Exo"/>
              <a:cs typeface="Exo"/>
              <a:sym typeface="Exo"/>
            </a:endParaRPr>
          </a:p>
        </p:txBody>
      </p:sp>
      <p:graphicFrame>
        <p:nvGraphicFramePr>
          <p:cNvPr id="133" name="Google Shape;133;g24328eb71b4_0_98"/>
          <p:cNvGraphicFramePr/>
          <p:nvPr/>
        </p:nvGraphicFramePr>
        <p:xfrm>
          <a:off x="5328613" y="4028075"/>
          <a:ext cx="3000000" cy="3000000"/>
        </p:xfrm>
        <a:graphic>
          <a:graphicData uri="http://schemas.openxmlformats.org/drawingml/2006/table">
            <a:tbl>
              <a:tblPr>
                <a:noFill/>
                <a:tableStyleId>{0E928BC3-58A0-4D6D-AEF5-876A2B6ADAE0}</a:tableStyleId>
              </a:tblPr>
              <a:tblGrid>
                <a:gridCol w="783800"/>
                <a:gridCol w="760975"/>
                <a:gridCol w="760975"/>
              </a:tblGrid>
              <a:tr h="614975">
                <a:tc>
                  <a:txBody>
                    <a:bodyPr/>
                    <a:lstStyle/>
                    <a:p>
                      <a:pPr indent="0" lvl="0" marL="0" marR="0" rtl="0" algn="ctr">
                        <a:lnSpc>
                          <a:spcPct val="115000"/>
                        </a:lnSpc>
                        <a:spcBef>
                          <a:spcPts val="0"/>
                        </a:spcBef>
                        <a:spcAft>
                          <a:spcPts val="0"/>
                        </a:spcAft>
                        <a:buClr>
                          <a:srgbClr val="000000"/>
                        </a:buClr>
                        <a:buSzPts val="1000"/>
                        <a:buFont typeface="Arial"/>
                        <a:buNone/>
                      </a:pPr>
                      <a:r>
                        <a:rPr b="1" lang="en-US" sz="1200" u="none" cap="none" strike="noStrike">
                          <a:solidFill>
                            <a:srgbClr val="FFFFFF"/>
                          </a:solidFill>
                          <a:latin typeface="Exo"/>
                          <a:ea typeface="Exo"/>
                          <a:cs typeface="Exo"/>
                          <a:sym typeface="Exo"/>
                        </a:rPr>
                        <a:t>Mã khách hàng</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686D"/>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200">
                          <a:solidFill>
                            <a:srgbClr val="FFFFFF"/>
                          </a:solidFill>
                          <a:latin typeface="Exo"/>
                          <a:ea typeface="Exo"/>
                          <a:cs typeface="Exo"/>
                          <a:sym typeface="Exo"/>
                        </a:rPr>
                        <a:t>Mã sản phẩm</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686D"/>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200" u="none" cap="none" strike="noStrike">
                          <a:solidFill>
                            <a:srgbClr val="FFFFFF"/>
                          </a:solidFill>
                          <a:latin typeface="Exo"/>
                          <a:ea typeface="Exo"/>
                          <a:cs typeface="Exo"/>
                          <a:sym typeface="Exo"/>
                        </a:rPr>
                        <a:t>Số lượng</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686D"/>
                    </a:solidFill>
                  </a:tcPr>
                </a:tc>
              </a:tr>
              <a:tr h="311350">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C1000</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a:latin typeface="Exo"/>
                          <a:ea typeface="Exo"/>
                          <a:cs typeface="Exo"/>
                          <a:sym typeface="Exo"/>
                        </a:rPr>
                        <a:t>P01</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10</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311350">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C1001</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a:latin typeface="Exo"/>
                          <a:ea typeface="Exo"/>
                          <a:cs typeface="Exo"/>
                          <a:sym typeface="Exo"/>
                        </a:rPr>
                        <a:t>P02</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2</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311350">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C1002</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a:latin typeface="Exo"/>
                          <a:ea typeface="Exo"/>
                          <a:cs typeface="Exo"/>
                          <a:sym typeface="Exo"/>
                        </a:rPr>
                        <a:t>P03</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10</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bl>
          </a:graphicData>
        </a:graphic>
      </p:graphicFrame>
      <p:sp>
        <p:nvSpPr>
          <p:cNvPr id="134" name="Google Shape;134;g24328eb71b4_0_98"/>
          <p:cNvSpPr/>
          <p:nvPr/>
        </p:nvSpPr>
        <p:spPr>
          <a:xfrm>
            <a:off x="8053002" y="3041588"/>
            <a:ext cx="853500" cy="477000"/>
          </a:xfrm>
          <a:prstGeom prst="stripedRightArrow">
            <a:avLst>
              <a:gd fmla="val 50000" name="adj1"/>
              <a:gd fmla="val 50000" name="adj2"/>
            </a:avLst>
          </a:prstGeom>
          <a:solidFill>
            <a:srgbClr val="FF686D"/>
          </a:solidFill>
          <a:ln cap="flat" cmpd="sng" w="9525">
            <a:solidFill>
              <a:srgbClr val="FFFFFF"/>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135" name="Google Shape;135;g24328eb71b4_0_98"/>
          <p:cNvSpPr txBox="1"/>
          <p:nvPr/>
        </p:nvSpPr>
        <p:spPr>
          <a:xfrm>
            <a:off x="5241450" y="5744400"/>
            <a:ext cx="24801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200">
                <a:latin typeface="Exo"/>
                <a:ea typeface="Exo"/>
                <a:cs typeface="Exo"/>
                <a:sym typeface="Exo"/>
              </a:rPr>
              <a:t>Bảng thông tin mua hàng</a:t>
            </a:r>
            <a:endParaRPr b="1" sz="1200">
              <a:latin typeface="Exo"/>
              <a:ea typeface="Exo"/>
              <a:cs typeface="Exo"/>
              <a:sym typeface="Exo"/>
            </a:endParaRPr>
          </a:p>
        </p:txBody>
      </p:sp>
      <p:graphicFrame>
        <p:nvGraphicFramePr>
          <p:cNvPr id="136" name="Google Shape;136;g24328eb71b4_0_98"/>
          <p:cNvGraphicFramePr/>
          <p:nvPr/>
        </p:nvGraphicFramePr>
        <p:xfrm>
          <a:off x="5328613" y="1775100"/>
          <a:ext cx="3000000" cy="3000000"/>
        </p:xfrm>
        <a:graphic>
          <a:graphicData uri="http://schemas.openxmlformats.org/drawingml/2006/table">
            <a:tbl>
              <a:tblPr>
                <a:noFill/>
                <a:tableStyleId>{0E928BC3-58A0-4D6D-AEF5-876A2B6ADAE0}</a:tableStyleId>
              </a:tblPr>
              <a:tblGrid>
                <a:gridCol w="1169875"/>
                <a:gridCol w="1135875"/>
              </a:tblGrid>
              <a:tr h="665125">
                <a:tc>
                  <a:txBody>
                    <a:bodyPr/>
                    <a:lstStyle/>
                    <a:p>
                      <a:pPr indent="0" lvl="0" marL="0" marR="0" rtl="0" algn="ctr">
                        <a:lnSpc>
                          <a:spcPct val="115000"/>
                        </a:lnSpc>
                        <a:spcBef>
                          <a:spcPts val="0"/>
                        </a:spcBef>
                        <a:spcAft>
                          <a:spcPts val="0"/>
                        </a:spcAft>
                        <a:buClr>
                          <a:srgbClr val="000000"/>
                        </a:buClr>
                        <a:buSzPts val="1000"/>
                        <a:buFont typeface="Arial"/>
                        <a:buNone/>
                      </a:pPr>
                      <a:r>
                        <a:rPr b="1" lang="en-US" sz="1200" u="none" cap="none" strike="noStrike">
                          <a:solidFill>
                            <a:srgbClr val="FFFFFF"/>
                          </a:solidFill>
                          <a:latin typeface="Exo"/>
                          <a:ea typeface="Exo"/>
                          <a:cs typeface="Exo"/>
                          <a:sym typeface="Exo"/>
                        </a:rPr>
                        <a:t>Mã khách hàng</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686D"/>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200">
                          <a:solidFill>
                            <a:srgbClr val="FFFFFF"/>
                          </a:solidFill>
                          <a:latin typeface="Exo"/>
                          <a:ea typeface="Exo"/>
                          <a:cs typeface="Exo"/>
                          <a:sym typeface="Exo"/>
                        </a:rPr>
                        <a:t>Tên khách hàng</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686D"/>
                    </a:solidFill>
                  </a:tcPr>
                </a:tc>
              </a:tr>
              <a:tr h="220975">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C1000</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a:latin typeface="Exo"/>
                          <a:ea typeface="Exo"/>
                          <a:cs typeface="Exo"/>
                          <a:sym typeface="Exo"/>
                        </a:rPr>
                        <a:t>Đức</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220975">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C1001</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a:latin typeface="Exo"/>
                          <a:ea typeface="Exo"/>
                          <a:cs typeface="Exo"/>
                          <a:sym typeface="Exo"/>
                        </a:rPr>
                        <a:t>Hoàng</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220975">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C1002</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a:latin typeface="Exo"/>
                          <a:ea typeface="Exo"/>
                          <a:cs typeface="Exo"/>
                          <a:sym typeface="Exo"/>
                        </a:rPr>
                        <a:t>Phúc</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220975">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C1003</a:t>
                      </a:r>
                      <a:endParaRPr sz="1200" u="none" cap="none" strike="noStrike">
                        <a:latin typeface="Exo"/>
                        <a:ea typeface="Exo"/>
                        <a:cs typeface="Exo"/>
                        <a:sym typeface="Ex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a:latin typeface="Exo"/>
                          <a:ea typeface="Exo"/>
                          <a:cs typeface="Exo"/>
                          <a:sym typeface="Exo"/>
                        </a:rPr>
                        <a:t>Bảo</a:t>
                      </a:r>
                      <a:endParaRPr sz="1200" u="none" cap="none" strike="noStrike">
                        <a:latin typeface="Exo"/>
                        <a:ea typeface="Exo"/>
                        <a:cs typeface="Exo"/>
                        <a:sym typeface="Exo"/>
                      </a:endParaRPr>
                    </a:p>
                  </a:txBody>
                  <a:tcPr marT="19050" marB="19050" marR="28575" marL="28575" anchor="b">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bl>
          </a:graphicData>
        </a:graphic>
      </p:graphicFrame>
      <p:cxnSp>
        <p:nvCxnSpPr>
          <p:cNvPr id="137" name="Google Shape;137;g24328eb71b4_0_98"/>
          <p:cNvCxnSpPr/>
          <p:nvPr/>
        </p:nvCxnSpPr>
        <p:spPr>
          <a:xfrm rot="5400000">
            <a:off x="2298875" y="3958950"/>
            <a:ext cx="4461900" cy="0"/>
          </a:xfrm>
          <a:prstGeom prst="straightConnector1">
            <a:avLst/>
          </a:prstGeom>
          <a:noFill/>
          <a:ln cap="flat" cmpd="sng" w="9525">
            <a:solidFill>
              <a:srgbClr val="E31F26"/>
            </a:solidFill>
            <a:prstDash val="solid"/>
            <a:round/>
            <a:headEnd len="med" w="med" type="diamond"/>
            <a:tailEnd len="med" w="med" type="diamond"/>
          </a:ln>
        </p:spPr>
      </p:cxnSp>
      <p:sp>
        <p:nvSpPr>
          <p:cNvPr id="138" name="Google Shape;138;g24328eb71b4_0_98"/>
          <p:cNvSpPr txBox="1"/>
          <p:nvPr/>
        </p:nvSpPr>
        <p:spPr>
          <a:xfrm>
            <a:off x="5241450" y="3491450"/>
            <a:ext cx="24801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200">
                <a:latin typeface="Exo"/>
                <a:ea typeface="Exo"/>
                <a:cs typeface="Exo"/>
                <a:sym typeface="Exo"/>
              </a:rPr>
              <a:t>Bảng thông tin khách hàng</a:t>
            </a:r>
            <a:endParaRPr b="1" sz="1200">
              <a:latin typeface="Exo"/>
              <a:ea typeface="Exo"/>
              <a:cs typeface="Exo"/>
              <a:sym typeface="Exo"/>
            </a:endParaRPr>
          </a:p>
        </p:txBody>
      </p:sp>
      <p:sp>
        <p:nvSpPr>
          <p:cNvPr id="139" name="Google Shape;139;g24328eb71b4_0_98"/>
          <p:cNvSpPr txBox="1"/>
          <p:nvPr/>
        </p:nvSpPr>
        <p:spPr>
          <a:xfrm>
            <a:off x="7909901" y="3695063"/>
            <a:ext cx="1139700" cy="6156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US">
                <a:latin typeface="Exo Medium"/>
                <a:ea typeface="Exo Medium"/>
                <a:cs typeface="Exo Medium"/>
                <a:sym typeface="Exo Medium"/>
              </a:rPr>
              <a:t>Câu truy vấn có</a:t>
            </a:r>
            <a:r>
              <a:rPr b="1" lang="en-US">
                <a:solidFill>
                  <a:srgbClr val="0000FF"/>
                </a:solidFill>
                <a:latin typeface="Exo"/>
                <a:ea typeface="Exo"/>
                <a:cs typeface="Exo"/>
                <a:sym typeface="Exo"/>
              </a:rPr>
              <a:t> JOIN</a:t>
            </a:r>
            <a:endParaRPr b="0" i="0" sz="1400" u="none" cap="none" strike="noStrike">
              <a:solidFill>
                <a:srgbClr val="000000"/>
              </a:solidFill>
              <a:latin typeface="Arial"/>
              <a:ea typeface="Arial"/>
              <a:cs typeface="Arial"/>
              <a:sym typeface="Arial"/>
            </a:endParaRPr>
          </a:p>
        </p:txBody>
      </p:sp>
      <p:graphicFrame>
        <p:nvGraphicFramePr>
          <p:cNvPr id="140" name="Google Shape;140;g24328eb71b4_0_98"/>
          <p:cNvGraphicFramePr/>
          <p:nvPr/>
        </p:nvGraphicFramePr>
        <p:xfrm>
          <a:off x="9325113" y="2555263"/>
          <a:ext cx="3000000" cy="3000000"/>
        </p:xfrm>
        <a:graphic>
          <a:graphicData uri="http://schemas.openxmlformats.org/drawingml/2006/table">
            <a:tbl>
              <a:tblPr>
                <a:noFill/>
                <a:tableStyleId>{0E928BC3-58A0-4D6D-AEF5-876A2B6ADAE0}</a:tableStyleId>
              </a:tblPr>
              <a:tblGrid>
                <a:gridCol w="629200"/>
                <a:gridCol w="629200"/>
                <a:gridCol w="610850"/>
                <a:gridCol w="610850"/>
              </a:tblGrid>
              <a:tr h="891725">
                <a:tc>
                  <a:txBody>
                    <a:bodyPr/>
                    <a:lstStyle/>
                    <a:p>
                      <a:pPr indent="0" lvl="0" marL="0" marR="0" rtl="0" algn="ctr">
                        <a:lnSpc>
                          <a:spcPct val="115000"/>
                        </a:lnSpc>
                        <a:spcBef>
                          <a:spcPts val="0"/>
                        </a:spcBef>
                        <a:spcAft>
                          <a:spcPts val="0"/>
                        </a:spcAft>
                        <a:buClr>
                          <a:srgbClr val="000000"/>
                        </a:buClr>
                        <a:buSzPts val="1000"/>
                        <a:buFont typeface="Arial"/>
                        <a:buNone/>
                      </a:pPr>
                      <a:r>
                        <a:rPr b="1" lang="en-US" sz="1200" u="none" cap="none" strike="noStrike">
                          <a:solidFill>
                            <a:srgbClr val="FFFFFF"/>
                          </a:solidFill>
                          <a:latin typeface="Exo"/>
                          <a:ea typeface="Exo"/>
                          <a:cs typeface="Exo"/>
                          <a:sym typeface="Exo"/>
                        </a:rPr>
                        <a:t>Mã khách hàng</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686D"/>
                    </a:solidFill>
                  </a:tcPr>
                </a:tc>
                <a:tc>
                  <a:txBody>
                    <a:bodyPr/>
                    <a:lstStyle/>
                    <a:p>
                      <a:pPr indent="0" lvl="0" marL="0" marR="0" rtl="0" algn="ctr">
                        <a:lnSpc>
                          <a:spcPct val="115000"/>
                        </a:lnSpc>
                        <a:spcBef>
                          <a:spcPts val="0"/>
                        </a:spcBef>
                        <a:spcAft>
                          <a:spcPts val="0"/>
                        </a:spcAft>
                        <a:buNone/>
                      </a:pPr>
                      <a:r>
                        <a:rPr b="1" lang="en-US" sz="1200">
                          <a:solidFill>
                            <a:srgbClr val="FFFFFF"/>
                          </a:solidFill>
                          <a:latin typeface="Exo"/>
                          <a:ea typeface="Exo"/>
                          <a:cs typeface="Exo"/>
                          <a:sym typeface="Exo"/>
                        </a:rPr>
                        <a:t>Tên khách hàng</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686D"/>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200">
                          <a:solidFill>
                            <a:srgbClr val="FFFFFF"/>
                          </a:solidFill>
                          <a:latin typeface="Exo"/>
                          <a:ea typeface="Exo"/>
                          <a:cs typeface="Exo"/>
                          <a:sym typeface="Exo"/>
                        </a:rPr>
                        <a:t>Mã sản phẩm</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686D"/>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200" u="none" cap="none" strike="noStrike">
                          <a:solidFill>
                            <a:srgbClr val="FFFFFF"/>
                          </a:solidFill>
                          <a:latin typeface="Exo"/>
                          <a:ea typeface="Exo"/>
                          <a:cs typeface="Exo"/>
                          <a:sym typeface="Exo"/>
                        </a:rPr>
                        <a:t>Số lượng</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686D"/>
                    </a:solidFill>
                  </a:tcPr>
                </a:tc>
              </a:tr>
              <a:tr h="436150">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C1000</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None/>
                      </a:pPr>
                      <a:r>
                        <a:rPr lang="en-US" sz="1200">
                          <a:latin typeface="Exo"/>
                          <a:ea typeface="Exo"/>
                          <a:cs typeface="Exo"/>
                          <a:sym typeface="Exo"/>
                        </a:rPr>
                        <a:t>Đức</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a:latin typeface="Exo"/>
                          <a:ea typeface="Exo"/>
                          <a:cs typeface="Exo"/>
                          <a:sym typeface="Exo"/>
                        </a:rPr>
                        <a:t>P01</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10</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449900">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C1001</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None/>
                      </a:pPr>
                      <a:r>
                        <a:rPr lang="en-US" sz="1200">
                          <a:latin typeface="Exo"/>
                          <a:ea typeface="Exo"/>
                          <a:cs typeface="Exo"/>
                          <a:sym typeface="Exo"/>
                        </a:rPr>
                        <a:t>Hoàng</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a:latin typeface="Exo"/>
                          <a:ea typeface="Exo"/>
                          <a:cs typeface="Exo"/>
                          <a:sym typeface="Exo"/>
                        </a:rPr>
                        <a:t>P02</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2</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436150">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C1002</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None/>
                      </a:pPr>
                      <a:r>
                        <a:rPr lang="en-US" sz="1200">
                          <a:latin typeface="Exo"/>
                          <a:ea typeface="Exo"/>
                          <a:cs typeface="Exo"/>
                          <a:sym typeface="Exo"/>
                        </a:rPr>
                        <a:t>Phúc</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a:latin typeface="Exo"/>
                          <a:ea typeface="Exo"/>
                          <a:cs typeface="Exo"/>
                          <a:sym typeface="Exo"/>
                        </a:rPr>
                        <a:t>P03</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10</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bl>
          </a:graphicData>
        </a:graphic>
      </p:graphicFrame>
      <p:sp>
        <p:nvSpPr>
          <p:cNvPr id="141" name="Google Shape;141;g24328eb71b4_0_98"/>
          <p:cNvSpPr txBox="1"/>
          <p:nvPr/>
        </p:nvSpPr>
        <p:spPr>
          <a:xfrm>
            <a:off x="9610200" y="4917788"/>
            <a:ext cx="19695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200">
                <a:latin typeface="Exo"/>
                <a:ea typeface="Exo"/>
                <a:cs typeface="Exo"/>
                <a:sym typeface="Exo"/>
              </a:rPr>
              <a:t>Kết quả truy vấn</a:t>
            </a:r>
            <a:endParaRPr b="1" sz="1200">
              <a:latin typeface="Exo"/>
              <a:ea typeface="Exo"/>
              <a:cs typeface="Exo"/>
              <a:sym typeface="Exo"/>
            </a:endParaRPr>
          </a:p>
        </p:txBody>
      </p:sp>
      <p:sp>
        <p:nvSpPr>
          <p:cNvPr id="142" name="Google Shape;142;g24328eb71b4_0_98"/>
          <p:cNvSpPr txBox="1"/>
          <p:nvPr/>
        </p:nvSpPr>
        <p:spPr>
          <a:xfrm>
            <a:off x="1161300" y="399750"/>
            <a:ext cx="9869400" cy="7080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rgbClr val="000000"/>
              </a:buClr>
              <a:buSzPts val="4000"/>
              <a:buFont typeface="Arial"/>
              <a:buNone/>
            </a:pPr>
            <a:r>
              <a:rPr b="1" lang="en-US" sz="4000">
                <a:solidFill>
                  <a:srgbClr val="000000"/>
                </a:solidFill>
                <a:latin typeface="Exo"/>
                <a:ea typeface="Exo"/>
                <a:cs typeface="Exo"/>
                <a:sym typeface="Exo"/>
              </a:rPr>
              <a:t>CÔNG DỤNG CỦA</a:t>
            </a:r>
            <a:r>
              <a:rPr b="1" lang="en-US" sz="4000">
                <a:solidFill>
                  <a:srgbClr val="E2262D"/>
                </a:solidFill>
                <a:latin typeface="Exo"/>
                <a:ea typeface="Exo"/>
                <a:cs typeface="Exo"/>
                <a:sym typeface="Exo"/>
              </a:rPr>
              <a:t> JOIN </a:t>
            </a:r>
            <a:endParaRPr b="1" i="0" sz="3800" u="none" cap="none" strike="noStrike">
              <a:solidFill>
                <a:srgbClr val="E2262D"/>
              </a:solidFill>
              <a:latin typeface="Exo"/>
              <a:ea typeface="Exo"/>
              <a:cs typeface="Exo"/>
              <a:sym typeface="Exo"/>
            </a:endParaRPr>
          </a:p>
        </p:txBody>
      </p:sp>
      <p:grpSp>
        <p:nvGrpSpPr>
          <p:cNvPr id="143" name="Google Shape;143;g24328eb71b4_0_98"/>
          <p:cNvGrpSpPr/>
          <p:nvPr/>
        </p:nvGrpSpPr>
        <p:grpSpPr>
          <a:xfrm>
            <a:off x="449375" y="4612021"/>
            <a:ext cx="168051" cy="264115"/>
            <a:chOff x="8615101" y="3738687"/>
            <a:chExt cx="207573" cy="320956"/>
          </a:xfrm>
        </p:grpSpPr>
        <p:sp>
          <p:nvSpPr>
            <p:cNvPr id="144" name="Google Shape;144;g24328eb71b4_0_98"/>
            <p:cNvSpPr/>
            <p:nvPr/>
          </p:nvSpPr>
          <p:spPr>
            <a:xfrm>
              <a:off x="8651571" y="3738692"/>
              <a:ext cx="3896" cy="309245"/>
            </a:xfrm>
            <a:custGeom>
              <a:rect b="b" l="l" r="r" t="t"/>
              <a:pathLst>
                <a:path extrusionOk="0" h="34011" w="1347">
                  <a:moveTo>
                    <a:pt x="0" y="0"/>
                  </a:moveTo>
                  <a:lnTo>
                    <a:pt x="0" y="34010"/>
                  </a:lnTo>
                  <a:lnTo>
                    <a:pt x="1347" y="34010"/>
                  </a:lnTo>
                  <a:lnTo>
                    <a:pt x="1347" y="0"/>
                  </a:lnTo>
                  <a:close/>
                </a:path>
              </a:pathLst>
            </a:custGeom>
            <a:noFill/>
            <a:ln cap="flat" cmpd="sng" w="9525">
              <a:solidFill>
                <a:srgbClr val="E2262D"/>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145" name="Google Shape;145;g24328eb71b4_0_98"/>
            <p:cNvSpPr/>
            <p:nvPr/>
          </p:nvSpPr>
          <p:spPr>
            <a:xfrm>
              <a:off x="8615101" y="4044004"/>
              <a:ext cx="76332" cy="15639"/>
            </a:xfrm>
            <a:custGeom>
              <a:rect b="b" l="l" r="r" t="t"/>
              <a:pathLst>
                <a:path extrusionOk="0" h="1720" w="8395">
                  <a:moveTo>
                    <a:pt x="4195" y="0"/>
                  </a:moveTo>
                  <a:cubicBezTo>
                    <a:pt x="1875" y="0"/>
                    <a:pt x="0" y="382"/>
                    <a:pt x="0" y="862"/>
                  </a:cubicBezTo>
                  <a:cubicBezTo>
                    <a:pt x="0" y="1338"/>
                    <a:pt x="1875" y="1720"/>
                    <a:pt x="4195" y="1720"/>
                  </a:cubicBezTo>
                  <a:cubicBezTo>
                    <a:pt x="6515" y="1720"/>
                    <a:pt x="8395" y="1338"/>
                    <a:pt x="8395" y="862"/>
                  </a:cubicBezTo>
                  <a:cubicBezTo>
                    <a:pt x="8395" y="382"/>
                    <a:pt x="6515" y="0"/>
                    <a:pt x="4195" y="0"/>
                  </a:cubicBezTo>
                  <a:close/>
                </a:path>
              </a:pathLst>
            </a:custGeom>
            <a:noFill/>
            <a:ln cap="flat" cmpd="sng" w="9525">
              <a:solidFill>
                <a:srgbClr val="E2262D"/>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146" name="Google Shape;146;g24328eb71b4_0_98"/>
            <p:cNvSpPr/>
            <p:nvPr/>
          </p:nvSpPr>
          <p:spPr>
            <a:xfrm>
              <a:off x="8651953" y="3738687"/>
              <a:ext cx="170721" cy="99808"/>
            </a:xfrm>
            <a:custGeom>
              <a:rect b="b" l="l" r="r" t="t"/>
              <a:pathLst>
                <a:path extrusionOk="0" h="10977" w="18776">
                  <a:moveTo>
                    <a:pt x="707" y="0"/>
                  </a:moveTo>
                  <a:lnTo>
                    <a:pt x="0" y="10977"/>
                  </a:lnTo>
                  <a:lnTo>
                    <a:pt x="18776" y="4360"/>
                  </a:lnTo>
                  <a:lnTo>
                    <a:pt x="707" y="0"/>
                  </a:lnTo>
                  <a:close/>
                </a:path>
              </a:pathLst>
            </a:custGeom>
            <a:noFill/>
            <a:ln cap="flat" cmpd="sng" w="9525">
              <a:solidFill>
                <a:srgbClr val="E2262D"/>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g23e610590d6_0_197"/>
          <p:cNvPicPr preferRelativeResize="0"/>
          <p:nvPr/>
        </p:nvPicPr>
        <p:blipFill rotWithShape="1">
          <a:blip r:embed="rId3">
            <a:alphaModFix/>
          </a:blip>
          <a:srcRect b="0" l="0" r="0" t="0"/>
          <a:stretch/>
        </p:blipFill>
        <p:spPr>
          <a:xfrm>
            <a:off x="356450" y="1432525"/>
            <a:ext cx="4604324" cy="4604324"/>
          </a:xfrm>
          <a:prstGeom prst="rect">
            <a:avLst/>
          </a:prstGeom>
          <a:noFill/>
          <a:ln>
            <a:noFill/>
          </a:ln>
        </p:spPr>
      </p:pic>
      <p:sp>
        <p:nvSpPr>
          <p:cNvPr id="153" name="Google Shape;153;g23e610590d6_0_197"/>
          <p:cNvSpPr txBox="1"/>
          <p:nvPr/>
        </p:nvSpPr>
        <p:spPr>
          <a:xfrm>
            <a:off x="5122500" y="2686625"/>
            <a:ext cx="6780000" cy="861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000000"/>
                </a:solidFill>
                <a:latin typeface="Exo"/>
                <a:ea typeface="Exo"/>
                <a:cs typeface="Exo"/>
                <a:sym typeface="Exo"/>
              </a:rPr>
              <a:t>JOIN CÓ BAO NHIÊU LOẠI? </a:t>
            </a:r>
            <a:endParaRPr b="1" i="0" sz="22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000000"/>
                </a:solidFill>
                <a:latin typeface="Exo"/>
                <a:ea typeface="Exo"/>
                <a:cs typeface="Exo"/>
                <a:sym typeface="Exo"/>
              </a:rPr>
              <a:t>CÁCH HOẠT ĐỘNG CỦA TỪNG LOẠI NHƯ THẾ NÀO?</a:t>
            </a:r>
            <a:endParaRPr b="1" i="0" sz="2200" u="none" cap="none" strike="noStrike">
              <a:solidFill>
                <a:srgbClr val="000000"/>
              </a:solidFill>
              <a:latin typeface="Exo"/>
              <a:ea typeface="Exo"/>
              <a:cs typeface="Exo"/>
              <a:sym typeface="Exo"/>
            </a:endParaRPr>
          </a:p>
        </p:txBody>
      </p:sp>
      <p:grpSp>
        <p:nvGrpSpPr>
          <p:cNvPr id="154" name="Google Shape;154;g23e610590d6_0_197"/>
          <p:cNvGrpSpPr/>
          <p:nvPr/>
        </p:nvGrpSpPr>
        <p:grpSpPr>
          <a:xfrm>
            <a:off x="4593367" y="2880382"/>
            <a:ext cx="474874" cy="474408"/>
            <a:chOff x="3040984" y="3681059"/>
            <a:chExt cx="356164" cy="355815"/>
          </a:xfrm>
        </p:grpSpPr>
        <p:sp>
          <p:nvSpPr>
            <p:cNvPr id="155" name="Google Shape;155;g23e610590d6_0_197"/>
            <p:cNvSpPr/>
            <p:nvPr/>
          </p:nvSpPr>
          <p:spPr>
            <a:xfrm>
              <a:off x="3040984" y="3681059"/>
              <a:ext cx="356164" cy="355815"/>
            </a:xfrm>
            <a:custGeom>
              <a:rect b="b" l="l" r="r" t="t"/>
              <a:pathLst>
                <a:path extrusionOk="0" h="11205" w="11216">
                  <a:moveTo>
                    <a:pt x="5620" y="0"/>
                  </a:moveTo>
                  <a:cubicBezTo>
                    <a:pt x="4274" y="0"/>
                    <a:pt x="2965" y="488"/>
                    <a:pt x="1953" y="1369"/>
                  </a:cubicBezTo>
                  <a:cubicBezTo>
                    <a:pt x="1881" y="1429"/>
                    <a:pt x="1881" y="1536"/>
                    <a:pt x="1941" y="1608"/>
                  </a:cubicBezTo>
                  <a:cubicBezTo>
                    <a:pt x="1972" y="1645"/>
                    <a:pt x="2016" y="1663"/>
                    <a:pt x="2061" y="1663"/>
                  </a:cubicBezTo>
                  <a:cubicBezTo>
                    <a:pt x="2103" y="1663"/>
                    <a:pt x="2145" y="1648"/>
                    <a:pt x="2179" y="1620"/>
                  </a:cubicBezTo>
                  <a:cubicBezTo>
                    <a:pt x="3131" y="786"/>
                    <a:pt x="4358" y="346"/>
                    <a:pt x="5620" y="346"/>
                  </a:cubicBezTo>
                  <a:cubicBezTo>
                    <a:pt x="7013" y="346"/>
                    <a:pt x="8346" y="893"/>
                    <a:pt x="9335" y="1893"/>
                  </a:cubicBezTo>
                  <a:cubicBezTo>
                    <a:pt x="10335" y="2882"/>
                    <a:pt x="10882" y="4215"/>
                    <a:pt x="10882" y="5608"/>
                  </a:cubicBezTo>
                  <a:cubicBezTo>
                    <a:pt x="10882" y="7013"/>
                    <a:pt x="10335" y="8335"/>
                    <a:pt x="9335" y="9335"/>
                  </a:cubicBezTo>
                  <a:cubicBezTo>
                    <a:pt x="8346" y="10323"/>
                    <a:pt x="7013" y="10883"/>
                    <a:pt x="5620" y="10883"/>
                  </a:cubicBezTo>
                  <a:cubicBezTo>
                    <a:pt x="4215" y="10883"/>
                    <a:pt x="2893" y="10323"/>
                    <a:pt x="1893" y="9335"/>
                  </a:cubicBezTo>
                  <a:cubicBezTo>
                    <a:pt x="893" y="8335"/>
                    <a:pt x="345" y="7013"/>
                    <a:pt x="345" y="5608"/>
                  </a:cubicBezTo>
                  <a:cubicBezTo>
                    <a:pt x="345" y="4298"/>
                    <a:pt x="822" y="3048"/>
                    <a:pt x="1703" y="2084"/>
                  </a:cubicBezTo>
                  <a:cubicBezTo>
                    <a:pt x="1762" y="2012"/>
                    <a:pt x="1762" y="1905"/>
                    <a:pt x="1691" y="1846"/>
                  </a:cubicBezTo>
                  <a:cubicBezTo>
                    <a:pt x="1657" y="1817"/>
                    <a:pt x="1614" y="1802"/>
                    <a:pt x="1573" y="1802"/>
                  </a:cubicBezTo>
                  <a:cubicBezTo>
                    <a:pt x="1528" y="1802"/>
                    <a:pt x="1484" y="1820"/>
                    <a:pt x="1453" y="1858"/>
                  </a:cubicBezTo>
                  <a:cubicBezTo>
                    <a:pt x="512" y="2882"/>
                    <a:pt x="0" y="4227"/>
                    <a:pt x="0" y="5608"/>
                  </a:cubicBezTo>
                  <a:cubicBezTo>
                    <a:pt x="0" y="7096"/>
                    <a:pt x="583" y="8513"/>
                    <a:pt x="1643" y="9573"/>
                  </a:cubicBezTo>
                  <a:cubicBezTo>
                    <a:pt x="2703" y="10621"/>
                    <a:pt x="4096" y="11204"/>
                    <a:pt x="5608" y="11204"/>
                  </a:cubicBezTo>
                  <a:cubicBezTo>
                    <a:pt x="7108" y="11204"/>
                    <a:pt x="8501" y="10621"/>
                    <a:pt x="9561" y="9573"/>
                  </a:cubicBezTo>
                  <a:cubicBezTo>
                    <a:pt x="10620" y="8513"/>
                    <a:pt x="11204" y="7108"/>
                    <a:pt x="11204" y="5608"/>
                  </a:cubicBezTo>
                  <a:cubicBezTo>
                    <a:pt x="11216" y="4096"/>
                    <a:pt x="10632" y="2691"/>
                    <a:pt x="9573" y="1631"/>
                  </a:cubicBezTo>
                  <a:cubicBezTo>
                    <a:pt x="8525" y="572"/>
                    <a:pt x="7120" y="0"/>
                    <a:pt x="5620" y="0"/>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156" name="Google Shape;156;g23e610590d6_0_197"/>
            <p:cNvSpPr/>
            <p:nvPr/>
          </p:nvSpPr>
          <p:spPr>
            <a:xfrm>
              <a:off x="3183120" y="3921508"/>
              <a:ext cx="59414" cy="59382"/>
            </a:xfrm>
            <a:custGeom>
              <a:rect b="b" l="l" r="r" t="t"/>
              <a:pathLst>
                <a:path extrusionOk="0" h="1870" w="1871">
                  <a:moveTo>
                    <a:pt x="929" y="334"/>
                  </a:moveTo>
                  <a:cubicBezTo>
                    <a:pt x="1263" y="334"/>
                    <a:pt x="1549" y="608"/>
                    <a:pt x="1549" y="941"/>
                  </a:cubicBezTo>
                  <a:cubicBezTo>
                    <a:pt x="1549" y="1263"/>
                    <a:pt x="1263" y="1548"/>
                    <a:pt x="929" y="1548"/>
                  </a:cubicBezTo>
                  <a:cubicBezTo>
                    <a:pt x="608" y="1548"/>
                    <a:pt x="334" y="1287"/>
                    <a:pt x="334" y="941"/>
                  </a:cubicBezTo>
                  <a:cubicBezTo>
                    <a:pt x="334" y="596"/>
                    <a:pt x="608" y="334"/>
                    <a:pt x="929" y="334"/>
                  </a:cubicBezTo>
                  <a:close/>
                  <a:moveTo>
                    <a:pt x="929" y="1"/>
                  </a:moveTo>
                  <a:cubicBezTo>
                    <a:pt x="429" y="1"/>
                    <a:pt x="1" y="417"/>
                    <a:pt x="1" y="941"/>
                  </a:cubicBezTo>
                  <a:cubicBezTo>
                    <a:pt x="1" y="1453"/>
                    <a:pt x="417" y="1870"/>
                    <a:pt x="929" y="1870"/>
                  </a:cubicBezTo>
                  <a:cubicBezTo>
                    <a:pt x="1191" y="1870"/>
                    <a:pt x="1430" y="1775"/>
                    <a:pt x="1608" y="1596"/>
                  </a:cubicBezTo>
                  <a:cubicBezTo>
                    <a:pt x="1787" y="1417"/>
                    <a:pt x="1870" y="1179"/>
                    <a:pt x="1870" y="941"/>
                  </a:cubicBezTo>
                  <a:cubicBezTo>
                    <a:pt x="1870" y="679"/>
                    <a:pt x="1763" y="453"/>
                    <a:pt x="1584" y="263"/>
                  </a:cubicBezTo>
                  <a:cubicBezTo>
                    <a:pt x="1406" y="108"/>
                    <a:pt x="1191" y="1"/>
                    <a:pt x="929"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157" name="Google Shape;157;g23e610590d6_0_197"/>
            <p:cNvSpPr/>
            <p:nvPr/>
          </p:nvSpPr>
          <p:spPr>
            <a:xfrm>
              <a:off x="3149110" y="3735868"/>
              <a:ext cx="141056" cy="174716"/>
            </a:xfrm>
            <a:custGeom>
              <a:rect b="b" l="l" r="r" t="t"/>
              <a:pathLst>
                <a:path extrusionOk="0" h="5502" w="4442">
                  <a:moveTo>
                    <a:pt x="2143" y="1"/>
                  </a:moveTo>
                  <a:cubicBezTo>
                    <a:pt x="1322" y="1"/>
                    <a:pt x="810" y="286"/>
                    <a:pt x="536" y="501"/>
                  </a:cubicBezTo>
                  <a:cubicBezTo>
                    <a:pt x="191" y="786"/>
                    <a:pt x="0" y="1156"/>
                    <a:pt x="0" y="1513"/>
                  </a:cubicBezTo>
                  <a:cubicBezTo>
                    <a:pt x="0" y="1739"/>
                    <a:pt x="84" y="1941"/>
                    <a:pt x="262" y="2084"/>
                  </a:cubicBezTo>
                  <a:cubicBezTo>
                    <a:pt x="393" y="2203"/>
                    <a:pt x="596" y="2263"/>
                    <a:pt x="774" y="2263"/>
                  </a:cubicBezTo>
                  <a:cubicBezTo>
                    <a:pt x="1084" y="2263"/>
                    <a:pt x="1227" y="2049"/>
                    <a:pt x="1334" y="1894"/>
                  </a:cubicBezTo>
                  <a:cubicBezTo>
                    <a:pt x="1465" y="1679"/>
                    <a:pt x="1596" y="1489"/>
                    <a:pt x="2108" y="1489"/>
                  </a:cubicBezTo>
                  <a:cubicBezTo>
                    <a:pt x="2286" y="1489"/>
                    <a:pt x="2858" y="1525"/>
                    <a:pt x="2858" y="2001"/>
                  </a:cubicBezTo>
                  <a:cubicBezTo>
                    <a:pt x="2858" y="2358"/>
                    <a:pt x="2512" y="2632"/>
                    <a:pt x="2227" y="2858"/>
                  </a:cubicBezTo>
                  <a:cubicBezTo>
                    <a:pt x="2155" y="2918"/>
                    <a:pt x="2072" y="2965"/>
                    <a:pt x="2024" y="3025"/>
                  </a:cubicBezTo>
                  <a:cubicBezTo>
                    <a:pt x="1679" y="3323"/>
                    <a:pt x="1286" y="3763"/>
                    <a:pt x="1286" y="4668"/>
                  </a:cubicBezTo>
                  <a:cubicBezTo>
                    <a:pt x="1286" y="5180"/>
                    <a:pt x="1405" y="5501"/>
                    <a:pt x="2000" y="5501"/>
                  </a:cubicBezTo>
                  <a:cubicBezTo>
                    <a:pt x="2274" y="5501"/>
                    <a:pt x="2465" y="5442"/>
                    <a:pt x="2596" y="5323"/>
                  </a:cubicBezTo>
                  <a:cubicBezTo>
                    <a:pt x="2703" y="5216"/>
                    <a:pt x="2762" y="5085"/>
                    <a:pt x="2762" y="4918"/>
                  </a:cubicBezTo>
                  <a:cubicBezTo>
                    <a:pt x="2762" y="4430"/>
                    <a:pt x="2762" y="4192"/>
                    <a:pt x="3263" y="3787"/>
                  </a:cubicBezTo>
                  <a:lnTo>
                    <a:pt x="3286" y="3787"/>
                  </a:lnTo>
                  <a:cubicBezTo>
                    <a:pt x="3298" y="3775"/>
                    <a:pt x="3322" y="3763"/>
                    <a:pt x="3358" y="3727"/>
                  </a:cubicBezTo>
                  <a:cubicBezTo>
                    <a:pt x="3429" y="3680"/>
                    <a:pt x="3453" y="3573"/>
                    <a:pt x="3393" y="3489"/>
                  </a:cubicBezTo>
                  <a:cubicBezTo>
                    <a:pt x="3360" y="3449"/>
                    <a:pt x="3311" y="3427"/>
                    <a:pt x="3261" y="3427"/>
                  </a:cubicBezTo>
                  <a:cubicBezTo>
                    <a:pt x="3224" y="3427"/>
                    <a:pt x="3186" y="3440"/>
                    <a:pt x="3155" y="3465"/>
                  </a:cubicBezTo>
                  <a:cubicBezTo>
                    <a:pt x="3120" y="3477"/>
                    <a:pt x="3108" y="3513"/>
                    <a:pt x="3072" y="3525"/>
                  </a:cubicBezTo>
                  <a:lnTo>
                    <a:pt x="3060" y="3525"/>
                  </a:lnTo>
                  <a:cubicBezTo>
                    <a:pt x="2465" y="3989"/>
                    <a:pt x="2429" y="4346"/>
                    <a:pt x="2429" y="4906"/>
                  </a:cubicBezTo>
                  <a:cubicBezTo>
                    <a:pt x="2429" y="4977"/>
                    <a:pt x="2429" y="5156"/>
                    <a:pt x="2000" y="5156"/>
                  </a:cubicBezTo>
                  <a:cubicBezTo>
                    <a:pt x="1798" y="5156"/>
                    <a:pt x="1739" y="5120"/>
                    <a:pt x="1703" y="5085"/>
                  </a:cubicBezTo>
                  <a:cubicBezTo>
                    <a:pt x="1643" y="5025"/>
                    <a:pt x="1619" y="4882"/>
                    <a:pt x="1619" y="4656"/>
                  </a:cubicBezTo>
                  <a:cubicBezTo>
                    <a:pt x="1619" y="3882"/>
                    <a:pt x="1929" y="3513"/>
                    <a:pt x="2227" y="3251"/>
                  </a:cubicBezTo>
                  <a:cubicBezTo>
                    <a:pt x="2286" y="3215"/>
                    <a:pt x="2346" y="3156"/>
                    <a:pt x="2417" y="3108"/>
                  </a:cubicBezTo>
                  <a:cubicBezTo>
                    <a:pt x="2762" y="2858"/>
                    <a:pt x="3179" y="2525"/>
                    <a:pt x="3179" y="1989"/>
                  </a:cubicBezTo>
                  <a:cubicBezTo>
                    <a:pt x="3179" y="1465"/>
                    <a:pt x="2762" y="1144"/>
                    <a:pt x="2108" y="1144"/>
                  </a:cubicBezTo>
                  <a:cubicBezTo>
                    <a:pt x="1417" y="1144"/>
                    <a:pt x="1215" y="1453"/>
                    <a:pt x="1048" y="1691"/>
                  </a:cubicBezTo>
                  <a:cubicBezTo>
                    <a:pt x="941" y="1858"/>
                    <a:pt x="881" y="1918"/>
                    <a:pt x="750" y="1918"/>
                  </a:cubicBezTo>
                  <a:cubicBezTo>
                    <a:pt x="572" y="1918"/>
                    <a:pt x="322" y="1810"/>
                    <a:pt x="322" y="1513"/>
                  </a:cubicBezTo>
                  <a:cubicBezTo>
                    <a:pt x="322" y="1322"/>
                    <a:pt x="429" y="1025"/>
                    <a:pt x="738" y="775"/>
                  </a:cubicBezTo>
                  <a:cubicBezTo>
                    <a:pt x="977" y="572"/>
                    <a:pt x="1405" y="334"/>
                    <a:pt x="2131" y="334"/>
                  </a:cubicBezTo>
                  <a:cubicBezTo>
                    <a:pt x="3298" y="334"/>
                    <a:pt x="4120" y="953"/>
                    <a:pt x="4120" y="1822"/>
                  </a:cubicBezTo>
                  <a:cubicBezTo>
                    <a:pt x="4120" y="2227"/>
                    <a:pt x="3941" y="2644"/>
                    <a:pt x="3596" y="3037"/>
                  </a:cubicBezTo>
                  <a:cubicBezTo>
                    <a:pt x="3524" y="3096"/>
                    <a:pt x="3536" y="3203"/>
                    <a:pt x="3596" y="3263"/>
                  </a:cubicBezTo>
                  <a:cubicBezTo>
                    <a:pt x="3629" y="3290"/>
                    <a:pt x="3669" y="3305"/>
                    <a:pt x="3709" y="3305"/>
                  </a:cubicBezTo>
                  <a:cubicBezTo>
                    <a:pt x="3755" y="3305"/>
                    <a:pt x="3802" y="3284"/>
                    <a:pt x="3834" y="3239"/>
                  </a:cubicBezTo>
                  <a:cubicBezTo>
                    <a:pt x="4239" y="2787"/>
                    <a:pt x="4441" y="2310"/>
                    <a:pt x="4441" y="1810"/>
                  </a:cubicBezTo>
                  <a:cubicBezTo>
                    <a:pt x="4441" y="1287"/>
                    <a:pt x="4203" y="834"/>
                    <a:pt x="3786" y="501"/>
                  </a:cubicBezTo>
                  <a:cubicBezTo>
                    <a:pt x="3370" y="179"/>
                    <a:pt x="2798" y="1"/>
                    <a:pt x="2143"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24328eb71b4_0_121"/>
          <p:cNvSpPr txBox="1"/>
          <p:nvPr/>
        </p:nvSpPr>
        <p:spPr>
          <a:xfrm>
            <a:off x="1161300" y="399750"/>
            <a:ext cx="9869400" cy="7080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4000"/>
              <a:buFont typeface="Arial"/>
              <a:buNone/>
            </a:pPr>
            <a:r>
              <a:rPr b="1" lang="en-US" sz="4000">
                <a:solidFill>
                  <a:schemeClr val="dk1"/>
                </a:solidFill>
                <a:latin typeface="Exo"/>
                <a:ea typeface="Exo"/>
                <a:cs typeface="Exo"/>
                <a:sym typeface="Exo"/>
              </a:rPr>
              <a:t>CÁC LOẠI </a:t>
            </a:r>
            <a:r>
              <a:rPr b="1" lang="en-US" sz="4000">
                <a:solidFill>
                  <a:srgbClr val="CC0000"/>
                </a:solidFill>
                <a:latin typeface="Exo"/>
                <a:ea typeface="Exo"/>
                <a:cs typeface="Exo"/>
                <a:sym typeface="Exo"/>
              </a:rPr>
              <a:t>JOIN</a:t>
            </a:r>
            <a:r>
              <a:rPr b="1" lang="en-US" sz="4000">
                <a:solidFill>
                  <a:schemeClr val="dk1"/>
                </a:solidFill>
                <a:latin typeface="Exo"/>
                <a:ea typeface="Exo"/>
                <a:cs typeface="Exo"/>
                <a:sym typeface="Exo"/>
              </a:rPr>
              <a:t> CHÍNH</a:t>
            </a:r>
            <a:endParaRPr b="1" sz="4000">
              <a:solidFill>
                <a:schemeClr val="dk1"/>
              </a:solidFill>
              <a:latin typeface="Exo"/>
              <a:ea typeface="Exo"/>
              <a:cs typeface="Exo"/>
              <a:sym typeface="Exo"/>
            </a:endParaRPr>
          </a:p>
        </p:txBody>
      </p:sp>
      <p:cxnSp>
        <p:nvCxnSpPr>
          <p:cNvPr id="163" name="Google Shape;163;g24328eb71b4_0_121"/>
          <p:cNvCxnSpPr>
            <a:stCxn id="164" idx="2"/>
            <a:endCxn id="165" idx="1"/>
          </p:cNvCxnSpPr>
          <p:nvPr/>
        </p:nvCxnSpPr>
        <p:spPr>
          <a:xfrm>
            <a:off x="1344575" y="3301502"/>
            <a:ext cx="764100" cy="1360500"/>
          </a:xfrm>
          <a:prstGeom prst="bentConnector3">
            <a:avLst>
              <a:gd fmla="val 50000" name="adj1"/>
            </a:avLst>
          </a:prstGeom>
          <a:noFill/>
          <a:ln cap="flat" cmpd="sng" w="9525">
            <a:solidFill>
              <a:schemeClr val="dk1"/>
            </a:solidFill>
            <a:prstDash val="solid"/>
            <a:round/>
            <a:headEnd len="sm" w="sm" type="none"/>
            <a:tailEnd len="sm" w="sm" type="none"/>
          </a:ln>
        </p:spPr>
      </p:cxnSp>
      <p:cxnSp>
        <p:nvCxnSpPr>
          <p:cNvPr id="166" name="Google Shape;166;g24328eb71b4_0_121"/>
          <p:cNvCxnSpPr>
            <a:stCxn id="164" idx="2"/>
            <a:endCxn id="167" idx="1"/>
          </p:cNvCxnSpPr>
          <p:nvPr/>
        </p:nvCxnSpPr>
        <p:spPr>
          <a:xfrm flipH="1" rot="10800000">
            <a:off x="1344575" y="1940702"/>
            <a:ext cx="764100" cy="1360800"/>
          </a:xfrm>
          <a:prstGeom prst="bentConnector3">
            <a:avLst>
              <a:gd fmla="val 50000" name="adj1"/>
            </a:avLst>
          </a:prstGeom>
          <a:noFill/>
          <a:ln cap="flat" cmpd="sng" w="9525">
            <a:solidFill>
              <a:schemeClr val="dk1"/>
            </a:solidFill>
            <a:prstDash val="solid"/>
            <a:round/>
            <a:headEnd len="sm" w="sm" type="none"/>
            <a:tailEnd len="sm" w="sm" type="none"/>
          </a:ln>
        </p:spPr>
      </p:cxnSp>
      <p:sp>
        <p:nvSpPr>
          <p:cNvPr id="164" name="Google Shape;164;g24328eb71b4_0_121"/>
          <p:cNvSpPr/>
          <p:nvPr/>
        </p:nvSpPr>
        <p:spPr>
          <a:xfrm rot="-5400000">
            <a:off x="-1067125" y="2972102"/>
            <a:ext cx="4164600" cy="658800"/>
          </a:xfrm>
          <a:prstGeom prst="roundRect">
            <a:avLst>
              <a:gd fmla="val 16667" name="adj"/>
            </a:avLst>
          </a:prstGeom>
          <a:solidFill>
            <a:srgbClr val="FF686D"/>
          </a:solidFill>
          <a:ln cap="flat" cmpd="sng" w="9525">
            <a:solidFill>
              <a:schemeClr val="lt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US" sz="2400">
                <a:solidFill>
                  <a:srgbClr val="FFFFFF"/>
                </a:solidFill>
                <a:latin typeface="Exo"/>
                <a:ea typeface="Exo"/>
                <a:cs typeface="Exo"/>
                <a:sym typeface="Exo"/>
              </a:rPr>
              <a:t>SQL JOIN </a:t>
            </a:r>
            <a:endParaRPr b="1" sz="2400">
              <a:solidFill>
                <a:srgbClr val="FFFFFF"/>
              </a:solidFill>
              <a:latin typeface="Exo"/>
              <a:ea typeface="Exo"/>
              <a:cs typeface="Exo"/>
              <a:sym typeface="Exo"/>
            </a:endParaRPr>
          </a:p>
        </p:txBody>
      </p:sp>
      <p:sp>
        <p:nvSpPr>
          <p:cNvPr id="167" name="Google Shape;167;g24328eb71b4_0_121"/>
          <p:cNvSpPr/>
          <p:nvPr/>
        </p:nvSpPr>
        <p:spPr>
          <a:xfrm>
            <a:off x="2108746" y="1603235"/>
            <a:ext cx="2533500" cy="675000"/>
          </a:xfrm>
          <a:prstGeom prst="roundRect">
            <a:avLst>
              <a:gd fmla="val 16667" name="adj"/>
            </a:avLst>
          </a:prstGeom>
          <a:solidFill>
            <a:srgbClr val="FF8A8F"/>
          </a:solidFill>
          <a:ln cap="flat" cmpd="sng" w="9525">
            <a:solidFill>
              <a:schemeClr val="lt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US" sz="1700">
                <a:solidFill>
                  <a:schemeClr val="dk1"/>
                </a:solidFill>
                <a:latin typeface="Exo"/>
                <a:ea typeface="Exo"/>
                <a:cs typeface="Exo"/>
                <a:sym typeface="Exo"/>
              </a:rPr>
              <a:t>INNER JOIN </a:t>
            </a:r>
            <a:endParaRPr b="1" sz="1700">
              <a:solidFill>
                <a:schemeClr val="dk1"/>
              </a:solidFill>
              <a:latin typeface="Exo"/>
              <a:ea typeface="Exo"/>
              <a:cs typeface="Exo"/>
              <a:sym typeface="Exo"/>
            </a:endParaRPr>
          </a:p>
        </p:txBody>
      </p:sp>
      <p:sp>
        <p:nvSpPr>
          <p:cNvPr id="168" name="Google Shape;168;g24328eb71b4_0_121"/>
          <p:cNvSpPr/>
          <p:nvPr/>
        </p:nvSpPr>
        <p:spPr>
          <a:xfrm>
            <a:off x="2108746" y="3417431"/>
            <a:ext cx="2533500" cy="675000"/>
          </a:xfrm>
          <a:prstGeom prst="roundRect">
            <a:avLst>
              <a:gd fmla="val 16667" name="adj"/>
            </a:avLst>
          </a:prstGeom>
          <a:solidFill>
            <a:srgbClr val="FF8A8F"/>
          </a:solidFill>
          <a:ln cap="flat" cmpd="sng" w="9525">
            <a:solidFill>
              <a:schemeClr val="lt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US" sz="1700">
                <a:solidFill>
                  <a:schemeClr val="dk1"/>
                </a:solidFill>
                <a:latin typeface="Exo"/>
                <a:ea typeface="Exo"/>
                <a:cs typeface="Exo"/>
                <a:sym typeface="Exo"/>
              </a:rPr>
              <a:t>SELF JOIN </a:t>
            </a:r>
            <a:endParaRPr b="1" sz="1700">
              <a:solidFill>
                <a:schemeClr val="dk1"/>
              </a:solidFill>
              <a:latin typeface="Exo"/>
              <a:ea typeface="Exo"/>
              <a:cs typeface="Exo"/>
              <a:sym typeface="Exo"/>
            </a:endParaRPr>
          </a:p>
        </p:txBody>
      </p:sp>
      <p:sp>
        <p:nvSpPr>
          <p:cNvPr id="169" name="Google Shape;169;g24328eb71b4_0_121"/>
          <p:cNvSpPr/>
          <p:nvPr/>
        </p:nvSpPr>
        <p:spPr>
          <a:xfrm>
            <a:off x="5310997" y="3503659"/>
            <a:ext cx="2533500" cy="675000"/>
          </a:xfrm>
          <a:prstGeom prst="roundRect">
            <a:avLst>
              <a:gd fmla="val 16667" name="adj"/>
            </a:avLst>
          </a:prstGeom>
          <a:solidFill>
            <a:srgbClr val="FFE3E3"/>
          </a:solidFill>
          <a:ln cap="flat" cmpd="sng" w="9525">
            <a:solidFill>
              <a:schemeClr val="lt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US" sz="1700">
                <a:solidFill>
                  <a:schemeClr val="dk1"/>
                </a:solidFill>
                <a:latin typeface="Exo"/>
                <a:ea typeface="Exo"/>
                <a:cs typeface="Exo"/>
                <a:sym typeface="Exo"/>
              </a:rPr>
              <a:t>LEFT JOIN </a:t>
            </a:r>
            <a:endParaRPr b="1" sz="1700">
              <a:solidFill>
                <a:schemeClr val="dk1"/>
              </a:solidFill>
              <a:latin typeface="Exo"/>
              <a:ea typeface="Exo"/>
              <a:cs typeface="Exo"/>
              <a:sym typeface="Exo"/>
            </a:endParaRPr>
          </a:p>
        </p:txBody>
      </p:sp>
      <p:cxnSp>
        <p:nvCxnSpPr>
          <p:cNvPr id="170" name="Google Shape;170;g24328eb71b4_0_121"/>
          <p:cNvCxnSpPr>
            <a:stCxn id="169" idx="1"/>
            <a:endCxn id="165" idx="3"/>
          </p:cNvCxnSpPr>
          <p:nvPr/>
        </p:nvCxnSpPr>
        <p:spPr>
          <a:xfrm flipH="1">
            <a:off x="4642297" y="3841159"/>
            <a:ext cx="668700" cy="820800"/>
          </a:xfrm>
          <a:prstGeom prst="bentConnector3">
            <a:avLst>
              <a:gd fmla="val 50000" name="adj1"/>
            </a:avLst>
          </a:prstGeom>
          <a:noFill/>
          <a:ln cap="flat" cmpd="sng" w="9525">
            <a:solidFill>
              <a:schemeClr val="dk1"/>
            </a:solidFill>
            <a:prstDash val="solid"/>
            <a:round/>
            <a:headEnd len="sm" w="sm" type="none"/>
            <a:tailEnd len="sm" w="sm" type="none"/>
          </a:ln>
        </p:spPr>
      </p:cxnSp>
      <p:cxnSp>
        <p:nvCxnSpPr>
          <p:cNvPr id="171" name="Google Shape;171;g24328eb71b4_0_121"/>
          <p:cNvCxnSpPr>
            <a:stCxn id="172" idx="1"/>
            <a:endCxn id="165" idx="3"/>
          </p:cNvCxnSpPr>
          <p:nvPr/>
        </p:nvCxnSpPr>
        <p:spPr>
          <a:xfrm flipH="1">
            <a:off x="4642297" y="4662035"/>
            <a:ext cx="668700" cy="600"/>
          </a:xfrm>
          <a:prstGeom prst="bentConnector3">
            <a:avLst>
              <a:gd fmla="val 50000" name="adj1"/>
            </a:avLst>
          </a:prstGeom>
          <a:noFill/>
          <a:ln cap="flat" cmpd="sng" w="9525">
            <a:solidFill>
              <a:schemeClr val="dk1"/>
            </a:solidFill>
            <a:prstDash val="solid"/>
            <a:round/>
            <a:headEnd len="sm" w="sm" type="none"/>
            <a:tailEnd len="sm" w="sm" type="none"/>
          </a:ln>
        </p:spPr>
      </p:cxnSp>
      <p:sp>
        <p:nvSpPr>
          <p:cNvPr id="173" name="Google Shape;173;g24328eb71b4_0_121"/>
          <p:cNvSpPr/>
          <p:nvPr/>
        </p:nvSpPr>
        <p:spPr>
          <a:xfrm>
            <a:off x="2108746" y="2510341"/>
            <a:ext cx="2533500" cy="675000"/>
          </a:xfrm>
          <a:prstGeom prst="roundRect">
            <a:avLst>
              <a:gd fmla="val 16667" name="adj"/>
            </a:avLst>
          </a:prstGeom>
          <a:solidFill>
            <a:srgbClr val="FF8A8F"/>
          </a:solidFill>
          <a:ln cap="flat" cmpd="sng" w="9525">
            <a:solidFill>
              <a:schemeClr val="lt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US" sz="1700">
                <a:solidFill>
                  <a:schemeClr val="dk1"/>
                </a:solidFill>
                <a:latin typeface="Exo"/>
                <a:ea typeface="Exo"/>
                <a:cs typeface="Exo"/>
                <a:sym typeface="Exo"/>
              </a:rPr>
              <a:t>CROSS JOIN </a:t>
            </a:r>
            <a:endParaRPr b="1" sz="1700">
              <a:solidFill>
                <a:schemeClr val="dk1"/>
              </a:solidFill>
              <a:latin typeface="Exo"/>
              <a:ea typeface="Exo"/>
              <a:cs typeface="Exo"/>
              <a:sym typeface="Exo"/>
            </a:endParaRPr>
          </a:p>
        </p:txBody>
      </p:sp>
      <p:sp>
        <p:nvSpPr>
          <p:cNvPr id="165" name="Google Shape;165;g24328eb71b4_0_121"/>
          <p:cNvSpPr/>
          <p:nvPr/>
        </p:nvSpPr>
        <p:spPr>
          <a:xfrm>
            <a:off x="2108746" y="4324538"/>
            <a:ext cx="2533500" cy="675000"/>
          </a:xfrm>
          <a:prstGeom prst="roundRect">
            <a:avLst>
              <a:gd fmla="val 16667" name="adj"/>
            </a:avLst>
          </a:prstGeom>
          <a:solidFill>
            <a:srgbClr val="FF8A8F"/>
          </a:solidFill>
          <a:ln cap="flat" cmpd="sng" w="9525">
            <a:solidFill>
              <a:schemeClr val="lt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US" sz="1700">
                <a:solidFill>
                  <a:schemeClr val="dk1"/>
                </a:solidFill>
                <a:latin typeface="Exo"/>
                <a:ea typeface="Exo"/>
                <a:cs typeface="Exo"/>
                <a:sym typeface="Exo"/>
              </a:rPr>
              <a:t>OUTER JOIN </a:t>
            </a:r>
            <a:endParaRPr b="1" sz="1700">
              <a:solidFill>
                <a:schemeClr val="dk1"/>
              </a:solidFill>
              <a:latin typeface="Exo"/>
              <a:ea typeface="Exo"/>
              <a:cs typeface="Exo"/>
              <a:sym typeface="Exo"/>
            </a:endParaRPr>
          </a:p>
        </p:txBody>
      </p:sp>
      <p:cxnSp>
        <p:nvCxnSpPr>
          <p:cNvPr id="174" name="Google Shape;174;g24328eb71b4_0_121"/>
          <p:cNvCxnSpPr>
            <a:endCxn id="173" idx="1"/>
          </p:cNvCxnSpPr>
          <p:nvPr/>
        </p:nvCxnSpPr>
        <p:spPr>
          <a:xfrm flipH="1" rot="10800000">
            <a:off x="1344646" y="2847841"/>
            <a:ext cx="764100" cy="453600"/>
          </a:xfrm>
          <a:prstGeom prst="bentConnector3">
            <a:avLst>
              <a:gd fmla="val 50000" name="adj1"/>
            </a:avLst>
          </a:prstGeom>
          <a:noFill/>
          <a:ln cap="flat" cmpd="sng" w="9525">
            <a:solidFill>
              <a:schemeClr val="dk1"/>
            </a:solidFill>
            <a:prstDash val="solid"/>
            <a:round/>
            <a:headEnd len="sm" w="sm" type="none"/>
            <a:tailEnd len="sm" w="sm" type="none"/>
          </a:ln>
        </p:spPr>
      </p:cxnSp>
      <p:cxnSp>
        <p:nvCxnSpPr>
          <p:cNvPr id="175" name="Google Shape;175;g24328eb71b4_0_121"/>
          <p:cNvCxnSpPr/>
          <p:nvPr/>
        </p:nvCxnSpPr>
        <p:spPr>
          <a:xfrm>
            <a:off x="1344506" y="3301439"/>
            <a:ext cx="764100" cy="453600"/>
          </a:xfrm>
          <a:prstGeom prst="bentConnector3">
            <a:avLst>
              <a:gd fmla="val 50000" name="adj1"/>
            </a:avLst>
          </a:prstGeom>
          <a:noFill/>
          <a:ln cap="flat" cmpd="sng" w="9525">
            <a:solidFill>
              <a:schemeClr val="dk1"/>
            </a:solidFill>
            <a:prstDash val="solid"/>
            <a:round/>
            <a:headEnd len="sm" w="sm" type="none"/>
            <a:tailEnd len="sm" w="sm" type="none"/>
          </a:ln>
        </p:spPr>
      </p:cxnSp>
      <p:sp>
        <p:nvSpPr>
          <p:cNvPr id="172" name="Google Shape;172;g24328eb71b4_0_121"/>
          <p:cNvSpPr/>
          <p:nvPr/>
        </p:nvSpPr>
        <p:spPr>
          <a:xfrm>
            <a:off x="5310997" y="4324535"/>
            <a:ext cx="2533500" cy="675000"/>
          </a:xfrm>
          <a:prstGeom prst="roundRect">
            <a:avLst>
              <a:gd fmla="val 16667" name="adj"/>
            </a:avLst>
          </a:prstGeom>
          <a:solidFill>
            <a:srgbClr val="FFE3E3"/>
          </a:solidFill>
          <a:ln cap="flat" cmpd="sng" w="9525">
            <a:solidFill>
              <a:schemeClr val="lt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Clr>
                <a:schemeClr val="dk1"/>
              </a:buClr>
              <a:buSzPts val="1100"/>
              <a:buFont typeface="Arial"/>
              <a:buNone/>
            </a:pPr>
            <a:r>
              <a:rPr b="1" lang="en-US" sz="1700">
                <a:solidFill>
                  <a:schemeClr val="dk1"/>
                </a:solidFill>
                <a:latin typeface="Exo"/>
                <a:ea typeface="Exo"/>
                <a:cs typeface="Exo"/>
                <a:sym typeface="Exo"/>
              </a:rPr>
              <a:t>RIGHT JOIN </a:t>
            </a:r>
            <a:endParaRPr sz="1500">
              <a:solidFill>
                <a:srgbClr val="FFFFFF"/>
              </a:solidFill>
              <a:latin typeface="Roboto"/>
              <a:ea typeface="Roboto"/>
              <a:cs typeface="Roboto"/>
              <a:sym typeface="Roboto"/>
            </a:endParaRPr>
          </a:p>
        </p:txBody>
      </p:sp>
      <p:sp>
        <p:nvSpPr>
          <p:cNvPr id="176" name="Google Shape;176;g24328eb71b4_0_121"/>
          <p:cNvSpPr/>
          <p:nvPr/>
        </p:nvSpPr>
        <p:spPr>
          <a:xfrm>
            <a:off x="5310997" y="5145412"/>
            <a:ext cx="2533500" cy="675000"/>
          </a:xfrm>
          <a:prstGeom prst="roundRect">
            <a:avLst>
              <a:gd fmla="val 16667" name="adj"/>
            </a:avLst>
          </a:prstGeom>
          <a:solidFill>
            <a:srgbClr val="FFE3E3"/>
          </a:solidFill>
          <a:ln cap="flat" cmpd="sng" w="9525">
            <a:solidFill>
              <a:schemeClr val="lt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Clr>
                <a:schemeClr val="dk1"/>
              </a:buClr>
              <a:buSzPts val="1100"/>
              <a:buFont typeface="Arial"/>
              <a:buNone/>
            </a:pPr>
            <a:r>
              <a:rPr b="1" lang="en-US" sz="1700">
                <a:solidFill>
                  <a:schemeClr val="dk1"/>
                </a:solidFill>
                <a:latin typeface="Exo"/>
                <a:ea typeface="Exo"/>
                <a:cs typeface="Exo"/>
                <a:sym typeface="Exo"/>
              </a:rPr>
              <a:t>FULL JOIN </a:t>
            </a:r>
            <a:endParaRPr sz="1500">
              <a:solidFill>
                <a:srgbClr val="FFFFFF"/>
              </a:solidFill>
              <a:latin typeface="Roboto"/>
              <a:ea typeface="Roboto"/>
              <a:cs typeface="Roboto"/>
              <a:sym typeface="Roboto"/>
            </a:endParaRPr>
          </a:p>
        </p:txBody>
      </p:sp>
      <p:cxnSp>
        <p:nvCxnSpPr>
          <p:cNvPr id="177" name="Google Shape;177;g24328eb71b4_0_121"/>
          <p:cNvCxnSpPr>
            <a:stCxn id="176" idx="1"/>
            <a:endCxn id="165" idx="3"/>
          </p:cNvCxnSpPr>
          <p:nvPr/>
        </p:nvCxnSpPr>
        <p:spPr>
          <a:xfrm rot="10800000">
            <a:off x="4642297" y="4662112"/>
            <a:ext cx="668700" cy="820800"/>
          </a:xfrm>
          <a:prstGeom prst="bentConnector3">
            <a:avLst>
              <a:gd fmla="val 50004" name="adj1"/>
            </a:avLst>
          </a:prstGeom>
          <a:noFill/>
          <a:ln cap="flat" cmpd="sng" w="9525">
            <a:solidFill>
              <a:schemeClr val="dk1"/>
            </a:solidFill>
            <a:prstDash val="solid"/>
            <a:round/>
            <a:headEnd len="sm" w="sm" type="none"/>
            <a:tailEnd len="sm" w="sm" type="none"/>
          </a:ln>
        </p:spPr>
      </p:cxnSp>
      <p:pic>
        <p:nvPicPr>
          <p:cNvPr id="178" name="Google Shape;178;g24328eb71b4_0_121"/>
          <p:cNvPicPr preferRelativeResize="0"/>
          <p:nvPr/>
        </p:nvPicPr>
        <p:blipFill rotWithShape="1">
          <a:blip r:embed="rId3">
            <a:alphaModFix/>
          </a:blip>
          <a:srcRect b="8273" l="0" r="0" t="0"/>
          <a:stretch/>
        </p:blipFill>
        <p:spPr>
          <a:xfrm>
            <a:off x="8437050" y="2762600"/>
            <a:ext cx="3069024" cy="2977901"/>
          </a:xfrm>
          <a:prstGeom prst="rect">
            <a:avLst/>
          </a:prstGeom>
          <a:noFill/>
          <a:ln>
            <a:noFill/>
          </a:ln>
        </p:spPr>
      </p:pic>
      <p:sp>
        <p:nvSpPr>
          <p:cNvPr id="179" name="Google Shape;179;g24328eb71b4_0_121"/>
          <p:cNvSpPr/>
          <p:nvPr/>
        </p:nvSpPr>
        <p:spPr>
          <a:xfrm>
            <a:off x="7748725" y="1393925"/>
            <a:ext cx="3757500" cy="1360800"/>
          </a:xfrm>
          <a:prstGeom prst="wedgeRoundRectCallout">
            <a:avLst>
              <a:gd fmla="val -20833" name="adj1"/>
              <a:gd fmla="val 62500" name="adj2"/>
              <a:gd fmla="val 0" name="adj3"/>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lang="en-US" sz="1700">
                <a:solidFill>
                  <a:schemeClr val="dk1"/>
                </a:solidFill>
                <a:latin typeface="Exo Medium"/>
                <a:ea typeface="Exo Medium"/>
                <a:cs typeface="Exo Medium"/>
                <a:sym typeface="Exo Medium"/>
              </a:rPr>
              <a:t>Có nhiều loại JOIN. Thông thường, chia JOIN </a:t>
            </a:r>
            <a:r>
              <a:rPr b="1" lang="en-US" sz="1700">
                <a:solidFill>
                  <a:srgbClr val="E31F26"/>
                </a:solidFill>
                <a:latin typeface="Exo"/>
                <a:ea typeface="Exo"/>
                <a:cs typeface="Exo"/>
                <a:sym typeface="Exo"/>
              </a:rPr>
              <a:t>gồm 4 loại chính!</a:t>
            </a:r>
            <a:endParaRPr b="1" sz="2000">
              <a:solidFill>
                <a:srgbClr val="E31F26"/>
              </a:solidFill>
              <a:latin typeface="Exo"/>
              <a:ea typeface="Exo"/>
              <a:cs typeface="Exo"/>
              <a:sym typeface="Exo"/>
            </a:endParaRPr>
          </a:p>
        </p:txBody>
      </p:sp>
      <p:sp>
        <p:nvSpPr>
          <p:cNvPr id="180" name="Google Shape;180;g24328eb71b4_0_121"/>
          <p:cNvSpPr txBox="1"/>
          <p:nvPr/>
        </p:nvSpPr>
        <p:spPr>
          <a:xfrm>
            <a:off x="685775" y="6061900"/>
            <a:ext cx="7158600" cy="384900"/>
          </a:xfrm>
          <a:prstGeom prst="rect">
            <a:avLst/>
          </a:prstGeom>
          <a:noFill/>
          <a:ln cap="flat" cmpd="sng" w="9525">
            <a:solidFill>
              <a:srgbClr val="000000"/>
            </a:solidFill>
            <a:prstDash val="lgDash"/>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1" lang="en-US" sz="1300" u="none" cap="none" strike="noStrike">
                <a:solidFill>
                  <a:srgbClr val="000000"/>
                </a:solidFill>
                <a:latin typeface="Exo Medium"/>
                <a:ea typeface="Exo Medium"/>
                <a:cs typeface="Exo Medium"/>
                <a:sym typeface="Exo Medium"/>
              </a:rPr>
              <a:t>BẢNG CHIA NHÁNH CÁC LOẠI JOIN</a:t>
            </a:r>
            <a:endParaRPr b="0" i="1" sz="1300" u="none" cap="none" strike="noStrike">
              <a:solidFill>
                <a:srgbClr val="000000"/>
              </a:solidFill>
              <a:latin typeface="Exo Medium"/>
              <a:ea typeface="Exo Medium"/>
              <a:cs typeface="Exo Medium"/>
              <a:sym typeface="Exo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cxnSp>
        <p:nvCxnSpPr>
          <p:cNvPr id="185" name="Google Shape;185;g24328eb71b4_0_224"/>
          <p:cNvCxnSpPr>
            <a:stCxn id="186" idx="2"/>
            <a:endCxn id="187" idx="1"/>
          </p:cNvCxnSpPr>
          <p:nvPr/>
        </p:nvCxnSpPr>
        <p:spPr>
          <a:xfrm>
            <a:off x="1344575" y="3301502"/>
            <a:ext cx="764100" cy="1031400"/>
          </a:xfrm>
          <a:prstGeom prst="bentConnector3">
            <a:avLst>
              <a:gd fmla="val 50005" name="adj1"/>
            </a:avLst>
          </a:prstGeom>
          <a:noFill/>
          <a:ln cap="flat" cmpd="sng" w="9525">
            <a:solidFill>
              <a:schemeClr val="dk1"/>
            </a:solidFill>
            <a:prstDash val="solid"/>
            <a:round/>
            <a:headEnd len="sm" w="sm" type="none"/>
            <a:tailEnd len="sm" w="sm" type="none"/>
          </a:ln>
        </p:spPr>
      </p:cxnSp>
      <p:cxnSp>
        <p:nvCxnSpPr>
          <p:cNvPr id="188" name="Google Shape;188;g24328eb71b4_0_224"/>
          <p:cNvCxnSpPr>
            <a:stCxn id="186" idx="2"/>
            <a:endCxn id="189" idx="1"/>
          </p:cNvCxnSpPr>
          <p:nvPr/>
        </p:nvCxnSpPr>
        <p:spPr>
          <a:xfrm flipH="1" rot="10800000">
            <a:off x="1344575" y="2270102"/>
            <a:ext cx="764100" cy="1031400"/>
          </a:xfrm>
          <a:prstGeom prst="bentConnector3">
            <a:avLst>
              <a:gd fmla="val 50005" name="adj1"/>
            </a:avLst>
          </a:prstGeom>
          <a:noFill/>
          <a:ln cap="flat" cmpd="sng" w="9525">
            <a:solidFill>
              <a:schemeClr val="dk1"/>
            </a:solidFill>
            <a:prstDash val="solid"/>
            <a:round/>
            <a:headEnd len="sm" w="sm" type="none"/>
            <a:tailEnd len="sm" w="sm" type="none"/>
          </a:ln>
        </p:spPr>
      </p:cxnSp>
      <p:sp>
        <p:nvSpPr>
          <p:cNvPr id="186" name="Google Shape;186;g24328eb71b4_0_224"/>
          <p:cNvSpPr/>
          <p:nvPr/>
        </p:nvSpPr>
        <p:spPr>
          <a:xfrm rot="-5400000">
            <a:off x="-1067125" y="2972102"/>
            <a:ext cx="4164600" cy="658800"/>
          </a:xfrm>
          <a:prstGeom prst="roundRect">
            <a:avLst>
              <a:gd fmla="val 16667" name="adj"/>
            </a:avLst>
          </a:prstGeom>
          <a:solidFill>
            <a:srgbClr val="FF686D"/>
          </a:solidFill>
          <a:ln cap="flat" cmpd="sng" w="9525">
            <a:solidFill>
              <a:schemeClr val="lt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US" sz="2400">
                <a:solidFill>
                  <a:srgbClr val="FFFFFF"/>
                </a:solidFill>
                <a:latin typeface="Exo"/>
                <a:ea typeface="Exo"/>
                <a:cs typeface="Exo"/>
                <a:sym typeface="Exo"/>
              </a:rPr>
              <a:t>SQL JOIN </a:t>
            </a:r>
            <a:endParaRPr b="1" sz="2400">
              <a:solidFill>
                <a:srgbClr val="FFFFFF"/>
              </a:solidFill>
              <a:latin typeface="Exo"/>
              <a:ea typeface="Exo"/>
              <a:cs typeface="Exo"/>
              <a:sym typeface="Exo"/>
            </a:endParaRPr>
          </a:p>
        </p:txBody>
      </p:sp>
      <p:sp>
        <p:nvSpPr>
          <p:cNvPr id="189" name="Google Shape;189;g24328eb71b4_0_224"/>
          <p:cNvSpPr/>
          <p:nvPr/>
        </p:nvSpPr>
        <p:spPr>
          <a:xfrm>
            <a:off x="2108746" y="1932523"/>
            <a:ext cx="2533500" cy="675000"/>
          </a:xfrm>
          <a:prstGeom prst="roundRect">
            <a:avLst>
              <a:gd fmla="val 16667" name="adj"/>
            </a:avLst>
          </a:prstGeom>
          <a:solidFill>
            <a:srgbClr val="FF8A8F"/>
          </a:solidFill>
          <a:ln cap="flat" cmpd="sng" w="9525">
            <a:solidFill>
              <a:schemeClr val="lt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US" sz="1700">
                <a:solidFill>
                  <a:schemeClr val="dk1"/>
                </a:solidFill>
                <a:latin typeface="Exo"/>
                <a:ea typeface="Exo"/>
                <a:cs typeface="Exo"/>
                <a:sym typeface="Exo"/>
              </a:rPr>
              <a:t>INNER JOIN </a:t>
            </a:r>
            <a:endParaRPr b="1" sz="1700">
              <a:solidFill>
                <a:schemeClr val="dk1"/>
              </a:solidFill>
              <a:latin typeface="Exo"/>
              <a:ea typeface="Exo"/>
              <a:cs typeface="Exo"/>
              <a:sym typeface="Exo"/>
            </a:endParaRPr>
          </a:p>
        </p:txBody>
      </p:sp>
      <p:sp>
        <p:nvSpPr>
          <p:cNvPr id="190" name="Google Shape;190;g24328eb71b4_0_224"/>
          <p:cNvSpPr/>
          <p:nvPr/>
        </p:nvSpPr>
        <p:spPr>
          <a:xfrm>
            <a:off x="5310997" y="3174609"/>
            <a:ext cx="2533500" cy="675000"/>
          </a:xfrm>
          <a:prstGeom prst="roundRect">
            <a:avLst>
              <a:gd fmla="val 16667" name="adj"/>
            </a:avLst>
          </a:prstGeom>
          <a:solidFill>
            <a:srgbClr val="FFE3E3"/>
          </a:solidFill>
          <a:ln cap="flat" cmpd="sng" w="9525">
            <a:solidFill>
              <a:schemeClr val="lt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US" sz="1700">
                <a:solidFill>
                  <a:schemeClr val="dk1"/>
                </a:solidFill>
                <a:latin typeface="Exo"/>
                <a:ea typeface="Exo"/>
                <a:cs typeface="Exo"/>
                <a:sym typeface="Exo"/>
              </a:rPr>
              <a:t>LEFT JOIN </a:t>
            </a:r>
            <a:endParaRPr b="1" sz="1700">
              <a:solidFill>
                <a:schemeClr val="dk1"/>
              </a:solidFill>
              <a:latin typeface="Exo"/>
              <a:ea typeface="Exo"/>
              <a:cs typeface="Exo"/>
              <a:sym typeface="Exo"/>
            </a:endParaRPr>
          </a:p>
        </p:txBody>
      </p:sp>
      <p:cxnSp>
        <p:nvCxnSpPr>
          <p:cNvPr id="191" name="Google Shape;191;g24328eb71b4_0_224"/>
          <p:cNvCxnSpPr>
            <a:stCxn id="190" idx="1"/>
            <a:endCxn id="187" idx="3"/>
          </p:cNvCxnSpPr>
          <p:nvPr/>
        </p:nvCxnSpPr>
        <p:spPr>
          <a:xfrm flipH="1">
            <a:off x="4642297" y="3512109"/>
            <a:ext cx="668700" cy="820800"/>
          </a:xfrm>
          <a:prstGeom prst="bentConnector3">
            <a:avLst>
              <a:gd fmla="val 50004" name="adj1"/>
            </a:avLst>
          </a:prstGeom>
          <a:noFill/>
          <a:ln cap="flat" cmpd="sng" w="9525">
            <a:solidFill>
              <a:schemeClr val="dk1"/>
            </a:solidFill>
            <a:prstDash val="solid"/>
            <a:round/>
            <a:headEnd len="sm" w="sm" type="none"/>
            <a:tailEnd len="sm" w="sm" type="none"/>
          </a:ln>
        </p:spPr>
      </p:cxnSp>
      <p:cxnSp>
        <p:nvCxnSpPr>
          <p:cNvPr id="192" name="Google Shape;192;g24328eb71b4_0_224"/>
          <p:cNvCxnSpPr>
            <a:stCxn id="193" idx="1"/>
            <a:endCxn id="187" idx="3"/>
          </p:cNvCxnSpPr>
          <p:nvPr/>
        </p:nvCxnSpPr>
        <p:spPr>
          <a:xfrm flipH="1">
            <a:off x="4642297" y="4332985"/>
            <a:ext cx="668700" cy="600"/>
          </a:xfrm>
          <a:prstGeom prst="bentConnector3">
            <a:avLst>
              <a:gd fmla="val 50004" name="adj1"/>
            </a:avLst>
          </a:prstGeom>
          <a:noFill/>
          <a:ln cap="flat" cmpd="sng" w="9525">
            <a:solidFill>
              <a:schemeClr val="dk1"/>
            </a:solidFill>
            <a:prstDash val="solid"/>
            <a:round/>
            <a:headEnd len="sm" w="sm" type="none"/>
            <a:tailEnd len="sm" w="sm" type="none"/>
          </a:ln>
        </p:spPr>
      </p:cxnSp>
      <p:sp>
        <p:nvSpPr>
          <p:cNvPr id="187" name="Google Shape;187;g24328eb71b4_0_224"/>
          <p:cNvSpPr/>
          <p:nvPr/>
        </p:nvSpPr>
        <p:spPr>
          <a:xfrm>
            <a:off x="2108746" y="3995475"/>
            <a:ext cx="2533500" cy="675000"/>
          </a:xfrm>
          <a:prstGeom prst="roundRect">
            <a:avLst>
              <a:gd fmla="val 16667" name="adj"/>
            </a:avLst>
          </a:prstGeom>
          <a:solidFill>
            <a:srgbClr val="FF8A8F"/>
          </a:solidFill>
          <a:ln cap="flat" cmpd="sng" w="9525">
            <a:solidFill>
              <a:schemeClr val="lt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US" sz="1700">
                <a:solidFill>
                  <a:schemeClr val="dk1"/>
                </a:solidFill>
                <a:latin typeface="Exo"/>
                <a:ea typeface="Exo"/>
                <a:cs typeface="Exo"/>
                <a:sym typeface="Exo"/>
              </a:rPr>
              <a:t>OUTER JOIN </a:t>
            </a:r>
            <a:endParaRPr b="1" sz="1700">
              <a:solidFill>
                <a:schemeClr val="dk1"/>
              </a:solidFill>
              <a:latin typeface="Exo"/>
              <a:ea typeface="Exo"/>
              <a:cs typeface="Exo"/>
              <a:sym typeface="Exo"/>
            </a:endParaRPr>
          </a:p>
        </p:txBody>
      </p:sp>
      <p:sp>
        <p:nvSpPr>
          <p:cNvPr id="193" name="Google Shape;193;g24328eb71b4_0_224"/>
          <p:cNvSpPr/>
          <p:nvPr/>
        </p:nvSpPr>
        <p:spPr>
          <a:xfrm>
            <a:off x="5310997" y="3995485"/>
            <a:ext cx="2533500" cy="675000"/>
          </a:xfrm>
          <a:prstGeom prst="roundRect">
            <a:avLst>
              <a:gd fmla="val 16667" name="adj"/>
            </a:avLst>
          </a:prstGeom>
          <a:solidFill>
            <a:srgbClr val="FFE3E3"/>
          </a:solidFill>
          <a:ln cap="flat" cmpd="sng" w="9525">
            <a:solidFill>
              <a:schemeClr val="lt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US" sz="1700">
                <a:solidFill>
                  <a:schemeClr val="dk1"/>
                </a:solidFill>
                <a:latin typeface="Exo"/>
                <a:ea typeface="Exo"/>
                <a:cs typeface="Exo"/>
                <a:sym typeface="Exo"/>
              </a:rPr>
              <a:t>RIGHT JOIN </a:t>
            </a:r>
            <a:endParaRPr sz="1500">
              <a:solidFill>
                <a:srgbClr val="FFFFFF"/>
              </a:solidFill>
              <a:latin typeface="Roboto"/>
              <a:ea typeface="Roboto"/>
              <a:cs typeface="Roboto"/>
              <a:sym typeface="Roboto"/>
            </a:endParaRPr>
          </a:p>
        </p:txBody>
      </p:sp>
      <p:sp>
        <p:nvSpPr>
          <p:cNvPr id="194" name="Google Shape;194;g24328eb71b4_0_224"/>
          <p:cNvSpPr/>
          <p:nvPr/>
        </p:nvSpPr>
        <p:spPr>
          <a:xfrm>
            <a:off x="5310997" y="4816362"/>
            <a:ext cx="2533500" cy="675000"/>
          </a:xfrm>
          <a:prstGeom prst="roundRect">
            <a:avLst>
              <a:gd fmla="val 16667" name="adj"/>
            </a:avLst>
          </a:prstGeom>
          <a:solidFill>
            <a:srgbClr val="FFE3E3"/>
          </a:solidFill>
          <a:ln cap="flat" cmpd="sng" w="9525">
            <a:solidFill>
              <a:schemeClr val="lt1"/>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rPr b="1" lang="en-US" sz="1700">
                <a:solidFill>
                  <a:schemeClr val="dk1"/>
                </a:solidFill>
                <a:latin typeface="Exo"/>
                <a:ea typeface="Exo"/>
                <a:cs typeface="Exo"/>
                <a:sym typeface="Exo"/>
              </a:rPr>
              <a:t>FULL JOIN </a:t>
            </a:r>
            <a:endParaRPr sz="1500">
              <a:solidFill>
                <a:srgbClr val="FFFFFF"/>
              </a:solidFill>
              <a:latin typeface="Roboto"/>
              <a:ea typeface="Roboto"/>
              <a:cs typeface="Roboto"/>
              <a:sym typeface="Roboto"/>
            </a:endParaRPr>
          </a:p>
        </p:txBody>
      </p:sp>
      <p:cxnSp>
        <p:nvCxnSpPr>
          <p:cNvPr id="195" name="Google Shape;195;g24328eb71b4_0_224"/>
          <p:cNvCxnSpPr>
            <a:stCxn id="194" idx="1"/>
            <a:endCxn id="187" idx="3"/>
          </p:cNvCxnSpPr>
          <p:nvPr/>
        </p:nvCxnSpPr>
        <p:spPr>
          <a:xfrm rot="10800000">
            <a:off x="4642297" y="4333062"/>
            <a:ext cx="668700" cy="820800"/>
          </a:xfrm>
          <a:prstGeom prst="bentConnector3">
            <a:avLst>
              <a:gd fmla="val 50004" name="adj1"/>
            </a:avLst>
          </a:prstGeom>
          <a:noFill/>
          <a:ln cap="flat" cmpd="sng" w="9525">
            <a:solidFill>
              <a:schemeClr val="dk1"/>
            </a:solidFill>
            <a:prstDash val="solid"/>
            <a:round/>
            <a:headEnd len="sm" w="sm" type="none"/>
            <a:tailEnd len="sm" w="sm" type="none"/>
          </a:ln>
        </p:spPr>
      </p:cxnSp>
      <p:pic>
        <p:nvPicPr>
          <p:cNvPr id="196" name="Google Shape;196;g24328eb71b4_0_224"/>
          <p:cNvPicPr preferRelativeResize="0"/>
          <p:nvPr/>
        </p:nvPicPr>
        <p:blipFill rotWithShape="1">
          <a:blip r:embed="rId3">
            <a:alphaModFix/>
          </a:blip>
          <a:srcRect b="8273" l="0" r="0" t="0"/>
          <a:stretch/>
        </p:blipFill>
        <p:spPr>
          <a:xfrm>
            <a:off x="8437050" y="2762600"/>
            <a:ext cx="3069024" cy="2977901"/>
          </a:xfrm>
          <a:prstGeom prst="rect">
            <a:avLst/>
          </a:prstGeom>
          <a:noFill/>
          <a:ln>
            <a:noFill/>
          </a:ln>
        </p:spPr>
      </p:pic>
      <p:sp>
        <p:nvSpPr>
          <p:cNvPr id="197" name="Google Shape;197;g24328eb71b4_0_224"/>
          <p:cNvSpPr/>
          <p:nvPr/>
        </p:nvSpPr>
        <p:spPr>
          <a:xfrm>
            <a:off x="7748725" y="1393925"/>
            <a:ext cx="3757500" cy="1360800"/>
          </a:xfrm>
          <a:prstGeom prst="wedgeRoundRectCallout">
            <a:avLst>
              <a:gd fmla="val -20833" name="adj1"/>
              <a:gd fmla="val 62500" name="adj2"/>
              <a:gd fmla="val 0" name="adj3"/>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700">
                <a:latin typeface="Exo Medium"/>
                <a:ea typeface="Exo Medium"/>
                <a:cs typeface="Exo Medium"/>
                <a:sym typeface="Exo Medium"/>
              </a:rPr>
              <a:t>     Thực tế chúng ta thường chỉ </a:t>
            </a:r>
            <a:endParaRPr sz="1700">
              <a:latin typeface="Exo Medium"/>
              <a:ea typeface="Exo Medium"/>
              <a:cs typeface="Exo Medium"/>
              <a:sym typeface="Exo Medium"/>
            </a:endParaRPr>
          </a:p>
          <a:p>
            <a:pPr indent="0" lvl="0" marL="0" rtl="0" algn="l">
              <a:spcBef>
                <a:spcPts val="0"/>
              </a:spcBef>
              <a:spcAft>
                <a:spcPts val="0"/>
              </a:spcAft>
              <a:buNone/>
            </a:pPr>
            <a:r>
              <a:rPr lang="en-US" sz="1700">
                <a:latin typeface="Exo Medium"/>
                <a:ea typeface="Exo Medium"/>
                <a:cs typeface="Exo Medium"/>
                <a:sym typeface="Exo Medium"/>
              </a:rPr>
              <a:t>     hay gặp 2 loại JOIN chính là </a:t>
            </a:r>
            <a:endParaRPr sz="1700">
              <a:latin typeface="Exo Medium"/>
              <a:ea typeface="Exo Medium"/>
              <a:cs typeface="Exo Medium"/>
              <a:sym typeface="Exo Medium"/>
            </a:endParaRPr>
          </a:p>
          <a:p>
            <a:pPr indent="0" lvl="0" marL="0" rtl="0" algn="l">
              <a:spcBef>
                <a:spcPts val="0"/>
              </a:spcBef>
              <a:spcAft>
                <a:spcPts val="0"/>
              </a:spcAft>
              <a:buNone/>
            </a:pPr>
            <a:r>
              <a:rPr b="1" lang="en-US" sz="1700">
                <a:solidFill>
                  <a:srgbClr val="E31F26"/>
                </a:solidFill>
                <a:latin typeface="Exo"/>
                <a:ea typeface="Exo"/>
                <a:cs typeface="Exo"/>
                <a:sym typeface="Exo"/>
              </a:rPr>
              <a:t>     INNER</a:t>
            </a:r>
            <a:r>
              <a:rPr lang="en-US" sz="1700">
                <a:solidFill>
                  <a:srgbClr val="E31F26"/>
                </a:solidFill>
                <a:latin typeface="Exo Medium"/>
                <a:ea typeface="Exo Medium"/>
                <a:cs typeface="Exo Medium"/>
                <a:sym typeface="Exo Medium"/>
              </a:rPr>
              <a:t> </a:t>
            </a:r>
            <a:r>
              <a:rPr lang="en-US" sz="1700">
                <a:latin typeface="Exo Medium"/>
                <a:ea typeface="Exo Medium"/>
                <a:cs typeface="Exo Medium"/>
                <a:sym typeface="Exo Medium"/>
              </a:rPr>
              <a:t>và </a:t>
            </a:r>
            <a:r>
              <a:rPr b="1" lang="en-US" sz="1700">
                <a:solidFill>
                  <a:srgbClr val="E31F26"/>
                </a:solidFill>
                <a:latin typeface="Exo"/>
                <a:ea typeface="Exo"/>
                <a:cs typeface="Exo"/>
                <a:sym typeface="Exo"/>
              </a:rPr>
              <a:t>OUTER </a:t>
            </a:r>
            <a:r>
              <a:rPr lang="en-US" sz="1700">
                <a:latin typeface="Exo Medium"/>
                <a:ea typeface="Exo Medium"/>
                <a:cs typeface="Exo Medium"/>
                <a:sym typeface="Exo Medium"/>
              </a:rPr>
              <a:t>!</a:t>
            </a:r>
            <a:endParaRPr sz="1700">
              <a:solidFill>
                <a:srgbClr val="E31F26"/>
              </a:solidFill>
              <a:latin typeface="Exo Medium"/>
              <a:ea typeface="Exo Medium"/>
              <a:cs typeface="Exo Medium"/>
              <a:sym typeface="Exo Medium"/>
            </a:endParaRPr>
          </a:p>
        </p:txBody>
      </p:sp>
      <p:sp>
        <p:nvSpPr>
          <p:cNvPr id="198" name="Google Shape;198;g24328eb71b4_0_224"/>
          <p:cNvSpPr txBox="1"/>
          <p:nvPr/>
        </p:nvSpPr>
        <p:spPr>
          <a:xfrm>
            <a:off x="685775" y="6061900"/>
            <a:ext cx="7158600" cy="384900"/>
          </a:xfrm>
          <a:prstGeom prst="rect">
            <a:avLst/>
          </a:prstGeom>
          <a:noFill/>
          <a:ln cap="flat" cmpd="sng" w="9525">
            <a:solidFill>
              <a:srgbClr val="000000"/>
            </a:solidFill>
            <a:prstDash val="lgDash"/>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1" lang="en-US" sz="1300" u="none" cap="none" strike="noStrike">
                <a:solidFill>
                  <a:srgbClr val="000000"/>
                </a:solidFill>
                <a:latin typeface="Exo Medium"/>
                <a:ea typeface="Exo Medium"/>
                <a:cs typeface="Exo Medium"/>
                <a:sym typeface="Exo Medium"/>
              </a:rPr>
              <a:t>CÁC LOẠI JOIN </a:t>
            </a:r>
            <a:r>
              <a:rPr i="1" lang="en-US" sz="1300">
                <a:latin typeface="Exo Medium"/>
                <a:ea typeface="Exo Medium"/>
                <a:cs typeface="Exo Medium"/>
                <a:sym typeface="Exo Medium"/>
              </a:rPr>
              <a:t>THƯỜNG GẶP</a:t>
            </a:r>
            <a:endParaRPr b="0" i="1" sz="1300" u="none" cap="none" strike="noStrike">
              <a:solidFill>
                <a:srgbClr val="000000"/>
              </a:solidFill>
              <a:latin typeface="Exo Medium"/>
              <a:ea typeface="Exo Medium"/>
              <a:cs typeface="Exo Medium"/>
              <a:sym typeface="Exo Medium"/>
            </a:endParaRPr>
          </a:p>
        </p:txBody>
      </p:sp>
      <p:sp>
        <p:nvSpPr>
          <p:cNvPr id="199" name="Google Shape;199;g24328eb71b4_0_224"/>
          <p:cNvSpPr txBox="1"/>
          <p:nvPr/>
        </p:nvSpPr>
        <p:spPr>
          <a:xfrm>
            <a:off x="1161300" y="399750"/>
            <a:ext cx="9869400" cy="7080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4000"/>
              <a:buFont typeface="Arial"/>
              <a:buNone/>
            </a:pPr>
            <a:r>
              <a:rPr b="1" lang="en-US" sz="4000">
                <a:solidFill>
                  <a:schemeClr val="dk1"/>
                </a:solidFill>
                <a:latin typeface="Exo"/>
                <a:ea typeface="Exo"/>
                <a:cs typeface="Exo"/>
                <a:sym typeface="Exo"/>
              </a:rPr>
              <a:t>CÁC LOẠI </a:t>
            </a:r>
            <a:r>
              <a:rPr b="1" lang="en-US" sz="4000">
                <a:solidFill>
                  <a:srgbClr val="CC0000"/>
                </a:solidFill>
                <a:latin typeface="Exo"/>
                <a:ea typeface="Exo"/>
                <a:cs typeface="Exo"/>
                <a:sym typeface="Exo"/>
              </a:rPr>
              <a:t>JOIN</a:t>
            </a:r>
            <a:r>
              <a:rPr b="1" lang="en-US" sz="4000">
                <a:solidFill>
                  <a:schemeClr val="dk1"/>
                </a:solidFill>
                <a:latin typeface="Exo"/>
                <a:ea typeface="Exo"/>
                <a:cs typeface="Exo"/>
                <a:sym typeface="Exo"/>
              </a:rPr>
              <a:t> CHÍNH</a:t>
            </a:r>
            <a:endParaRPr b="1" sz="4000">
              <a:solidFill>
                <a:schemeClr val="dk1"/>
              </a:solidFill>
              <a:latin typeface="Exo"/>
              <a:ea typeface="Exo"/>
              <a:cs typeface="Exo"/>
              <a:sym typeface="Ex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g23e610590d6_1_25"/>
          <p:cNvPicPr preferRelativeResize="0"/>
          <p:nvPr/>
        </p:nvPicPr>
        <p:blipFill rotWithShape="1">
          <a:blip r:embed="rId3">
            <a:alphaModFix/>
          </a:blip>
          <a:srcRect b="0" l="0" r="0" t="0"/>
          <a:stretch/>
        </p:blipFill>
        <p:spPr>
          <a:xfrm>
            <a:off x="0" y="-12"/>
            <a:ext cx="12192000" cy="6858000"/>
          </a:xfrm>
          <a:prstGeom prst="rect">
            <a:avLst/>
          </a:prstGeom>
          <a:noFill/>
          <a:ln>
            <a:noFill/>
          </a:ln>
        </p:spPr>
      </p:pic>
      <p:pic>
        <p:nvPicPr>
          <p:cNvPr id="205" name="Google Shape;205;g23e610590d6_1_25"/>
          <p:cNvPicPr preferRelativeResize="0"/>
          <p:nvPr/>
        </p:nvPicPr>
        <p:blipFill rotWithShape="1">
          <a:blip r:embed="rId4">
            <a:alphaModFix/>
          </a:blip>
          <a:srcRect b="63550" l="0" r="65720" t="0"/>
          <a:stretch/>
        </p:blipFill>
        <p:spPr>
          <a:xfrm>
            <a:off x="7355037" y="4636350"/>
            <a:ext cx="4836966" cy="2221775"/>
          </a:xfrm>
          <a:prstGeom prst="rect">
            <a:avLst/>
          </a:prstGeom>
          <a:noFill/>
          <a:ln>
            <a:noFill/>
          </a:ln>
        </p:spPr>
      </p:pic>
      <p:sp>
        <p:nvSpPr>
          <p:cNvPr id="206" name="Google Shape;206;g23e610590d6_1_25"/>
          <p:cNvSpPr txBox="1"/>
          <p:nvPr>
            <p:ph idx="4294967295"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207" name="Google Shape;207;g23e610590d6_1_25"/>
          <p:cNvPicPr preferRelativeResize="0"/>
          <p:nvPr/>
        </p:nvPicPr>
        <p:blipFill rotWithShape="1">
          <a:blip r:embed="rId4">
            <a:alphaModFix/>
          </a:blip>
          <a:srcRect b="63550" l="0" r="65720" t="0"/>
          <a:stretch/>
        </p:blipFill>
        <p:spPr>
          <a:xfrm flipH="1">
            <a:off x="12" y="-926375"/>
            <a:ext cx="4836966" cy="2221775"/>
          </a:xfrm>
          <a:prstGeom prst="rect">
            <a:avLst/>
          </a:prstGeom>
          <a:noFill/>
          <a:ln>
            <a:noFill/>
          </a:ln>
        </p:spPr>
      </p:pic>
      <p:sp>
        <p:nvSpPr>
          <p:cNvPr id="208" name="Google Shape;208;g23e610590d6_1_25"/>
          <p:cNvSpPr txBox="1"/>
          <p:nvPr/>
        </p:nvSpPr>
        <p:spPr>
          <a:xfrm>
            <a:off x="551998" y="2897800"/>
            <a:ext cx="8455800" cy="87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0" i="0" lang="en-US" sz="5100" u="none" cap="none" strike="noStrike">
                <a:solidFill>
                  <a:schemeClr val="lt1"/>
                </a:solidFill>
                <a:latin typeface="Exo Black"/>
                <a:ea typeface="Exo Black"/>
                <a:cs typeface="Exo Black"/>
                <a:sym typeface="Exo Black"/>
              </a:rPr>
              <a:t>CÁC LOẠI JOIN TRONG SQL</a:t>
            </a:r>
            <a:endParaRPr b="0" i="0" sz="5100" u="none" cap="none" strike="noStrike">
              <a:solidFill>
                <a:schemeClr val="lt1"/>
              </a:solidFill>
              <a:latin typeface="Exo Black"/>
              <a:ea typeface="Exo Black"/>
              <a:cs typeface="Exo Black"/>
              <a:sym typeface="Exo Black"/>
            </a:endParaRPr>
          </a:p>
        </p:txBody>
      </p:sp>
      <p:sp>
        <p:nvSpPr>
          <p:cNvPr id="209" name="Google Shape;209;g23e610590d6_1_25"/>
          <p:cNvSpPr txBox="1"/>
          <p:nvPr/>
        </p:nvSpPr>
        <p:spPr>
          <a:xfrm>
            <a:off x="551998" y="3736000"/>
            <a:ext cx="84558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0" i="0" lang="en-US" sz="2000" u="none" cap="none" strike="noStrike">
                <a:solidFill>
                  <a:schemeClr val="lt1"/>
                </a:solidFill>
                <a:latin typeface="Exo Black"/>
                <a:ea typeface="Exo Black"/>
                <a:cs typeface="Exo Black"/>
                <a:sym typeface="Exo Black"/>
              </a:rPr>
              <a:t>INNER JOIN</a:t>
            </a:r>
            <a:endParaRPr b="0" i="0" sz="2000" u="none" cap="none" strike="noStrike">
              <a:solidFill>
                <a:schemeClr val="lt1"/>
              </a:solidFill>
              <a:latin typeface="Exo Black"/>
              <a:ea typeface="Exo Black"/>
              <a:cs typeface="Exo Black"/>
              <a:sym typeface="Exo Black"/>
            </a:endParaRPr>
          </a:p>
        </p:txBody>
      </p:sp>
      <p:pic>
        <p:nvPicPr>
          <p:cNvPr id="210" name="Google Shape;210;g23e610590d6_1_25"/>
          <p:cNvPicPr preferRelativeResize="0"/>
          <p:nvPr/>
        </p:nvPicPr>
        <p:blipFill rotWithShape="1">
          <a:blip r:embed="rId5">
            <a:alphaModFix/>
          </a:blip>
          <a:srcRect b="0" l="0" r="0" t="0"/>
          <a:stretch/>
        </p:blipFill>
        <p:spPr>
          <a:xfrm>
            <a:off x="10718375" y="194698"/>
            <a:ext cx="1198653" cy="5250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23e610590d6_1_14"/>
          <p:cNvSpPr/>
          <p:nvPr/>
        </p:nvSpPr>
        <p:spPr>
          <a:xfrm rot="5400000">
            <a:off x="8423165" y="3594200"/>
            <a:ext cx="853500" cy="477000"/>
          </a:xfrm>
          <a:prstGeom prst="stripedRightArrow">
            <a:avLst>
              <a:gd fmla="val 50000" name="adj1"/>
              <a:gd fmla="val 50000" name="adj2"/>
            </a:avLst>
          </a:prstGeom>
          <a:solidFill>
            <a:srgbClr val="FF686D"/>
          </a:solidFill>
          <a:ln cap="flat" cmpd="sng" w="9525">
            <a:solidFill>
              <a:srgbClr val="E2262D"/>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cxnSp>
        <p:nvCxnSpPr>
          <p:cNvPr id="216" name="Google Shape;216;g23e610590d6_1_14"/>
          <p:cNvCxnSpPr/>
          <p:nvPr/>
        </p:nvCxnSpPr>
        <p:spPr>
          <a:xfrm>
            <a:off x="5880650" y="1259150"/>
            <a:ext cx="0" cy="5217900"/>
          </a:xfrm>
          <a:prstGeom prst="straightConnector1">
            <a:avLst/>
          </a:prstGeom>
          <a:noFill/>
          <a:ln cap="flat" cmpd="sng" w="9525">
            <a:solidFill>
              <a:srgbClr val="FF0000"/>
            </a:solidFill>
            <a:prstDash val="solid"/>
            <a:round/>
            <a:headEnd len="med" w="med" type="diamond"/>
            <a:tailEnd len="med" w="med" type="diamond"/>
          </a:ln>
        </p:spPr>
      </p:cxnSp>
      <p:sp>
        <p:nvSpPr>
          <p:cNvPr id="217" name="Google Shape;217;g23e610590d6_1_14"/>
          <p:cNvSpPr txBox="1"/>
          <p:nvPr/>
        </p:nvSpPr>
        <p:spPr>
          <a:xfrm>
            <a:off x="1161300" y="399750"/>
            <a:ext cx="9869400" cy="7080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rgbClr val="000000"/>
              </a:buClr>
              <a:buSzPts val="4000"/>
              <a:buFont typeface="Arial"/>
              <a:buNone/>
            </a:pPr>
            <a:r>
              <a:rPr b="1" lang="en-US" sz="4000">
                <a:solidFill>
                  <a:srgbClr val="E31F26"/>
                </a:solidFill>
                <a:latin typeface="Exo"/>
                <a:ea typeface="Exo"/>
                <a:cs typeface="Exo"/>
                <a:sym typeface="Exo"/>
              </a:rPr>
              <a:t>INNER JOIN </a:t>
            </a:r>
            <a:r>
              <a:rPr b="1" lang="en-US" sz="4000">
                <a:solidFill>
                  <a:srgbClr val="000000"/>
                </a:solidFill>
                <a:latin typeface="Exo"/>
                <a:ea typeface="Exo"/>
                <a:cs typeface="Exo"/>
                <a:sym typeface="Exo"/>
              </a:rPr>
              <a:t>TRONG SQL </a:t>
            </a:r>
            <a:endParaRPr b="1" sz="4000">
              <a:solidFill>
                <a:srgbClr val="E31F26"/>
              </a:solidFill>
              <a:latin typeface="Exo"/>
              <a:ea typeface="Exo"/>
              <a:cs typeface="Exo"/>
              <a:sym typeface="Exo"/>
            </a:endParaRPr>
          </a:p>
        </p:txBody>
      </p:sp>
      <p:graphicFrame>
        <p:nvGraphicFramePr>
          <p:cNvPr id="218" name="Google Shape;218;g23e610590d6_1_14"/>
          <p:cNvGraphicFramePr/>
          <p:nvPr/>
        </p:nvGraphicFramePr>
        <p:xfrm>
          <a:off x="6868538" y="4591413"/>
          <a:ext cx="3000000" cy="3000000"/>
        </p:xfrm>
        <a:graphic>
          <a:graphicData uri="http://schemas.openxmlformats.org/drawingml/2006/table">
            <a:tbl>
              <a:tblPr>
                <a:noFill/>
                <a:tableStyleId>{0E928BC3-58A0-4D6D-AEF5-876A2B6ADAE0}</a:tableStyleId>
              </a:tblPr>
              <a:tblGrid>
                <a:gridCol w="806650"/>
                <a:gridCol w="806650"/>
                <a:gridCol w="783150"/>
                <a:gridCol w="703750"/>
                <a:gridCol w="862525"/>
              </a:tblGrid>
              <a:tr h="431275">
                <a:tc>
                  <a:txBody>
                    <a:bodyPr/>
                    <a:lstStyle/>
                    <a:p>
                      <a:pPr indent="0" lvl="0" marL="0" marR="0" rtl="0" algn="ctr">
                        <a:lnSpc>
                          <a:spcPct val="115000"/>
                        </a:lnSpc>
                        <a:spcBef>
                          <a:spcPts val="0"/>
                        </a:spcBef>
                        <a:spcAft>
                          <a:spcPts val="0"/>
                        </a:spcAft>
                        <a:buClr>
                          <a:srgbClr val="000000"/>
                        </a:buClr>
                        <a:buSzPts val="1000"/>
                        <a:buFont typeface="Arial"/>
                        <a:buNone/>
                      </a:pPr>
                      <a:r>
                        <a:rPr b="1" lang="en-US" sz="1200">
                          <a:solidFill>
                            <a:srgbClr val="FFFFFF"/>
                          </a:solidFill>
                          <a:latin typeface="Exo"/>
                          <a:ea typeface="Exo"/>
                          <a:cs typeface="Exo"/>
                          <a:sym typeface="Exo"/>
                        </a:rPr>
                        <a:t>CusID</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A8F"/>
                    </a:solidFill>
                  </a:tcPr>
                </a:tc>
                <a:tc>
                  <a:txBody>
                    <a:bodyPr/>
                    <a:lstStyle/>
                    <a:p>
                      <a:pPr indent="0" lvl="0" marL="0" marR="0" rtl="0" algn="ctr">
                        <a:lnSpc>
                          <a:spcPct val="115000"/>
                        </a:lnSpc>
                        <a:spcBef>
                          <a:spcPts val="0"/>
                        </a:spcBef>
                        <a:spcAft>
                          <a:spcPts val="0"/>
                        </a:spcAft>
                        <a:buNone/>
                      </a:pPr>
                      <a:r>
                        <a:rPr b="1" lang="en-US" sz="1200">
                          <a:solidFill>
                            <a:srgbClr val="FFFFFF"/>
                          </a:solidFill>
                          <a:latin typeface="Exo"/>
                          <a:ea typeface="Exo"/>
                          <a:cs typeface="Exo"/>
                          <a:sym typeface="Exo"/>
                        </a:rPr>
                        <a:t>PID</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A8F"/>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200">
                          <a:solidFill>
                            <a:srgbClr val="FFFFFF"/>
                          </a:solidFill>
                          <a:latin typeface="Exo"/>
                          <a:ea typeface="Exo"/>
                          <a:cs typeface="Exo"/>
                          <a:sym typeface="Exo"/>
                        </a:rPr>
                        <a:t>QTY</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A8F"/>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200">
                          <a:solidFill>
                            <a:srgbClr val="FFFFFF"/>
                          </a:solidFill>
                          <a:latin typeface="Exo"/>
                          <a:ea typeface="Exo"/>
                          <a:cs typeface="Exo"/>
                          <a:sym typeface="Exo"/>
                        </a:rPr>
                        <a:t>CusID</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A8F"/>
                    </a:solidFill>
                  </a:tcPr>
                </a:tc>
                <a:tc>
                  <a:txBody>
                    <a:bodyPr/>
                    <a:lstStyle/>
                    <a:p>
                      <a:pPr indent="0" lvl="0" marL="0" marR="0" rtl="0" algn="ctr">
                        <a:lnSpc>
                          <a:spcPct val="115000"/>
                        </a:lnSpc>
                        <a:spcBef>
                          <a:spcPts val="0"/>
                        </a:spcBef>
                        <a:spcAft>
                          <a:spcPts val="0"/>
                        </a:spcAft>
                        <a:buNone/>
                      </a:pPr>
                      <a:r>
                        <a:rPr b="1" lang="en-US" sz="1200">
                          <a:solidFill>
                            <a:srgbClr val="FFFFFF"/>
                          </a:solidFill>
                          <a:latin typeface="Exo"/>
                          <a:ea typeface="Exo"/>
                          <a:cs typeface="Exo"/>
                          <a:sym typeface="Exo"/>
                        </a:rPr>
                        <a:t>CusName</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A8F"/>
                    </a:solidFill>
                  </a:tcPr>
                </a:tc>
              </a:tr>
              <a:tr h="264625">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C1000</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a:latin typeface="Exo"/>
                          <a:ea typeface="Exo"/>
                          <a:cs typeface="Exo"/>
                          <a:sym typeface="Exo"/>
                        </a:rPr>
                        <a:t>P01</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10</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C1000</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None/>
                      </a:pPr>
                      <a:r>
                        <a:rPr lang="en-US" sz="1200">
                          <a:latin typeface="Exo"/>
                          <a:ea typeface="Exo"/>
                          <a:cs typeface="Exo"/>
                          <a:sym typeface="Exo"/>
                        </a:rPr>
                        <a:t>Đức</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272950">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C1001</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a:latin typeface="Exo"/>
                          <a:ea typeface="Exo"/>
                          <a:cs typeface="Exo"/>
                          <a:sym typeface="Exo"/>
                        </a:rPr>
                        <a:t>P02</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2</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C1001</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None/>
                      </a:pPr>
                      <a:r>
                        <a:rPr lang="en-US" sz="1200">
                          <a:latin typeface="Exo"/>
                          <a:ea typeface="Exo"/>
                          <a:cs typeface="Exo"/>
                          <a:sym typeface="Exo"/>
                        </a:rPr>
                        <a:t>Hoàng</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264625">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C1002</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a:latin typeface="Exo"/>
                          <a:ea typeface="Exo"/>
                          <a:cs typeface="Exo"/>
                          <a:sym typeface="Exo"/>
                        </a:rPr>
                        <a:t>P03</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10</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C1002</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None/>
                      </a:pPr>
                      <a:r>
                        <a:rPr lang="en-US" sz="1200">
                          <a:latin typeface="Exo"/>
                          <a:ea typeface="Exo"/>
                          <a:cs typeface="Exo"/>
                          <a:sym typeface="Exo"/>
                        </a:rPr>
                        <a:t>Phúc</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bl>
          </a:graphicData>
        </a:graphic>
      </p:graphicFrame>
      <p:sp>
        <p:nvSpPr>
          <p:cNvPr id="219" name="Google Shape;219;g23e610590d6_1_14"/>
          <p:cNvSpPr txBox="1"/>
          <p:nvPr/>
        </p:nvSpPr>
        <p:spPr>
          <a:xfrm>
            <a:off x="7265013" y="5845525"/>
            <a:ext cx="3169800" cy="3540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i="1" lang="en-US" sz="1100">
                <a:latin typeface="Exo"/>
                <a:ea typeface="Exo"/>
                <a:cs typeface="Exo"/>
                <a:sym typeface="Exo"/>
              </a:rPr>
              <a:t>Bảng chứa kết quả truy vấn của INNER JOIN</a:t>
            </a:r>
            <a:endParaRPr b="1" i="1" sz="1100">
              <a:latin typeface="Exo"/>
              <a:ea typeface="Exo"/>
              <a:cs typeface="Exo"/>
              <a:sym typeface="Exo"/>
            </a:endParaRPr>
          </a:p>
        </p:txBody>
      </p:sp>
      <p:graphicFrame>
        <p:nvGraphicFramePr>
          <p:cNvPr id="220" name="Google Shape;220;g23e610590d6_1_14"/>
          <p:cNvGraphicFramePr/>
          <p:nvPr/>
        </p:nvGraphicFramePr>
        <p:xfrm>
          <a:off x="6124713" y="1427923"/>
          <a:ext cx="3000000" cy="3000000"/>
        </p:xfrm>
        <a:graphic>
          <a:graphicData uri="http://schemas.openxmlformats.org/drawingml/2006/table">
            <a:tbl>
              <a:tblPr>
                <a:noFill/>
                <a:tableStyleId>{0E928BC3-58A0-4D6D-AEF5-876A2B6ADAE0}</a:tableStyleId>
              </a:tblPr>
              <a:tblGrid>
                <a:gridCol w="1097725"/>
                <a:gridCol w="804450"/>
                <a:gridCol w="680750"/>
              </a:tblGrid>
              <a:tr h="490500">
                <a:tc>
                  <a:txBody>
                    <a:bodyPr/>
                    <a:lstStyle/>
                    <a:p>
                      <a:pPr indent="0" lvl="0" marL="0" marR="0" rtl="0" algn="ctr">
                        <a:lnSpc>
                          <a:spcPct val="115000"/>
                        </a:lnSpc>
                        <a:spcBef>
                          <a:spcPts val="0"/>
                        </a:spcBef>
                        <a:spcAft>
                          <a:spcPts val="0"/>
                        </a:spcAft>
                        <a:buClr>
                          <a:srgbClr val="000000"/>
                        </a:buClr>
                        <a:buSzPts val="1000"/>
                        <a:buFont typeface="Arial"/>
                        <a:buNone/>
                      </a:pPr>
                      <a:r>
                        <a:rPr b="1" lang="en-US" sz="1200">
                          <a:solidFill>
                            <a:srgbClr val="FFFFFF"/>
                          </a:solidFill>
                          <a:latin typeface="Exo"/>
                          <a:ea typeface="Exo"/>
                          <a:cs typeface="Exo"/>
                          <a:sym typeface="Exo"/>
                        </a:rPr>
                        <a:t>CusID</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A8F"/>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200">
                          <a:solidFill>
                            <a:srgbClr val="FFFFFF"/>
                          </a:solidFill>
                          <a:latin typeface="Exo"/>
                          <a:ea typeface="Exo"/>
                          <a:cs typeface="Exo"/>
                          <a:sym typeface="Exo"/>
                        </a:rPr>
                        <a:t>PID</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A8F"/>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200">
                          <a:solidFill>
                            <a:srgbClr val="FFFFFF"/>
                          </a:solidFill>
                          <a:latin typeface="Exo"/>
                          <a:ea typeface="Exo"/>
                          <a:cs typeface="Exo"/>
                          <a:sym typeface="Exo"/>
                        </a:rPr>
                        <a:t>QTY</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A8F"/>
                    </a:solidFill>
                  </a:tcPr>
                </a:tc>
              </a:tr>
              <a:tr h="262325">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C1000</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a:latin typeface="Exo"/>
                          <a:ea typeface="Exo"/>
                          <a:cs typeface="Exo"/>
                          <a:sym typeface="Exo"/>
                        </a:rPr>
                        <a:t>P01</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10</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262325">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C1001</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a:latin typeface="Exo"/>
                          <a:ea typeface="Exo"/>
                          <a:cs typeface="Exo"/>
                          <a:sym typeface="Exo"/>
                        </a:rPr>
                        <a:t>P02</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2</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281950">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C1002</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a:latin typeface="Exo"/>
                          <a:ea typeface="Exo"/>
                          <a:cs typeface="Exo"/>
                          <a:sym typeface="Exo"/>
                        </a:rPr>
                        <a:t>P03</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10</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bl>
          </a:graphicData>
        </a:graphic>
      </p:graphicFrame>
      <p:sp>
        <p:nvSpPr>
          <p:cNvPr id="221" name="Google Shape;221;g23e610590d6_1_14"/>
          <p:cNvSpPr txBox="1"/>
          <p:nvPr/>
        </p:nvSpPr>
        <p:spPr>
          <a:xfrm>
            <a:off x="6124730" y="2719988"/>
            <a:ext cx="2758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US" sz="1100">
                <a:latin typeface="Exo"/>
                <a:ea typeface="Exo"/>
                <a:cs typeface="Exo"/>
                <a:sym typeface="Exo"/>
              </a:rPr>
              <a:t>Bảng Sales chứa thông tin mua hàng</a:t>
            </a:r>
            <a:endParaRPr b="1" i="1" sz="1100">
              <a:latin typeface="Exo"/>
              <a:ea typeface="Exo"/>
              <a:cs typeface="Exo"/>
              <a:sym typeface="Exo"/>
            </a:endParaRPr>
          </a:p>
        </p:txBody>
      </p:sp>
      <p:graphicFrame>
        <p:nvGraphicFramePr>
          <p:cNvPr id="222" name="Google Shape;222;g23e610590d6_1_14"/>
          <p:cNvGraphicFramePr/>
          <p:nvPr/>
        </p:nvGraphicFramePr>
        <p:xfrm>
          <a:off x="9417863" y="1440108"/>
          <a:ext cx="3000000" cy="3000000"/>
        </p:xfrm>
        <a:graphic>
          <a:graphicData uri="http://schemas.openxmlformats.org/drawingml/2006/table">
            <a:tbl>
              <a:tblPr>
                <a:noFill/>
                <a:tableStyleId>{0E928BC3-58A0-4D6D-AEF5-876A2B6ADAE0}</a:tableStyleId>
              </a:tblPr>
              <a:tblGrid>
                <a:gridCol w="1310525"/>
                <a:gridCol w="1272400"/>
              </a:tblGrid>
              <a:tr h="413175">
                <a:tc>
                  <a:txBody>
                    <a:bodyPr/>
                    <a:lstStyle/>
                    <a:p>
                      <a:pPr indent="0" lvl="0" marL="0" marR="0" rtl="0" algn="ctr">
                        <a:lnSpc>
                          <a:spcPct val="115000"/>
                        </a:lnSpc>
                        <a:spcBef>
                          <a:spcPts val="0"/>
                        </a:spcBef>
                        <a:spcAft>
                          <a:spcPts val="0"/>
                        </a:spcAft>
                        <a:buClr>
                          <a:srgbClr val="000000"/>
                        </a:buClr>
                        <a:buSzPts val="1000"/>
                        <a:buFont typeface="Arial"/>
                        <a:buNone/>
                      </a:pPr>
                      <a:r>
                        <a:rPr b="1" lang="en-US" sz="1200">
                          <a:solidFill>
                            <a:srgbClr val="FFFFFF"/>
                          </a:solidFill>
                          <a:latin typeface="Exo"/>
                          <a:ea typeface="Exo"/>
                          <a:cs typeface="Exo"/>
                          <a:sym typeface="Exo"/>
                        </a:rPr>
                        <a:t>CusID</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A8F"/>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b="1" lang="en-US" sz="1200">
                          <a:solidFill>
                            <a:srgbClr val="FFFFFF"/>
                          </a:solidFill>
                          <a:latin typeface="Exo"/>
                          <a:ea typeface="Exo"/>
                          <a:cs typeface="Exo"/>
                          <a:sym typeface="Exo"/>
                        </a:rPr>
                        <a:t>CusName</a:t>
                      </a:r>
                      <a:endParaRPr b="1" sz="1200" u="none" cap="none" strike="noStrike">
                        <a:solidFill>
                          <a:srgbClr val="FFFFFF"/>
                        </a:solidFill>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8A8F"/>
                    </a:solidFill>
                  </a:tcPr>
                </a:tc>
              </a:tr>
              <a:tr h="220975">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C1000</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a:latin typeface="Exo"/>
                          <a:ea typeface="Exo"/>
                          <a:cs typeface="Exo"/>
                          <a:sym typeface="Exo"/>
                        </a:rPr>
                        <a:t>Đức</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220975">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C1001</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a:latin typeface="Exo"/>
                          <a:ea typeface="Exo"/>
                          <a:cs typeface="Exo"/>
                          <a:sym typeface="Exo"/>
                        </a:rPr>
                        <a:t>Hoàng</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220975">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C1002</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a:latin typeface="Exo"/>
                          <a:ea typeface="Exo"/>
                          <a:cs typeface="Exo"/>
                          <a:sym typeface="Exo"/>
                        </a:rPr>
                        <a:t>Phúc</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r h="220975">
                <a:tc>
                  <a:txBody>
                    <a:bodyPr/>
                    <a:lstStyle/>
                    <a:p>
                      <a:pPr indent="0" lvl="0" marL="0" marR="0" rtl="0" algn="ctr">
                        <a:lnSpc>
                          <a:spcPct val="115000"/>
                        </a:lnSpc>
                        <a:spcBef>
                          <a:spcPts val="0"/>
                        </a:spcBef>
                        <a:spcAft>
                          <a:spcPts val="0"/>
                        </a:spcAft>
                        <a:buClr>
                          <a:srgbClr val="000000"/>
                        </a:buClr>
                        <a:buSzPts val="1000"/>
                        <a:buFont typeface="Arial"/>
                        <a:buNone/>
                      </a:pPr>
                      <a:r>
                        <a:rPr lang="en-US" sz="1200" u="none" cap="none" strike="noStrike">
                          <a:latin typeface="Exo"/>
                          <a:ea typeface="Exo"/>
                          <a:cs typeface="Exo"/>
                          <a:sym typeface="Exo"/>
                        </a:rPr>
                        <a:t>C1003</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c>
                  <a:txBody>
                    <a:bodyPr/>
                    <a:lstStyle/>
                    <a:p>
                      <a:pPr indent="0" lvl="0" marL="0" marR="0" rtl="0" algn="ctr">
                        <a:lnSpc>
                          <a:spcPct val="115000"/>
                        </a:lnSpc>
                        <a:spcBef>
                          <a:spcPts val="0"/>
                        </a:spcBef>
                        <a:spcAft>
                          <a:spcPts val="0"/>
                        </a:spcAft>
                        <a:buClr>
                          <a:srgbClr val="000000"/>
                        </a:buClr>
                        <a:buSzPts val="1000"/>
                        <a:buFont typeface="Arial"/>
                        <a:buNone/>
                      </a:pPr>
                      <a:r>
                        <a:rPr lang="en-US" sz="1200">
                          <a:latin typeface="Exo"/>
                          <a:ea typeface="Exo"/>
                          <a:cs typeface="Exo"/>
                          <a:sym typeface="Exo"/>
                        </a:rPr>
                        <a:t>Bảo</a:t>
                      </a:r>
                      <a:endParaRPr sz="1200" u="none" cap="none" strike="noStrike">
                        <a:latin typeface="Exo"/>
                        <a:ea typeface="Exo"/>
                        <a:cs typeface="Exo"/>
                        <a:sym typeface="Exo"/>
                      </a:endParaRPr>
                    </a:p>
                  </a:txBody>
                  <a:tcPr marT="19050" marB="19050" marR="28575" marL="285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E3E3"/>
                    </a:solidFill>
                  </a:tcPr>
                </a:tc>
              </a:tr>
            </a:tbl>
          </a:graphicData>
        </a:graphic>
      </p:graphicFrame>
      <p:sp>
        <p:nvSpPr>
          <p:cNvPr id="223" name="Google Shape;223;g23e610590d6_1_14"/>
          <p:cNvSpPr txBox="1"/>
          <p:nvPr/>
        </p:nvSpPr>
        <p:spPr>
          <a:xfrm>
            <a:off x="9111300" y="2720000"/>
            <a:ext cx="3000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US" sz="1100">
                <a:latin typeface="Exo"/>
                <a:ea typeface="Exo"/>
                <a:cs typeface="Exo"/>
                <a:sym typeface="Exo"/>
              </a:rPr>
              <a:t>Bảng Customer chứa thông tin khách hàng</a:t>
            </a:r>
            <a:endParaRPr b="1" i="1" sz="1100">
              <a:latin typeface="Exo"/>
              <a:ea typeface="Exo"/>
              <a:cs typeface="Exo"/>
              <a:sym typeface="Exo"/>
            </a:endParaRPr>
          </a:p>
        </p:txBody>
      </p:sp>
      <p:sp>
        <p:nvSpPr>
          <p:cNvPr id="224" name="Google Shape;224;g23e610590d6_1_14"/>
          <p:cNvSpPr txBox="1"/>
          <p:nvPr/>
        </p:nvSpPr>
        <p:spPr>
          <a:xfrm>
            <a:off x="9265000" y="3417213"/>
            <a:ext cx="2583000" cy="831000"/>
          </a:xfrm>
          <a:prstGeom prst="rect">
            <a:avLst/>
          </a:prstGeom>
          <a:noFill/>
          <a:ln cap="flat" cmpd="sng" w="9525">
            <a:solidFill>
              <a:srgbClr val="000000"/>
            </a:solidFill>
            <a:prstDash val="lgDash"/>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200" u="none" cap="none" strike="noStrike">
                <a:solidFill>
                  <a:srgbClr val="3C78D8"/>
                </a:solidFill>
                <a:latin typeface="Exo"/>
                <a:ea typeface="Exo"/>
                <a:cs typeface="Exo"/>
                <a:sym typeface="Exo"/>
              </a:rPr>
              <a:t>SELECT</a:t>
            </a:r>
            <a:r>
              <a:rPr b="0" i="0" lang="en-US" sz="1200" u="none" cap="none" strike="noStrike">
                <a:solidFill>
                  <a:srgbClr val="000000"/>
                </a:solidFill>
                <a:latin typeface="Exo Medium"/>
                <a:ea typeface="Exo Medium"/>
                <a:cs typeface="Exo Medium"/>
                <a:sym typeface="Exo Medium"/>
              </a:rPr>
              <a:t> </a:t>
            </a:r>
            <a:r>
              <a:rPr i="1" lang="en-US" sz="1200"/>
              <a:t>*</a:t>
            </a:r>
            <a:br>
              <a:rPr b="0" i="0" lang="en-US" sz="1200" u="none" cap="none" strike="noStrike">
                <a:solidFill>
                  <a:srgbClr val="000000"/>
                </a:solidFill>
                <a:latin typeface="Exo Medium"/>
                <a:ea typeface="Exo Medium"/>
                <a:cs typeface="Exo Medium"/>
                <a:sym typeface="Exo Medium"/>
              </a:rPr>
            </a:br>
            <a:r>
              <a:rPr b="1" i="0" lang="en-US" sz="1200" u="none" cap="none" strike="noStrike">
                <a:solidFill>
                  <a:srgbClr val="3C78D8"/>
                </a:solidFill>
                <a:latin typeface="Exo"/>
                <a:ea typeface="Exo"/>
                <a:cs typeface="Exo"/>
                <a:sym typeface="Exo"/>
              </a:rPr>
              <a:t>FROM</a:t>
            </a:r>
            <a:r>
              <a:rPr b="0" i="0" lang="en-US" sz="1200" u="none" cap="none" strike="noStrike">
                <a:solidFill>
                  <a:srgbClr val="000000"/>
                </a:solidFill>
                <a:latin typeface="Exo Medium"/>
                <a:ea typeface="Exo Medium"/>
                <a:cs typeface="Exo Medium"/>
                <a:sym typeface="Exo Medium"/>
              </a:rPr>
              <a:t> </a:t>
            </a:r>
            <a:r>
              <a:rPr i="1" lang="en-US" sz="1200">
                <a:latin typeface="Exo Medium"/>
                <a:ea typeface="Exo Medium"/>
                <a:cs typeface="Exo Medium"/>
                <a:sym typeface="Exo Medium"/>
              </a:rPr>
              <a:t>Sales</a:t>
            </a:r>
            <a:br>
              <a:rPr b="0" i="0" lang="en-US" sz="1200" u="none" cap="none" strike="noStrike">
                <a:solidFill>
                  <a:srgbClr val="000000"/>
                </a:solidFill>
                <a:latin typeface="Exo Medium"/>
                <a:ea typeface="Exo Medium"/>
                <a:cs typeface="Exo Medium"/>
                <a:sym typeface="Exo Medium"/>
              </a:rPr>
            </a:br>
            <a:r>
              <a:rPr b="1" i="0" lang="en-US" sz="1200" u="none" cap="none" strike="noStrike">
                <a:solidFill>
                  <a:srgbClr val="3C78D8"/>
                </a:solidFill>
                <a:latin typeface="Exo"/>
                <a:ea typeface="Exo"/>
                <a:cs typeface="Exo"/>
                <a:sym typeface="Exo"/>
              </a:rPr>
              <a:t>INNER JOIN</a:t>
            </a:r>
            <a:r>
              <a:rPr b="0" i="0" lang="en-US" sz="1200" u="none" cap="none" strike="noStrike">
                <a:solidFill>
                  <a:srgbClr val="000000"/>
                </a:solidFill>
                <a:latin typeface="Exo Medium"/>
                <a:ea typeface="Exo Medium"/>
                <a:cs typeface="Exo Medium"/>
                <a:sym typeface="Exo Medium"/>
              </a:rPr>
              <a:t> </a:t>
            </a:r>
            <a:r>
              <a:rPr i="1" lang="en-US" sz="1200">
                <a:latin typeface="Exo Medium"/>
                <a:ea typeface="Exo Medium"/>
                <a:cs typeface="Exo Medium"/>
                <a:sym typeface="Exo Medium"/>
              </a:rPr>
              <a:t>Customer</a:t>
            </a:r>
            <a:br>
              <a:rPr b="0" i="1" lang="en-US" sz="1200" u="none" cap="none" strike="noStrike">
                <a:solidFill>
                  <a:srgbClr val="000000"/>
                </a:solidFill>
                <a:latin typeface="Exo Medium"/>
                <a:ea typeface="Exo Medium"/>
                <a:cs typeface="Exo Medium"/>
                <a:sym typeface="Exo Medium"/>
              </a:rPr>
            </a:br>
            <a:r>
              <a:rPr b="1" i="0" lang="en-US" sz="1200" u="none" cap="none" strike="noStrike">
                <a:solidFill>
                  <a:srgbClr val="3C78D8"/>
                </a:solidFill>
                <a:latin typeface="Exo"/>
                <a:ea typeface="Exo"/>
                <a:cs typeface="Exo"/>
                <a:sym typeface="Exo"/>
              </a:rPr>
              <a:t>ON</a:t>
            </a:r>
            <a:r>
              <a:rPr b="0" i="0" lang="en-US" sz="1200" u="none" cap="none" strike="noStrike">
                <a:solidFill>
                  <a:srgbClr val="000000"/>
                </a:solidFill>
                <a:latin typeface="Exo Medium"/>
                <a:ea typeface="Exo Medium"/>
                <a:cs typeface="Exo Medium"/>
                <a:sym typeface="Exo Medium"/>
              </a:rPr>
              <a:t> </a:t>
            </a:r>
            <a:r>
              <a:rPr i="1" lang="en-US" sz="1200">
                <a:latin typeface="Exo Medium"/>
                <a:ea typeface="Exo Medium"/>
                <a:cs typeface="Exo Medium"/>
                <a:sym typeface="Exo Medium"/>
              </a:rPr>
              <a:t>Sales</a:t>
            </a:r>
            <a:r>
              <a:rPr b="0" i="1" lang="en-US" sz="1200" u="none" cap="none" strike="noStrike">
                <a:solidFill>
                  <a:srgbClr val="000000"/>
                </a:solidFill>
                <a:latin typeface="Exo Medium"/>
                <a:ea typeface="Exo Medium"/>
                <a:cs typeface="Exo Medium"/>
                <a:sym typeface="Exo Medium"/>
              </a:rPr>
              <a:t>.</a:t>
            </a:r>
            <a:r>
              <a:rPr i="1" lang="en-US" sz="1200">
                <a:latin typeface="Exo Medium"/>
                <a:ea typeface="Exo Medium"/>
                <a:cs typeface="Exo Medium"/>
                <a:sym typeface="Exo Medium"/>
              </a:rPr>
              <a:t>CusID</a:t>
            </a:r>
            <a:r>
              <a:rPr b="0" i="1" lang="en-US" sz="1200" u="none" cap="none" strike="noStrike">
                <a:solidFill>
                  <a:srgbClr val="000000"/>
                </a:solidFill>
                <a:latin typeface="Exo Medium"/>
                <a:ea typeface="Exo Medium"/>
                <a:cs typeface="Exo Medium"/>
                <a:sym typeface="Exo Medium"/>
              </a:rPr>
              <a:t> </a:t>
            </a:r>
            <a:r>
              <a:rPr b="0" i="0" lang="en-US" sz="1200" u="none" cap="none" strike="noStrike">
                <a:solidFill>
                  <a:srgbClr val="000000"/>
                </a:solidFill>
                <a:latin typeface="Exo Medium"/>
                <a:ea typeface="Exo Medium"/>
                <a:cs typeface="Exo Medium"/>
                <a:sym typeface="Exo Medium"/>
              </a:rPr>
              <a:t>=</a:t>
            </a:r>
            <a:r>
              <a:rPr b="0" i="1" lang="en-US" sz="1200" u="none" cap="none" strike="noStrike">
                <a:solidFill>
                  <a:srgbClr val="000000"/>
                </a:solidFill>
                <a:latin typeface="Exo Medium"/>
                <a:ea typeface="Exo Medium"/>
                <a:cs typeface="Exo Medium"/>
                <a:sym typeface="Exo Medium"/>
              </a:rPr>
              <a:t> </a:t>
            </a:r>
            <a:r>
              <a:rPr i="1" lang="en-US" sz="1200">
                <a:latin typeface="Exo Medium"/>
                <a:ea typeface="Exo Medium"/>
                <a:cs typeface="Exo Medium"/>
                <a:sym typeface="Exo Medium"/>
              </a:rPr>
              <a:t>Customer</a:t>
            </a:r>
            <a:r>
              <a:rPr b="0" i="1" lang="en-US" sz="1200" u="none" cap="none" strike="noStrike">
                <a:solidFill>
                  <a:srgbClr val="000000"/>
                </a:solidFill>
                <a:latin typeface="Exo Medium"/>
                <a:ea typeface="Exo Medium"/>
                <a:cs typeface="Exo Medium"/>
                <a:sym typeface="Exo Medium"/>
              </a:rPr>
              <a:t>.</a:t>
            </a:r>
            <a:r>
              <a:rPr i="1" lang="en-US" sz="1200">
                <a:latin typeface="Exo Medium"/>
                <a:ea typeface="Exo Medium"/>
                <a:cs typeface="Exo Medium"/>
                <a:sym typeface="Exo Medium"/>
              </a:rPr>
              <a:t>CusID</a:t>
            </a:r>
            <a:r>
              <a:rPr b="0" i="0" lang="en-US" sz="1200" u="none" cap="none" strike="noStrike">
                <a:solidFill>
                  <a:srgbClr val="000000"/>
                </a:solidFill>
                <a:latin typeface="Exo Medium"/>
                <a:ea typeface="Exo Medium"/>
                <a:cs typeface="Exo Medium"/>
                <a:sym typeface="Exo Medium"/>
              </a:rPr>
              <a:t>;</a:t>
            </a:r>
            <a:endParaRPr b="0" i="0" sz="1200" u="none" cap="none" strike="noStrike">
              <a:solidFill>
                <a:srgbClr val="000000"/>
              </a:solidFill>
              <a:latin typeface="Exo Medium"/>
              <a:ea typeface="Exo Medium"/>
              <a:cs typeface="Exo Medium"/>
              <a:sym typeface="Exo Medium"/>
            </a:endParaRPr>
          </a:p>
        </p:txBody>
      </p:sp>
      <p:pic>
        <p:nvPicPr>
          <p:cNvPr id="225" name="Google Shape;225;g23e610590d6_1_14"/>
          <p:cNvPicPr preferRelativeResize="0"/>
          <p:nvPr/>
        </p:nvPicPr>
        <p:blipFill>
          <a:blip r:embed="rId3">
            <a:alphaModFix/>
          </a:blip>
          <a:stretch>
            <a:fillRect/>
          </a:stretch>
        </p:blipFill>
        <p:spPr>
          <a:xfrm>
            <a:off x="210900" y="3191375"/>
            <a:ext cx="5629900" cy="2533425"/>
          </a:xfrm>
          <a:prstGeom prst="rect">
            <a:avLst/>
          </a:prstGeom>
          <a:noFill/>
          <a:ln>
            <a:noFill/>
          </a:ln>
        </p:spPr>
      </p:pic>
      <p:sp>
        <p:nvSpPr>
          <p:cNvPr id="226" name="Google Shape;226;g23e610590d6_1_14"/>
          <p:cNvSpPr txBox="1"/>
          <p:nvPr/>
        </p:nvSpPr>
        <p:spPr>
          <a:xfrm>
            <a:off x="686050" y="1918425"/>
            <a:ext cx="4801800" cy="1323600"/>
          </a:xfrm>
          <a:prstGeom prst="rect">
            <a:avLst/>
          </a:prstGeom>
          <a:noFill/>
          <a:ln cap="flat" cmpd="sng" w="9525">
            <a:solidFill>
              <a:srgbClr val="000000"/>
            </a:solidFill>
            <a:prstDash val="lgDash"/>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Exo Medium"/>
                <a:ea typeface="Exo Medium"/>
                <a:cs typeface="Exo Medium"/>
                <a:sym typeface="Exo Medium"/>
              </a:rPr>
              <a:t>Cú pháp</a:t>
            </a:r>
            <a:r>
              <a:rPr b="0" i="0" lang="en-US" sz="1500" u="none" cap="none" strike="noStrike">
                <a:solidFill>
                  <a:schemeClr val="dk1"/>
                </a:solidFill>
                <a:latin typeface="Exo Medium"/>
                <a:ea typeface="Exo Medium"/>
                <a:cs typeface="Exo Medium"/>
                <a:sym typeface="Exo Medium"/>
              </a:rPr>
              <a:t>:</a:t>
            </a:r>
            <a:r>
              <a:rPr b="0" i="0" lang="en-US" sz="1600" u="none" cap="none" strike="noStrike">
                <a:solidFill>
                  <a:schemeClr val="dk1"/>
                </a:solidFill>
                <a:latin typeface="Exo Medium"/>
                <a:ea typeface="Exo Medium"/>
                <a:cs typeface="Exo Medium"/>
                <a:sym typeface="Exo Medium"/>
              </a:rPr>
              <a:t> </a:t>
            </a:r>
            <a:endParaRPr b="0" i="0" sz="1600" u="none" cap="none" strike="noStrike">
              <a:solidFill>
                <a:schemeClr val="dk1"/>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3C78D8"/>
                </a:solidFill>
                <a:latin typeface="Exo"/>
                <a:ea typeface="Exo"/>
                <a:cs typeface="Exo"/>
                <a:sym typeface="Exo"/>
              </a:rPr>
              <a:t>SELECT</a:t>
            </a:r>
            <a:r>
              <a:rPr b="0" i="0" lang="en-US" sz="1600" u="none" cap="none" strike="noStrike">
                <a:solidFill>
                  <a:srgbClr val="000000"/>
                </a:solidFill>
                <a:latin typeface="Exo Medium"/>
                <a:ea typeface="Exo Medium"/>
                <a:cs typeface="Exo Medium"/>
                <a:sym typeface="Exo Medium"/>
              </a:rPr>
              <a:t> </a:t>
            </a:r>
            <a:r>
              <a:rPr b="0" i="1" lang="en-US" sz="1600" u="none" cap="none" strike="noStrike">
                <a:solidFill>
                  <a:srgbClr val="000000"/>
                </a:solidFill>
                <a:latin typeface="Exo Medium"/>
                <a:ea typeface="Exo Medium"/>
                <a:cs typeface="Exo Medium"/>
                <a:sym typeface="Exo Medium"/>
              </a:rPr>
              <a:t>column_name(s)</a:t>
            </a:r>
            <a:br>
              <a:rPr b="0" i="0" lang="en-US" sz="1600" u="none" cap="none" strike="noStrike">
                <a:solidFill>
                  <a:srgbClr val="000000"/>
                </a:solidFill>
                <a:latin typeface="Exo Medium"/>
                <a:ea typeface="Exo Medium"/>
                <a:cs typeface="Exo Medium"/>
                <a:sym typeface="Exo Medium"/>
              </a:rPr>
            </a:br>
            <a:r>
              <a:rPr b="1" i="0" lang="en-US" sz="1600" u="none" cap="none" strike="noStrike">
                <a:solidFill>
                  <a:srgbClr val="3C78D8"/>
                </a:solidFill>
                <a:latin typeface="Exo"/>
                <a:ea typeface="Exo"/>
                <a:cs typeface="Exo"/>
                <a:sym typeface="Exo"/>
              </a:rPr>
              <a:t>FROM</a:t>
            </a:r>
            <a:r>
              <a:rPr b="0" i="0" lang="en-US" sz="1600" u="none" cap="none" strike="noStrike">
                <a:solidFill>
                  <a:srgbClr val="000000"/>
                </a:solidFill>
                <a:latin typeface="Exo Medium"/>
                <a:ea typeface="Exo Medium"/>
                <a:cs typeface="Exo Medium"/>
                <a:sym typeface="Exo Medium"/>
              </a:rPr>
              <a:t> </a:t>
            </a:r>
            <a:r>
              <a:rPr b="0" i="1" lang="en-US" sz="1600" u="none" cap="none" strike="noStrike">
                <a:solidFill>
                  <a:srgbClr val="000000"/>
                </a:solidFill>
                <a:latin typeface="Exo Medium"/>
                <a:ea typeface="Exo Medium"/>
                <a:cs typeface="Exo Medium"/>
                <a:sym typeface="Exo Medium"/>
              </a:rPr>
              <a:t>table1</a:t>
            </a:r>
            <a:br>
              <a:rPr b="0" i="0" lang="en-US" sz="1600" u="none" cap="none" strike="noStrike">
                <a:solidFill>
                  <a:srgbClr val="000000"/>
                </a:solidFill>
                <a:latin typeface="Exo Medium"/>
                <a:ea typeface="Exo Medium"/>
                <a:cs typeface="Exo Medium"/>
                <a:sym typeface="Exo Medium"/>
              </a:rPr>
            </a:br>
            <a:r>
              <a:rPr b="1" i="0" lang="en-US" sz="1600" u="none" cap="none" strike="noStrike">
                <a:solidFill>
                  <a:srgbClr val="3C78D8"/>
                </a:solidFill>
                <a:latin typeface="Exo"/>
                <a:ea typeface="Exo"/>
                <a:cs typeface="Exo"/>
                <a:sym typeface="Exo"/>
              </a:rPr>
              <a:t>INNER JOIN</a:t>
            </a:r>
            <a:r>
              <a:rPr b="0" i="0" lang="en-US" sz="1600" u="none" cap="none" strike="noStrike">
                <a:solidFill>
                  <a:srgbClr val="000000"/>
                </a:solidFill>
                <a:latin typeface="Exo Medium"/>
                <a:ea typeface="Exo Medium"/>
                <a:cs typeface="Exo Medium"/>
                <a:sym typeface="Exo Medium"/>
              </a:rPr>
              <a:t> </a:t>
            </a:r>
            <a:r>
              <a:rPr b="0" i="1" lang="en-US" sz="1600" u="none" cap="none" strike="noStrike">
                <a:solidFill>
                  <a:srgbClr val="000000"/>
                </a:solidFill>
                <a:latin typeface="Exo Medium"/>
                <a:ea typeface="Exo Medium"/>
                <a:cs typeface="Exo Medium"/>
                <a:sym typeface="Exo Medium"/>
              </a:rPr>
              <a:t>table2</a:t>
            </a:r>
            <a:br>
              <a:rPr b="0" i="1" lang="en-US" sz="1600" u="none" cap="none" strike="noStrike">
                <a:solidFill>
                  <a:srgbClr val="000000"/>
                </a:solidFill>
                <a:latin typeface="Exo Medium"/>
                <a:ea typeface="Exo Medium"/>
                <a:cs typeface="Exo Medium"/>
                <a:sym typeface="Exo Medium"/>
              </a:rPr>
            </a:br>
            <a:r>
              <a:rPr b="1" i="0" lang="en-US" sz="1600" u="none" cap="none" strike="noStrike">
                <a:solidFill>
                  <a:srgbClr val="3C78D8"/>
                </a:solidFill>
                <a:latin typeface="Exo"/>
                <a:ea typeface="Exo"/>
                <a:cs typeface="Exo"/>
                <a:sym typeface="Exo"/>
              </a:rPr>
              <a:t>ON</a:t>
            </a:r>
            <a:r>
              <a:rPr b="0" i="0" lang="en-US" sz="1600" u="none" cap="none" strike="noStrike">
                <a:solidFill>
                  <a:srgbClr val="000000"/>
                </a:solidFill>
                <a:latin typeface="Exo Medium"/>
                <a:ea typeface="Exo Medium"/>
                <a:cs typeface="Exo Medium"/>
                <a:sym typeface="Exo Medium"/>
              </a:rPr>
              <a:t> </a:t>
            </a:r>
            <a:r>
              <a:rPr b="0" i="1" lang="en-US" sz="1600" u="none" cap="none" strike="noStrike">
                <a:solidFill>
                  <a:srgbClr val="000000"/>
                </a:solidFill>
                <a:latin typeface="Exo Medium"/>
                <a:ea typeface="Exo Medium"/>
                <a:cs typeface="Exo Medium"/>
                <a:sym typeface="Exo Medium"/>
              </a:rPr>
              <a:t>table1.column_name </a:t>
            </a:r>
            <a:r>
              <a:rPr b="0" i="0" lang="en-US" sz="1600" u="none" cap="none" strike="noStrike">
                <a:solidFill>
                  <a:srgbClr val="000000"/>
                </a:solidFill>
                <a:latin typeface="Exo Medium"/>
                <a:ea typeface="Exo Medium"/>
                <a:cs typeface="Exo Medium"/>
                <a:sym typeface="Exo Medium"/>
              </a:rPr>
              <a:t>=</a:t>
            </a:r>
            <a:r>
              <a:rPr b="0" i="1" lang="en-US" sz="1600" u="none" cap="none" strike="noStrike">
                <a:solidFill>
                  <a:srgbClr val="000000"/>
                </a:solidFill>
                <a:latin typeface="Exo Medium"/>
                <a:ea typeface="Exo Medium"/>
                <a:cs typeface="Exo Medium"/>
                <a:sym typeface="Exo Medium"/>
              </a:rPr>
              <a:t> table2.column_name</a:t>
            </a:r>
            <a:r>
              <a:rPr b="0" i="0" lang="en-US" sz="1600" u="none" cap="none" strike="noStrike">
                <a:solidFill>
                  <a:srgbClr val="000000"/>
                </a:solidFill>
                <a:latin typeface="Exo Medium"/>
                <a:ea typeface="Exo Medium"/>
                <a:cs typeface="Exo Medium"/>
                <a:sym typeface="Exo Medium"/>
              </a:rPr>
              <a:t>;</a:t>
            </a:r>
            <a:endParaRPr b="0" i="0" sz="1600" u="none" cap="none" strike="noStrike">
              <a:solidFill>
                <a:srgbClr val="000000"/>
              </a:solidFill>
              <a:latin typeface="Exo Medium"/>
              <a:ea typeface="Exo Medium"/>
              <a:cs typeface="Exo Medium"/>
              <a:sym typeface="Exo Medium"/>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CCCCCC"/>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2022-09-07T10:58:32Z</dcterms:created>
  <dc:creator>admin</dc:creator>
</cp:coreProperties>
</file>