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Exo Medium"/>
      <p:regular r:id="rId35"/>
      <p:bold r:id="rId36"/>
      <p:italic r:id="rId37"/>
      <p:boldItalic r:id="rId38"/>
    </p:embeddedFont>
    <p:embeddedFont>
      <p:font typeface="Exo Black"/>
      <p:bold r:id="rId39"/>
      <p:boldItalic r:id="rId40"/>
    </p:embeddedFont>
    <p:embeddedFont>
      <p:font typeface="Ex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h3KIE3uj100/NVFHCTUs0qphKO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F32A6-54DA-4527-A996-EF8ABF2A3F16}">
  <a:tblStyle styleId="{667F32A6-54DA-4527-A996-EF8ABF2A3F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Black-boldItalic.fntdata"/><Relationship Id="rId20" Type="http://schemas.openxmlformats.org/officeDocument/2006/relationships/slide" Target="slides/slide14.xml"/><Relationship Id="rId42" Type="http://schemas.openxmlformats.org/officeDocument/2006/relationships/font" Target="fonts/Exo-bold.fntdata"/><Relationship Id="rId41" Type="http://schemas.openxmlformats.org/officeDocument/2006/relationships/font" Target="fonts/Exo-regular.fntdata"/><Relationship Id="rId22" Type="http://schemas.openxmlformats.org/officeDocument/2006/relationships/slide" Target="slides/slide16.xml"/><Relationship Id="rId44" Type="http://schemas.openxmlformats.org/officeDocument/2006/relationships/font" Target="fonts/Exo-boldItalic.fntdata"/><Relationship Id="rId21" Type="http://schemas.openxmlformats.org/officeDocument/2006/relationships/slide" Target="slides/slide15.xml"/><Relationship Id="rId43" Type="http://schemas.openxmlformats.org/officeDocument/2006/relationships/font" Target="fonts/Ex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ExoMedium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ExoMedium-italic.fntdata"/><Relationship Id="rId14" Type="http://schemas.openxmlformats.org/officeDocument/2006/relationships/slide" Target="slides/slide8.xml"/><Relationship Id="rId36" Type="http://schemas.openxmlformats.org/officeDocument/2006/relationships/font" Target="fonts/ExoMedium-bold.fntdata"/><Relationship Id="rId17" Type="http://schemas.openxmlformats.org/officeDocument/2006/relationships/slide" Target="slides/slide11.xml"/><Relationship Id="rId39" Type="http://schemas.openxmlformats.org/officeDocument/2006/relationships/font" Target="fonts/ExoBlack-bold.fntdata"/><Relationship Id="rId16" Type="http://schemas.openxmlformats.org/officeDocument/2006/relationships/slide" Target="slides/slide10.xml"/><Relationship Id="rId38" Type="http://schemas.openxmlformats.org/officeDocument/2006/relationships/font" Target="fonts/Exo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3ef9dae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23ef9dae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2b0a2a11e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242b0a2a11e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1caa58ecf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29" name="Google Shape;229;g241caa58ecf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1caa58ec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241caa58ec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41caa58ecf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9ae64644a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49ae64644a_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56bfd3b58_7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256bfd3b58_7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3e610590d6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23e610590d6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3e610590d6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3e610590d6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1caa58ec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g241caa58ec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1caa58ecf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41caa58ecf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241caa58ecf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e610590d6_1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23e610590d6_1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e610590d6_1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3e610590d6_1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2b0a2a11e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242b0a2a11e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1caa58ecf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72" name="Google Shape;372;g241caa58ecf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41caa58ecf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241caa58ecf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g241caa58ecf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42b0a2a11e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433" name="Google Shape;433;g242b0a2a11e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2b0a2a11e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242b0a2a11e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242b0a2a11e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42b0a2a11e_0_2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42b0a2a11e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g242b0a2a11e_0_2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dccb6f06f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8" name="Google Shape;118;g23dccb6f06f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e610590d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3e610590d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16f1fa26c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2416f1fa26c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e610590d6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3e610590d6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3e610590d6_0_1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e610590d6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3e610590d6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3e610590d6_0_1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1caa58ecf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241caa58ecf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3ef9dae35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23ef9dae35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223ef9dae35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4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7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8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1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2"/>
          <p:cNvSpPr/>
          <p:nvPr>
            <p:ph idx="2" type="pic"/>
          </p:nvPr>
        </p:nvSpPr>
        <p:spPr>
          <a:xfrm>
            <a:off x="4806952" y="1588"/>
            <a:ext cx="73866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92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3dccb6f06f_0_32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g23dccb6f06f_0_32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3dccb6f06f_1_465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1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hyperlink" Target="https://drive.google.com/drive/folders/1LUHsy3fEOPFt4R7_HJxcz_5iFSWB0YXx?usp=drive_link" TargetMode="External"/><Relationship Id="rId5" Type="http://schemas.openxmlformats.org/officeDocument/2006/relationships/hyperlink" Target="https://drive.google.com/drive/folders/1ReVoT0ipB80nGeNbUFddBEXYV91zukPX?usp=share_link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hyperlink" Target="https://forms.gle/5faQJTXhGgtEBBE77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23ef9dae3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88265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23ef9dae35_0_0"/>
          <p:cNvSpPr txBox="1"/>
          <p:nvPr>
            <p:ph idx="4294967295" type="title"/>
          </p:nvPr>
        </p:nvSpPr>
        <p:spPr>
          <a:xfrm>
            <a:off x="2168113" y="2356700"/>
            <a:ext cx="78558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42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X-DATA DATA FOR EVERYONE</a:t>
            </a:r>
            <a:endParaRPr sz="42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sp>
        <p:nvSpPr>
          <p:cNvPr id="96" name="Google Shape;96;g223ef9dae35_0_0"/>
          <p:cNvSpPr txBox="1"/>
          <p:nvPr>
            <p:ph idx="4294967295" type="body"/>
          </p:nvPr>
        </p:nvSpPr>
        <p:spPr>
          <a:xfrm>
            <a:off x="1351200" y="3200400"/>
            <a:ext cx="94896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Bài 4: CASE - WHEN </a:t>
            </a:r>
            <a:endParaRPr sz="4000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97" name="Google Shape;97;g223ef9dae3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575" y="537320"/>
            <a:ext cx="1642874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23ef9dae35_0_0"/>
          <p:cNvSpPr txBox="1"/>
          <p:nvPr/>
        </p:nvSpPr>
        <p:spPr>
          <a:xfrm>
            <a:off x="9753825" y="6339500"/>
            <a:ext cx="24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doc@mindx.edu.vn</a:t>
            </a:r>
            <a:endParaRPr b="1" i="0" sz="14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9" name="Google Shape;99;g223ef9dae35_0_0"/>
          <p:cNvSpPr txBox="1"/>
          <p:nvPr/>
        </p:nvSpPr>
        <p:spPr>
          <a:xfrm>
            <a:off x="169950" y="3695400"/>
            <a:ext cx="1185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GROUP BY - HAVING TRONG SQL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2b0a2a11e_0_7"/>
          <p:cNvSpPr txBox="1"/>
          <p:nvPr/>
        </p:nvSpPr>
        <p:spPr>
          <a:xfrm>
            <a:off x="9685315" y="6436215"/>
            <a:ext cx="23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doc@mindx.edu.vn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42b0a2a11e_0_7"/>
          <p:cNvSpPr txBox="1"/>
          <p:nvPr/>
        </p:nvSpPr>
        <p:spPr>
          <a:xfrm>
            <a:off x="4940968" y="1604444"/>
            <a:ext cx="72510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Với bảng </a:t>
            </a: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SalesOrderHeader: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1. Với cột TaxAmt, bạn hãy sử dụng CASE WHEN để thêm 1 cột truy vấn Order_Type (loại giá trị đơn hàng) có kết quả: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Giá trị TaxAmt &lt; 500 : Low Order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Giá trị 500 &lt;= TaxAmt &lt; 2000: Medium Order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Giá trị TaxAmt &gt;= 2000 : High Order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2. Sử dụng CASE WHEN và </a:t>
            </a:r>
            <a:r>
              <a:rPr b="0" i="0" lang="en-US" sz="16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bảng </a:t>
            </a: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SalesOrderHeader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để tạo 1 bảng mới có tên WAIT_TIME, là bảng thời gian nhận hàng của khách hàng. 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Gồm mã đơn hàng, mã khách hàng, mã nhân viên bán hàng, số tiền của đơn hàng, số thời gian chờ giữa ngày OrderDate - DueDate và cột wait_type </a:t>
            </a: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với wait_type được tính bằng số ngày giữa OrderDate và DueDate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	</a:t>
            </a: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wait_type &gt;= 20: Long time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	20 &gt; wait_type  &gt;= 5: Medium time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	wait_type &lt; 5 : Short time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25" name="Google Shape;225;g242b0a2a11e_0_7"/>
          <p:cNvSpPr txBox="1"/>
          <p:nvPr/>
        </p:nvSpPr>
        <p:spPr>
          <a:xfrm>
            <a:off x="805000" y="508950"/>
            <a:ext cx="10701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LUYỆN TẬP NHANH VỚI </a:t>
            </a: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CASE WHEN</a:t>
            </a:r>
            <a:r>
              <a:rPr b="1" i="0" lang="en-US" sz="4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42b0a2a11e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52400" y="1423475"/>
            <a:ext cx="4636167" cy="4636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41caa58ecf_0_8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2" name="Google Shape;232;g241caa58ecf_0_89"/>
          <p:cNvGrpSpPr/>
          <p:nvPr/>
        </p:nvGrpSpPr>
        <p:grpSpPr>
          <a:xfrm>
            <a:off x="5065182" y="2462361"/>
            <a:ext cx="6708107" cy="765035"/>
            <a:chOff x="5183292" y="2436916"/>
            <a:chExt cx="5306207" cy="965100"/>
          </a:xfrm>
        </p:grpSpPr>
        <p:sp>
          <p:nvSpPr>
            <p:cNvPr id="233" name="Google Shape;233;g241caa58ecf_0_89"/>
            <p:cNvSpPr/>
            <p:nvPr/>
          </p:nvSpPr>
          <p:spPr>
            <a:xfrm>
              <a:off x="5183292" y="2436916"/>
              <a:ext cx="5220600" cy="96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E2262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241caa58ecf_0_89"/>
            <p:cNvSpPr txBox="1"/>
            <p:nvPr/>
          </p:nvSpPr>
          <p:spPr>
            <a:xfrm>
              <a:off x="5375399" y="2684740"/>
              <a:ext cx="51141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E2262D"/>
                  </a:solidFill>
                  <a:latin typeface="Exo"/>
                  <a:ea typeface="Exo"/>
                  <a:cs typeface="Exo"/>
                  <a:sym typeface="Exo"/>
                </a:rPr>
                <a:t>1. CASE - WHEN TRONG SQL</a:t>
              </a:r>
              <a:endParaRPr b="0" i="0" sz="2100" u="none" cap="none" strike="noStrike">
                <a:solidFill>
                  <a:srgbClr val="E226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241caa58ecf_0_89"/>
          <p:cNvSpPr/>
          <p:nvPr/>
        </p:nvSpPr>
        <p:spPr>
          <a:xfrm>
            <a:off x="5052450" y="3407325"/>
            <a:ext cx="66666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41caa58ecf_0_89"/>
          <p:cNvSpPr txBox="1"/>
          <p:nvPr/>
        </p:nvSpPr>
        <p:spPr>
          <a:xfrm>
            <a:off x="5308038" y="3523863"/>
            <a:ext cx="61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2. GROUP BY - HAVING TRONG SQL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41caa58ecf_0_89"/>
          <p:cNvSpPr/>
          <p:nvPr/>
        </p:nvSpPr>
        <p:spPr>
          <a:xfrm>
            <a:off x="5052450" y="4235850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41caa58ecf_0_89"/>
          <p:cNvSpPr txBox="1"/>
          <p:nvPr/>
        </p:nvSpPr>
        <p:spPr>
          <a:xfrm>
            <a:off x="5308050" y="4352400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3. THỨ TỰ THỰC HIỆN CÂU LỆNH CỦA SQL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9" name="Google Shape;239;g241caa58ecf_0_89"/>
          <p:cNvSpPr txBox="1"/>
          <p:nvPr/>
        </p:nvSpPr>
        <p:spPr>
          <a:xfrm>
            <a:off x="5848900" y="16688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40" name="Google Shape;240;g241caa58ecf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41caa58ecf_0_89"/>
          <p:cNvSpPr/>
          <p:nvPr/>
        </p:nvSpPr>
        <p:spPr>
          <a:xfrm>
            <a:off x="5052450" y="5064363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41caa58ecf_0_89"/>
          <p:cNvSpPr txBox="1"/>
          <p:nvPr/>
        </p:nvSpPr>
        <p:spPr>
          <a:xfrm>
            <a:off x="5308050" y="5180913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LUYỆN TẬP - PRACTICES VỚI MENTOR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241caa58ecf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50" y="1373850"/>
            <a:ext cx="4604324" cy="46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41caa58ecf_0_102"/>
          <p:cNvSpPr txBox="1"/>
          <p:nvPr/>
        </p:nvSpPr>
        <p:spPr>
          <a:xfrm>
            <a:off x="4960775" y="892475"/>
            <a:ext cx="67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Bạn được giao nhiệm vụ tổng hợp lại tổng doanh số bán hàng của từng khu vực Territory từ bảng bên dưới, bạn sẽ làm thế nào?</a:t>
            </a:r>
            <a:endParaRPr b="1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250" name="Google Shape;250;g241caa58ecf_0_102"/>
          <p:cNvGrpSpPr/>
          <p:nvPr/>
        </p:nvGrpSpPr>
        <p:grpSpPr>
          <a:xfrm>
            <a:off x="4485912" y="1058196"/>
            <a:ext cx="474874" cy="474408"/>
            <a:chOff x="3040984" y="3681059"/>
            <a:chExt cx="356164" cy="355815"/>
          </a:xfrm>
        </p:grpSpPr>
        <p:sp>
          <p:nvSpPr>
            <p:cNvPr id="251" name="Google Shape;251;g241caa58ecf_0_102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241caa58ecf_0_102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g241caa58ecf_0_102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54" name="Google Shape;254;g241caa58ecf_0_102"/>
          <p:cNvGraphicFramePr/>
          <p:nvPr/>
        </p:nvGraphicFramePr>
        <p:xfrm>
          <a:off x="6726201" y="168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939975"/>
                <a:gridCol w="1046825"/>
                <a:gridCol w="581425"/>
                <a:gridCol w="815100"/>
              </a:tblGrid>
              <a:tr h="2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CusID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PID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SubTotal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g241caa58ecf_0_102"/>
          <p:cNvSpPr txBox="1"/>
          <p:nvPr/>
        </p:nvSpPr>
        <p:spPr>
          <a:xfrm>
            <a:off x="7297904" y="2732375"/>
            <a:ext cx="254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Bảng thông tin mua hàng của khách hàng</a:t>
            </a:r>
            <a:endParaRPr b="0" i="0" sz="9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56" name="Google Shape;256;g241caa58ecf_0_102"/>
          <p:cNvSpPr/>
          <p:nvPr/>
        </p:nvSpPr>
        <p:spPr>
          <a:xfrm>
            <a:off x="8195050" y="3204750"/>
            <a:ext cx="577200" cy="708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57" name="Google Shape;257;g241caa58ecf_0_102"/>
          <p:cNvGraphicFramePr/>
          <p:nvPr/>
        </p:nvGraphicFramePr>
        <p:xfrm>
          <a:off x="7459563" y="418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939975"/>
                <a:gridCol w="1046825"/>
                <a:gridCol w="581425"/>
              </a:tblGrid>
              <a:tr h="2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 Customer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Sales</a:t>
                      </a:r>
                      <a:endParaRPr b="1" sz="10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120000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2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0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g241caa58ecf_0_102"/>
          <p:cNvSpPr txBox="1"/>
          <p:nvPr/>
        </p:nvSpPr>
        <p:spPr>
          <a:xfrm>
            <a:off x="7469879" y="5144700"/>
            <a:ext cx="254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Bảng kết quả kỳ vọng mà sếp của bạn mô tả</a:t>
            </a:r>
            <a:endParaRPr b="0" i="0" sz="9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49ae64644a_6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49ae64644a_6_0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49ae64644a_6_0"/>
          <p:cNvSpPr txBox="1"/>
          <p:nvPr>
            <p:ph idx="4294967295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g249ae64644a_6_0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249ae64644a_6_0"/>
          <p:cNvSpPr txBox="1"/>
          <p:nvPr/>
        </p:nvSpPr>
        <p:spPr>
          <a:xfrm>
            <a:off x="551998" y="2897800"/>
            <a:ext cx="845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AGGREGATE FUNCTION TRONG SQL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268" name="Google Shape;268;g249ae64644a_6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Google Shape;273;g2256bfd3b58_7_0"/>
          <p:cNvGraphicFramePr/>
          <p:nvPr/>
        </p:nvGraphicFramePr>
        <p:xfrm>
          <a:off x="1237500" y="3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80025"/>
                <a:gridCol w="1293250"/>
                <a:gridCol w="924025"/>
                <a:gridCol w="1109975"/>
              </a:tblGrid>
              <a:tr h="4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CusID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SubTotal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id="274" name="Google Shape;274;g2256bfd3b58_7_0"/>
          <p:cNvSpPr txBox="1"/>
          <p:nvPr/>
        </p:nvSpPr>
        <p:spPr>
          <a:xfrm>
            <a:off x="1237550" y="5835675"/>
            <a:ext cx="46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Sales chứa thông tin mua hàng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của khách hàng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275" name="Google Shape;275;g2256bfd3b58_7_0"/>
          <p:cNvGraphicFramePr/>
          <p:nvPr/>
        </p:nvGraphicFramePr>
        <p:xfrm>
          <a:off x="9096738" y="3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057275"/>
              </a:tblGrid>
              <a:tr h="42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Sales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47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180000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276" name="Google Shape;276;g2256bfd3b58_7_0"/>
          <p:cNvSpPr txBox="1"/>
          <p:nvPr/>
        </p:nvSpPr>
        <p:spPr>
          <a:xfrm>
            <a:off x="8462412" y="5058450"/>
            <a:ext cx="25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kết quả khi truy vấn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7" name="Google Shape;277;g2256bfd3b58_7_0"/>
          <p:cNvSpPr txBox="1"/>
          <p:nvPr/>
        </p:nvSpPr>
        <p:spPr>
          <a:xfrm>
            <a:off x="1161300" y="399750"/>
            <a:ext cx="98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AGGREGATES FUNCTION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TRONG SQL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78" name="Google Shape;278;g2256bfd3b58_7_0"/>
          <p:cNvSpPr txBox="1"/>
          <p:nvPr/>
        </p:nvSpPr>
        <p:spPr>
          <a:xfrm>
            <a:off x="5282575" y="2183675"/>
            <a:ext cx="3731400" cy="73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 SUM(SubTotal) as ‘Sales’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Sales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79" name="Google Shape;279;g2256bfd3b58_7_0"/>
          <p:cNvSpPr/>
          <p:nvPr/>
        </p:nvSpPr>
        <p:spPr>
          <a:xfrm flipH="1" rot="5400000">
            <a:off x="4287288" y="2951625"/>
            <a:ext cx="1025700" cy="580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256bfd3b58_7_0"/>
          <p:cNvSpPr/>
          <p:nvPr/>
        </p:nvSpPr>
        <p:spPr>
          <a:xfrm flipH="1" rot="10800000">
            <a:off x="9206150" y="2727825"/>
            <a:ext cx="610200" cy="1028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256bfd3b58_7_0"/>
          <p:cNvSpPr txBox="1"/>
          <p:nvPr/>
        </p:nvSpPr>
        <p:spPr>
          <a:xfrm>
            <a:off x="838200" y="3556125"/>
            <a:ext cx="3323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-US" sz="15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Ví dụ minh hoạ về AGG FUNCTION</a:t>
            </a:r>
            <a:endParaRPr b="1" i="1" sz="1500" u="none" cap="none" strike="noStrike">
              <a:solidFill>
                <a:srgbClr val="E31F26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2" name="Google Shape;282;g2256bfd3b58_7_0"/>
          <p:cNvSpPr txBox="1"/>
          <p:nvPr/>
        </p:nvSpPr>
        <p:spPr>
          <a:xfrm>
            <a:off x="1443000" y="1193000"/>
            <a:ext cx="93822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Các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 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phép toán tổng hợp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 ( Aggregates function) gồm: Min, Max, Count, Average, Sum cũng có thể sử dụng riêng mà không cần tới câu lệnh GROUP BY </a:t>
            </a:r>
            <a:endParaRPr b="1" i="0" sz="1700" u="none" cap="none" strike="noStrike">
              <a:solidFill>
                <a:srgbClr val="000000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23e610590d6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3e610590d6_1_25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3e610590d6_1_25"/>
          <p:cNvSpPr txBox="1"/>
          <p:nvPr>
            <p:ph idx="4294967295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0" name="Google Shape;290;g23e610590d6_1_25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3e610590d6_1_25"/>
          <p:cNvSpPr txBox="1"/>
          <p:nvPr/>
        </p:nvSpPr>
        <p:spPr>
          <a:xfrm>
            <a:off x="551998" y="2897800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GROUP BY TRONG SQL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292" name="Google Shape;292;g23e610590d6_1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e610590d6_1_14"/>
          <p:cNvSpPr txBox="1"/>
          <p:nvPr/>
        </p:nvSpPr>
        <p:spPr>
          <a:xfrm>
            <a:off x="1443000" y="2408350"/>
            <a:ext cx="2708100" cy="11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Cú pháp: 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</a:t>
            </a:r>
            <a: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column_name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</a:t>
            </a:r>
            <a: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table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WHERE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</a:t>
            </a:r>
            <a: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condition</a:t>
            </a:r>
            <a:b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GROUP BY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column_name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298" name="Google Shape;298;g23e610590d6_1_14"/>
          <p:cNvGraphicFramePr/>
          <p:nvPr/>
        </p:nvGraphicFramePr>
        <p:xfrm>
          <a:off x="1443000" y="41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80025"/>
                <a:gridCol w="1293250"/>
                <a:gridCol w="924025"/>
                <a:gridCol w="1109975"/>
              </a:tblGrid>
              <a:tr h="4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CusID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SubTotal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g23e610590d6_1_14"/>
          <p:cNvSpPr txBox="1"/>
          <p:nvPr/>
        </p:nvSpPr>
        <p:spPr>
          <a:xfrm>
            <a:off x="1443050" y="6060350"/>
            <a:ext cx="46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Sales chứa thông tin mua hàng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của khách hàng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300" name="Google Shape;300;g23e610590d6_1_14"/>
          <p:cNvGraphicFramePr/>
          <p:nvPr/>
        </p:nvGraphicFramePr>
        <p:xfrm>
          <a:off x="6755888" y="41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333950"/>
                <a:gridCol w="1678075"/>
                <a:gridCol w="1057275"/>
              </a:tblGrid>
              <a:tr h="428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 Customer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Sales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47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488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473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g23e610590d6_1_14"/>
          <p:cNvSpPr txBox="1"/>
          <p:nvPr/>
        </p:nvSpPr>
        <p:spPr>
          <a:xfrm>
            <a:off x="7506412" y="6069000"/>
            <a:ext cx="25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kết quả khi truy vấn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2" name="Google Shape;302;g23e610590d6_1_14"/>
          <p:cNvSpPr txBox="1"/>
          <p:nvPr/>
        </p:nvSpPr>
        <p:spPr>
          <a:xfrm>
            <a:off x="1161300" y="399750"/>
            <a:ext cx="98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GROUP BY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TRONG SQL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3" name="Google Shape;303;g23e610590d6_1_14"/>
          <p:cNvSpPr txBox="1"/>
          <p:nvPr/>
        </p:nvSpPr>
        <p:spPr>
          <a:xfrm>
            <a:off x="5488075" y="2408350"/>
            <a:ext cx="3731400" cy="11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 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TerritoryID, 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 COUNT(CusID) as ‘Count Customer’,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 SUM(SubTotal) as ‘Sales’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Sales</a:t>
            </a:r>
            <a:b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GROUP BY</a:t>
            </a:r>
            <a:r>
              <a:rPr b="0" i="0" lang="en-US" sz="1400" u="none" cap="none" strike="noStrike">
                <a:solidFill>
                  <a:srgbClr val="3C78D8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04" name="Google Shape;304;g23e610590d6_1_14"/>
          <p:cNvSpPr/>
          <p:nvPr/>
        </p:nvSpPr>
        <p:spPr>
          <a:xfrm flipH="1" rot="5400000">
            <a:off x="4492788" y="3176300"/>
            <a:ext cx="1025700" cy="580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3e610590d6_1_14"/>
          <p:cNvSpPr/>
          <p:nvPr/>
        </p:nvSpPr>
        <p:spPr>
          <a:xfrm flipH="1" rot="10800000">
            <a:off x="9411650" y="2952500"/>
            <a:ext cx="610200" cy="1028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3e610590d6_1_14"/>
          <p:cNvSpPr txBox="1"/>
          <p:nvPr/>
        </p:nvSpPr>
        <p:spPr>
          <a:xfrm>
            <a:off x="1366800" y="37808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-US" sz="15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Ví dụ minh hoạ về GROUP BY</a:t>
            </a:r>
            <a:endParaRPr b="1" i="1" sz="1500" u="none" cap="none" strike="noStrike">
              <a:solidFill>
                <a:srgbClr val="E31F26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7" name="Google Shape;307;g23e610590d6_1_14"/>
          <p:cNvSpPr txBox="1"/>
          <p:nvPr/>
        </p:nvSpPr>
        <p:spPr>
          <a:xfrm>
            <a:off x="1443000" y="1193000"/>
            <a:ext cx="9382200" cy="969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GROUP BY sẽ 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E599"/>
                </a:highlight>
                <a:latin typeface="Exo"/>
                <a:ea typeface="Exo"/>
                <a:cs typeface="Exo"/>
                <a:sym typeface="Exo"/>
              </a:rPr>
              <a:t>gom nhóm các hàng dữ liệu có cùng dữ liệu lại thành 1 hàng tổng hợp.  </a:t>
            </a:r>
            <a:endParaRPr b="1" i="0" sz="1700" u="none" cap="none" strike="noStrike">
              <a:solidFill>
                <a:srgbClr val="000000"/>
              </a:solidFill>
              <a:highlight>
                <a:srgbClr val="FFE599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GROUP BY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trong SQL 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thường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 được dùng cùng với các </a:t>
            </a:r>
            <a:r>
              <a:rPr b="1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phép toán tổng hợp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 ( Aggregates function) gồm: Min, Max, Count, Average, Sum.</a:t>
            </a:r>
            <a:endParaRPr b="1" i="0" sz="1700" u="none" cap="none" strike="noStrike">
              <a:solidFill>
                <a:srgbClr val="000000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1caa58ecf_0_121"/>
          <p:cNvSpPr txBox="1"/>
          <p:nvPr/>
        </p:nvSpPr>
        <p:spPr>
          <a:xfrm>
            <a:off x="7602650" y="2308300"/>
            <a:ext cx="32421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         </a:t>
            </a:r>
            <a:r>
              <a:rPr b="1" i="0" lang="en-US" sz="3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LỖI</a:t>
            </a:r>
            <a:endParaRPr b="1" i="0" sz="3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313" name="Google Shape;313;g241caa58ecf_0_121"/>
          <p:cNvGraphicFramePr/>
          <p:nvPr/>
        </p:nvGraphicFramePr>
        <p:xfrm>
          <a:off x="1443000" y="41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80025"/>
                <a:gridCol w="1293250"/>
                <a:gridCol w="924025"/>
                <a:gridCol w="1109975"/>
              </a:tblGrid>
              <a:tr h="40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CusID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SubTotal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61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g241caa58ecf_0_121"/>
          <p:cNvSpPr txBox="1"/>
          <p:nvPr/>
        </p:nvSpPr>
        <p:spPr>
          <a:xfrm>
            <a:off x="1443050" y="6060350"/>
            <a:ext cx="460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Sales chứa thông tin mua hàng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của khách hàng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315" name="Google Shape;315;g241caa58ecf_0_121"/>
          <p:cNvGraphicFramePr/>
          <p:nvPr/>
        </p:nvGraphicFramePr>
        <p:xfrm>
          <a:off x="6775388" y="469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333950"/>
                <a:gridCol w="1678075"/>
                <a:gridCol w="1057275"/>
              </a:tblGrid>
              <a:tr h="46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 Customer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Sales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39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316" name="Google Shape;316;g241caa58ecf_0_121"/>
          <p:cNvSpPr txBox="1"/>
          <p:nvPr/>
        </p:nvSpPr>
        <p:spPr>
          <a:xfrm>
            <a:off x="7120296" y="5698625"/>
            <a:ext cx="341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kết quả mà bạn kì vọng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7" name="Google Shape;317;g241caa58ecf_0_121"/>
          <p:cNvSpPr txBox="1"/>
          <p:nvPr/>
        </p:nvSpPr>
        <p:spPr>
          <a:xfrm>
            <a:off x="1161300" y="399750"/>
            <a:ext cx="98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GROUP BY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TRONG SQL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18" name="Google Shape;318;g241caa58ecf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2925" y="2732186"/>
            <a:ext cx="580500" cy="537639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41caa58ecf_0_121"/>
          <p:cNvSpPr txBox="1"/>
          <p:nvPr/>
        </p:nvSpPr>
        <p:spPr>
          <a:xfrm>
            <a:off x="7602650" y="3296950"/>
            <a:ext cx="324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Kết quả thực tế mà bạn nhận được</a:t>
            </a:r>
            <a:endParaRPr b="1" i="0" sz="1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0" name="Google Shape;320;g241caa58ecf_0_121"/>
          <p:cNvSpPr txBox="1"/>
          <p:nvPr/>
        </p:nvSpPr>
        <p:spPr>
          <a:xfrm>
            <a:off x="2318450" y="2311250"/>
            <a:ext cx="3732000" cy="138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 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TerritoryID, 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COUNT(CusID) as ‘Count Customer’,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 SUM(SubTotal) as ‘Sales’</a:t>
            </a:r>
            <a:b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Sales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WHERE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SUM(SubTotal) &gt;= 70000</a:t>
            </a:r>
            <a:br>
              <a:rPr b="0" i="1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4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GROUP BY</a:t>
            </a:r>
            <a:r>
              <a:rPr b="0" i="0" lang="en-US" sz="1400" u="none" cap="none" strike="noStrike">
                <a:solidFill>
                  <a:srgbClr val="3C78D8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21" name="Google Shape;321;g241caa58ecf_0_121"/>
          <p:cNvSpPr/>
          <p:nvPr/>
        </p:nvSpPr>
        <p:spPr>
          <a:xfrm flipH="1" rot="5400000">
            <a:off x="1301388" y="2986350"/>
            <a:ext cx="1025700" cy="5805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41caa58ecf_0_121"/>
          <p:cNvSpPr/>
          <p:nvPr/>
        </p:nvSpPr>
        <p:spPr>
          <a:xfrm>
            <a:off x="6398600" y="2855950"/>
            <a:ext cx="855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41caa58ecf_0_121"/>
          <p:cNvSpPr/>
          <p:nvPr/>
        </p:nvSpPr>
        <p:spPr>
          <a:xfrm rot="5400000">
            <a:off x="8907800" y="3974438"/>
            <a:ext cx="6318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41caa58ecf_0_121"/>
          <p:cNvSpPr txBox="1"/>
          <p:nvPr/>
        </p:nvSpPr>
        <p:spPr>
          <a:xfrm>
            <a:off x="1443000" y="1193000"/>
            <a:ext cx="93822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Mốc KPI doanh thu của các khu vực Territory đều là 70000. Hãy tìm ra những khu vực đạt KPI giúp sếp của bạn. </a:t>
            </a:r>
            <a:endParaRPr b="1" i="0" sz="1600" u="none" cap="none" strike="noStrike">
              <a:solidFill>
                <a:srgbClr val="000000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1caa58ecf_0_141"/>
          <p:cNvSpPr txBox="1"/>
          <p:nvPr/>
        </p:nvSpPr>
        <p:spPr>
          <a:xfrm>
            <a:off x="1991425" y="711300"/>
            <a:ext cx="8724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ĐIỀU KIỆN LÀ SALES &gt; 70000 THÌ DÙNG WHERE </a:t>
            </a:r>
            <a:endParaRPr b="1" i="0" sz="2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ĐỂ LỌC ĐIỀU KIỆN, SAO LẠI BÁO LỖI NHỈ?</a:t>
            </a:r>
            <a:endParaRPr b="1" i="0" sz="2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331" name="Google Shape;331;g241caa58ecf_0_141"/>
          <p:cNvGrpSpPr/>
          <p:nvPr/>
        </p:nvGrpSpPr>
        <p:grpSpPr>
          <a:xfrm>
            <a:off x="1168473" y="884250"/>
            <a:ext cx="670550" cy="669892"/>
            <a:chOff x="3040984" y="3681059"/>
            <a:chExt cx="356164" cy="355815"/>
          </a:xfrm>
        </p:grpSpPr>
        <p:sp>
          <p:nvSpPr>
            <p:cNvPr id="332" name="Google Shape;332;g241caa58ecf_0_141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241caa58ecf_0_141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241caa58ecf_0_141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5" name="Google Shape;335;g241caa58ecf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4975" y="1882300"/>
            <a:ext cx="4422049" cy="442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23e610590d6_1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23e610590d6_1_213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3e610590d6_1_213"/>
          <p:cNvSpPr txBox="1"/>
          <p:nvPr>
            <p:ph idx="4294967295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3" name="Google Shape;343;g23e610590d6_1_213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3e610590d6_1_213"/>
          <p:cNvSpPr txBox="1"/>
          <p:nvPr/>
        </p:nvSpPr>
        <p:spPr>
          <a:xfrm>
            <a:off x="551998" y="2897800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HAVING TRONG SQL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345" name="Google Shape;345;g23e610590d6_1_2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200" y="2480203"/>
            <a:ext cx="1447799" cy="153167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3723445" y="837925"/>
            <a:ext cx="366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Famous Quote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60586" l="0" r="65618" t="0"/>
          <a:stretch/>
        </p:blipFill>
        <p:spPr>
          <a:xfrm flipH="1">
            <a:off x="-5" y="4206397"/>
            <a:ext cx="5124392" cy="253760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/>
          <p:nvPr/>
        </p:nvSpPr>
        <p:spPr>
          <a:xfrm>
            <a:off x="1524000" y="3348704"/>
            <a:ext cx="8001000" cy="2266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725761" y="3630400"/>
            <a:ext cx="4341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“</a:t>
            </a:r>
            <a:r>
              <a:rPr b="1" i="0" lang="en-US" sz="18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If we have data, let’s look at data. </a:t>
            </a:r>
            <a:endParaRPr b="1" i="0" sz="1800" u="none" cap="none" strike="noStrike">
              <a:solidFill>
                <a:srgbClr val="292929"/>
              </a:solidFill>
              <a:highlight>
                <a:srgbClr val="FFFFFF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If all we have are opinions, let’s go with mine.</a:t>
            </a:r>
            <a:r>
              <a:rPr b="1" i="0" lang="en-US" sz="18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”</a:t>
            </a:r>
            <a:endParaRPr b="1" i="0" sz="1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725761" y="4708477"/>
            <a:ext cx="411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Jim L. Barksdale</a:t>
            </a:r>
            <a:r>
              <a:rPr b="1" i="0" lang="en-US" sz="15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endParaRPr b="1" i="0" sz="1500" u="none" cap="none" strike="noStrike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350" u="none" cap="none" strike="noStrike">
                <a:solidFill>
                  <a:srgbClr val="44444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American Executive</a:t>
            </a:r>
            <a:endParaRPr b="0" i="1" sz="1350" u="none" cap="none" strike="noStrike">
              <a:solidFill>
                <a:srgbClr val="44444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13500" l="0" r="0" t="-1918"/>
          <a:stretch/>
        </p:blipFill>
        <p:spPr>
          <a:xfrm>
            <a:off x="1960475" y="2176500"/>
            <a:ext cx="2456100" cy="26670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11" name="Google Shape;111;p3"/>
          <p:cNvSpPr txBox="1"/>
          <p:nvPr/>
        </p:nvSpPr>
        <p:spPr>
          <a:xfrm>
            <a:off x="9685315" y="6436215"/>
            <a:ext cx="23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doc@mindx.edu.vn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7569128" y="791835"/>
            <a:ext cx="899408" cy="800170"/>
            <a:chOff x="7073928" y="2905757"/>
            <a:chExt cx="371395" cy="371809"/>
          </a:xfrm>
        </p:grpSpPr>
        <p:sp>
          <p:nvSpPr>
            <p:cNvPr id="113" name="Google Shape;113;p3"/>
            <p:cNvSpPr/>
            <p:nvPr/>
          </p:nvSpPr>
          <p:spPr>
            <a:xfrm>
              <a:off x="7073928" y="2905757"/>
              <a:ext cx="371395" cy="371809"/>
            </a:xfrm>
            <a:custGeom>
              <a:rect b="b" l="l" r="r" t="t"/>
              <a:pathLst>
                <a:path extrusionOk="0" h="11682" w="11669">
                  <a:moveTo>
                    <a:pt x="3608" y="1811"/>
                  </a:moveTo>
                  <a:cubicBezTo>
                    <a:pt x="3822" y="1811"/>
                    <a:pt x="3989" y="1977"/>
                    <a:pt x="3989" y="2192"/>
                  </a:cubicBezTo>
                  <a:lnTo>
                    <a:pt x="3989" y="2561"/>
                  </a:lnTo>
                  <a:cubicBezTo>
                    <a:pt x="3989" y="2870"/>
                    <a:pt x="3727" y="3120"/>
                    <a:pt x="3417" y="3120"/>
                  </a:cubicBezTo>
                  <a:cubicBezTo>
                    <a:pt x="3411" y="3120"/>
                    <a:pt x="3404" y="3121"/>
                    <a:pt x="3398" y="3121"/>
                  </a:cubicBezTo>
                  <a:cubicBezTo>
                    <a:pt x="3109" y="3121"/>
                    <a:pt x="2870" y="2863"/>
                    <a:pt x="2870" y="2561"/>
                  </a:cubicBezTo>
                  <a:lnTo>
                    <a:pt x="2870" y="2192"/>
                  </a:lnTo>
                  <a:cubicBezTo>
                    <a:pt x="2870" y="1977"/>
                    <a:pt x="3024" y="1811"/>
                    <a:pt x="3239" y="1811"/>
                  </a:cubicBezTo>
                  <a:close/>
                  <a:moveTo>
                    <a:pt x="3596" y="3454"/>
                  </a:moveTo>
                  <a:lnTo>
                    <a:pt x="3596" y="3466"/>
                  </a:lnTo>
                  <a:cubicBezTo>
                    <a:pt x="3632" y="3561"/>
                    <a:pt x="3643" y="3644"/>
                    <a:pt x="3667" y="3704"/>
                  </a:cubicBezTo>
                  <a:lnTo>
                    <a:pt x="3429" y="3942"/>
                  </a:lnTo>
                  <a:lnTo>
                    <a:pt x="3405" y="3942"/>
                  </a:lnTo>
                  <a:lnTo>
                    <a:pt x="3167" y="3704"/>
                  </a:lnTo>
                  <a:cubicBezTo>
                    <a:pt x="3191" y="3644"/>
                    <a:pt x="3215" y="3585"/>
                    <a:pt x="3215" y="3525"/>
                  </a:cubicBezTo>
                  <a:lnTo>
                    <a:pt x="3215" y="3454"/>
                  </a:lnTo>
                  <a:close/>
                  <a:moveTo>
                    <a:pt x="5632" y="5204"/>
                  </a:moveTo>
                  <a:lnTo>
                    <a:pt x="5632" y="7418"/>
                  </a:lnTo>
                  <a:lnTo>
                    <a:pt x="4525" y="8204"/>
                  </a:lnTo>
                  <a:lnTo>
                    <a:pt x="4525" y="5466"/>
                  </a:lnTo>
                  <a:cubicBezTo>
                    <a:pt x="4608" y="5525"/>
                    <a:pt x="4727" y="5573"/>
                    <a:pt x="4846" y="5585"/>
                  </a:cubicBezTo>
                  <a:lnTo>
                    <a:pt x="4977" y="5585"/>
                  </a:lnTo>
                  <a:cubicBezTo>
                    <a:pt x="5120" y="5561"/>
                    <a:pt x="5263" y="5525"/>
                    <a:pt x="5370" y="5418"/>
                  </a:cubicBezTo>
                  <a:lnTo>
                    <a:pt x="5632" y="5204"/>
                  </a:lnTo>
                  <a:close/>
                  <a:moveTo>
                    <a:pt x="2893" y="3930"/>
                  </a:moveTo>
                  <a:lnTo>
                    <a:pt x="3167" y="4204"/>
                  </a:lnTo>
                  <a:cubicBezTo>
                    <a:pt x="3227" y="4263"/>
                    <a:pt x="3310" y="4299"/>
                    <a:pt x="3417" y="4299"/>
                  </a:cubicBezTo>
                  <a:cubicBezTo>
                    <a:pt x="3524" y="4299"/>
                    <a:pt x="3596" y="4275"/>
                    <a:pt x="3667" y="4204"/>
                  </a:cubicBezTo>
                  <a:lnTo>
                    <a:pt x="3905" y="3966"/>
                  </a:lnTo>
                  <a:cubicBezTo>
                    <a:pt x="3989" y="3989"/>
                    <a:pt x="4060" y="4025"/>
                    <a:pt x="4144" y="4025"/>
                  </a:cubicBezTo>
                  <a:cubicBezTo>
                    <a:pt x="4203" y="4025"/>
                    <a:pt x="4263" y="4049"/>
                    <a:pt x="4298" y="4097"/>
                  </a:cubicBezTo>
                  <a:lnTo>
                    <a:pt x="4798" y="4716"/>
                  </a:lnTo>
                  <a:cubicBezTo>
                    <a:pt x="4833" y="4764"/>
                    <a:pt x="4884" y="4789"/>
                    <a:pt x="4935" y="4789"/>
                  </a:cubicBezTo>
                  <a:cubicBezTo>
                    <a:pt x="4971" y="4789"/>
                    <a:pt x="5007" y="4776"/>
                    <a:pt x="5036" y="4751"/>
                  </a:cubicBezTo>
                  <a:lnTo>
                    <a:pt x="5656" y="4263"/>
                  </a:lnTo>
                  <a:cubicBezTo>
                    <a:pt x="5694" y="4231"/>
                    <a:pt x="5747" y="4209"/>
                    <a:pt x="5798" y="4209"/>
                  </a:cubicBezTo>
                  <a:cubicBezTo>
                    <a:pt x="5842" y="4209"/>
                    <a:pt x="5885" y="4225"/>
                    <a:pt x="5918" y="4263"/>
                  </a:cubicBezTo>
                  <a:cubicBezTo>
                    <a:pt x="5965" y="4299"/>
                    <a:pt x="5989" y="4347"/>
                    <a:pt x="5977" y="4406"/>
                  </a:cubicBezTo>
                  <a:cubicBezTo>
                    <a:pt x="5989" y="4454"/>
                    <a:pt x="5965" y="4513"/>
                    <a:pt x="5918" y="4537"/>
                  </a:cubicBezTo>
                  <a:lnTo>
                    <a:pt x="5144" y="5156"/>
                  </a:lnTo>
                  <a:cubicBezTo>
                    <a:pt x="5084" y="5192"/>
                    <a:pt x="5013" y="5228"/>
                    <a:pt x="4929" y="5240"/>
                  </a:cubicBezTo>
                  <a:lnTo>
                    <a:pt x="4858" y="5240"/>
                  </a:lnTo>
                  <a:cubicBezTo>
                    <a:pt x="4751" y="5228"/>
                    <a:pt x="4667" y="5180"/>
                    <a:pt x="4608" y="5109"/>
                  </a:cubicBezTo>
                  <a:lnTo>
                    <a:pt x="4453" y="4930"/>
                  </a:lnTo>
                  <a:cubicBezTo>
                    <a:pt x="4425" y="4884"/>
                    <a:pt x="4369" y="4866"/>
                    <a:pt x="4312" y="4866"/>
                  </a:cubicBezTo>
                  <a:cubicBezTo>
                    <a:pt x="4295" y="4866"/>
                    <a:pt x="4279" y="4868"/>
                    <a:pt x="4263" y="4870"/>
                  </a:cubicBezTo>
                  <a:cubicBezTo>
                    <a:pt x="4191" y="4894"/>
                    <a:pt x="4144" y="4954"/>
                    <a:pt x="4144" y="5037"/>
                  </a:cubicBezTo>
                  <a:lnTo>
                    <a:pt x="4144" y="8454"/>
                  </a:lnTo>
                  <a:lnTo>
                    <a:pt x="3763" y="8740"/>
                  </a:lnTo>
                  <a:lnTo>
                    <a:pt x="3763" y="7145"/>
                  </a:lnTo>
                  <a:cubicBezTo>
                    <a:pt x="3763" y="7061"/>
                    <a:pt x="3691" y="6978"/>
                    <a:pt x="3596" y="6978"/>
                  </a:cubicBezTo>
                  <a:cubicBezTo>
                    <a:pt x="3512" y="6978"/>
                    <a:pt x="3429" y="7061"/>
                    <a:pt x="3429" y="7145"/>
                  </a:cubicBezTo>
                  <a:lnTo>
                    <a:pt x="3429" y="8978"/>
                  </a:lnTo>
                  <a:lnTo>
                    <a:pt x="2870" y="9383"/>
                  </a:lnTo>
                  <a:lnTo>
                    <a:pt x="2870" y="7180"/>
                  </a:lnTo>
                  <a:cubicBezTo>
                    <a:pt x="2870" y="7014"/>
                    <a:pt x="2822" y="6835"/>
                    <a:pt x="2750" y="6680"/>
                  </a:cubicBezTo>
                  <a:lnTo>
                    <a:pt x="2572" y="6347"/>
                  </a:lnTo>
                  <a:cubicBezTo>
                    <a:pt x="2524" y="6240"/>
                    <a:pt x="2500" y="6121"/>
                    <a:pt x="2500" y="6013"/>
                  </a:cubicBezTo>
                  <a:lnTo>
                    <a:pt x="2500" y="4263"/>
                  </a:lnTo>
                  <a:cubicBezTo>
                    <a:pt x="2500" y="4180"/>
                    <a:pt x="2536" y="4120"/>
                    <a:pt x="2596" y="4085"/>
                  </a:cubicBezTo>
                  <a:lnTo>
                    <a:pt x="2893" y="3930"/>
                  </a:lnTo>
                  <a:close/>
                  <a:moveTo>
                    <a:pt x="5810" y="1"/>
                  </a:moveTo>
                  <a:cubicBezTo>
                    <a:pt x="5727" y="1"/>
                    <a:pt x="5656" y="72"/>
                    <a:pt x="5656" y="167"/>
                  </a:cubicBezTo>
                  <a:lnTo>
                    <a:pt x="5656" y="3870"/>
                  </a:lnTo>
                  <a:cubicBezTo>
                    <a:pt x="5596" y="3882"/>
                    <a:pt x="5537" y="3930"/>
                    <a:pt x="5477" y="3977"/>
                  </a:cubicBezTo>
                  <a:lnTo>
                    <a:pt x="5001" y="4358"/>
                  </a:lnTo>
                  <a:lnTo>
                    <a:pt x="4596" y="3870"/>
                  </a:lnTo>
                  <a:cubicBezTo>
                    <a:pt x="4489" y="3739"/>
                    <a:pt x="4346" y="3668"/>
                    <a:pt x="4179" y="3668"/>
                  </a:cubicBezTo>
                  <a:cubicBezTo>
                    <a:pt x="4072" y="3668"/>
                    <a:pt x="3989" y="3573"/>
                    <a:pt x="3989" y="3466"/>
                  </a:cubicBezTo>
                  <a:lnTo>
                    <a:pt x="3989" y="3275"/>
                  </a:lnTo>
                  <a:cubicBezTo>
                    <a:pt x="4203" y="3108"/>
                    <a:pt x="4358" y="2846"/>
                    <a:pt x="4358" y="2549"/>
                  </a:cubicBezTo>
                  <a:lnTo>
                    <a:pt x="4358" y="2180"/>
                  </a:lnTo>
                  <a:cubicBezTo>
                    <a:pt x="4358" y="1775"/>
                    <a:pt x="4024" y="1465"/>
                    <a:pt x="3643" y="1465"/>
                  </a:cubicBezTo>
                  <a:lnTo>
                    <a:pt x="3274" y="1465"/>
                  </a:lnTo>
                  <a:cubicBezTo>
                    <a:pt x="2870" y="1465"/>
                    <a:pt x="2560" y="1787"/>
                    <a:pt x="2560" y="2180"/>
                  </a:cubicBezTo>
                  <a:lnTo>
                    <a:pt x="2560" y="2549"/>
                  </a:lnTo>
                  <a:cubicBezTo>
                    <a:pt x="2560" y="2846"/>
                    <a:pt x="2703" y="3108"/>
                    <a:pt x="2929" y="3275"/>
                  </a:cubicBezTo>
                  <a:lnTo>
                    <a:pt x="2929" y="3525"/>
                  </a:lnTo>
                  <a:lnTo>
                    <a:pt x="2929" y="3549"/>
                  </a:lnTo>
                  <a:lnTo>
                    <a:pt x="2500" y="3751"/>
                  </a:lnTo>
                  <a:cubicBezTo>
                    <a:pt x="2322" y="3847"/>
                    <a:pt x="2203" y="4037"/>
                    <a:pt x="2203" y="4228"/>
                  </a:cubicBezTo>
                  <a:lnTo>
                    <a:pt x="2203" y="5990"/>
                  </a:lnTo>
                  <a:cubicBezTo>
                    <a:pt x="2203" y="6144"/>
                    <a:pt x="2239" y="6323"/>
                    <a:pt x="2322" y="6478"/>
                  </a:cubicBezTo>
                  <a:lnTo>
                    <a:pt x="2500" y="6823"/>
                  </a:lnTo>
                  <a:cubicBezTo>
                    <a:pt x="2536" y="6918"/>
                    <a:pt x="2572" y="7037"/>
                    <a:pt x="2572" y="7145"/>
                  </a:cubicBezTo>
                  <a:lnTo>
                    <a:pt x="2572" y="9597"/>
                  </a:lnTo>
                  <a:lnTo>
                    <a:pt x="83" y="11371"/>
                  </a:lnTo>
                  <a:cubicBezTo>
                    <a:pt x="12" y="11431"/>
                    <a:pt x="0" y="11538"/>
                    <a:pt x="36" y="11609"/>
                  </a:cubicBezTo>
                  <a:cubicBezTo>
                    <a:pt x="74" y="11655"/>
                    <a:pt x="133" y="11682"/>
                    <a:pt x="188" y="11682"/>
                  </a:cubicBezTo>
                  <a:cubicBezTo>
                    <a:pt x="219" y="11682"/>
                    <a:pt x="249" y="11674"/>
                    <a:pt x="274" y="11657"/>
                  </a:cubicBezTo>
                  <a:lnTo>
                    <a:pt x="5846" y="7716"/>
                  </a:lnTo>
                  <a:lnTo>
                    <a:pt x="11406" y="11657"/>
                  </a:lnTo>
                  <a:cubicBezTo>
                    <a:pt x="11442" y="11669"/>
                    <a:pt x="11466" y="11681"/>
                    <a:pt x="11513" y="11681"/>
                  </a:cubicBezTo>
                  <a:cubicBezTo>
                    <a:pt x="11573" y="11681"/>
                    <a:pt x="11621" y="11657"/>
                    <a:pt x="11644" y="11609"/>
                  </a:cubicBezTo>
                  <a:cubicBezTo>
                    <a:pt x="11668" y="11538"/>
                    <a:pt x="11644" y="11431"/>
                    <a:pt x="11573" y="11371"/>
                  </a:cubicBezTo>
                  <a:lnTo>
                    <a:pt x="5977" y="7395"/>
                  </a:lnTo>
                  <a:lnTo>
                    <a:pt x="5977" y="4930"/>
                  </a:lnTo>
                  <a:lnTo>
                    <a:pt x="6144" y="4787"/>
                  </a:lnTo>
                  <a:cubicBezTo>
                    <a:pt x="6263" y="4692"/>
                    <a:pt x="6334" y="4549"/>
                    <a:pt x="6346" y="4394"/>
                  </a:cubicBezTo>
                  <a:cubicBezTo>
                    <a:pt x="6346" y="4228"/>
                    <a:pt x="6287" y="4073"/>
                    <a:pt x="6168" y="3977"/>
                  </a:cubicBezTo>
                  <a:cubicBezTo>
                    <a:pt x="6108" y="3930"/>
                    <a:pt x="6049" y="3882"/>
                    <a:pt x="5977" y="3870"/>
                  </a:cubicBezTo>
                  <a:lnTo>
                    <a:pt x="5977" y="715"/>
                  </a:lnTo>
                  <a:lnTo>
                    <a:pt x="8275" y="715"/>
                  </a:lnTo>
                  <a:lnTo>
                    <a:pt x="8037" y="1191"/>
                  </a:lnTo>
                  <a:cubicBezTo>
                    <a:pt x="8001" y="1239"/>
                    <a:pt x="8001" y="1299"/>
                    <a:pt x="8037" y="1334"/>
                  </a:cubicBezTo>
                  <a:lnTo>
                    <a:pt x="8275" y="1811"/>
                  </a:lnTo>
                  <a:lnTo>
                    <a:pt x="6549" y="1811"/>
                  </a:lnTo>
                  <a:cubicBezTo>
                    <a:pt x="6453" y="1811"/>
                    <a:pt x="6382" y="1894"/>
                    <a:pt x="6382" y="1977"/>
                  </a:cubicBezTo>
                  <a:cubicBezTo>
                    <a:pt x="6382" y="2072"/>
                    <a:pt x="6453" y="2144"/>
                    <a:pt x="6549" y="2144"/>
                  </a:cubicBezTo>
                  <a:lnTo>
                    <a:pt x="8549" y="2144"/>
                  </a:lnTo>
                  <a:cubicBezTo>
                    <a:pt x="8608" y="2144"/>
                    <a:pt x="8668" y="2108"/>
                    <a:pt x="8704" y="2072"/>
                  </a:cubicBezTo>
                  <a:cubicBezTo>
                    <a:pt x="8727" y="2025"/>
                    <a:pt x="8727" y="1953"/>
                    <a:pt x="8716" y="1906"/>
                  </a:cubicBezTo>
                  <a:lnTo>
                    <a:pt x="8394" y="1251"/>
                  </a:lnTo>
                  <a:lnTo>
                    <a:pt x="8716" y="596"/>
                  </a:lnTo>
                  <a:cubicBezTo>
                    <a:pt x="8751" y="537"/>
                    <a:pt x="8751" y="477"/>
                    <a:pt x="8704" y="429"/>
                  </a:cubicBezTo>
                  <a:cubicBezTo>
                    <a:pt x="8668" y="394"/>
                    <a:pt x="8608" y="358"/>
                    <a:pt x="8549" y="358"/>
                  </a:cubicBezTo>
                  <a:lnTo>
                    <a:pt x="5977" y="358"/>
                  </a:lnTo>
                  <a:lnTo>
                    <a:pt x="5977" y="167"/>
                  </a:lnTo>
                  <a:cubicBezTo>
                    <a:pt x="5977" y="72"/>
                    <a:pt x="5906" y="1"/>
                    <a:pt x="5810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7281188" y="3188513"/>
              <a:ext cx="65596" cy="48473"/>
            </a:xfrm>
            <a:custGeom>
              <a:rect b="b" l="l" r="r" t="t"/>
              <a:pathLst>
                <a:path extrusionOk="0" h="1523" w="2061">
                  <a:moveTo>
                    <a:pt x="204" y="1"/>
                  </a:moveTo>
                  <a:cubicBezTo>
                    <a:pt x="151" y="1"/>
                    <a:pt x="97" y="27"/>
                    <a:pt x="60" y="70"/>
                  </a:cubicBezTo>
                  <a:cubicBezTo>
                    <a:pt x="1" y="154"/>
                    <a:pt x="37" y="261"/>
                    <a:pt x="108" y="320"/>
                  </a:cubicBezTo>
                  <a:lnTo>
                    <a:pt x="1775" y="1487"/>
                  </a:lnTo>
                  <a:cubicBezTo>
                    <a:pt x="1799" y="1511"/>
                    <a:pt x="1834" y="1523"/>
                    <a:pt x="1882" y="1523"/>
                  </a:cubicBezTo>
                  <a:cubicBezTo>
                    <a:pt x="1942" y="1523"/>
                    <a:pt x="1977" y="1487"/>
                    <a:pt x="2013" y="1451"/>
                  </a:cubicBezTo>
                  <a:cubicBezTo>
                    <a:pt x="2061" y="1368"/>
                    <a:pt x="2037" y="1261"/>
                    <a:pt x="1965" y="1213"/>
                  </a:cubicBezTo>
                  <a:lnTo>
                    <a:pt x="299" y="35"/>
                  </a:lnTo>
                  <a:cubicBezTo>
                    <a:pt x="271" y="11"/>
                    <a:pt x="237" y="1"/>
                    <a:pt x="204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252034" y="3168080"/>
              <a:ext cx="24634" cy="19287"/>
            </a:xfrm>
            <a:custGeom>
              <a:rect b="b" l="l" r="r" t="t"/>
              <a:pathLst>
                <a:path extrusionOk="0" h="606" w="774">
                  <a:moveTo>
                    <a:pt x="201" y="1"/>
                  </a:moveTo>
                  <a:cubicBezTo>
                    <a:pt x="148" y="1"/>
                    <a:pt x="97" y="29"/>
                    <a:pt x="60" y="81"/>
                  </a:cubicBezTo>
                  <a:cubicBezTo>
                    <a:pt x="0" y="153"/>
                    <a:pt x="24" y="260"/>
                    <a:pt x="95" y="319"/>
                  </a:cubicBezTo>
                  <a:lnTo>
                    <a:pt x="476" y="569"/>
                  </a:lnTo>
                  <a:cubicBezTo>
                    <a:pt x="500" y="581"/>
                    <a:pt x="536" y="605"/>
                    <a:pt x="572" y="605"/>
                  </a:cubicBezTo>
                  <a:cubicBezTo>
                    <a:pt x="631" y="605"/>
                    <a:pt x="679" y="569"/>
                    <a:pt x="714" y="522"/>
                  </a:cubicBezTo>
                  <a:cubicBezTo>
                    <a:pt x="774" y="450"/>
                    <a:pt x="750" y="343"/>
                    <a:pt x="667" y="284"/>
                  </a:cubicBezTo>
                  <a:lnTo>
                    <a:pt x="298" y="34"/>
                  </a:lnTo>
                  <a:cubicBezTo>
                    <a:pt x="266" y="11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e610590d6_1_223"/>
          <p:cNvSpPr/>
          <p:nvPr/>
        </p:nvSpPr>
        <p:spPr>
          <a:xfrm>
            <a:off x="5715000" y="5181900"/>
            <a:ext cx="8559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23e610590d6_1_223"/>
          <p:cNvSpPr/>
          <p:nvPr/>
        </p:nvSpPr>
        <p:spPr>
          <a:xfrm rot="5400000">
            <a:off x="3614875" y="4143450"/>
            <a:ext cx="325500" cy="29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94A5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3e610590d6_1_223"/>
          <p:cNvSpPr txBox="1"/>
          <p:nvPr/>
        </p:nvSpPr>
        <p:spPr>
          <a:xfrm>
            <a:off x="1161300" y="399750"/>
            <a:ext cx="98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HAVING </a:t>
            </a: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TRONG SQL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3" name="Google Shape;353;g23e610590d6_1_223"/>
          <p:cNvSpPr txBox="1"/>
          <p:nvPr/>
        </p:nvSpPr>
        <p:spPr>
          <a:xfrm>
            <a:off x="1443000" y="1193000"/>
            <a:ext cx="93822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Thực tế, các phép toán AGGREGATE FUNCTION không thể sử dụng với WHERE, mà phải 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sử dụng với HAVING</a:t>
            </a:r>
            <a:endParaRPr b="1" i="0" sz="1700" u="none" cap="none" strike="noStrike">
              <a:solidFill>
                <a:srgbClr val="000000"/>
              </a:solidFill>
              <a:highlight>
                <a:srgbClr val="F1C232"/>
              </a:highlight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354" name="Google Shape;354;g23e610590d6_1_223"/>
          <p:cNvGraphicFramePr/>
          <p:nvPr/>
        </p:nvGraphicFramePr>
        <p:xfrm>
          <a:off x="1442988" y="2195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97325"/>
                <a:gridCol w="1444800"/>
                <a:gridCol w="802475"/>
                <a:gridCol w="1124975"/>
              </a:tblGrid>
              <a:tr h="39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CusID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SubTotal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</a:tr>
              <a:tr h="2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28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2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2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g23e610590d6_1_223"/>
          <p:cNvSpPr txBox="1"/>
          <p:nvPr/>
        </p:nvSpPr>
        <p:spPr>
          <a:xfrm>
            <a:off x="1443000" y="4495800"/>
            <a:ext cx="4669500" cy="1662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7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 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TerritoryID, 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COUNT(CusID) as ‘Count Customer’,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      SUM(SubTotal) as ‘Sales’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7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 Sales</a:t>
            </a:r>
            <a:br>
              <a:rPr b="0" i="1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</a:br>
            <a:r>
              <a:rPr b="1" i="0" lang="en-US" sz="17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GROUP BY</a:t>
            </a:r>
            <a:r>
              <a:rPr b="0" i="0" lang="en-US" sz="1700" u="none" cap="none" strike="noStrike">
                <a:solidFill>
                  <a:srgbClr val="3C78D8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TerritoryID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700" u="none" cap="none" strike="noStrike">
                <a:solidFill>
                  <a:srgbClr val="3C78D8"/>
                </a:solidFill>
                <a:latin typeface="Exo"/>
                <a:ea typeface="Exo"/>
                <a:cs typeface="Exo"/>
                <a:sym typeface="Exo"/>
              </a:rPr>
              <a:t>HAVING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SUM(SubTotal) &gt;= 70000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356" name="Google Shape;356;g23e610590d6_1_223"/>
          <p:cNvGraphicFramePr/>
          <p:nvPr/>
        </p:nvGraphicFramePr>
        <p:xfrm>
          <a:off x="6653826" y="497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526725"/>
                <a:gridCol w="1700275"/>
                <a:gridCol w="944375"/>
              </a:tblGrid>
              <a:tr h="368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TerritoryID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Count Customer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Sales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33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g23e610590d6_1_223"/>
          <p:cNvSpPr txBox="1"/>
          <p:nvPr/>
        </p:nvSpPr>
        <p:spPr>
          <a:xfrm>
            <a:off x="1442875" y="3708575"/>
            <a:ext cx="4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4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Bảng Sales chứa thông tin mua hàng của khách hàng</a:t>
            </a:r>
            <a:endParaRPr b="1" i="1" sz="14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8" name="Google Shape;358;g23e610590d6_1_223"/>
          <p:cNvSpPr txBox="1"/>
          <p:nvPr/>
        </p:nvSpPr>
        <p:spPr>
          <a:xfrm>
            <a:off x="6404763" y="5757900"/>
            <a:ext cx="46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4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Bảng kết quả truy vấn</a:t>
            </a:r>
            <a:endParaRPr b="1" i="1" sz="14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59" name="Google Shape;359;g23e610590d6_1_223"/>
          <p:cNvSpPr/>
          <p:nvPr/>
        </p:nvSpPr>
        <p:spPr>
          <a:xfrm flipH="1">
            <a:off x="6653950" y="2286000"/>
            <a:ext cx="3416100" cy="1282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g23e610590d6_1_223"/>
          <p:cNvPicPr preferRelativeResize="0"/>
          <p:nvPr/>
        </p:nvPicPr>
        <p:blipFill rotWithShape="1">
          <a:blip r:embed="rId3">
            <a:alphaModFix/>
          </a:blip>
          <a:srcRect b="4698" l="14294" r="18055" t="4408"/>
          <a:stretch/>
        </p:blipFill>
        <p:spPr>
          <a:xfrm>
            <a:off x="9093212" y="2206087"/>
            <a:ext cx="1731992" cy="24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3e610590d6_1_223"/>
          <p:cNvSpPr txBox="1"/>
          <p:nvPr/>
        </p:nvSpPr>
        <p:spPr>
          <a:xfrm>
            <a:off x="6882550" y="2373000"/>
            <a:ext cx="2439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Vậy để giải quyết bài toán tìm Territory đạt KPI, sẽ dùng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HAVING </a:t>
            </a:r>
            <a:endParaRPr b="1" i="1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thay vì </a:t>
            </a:r>
            <a:r>
              <a:rPr b="1" i="1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WHERE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!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2b0a2a11e_0_104"/>
          <p:cNvSpPr txBox="1"/>
          <p:nvPr/>
        </p:nvSpPr>
        <p:spPr>
          <a:xfrm>
            <a:off x="9685315" y="6436215"/>
            <a:ext cx="230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doc@mindx.edu.vn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g242b0a2a11e_0_104"/>
          <p:cNvPicPr preferRelativeResize="0"/>
          <p:nvPr/>
        </p:nvPicPr>
        <p:blipFill rotWithShape="1">
          <a:blip r:embed="rId3">
            <a:alphaModFix amt="96000"/>
          </a:blip>
          <a:srcRect b="0" l="0" r="0" t="0"/>
          <a:stretch/>
        </p:blipFill>
        <p:spPr>
          <a:xfrm>
            <a:off x="274183" y="1722300"/>
            <a:ext cx="4514850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242b0a2a11e_0_104"/>
          <p:cNvSpPr txBox="1"/>
          <p:nvPr/>
        </p:nvSpPr>
        <p:spPr>
          <a:xfrm>
            <a:off x="4819205" y="1722294"/>
            <a:ext cx="7251000" cy="43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Với bảng </a:t>
            </a: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SalesOrderHeader: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1. Bạn tạo 1 bảng CUSTOMER_GROUP gồm các mã KH và xếp hạng 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khách hàng dựa vào số lần mua hàng của khách hàng: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Số lần mua &gt; 8 : Khách hàng thân thiết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 8 &gt;= Số lần mua &gt;= 3: Khách hàng tiềm năng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Exo Medium"/>
              <a:buChar char="-"/>
            </a:pPr>
            <a:r>
              <a:rPr b="0" i="0" lang="en-US" sz="1600" u="none" cap="none" strike="noStrike">
                <a:solidFill>
                  <a:srgbClr val="212121"/>
                </a:solidFill>
                <a:latin typeface="Exo Medium"/>
                <a:ea typeface="Exo Medium"/>
                <a:cs typeface="Exo Medium"/>
                <a:sym typeface="Exo Medium"/>
              </a:rPr>
              <a:t>Số lần mua &lt;3  : Khách hàng mới </a:t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2. Bạn hãy tính tổng doanh thu theo các TerritoryID và kiểm tra xem các Territory nào đạt KPI, biết rằng tất các các Territory đều có cùng mốc KPI 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là 200000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3. Với bảng WAIT_TIME đã tạo ở phần trước, bạn hãy đếm tổng số đơn hàng, tổng số tiền của các đơn hàng đó và tính thời gian chờ trung bình 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của các đơn hàng theo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từng wait_type.</a:t>
            </a:r>
            <a:endParaRPr b="0" i="0" sz="16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2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369" name="Google Shape;369;g242b0a2a11e_0_104"/>
          <p:cNvSpPr txBox="1"/>
          <p:nvPr/>
        </p:nvSpPr>
        <p:spPr>
          <a:xfrm>
            <a:off x="1161300" y="399750"/>
            <a:ext cx="9869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LUYỆN TẬP </a:t>
            </a: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GROUP BY - HAVING 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41caa58ecf_0_16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g241caa58ecf_0_163"/>
          <p:cNvGrpSpPr/>
          <p:nvPr/>
        </p:nvGrpSpPr>
        <p:grpSpPr>
          <a:xfrm>
            <a:off x="5065182" y="2462361"/>
            <a:ext cx="6708107" cy="765035"/>
            <a:chOff x="5183292" y="2436916"/>
            <a:chExt cx="5306207" cy="965100"/>
          </a:xfrm>
        </p:grpSpPr>
        <p:sp>
          <p:nvSpPr>
            <p:cNvPr id="376" name="Google Shape;376;g241caa58ecf_0_163"/>
            <p:cNvSpPr/>
            <p:nvPr/>
          </p:nvSpPr>
          <p:spPr>
            <a:xfrm>
              <a:off x="5183292" y="2436916"/>
              <a:ext cx="5220600" cy="96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E2262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g241caa58ecf_0_163"/>
            <p:cNvSpPr txBox="1"/>
            <p:nvPr/>
          </p:nvSpPr>
          <p:spPr>
            <a:xfrm>
              <a:off x="5375399" y="2684740"/>
              <a:ext cx="51141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E2262D"/>
                  </a:solidFill>
                  <a:latin typeface="Exo"/>
                  <a:ea typeface="Exo"/>
                  <a:cs typeface="Exo"/>
                  <a:sym typeface="Exo"/>
                </a:rPr>
                <a:t>1. CASE - WHEN TRONG SQL</a:t>
              </a:r>
              <a:endParaRPr b="0" i="0" sz="2100" u="none" cap="none" strike="noStrike">
                <a:solidFill>
                  <a:srgbClr val="E226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g241caa58ecf_0_163"/>
          <p:cNvSpPr/>
          <p:nvPr/>
        </p:nvSpPr>
        <p:spPr>
          <a:xfrm>
            <a:off x="5052450" y="3407325"/>
            <a:ext cx="66666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E22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41caa58ecf_0_163"/>
          <p:cNvSpPr txBox="1"/>
          <p:nvPr/>
        </p:nvSpPr>
        <p:spPr>
          <a:xfrm>
            <a:off x="5308038" y="3523863"/>
            <a:ext cx="61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2. GROUP BY - HAVING TRONG SQL</a:t>
            </a:r>
            <a:endParaRPr b="0" i="0" sz="2100" u="none" cap="none" strike="noStrike">
              <a:solidFill>
                <a:srgbClr val="E226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241caa58ecf_0_163"/>
          <p:cNvSpPr/>
          <p:nvPr/>
        </p:nvSpPr>
        <p:spPr>
          <a:xfrm>
            <a:off x="5052450" y="4235850"/>
            <a:ext cx="66666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41caa58ecf_0_163"/>
          <p:cNvSpPr txBox="1"/>
          <p:nvPr/>
        </p:nvSpPr>
        <p:spPr>
          <a:xfrm>
            <a:off x="5308050" y="4352400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3. THỨ TỰ THỰC HIỆN CÂU LỆNH CỦA SQL</a:t>
            </a:r>
            <a:endParaRPr b="1" i="0" sz="21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2" name="Google Shape;382;g241caa58ecf_0_163"/>
          <p:cNvSpPr txBox="1"/>
          <p:nvPr/>
        </p:nvSpPr>
        <p:spPr>
          <a:xfrm>
            <a:off x="5848900" y="16688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83" name="Google Shape;383;g241caa58ecf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241caa58ecf_0_163"/>
          <p:cNvSpPr/>
          <p:nvPr/>
        </p:nvSpPr>
        <p:spPr>
          <a:xfrm>
            <a:off x="5052450" y="5064363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g241caa58ecf_0_163"/>
          <p:cNvSpPr txBox="1"/>
          <p:nvPr/>
        </p:nvSpPr>
        <p:spPr>
          <a:xfrm>
            <a:off x="5308050" y="5180913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LUYỆN TẬP - PRACTICES VỚI MENTOR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1caa58ecf_0_177"/>
          <p:cNvSpPr txBox="1"/>
          <p:nvPr/>
        </p:nvSpPr>
        <p:spPr>
          <a:xfrm>
            <a:off x="6488574" y="2694729"/>
            <a:ext cx="186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ISNULL()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41caa58ecf_0_177"/>
          <p:cNvSpPr txBox="1"/>
          <p:nvPr/>
        </p:nvSpPr>
        <p:spPr>
          <a:xfrm>
            <a:off x="9145811" y="2695813"/>
            <a:ext cx="186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CASE WHEN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41caa58ecf_0_177"/>
          <p:cNvSpPr/>
          <p:nvPr/>
        </p:nvSpPr>
        <p:spPr>
          <a:xfrm>
            <a:off x="4956560" y="2498687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6C71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FROM</a:t>
            </a:r>
            <a:endParaRPr b="1" i="0" sz="14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4" name="Google Shape;394;g241caa58ecf_0_177"/>
          <p:cNvSpPr/>
          <p:nvPr/>
        </p:nvSpPr>
        <p:spPr>
          <a:xfrm>
            <a:off x="6984773" y="2499770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E3E3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94A51"/>
                </a:solidFill>
                <a:latin typeface="Exo"/>
                <a:ea typeface="Exo"/>
                <a:cs typeface="Exo"/>
                <a:sym typeface="Exo"/>
              </a:rPr>
              <a:t>WHERE</a:t>
            </a:r>
            <a:endParaRPr b="1" i="0" sz="1400" u="none" cap="none" strike="noStrike">
              <a:solidFill>
                <a:srgbClr val="F94A5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5" name="Google Shape;395;g241caa58ecf_0_177"/>
          <p:cNvSpPr/>
          <p:nvPr/>
        </p:nvSpPr>
        <p:spPr>
          <a:xfrm>
            <a:off x="8964838" y="2498687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686D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GROUP BY</a:t>
            </a:r>
            <a:endParaRPr b="1" i="0" sz="14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6" name="Google Shape;396;g241caa58ecf_0_177"/>
          <p:cNvSpPr/>
          <p:nvPr/>
        </p:nvSpPr>
        <p:spPr>
          <a:xfrm>
            <a:off x="10266529" y="3751282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E3E3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94A51"/>
                </a:solidFill>
                <a:latin typeface="Exo"/>
                <a:ea typeface="Exo"/>
                <a:cs typeface="Exo"/>
                <a:sym typeface="Exo"/>
              </a:rPr>
              <a:t>HAVING</a:t>
            </a:r>
            <a:endParaRPr b="1" i="0" sz="1400" u="none" cap="none" strike="noStrike">
              <a:solidFill>
                <a:srgbClr val="F94A5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7" name="Google Shape;397;g241caa58ecf_0_177"/>
          <p:cNvSpPr/>
          <p:nvPr/>
        </p:nvSpPr>
        <p:spPr>
          <a:xfrm>
            <a:off x="8954722" y="4994757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8287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SELECT</a:t>
            </a:r>
            <a:endParaRPr b="1" i="0" sz="14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8" name="Google Shape;398;g241caa58ecf_0_177"/>
          <p:cNvSpPr/>
          <p:nvPr/>
        </p:nvSpPr>
        <p:spPr>
          <a:xfrm>
            <a:off x="6984773" y="4994757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E3E3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94A51"/>
                </a:solidFill>
                <a:latin typeface="Exo"/>
                <a:ea typeface="Exo"/>
                <a:cs typeface="Exo"/>
                <a:sym typeface="Exo"/>
              </a:rPr>
              <a:t>ORDER BY</a:t>
            </a:r>
            <a:endParaRPr b="1" i="0" sz="1400" u="none" cap="none" strike="noStrike">
              <a:solidFill>
                <a:srgbClr val="F94A5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99" name="Google Shape;399;g241caa58ecf_0_177"/>
          <p:cNvSpPr/>
          <p:nvPr/>
        </p:nvSpPr>
        <p:spPr>
          <a:xfrm>
            <a:off x="4944800" y="4994757"/>
            <a:ext cx="1125900" cy="644100"/>
          </a:xfrm>
          <a:prstGeom prst="roundRect">
            <a:avLst>
              <a:gd fmla="val 16667" name="adj"/>
            </a:avLst>
          </a:prstGeom>
          <a:solidFill>
            <a:srgbClr val="FF6C71"/>
          </a:solidFill>
          <a:ln cap="flat" cmpd="sng" w="25400">
            <a:solidFill>
              <a:srgbClr val="F94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TOP</a:t>
            </a:r>
            <a:endParaRPr b="1" i="0" sz="14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400" name="Google Shape;400;g241caa58ecf_0_177"/>
          <p:cNvCxnSpPr>
            <a:stCxn id="393" idx="3"/>
            <a:endCxn id="394" idx="1"/>
          </p:cNvCxnSpPr>
          <p:nvPr/>
        </p:nvCxnSpPr>
        <p:spPr>
          <a:xfrm>
            <a:off x="6082460" y="2820737"/>
            <a:ext cx="902400" cy="1200"/>
          </a:xfrm>
          <a:prstGeom prst="straightConnector1">
            <a:avLst/>
          </a:prstGeom>
          <a:noFill/>
          <a:ln cap="flat" cmpd="sng" w="38100">
            <a:solidFill>
              <a:srgbClr val="F94A5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01" name="Google Shape;401;g241caa58ecf_0_177"/>
          <p:cNvCxnSpPr>
            <a:stCxn id="394" idx="3"/>
            <a:endCxn id="395" idx="1"/>
          </p:cNvCxnSpPr>
          <p:nvPr/>
        </p:nvCxnSpPr>
        <p:spPr>
          <a:xfrm flipH="1" rot="10800000">
            <a:off x="8110673" y="2820620"/>
            <a:ext cx="854100" cy="1200"/>
          </a:xfrm>
          <a:prstGeom prst="straightConnector1">
            <a:avLst/>
          </a:prstGeom>
          <a:noFill/>
          <a:ln cap="flat" cmpd="sng" w="38100">
            <a:solidFill>
              <a:srgbClr val="FF686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02" name="Google Shape;402;g241caa58ecf_0_177"/>
          <p:cNvCxnSpPr>
            <a:stCxn id="395" idx="3"/>
            <a:endCxn id="396" idx="0"/>
          </p:cNvCxnSpPr>
          <p:nvPr/>
        </p:nvCxnSpPr>
        <p:spPr>
          <a:xfrm>
            <a:off x="10090738" y="2820737"/>
            <a:ext cx="738600" cy="930600"/>
          </a:xfrm>
          <a:prstGeom prst="bentConnector2">
            <a:avLst/>
          </a:prstGeom>
          <a:noFill/>
          <a:ln cap="flat" cmpd="sng" w="38100">
            <a:solidFill>
              <a:srgbClr val="FF686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03" name="Google Shape;403;g241caa58ecf_0_177"/>
          <p:cNvCxnSpPr>
            <a:stCxn id="396" idx="2"/>
            <a:endCxn id="397" idx="3"/>
          </p:cNvCxnSpPr>
          <p:nvPr/>
        </p:nvCxnSpPr>
        <p:spPr>
          <a:xfrm rot="5400000">
            <a:off x="9994429" y="4481632"/>
            <a:ext cx="921300" cy="748800"/>
          </a:xfrm>
          <a:prstGeom prst="bentConnector2">
            <a:avLst/>
          </a:prstGeom>
          <a:noFill/>
          <a:ln cap="flat" cmpd="sng" w="38100">
            <a:solidFill>
              <a:srgbClr val="FF686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04" name="Google Shape;404;g241caa58ecf_0_177"/>
          <p:cNvCxnSpPr>
            <a:stCxn id="397" idx="1"/>
            <a:endCxn id="398" idx="3"/>
          </p:cNvCxnSpPr>
          <p:nvPr/>
        </p:nvCxnSpPr>
        <p:spPr>
          <a:xfrm rot="10800000">
            <a:off x="8110822" y="5316807"/>
            <a:ext cx="843900" cy="0"/>
          </a:xfrm>
          <a:prstGeom prst="straightConnector1">
            <a:avLst/>
          </a:prstGeom>
          <a:noFill/>
          <a:ln cap="flat" cmpd="sng" w="38100">
            <a:solidFill>
              <a:srgbClr val="FF686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cxnSp>
        <p:nvCxnSpPr>
          <p:cNvPr id="405" name="Google Shape;405;g241caa58ecf_0_177"/>
          <p:cNvCxnSpPr>
            <a:stCxn id="398" idx="1"/>
            <a:endCxn id="399" idx="3"/>
          </p:cNvCxnSpPr>
          <p:nvPr/>
        </p:nvCxnSpPr>
        <p:spPr>
          <a:xfrm rot="10800000">
            <a:off x="6070673" y="5316807"/>
            <a:ext cx="914100" cy="0"/>
          </a:xfrm>
          <a:prstGeom prst="straightConnector1">
            <a:avLst/>
          </a:prstGeom>
          <a:noFill/>
          <a:ln cap="flat" cmpd="sng" w="38100">
            <a:solidFill>
              <a:srgbClr val="FF8287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  <p:sp>
        <p:nvSpPr>
          <p:cNvPr id="406" name="Google Shape;406;g241caa58ecf_0_177"/>
          <p:cNvSpPr txBox="1"/>
          <p:nvPr/>
        </p:nvSpPr>
        <p:spPr>
          <a:xfrm>
            <a:off x="799575" y="2498725"/>
            <a:ext cx="3776100" cy="3140100"/>
          </a:xfrm>
          <a:prstGeom prst="rect">
            <a:avLst/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Trong SQL, thứ tự các câu lệnh mà SQL sẽ thực thi như hình bên.</a:t>
            </a:r>
            <a:endParaRPr b="0" i="0" sz="22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Bạn sẽ cần nắm được các thứ tự thực thi câu lệnh </a:t>
            </a:r>
            <a:endParaRPr b="0" i="0" sz="22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để có thể tối ưu câu truy vấn về cả hiệu suất lẫn cả về mặt trình bày.</a:t>
            </a:r>
            <a:endParaRPr b="0" i="0" sz="22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07" name="Google Shape;407;g241caa58ecf_0_177"/>
          <p:cNvSpPr txBox="1"/>
          <p:nvPr/>
        </p:nvSpPr>
        <p:spPr>
          <a:xfrm>
            <a:off x="1161300" y="399750"/>
            <a:ext cx="986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THỨ TỰ THỰC HIỆN</a:t>
            </a: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CÁC CÂU LỆNH TRONG SQL</a:t>
            </a:r>
            <a:endParaRPr b="1" i="0" sz="38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4"/>
          <p:cNvSpPr txBox="1"/>
          <p:nvPr/>
        </p:nvSpPr>
        <p:spPr>
          <a:xfrm>
            <a:off x="9685315" y="6436215"/>
            <a:ext cx="23070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doc@mindx.edu.vn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9660708" y="2436319"/>
            <a:ext cx="1765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Các toán tử, hàm với dữ liệu null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   Is null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   Is not null 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   ISNULL()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414" name="Google Shape;414;p64"/>
          <p:cNvSpPr txBox="1"/>
          <p:nvPr/>
        </p:nvSpPr>
        <p:spPr>
          <a:xfrm>
            <a:off x="233240" y="678450"/>
            <a:ext cx="496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Tóm tắt nội dung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64"/>
          <p:cNvGrpSpPr/>
          <p:nvPr/>
        </p:nvGrpSpPr>
        <p:grpSpPr>
          <a:xfrm>
            <a:off x="-10478" y="1256379"/>
            <a:ext cx="4851217" cy="307754"/>
            <a:chOff x="4201421" y="1172047"/>
            <a:chExt cx="2809043" cy="252900"/>
          </a:xfrm>
        </p:grpSpPr>
        <p:cxnSp>
          <p:nvCxnSpPr>
            <p:cNvPr id="416" name="Google Shape;416;p64"/>
            <p:cNvCxnSpPr/>
            <p:nvPr/>
          </p:nvCxnSpPr>
          <p:spPr>
            <a:xfrm>
              <a:off x="4201421" y="1304858"/>
              <a:ext cx="2559600" cy="0"/>
            </a:xfrm>
            <a:prstGeom prst="straightConnector1">
              <a:avLst/>
            </a:prstGeom>
            <a:noFill/>
            <a:ln cap="flat" cmpd="sng" w="28575">
              <a:solidFill>
                <a:srgbClr val="E31F26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7" name="Google Shape;417;p64"/>
            <p:cNvSpPr/>
            <p:nvPr/>
          </p:nvSpPr>
          <p:spPr>
            <a:xfrm>
              <a:off x="6761164" y="1172047"/>
              <a:ext cx="249300" cy="252900"/>
            </a:xfrm>
            <a:prstGeom prst="ellipse">
              <a:avLst/>
            </a:prstGeom>
            <a:noFill/>
            <a:ln cap="flat" cmpd="sng" w="28575">
              <a:solidFill>
                <a:srgbClr val="E31F2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6823780" y="1234663"/>
              <a:ext cx="123900" cy="127800"/>
            </a:xfrm>
            <a:prstGeom prst="ellipse">
              <a:avLst/>
            </a:prstGeom>
            <a:solidFill>
              <a:srgbClr val="E31F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64"/>
          <p:cNvGrpSpPr/>
          <p:nvPr/>
        </p:nvGrpSpPr>
        <p:grpSpPr>
          <a:xfrm>
            <a:off x="2835597" y="2190830"/>
            <a:ext cx="1861449" cy="3278163"/>
            <a:chOff x="3647451" y="1676400"/>
            <a:chExt cx="1861449" cy="4418010"/>
          </a:xfrm>
        </p:grpSpPr>
        <p:pic>
          <p:nvPicPr>
            <p:cNvPr id="420" name="Google Shape;420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7451" y="1676400"/>
              <a:ext cx="1861449" cy="4418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1" name="Google Shape;421;p64"/>
            <p:cNvSpPr txBox="1"/>
            <p:nvPr/>
          </p:nvSpPr>
          <p:spPr>
            <a:xfrm>
              <a:off x="4821244" y="2407009"/>
              <a:ext cx="3354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22" name="Google Shape;422;p64"/>
          <p:cNvSpPr txBox="1"/>
          <p:nvPr/>
        </p:nvSpPr>
        <p:spPr>
          <a:xfrm>
            <a:off x="2835575" y="2643100"/>
            <a:ext cx="18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Biểu thức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CASE WHEN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23" name="Google Shape;423;p64"/>
          <p:cNvGrpSpPr/>
          <p:nvPr/>
        </p:nvGrpSpPr>
        <p:grpSpPr>
          <a:xfrm>
            <a:off x="5074372" y="2190830"/>
            <a:ext cx="1861449" cy="3278163"/>
            <a:chOff x="3647451" y="1676400"/>
            <a:chExt cx="1861449" cy="4418010"/>
          </a:xfrm>
        </p:grpSpPr>
        <p:pic>
          <p:nvPicPr>
            <p:cNvPr id="424" name="Google Shape;424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7451" y="1676400"/>
              <a:ext cx="1861449" cy="4418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64"/>
            <p:cNvSpPr txBox="1"/>
            <p:nvPr/>
          </p:nvSpPr>
          <p:spPr>
            <a:xfrm>
              <a:off x="4821244" y="2407009"/>
              <a:ext cx="3354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26" name="Google Shape;426;p64"/>
          <p:cNvSpPr txBox="1"/>
          <p:nvPr/>
        </p:nvSpPr>
        <p:spPr>
          <a:xfrm>
            <a:off x="5074350" y="2643100"/>
            <a:ext cx="204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Câu lệnh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GROUP BY -  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HAVING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427" name="Google Shape;427;p64"/>
          <p:cNvGrpSpPr/>
          <p:nvPr/>
        </p:nvGrpSpPr>
        <p:grpSpPr>
          <a:xfrm>
            <a:off x="7313147" y="2190830"/>
            <a:ext cx="1861449" cy="3278163"/>
            <a:chOff x="3647451" y="1676400"/>
            <a:chExt cx="1861449" cy="4418010"/>
          </a:xfrm>
        </p:grpSpPr>
        <p:pic>
          <p:nvPicPr>
            <p:cNvPr id="428" name="Google Shape;428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47451" y="1676400"/>
              <a:ext cx="1861449" cy="44180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9" name="Google Shape;429;p64"/>
            <p:cNvSpPr txBox="1"/>
            <p:nvPr/>
          </p:nvSpPr>
          <p:spPr>
            <a:xfrm>
              <a:off x="4821244" y="2407009"/>
              <a:ext cx="335400" cy="53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1" i="0" sz="20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endParaRPr>
            </a:p>
          </p:txBody>
        </p:sp>
      </p:grpSp>
      <p:sp>
        <p:nvSpPr>
          <p:cNvPr id="430" name="Google Shape;430;p64"/>
          <p:cNvSpPr txBox="1"/>
          <p:nvPr/>
        </p:nvSpPr>
        <p:spPr>
          <a:xfrm>
            <a:off x="7313125" y="2643100"/>
            <a:ext cx="2043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Thứ tự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thực hiện các  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câu lệnh 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  trong SQL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42b0a2a11e_0_8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6" name="Google Shape;436;g242b0a2a11e_0_89"/>
          <p:cNvGrpSpPr/>
          <p:nvPr/>
        </p:nvGrpSpPr>
        <p:grpSpPr>
          <a:xfrm>
            <a:off x="5065182" y="2462361"/>
            <a:ext cx="6708107" cy="765035"/>
            <a:chOff x="5183292" y="2436916"/>
            <a:chExt cx="5306207" cy="965100"/>
          </a:xfrm>
        </p:grpSpPr>
        <p:sp>
          <p:nvSpPr>
            <p:cNvPr id="437" name="Google Shape;437;g242b0a2a11e_0_89"/>
            <p:cNvSpPr/>
            <p:nvPr/>
          </p:nvSpPr>
          <p:spPr>
            <a:xfrm>
              <a:off x="5183292" y="2436916"/>
              <a:ext cx="5220600" cy="9651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rgbClr val="E2262D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g242b0a2a11e_0_89"/>
            <p:cNvSpPr txBox="1"/>
            <p:nvPr/>
          </p:nvSpPr>
          <p:spPr>
            <a:xfrm>
              <a:off x="5375399" y="2684740"/>
              <a:ext cx="51141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E2262D"/>
                  </a:solidFill>
                  <a:latin typeface="Exo"/>
                  <a:ea typeface="Exo"/>
                  <a:cs typeface="Exo"/>
                  <a:sym typeface="Exo"/>
                </a:rPr>
                <a:t>1. CASE - WHEN TRONG SQL</a:t>
              </a:r>
              <a:endParaRPr b="0" i="0" sz="2100" u="none" cap="none" strike="noStrike">
                <a:solidFill>
                  <a:srgbClr val="E2262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g242b0a2a11e_0_89"/>
          <p:cNvSpPr/>
          <p:nvPr/>
        </p:nvSpPr>
        <p:spPr>
          <a:xfrm>
            <a:off x="5052450" y="3407325"/>
            <a:ext cx="66666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E22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g242b0a2a11e_0_89"/>
          <p:cNvSpPr txBox="1"/>
          <p:nvPr/>
        </p:nvSpPr>
        <p:spPr>
          <a:xfrm>
            <a:off x="5308038" y="3523863"/>
            <a:ext cx="61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2. GROUP BY - HAVING TRONG SQL</a:t>
            </a:r>
            <a:endParaRPr b="0" i="0" sz="2100" u="none" cap="none" strike="noStrike">
              <a:solidFill>
                <a:srgbClr val="E226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242b0a2a11e_0_89"/>
          <p:cNvSpPr/>
          <p:nvPr/>
        </p:nvSpPr>
        <p:spPr>
          <a:xfrm>
            <a:off x="5052450" y="4235850"/>
            <a:ext cx="6666600" cy="64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E226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242b0a2a11e_0_89"/>
          <p:cNvSpPr txBox="1"/>
          <p:nvPr/>
        </p:nvSpPr>
        <p:spPr>
          <a:xfrm>
            <a:off x="5308050" y="4352400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3. THỨ TỰ THỰC HIỆN CÂU LỆNH CỦA SQL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43" name="Google Shape;443;g242b0a2a11e_0_89"/>
          <p:cNvSpPr txBox="1"/>
          <p:nvPr/>
        </p:nvSpPr>
        <p:spPr>
          <a:xfrm>
            <a:off x="5848900" y="16688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44" name="Google Shape;444;g242b0a2a11e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42b0a2a11e_0_89"/>
          <p:cNvSpPr/>
          <p:nvPr/>
        </p:nvSpPr>
        <p:spPr>
          <a:xfrm>
            <a:off x="5052450" y="5064363"/>
            <a:ext cx="6666600" cy="6486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42b0a2a11e_0_89"/>
          <p:cNvSpPr txBox="1"/>
          <p:nvPr/>
        </p:nvSpPr>
        <p:spPr>
          <a:xfrm>
            <a:off x="5308050" y="5180913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4. LUYỆN TẬP - PRACTICES VỚI MENTOR</a:t>
            </a:r>
            <a:endParaRPr b="1" i="0" sz="21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242b0a2a11e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445000" y="1285050"/>
            <a:ext cx="2991925" cy="30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g242b0a2a11e_0_111"/>
          <p:cNvSpPr txBox="1"/>
          <p:nvPr/>
        </p:nvSpPr>
        <p:spPr>
          <a:xfrm>
            <a:off x="3880050" y="208500"/>
            <a:ext cx="443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PRACTICES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42b0a2a11e_0_111"/>
          <p:cNvSpPr txBox="1"/>
          <p:nvPr/>
        </p:nvSpPr>
        <p:spPr>
          <a:xfrm>
            <a:off x="65700" y="916500"/>
            <a:ext cx="12060600" cy="56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Dựa vào bảng </a:t>
            </a:r>
            <a:r>
              <a:rPr b="1" i="1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CUSTOMER_GROUP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, </a:t>
            </a:r>
            <a:r>
              <a:rPr b="1" i="1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WAIT_TIME 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đã tạo trong lúc học.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Bạn hãy viết các đoạn truy vấn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để tìm ra các thông tin sau:  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Số lượng khách hàng của từng nhóm khách hàng trong CUSTOMER_GROUP là bao nhiêu?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Char char="-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Số lượng đơn hàng của từng nhóm wait_type là bao nhiêu?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	Import dữ liệu ở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Exo Medium"/>
                <a:ea typeface="Exo Medium"/>
                <a:cs typeface="Exo Medium"/>
                <a:sym typeface="Exo Medium"/>
                <a:hlinkClick r:id="rId4"/>
              </a:rPr>
              <a:t>link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để thực hiện các câu dưới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Dựa vào bảng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SalesOrderDetail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Hãy </a:t>
            </a:r>
            <a:r>
              <a:rPr b="1" i="0" lang="en-US" sz="17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tìm ra tổng số item được mua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của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từng đơn hàng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Dựa vào bảng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SalesOrderDetail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và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Product</a:t>
            </a:r>
            <a:endParaRPr b="1" i="0" sz="17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Hãy </a:t>
            </a:r>
            <a:r>
              <a:rPr b="1" i="0" lang="en-US" sz="17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tìm ra tổng doanh số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của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từng ProductSubCategory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AutoNum type="arabi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Hãy tính tổng doanh số của các Category có các sản phẩm được thay đổi giá bán.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   Với CSDL “MindX_Lec_1” bạn hãy import thêm dữ liệu cho bảng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Exo Medium"/>
                <a:ea typeface="Exo Medium"/>
                <a:cs typeface="Exo Medium"/>
                <a:sym typeface="Exo Medium"/>
                <a:hlinkClick r:id="rId5"/>
              </a:rPr>
              <a:t>STUDENTS và LEARNING</a:t>
            </a: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 và làm thêm yêu cầu sau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"/>
              <a:buAutoNum type="arabicPeriod"/>
            </a:pPr>
            <a:r>
              <a:rPr b="1" i="0" lang="en-US" sz="17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Bạn hãy viết các đoạn truy vấn </a:t>
            </a:r>
            <a:r>
              <a:rPr b="1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để tìm ra các thông tin sau: </a:t>
            </a:r>
            <a:endParaRPr b="1" i="0" sz="17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Điểm trung bình của các học viên theo từng khoa</a:t>
            </a:r>
            <a:endParaRPr sz="1700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Điểm trung bình của các học viên theo từng môn học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Hãy đếm số lượng học viên đạt kết quả giỏi, khá và trung bình.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xo Medium"/>
              <a:buAutoNum type="alphaLcPeriod"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Tìm các thông tin sau: điểm lớn nhất, điểm bé nhất, khoảng cách giữa điểm lớn nhất và điểm bé nhất của 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 Medium"/>
                <a:ea typeface="Exo Medium"/>
                <a:cs typeface="Exo Medium"/>
                <a:sym typeface="Exo Medium"/>
              </a:rPr>
              <a:t>từng môn học là bao nhiêu? (Sau dấu , lấy 1 chữ số thập phân)</a:t>
            </a:r>
            <a:endParaRPr b="0" i="0" sz="17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455" name="Google Shape;455;g242b0a2a11e_0_111"/>
          <p:cNvGrpSpPr/>
          <p:nvPr/>
        </p:nvGrpSpPr>
        <p:grpSpPr>
          <a:xfrm>
            <a:off x="4249110" y="325294"/>
            <a:ext cx="474874" cy="474408"/>
            <a:chOff x="3040984" y="3681059"/>
            <a:chExt cx="356164" cy="355815"/>
          </a:xfrm>
        </p:grpSpPr>
        <p:sp>
          <p:nvSpPr>
            <p:cNvPr id="456" name="Google Shape;456;g242b0a2a11e_0_111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g242b0a2a11e_0_111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g242b0a2a11e_0_111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g242b0a2a11e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75" y="206950"/>
            <a:ext cx="655319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242b0a2a11e_0_269"/>
          <p:cNvSpPr txBox="1"/>
          <p:nvPr/>
        </p:nvSpPr>
        <p:spPr>
          <a:xfrm>
            <a:off x="6163375" y="1709425"/>
            <a:ext cx="4431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QUIZ TEST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42b0a2a11e_0_269"/>
          <p:cNvSpPr txBox="1"/>
          <p:nvPr/>
        </p:nvSpPr>
        <p:spPr>
          <a:xfrm>
            <a:off x="5556775" y="2514250"/>
            <a:ext cx="5645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Bạn hãy truy cập vào link sau để làm bài test trắc nghiệm nhé: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Exo Medium"/>
                <a:ea typeface="Exo Medium"/>
                <a:cs typeface="Exo Medium"/>
                <a:sym typeface="Exo Medium"/>
                <a:hlinkClick r:id="rId4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467" name="Google Shape;467;g242b0a2a11e_0_269"/>
          <p:cNvGrpSpPr/>
          <p:nvPr/>
        </p:nvGrpSpPr>
        <p:grpSpPr>
          <a:xfrm>
            <a:off x="6441647" y="1826219"/>
            <a:ext cx="474874" cy="474408"/>
            <a:chOff x="3040984" y="3681059"/>
            <a:chExt cx="356164" cy="355815"/>
          </a:xfrm>
        </p:grpSpPr>
        <p:sp>
          <p:nvSpPr>
            <p:cNvPr id="468" name="Google Shape;468;g242b0a2a11e_0_269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242b0a2a11e_0_269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242b0a2a11e_0_269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9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400" y="457201"/>
            <a:ext cx="4724400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5"/>
          <p:cNvSpPr/>
          <p:nvPr/>
        </p:nvSpPr>
        <p:spPr>
          <a:xfrm>
            <a:off x="3124200" y="3136659"/>
            <a:ext cx="838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8" name="Google Shape;478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5" cy="300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ccb6f06f_0_16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1" name="Google Shape;121;g23dccb6f06f_0_161"/>
          <p:cNvGrpSpPr/>
          <p:nvPr/>
        </p:nvGrpSpPr>
        <p:grpSpPr>
          <a:xfrm>
            <a:off x="5065182" y="2462361"/>
            <a:ext cx="6708107" cy="765035"/>
            <a:chOff x="5183292" y="2436916"/>
            <a:chExt cx="5306207" cy="965100"/>
          </a:xfrm>
        </p:grpSpPr>
        <p:sp>
          <p:nvSpPr>
            <p:cNvPr id="122" name="Google Shape;122;g23dccb6f06f_0_161"/>
            <p:cNvSpPr/>
            <p:nvPr/>
          </p:nvSpPr>
          <p:spPr>
            <a:xfrm>
              <a:off x="5183292" y="2436916"/>
              <a:ext cx="5220600" cy="965100"/>
            </a:xfrm>
            <a:prstGeom prst="roundRect">
              <a:avLst>
                <a:gd fmla="val 16667" name="adj"/>
              </a:avLst>
            </a:prstGeom>
            <a:solidFill>
              <a:srgbClr val="E2262D"/>
            </a:solidFill>
            <a:ln cap="flat" cmpd="sng" w="9525">
              <a:solidFill>
                <a:srgbClr val="E226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23dccb6f06f_0_161"/>
            <p:cNvSpPr txBox="1"/>
            <p:nvPr/>
          </p:nvSpPr>
          <p:spPr>
            <a:xfrm>
              <a:off x="5375399" y="2684740"/>
              <a:ext cx="5114100" cy="52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US" sz="2100" u="none" cap="none" strike="noStrike">
                  <a:solidFill>
                    <a:srgbClr val="FFFFFF"/>
                  </a:solidFill>
                  <a:latin typeface="Exo"/>
                  <a:ea typeface="Exo"/>
                  <a:cs typeface="Exo"/>
                  <a:sym typeface="Exo"/>
                </a:rPr>
                <a:t>1. CASE - WHEN TRONG SQL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g23dccb6f06f_0_161"/>
          <p:cNvSpPr/>
          <p:nvPr/>
        </p:nvSpPr>
        <p:spPr>
          <a:xfrm>
            <a:off x="5052450" y="3407325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3dccb6f06f_0_161"/>
          <p:cNvSpPr txBox="1"/>
          <p:nvPr/>
        </p:nvSpPr>
        <p:spPr>
          <a:xfrm>
            <a:off x="5308038" y="3523863"/>
            <a:ext cx="618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2. GROUP BY - HAVING TRONG SQL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3dccb6f06f_0_161"/>
          <p:cNvSpPr/>
          <p:nvPr/>
        </p:nvSpPr>
        <p:spPr>
          <a:xfrm>
            <a:off x="5052450" y="4235850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3dccb6f06f_0_161"/>
          <p:cNvSpPr txBox="1"/>
          <p:nvPr/>
        </p:nvSpPr>
        <p:spPr>
          <a:xfrm>
            <a:off x="5308050" y="4352400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3. THỨ TỰ THỰC HIỆN CÂU LỆNH CỦA SQL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28" name="Google Shape;128;g23dccb6f06f_0_161"/>
          <p:cNvSpPr txBox="1"/>
          <p:nvPr/>
        </p:nvSpPr>
        <p:spPr>
          <a:xfrm>
            <a:off x="5848900" y="1668838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29" name="Google Shape;129;g23dccb6f06f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3dccb6f06f_0_161"/>
          <p:cNvSpPr/>
          <p:nvPr/>
        </p:nvSpPr>
        <p:spPr>
          <a:xfrm>
            <a:off x="5052450" y="5064363"/>
            <a:ext cx="6666600" cy="64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3dccb6f06f_0_161"/>
          <p:cNvSpPr txBox="1"/>
          <p:nvPr/>
        </p:nvSpPr>
        <p:spPr>
          <a:xfrm>
            <a:off x="5308050" y="5180913"/>
            <a:ext cx="682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LUYỆN TẬP - PRACTICES VỚI MENTOR</a:t>
            </a:r>
            <a:endParaRPr b="1" i="0" sz="21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e610590d6_0_13"/>
          <p:cNvSpPr txBox="1"/>
          <p:nvPr/>
        </p:nvSpPr>
        <p:spPr>
          <a:xfrm>
            <a:off x="1039500" y="1747175"/>
            <a:ext cx="10113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Bạn có 1 bảng chứa thông tin kết quả học tập của học viên như bên dưới, phòng đào tạo muốn 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tạo thêm 1 cột kết luận kết quả học tập của học viên dựa vào điểm tổng kết: 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Điểm tb &gt;= 8: Xếp loại giỏi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6&lt;= Điểm tb &lt; 8: Xếp loại khá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0 &lt;= Điểm tb &lt; 6: Xếp loại yếu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137" name="Google Shape;137;g23e610590d6_0_13"/>
          <p:cNvSpPr txBox="1"/>
          <p:nvPr/>
        </p:nvSpPr>
        <p:spPr>
          <a:xfrm>
            <a:off x="5445146" y="1668912"/>
            <a:ext cx="564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3e610590d6_0_13"/>
          <p:cNvSpPr txBox="1"/>
          <p:nvPr/>
        </p:nvSpPr>
        <p:spPr>
          <a:xfrm>
            <a:off x="10363200" y="2438400"/>
            <a:ext cx="152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23e610590d6_0_13"/>
          <p:cNvPicPr preferRelativeResize="0"/>
          <p:nvPr/>
        </p:nvPicPr>
        <p:blipFill rotWithShape="1">
          <a:blip r:embed="rId3">
            <a:alphaModFix/>
          </a:blip>
          <a:srcRect b="63550" l="0" r="65720" t="0"/>
          <a:stretch/>
        </p:blipFill>
        <p:spPr>
          <a:xfrm flipH="1">
            <a:off x="0" y="-107625"/>
            <a:ext cx="3505434" cy="16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3e610590d6_0_13"/>
          <p:cNvSpPr txBox="1"/>
          <p:nvPr/>
        </p:nvSpPr>
        <p:spPr>
          <a:xfrm>
            <a:off x="965625" y="331525"/>
            <a:ext cx="9851700" cy="14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LÀM THẾ NÀO ĐỂ TẠO THÊM CỘT XẾP HẠNG KẾT QUẢ HỌC VIÊN DỰA VÀO ĐIỂM TỔNG KẾT?</a:t>
            </a:r>
            <a:endParaRPr b="1" i="0" sz="3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Exo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41" name="Google Shape;141;g23e610590d6_0_13"/>
          <p:cNvGrpSpPr/>
          <p:nvPr/>
        </p:nvGrpSpPr>
        <p:grpSpPr>
          <a:xfrm>
            <a:off x="490750" y="564121"/>
            <a:ext cx="474874" cy="474408"/>
            <a:chOff x="3040984" y="3681059"/>
            <a:chExt cx="356164" cy="355815"/>
          </a:xfrm>
        </p:grpSpPr>
        <p:sp>
          <p:nvSpPr>
            <p:cNvPr id="142" name="Google Shape;142;g23e610590d6_0_13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23e610590d6_0_13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23e610590d6_0_13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5" name="Google Shape;145;g23e610590d6_0_13"/>
          <p:cNvGraphicFramePr/>
          <p:nvPr/>
        </p:nvGraphicFramePr>
        <p:xfrm>
          <a:off x="585413" y="363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97950"/>
                <a:gridCol w="1297950"/>
                <a:gridCol w="1260250"/>
                <a:gridCol w="1260250"/>
              </a:tblGrid>
              <a:tr h="52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học viên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C7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môn học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giáo viên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Điểm tb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62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Đức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8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6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Hoàng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6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620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Phúc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4.8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6" name="Google Shape;146;g23e610590d6_0_13"/>
          <p:cNvGraphicFramePr/>
          <p:nvPr/>
        </p:nvGraphicFramePr>
        <p:xfrm>
          <a:off x="6490150" y="2687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041450"/>
                <a:gridCol w="1041450"/>
                <a:gridCol w="1011175"/>
                <a:gridCol w="1011175"/>
                <a:gridCol w="1011175"/>
              </a:tblGrid>
              <a:tr h="69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học viên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môn học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giáo viên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Điểm tb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Xếp hạng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5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Đức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8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Giỏi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57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Hoàng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6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Khá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56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Phúc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4.8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Yếu</a:t>
                      </a:r>
                      <a:endParaRPr sz="16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g23e610590d6_0_13"/>
          <p:cNvSpPr txBox="1"/>
          <p:nvPr/>
        </p:nvSpPr>
        <p:spPr>
          <a:xfrm>
            <a:off x="1676613" y="6056688"/>
            <a:ext cx="293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Bảng dữ liệu gốc</a:t>
            </a:r>
            <a:endParaRPr b="1" i="1" sz="16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8" name="Google Shape;148;g23e610590d6_0_13"/>
          <p:cNvSpPr txBox="1"/>
          <p:nvPr/>
        </p:nvSpPr>
        <p:spPr>
          <a:xfrm>
            <a:off x="7053825" y="5147275"/>
            <a:ext cx="398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Kết quả mong muốn</a:t>
            </a:r>
            <a:endParaRPr b="1" i="1" sz="16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49" name="Google Shape;149;g23e610590d6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733" y="2398571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3e610590d6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733" y="2649546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3e610590d6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3733" y="2900521"/>
            <a:ext cx="88821" cy="1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3e610590d6_0_13"/>
          <p:cNvSpPr/>
          <p:nvPr/>
        </p:nvSpPr>
        <p:spPr>
          <a:xfrm>
            <a:off x="5981367" y="5397975"/>
            <a:ext cx="1140000" cy="647100"/>
          </a:xfrm>
          <a:prstGeom prst="bentUpArrow">
            <a:avLst>
              <a:gd fmla="val 25000" name="adj1"/>
              <a:gd fmla="val 26606" name="adj2"/>
              <a:gd fmla="val 28465" name="adj3"/>
            </a:avLst>
          </a:prstGeom>
          <a:solidFill>
            <a:srgbClr val="E226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2416f1fa26c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416f1fa26c_0_8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416f1fa26c_0_8"/>
          <p:cNvSpPr txBox="1"/>
          <p:nvPr>
            <p:ph idx="4294967295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g2416f1fa26c_0_8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416f1fa26c_0_8"/>
          <p:cNvSpPr txBox="1"/>
          <p:nvPr/>
        </p:nvSpPr>
        <p:spPr>
          <a:xfrm>
            <a:off x="551998" y="2897800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CASE WHEN TRONG SQL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162" name="Google Shape;162;g2416f1fa26c_0_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e610590d6_0_172"/>
          <p:cNvSpPr txBox="1"/>
          <p:nvPr/>
        </p:nvSpPr>
        <p:spPr>
          <a:xfrm>
            <a:off x="360938" y="1041500"/>
            <a:ext cx="10971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CASE</a:t>
            </a:r>
            <a:r>
              <a:rPr b="0" i="1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WHEN</a:t>
            </a:r>
            <a:r>
              <a:rPr b="0" i="1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là 1 biểu thức giúp cho SQL có thể thiết lập các biểu thức rẽ nhánh để trả về các kết quả tương ứng</a:t>
            </a:r>
            <a:endParaRPr b="0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CASE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gồm 2 loại chính: </a:t>
            </a:r>
            <a:endParaRPr b="0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          Simple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CASE</a:t>
            </a:r>
            <a:endParaRPr b="1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           Searched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CASE</a:t>
            </a:r>
            <a:endParaRPr b="1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Bạn sử dụng CASE WHEN để xếp loại các 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đơn hàng dựa vào giá trị thành tiền của đơn hàng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       Ví dụ cụ thể:</a:t>
            </a:r>
            <a:endParaRPr b="0" i="0" sz="17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CC0000"/>
                </a:solidFill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b="0" i="0" sz="800" u="none" cap="none" strike="noStrike">
              <a:solidFill>
                <a:srgbClr val="CC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aphicFrame>
        <p:nvGraphicFramePr>
          <p:cNvPr id="169" name="Google Shape;169;g23e610590d6_0_172"/>
          <p:cNvGraphicFramePr/>
          <p:nvPr/>
        </p:nvGraphicFramePr>
        <p:xfrm>
          <a:off x="533388" y="443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443750"/>
                <a:gridCol w="1394125"/>
                <a:gridCol w="1106775"/>
                <a:gridCol w="1251950"/>
              </a:tblGrid>
              <a:tr h="811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khách hàng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Tên khách hàng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sản phẩm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Thành tiền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Đức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307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Hoàng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Phúc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  <a:tr h="2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Bảo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23e610590d6_0_172"/>
          <p:cNvSpPr txBox="1"/>
          <p:nvPr/>
        </p:nvSpPr>
        <p:spPr>
          <a:xfrm>
            <a:off x="705313" y="4009100"/>
            <a:ext cx="4653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Bảng thông tin mua hàng của khách hàng</a:t>
            </a:r>
            <a:endParaRPr b="1" i="1" sz="15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71" name="Google Shape;171;g23e610590d6_0_172"/>
          <p:cNvSpPr txBox="1"/>
          <p:nvPr/>
        </p:nvSpPr>
        <p:spPr>
          <a:xfrm>
            <a:off x="7371713" y="5206588"/>
            <a:ext cx="19305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Câu truy vấn có</a:t>
            </a:r>
            <a:r>
              <a:rPr b="1" i="0" lang="en-US" sz="1400" u="none" cap="none" strike="noStrike">
                <a:solidFill>
                  <a:srgbClr val="0000FF"/>
                </a:solidFill>
                <a:latin typeface="Exo"/>
                <a:ea typeface="Exo"/>
                <a:cs typeface="Exo"/>
                <a:sym typeface="Exo"/>
              </a:rPr>
              <a:t> CASE WHEN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3e610590d6_0_172"/>
          <p:cNvSpPr txBox="1"/>
          <p:nvPr/>
        </p:nvSpPr>
        <p:spPr>
          <a:xfrm>
            <a:off x="7982475" y="2091625"/>
            <a:ext cx="196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1" lang="en-US" sz="15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Kết quả truy vấn</a:t>
            </a:r>
            <a:endParaRPr b="1" i="1" sz="15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graphicFrame>
        <p:nvGraphicFramePr>
          <p:cNvPr id="173" name="Google Shape;173;g23e610590d6_0_172"/>
          <p:cNvGraphicFramePr/>
          <p:nvPr/>
        </p:nvGraphicFramePr>
        <p:xfrm>
          <a:off x="6103413" y="25385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{667F32A6-54DA-4527-A996-EF8ABF2A3F16}</a:tableStyleId>
              </a:tblPr>
              <a:tblGrid>
                <a:gridCol w="1282375"/>
                <a:gridCol w="1046350"/>
                <a:gridCol w="981450"/>
                <a:gridCol w="1150675"/>
                <a:gridCol w="1266800"/>
              </a:tblGrid>
              <a:tr h="75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khách hàng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Tên khách hàng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Mã sản phẩm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Thành tiền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82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Xếp loại đơn hàng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86D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Đức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Giá trị thấp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Hoàng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100000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Giá trị cao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C1002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Phúc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20000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Giá trị thấp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  <a:tr h="31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C1003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Bảo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P01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50000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Giá trị cao</a:t>
                      </a:r>
                      <a:endParaRPr sz="15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6C6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g23e610590d6_0_172"/>
          <p:cNvSpPr txBox="1"/>
          <p:nvPr/>
        </p:nvSpPr>
        <p:spPr>
          <a:xfrm>
            <a:off x="1161300" y="399750"/>
            <a:ext cx="9869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Công dụng của </a:t>
            </a:r>
            <a:r>
              <a:rPr b="1" i="0" lang="en-US" sz="38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CASE </a:t>
            </a:r>
            <a:endParaRPr b="1" i="0" sz="38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75" name="Google Shape;175;g23e610590d6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08" y="1159346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3e610590d6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08" y="1943496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3e610590d6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08" y="2985221"/>
            <a:ext cx="88821" cy="1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3e610590d6_0_172"/>
          <p:cNvSpPr/>
          <p:nvPr/>
        </p:nvSpPr>
        <p:spPr>
          <a:xfrm>
            <a:off x="933913" y="2258125"/>
            <a:ext cx="88800" cy="8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E3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3e610590d6_0_172"/>
          <p:cNvSpPr/>
          <p:nvPr/>
        </p:nvSpPr>
        <p:spPr>
          <a:xfrm>
            <a:off x="933913" y="2512600"/>
            <a:ext cx="88800" cy="82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E31F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e610590d6_0_172"/>
          <p:cNvSpPr/>
          <p:nvPr/>
        </p:nvSpPr>
        <p:spPr>
          <a:xfrm>
            <a:off x="5952200" y="5147500"/>
            <a:ext cx="1097400" cy="733800"/>
          </a:xfrm>
          <a:prstGeom prst="bentUpArrow">
            <a:avLst>
              <a:gd fmla="val 25000" name="adj1"/>
              <a:gd fmla="val 25647" name="adj2"/>
              <a:gd fmla="val 28465" name="adj3"/>
            </a:avLst>
          </a:prstGeom>
          <a:solidFill>
            <a:srgbClr val="E226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3e610590d6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20" y="3765496"/>
            <a:ext cx="88821" cy="19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23e610590d6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50" y="1432525"/>
            <a:ext cx="4604324" cy="460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3e610590d6_0_197"/>
          <p:cNvSpPr txBox="1"/>
          <p:nvPr/>
        </p:nvSpPr>
        <p:spPr>
          <a:xfrm>
            <a:off x="5503500" y="2686625"/>
            <a:ext cx="678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CÚ PHÁP CỦA 2 LOẠI CASE - WHEN </a:t>
            </a:r>
            <a:endParaRPr b="1" i="0" sz="2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KHÁC NHAU NHƯ THẾ NÀO?</a:t>
            </a:r>
            <a:endParaRPr b="1" i="0" sz="27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89" name="Google Shape;189;g23e610590d6_0_197"/>
          <p:cNvGrpSpPr/>
          <p:nvPr/>
        </p:nvGrpSpPr>
        <p:grpSpPr>
          <a:xfrm>
            <a:off x="4666038" y="2783493"/>
            <a:ext cx="761265" cy="760554"/>
            <a:chOff x="3040984" y="3681059"/>
            <a:chExt cx="356164" cy="355815"/>
          </a:xfrm>
        </p:grpSpPr>
        <p:sp>
          <p:nvSpPr>
            <p:cNvPr id="190" name="Google Shape;190;g23e610590d6_0_197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23e610590d6_0_197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23e610590d6_0_197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g241caa58ecf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41caa58ecf_0_27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41caa58ecf_0_27"/>
          <p:cNvSpPr txBox="1"/>
          <p:nvPr>
            <p:ph idx="4294967295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241caa58ecf_0_27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1caa58ecf_0_27"/>
          <p:cNvSpPr txBox="1"/>
          <p:nvPr/>
        </p:nvSpPr>
        <p:spPr>
          <a:xfrm>
            <a:off x="551998" y="2897800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CASE WHEN TRONG SQL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202" name="Google Shape;202;g241caa58ecf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41caa58ecf_0_27"/>
          <p:cNvSpPr txBox="1"/>
          <p:nvPr/>
        </p:nvSpPr>
        <p:spPr>
          <a:xfrm>
            <a:off x="3089625" y="3664500"/>
            <a:ext cx="383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CÚ PHÁP CỦA CASE</a:t>
            </a:r>
            <a:endParaRPr b="1" i="0" sz="21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3ef9dae35_0_165"/>
          <p:cNvSpPr/>
          <p:nvPr/>
        </p:nvSpPr>
        <p:spPr>
          <a:xfrm>
            <a:off x="538663" y="1647150"/>
            <a:ext cx="2303400" cy="4770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SIMPLE CASE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0" name="Google Shape;210;g223ef9dae35_0_165"/>
          <p:cNvSpPr txBox="1"/>
          <p:nvPr/>
        </p:nvSpPr>
        <p:spPr>
          <a:xfrm>
            <a:off x="436625" y="247350"/>
            <a:ext cx="3829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CASE WHEN </a:t>
            </a:r>
            <a:endParaRPr b="1" i="0" sz="40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TRONG SQL</a:t>
            </a:r>
            <a:endParaRPr b="1" i="0" sz="38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1" name="Google Shape;211;g223ef9dae35_0_165"/>
          <p:cNvSpPr txBox="1"/>
          <p:nvPr/>
        </p:nvSpPr>
        <p:spPr>
          <a:xfrm>
            <a:off x="436625" y="2276550"/>
            <a:ext cx="5195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SIMPLE CASE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được dùng để so sánh một biểu thức với một bộ các biểu thức đơn giản để xác định </a:t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kết quả.</a:t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Cú pháp: </a:t>
            </a:r>
            <a:endParaRPr b="1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CASE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bieuthuc_dauvao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value_1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ketqua_1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value_2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ketqua_2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...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value_n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ketqua_n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ELSE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ketqua_khac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END</a:t>
            </a:r>
            <a:endParaRPr b="0" i="0" sz="1500" u="none" cap="none" strike="noStrike">
              <a:solidFill>
                <a:srgbClr val="CC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cxnSp>
        <p:nvCxnSpPr>
          <p:cNvPr id="212" name="Google Shape;212;g223ef9dae35_0_165"/>
          <p:cNvCxnSpPr/>
          <p:nvPr/>
        </p:nvCxnSpPr>
        <p:spPr>
          <a:xfrm>
            <a:off x="6029125" y="305875"/>
            <a:ext cx="0" cy="60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223ef9dae35_0_165"/>
          <p:cNvSpPr/>
          <p:nvPr/>
        </p:nvSpPr>
        <p:spPr>
          <a:xfrm>
            <a:off x="6545986" y="483425"/>
            <a:ext cx="2303400" cy="4770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SEARCHED CASE</a:t>
            </a:r>
            <a:endParaRPr b="1" i="0" sz="1800" u="none" cap="none" strike="noStrike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4" name="Google Shape;214;g223ef9dae35_0_165"/>
          <p:cNvSpPr txBox="1"/>
          <p:nvPr/>
        </p:nvSpPr>
        <p:spPr>
          <a:xfrm>
            <a:off x="6448825" y="1102925"/>
            <a:ext cx="5703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SEARCHED CASE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được dùng để đánh giá một bộ các </a:t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biểu thức Boolean để xác định kết quả</a:t>
            </a:r>
            <a:r>
              <a:rPr b="0" i="0" lang="en-US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Cú pháp: </a:t>
            </a:r>
            <a:endParaRPr b="1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CASE 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bieuthuc_1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ketqua_1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bieuthuc_2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ketqua_2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...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WHEN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bieuthuc_n </a:t>
            </a: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THEN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ketqua_n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ELSE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 ketqua_khac</a:t>
            </a:r>
            <a:endParaRPr b="0" i="0" sz="15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END</a:t>
            </a:r>
            <a:endParaRPr b="1" i="0" sz="1500" u="none" cap="none" strike="noStrike">
              <a:solidFill>
                <a:srgbClr val="1155CC"/>
              </a:solidFill>
              <a:highlight>
                <a:srgbClr val="FEFFEF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en-US" sz="1500" u="none" cap="none" strike="noStrike">
                <a:solidFill>
                  <a:srgbClr val="E2262D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*Biểu thức Boolean là biểu thức chỉ có 2 kết quả: </a:t>
            </a:r>
            <a:endParaRPr b="1" i="1" sz="1500" u="none" cap="none" strike="noStrike">
              <a:solidFill>
                <a:srgbClr val="E2262D"/>
              </a:solidFill>
              <a:highlight>
                <a:srgbClr val="FFF2CC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en-US" sz="1500" u="none" cap="none" strike="noStrike">
                <a:solidFill>
                  <a:srgbClr val="E2262D"/>
                </a:solidFill>
                <a:highlight>
                  <a:srgbClr val="FFF2CC"/>
                </a:highlight>
                <a:latin typeface="Exo"/>
                <a:ea typeface="Exo"/>
                <a:cs typeface="Exo"/>
                <a:sym typeface="Exo"/>
              </a:rPr>
              <a:t>TRUE hoặc FALSE. Ví dụ: </a:t>
            </a:r>
            <a:endParaRPr b="1" i="1" sz="1500" u="none" cap="none" strike="noStrike">
              <a:solidFill>
                <a:srgbClr val="E2262D"/>
              </a:solidFill>
              <a:highlight>
                <a:srgbClr val="FFF2CC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1" sz="1500" u="none" cap="none" strike="noStrike">
              <a:solidFill>
                <a:srgbClr val="E2262D"/>
              </a:solidFill>
              <a:highlight>
                <a:srgbClr val="FFF2CC"/>
              </a:highlight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       </a:t>
            </a:r>
            <a:r>
              <a:rPr b="1" i="1" lang="en-US" sz="15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1 &lt;2</a:t>
            </a: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 -&gt; Đây là 1 biểu thức boolean trả về kết quả </a:t>
            </a:r>
            <a:endParaRPr b="0" i="1" sz="1500" u="none" cap="none" strike="noStrike">
              <a:solidFill>
                <a:srgbClr val="E2262D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TRUE khi 1&lt; 2 </a:t>
            </a:r>
            <a:endParaRPr b="0" i="1" sz="1500" u="none" cap="none" strike="noStrike">
              <a:solidFill>
                <a:srgbClr val="E2262D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        </a:t>
            </a:r>
            <a:r>
              <a:rPr b="1" i="1" lang="en-US" sz="15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in (1, 2,3) -</a:t>
            </a: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&gt; Đây là 1 biểu thức boolean trả về kết quả True khi 1 nằm trong danh sách (1,2,3).</a:t>
            </a:r>
            <a:endParaRPr b="0" i="1" sz="1500" u="none" cap="none" strike="noStrike">
              <a:solidFill>
                <a:srgbClr val="E2262D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       </a:t>
            </a:r>
            <a:r>
              <a:rPr b="1" i="1" lang="en-US" sz="15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 in (1,2,3) </a:t>
            </a: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-&gt; Đây cũng là 1 biểu thức boolean trả về </a:t>
            </a:r>
            <a:endParaRPr b="0" i="1" sz="1500" u="none" cap="none" strike="noStrike">
              <a:solidFill>
                <a:srgbClr val="E2262D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E2262D"/>
                </a:solidFill>
                <a:latin typeface="Exo Medium"/>
                <a:ea typeface="Exo Medium"/>
                <a:cs typeface="Exo Medium"/>
                <a:sym typeface="Exo Medium"/>
              </a:rPr>
              <a:t>kết quả False khi 4 không nằm trong danh sách (1,2,3). </a:t>
            </a:r>
            <a:endParaRPr b="0" i="0" sz="1500" u="none" cap="none" strike="noStrike">
              <a:solidFill>
                <a:srgbClr val="E2262D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215" name="Google Shape;215;g223ef9dae35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883" y="4867621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23ef9dae35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883" y="5327846"/>
            <a:ext cx="88821" cy="19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23ef9dae35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1883" y="5788071"/>
            <a:ext cx="88821" cy="1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23ef9dae35_0_165"/>
          <p:cNvSpPr/>
          <p:nvPr/>
        </p:nvSpPr>
        <p:spPr>
          <a:xfrm>
            <a:off x="344975" y="5462850"/>
            <a:ext cx="5379000" cy="91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952500" sx="105000" rotWithShape="0" algn="ctr" sy="105000">
              <a:srgbClr val="000000">
                <a:alpha val="1254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Lưu ý: </a:t>
            </a:r>
            <a:r>
              <a:rPr b="1" i="0" lang="en-US" sz="14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Cả 2 loại CASE trên đều hỗ trợ đối số ELSE, tuy nhiên không bắt buộc. Tức câu truy vấn có sử dụng CASE WHEN </a:t>
            </a:r>
            <a:endParaRPr b="1" i="0" sz="1400" u="none" cap="none" strike="noStrike">
              <a:solidFill>
                <a:srgbClr val="E2262D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có thể không cần sử dụng ELSE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2022-09-07T10:58:32Z</dcterms:created>
  <dc:creator>admin</dc:creator>
</cp:coreProperties>
</file>