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embeddedFontLst>
    <p:embeddedFont>
      <p:font typeface="Exo Medium"/>
      <p:regular r:id="rId43"/>
      <p:bold r:id="rId44"/>
      <p:italic r:id="rId45"/>
      <p:boldItalic r:id="rId46"/>
    </p:embeddedFont>
    <p:embeddedFont>
      <p:font typeface="Exo Black"/>
      <p:bold r:id="rId47"/>
      <p:boldItalic r:id="rId48"/>
    </p:embeddedFont>
    <p:embeddedFont>
      <p:font typeface="Exo"/>
      <p:regular r:id="rId49"/>
      <p:bold r:id="rId50"/>
      <p:italic r:id="rId51"/>
      <p:boldItalic r:id="rId52"/>
    </p:embeddedFont>
    <p:embeddedFont>
      <p:font typeface="Exo ExtraBold"/>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55" roundtripDataSignature="AMtx7mi4YwwzBSKU/9Z03YDqn8czUy7k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A408B6-39BD-4808-A463-A65BB6459A9D}">
  <a:tblStyle styleId="{62A408B6-39BD-4808-A463-A65BB6459A9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ExoMedium-bold.fntdata"/><Relationship Id="rId43" Type="http://schemas.openxmlformats.org/officeDocument/2006/relationships/font" Target="fonts/ExoMedium-regular.fntdata"/><Relationship Id="rId46" Type="http://schemas.openxmlformats.org/officeDocument/2006/relationships/font" Target="fonts/ExoMedium-boldItalic.fntdata"/><Relationship Id="rId45" Type="http://schemas.openxmlformats.org/officeDocument/2006/relationships/font" Target="fonts/Ex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ExoBlack-boldItalic.fntdata"/><Relationship Id="rId47" Type="http://schemas.openxmlformats.org/officeDocument/2006/relationships/font" Target="fonts/ExoBlack-bold.fntdata"/><Relationship Id="rId49" Type="http://schemas.openxmlformats.org/officeDocument/2006/relationships/font" Target="fonts/Ex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xo-italic.fntdata"/><Relationship Id="rId50" Type="http://schemas.openxmlformats.org/officeDocument/2006/relationships/font" Target="fonts/Exo-bold.fntdata"/><Relationship Id="rId53" Type="http://schemas.openxmlformats.org/officeDocument/2006/relationships/font" Target="fonts/ExoExtraBold-bold.fntdata"/><Relationship Id="rId52" Type="http://schemas.openxmlformats.org/officeDocument/2006/relationships/font" Target="fonts/Exo-boldItalic.fntdata"/><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font" Target="fonts/ExoExtraBol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84a3ee230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484a3ee230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2484a3ee230_1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32cae1659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2432cae1659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32cae1659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2432cae1659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2432cae1659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84a3ee230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2484a3ee230_1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2484a3ee230_1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240e1d269b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g2240e1d269b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5023cf26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225023cf26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3f20aed7e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86" name="Google Shape;386;g223f20aed7e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23f20aed7e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g223f20aed7e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493e2fff23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g2493e2fff2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2c100fa8b_0_5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g222c100fa8b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Starcount là một công ty tư vấn về dữ liệu và phân tích tập trung vào việc khám phá và trích xuất thông tin chi tiết dựa trên dữ liệu rất nổi tiếng.</a:t>
            </a:r>
            <a:endParaRPr/>
          </a:p>
        </p:txBody>
      </p:sp>
      <p:sp>
        <p:nvSpPr>
          <p:cNvPr id="166" name="Google Shape;16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24056249ce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g224056249c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24056249ce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g224056249c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24056249ce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g224056249ce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24056249ce_0_2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g224056249ce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240e1d269b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2240e1d269b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24056249ce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522" name="Google Shape;522;g224056249ce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24056249ce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g224056249ce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24056249ce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g224056249ce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24056249ce_0_2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g224056249ce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24056249ce_0_2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g224056249ce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ba5890710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2ba589071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44c4cc8e4f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1" name="Google Shape;591;g244c4cc8e4f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240e1d269b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g2240e1d269b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2bc65b3317_0_6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9" name="Google Shape;609;g22bc65b3317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240e1d269b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632" name="Google Shape;632;g2240e1d269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240e1d269b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9" name="Google Shape;649;g2240e1d269b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0" name="Google Shape;650;g2240e1d269b_0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240e1d269b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g2240e1d269b_0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2" name="Google Shape;662;g2240e1d269b_0_2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3" name="Google Shape;67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93e2fff23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493e2fff23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32cae1659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37" name="Google Shape;237;g2432cae1659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0854cc649_9_7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a0854cc649_9_7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84a3ee230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2484a3ee23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32cae1659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2432cae1659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432cae1659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2432cae1659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2432cae1659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42" name="Google Shape;42;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843"/>
              </a:srgbClr>
            </a:outerShdw>
          </a:effectLst>
        </p:spPr>
      </p:sp>
      <p:sp>
        <p:nvSpPr>
          <p:cNvPr id="59" name="Google Shape;59;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843"/>
              </a:srgbClr>
            </a:outerShdw>
          </a:effectLst>
        </p:spPr>
      </p:sp>
      <p:sp>
        <p:nvSpPr>
          <p:cNvPr id="60" name="Google Shape;60;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9" name="Shape 19"/>
        <p:cNvGrpSpPr/>
        <p:nvPr/>
      </p:nvGrpSpPr>
      <p:grpSpPr>
        <a:xfrm>
          <a:off x="0" y="0"/>
          <a:ext cx="0" cy="0"/>
          <a:chOff x="0" y="0"/>
          <a:chExt cx="0" cy="0"/>
        </a:xfrm>
      </p:grpSpPr>
      <p:sp>
        <p:nvSpPr>
          <p:cNvPr id="20" name="Google Shape;20;p76"/>
          <p:cNvSpPr/>
          <p:nvPr>
            <p:ph idx="2" type="pic"/>
          </p:nvPr>
        </p:nvSpPr>
        <p:spPr>
          <a:xfrm>
            <a:off x="4806952" y="1588"/>
            <a:ext cx="7386637" cy="6858000"/>
          </a:xfrm>
          <a:prstGeom prst="rect">
            <a:avLst/>
          </a:prstGeom>
          <a:noFill/>
          <a:ln>
            <a:noFill/>
          </a:ln>
        </p:spPr>
      </p:sp>
      <p:sp>
        <p:nvSpPr>
          <p:cNvPr id="21" name="Google Shape;21;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p78"/>
          <p:cNvSpPr/>
          <p:nvPr>
            <p:ph idx="2" type="pic"/>
          </p:nvPr>
        </p:nvSpPr>
        <p:spPr>
          <a:xfrm>
            <a:off x="6096000" y="1075673"/>
            <a:ext cx="4721100" cy="4735500"/>
          </a:xfrm>
          <a:prstGeom prst="rect">
            <a:avLst/>
          </a:prstGeom>
          <a:noFill/>
          <a:ln>
            <a:noFill/>
          </a:ln>
        </p:spPr>
      </p:sp>
      <p:sp>
        <p:nvSpPr>
          <p:cNvPr id="73" name="Google Shape;73;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8"/>
          <p:cNvSpPr/>
          <p:nvPr>
            <p:ph idx="2" type="pic"/>
          </p:nvPr>
        </p:nvSpPr>
        <p:spPr>
          <a:xfrm>
            <a:off x="5183188" y="987425"/>
            <a:ext cx="6172200" cy="4873625"/>
          </a:xfrm>
          <a:prstGeom prst="rect">
            <a:avLst/>
          </a:prstGeom>
          <a:noFill/>
          <a:ln>
            <a:noFill/>
          </a:ln>
        </p:spPr>
      </p:sp>
      <p:sp>
        <p:nvSpPr>
          <p:cNvPr id="119" name="Google Shape;119;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22" name="Shape 22"/>
        <p:cNvGrpSpPr/>
        <p:nvPr/>
      </p:nvGrpSpPr>
      <p:grpSpPr>
        <a:xfrm>
          <a:off x="0" y="0"/>
          <a:ext cx="0" cy="0"/>
          <a:chOff x="0" y="0"/>
          <a:chExt cx="0" cy="0"/>
        </a:xfrm>
      </p:grpSpPr>
      <p:sp>
        <p:nvSpPr>
          <p:cNvPr id="23" name="Google Shape;23;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1a0854cc649_9_276"/>
          <p:cNvSpPr/>
          <p:nvPr>
            <p:ph idx="2" type="pic"/>
          </p:nvPr>
        </p:nvSpPr>
        <p:spPr>
          <a:xfrm>
            <a:off x="996950" y="1710767"/>
            <a:ext cx="2349600" cy="2399100"/>
          </a:xfrm>
          <a:prstGeom prst="ellipse">
            <a:avLst/>
          </a:prstGeom>
          <a:solidFill>
            <a:schemeClr val="lt1"/>
          </a:solidFill>
          <a:ln>
            <a:noFill/>
          </a:ln>
        </p:spPr>
      </p:sp>
      <p:sp>
        <p:nvSpPr>
          <p:cNvPr id="140" name="Google Shape;140;g1a0854cc649_9_276"/>
          <p:cNvSpPr/>
          <p:nvPr>
            <p:ph idx="3" type="pic"/>
          </p:nvPr>
        </p:nvSpPr>
        <p:spPr>
          <a:xfrm>
            <a:off x="4883150" y="1710767"/>
            <a:ext cx="2349600" cy="2399100"/>
          </a:xfrm>
          <a:prstGeom prst="ellipse">
            <a:avLst/>
          </a:prstGeom>
          <a:solidFill>
            <a:schemeClr val="lt1"/>
          </a:solidFill>
          <a:ln>
            <a:noFill/>
          </a:ln>
        </p:spPr>
      </p:sp>
      <p:sp>
        <p:nvSpPr>
          <p:cNvPr id="141" name="Google Shape;141;g1a0854cc649_9_276"/>
          <p:cNvSpPr/>
          <p:nvPr>
            <p:ph idx="4" type="pic"/>
          </p:nvPr>
        </p:nvSpPr>
        <p:spPr>
          <a:xfrm>
            <a:off x="8769350" y="1710767"/>
            <a:ext cx="2349600" cy="2399100"/>
          </a:xfrm>
          <a:prstGeom prst="ellipse">
            <a:avLst/>
          </a:prstGeom>
          <a:solidFill>
            <a:schemeClr val="lt1"/>
          </a:solidFill>
          <a:ln>
            <a:noFill/>
          </a:ln>
        </p:spPr>
      </p:sp>
      <p:pic>
        <p:nvPicPr>
          <p:cNvPr id="142" name="Google Shape;142;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5" name="Shape 25"/>
        <p:cNvGrpSpPr/>
        <p:nvPr/>
      </p:nvGrpSpPr>
      <p:grpSpPr>
        <a:xfrm>
          <a:off x="0" y="0"/>
          <a:ext cx="0" cy="0"/>
          <a:chOff x="0" y="0"/>
          <a:chExt cx="0" cy="0"/>
        </a:xfrm>
      </p:grpSpPr>
      <p:sp>
        <p:nvSpPr>
          <p:cNvPr id="26" name="Google Shape;26;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7" name="Shape 27"/>
        <p:cNvGrpSpPr/>
        <p:nvPr/>
      </p:nvGrpSpPr>
      <p:grpSpPr>
        <a:xfrm>
          <a:off x="0" y="0"/>
          <a:ext cx="0" cy="0"/>
          <a:chOff x="0" y="0"/>
          <a:chExt cx="0" cy="0"/>
        </a:xfrm>
      </p:grpSpPr>
      <p:sp>
        <p:nvSpPr>
          <p:cNvPr id="28" name="Google Shape;28;g1a0854cc649_9_1046"/>
          <p:cNvSpPr/>
          <p:nvPr>
            <p:ph idx="2" type="pic"/>
          </p:nvPr>
        </p:nvSpPr>
        <p:spPr>
          <a:xfrm>
            <a:off x="914400" y="1782093"/>
            <a:ext cx="2209800" cy="2256600"/>
          </a:xfrm>
          <a:prstGeom prst="ellipse">
            <a:avLst/>
          </a:prstGeom>
          <a:solidFill>
            <a:schemeClr val="lt1"/>
          </a:solidFill>
          <a:ln>
            <a:noFill/>
          </a:ln>
        </p:spPr>
      </p:sp>
      <p:sp>
        <p:nvSpPr>
          <p:cNvPr id="29" name="Google Shape;29;g1a0854cc649_9_1046"/>
          <p:cNvSpPr/>
          <p:nvPr>
            <p:ph idx="3" type="pic"/>
          </p:nvPr>
        </p:nvSpPr>
        <p:spPr>
          <a:xfrm>
            <a:off x="3657600" y="1782093"/>
            <a:ext cx="2209800" cy="2256600"/>
          </a:xfrm>
          <a:prstGeom prst="ellipse">
            <a:avLst/>
          </a:prstGeom>
          <a:solidFill>
            <a:schemeClr val="lt1"/>
          </a:solidFill>
          <a:ln>
            <a:noFill/>
          </a:ln>
        </p:spPr>
      </p:sp>
      <p:sp>
        <p:nvSpPr>
          <p:cNvPr id="30" name="Google Shape;30;g1a0854cc649_9_1046"/>
          <p:cNvSpPr/>
          <p:nvPr>
            <p:ph idx="4" type="pic"/>
          </p:nvPr>
        </p:nvSpPr>
        <p:spPr>
          <a:xfrm>
            <a:off x="6400800" y="1782093"/>
            <a:ext cx="2209800" cy="2256600"/>
          </a:xfrm>
          <a:prstGeom prst="ellipse">
            <a:avLst/>
          </a:prstGeom>
          <a:solidFill>
            <a:schemeClr val="lt1"/>
          </a:solidFill>
          <a:ln>
            <a:noFill/>
          </a:ln>
        </p:spPr>
      </p:sp>
      <p:sp>
        <p:nvSpPr>
          <p:cNvPr id="31" name="Google Shape;31;g1a0854cc649_9_1046"/>
          <p:cNvSpPr/>
          <p:nvPr>
            <p:ph idx="5" type="pic"/>
          </p:nvPr>
        </p:nvSpPr>
        <p:spPr>
          <a:xfrm>
            <a:off x="9144000" y="1782093"/>
            <a:ext cx="2209800" cy="2256600"/>
          </a:xfrm>
          <a:prstGeom prst="ellipse">
            <a:avLst/>
          </a:prstGeom>
          <a:solidFill>
            <a:schemeClr val="lt1"/>
          </a:solidFill>
          <a:ln>
            <a:noFill/>
          </a:ln>
        </p:spPr>
      </p:sp>
      <p:sp>
        <p:nvSpPr>
          <p:cNvPr id="32" name="Google Shape;32;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1.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5.jpg"/><Relationship Id="rId4" Type="http://schemas.openxmlformats.org/officeDocument/2006/relationships/image" Target="../media/image18.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5.jpg"/><Relationship Id="rId4" Type="http://schemas.openxmlformats.org/officeDocument/2006/relationships/image" Target="../media/image18.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5.jpg"/><Relationship Id="rId4" Type="http://schemas.openxmlformats.org/officeDocument/2006/relationships/image" Target="../media/image18.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5.png"/><Relationship Id="rId4" Type="http://schemas.openxmlformats.org/officeDocument/2006/relationships/hyperlink" Target="https://forms.gle/vH5GRcA8Q3vvMHiP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9.png"/><Relationship Id="rId4" Type="http://schemas.openxmlformats.org/officeDocument/2006/relationships/image" Target="../media/image42.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5.jpg"/><Relationship Id="rId4" Type="http://schemas.openxmlformats.org/officeDocument/2006/relationships/image" Target="../media/image18.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1.png"/><Relationship Id="rId4" Type="http://schemas.openxmlformats.org/officeDocument/2006/relationships/image" Target="../media/image18.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160" name="Google Shape;160;p1"/>
          <p:cNvSpPr txBox="1"/>
          <p:nvPr>
            <p:ph idx="4294967295" type="title"/>
          </p:nvPr>
        </p:nvSpPr>
        <p:spPr>
          <a:xfrm>
            <a:off x="2168100" y="2661500"/>
            <a:ext cx="78558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X-DATA DATA FOR EVERYONE</a:t>
            </a:r>
            <a:endParaRPr sz="4200">
              <a:solidFill>
                <a:schemeClr val="lt1"/>
              </a:solidFill>
              <a:latin typeface="Exo Black"/>
              <a:ea typeface="Exo Black"/>
              <a:cs typeface="Exo Black"/>
              <a:sym typeface="Exo Black"/>
            </a:endParaRPr>
          </a:p>
        </p:txBody>
      </p:sp>
      <p:sp>
        <p:nvSpPr>
          <p:cNvPr id="161" name="Google Shape;161;p1"/>
          <p:cNvSpPr txBox="1"/>
          <p:nvPr>
            <p:ph idx="4294967295" type="body"/>
          </p:nvPr>
        </p:nvSpPr>
        <p:spPr>
          <a:xfrm>
            <a:off x="333750" y="3505200"/>
            <a:ext cx="11524500" cy="73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5: SUBQUERY- CTE- VIEW TRONG SQL</a:t>
            </a:r>
            <a:endParaRPr/>
          </a:p>
        </p:txBody>
      </p:sp>
      <p:pic>
        <p:nvPicPr>
          <p:cNvPr id="162" name="Google Shape;162;p1"/>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163" name="Google Shape;163;p1"/>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g2484a3ee230_1_15"/>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sp>
        <p:nvSpPr>
          <p:cNvPr id="314" name="Google Shape;314;g2484a3ee230_1_15"/>
          <p:cNvSpPr txBox="1"/>
          <p:nvPr/>
        </p:nvSpPr>
        <p:spPr>
          <a:xfrm>
            <a:off x="646500" y="1785388"/>
            <a:ext cx="5601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rgbClr val="E11F26"/>
                </a:solidFill>
                <a:latin typeface="Exo Black"/>
                <a:ea typeface="Exo Black"/>
                <a:cs typeface="Exo Black"/>
                <a:sym typeface="Exo Black"/>
              </a:rPr>
              <a:t>SUBQUERY </a:t>
            </a:r>
            <a:r>
              <a:rPr b="0" i="0" lang="en-US" sz="2000" u="none" cap="none" strike="noStrike">
                <a:solidFill>
                  <a:schemeClr val="dk1"/>
                </a:solidFill>
                <a:latin typeface="Exo Black"/>
                <a:ea typeface="Exo Black"/>
                <a:cs typeface="Exo Black"/>
                <a:sym typeface="Exo Black"/>
              </a:rPr>
              <a:t>KẾT HỢP VỚI</a:t>
            </a:r>
            <a:r>
              <a:rPr b="0" i="0" lang="en-US" sz="2000" u="none" cap="none" strike="noStrike">
                <a:solidFill>
                  <a:srgbClr val="E11F26"/>
                </a:solidFill>
                <a:latin typeface="Exo Black"/>
                <a:ea typeface="Exo Black"/>
                <a:cs typeface="Exo Black"/>
                <a:sym typeface="Exo Black"/>
              </a:rPr>
              <a:t> </a:t>
            </a:r>
            <a:r>
              <a:rPr b="0" i="0" lang="en-US" sz="2000" u="none" cap="none" strike="noStrike">
                <a:solidFill>
                  <a:srgbClr val="0000FF"/>
                </a:solidFill>
                <a:latin typeface="Exo Black"/>
                <a:ea typeface="Exo Black"/>
                <a:cs typeface="Exo Black"/>
                <a:sym typeface="Exo Black"/>
              </a:rPr>
              <a:t>WHERE</a:t>
            </a:r>
            <a:endParaRPr b="0" i="0" sz="2000" u="none" cap="none" strike="noStrike">
              <a:solidFill>
                <a:srgbClr val="0000FF"/>
              </a:solidFill>
              <a:latin typeface="Exo Black"/>
              <a:ea typeface="Exo Black"/>
              <a:cs typeface="Exo Black"/>
              <a:sym typeface="Exo Black"/>
            </a:endParaRPr>
          </a:p>
        </p:txBody>
      </p:sp>
      <p:sp>
        <p:nvSpPr>
          <p:cNvPr id="315" name="Google Shape;315;g2484a3ee230_1_15"/>
          <p:cNvSpPr txBox="1"/>
          <p:nvPr/>
        </p:nvSpPr>
        <p:spPr>
          <a:xfrm>
            <a:off x="743800" y="2360825"/>
            <a:ext cx="60558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Exo"/>
                <a:ea typeface="Exo"/>
                <a:cs typeface="Exo"/>
                <a:sym typeface="Exo"/>
              </a:rPr>
              <a:t>Bài toán 1:</a:t>
            </a:r>
            <a:r>
              <a:rPr b="0" i="0" lang="en-US" sz="1600" u="none" cap="none" strike="noStrike">
                <a:solidFill>
                  <a:srgbClr val="000000"/>
                </a:solidFill>
                <a:latin typeface="Exo Medium"/>
                <a:ea typeface="Exo Medium"/>
                <a:cs typeface="Exo Medium"/>
                <a:sym typeface="Exo Medium"/>
              </a:rPr>
              <a:t> Với dữ liệu đã import ở bài 1, bảng dữ liệu SalesOrderHeader bạn hãy tìm ra những đơn hàng có giá trị lớn nhất thuộc khu vực Territory số 5 </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Exo"/>
                <a:ea typeface="Exo"/>
                <a:cs typeface="Exo"/>
                <a:sym typeface="Exo"/>
              </a:rPr>
              <a:t>Bài toán 2:</a:t>
            </a:r>
            <a:r>
              <a:rPr b="0" i="0" lang="en-US" sz="1600" u="none" cap="none" strike="noStrike">
                <a:solidFill>
                  <a:schemeClr val="dk1"/>
                </a:solidFill>
                <a:latin typeface="Exo Medium"/>
                <a:ea typeface="Exo Medium"/>
                <a:cs typeface="Exo Medium"/>
                <a:sym typeface="Exo Medium"/>
              </a:rPr>
              <a:t> Với dữ liệu đã import ở bài 1, bảng dữ liệu SalesOrderHeader, bạn hãy tìm ra những khách hàng có số lần mua nhiều nhất thuộc khu vực Territory số 5</a:t>
            </a:r>
            <a:endParaRPr b="0" i="0" sz="1600" u="none" cap="none" strike="noStrike">
              <a:solidFill>
                <a:srgbClr val="000000"/>
              </a:solidFill>
              <a:latin typeface="Exo Medium"/>
              <a:ea typeface="Exo Medium"/>
              <a:cs typeface="Exo Medium"/>
              <a:sym typeface="Exo Medium"/>
            </a:endParaRPr>
          </a:p>
        </p:txBody>
      </p:sp>
      <p:pic>
        <p:nvPicPr>
          <p:cNvPr id="316" name="Google Shape;316;g2484a3ee230_1_15"/>
          <p:cNvPicPr preferRelativeResize="0"/>
          <p:nvPr/>
        </p:nvPicPr>
        <p:blipFill rotWithShape="1">
          <a:blip r:embed="rId4">
            <a:alphaModFix amt="96000"/>
          </a:blip>
          <a:srcRect b="0" l="0" r="0" t="0"/>
          <a:stretch/>
        </p:blipFill>
        <p:spPr>
          <a:xfrm>
            <a:off x="7191133" y="1741400"/>
            <a:ext cx="4514850" cy="4362450"/>
          </a:xfrm>
          <a:prstGeom prst="rect">
            <a:avLst/>
          </a:prstGeom>
          <a:noFill/>
          <a:ln>
            <a:noFill/>
          </a:ln>
        </p:spPr>
      </p:pic>
      <p:sp>
        <p:nvSpPr>
          <p:cNvPr id="317" name="Google Shape;317;g2484a3ee230_1_15"/>
          <p:cNvSpPr txBox="1"/>
          <p:nvPr/>
        </p:nvSpPr>
        <p:spPr>
          <a:xfrm>
            <a:off x="2131500" y="384025"/>
            <a:ext cx="79290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SubQuery</a:t>
            </a:r>
            <a:r>
              <a:rPr b="1" i="0" lang="en-US" sz="3800" u="none" cap="none" strike="noStrike">
                <a:solidFill>
                  <a:schemeClr val="dk1"/>
                </a:solidFill>
                <a:latin typeface="Exo"/>
                <a:ea typeface="Exo"/>
                <a:cs typeface="Exo"/>
                <a:sym typeface="Exo"/>
              </a:rPr>
              <a:t> hoạt động như thế nào?</a:t>
            </a:r>
            <a:endParaRPr b="1" i="0" sz="3800" u="none" cap="none" strike="noStrike">
              <a:solidFill>
                <a:schemeClr val="dk1"/>
              </a:solidFill>
              <a:latin typeface="Exo"/>
              <a:ea typeface="Exo"/>
              <a:cs typeface="Exo"/>
              <a:sym typeface="Ex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g2432cae1659_0_118"/>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23" name="Google Shape;323;g2432cae1659_0_118"/>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24" name="Google Shape;324;g2432cae1659_0_118"/>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25" name="Google Shape;325;g2432cae1659_0_118"/>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26" name="Google Shape;326;g2432cae1659_0_118"/>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SUBQUERY TRONG SQL</a:t>
            </a:r>
            <a:endParaRPr b="0" i="0" sz="5100" u="none" cap="none" strike="noStrike">
              <a:solidFill>
                <a:schemeClr val="lt1"/>
              </a:solidFill>
              <a:latin typeface="Exo Black"/>
              <a:ea typeface="Exo Black"/>
              <a:cs typeface="Exo Black"/>
              <a:sym typeface="Exo Black"/>
            </a:endParaRPr>
          </a:p>
        </p:txBody>
      </p:sp>
      <p:sp>
        <p:nvSpPr>
          <p:cNvPr id="327" name="Google Shape;327;g2432cae1659_0_118"/>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chemeClr val="lt1"/>
                </a:solidFill>
                <a:latin typeface="Exo Black"/>
                <a:ea typeface="Exo Black"/>
                <a:cs typeface="Exo Black"/>
                <a:sym typeface="Exo Black"/>
              </a:rPr>
              <a:t>SUBQUERY KẾT HỢP VỚI FROM</a:t>
            </a:r>
            <a:endParaRPr b="0" i="0" sz="2000" u="none" cap="none" strike="noStrike">
              <a:solidFill>
                <a:schemeClr val="lt1"/>
              </a:solidFill>
              <a:latin typeface="Exo Black"/>
              <a:ea typeface="Exo Black"/>
              <a:cs typeface="Exo Black"/>
              <a:sym typeface="Exo Black"/>
            </a:endParaRPr>
          </a:p>
        </p:txBody>
      </p:sp>
      <p:pic>
        <p:nvPicPr>
          <p:cNvPr id="328" name="Google Shape;328;g2432cae1659_0_118"/>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g2432cae1659_0_101"/>
          <p:cNvPicPr preferRelativeResize="0"/>
          <p:nvPr/>
        </p:nvPicPr>
        <p:blipFill rotWithShape="1">
          <a:blip r:embed="rId3">
            <a:alphaModFix/>
          </a:blip>
          <a:srcRect b="63550" l="0" r="65720" t="0"/>
          <a:stretch/>
        </p:blipFill>
        <p:spPr>
          <a:xfrm flipH="1">
            <a:off x="-76200" y="381000"/>
            <a:ext cx="3505434" cy="1610175"/>
          </a:xfrm>
          <a:prstGeom prst="rect">
            <a:avLst/>
          </a:prstGeom>
          <a:noFill/>
          <a:ln>
            <a:noFill/>
          </a:ln>
        </p:spPr>
      </p:pic>
      <p:sp>
        <p:nvSpPr>
          <p:cNvPr id="335" name="Google Shape;335;g2432cae1659_0_101"/>
          <p:cNvSpPr txBox="1"/>
          <p:nvPr/>
        </p:nvSpPr>
        <p:spPr>
          <a:xfrm>
            <a:off x="1673575" y="75450"/>
            <a:ext cx="79290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SubQuery</a:t>
            </a:r>
            <a:r>
              <a:rPr b="1" i="0" lang="en-US" sz="3800" u="none" cap="none" strike="noStrike">
                <a:solidFill>
                  <a:schemeClr val="dk1"/>
                </a:solidFill>
                <a:latin typeface="Exo"/>
                <a:ea typeface="Exo"/>
                <a:cs typeface="Exo"/>
                <a:sym typeface="Exo"/>
              </a:rPr>
              <a:t> hoạt động như thế nào?</a:t>
            </a:r>
            <a:endParaRPr b="1" i="0" sz="3800" u="none" cap="none" strike="noStrike">
              <a:solidFill>
                <a:schemeClr val="dk1"/>
              </a:solidFill>
              <a:latin typeface="Exo"/>
              <a:ea typeface="Exo"/>
              <a:cs typeface="Exo"/>
              <a:sym typeface="Exo"/>
            </a:endParaRPr>
          </a:p>
        </p:txBody>
      </p:sp>
      <p:sp>
        <p:nvSpPr>
          <p:cNvPr id="336" name="Google Shape;336;g2432cae1659_0_101"/>
          <p:cNvSpPr txBox="1"/>
          <p:nvPr/>
        </p:nvSpPr>
        <p:spPr>
          <a:xfrm>
            <a:off x="634825" y="3828275"/>
            <a:ext cx="58425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Trong ví dụ bên, </a:t>
            </a:r>
            <a:r>
              <a:rPr b="1" i="0" lang="en-US" sz="1700" u="none" cap="none" strike="noStrike">
                <a:solidFill>
                  <a:srgbClr val="E11F26"/>
                </a:solidFill>
                <a:latin typeface="Exo"/>
                <a:ea typeface="Exo"/>
                <a:cs typeface="Exo"/>
                <a:sym typeface="Exo"/>
              </a:rPr>
              <a:t>Subquery </a:t>
            </a:r>
            <a:r>
              <a:rPr b="0" i="0" lang="en-US" sz="1700" u="none" cap="none" strike="noStrike">
                <a:solidFill>
                  <a:schemeClr val="dk1"/>
                </a:solidFill>
                <a:latin typeface="Exo Medium"/>
                <a:ea typeface="Exo Medium"/>
                <a:cs typeface="Exo Medium"/>
                <a:sym typeface="Exo Medium"/>
              </a:rPr>
              <a:t>nằm cùng mệnh đề </a:t>
            </a:r>
            <a:r>
              <a:rPr b="1" i="0" lang="en-US" sz="1700" u="none" cap="none" strike="noStrike">
                <a:solidFill>
                  <a:srgbClr val="0000FF"/>
                </a:solidFill>
                <a:latin typeface="Exo"/>
                <a:ea typeface="Exo"/>
                <a:cs typeface="Exo"/>
                <a:sym typeface="Exo"/>
              </a:rPr>
              <a:t>FROM</a:t>
            </a:r>
            <a:r>
              <a:rPr b="1" i="0" lang="en-US" sz="1700" u="none" cap="none" strike="noStrike">
                <a:solidFill>
                  <a:schemeClr val="dk1"/>
                </a:solidFill>
                <a:latin typeface="Exo"/>
                <a:ea typeface="Exo"/>
                <a:cs typeface="Exo"/>
                <a:sym typeface="Exo"/>
              </a:rPr>
              <a:t> </a:t>
            </a:r>
            <a:r>
              <a:rPr b="0" i="0" lang="en-US" sz="1700" u="none" cap="none" strike="noStrike">
                <a:solidFill>
                  <a:schemeClr val="dk1"/>
                </a:solidFill>
                <a:latin typeface="Exo Medium"/>
                <a:ea typeface="Exo Medium"/>
                <a:cs typeface="Exo Medium"/>
                <a:sym typeface="Exo Medium"/>
              </a:rPr>
              <a:t>tìm ra giá trị budget trung bình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chemeClr val="dk1"/>
                </a:solidFill>
                <a:latin typeface="Exo Medium"/>
                <a:ea typeface="Exo Medium"/>
                <a:cs typeface="Exo Medium"/>
                <a:sym typeface="Exo Medium"/>
              </a:rPr>
              <a:t>  Sau khi tìm ra giá trị trong đoạn subquery, SQL sẽ sử dụng nó để kết hợp </a:t>
            </a:r>
            <a:r>
              <a:rPr b="1" i="0" lang="en-US" sz="1700" u="none" cap="none" strike="noStrike">
                <a:solidFill>
                  <a:schemeClr val="dk1"/>
                </a:solidFill>
                <a:latin typeface="Exo"/>
                <a:ea typeface="Exo"/>
                <a:cs typeface="Exo"/>
                <a:sym typeface="Exo"/>
              </a:rPr>
              <a:t>CROSS JOIN</a:t>
            </a:r>
            <a:r>
              <a:rPr b="0" i="0" lang="en-US" sz="1700" u="none" cap="none" strike="noStrike">
                <a:solidFill>
                  <a:schemeClr val="dk1"/>
                </a:solidFill>
                <a:latin typeface="Exo Medium"/>
                <a:ea typeface="Exo Medium"/>
                <a:cs typeface="Exo Medium"/>
                <a:sym typeface="Exo Medium"/>
              </a:rPr>
              <a:t> với bảng </a:t>
            </a:r>
            <a:r>
              <a:rPr b="1" i="0" lang="en-US" sz="1700" u="none" cap="none" strike="noStrike">
                <a:solidFill>
                  <a:schemeClr val="dk1"/>
                </a:solidFill>
                <a:latin typeface="Exo"/>
                <a:ea typeface="Exo"/>
                <a:cs typeface="Exo"/>
                <a:sym typeface="Exo"/>
              </a:rPr>
              <a:t>Instructor</a:t>
            </a:r>
            <a:r>
              <a:rPr b="1" i="0" lang="en-US" sz="1700" u="none" cap="none" strike="noStrike">
                <a:solidFill>
                  <a:srgbClr val="0000FF"/>
                </a:solidFill>
                <a:latin typeface="Exo"/>
                <a:ea typeface="Exo"/>
                <a:cs typeface="Exo"/>
                <a:sym typeface="Exo"/>
              </a:rPr>
              <a:t>.</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chemeClr val="dk1"/>
                </a:solidFill>
                <a:latin typeface="Exo Medium"/>
                <a:ea typeface="Exo Medium"/>
                <a:cs typeface="Exo Medium"/>
                <a:sym typeface="Exo Medium"/>
              </a:rPr>
              <a:t>  Kết quả truy vấn sẽ được trả về bằng cách dựa trên dữ liệu đã được lọc từ mệnh đề </a:t>
            </a:r>
            <a:r>
              <a:rPr b="1" i="0" lang="en-US" sz="1700" u="none" cap="none" strike="noStrike">
                <a:solidFill>
                  <a:srgbClr val="0000FF"/>
                </a:solidFill>
                <a:latin typeface="Exo"/>
                <a:ea typeface="Exo"/>
                <a:cs typeface="Exo"/>
                <a:sym typeface="Exo"/>
              </a:rPr>
              <a:t>WHERE</a:t>
            </a:r>
            <a:r>
              <a:rPr b="0" i="0" lang="en-US" sz="1700" u="none" cap="none" strike="noStrike">
                <a:solidFill>
                  <a:schemeClr val="dk1"/>
                </a:solidFill>
                <a:latin typeface="Exo Medium"/>
                <a:ea typeface="Exo Medium"/>
                <a:cs typeface="Exo Medium"/>
                <a:sym typeface="Exo Medium"/>
              </a:rPr>
              <a:t> cuối cùng.</a:t>
            </a:r>
            <a:r>
              <a:rPr b="1" i="0" lang="en-US" sz="1700" u="none" cap="none" strike="noStrike">
                <a:solidFill>
                  <a:srgbClr val="E11F26"/>
                </a:solidFill>
                <a:latin typeface="Exo"/>
                <a:ea typeface="Exo"/>
                <a:cs typeface="Exo"/>
                <a:sym typeface="Exo"/>
              </a:rPr>
              <a:t> </a:t>
            </a:r>
            <a:endParaRPr b="0" i="0" sz="1700" u="none" cap="none" strike="noStrike">
              <a:solidFill>
                <a:srgbClr val="000000"/>
              </a:solidFill>
              <a:latin typeface="Exo Medium"/>
              <a:ea typeface="Exo Medium"/>
              <a:cs typeface="Exo Medium"/>
              <a:sym typeface="Exo Medium"/>
            </a:endParaRPr>
          </a:p>
        </p:txBody>
      </p:sp>
      <p:sp>
        <p:nvSpPr>
          <p:cNvPr id="337" name="Google Shape;337;g2432cae1659_0_101"/>
          <p:cNvSpPr txBox="1"/>
          <p:nvPr/>
        </p:nvSpPr>
        <p:spPr>
          <a:xfrm>
            <a:off x="129175" y="1625213"/>
            <a:ext cx="5601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rgbClr val="E11F26"/>
                </a:solidFill>
                <a:latin typeface="Exo Black"/>
                <a:ea typeface="Exo Black"/>
                <a:cs typeface="Exo Black"/>
                <a:sym typeface="Exo Black"/>
              </a:rPr>
              <a:t>SUBQUERY </a:t>
            </a:r>
            <a:r>
              <a:rPr b="0" i="0" lang="en-US" sz="2000" u="none" cap="none" strike="noStrike">
                <a:solidFill>
                  <a:schemeClr val="dk1"/>
                </a:solidFill>
                <a:latin typeface="Exo Black"/>
                <a:ea typeface="Exo Black"/>
                <a:cs typeface="Exo Black"/>
                <a:sym typeface="Exo Black"/>
              </a:rPr>
              <a:t>KẾT HỢP VỚI</a:t>
            </a:r>
            <a:r>
              <a:rPr b="0" i="0" lang="en-US" sz="2000" u="none" cap="none" strike="noStrike">
                <a:solidFill>
                  <a:srgbClr val="E11F26"/>
                </a:solidFill>
                <a:latin typeface="Exo Black"/>
                <a:ea typeface="Exo Black"/>
                <a:cs typeface="Exo Black"/>
                <a:sym typeface="Exo Black"/>
              </a:rPr>
              <a:t> </a:t>
            </a:r>
            <a:r>
              <a:rPr b="0" i="0" lang="en-US" sz="2000" u="none" cap="none" strike="noStrike">
                <a:solidFill>
                  <a:srgbClr val="0000FF"/>
                </a:solidFill>
                <a:latin typeface="Exo Black"/>
                <a:ea typeface="Exo Black"/>
                <a:cs typeface="Exo Black"/>
                <a:sym typeface="Exo Black"/>
              </a:rPr>
              <a:t>FROM</a:t>
            </a:r>
            <a:endParaRPr b="0" i="0" sz="2000" u="none" cap="none" strike="noStrike">
              <a:solidFill>
                <a:srgbClr val="0000FF"/>
              </a:solidFill>
              <a:latin typeface="Exo Black"/>
              <a:ea typeface="Exo Black"/>
              <a:cs typeface="Exo Black"/>
              <a:sym typeface="Exo Black"/>
            </a:endParaRPr>
          </a:p>
        </p:txBody>
      </p:sp>
      <p:sp>
        <p:nvSpPr>
          <p:cNvPr id="338" name="Google Shape;338;g2432cae1659_0_101"/>
          <p:cNvSpPr txBox="1"/>
          <p:nvPr/>
        </p:nvSpPr>
        <p:spPr>
          <a:xfrm>
            <a:off x="741000" y="2986913"/>
            <a:ext cx="54792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E11F26"/>
                </a:solidFill>
                <a:latin typeface="Exo"/>
                <a:ea typeface="Exo"/>
                <a:cs typeface="Exo"/>
                <a:sym typeface="Exo"/>
              </a:rPr>
              <a:t>Subquery</a:t>
            </a:r>
            <a:r>
              <a:rPr b="0" i="0" lang="en-US" sz="1500" u="none" cap="none" strike="noStrike">
                <a:solidFill>
                  <a:srgbClr val="000000"/>
                </a:solidFill>
                <a:latin typeface="Exo Medium"/>
                <a:ea typeface="Exo Medium"/>
                <a:cs typeface="Exo Medium"/>
                <a:sym typeface="Exo Medium"/>
              </a:rPr>
              <a:t> khi kết hợp với </a:t>
            </a:r>
            <a:r>
              <a:rPr b="1" i="0" lang="en-US" sz="1700" u="none" cap="none" strike="noStrike">
                <a:solidFill>
                  <a:srgbClr val="0000FF"/>
                </a:solidFill>
                <a:latin typeface="Exo"/>
                <a:ea typeface="Exo"/>
                <a:cs typeface="Exo"/>
                <a:sym typeface="Exo"/>
              </a:rPr>
              <a:t>FROM</a:t>
            </a:r>
            <a:r>
              <a:rPr b="0" i="0" lang="en-US" sz="1500" u="none" cap="none" strike="noStrike">
                <a:solidFill>
                  <a:srgbClr val="000000"/>
                </a:solidFill>
                <a:latin typeface="Exo Medium"/>
                <a:ea typeface="Exo Medium"/>
                <a:cs typeface="Exo Medium"/>
                <a:sym typeface="Exo Medium"/>
              </a:rPr>
              <a:t> có tác dụng tạo ra 1 bảng tạm thời, bảng tạm thời này sẽ được truy vấn chính sử dụng để truy vấn dữ liệu.</a:t>
            </a:r>
            <a:endParaRPr b="0" i="0" sz="1500" u="none" cap="none" strike="noStrike">
              <a:solidFill>
                <a:srgbClr val="000000"/>
              </a:solidFill>
              <a:latin typeface="Exo Medium"/>
              <a:ea typeface="Exo Medium"/>
              <a:cs typeface="Exo Medium"/>
              <a:sym typeface="Exo Medium"/>
            </a:endParaRPr>
          </a:p>
        </p:txBody>
      </p:sp>
      <p:pic>
        <p:nvPicPr>
          <p:cNvPr id="339" name="Google Shape;339;g2432cae1659_0_101"/>
          <p:cNvPicPr preferRelativeResize="0"/>
          <p:nvPr/>
        </p:nvPicPr>
        <p:blipFill rotWithShape="1">
          <a:blip r:embed="rId4">
            <a:alphaModFix/>
          </a:blip>
          <a:srcRect b="0" l="0" r="0" t="0"/>
          <a:stretch/>
        </p:blipFill>
        <p:spPr>
          <a:xfrm>
            <a:off x="590421" y="3942584"/>
            <a:ext cx="88821" cy="190315"/>
          </a:xfrm>
          <a:prstGeom prst="rect">
            <a:avLst/>
          </a:prstGeom>
          <a:noFill/>
          <a:ln>
            <a:noFill/>
          </a:ln>
        </p:spPr>
      </p:pic>
      <p:pic>
        <p:nvPicPr>
          <p:cNvPr id="340" name="Google Shape;340;g2432cae1659_0_101"/>
          <p:cNvPicPr preferRelativeResize="0"/>
          <p:nvPr/>
        </p:nvPicPr>
        <p:blipFill rotWithShape="1">
          <a:blip r:embed="rId4">
            <a:alphaModFix/>
          </a:blip>
          <a:srcRect b="0" l="0" r="0" t="0"/>
          <a:stretch/>
        </p:blipFill>
        <p:spPr>
          <a:xfrm>
            <a:off x="590433" y="3125634"/>
            <a:ext cx="88821" cy="190315"/>
          </a:xfrm>
          <a:prstGeom prst="rect">
            <a:avLst/>
          </a:prstGeom>
          <a:noFill/>
          <a:ln>
            <a:noFill/>
          </a:ln>
        </p:spPr>
      </p:pic>
      <p:pic>
        <p:nvPicPr>
          <p:cNvPr id="341" name="Google Shape;341;g2432cae1659_0_101"/>
          <p:cNvPicPr preferRelativeResize="0"/>
          <p:nvPr/>
        </p:nvPicPr>
        <p:blipFill rotWithShape="1">
          <a:blip r:embed="rId4">
            <a:alphaModFix/>
          </a:blip>
          <a:srcRect b="0" l="0" r="0" t="0"/>
          <a:stretch/>
        </p:blipFill>
        <p:spPr>
          <a:xfrm>
            <a:off x="590421" y="4737559"/>
            <a:ext cx="88821" cy="190315"/>
          </a:xfrm>
          <a:prstGeom prst="rect">
            <a:avLst/>
          </a:prstGeom>
          <a:noFill/>
          <a:ln>
            <a:noFill/>
          </a:ln>
        </p:spPr>
      </p:pic>
      <p:pic>
        <p:nvPicPr>
          <p:cNvPr id="342" name="Google Shape;342;g2432cae1659_0_101"/>
          <p:cNvPicPr preferRelativeResize="0"/>
          <p:nvPr/>
        </p:nvPicPr>
        <p:blipFill rotWithShape="1">
          <a:blip r:embed="rId4">
            <a:alphaModFix/>
          </a:blip>
          <a:srcRect b="0" l="0" r="0" t="0"/>
          <a:stretch/>
        </p:blipFill>
        <p:spPr>
          <a:xfrm>
            <a:off x="590421" y="5503609"/>
            <a:ext cx="88821" cy="190315"/>
          </a:xfrm>
          <a:prstGeom prst="rect">
            <a:avLst/>
          </a:prstGeom>
          <a:noFill/>
          <a:ln>
            <a:noFill/>
          </a:ln>
        </p:spPr>
      </p:pic>
      <p:sp>
        <p:nvSpPr>
          <p:cNvPr id="343" name="Google Shape;343;g2432cae1659_0_101"/>
          <p:cNvSpPr txBox="1"/>
          <p:nvPr/>
        </p:nvSpPr>
        <p:spPr>
          <a:xfrm>
            <a:off x="8050300" y="4408650"/>
            <a:ext cx="2022300" cy="615600"/>
          </a:xfrm>
          <a:prstGeom prst="rect">
            <a:avLst/>
          </a:prstGeom>
          <a:noFill/>
          <a:ln cap="flat" cmpd="sng" w="19050">
            <a:solidFill>
              <a:srgbClr val="E11F26"/>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Calibri"/>
              <a:ea typeface="Calibri"/>
              <a:cs typeface="Calibri"/>
              <a:sym typeface="Calibri"/>
            </a:endParaRPr>
          </a:p>
        </p:txBody>
      </p:sp>
      <p:pic>
        <p:nvPicPr>
          <p:cNvPr id="344" name="Google Shape;344;g2432cae1659_0_101"/>
          <p:cNvPicPr preferRelativeResize="0"/>
          <p:nvPr/>
        </p:nvPicPr>
        <p:blipFill rotWithShape="1">
          <a:blip r:embed="rId5">
            <a:alphaModFix/>
          </a:blip>
          <a:srcRect b="0" l="0" r="0" t="0"/>
          <a:stretch/>
        </p:blipFill>
        <p:spPr>
          <a:xfrm>
            <a:off x="6553525" y="1102200"/>
            <a:ext cx="5601900" cy="5641500"/>
          </a:xfrm>
          <a:prstGeom prst="rect">
            <a:avLst/>
          </a:prstGeom>
          <a:noFill/>
          <a:ln>
            <a:noFill/>
          </a:ln>
        </p:spPr>
      </p:pic>
      <p:sp>
        <p:nvSpPr>
          <p:cNvPr id="345" name="Google Shape;345;g2432cae1659_0_101"/>
          <p:cNvSpPr/>
          <p:nvPr/>
        </p:nvSpPr>
        <p:spPr>
          <a:xfrm flipH="1">
            <a:off x="10266925" y="4656600"/>
            <a:ext cx="308100" cy="227400"/>
          </a:xfrm>
          <a:prstGeom prst="rightArrow">
            <a:avLst>
              <a:gd fmla="val 50000" name="adj1"/>
              <a:gd fmla="val 50000" name="adj2"/>
            </a:avLst>
          </a:prstGeom>
          <a:solidFill>
            <a:srgbClr val="E11F26"/>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2432cae1659_0_101"/>
          <p:cNvSpPr txBox="1"/>
          <p:nvPr/>
        </p:nvSpPr>
        <p:spPr>
          <a:xfrm>
            <a:off x="10670275" y="4570200"/>
            <a:ext cx="100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SubQuery</a:t>
            </a:r>
            <a:endParaRPr b="0" i="0" sz="1400" u="none" cap="none" strike="noStrike">
              <a:solidFill>
                <a:srgbClr val="000000"/>
              </a:solidFill>
              <a:latin typeface="Exo Medium"/>
              <a:ea typeface="Exo Medium"/>
              <a:cs typeface="Exo Medium"/>
              <a:sym typeface="Exo Medium"/>
            </a:endParaRPr>
          </a:p>
        </p:txBody>
      </p:sp>
      <p:sp>
        <p:nvSpPr>
          <p:cNvPr id="347" name="Google Shape;347;g2432cae1659_0_101"/>
          <p:cNvSpPr txBox="1"/>
          <p:nvPr/>
        </p:nvSpPr>
        <p:spPr>
          <a:xfrm>
            <a:off x="608625" y="2122400"/>
            <a:ext cx="6055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Exo"/>
                <a:ea typeface="Exo"/>
                <a:cs typeface="Exo"/>
                <a:sym typeface="Exo"/>
              </a:rPr>
              <a:t>Bài toán:</a:t>
            </a:r>
            <a:r>
              <a:rPr b="0" i="0" lang="en-US" sz="1600" u="none" cap="none" strike="noStrike">
                <a:solidFill>
                  <a:srgbClr val="000000"/>
                </a:solidFill>
                <a:latin typeface="Exo Medium"/>
                <a:ea typeface="Exo Medium"/>
                <a:cs typeface="Exo Medium"/>
                <a:sym typeface="Exo Medium"/>
              </a:rPr>
              <a:t> Hãy tìm ra những giáo sư có mức lương cao hơn mức ngân sách trung bình của các khoa.</a:t>
            </a:r>
            <a:endParaRPr b="0" i="0" sz="1600" u="none" cap="none" strike="noStrike">
              <a:solidFill>
                <a:srgbClr val="000000"/>
              </a:solidFill>
              <a:latin typeface="Exo Medium"/>
              <a:ea typeface="Exo Medium"/>
              <a:cs typeface="Exo Medium"/>
              <a:sym typeface="Exo Medium"/>
            </a:endParaRPr>
          </a:p>
        </p:txBody>
      </p:sp>
      <p:sp>
        <p:nvSpPr>
          <p:cNvPr id="348" name="Google Shape;348;g2432cae1659_0_101"/>
          <p:cNvSpPr txBox="1"/>
          <p:nvPr/>
        </p:nvSpPr>
        <p:spPr>
          <a:xfrm>
            <a:off x="7067550" y="762000"/>
            <a:ext cx="153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Table Instructor</a:t>
            </a:r>
            <a:endParaRPr b="0" i="0" sz="1400" u="none" cap="none" strike="noStrike">
              <a:solidFill>
                <a:srgbClr val="000000"/>
              </a:solidFill>
              <a:latin typeface="Exo Medium"/>
              <a:ea typeface="Exo Medium"/>
              <a:cs typeface="Exo Medium"/>
              <a:sym typeface="Exo Medium"/>
            </a:endParaRPr>
          </a:p>
        </p:txBody>
      </p:sp>
      <p:sp>
        <p:nvSpPr>
          <p:cNvPr id="349" name="Google Shape;349;g2432cae1659_0_101"/>
          <p:cNvSpPr txBox="1"/>
          <p:nvPr/>
        </p:nvSpPr>
        <p:spPr>
          <a:xfrm>
            <a:off x="9953625" y="762000"/>
            <a:ext cx="1828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Table Department</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g2484a3ee230_1_34"/>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sp>
        <p:nvSpPr>
          <p:cNvPr id="356" name="Google Shape;356;g2484a3ee230_1_34"/>
          <p:cNvSpPr txBox="1"/>
          <p:nvPr/>
        </p:nvSpPr>
        <p:spPr>
          <a:xfrm>
            <a:off x="646500" y="1785388"/>
            <a:ext cx="5601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rgbClr val="E11F26"/>
                </a:solidFill>
                <a:latin typeface="Exo Black"/>
                <a:ea typeface="Exo Black"/>
                <a:cs typeface="Exo Black"/>
                <a:sym typeface="Exo Black"/>
              </a:rPr>
              <a:t>SUBQUERY </a:t>
            </a:r>
            <a:r>
              <a:rPr b="0" i="0" lang="en-US" sz="2000" u="none" cap="none" strike="noStrike">
                <a:solidFill>
                  <a:schemeClr val="dk1"/>
                </a:solidFill>
                <a:latin typeface="Exo Black"/>
                <a:ea typeface="Exo Black"/>
                <a:cs typeface="Exo Black"/>
                <a:sym typeface="Exo Black"/>
              </a:rPr>
              <a:t>KẾT HỢP VỚI</a:t>
            </a:r>
            <a:r>
              <a:rPr b="0" i="0" lang="en-US" sz="2000" u="none" cap="none" strike="noStrike">
                <a:solidFill>
                  <a:srgbClr val="E11F26"/>
                </a:solidFill>
                <a:latin typeface="Exo Black"/>
                <a:ea typeface="Exo Black"/>
                <a:cs typeface="Exo Black"/>
                <a:sym typeface="Exo Black"/>
              </a:rPr>
              <a:t> </a:t>
            </a:r>
            <a:r>
              <a:rPr b="0" i="0" lang="en-US" sz="2000" u="none" cap="none" strike="noStrike">
                <a:solidFill>
                  <a:srgbClr val="0000FF"/>
                </a:solidFill>
                <a:latin typeface="Exo Black"/>
                <a:ea typeface="Exo Black"/>
                <a:cs typeface="Exo Black"/>
                <a:sym typeface="Exo Black"/>
              </a:rPr>
              <a:t>FROM</a:t>
            </a:r>
            <a:endParaRPr b="0" i="0" sz="2000" u="none" cap="none" strike="noStrike">
              <a:solidFill>
                <a:srgbClr val="0000FF"/>
              </a:solidFill>
              <a:latin typeface="Exo Black"/>
              <a:ea typeface="Exo Black"/>
              <a:cs typeface="Exo Black"/>
              <a:sym typeface="Exo Black"/>
            </a:endParaRPr>
          </a:p>
        </p:txBody>
      </p:sp>
      <p:sp>
        <p:nvSpPr>
          <p:cNvPr id="357" name="Google Shape;357;g2484a3ee230_1_34"/>
          <p:cNvSpPr txBox="1"/>
          <p:nvPr/>
        </p:nvSpPr>
        <p:spPr>
          <a:xfrm>
            <a:off x="743800" y="2360825"/>
            <a:ext cx="6055800" cy="289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Exo"/>
                <a:ea typeface="Exo"/>
                <a:cs typeface="Exo"/>
                <a:sym typeface="Exo"/>
              </a:rPr>
              <a:t>Bài toán 1:</a:t>
            </a:r>
            <a:r>
              <a:rPr b="0" i="0" lang="en-US" sz="1600" u="none" cap="none" strike="noStrike">
                <a:solidFill>
                  <a:srgbClr val="000000"/>
                </a:solidFill>
                <a:latin typeface="Exo Medium"/>
                <a:ea typeface="Exo Medium"/>
                <a:cs typeface="Exo Medium"/>
                <a:sym typeface="Exo Medium"/>
              </a:rPr>
              <a:t> Với dữ liệu đã import ở bài 1, bảng dữ liệu SalesOrderHeader bạn hãy tìm ra những đơn hàng thuộc khu vực Territory số 5 có giá trị cao hơn giá trị trung bình của các đơn hàng trong cùng khu vực</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Exo"/>
                <a:ea typeface="Exo"/>
                <a:cs typeface="Exo"/>
                <a:sym typeface="Exo"/>
              </a:rPr>
              <a:t>Bài toán 2:</a:t>
            </a:r>
            <a:r>
              <a:rPr b="0" i="0" lang="en-US" sz="1600" u="none" cap="none" strike="noStrike">
                <a:solidFill>
                  <a:schemeClr val="dk1"/>
                </a:solidFill>
                <a:latin typeface="Exo Medium"/>
                <a:ea typeface="Exo Medium"/>
                <a:cs typeface="Exo Medium"/>
                <a:sym typeface="Exo Medium"/>
              </a:rPr>
              <a:t> Với dữ liệu đã import ở bài 1, bảng dữ liệu SalesOrderHeader, bạn hãy tìm ra những khách hàng thuộc khu vực Territory số 5 có số lần mua nhiều hơn trung bình số lần mua của các khách hàng cùng khu vực</a:t>
            </a:r>
            <a:endParaRPr b="0" i="0" sz="1600" u="none" cap="none" strike="noStrike">
              <a:solidFill>
                <a:srgbClr val="000000"/>
              </a:solidFill>
              <a:latin typeface="Exo Medium"/>
              <a:ea typeface="Exo Medium"/>
              <a:cs typeface="Exo Medium"/>
              <a:sym typeface="Exo Medium"/>
            </a:endParaRPr>
          </a:p>
        </p:txBody>
      </p:sp>
      <p:pic>
        <p:nvPicPr>
          <p:cNvPr id="358" name="Google Shape;358;g2484a3ee230_1_34"/>
          <p:cNvPicPr preferRelativeResize="0"/>
          <p:nvPr/>
        </p:nvPicPr>
        <p:blipFill rotWithShape="1">
          <a:blip r:embed="rId4">
            <a:alphaModFix amt="96000"/>
          </a:blip>
          <a:srcRect b="0" l="0" r="0" t="0"/>
          <a:stretch/>
        </p:blipFill>
        <p:spPr>
          <a:xfrm>
            <a:off x="7191133" y="1741400"/>
            <a:ext cx="4514850" cy="4362450"/>
          </a:xfrm>
          <a:prstGeom prst="rect">
            <a:avLst/>
          </a:prstGeom>
          <a:noFill/>
          <a:ln>
            <a:noFill/>
          </a:ln>
        </p:spPr>
      </p:pic>
      <p:sp>
        <p:nvSpPr>
          <p:cNvPr id="359" name="Google Shape;359;g2484a3ee230_1_34"/>
          <p:cNvSpPr txBox="1"/>
          <p:nvPr/>
        </p:nvSpPr>
        <p:spPr>
          <a:xfrm>
            <a:off x="2131500" y="384025"/>
            <a:ext cx="79290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SubQuery</a:t>
            </a:r>
            <a:r>
              <a:rPr b="1" i="0" lang="en-US" sz="3800" u="none" cap="none" strike="noStrike">
                <a:solidFill>
                  <a:schemeClr val="dk1"/>
                </a:solidFill>
                <a:latin typeface="Exo"/>
                <a:ea typeface="Exo"/>
                <a:cs typeface="Exo"/>
                <a:sym typeface="Exo"/>
              </a:rPr>
              <a:t> hoạt động như thế nào?</a:t>
            </a:r>
            <a:endParaRPr b="1" i="0" sz="3800" u="none" cap="none" strike="noStrike">
              <a:solidFill>
                <a:schemeClr val="dk1"/>
              </a:solidFill>
              <a:latin typeface="Exo"/>
              <a:ea typeface="Exo"/>
              <a:cs typeface="Exo"/>
              <a:sym typeface="Ex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2240e1d269b_0_27"/>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365" name="Google Shape;365;g2240e1d269b_0_27"/>
          <p:cNvSpPr txBox="1"/>
          <p:nvPr/>
        </p:nvSpPr>
        <p:spPr>
          <a:xfrm>
            <a:off x="4882268" y="2551644"/>
            <a:ext cx="72510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000000"/>
                </a:solidFill>
                <a:latin typeface="Exo Medium"/>
                <a:ea typeface="Exo Medium"/>
                <a:cs typeface="Exo Medium"/>
                <a:sym typeface="Exo Medium"/>
              </a:rPr>
              <a:t>Với bảng </a:t>
            </a:r>
            <a:r>
              <a:rPr b="0" i="0" lang="en-US" sz="1600" u="none" cap="none" strike="noStrike">
                <a:solidFill>
                  <a:srgbClr val="212121"/>
                </a:solidFill>
                <a:latin typeface="Exo Medium"/>
                <a:ea typeface="Exo Medium"/>
                <a:cs typeface="Exo Medium"/>
                <a:sym typeface="Exo Medium"/>
              </a:rPr>
              <a:t>SalesOrderHeader:</a:t>
            </a:r>
            <a:endParaRPr b="0" i="0" sz="16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212121"/>
                </a:solidFill>
                <a:latin typeface="Exo Medium"/>
                <a:ea typeface="Exo Medium"/>
                <a:cs typeface="Exo Medium"/>
                <a:sym typeface="Exo Medium"/>
              </a:rPr>
              <a:t>1. Tìm ra những khu vực Territory nào có doanh số cao hơn doanh số </a:t>
            </a:r>
            <a:endParaRPr b="0" i="0" sz="1600" u="none" cap="none" strike="noStrike">
              <a:solidFill>
                <a:srgbClr val="21212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212121"/>
                </a:solidFill>
                <a:latin typeface="Exo Medium"/>
                <a:ea typeface="Exo Medium"/>
                <a:cs typeface="Exo Medium"/>
                <a:sym typeface="Exo Medium"/>
              </a:rPr>
              <a:t>trung bình của tất cả khu vực.</a:t>
            </a:r>
            <a:endParaRPr b="0" i="0" sz="1600" u="none" cap="none" strike="noStrike">
              <a:solidFill>
                <a:srgbClr val="21212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000000"/>
                </a:solidFill>
                <a:latin typeface="Exo Medium"/>
                <a:ea typeface="Exo Medium"/>
                <a:cs typeface="Exo Medium"/>
                <a:sym typeface="Exo Medium"/>
              </a:rPr>
              <a:t>2. Hãy tìm ra salesman có doanh số lớn nhất của từng khu vực Territory</a:t>
            </a:r>
            <a:endParaRPr b="0" i="0" sz="1600" u="none" cap="none" strike="noStrike">
              <a:solidFill>
                <a:srgbClr val="212121"/>
              </a:solidFill>
              <a:latin typeface="Exo Medium"/>
              <a:ea typeface="Exo Medium"/>
              <a:cs typeface="Exo Medium"/>
              <a:sym typeface="Exo Medium"/>
            </a:endParaRPr>
          </a:p>
          <a:p>
            <a:pPr indent="0" lvl="2"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212121"/>
              </a:solidFill>
              <a:latin typeface="Exo Medium"/>
              <a:ea typeface="Exo Medium"/>
              <a:cs typeface="Exo Medium"/>
              <a:sym typeface="Exo Medium"/>
            </a:endParaRPr>
          </a:p>
        </p:txBody>
      </p:sp>
      <p:sp>
        <p:nvSpPr>
          <p:cNvPr id="366" name="Google Shape;366;g2240e1d269b_0_27"/>
          <p:cNvSpPr txBox="1"/>
          <p:nvPr/>
        </p:nvSpPr>
        <p:spPr>
          <a:xfrm>
            <a:off x="2839350" y="508950"/>
            <a:ext cx="65133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E2262D"/>
                </a:solidFill>
                <a:latin typeface="Exo"/>
                <a:ea typeface="Exo"/>
                <a:cs typeface="Exo"/>
                <a:sym typeface="Exo"/>
              </a:rPr>
              <a:t>SubQuery</a:t>
            </a:r>
            <a:r>
              <a:rPr b="1" i="0" lang="en-US" sz="4000" u="none" cap="none" strike="noStrike">
                <a:solidFill>
                  <a:schemeClr val="dk1"/>
                </a:solidFill>
                <a:latin typeface="Exo"/>
                <a:ea typeface="Exo"/>
                <a:cs typeface="Exo"/>
                <a:sym typeface="Exo"/>
              </a:rPr>
              <a:t> Trong SQL </a:t>
            </a:r>
            <a:endParaRPr b="1" i="0" sz="1400" u="none" cap="none" strike="noStrike">
              <a:solidFill>
                <a:srgbClr val="000000"/>
              </a:solidFill>
              <a:latin typeface="Exo"/>
              <a:ea typeface="Exo"/>
              <a:cs typeface="Exo"/>
              <a:sym typeface="Exo"/>
            </a:endParaRPr>
          </a:p>
        </p:txBody>
      </p:sp>
      <p:pic>
        <p:nvPicPr>
          <p:cNvPr id="367" name="Google Shape;367;g2240e1d269b_0_27"/>
          <p:cNvPicPr preferRelativeResize="0"/>
          <p:nvPr/>
        </p:nvPicPr>
        <p:blipFill rotWithShape="1">
          <a:blip r:embed="rId3">
            <a:alphaModFix/>
          </a:blip>
          <a:srcRect b="0" l="0" r="0" t="0"/>
          <a:stretch/>
        </p:blipFill>
        <p:spPr>
          <a:xfrm flipH="1">
            <a:off x="152400" y="1423475"/>
            <a:ext cx="4636167" cy="46361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25023cf263_0_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73" name="Google Shape;373;g225023cf263_0_0"/>
          <p:cNvSpPr txBox="1"/>
          <p:nvPr/>
        </p:nvSpPr>
        <p:spPr>
          <a:xfrm>
            <a:off x="1222050" y="388950"/>
            <a:ext cx="97479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3000" u="none" cap="none" strike="noStrike">
                <a:solidFill>
                  <a:schemeClr val="dk1"/>
                </a:solidFill>
                <a:latin typeface="Exo ExtraBold"/>
                <a:ea typeface="Exo ExtraBold"/>
                <a:cs typeface="Exo ExtraBold"/>
                <a:sym typeface="Exo ExtraBold"/>
              </a:rPr>
              <a:t>SỬ DỤNG </a:t>
            </a:r>
            <a:r>
              <a:rPr b="0" i="0" lang="en-US" sz="3000" u="none" cap="none" strike="noStrike">
                <a:solidFill>
                  <a:srgbClr val="E11F26"/>
                </a:solidFill>
                <a:latin typeface="Exo ExtraBold"/>
                <a:ea typeface="Exo ExtraBold"/>
                <a:cs typeface="Exo ExtraBold"/>
                <a:sym typeface="Exo ExtraBold"/>
              </a:rPr>
              <a:t>SUBQUERY </a:t>
            </a:r>
            <a:r>
              <a:rPr b="0" i="0" lang="en-US" sz="3000" u="none" cap="none" strike="noStrike">
                <a:solidFill>
                  <a:schemeClr val="dk1"/>
                </a:solidFill>
                <a:latin typeface="Exo ExtraBold"/>
                <a:ea typeface="Exo ExtraBold"/>
                <a:cs typeface="Exo ExtraBold"/>
                <a:sym typeface="Exo ExtraBold"/>
              </a:rPr>
              <a:t>GIẢI QUYẾT VẤN ĐỀ </a:t>
            </a:r>
            <a:endParaRPr b="0" i="0" sz="3000" u="none" cap="none" strike="noStrike">
              <a:solidFill>
                <a:schemeClr val="dk1"/>
              </a:solidFill>
              <a:latin typeface="Exo ExtraBold"/>
              <a:ea typeface="Exo ExtraBold"/>
              <a:cs typeface="Exo ExtraBold"/>
              <a:sym typeface="Exo ExtraBold"/>
            </a:endParaRPr>
          </a:p>
          <a:p>
            <a:pPr indent="0" lvl="0" marL="0" marR="0" rtl="0" algn="ctr">
              <a:lnSpc>
                <a:spcPct val="100000"/>
              </a:lnSpc>
              <a:spcBef>
                <a:spcPts val="0"/>
              </a:spcBef>
              <a:spcAft>
                <a:spcPts val="0"/>
              </a:spcAft>
              <a:buClr>
                <a:srgbClr val="000000"/>
              </a:buClr>
              <a:buSzPts val="2500"/>
              <a:buFont typeface="Arial"/>
              <a:buNone/>
            </a:pPr>
            <a:r>
              <a:rPr b="0" i="0" lang="en-US" sz="3000" u="none" cap="none" strike="noStrike">
                <a:solidFill>
                  <a:schemeClr val="dk1"/>
                </a:solidFill>
                <a:latin typeface="Exo ExtraBold"/>
                <a:ea typeface="Exo ExtraBold"/>
                <a:cs typeface="Exo ExtraBold"/>
                <a:sym typeface="Exo ExtraBold"/>
              </a:rPr>
              <a:t>ĐÃ ĐẶT RA</a:t>
            </a:r>
            <a:endParaRPr b="0" i="0" sz="3000" u="none" cap="none" strike="noStrike">
              <a:solidFill>
                <a:schemeClr val="dk1"/>
              </a:solidFill>
              <a:latin typeface="Exo ExtraBold"/>
              <a:ea typeface="Exo ExtraBold"/>
              <a:cs typeface="Exo ExtraBold"/>
              <a:sym typeface="Exo ExtraBold"/>
            </a:endParaRPr>
          </a:p>
        </p:txBody>
      </p:sp>
      <p:pic>
        <p:nvPicPr>
          <p:cNvPr id="374" name="Google Shape;374;g225023cf263_0_0"/>
          <p:cNvPicPr preferRelativeResize="0"/>
          <p:nvPr/>
        </p:nvPicPr>
        <p:blipFill rotWithShape="1">
          <a:blip r:embed="rId3">
            <a:alphaModFix/>
          </a:blip>
          <a:srcRect b="64829" l="-168" r="65617" t="0"/>
          <a:stretch/>
        </p:blipFill>
        <p:spPr>
          <a:xfrm>
            <a:off x="8515724" y="5451975"/>
            <a:ext cx="4145677" cy="1822826"/>
          </a:xfrm>
          <a:prstGeom prst="rect">
            <a:avLst/>
          </a:prstGeom>
          <a:noFill/>
          <a:ln>
            <a:noFill/>
          </a:ln>
        </p:spPr>
      </p:pic>
      <p:sp>
        <p:nvSpPr>
          <p:cNvPr id="375" name="Google Shape;375;g225023cf263_0_0"/>
          <p:cNvSpPr txBox="1"/>
          <p:nvPr/>
        </p:nvSpPr>
        <p:spPr>
          <a:xfrm>
            <a:off x="5489250" y="1672950"/>
            <a:ext cx="4224900" cy="6156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Hãy tìm ra đơn hàng mua nhiều sản phẩm nhất trong bảng dữ liệu bên dưới?</a:t>
            </a:r>
            <a:endParaRPr b="0" i="0" sz="1400" u="none" cap="none" strike="noStrike">
              <a:solidFill>
                <a:srgbClr val="000000"/>
              </a:solidFill>
              <a:latin typeface="Exo Medium"/>
              <a:ea typeface="Exo Medium"/>
              <a:cs typeface="Exo Medium"/>
              <a:sym typeface="Exo Medium"/>
            </a:endParaRPr>
          </a:p>
        </p:txBody>
      </p:sp>
      <p:graphicFrame>
        <p:nvGraphicFramePr>
          <p:cNvPr id="376" name="Google Shape;376;g225023cf263_0_0"/>
          <p:cNvGraphicFramePr/>
          <p:nvPr/>
        </p:nvGraphicFramePr>
        <p:xfrm>
          <a:off x="5489250" y="2732538"/>
          <a:ext cx="3000000" cy="3000000"/>
        </p:xfrm>
        <a:graphic>
          <a:graphicData uri="http://schemas.openxmlformats.org/drawingml/2006/table">
            <a:tbl>
              <a:tblPr>
                <a:noFill/>
                <a:tableStyleId>{62A408B6-39BD-4808-A463-A65BB6459A9D}</a:tableStyleId>
              </a:tblPr>
              <a:tblGrid>
                <a:gridCol w="1631150"/>
                <a:gridCol w="1480300"/>
                <a:gridCol w="1113450"/>
              </a:tblGrid>
              <a:tr h="2869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r>
              <a:tr h="2869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869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083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083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bl>
          </a:graphicData>
        </a:graphic>
      </p:graphicFrame>
      <p:pic>
        <p:nvPicPr>
          <p:cNvPr id="377" name="Google Shape;377;g225023cf263_0_0"/>
          <p:cNvPicPr preferRelativeResize="0"/>
          <p:nvPr/>
        </p:nvPicPr>
        <p:blipFill rotWithShape="1">
          <a:blip r:embed="rId4">
            <a:alphaModFix/>
          </a:blip>
          <a:srcRect b="0" l="0" r="0" t="0"/>
          <a:stretch/>
        </p:blipFill>
        <p:spPr>
          <a:xfrm>
            <a:off x="2695363" y="2360737"/>
            <a:ext cx="2021974" cy="2021974"/>
          </a:xfrm>
          <a:prstGeom prst="rect">
            <a:avLst/>
          </a:prstGeom>
          <a:noFill/>
          <a:ln>
            <a:noFill/>
          </a:ln>
        </p:spPr>
      </p:pic>
      <p:sp>
        <p:nvSpPr>
          <p:cNvPr id="378" name="Google Shape;378;g225023cf263_0_0"/>
          <p:cNvSpPr/>
          <p:nvPr/>
        </p:nvSpPr>
        <p:spPr>
          <a:xfrm>
            <a:off x="4602188" y="3317400"/>
            <a:ext cx="556500" cy="3078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225023cf263_0_0"/>
          <p:cNvSpPr/>
          <p:nvPr/>
        </p:nvSpPr>
        <p:spPr>
          <a:xfrm rot="-5400000">
            <a:off x="3197450" y="4519225"/>
            <a:ext cx="436500" cy="3078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80" name="Google Shape;380;g225023cf263_0_0"/>
          <p:cNvGraphicFramePr/>
          <p:nvPr/>
        </p:nvGraphicFramePr>
        <p:xfrm>
          <a:off x="2612650" y="5117570"/>
          <a:ext cx="3000000" cy="3000000"/>
        </p:xfrm>
        <a:graphic>
          <a:graphicData uri="http://schemas.openxmlformats.org/drawingml/2006/table">
            <a:tbl>
              <a:tblPr>
                <a:noFill/>
                <a:tableStyleId>{62A408B6-39BD-4808-A463-A65BB6459A9D}</a:tableStyleId>
              </a:tblPr>
              <a:tblGrid>
                <a:gridCol w="991350"/>
                <a:gridCol w="614750"/>
              </a:tblGrid>
              <a:tr h="2535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686D"/>
                    </a:solidFill>
                  </a:tcPr>
                </a:tc>
              </a:tr>
              <a:tr h="2535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535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535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bl>
          </a:graphicData>
        </a:graphic>
      </p:graphicFrame>
      <p:sp>
        <p:nvSpPr>
          <p:cNvPr id="381" name="Google Shape;381;g225023cf263_0_0"/>
          <p:cNvSpPr txBox="1"/>
          <p:nvPr/>
        </p:nvSpPr>
        <p:spPr>
          <a:xfrm>
            <a:off x="5489250" y="4654075"/>
            <a:ext cx="4224900" cy="1262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SELECT</a:t>
            </a:r>
            <a:r>
              <a:rPr b="0" i="0" lang="en-US" sz="1400" u="none" cap="none" strike="noStrike">
                <a:solidFill>
                  <a:srgbClr val="000000"/>
                </a:solidFill>
                <a:latin typeface="Exo Medium"/>
                <a:ea typeface="Exo Medium"/>
                <a:cs typeface="Exo Medium"/>
                <a:sym typeface="Exo Medium"/>
              </a:rPr>
              <a:t> </a:t>
            </a:r>
            <a:r>
              <a:rPr b="0" i="0" lang="en-US" sz="900" u="none" cap="none" strike="noStrike">
                <a:solidFill>
                  <a:srgbClr val="212121"/>
                </a:solidFill>
                <a:highlight>
                  <a:srgbClr val="FFFFFE"/>
                </a:highlight>
                <a:latin typeface="Exo Medium"/>
                <a:ea typeface="Exo Medium"/>
                <a:cs typeface="Exo Medium"/>
                <a:sym typeface="Exo Medium"/>
              </a:rPr>
              <a:t> </a:t>
            </a:r>
            <a:r>
              <a:rPr b="0" i="0" lang="en-US" sz="1400" u="none" cap="none" strike="noStrike">
                <a:solidFill>
                  <a:schemeClr val="dk1"/>
                </a:solidFill>
                <a:latin typeface="Exo Medium"/>
                <a:ea typeface="Exo Medium"/>
                <a:cs typeface="Exo Medium"/>
                <a:sym typeface="Exo Medium"/>
              </a:rPr>
              <a:t>CusID</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FROM</a:t>
            </a:r>
            <a:r>
              <a:rPr b="0" i="0" lang="en-US" sz="1400" u="none" cap="none" strike="noStrike">
                <a:solidFill>
                  <a:srgbClr val="0000FF"/>
                </a:solidFill>
                <a:latin typeface="Exo Medium"/>
                <a:ea typeface="Exo Medium"/>
                <a:cs typeface="Exo Medium"/>
                <a:sym typeface="Exo Medium"/>
              </a:rPr>
              <a:t> </a:t>
            </a:r>
            <a:r>
              <a:rPr b="0" i="0" lang="en-US" sz="1400" u="none" cap="none" strike="noStrike">
                <a:solidFill>
                  <a:srgbClr val="000000"/>
                </a:solidFill>
                <a:latin typeface="Exo Medium"/>
                <a:ea typeface="Exo Medium"/>
                <a:cs typeface="Exo Medium"/>
                <a:sym typeface="Exo Medium"/>
              </a:rPr>
              <a:t>Sales,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           (</a:t>
            </a:r>
            <a:r>
              <a:rPr b="1" i="0" lang="en-US" sz="1400" u="none" cap="none" strike="noStrike">
                <a:solidFill>
                  <a:srgbClr val="0000FF"/>
                </a:solidFill>
                <a:latin typeface="Exo"/>
                <a:ea typeface="Exo"/>
                <a:cs typeface="Exo"/>
                <a:sym typeface="Exo"/>
              </a:rPr>
              <a:t>SELECT</a:t>
            </a:r>
            <a:r>
              <a:rPr b="0" i="0" lang="en-US" sz="1400" u="none" cap="none" strike="noStrike">
                <a:solidFill>
                  <a:schemeClr val="dk1"/>
                </a:solidFill>
                <a:latin typeface="Exo Medium"/>
                <a:ea typeface="Exo Medium"/>
                <a:cs typeface="Exo Medium"/>
                <a:sym typeface="Exo Medium"/>
              </a:rPr>
              <a:t> </a:t>
            </a:r>
            <a:r>
              <a:rPr b="0" i="0" lang="en-US" sz="900" u="none" cap="none" strike="noStrike">
                <a:solidFill>
                  <a:srgbClr val="212121"/>
                </a:solidFill>
                <a:highlight>
                  <a:srgbClr val="FFFFFE"/>
                </a:highlight>
                <a:latin typeface="Exo Medium"/>
                <a:ea typeface="Exo Medium"/>
                <a:cs typeface="Exo Medium"/>
                <a:sym typeface="Exo Medium"/>
              </a:rPr>
              <a:t> </a:t>
            </a:r>
            <a:r>
              <a:rPr b="0" i="0" lang="en-US" sz="1400" u="none" cap="none" strike="noStrike">
                <a:solidFill>
                  <a:schemeClr val="dk1"/>
                </a:solidFill>
                <a:latin typeface="Exo Medium"/>
                <a:ea typeface="Exo Medium"/>
                <a:cs typeface="Exo Medium"/>
                <a:sym typeface="Exo Medium"/>
              </a:rPr>
              <a:t>MAX(QTY) </a:t>
            </a:r>
            <a:r>
              <a:rPr b="1" i="0" lang="en-US" sz="1400" u="none" cap="none" strike="noStrike">
                <a:solidFill>
                  <a:srgbClr val="0000FF"/>
                </a:solidFill>
                <a:latin typeface="Exo"/>
                <a:ea typeface="Exo"/>
                <a:cs typeface="Exo"/>
                <a:sym typeface="Exo"/>
              </a:rPr>
              <a:t>AS</a:t>
            </a:r>
            <a:r>
              <a:rPr b="0" i="0" lang="en-US" sz="1400" u="none" cap="none" strike="noStrike">
                <a:solidFill>
                  <a:schemeClr val="dk1"/>
                </a:solidFill>
                <a:latin typeface="Exo Medium"/>
                <a:ea typeface="Exo Medium"/>
                <a:cs typeface="Exo Medium"/>
                <a:sym typeface="Exo Medium"/>
              </a:rPr>
              <a:t> ‘MAXORDER’</a:t>
            </a:r>
            <a:endParaRPr b="0" i="0" sz="1400" u="none" cap="none" strike="noStrike">
              <a:solidFill>
                <a:schemeClr val="dk1"/>
              </a:solidFill>
              <a:latin typeface="Exo Medium"/>
              <a:ea typeface="Exo Medium"/>
              <a:cs typeface="Exo Medium"/>
              <a:sym typeface="Exo Medium"/>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   FROM</a:t>
            </a:r>
            <a:r>
              <a:rPr b="0" i="0" lang="en-US" sz="1400" u="none" cap="none" strike="noStrike">
                <a:solidFill>
                  <a:srgbClr val="0000FF"/>
                </a:solidFill>
                <a:latin typeface="Exo Medium"/>
                <a:ea typeface="Exo Medium"/>
                <a:cs typeface="Exo Medium"/>
                <a:sym typeface="Exo Medium"/>
              </a:rPr>
              <a:t> </a:t>
            </a:r>
            <a:r>
              <a:rPr b="0" i="0" lang="en-US" sz="1400" u="none" cap="none" strike="noStrike">
                <a:solidFill>
                  <a:schemeClr val="dk1"/>
                </a:solidFill>
                <a:latin typeface="Exo Medium"/>
                <a:ea typeface="Exo Medium"/>
                <a:cs typeface="Exo Medium"/>
                <a:sym typeface="Exo Medium"/>
              </a:rPr>
              <a:t>Sales</a:t>
            </a:r>
            <a:r>
              <a:rPr b="0" i="0" lang="en-US" sz="1400" u="none" cap="none" strike="noStrike">
                <a:solidFill>
                  <a:srgbClr val="000000"/>
                </a:solidFill>
                <a:latin typeface="Exo Medium"/>
                <a:ea typeface="Exo Medium"/>
                <a:cs typeface="Exo Medium"/>
                <a:sym typeface="Exo Medium"/>
              </a:rPr>
              <a:t>) </a:t>
            </a:r>
            <a:r>
              <a:rPr b="1" i="0" lang="en-US" sz="1400" u="none" cap="none" strike="noStrike">
                <a:solidFill>
                  <a:srgbClr val="0000FF"/>
                </a:solidFill>
                <a:latin typeface="Exo"/>
                <a:ea typeface="Exo"/>
                <a:cs typeface="Exo"/>
                <a:sym typeface="Exo"/>
              </a:rPr>
              <a:t>AS </a:t>
            </a:r>
            <a:r>
              <a:rPr b="0" i="0" lang="en-US" sz="1400" u="none" cap="none" strike="noStrike">
                <a:solidFill>
                  <a:schemeClr val="dk1"/>
                </a:solidFill>
                <a:latin typeface="Exo Medium"/>
                <a:ea typeface="Exo Medium"/>
                <a:cs typeface="Exo Medium"/>
                <a:sym typeface="Exo Medium"/>
              </a:rPr>
              <a:t>‘Sales_2’</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WHERE </a:t>
            </a:r>
            <a:r>
              <a:rPr b="0" i="0" lang="en-US" sz="1400" u="none" cap="none" strike="noStrike">
                <a:solidFill>
                  <a:schemeClr val="dk1"/>
                </a:solidFill>
                <a:latin typeface="Exo Medium"/>
                <a:ea typeface="Exo Medium"/>
                <a:cs typeface="Exo Medium"/>
                <a:sym typeface="Exo Medium"/>
              </a:rPr>
              <a:t>Sales.QTY = Sales_2.MAXORDER</a:t>
            </a:r>
            <a:endParaRPr b="1" i="0" sz="1400" u="none" cap="none" strike="noStrike">
              <a:solidFill>
                <a:srgbClr val="0000FF"/>
              </a:solidFill>
              <a:latin typeface="Exo"/>
              <a:ea typeface="Exo"/>
              <a:cs typeface="Exo"/>
              <a:sym typeface="Exo"/>
            </a:endParaRPr>
          </a:p>
        </p:txBody>
      </p:sp>
      <p:sp>
        <p:nvSpPr>
          <p:cNvPr id="382" name="Google Shape;382;g225023cf263_0_0"/>
          <p:cNvSpPr txBox="1"/>
          <p:nvPr/>
        </p:nvSpPr>
        <p:spPr>
          <a:xfrm>
            <a:off x="4294950" y="5362975"/>
            <a:ext cx="955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1" lang="en-US" sz="1100" u="none" cap="none" strike="noStrike">
                <a:solidFill>
                  <a:srgbClr val="000000"/>
                </a:solidFill>
                <a:latin typeface="Exo"/>
                <a:ea typeface="Exo"/>
                <a:cs typeface="Exo"/>
                <a:sym typeface="Exo"/>
              </a:rPr>
              <a:t>Kết quả truy vấn</a:t>
            </a:r>
            <a:endParaRPr b="1" i="1" sz="1100" u="none" cap="none" strike="noStrike">
              <a:solidFill>
                <a:srgbClr val="000000"/>
              </a:solidFill>
              <a:latin typeface="Exo"/>
              <a:ea typeface="Exo"/>
              <a:cs typeface="Exo"/>
              <a:sym typeface="Exo"/>
            </a:endParaRPr>
          </a:p>
        </p:txBody>
      </p:sp>
      <p:sp>
        <p:nvSpPr>
          <p:cNvPr id="383" name="Google Shape;383;g225023cf263_0_0"/>
          <p:cNvSpPr/>
          <p:nvPr/>
        </p:nvSpPr>
        <p:spPr>
          <a:xfrm>
            <a:off x="2477850" y="1672950"/>
            <a:ext cx="2457000" cy="6156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  Thử với </a:t>
            </a:r>
            <a:r>
              <a:rPr b="1" i="0" lang="en-US" sz="1700" u="none" cap="none" strike="noStrike">
                <a:solidFill>
                  <a:srgbClr val="E11F26"/>
                </a:solidFill>
                <a:latin typeface="Exo"/>
                <a:ea typeface="Exo"/>
                <a:cs typeface="Exo"/>
                <a:sym typeface="Exo"/>
              </a:rPr>
              <a:t>SubQuery</a:t>
            </a:r>
            <a:endParaRPr b="1" i="1" sz="1700" u="none" cap="none" strike="noStrike">
              <a:solidFill>
                <a:srgbClr val="E11F2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23f20aed7e_1_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89" name="Google Shape;389;g223f20aed7e_1_6"/>
          <p:cNvSpPr txBox="1"/>
          <p:nvPr/>
        </p:nvSpPr>
        <p:spPr>
          <a:xfrm>
            <a:off x="4978650" y="961363"/>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90" name="Google Shape;390;g223f20aed7e_1_6"/>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grpSp>
        <p:nvGrpSpPr>
          <p:cNvPr id="391" name="Google Shape;391;g223f20aed7e_1_6"/>
          <p:cNvGrpSpPr/>
          <p:nvPr/>
        </p:nvGrpSpPr>
        <p:grpSpPr>
          <a:xfrm>
            <a:off x="5068528" y="1989156"/>
            <a:ext cx="6601303" cy="2720332"/>
            <a:chOff x="5143847" y="2624475"/>
            <a:chExt cx="6601303" cy="3126100"/>
          </a:xfrm>
        </p:grpSpPr>
        <p:sp>
          <p:nvSpPr>
            <p:cNvPr id="392" name="Google Shape;392;g223f20aed7e_1_6"/>
            <p:cNvSpPr/>
            <p:nvPr/>
          </p:nvSpPr>
          <p:spPr>
            <a:xfrm>
              <a:off x="5143847" y="2634214"/>
              <a:ext cx="6535200" cy="8877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393" name="Google Shape;393;g223f20aed7e_1_6"/>
            <p:cNvSpPr txBox="1"/>
            <p:nvPr/>
          </p:nvSpPr>
          <p:spPr>
            <a:xfrm>
              <a:off x="5209950" y="26244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11F26"/>
                  </a:solidFill>
                  <a:latin typeface="Exo"/>
                  <a:ea typeface="Exo"/>
                  <a:cs typeface="Exo"/>
                  <a:sym typeface="Exo"/>
                </a:rPr>
                <a:t>   1. SUBQUERY TRONG SQL </a:t>
              </a:r>
              <a:endParaRPr b="0" i="0" sz="2000" u="none" cap="none" strike="noStrike">
                <a:solidFill>
                  <a:srgbClr val="E11F26"/>
                </a:solidFill>
                <a:latin typeface="Arial"/>
                <a:ea typeface="Arial"/>
                <a:cs typeface="Arial"/>
                <a:sym typeface="Arial"/>
              </a:endParaRPr>
            </a:p>
          </p:txBody>
        </p:sp>
        <p:sp>
          <p:nvSpPr>
            <p:cNvPr id="394" name="Google Shape;394;g223f20aed7e_1_6"/>
            <p:cNvSpPr/>
            <p:nvPr/>
          </p:nvSpPr>
          <p:spPr>
            <a:xfrm>
              <a:off x="5143847" y="3748538"/>
              <a:ext cx="6535200" cy="887700"/>
            </a:xfrm>
            <a:prstGeom prst="roundRect">
              <a:avLst>
                <a:gd fmla="val 16667" name="adj"/>
              </a:avLst>
            </a:prstGeom>
            <a:solidFill>
              <a:srgbClr val="E1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395" name="Google Shape;395;g223f20aed7e_1_6"/>
            <p:cNvSpPr txBox="1"/>
            <p:nvPr/>
          </p:nvSpPr>
          <p:spPr>
            <a:xfrm>
              <a:off x="5209950" y="3748550"/>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chemeClr val="lt1"/>
                  </a:solidFill>
                  <a:latin typeface="Exo"/>
                  <a:ea typeface="Exo"/>
                  <a:cs typeface="Exo"/>
                  <a:sym typeface="Exo"/>
                </a:rPr>
                <a:t>2. CTE TRONG SQL</a:t>
              </a:r>
              <a:endParaRPr b="0" i="0" sz="2000" u="none" cap="none" strike="noStrike">
                <a:solidFill>
                  <a:schemeClr val="lt1"/>
                </a:solidFill>
                <a:latin typeface="Arial"/>
                <a:ea typeface="Arial"/>
                <a:cs typeface="Arial"/>
                <a:sym typeface="Arial"/>
              </a:endParaRPr>
            </a:p>
          </p:txBody>
        </p:sp>
        <p:sp>
          <p:nvSpPr>
            <p:cNvPr id="396" name="Google Shape;396;g223f20aed7e_1_6"/>
            <p:cNvSpPr/>
            <p:nvPr/>
          </p:nvSpPr>
          <p:spPr>
            <a:xfrm>
              <a:off x="5143847" y="4862863"/>
              <a:ext cx="6535200" cy="8877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397" name="Google Shape;397;g223f20aed7e_1_6"/>
            <p:cNvSpPr txBox="1"/>
            <p:nvPr/>
          </p:nvSpPr>
          <p:spPr>
            <a:xfrm>
              <a:off x="5209950" y="48628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VIEW TRONG SQL</a:t>
              </a:r>
              <a:endParaRPr b="0" i="0" sz="2000" u="none" cap="none" strike="noStrike">
                <a:solidFill>
                  <a:srgbClr val="E2262D"/>
                </a:solidFill>
                <a:latin typeface="Arial"/>
                <a:ea typeface="Arial"/>
                <a:cs typeface="Arial"/>
                <a:sym typeface="Arial"/>
              </a:endParaRPr>
            </a:p>
          </p:txBody>
        </p:sp>
      </p:grpSp>
      <p:grpSp>
        <p:nvGrpSpPr>
          <p:cNvPr id="398" name="Google Shape;398;g223f20aed7e_1_6"/>
          <p:cNvGrpSpPr/>
          <p:nvPr/>
        </p:nvGrpSpPr>
        <p:grpSpPr>
          <a:xfrm>
            <a:off x="5068528" y="4994576"/>
            <a:ext cx="6601303" cy="772487"/>
            <a:chOff x="5143847" y="4862863"/>
            <a:chExt cx="6601303" cy="887712"/>
          </a:xfrm>
        </p:grpSpPr>
        <p:sp>
          <p:nvSpPr>
            <p:cNvPr id="399" name="Google Shape;399;g223f20aed7e_1_6"/>
            <p:cNvSpPr/>
            <p:nvPr/>
          </p:nvSpPr>
          <p:spPr>
            <a:xfrm>
              <a:off x="5143847" y="4862863"/>
              <a:ext cx="6535200" cy="8877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400" name="Google Shape;400;g223f20aed7e_1_6"/>
            <p:cNvSpPr txBox="1"/>
            <p:nvPr/>
          </p:nvSpPr>
          <p:spPr>
            <a:xfrm>
              <a:off x="5209950" y="48628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VỚI MENTOR</a:t>
              </a:r>
              <a:endParaRPr b="0" i="0" sz="2000" u="none" cap="none" strike="noStrike">
                <a:solidFill>
                  <a:srgbClr val="E2262D"/>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g223f20aed7e_1_19"/>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06" name="Google Shape;406;g223f20aed7e_1_19"/>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07" name="Google Shape;407;g223f20aed7e_1_19"/>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08" name="Google Shape;408;g223f20aed7e_1_19"/>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09" name="Google Shape;409;g223f20aed7e_1_19"/>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CTE TRONG SQL</a:t>
            </a:r>
            <a:endParaRPr b="0" i="0" sz="5100" u="none" cap="none" strike="noStrike">
              <a:solidFill>
                <a:schemeClr val="lt1"/>
              </a:solidFill>
              <a:latin typeface="Exo Black"/>
              <a:ea typeface="Exo Black"/>
              <a:cs typeface="Exo Black"/>
              <a:sym typeface="Exo Black"/>
            </a:endParaRPr>
          </a:p>
        </p:txBody>
      </p:sp>
      <p:pic>
        <p:nvPicPr>
          <p:cNvPr id="410" name="Google Shape;410;g223f20aed7e_1_19"/>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493e2fff23_0_5"/>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pic>
        <p:nvPicPr>
          <p:cNvPr id="416" name="Google Shape;416;g2493e2fff23_0_5"/>
          <p:cNvPicPr preferRelativeResize="0"/>
          <p:nvPr/>
        </p:nvPicPr>
        <p:blipFill rotWithShape="1">
          <a:blip r:embed="rId3">
            <a:alphaModFix/>
          </a:blip>
          <a:srcRect b="0" l="1689" r="-1689" t="0"/>
          <a:stretch/>
        </p:blipFill>
        <p:spPr>
          <a:xfrm>
            <a:off x="7843148" y="3037450"/>
            <a:ext cx="3385702" cy="3385675"/>
          </a:xfrm>
          <a:prstGeom prst="rect">
            <a:avLst/>
          </a:prstGeom>
          <a:noFill/>
          <a:ln>
            <a:noFill/>
          </a:ln>
        </p:spPr>
      </p:pic>
      <p:graphicFrame>
        <p:nvGraphicFramePr>
          <p:cNvPr id="417" name="Google Shape;417;g2493e2fff23_0_5"/>
          <p:cNvGraphicFramePr/>
          <p:nvPr/>
        </p:nvGraphicFramePr>
        <p:xfrm>
          <a:off x="858988" y="3841916"/>
          <a:ext cx="3000000" cy="3000000"/>
        </p:xfrm>
        <a:graphic>
          <a:graphicData uri="http://schemas.openxmlformats.org/drawingml/2006/table">
            <a:tbl>
              <a:tblPr>
                <a:noFill/>
                <a:tableStyleId>{62A408B6-39BD-4808-A463-A65BB6459A9D}</a:tableStyleId>
              </a:tblPr>
              <a:tblGrid>
                <a:gridCol w="984775"/>
                <a:gridCol w="721675"/>
                <a:gridCol w="610700"/>
              </a:tblGrid>
              <a:tr h="2379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r>
              <a:tr h="2379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379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557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557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557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557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557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557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557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bl>
          </a:graphicData>
        </a:graphic>
      </p:graphicFrame>
      <p:pic>
        <p:nvPicPr>
          <p:cNvPr id="418" name="Google Shape;418;g2493e2fff23_0_5"/>
          <p:cNvPicPr preferRelativeResize="0"/>
          <p:nvPr/>
        </p:nvPicPr>
        <p:blipFill rotWithShape="1">
          <a:blip r:embed="rId4">
            <a:alphaModFix/>
          </a:blip>
          <a:srcRect b="0" l="15237" r="17724" t="0"/>
          <a:stretch/>
        </p:blipFill>
        <p:spPr>
          <a:xfrm>
            <a:off x="1970775" y="1993850"/>
            <a:ext cx="1205375" cy="1798000"/>
          </a:xfrm>
          <a:prstGeom prst="rect">
            <a:avLst/>
          </a:prstGeom>
          <a:noFill/>
          <a:ln>
            <a:noFill/>
          </a:ln>
        </p:spPr>
      </p:pic>
      <p:sp>
        <p:nvSpPr>
          <p:cNvPr id="419" name="Google Shape;419;g2493e2fff23_0_5"/>
          <p:cNvSpPr txBox="1"/>
          <p:nvPr/>
        </p:nvSpPr>
        <p:spPr>
          <a:xfrm>
            <a:off x="3583900" y="3650025"/>
            <a:ext cx="4139100" cy="2724300"/>
          </a:xfrm>
          <a:prstGeom prst="rect">
            <a:avLst/>
          </a:prstGeom>
          <a:noFill/>
          <a:ln cap="flat" cmpd="sng" w="9525">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SELECT</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a:t>
            </a:r>
            <a:r>
              <a:rPr b="0" i="0" lang="en-US" sz="1100" u="none" cap="none" strike="noStrike">
                <a:solidFill>
                  <a:schemeClr val="dk1"/>
                </a:solidFill>
                <a:latin typeface="Exo"/>
                <a:ea typeface="Exo"/>
                <a:cs typeface="Exo"/>
                <a:sym typeface="Exo"/>
              </a:rPr>
              <a:t>Test.PID, CusID, MaxOrder</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FROM</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(SELECT </a:t>
            </a:r>
            <a:r>
              <a:rPr b="0" i="0" lang="en-US" sz="1100" u="none" cap="none" strike="noStrike">
                <a:solidFill>
                  <a:schemeClr val="dk1"/>
                </a:solidFill>
                <a:latin typeface="Exo"/>
                <a:ea typeface="Exo"/>
                <a:cs typeface="Exo"/>
                <a:sym typeface="Exo"/>
              </a:rPr>
              <a:t>PID</a:t>
            </a:r>
            <a:r>
              <a:rPr b="1" i="0" lang="en-US" sz="1100" u="none" cap="none" strike="noStrike">
                <a:solidFill>
                  <a:schemeClr val="dk1"/>
                </a:solidFill>
                <a:latin typeface="Exo"/>
                <a:ea typeface="Exo"/>
                <a:cs typeface="Exo"/>
                <a:sym typeface="Exo"/>
              </a:rPr>
              <a:t>,</a:t>
            </a:r>
            <a:endParaRPr b="1"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MAX(</a:t>
            </a:r>
            <a:r>
              <a:rPr b="0" i="0" lang="en-US" sz="1100" u="none" cap="none" strike="noStrike">
                <a:solidFill>
                  <a:schemeClr val="dk1"/>
                </a:solidFill>
                <a:latin typeface="Exo"/>
                <a:ea typeface="Exo"/>
                <a:cs typeface="Exo"/>
                <a:sym typeface="Exo"/>
              </a:rPr>
              <a:t>SumOrder</a:t>
            </a:r>
            <a:r>
              <a:rPr b="1" i="0" lang="en-US" sz="1100" u="none" cap="none" strike="noStrike">
                <a:solidFill>
                  <a:srgbClr val="0000FF"/>
                </a:solidFill>
                <a:latin typeface="Exo"/>
                <a:ea typeface="Exo"/>
                <a:cs typeface="Exo"/>
                <a:sym typeface="Exo"/>
              </a:rPr>
              <a:t>) as </a:t>
            </a:r>
            <a:r>
              <a:rPr b="0" i="0" lang="en-US" sz="1100" u="none" cap="none" strike="noStrike">
                <a:solidFill>
                  <a:schemeClr val="accent2"/>
                </a:solidFill>
                <a:latin typeface="Exo"/>
                <a:ea typeface="Exo"/>
                <a:cs typeface="Exo"/>
                <a:sym typeface="Exo"/>
              </a:rPr>
              <a:t>'MaxOrder'</a:t>
            </a:r>
            <a:endParaRPr b="0" i="0" sz="1100" u="none" cap="none" strike="noStrike">
              <a:solidFill>
                <a:schemeClr val="accent2"/>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FROM</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a:t>
            </a:r>
            <a:r>
              <a:rPr b="0" i="0" lang="en-US" sz="1100" u="none" cap="none" strike="noStrike">
                <a:solidFill>
                  <a:schemeClr val="dk1"/>
                </a:solidFill>
                <a:latin typeface="Exo"/>
                <a:ea typeface="Exo"/>
                <a:cs typeface="Exo"/>
                <a:sym typeface="Exo"/>
              </a:rPr>
              <a:t>(</a:t>
            </a:r>
            <a:r>
              <a:rPr b="1" i="0" lang="en-US" sz="1100" u="none" cap="none" strike="noStrike">
                <a:solidFill>
                  <a:srgbClr val="0000FF"/>
                </a:solidFill>
                <a:latin typeface="Exo"/>
                <a:ea typeface="Exo"/>
                <a:cs typeface="Exo"/>
                <a:sym typeface="Exo"/>
              </a:rPr>
              <a:t>SELECT </a:t>
            </a:r>
            <a:r>
              <a:rPr b="0" i="0" lang="en-US" sz="1100" u="none" cap="none" strike="noStrike">
                <a:solidFill>
                  <a:schemeClr val="dk1"/>
                </a:solidFill>
                <a:latin typeface="Exo"/>
                <a:ea typeface="Exo"/>
                <a:cs typeface="Exo"/>
                <a:sym typeface="Exo"/>
              </a:rPr>
              <a:t>PID, CusID,</a:t>
            </a:r>
            <a:r>
              <a:rPr b="1" i="0" lang="en-US" sz="1100" u="none" cap="none" strike="noStrike">
                <a:solidFill>
                  <a:srgbClr val="0000FF"/>
                </a:solidFill>
                <a:latin typeface="Exo"/>
                <a:ea typeface="Exo"/>
                <a:cs typeface="Exo"/>
                <a:sym typeface="Exo"/>
              </a:rPr>
              <a:t> SUM(</a:t>
            </a:r>
            <a:r>
              <a:rPr b="0" i="0" lang="en-US" sz="1100" u="none" cap="none" strike="noStrike">
                <a:solidFill>
                  <a:schemeClr val="dk1"/>
                </a:solidFill>
                <a:latin typeface="Exo"/>
                <a:ea typeface="Exo"/>
                <a:cs typeface="Exo"/>
                <a:sym typeface="Exo"/>
              </a:rPr>
              <a:t>QTY</a:t>
            </a:r>
            <a:r>
              <a:rPr b="1" i="0" lang="en-US" sz="1100" u="none" cap="none" strike="noStrike">
                <a:solidFill>
                  <a:srgbClr val="0000FF"/>
                </a:solidFill>
                <a:latin typeface="Exo"/>
                <a:ea typeface="Exo"/>
                <a:cs typeface="Exo"/>
                <a:sym typeface="Exo"/>
              </a:rPr>
              <a:t>) as </a:t>
            </a:r>
            <a:r>
              <a:rPr b="0" i="0" lang="en-US" sz="1100" u="none" cap="none" strike="noStrike">
                <a:solidFill>
                  <a:schemeClr val="accent2"/>
                </a:solidFill>
                <a:latin typeface="Exo"/>
                <a:ea typeface="Exo"/>
                <a:cs typeface="Exo"/>
                <a:sym typeface="Exo"/>
              </a:rPr>
              <a:t>'SumOrder'</a:t>
            </a:r>
            <a:endParaRPr b="0" i="0" sz="1100" u="none" cap="none" strike="noStrike">
              <a:solidFill>
                <a:schemeClr val="accent2"/>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FROM </a:t>
            </a:r>
            <a:r>
              <a:rPr b="0" i="0" lang="en-US" sz="1100" u="none" cap="none" strike="noStrike">
                <a:solidFill>
                  <a:schemeClr val="dk1"/>
                </a:solidFill>
                <a:latin typeface="Exo"/>
                <a:ea typeface="Exo"/>
                <a:cs typeface="Exo"/>
                <a:sym typeface="Exo"/>
              </a:rPr>
              <a:t>test_x</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GROUP BY </a:t>
            </a:r>
            <a:r>
              <a:rPr b="0" i="0" lang="en-US" sz="1100" u="none" cap="none" strike="noStrike">
                <a:solidFill>
                  <a:schemeClr val="dk1"/>
                </a:solidFill>
                <a:latin typeface="Exo"/>
                <a:ea typeface="Exo"/>
                <a:cs typeface="Exo"/>
                <a:sym typeface="Exo"/>
              </a:rPr>
              <a:t>CusID, PID)</a:t>
            </a:r>
            <a:r>
              <a:rPr b="1" i="0" lang="en-US" sz="1100" u="none" cap="none" strike="noStrike">
                <a:solidFill>
                  <a:srgbClr val="0000FF"/>
                </a:solidFill>
                <a:latin typeface="Exo"/>
                <a:ea typeface="Exo"/>
                <a:cs typeface="Exo"/>
                <a:sym typeface="Exo"/>
              </a:rPr>
              <a:t> AS </a:t>
            </a:r>
            <a:r>
              <a:rPr b="0" i="0" lang="en-US" sz="1100" u="none" cap="none" strike="noStrike">
                <a:solidFill>
                  <a:schemeClr val="dk1"/>
                </a:solidFill>
                <a:latin typeface="Exo"/>
                <a:ea typeface="Exo"/>
                <a:cs typeface="Exo"/>
                <a:sym typeface="Exo"/>
              </a:rPr>
              <a:t>Test_2</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GROUP BY </a:t>
            </a:r>
            <a:r>
              <a:rPr b="0" i="0" lang="en-US" sz="1100" u="none" cap="none" strike="noStrike">
                <a:solidFill>
                  <a:schemeClr val="dk1"/>
                </a:solidFill>
                <a:latin typeface="Exo"/>
                <a:ea typeface="Exo"/>
                <a:cs typeface="Exo"/>
                <a:sym typeface="Exo"/>
              </a:rPr>
              <a:t>PID)</a:t>
            </a:r>
            <a:r>
              <a:rPr b="1" i="0" lang="en-US" sz="1100" u="none" cap="none" strike="noStrike">
                <a:solidFill>
                  <a:srgbClr val="0000FF"/>
                </a:solidFill>
                <a:latin typeface="Exo"/>
                <a:ea typeface="Exo"/>
                <a:cs typeface="Exo"/>
                <a:sym typeface="Exo"/>
              </a:rPr>
              <a:t> AS </a:t>
            </a:r>
            <a:r>
              <a:rPr b="0" i="0" lang="en-US" sz="1100" u="none" cap="none" strike="noStrike">
                <a:solidFill>
                  <a:schemeClr val="dk1"/>
                </a:solidFill>
                <a:latin typeface="Exo"/>
                <a:ea typeface="Exo"/>
                <a:cs typeface="Exo"/>
                <a:sym typeface="Exo"/>
              </a:rPr>
              <a:t>Test,</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a:t>
            </a:r>
            <a:r>
              <a:rPr b="0" i="0" lang="en-US" sz="1100" u="none" cap="none" strike="noStrike">
                <a:solidFill>
                  <a:schemeClr val="dk1"/>
                </a:solidFill>
                <a:latin typeface="Exo"/>
                <a:ea typeface="Exo"/>
                <a:cs typeface="Exo"/>
                <a:sym typeface="Exo"/>
              </a:rPr>
              <a:t>(</a:t>
            </a:r>
            <a:r>
              <a:rPr b="1" i="0" lang="en-US" sz="1100" u="none" cap="none" strike="noStrike">
                <a:solidFill>
                  <a:srgbClr val="0000FF"/>
                </a:solidFill>
                <a:latin typeface="Exo"/>
                <a:ea typeface="Exo"/>
                <a:cs typeface="Exo"/>
                <a:sym typeface="Exo"/>
              </a:rPr>
              <a:t>SELECT </a:t>
            </a:r>
            <a:r>
              <a:rPr b="0" i="0" lang="en-US" sz="1100" u="none" cap="none" strike="noStrike">
                <a:solidFill>
                  <a:schemeClr val="dk1"/>
                </a:solidFill>
                <a:latin typeface="Exo"/>
                <a:ea typeface="Exo"/>
                <a:cs typeface="Exo"/>
                <a:sym typeface="Exo"/>
              </a:rPr>
              <a:t>PID, CusID,</a:t>
            </a:r>
            <a:r>
              <a:rPr b="1" i="0" lang="en-US" sz="1100" u="none" cap="none" strike="noStrike">
                <a:solidFill>
                  <a:srgbClr val="0000FF"/>
                </a:solidFill>
                <a:latin typeface="Exo"/>
                <a:ea typeface="Exo"/>
                <a:cs typeface="Exo"/>
                <a:sym typeface="Exo"/>
              </a:rPr>
              <a:t> SUM(</a:t>
            </a:r>
            <a:r>
              <a:rPr b="0" i="0" lang="en-US" sz="1100" u="none" cap="none" strike="noStrike">
                <a:solidFill>
                  <a:schemeClr val="dk1"/>
                </a:solidFill>
                <a:latin typeface="Exo"/>
                <a:ea typeface="Exo"/>
                <a:cs typeface="Exo"/>
                <a:sym typeface="Exo"/>
              </a:rPr>
              <a:t>QTY</a:t>
            </a:r>
            <a:r>
              <a:rPr b="1" i="0" lang="en-US" sz="1100" u="none" cap="none" strike="noStrike">
                <a:solidFill>
                  <a:srgbClr val="0000FF"/>
                </a:solidFill>
                <a:latin typeface="Exo"/>
                <a:ea typeface="Exo"/>
                <a:cs typeface="Exo"/>
                <a:sym typeface="Exo"/>
              </a:rPr>
              <a:t>) as </a:t>
            </a:r>
            <a:r>
              <a:rPr b="0" i="0" lang="en-US" sz="1100" u="none" cap="none" strike="noStrike">
                <a:solidFill>
                  <a:schemeClr val="accent2"/>
                </a:solidFill>
                <a:latin typeface="Exo"/>
                <a:ea typeface="Exo"/>
                <a:cs typeface="Exo"/>
                <a:sym typeface="Exo"/>
              </a:rPr>
              <a:t>'SumOrder'</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FROM </a:t>
            </a:r>
            <a:r>
              <a:rPr b="0" i="0" lang="en-US" sz="1100" u="none" cap="none" strike="noStrike">
                <a:solidFill>
                  <a:schemeClr val="dk1"/>
                </a:solidFill>
                <a:latin typeface="Exo"/>
                <a:ea typeface="Exo"/>
                <a:cs typeface="Exo"/>
                <a:sym typeface="Exo"/>
              </a:rPr>
              <a:t>test_x</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GROUP BY </a:t>
            </a:r>
            <a:r>
              <a:rPr b="0" i="0" lang="en-US" sz="1100" u="none" cap="none" strike="noStrike">
                <a:solidFill>
                  <a:schemeClr val="dk1"/>
                </a:solidFill>
                <a:latin typeface="Exo"/>
                <a:ea typeface="Exo"/>
                <a:cs typeface="Exo"/>
                <a:sym typeface="Exo"/>
              </a:rPr>
              <a:t>CusID, PID)</a:t>
            </a:r>
            <a:r>
              <a:rPr b="1" i="0" lang="en-US" sz="1100" u="none" cap="none" strike="noStrike">
                <a:solidFill>
                  <a:srgbClr val="0000FF"/>
                </a:solidFill>
                <a:latin typeface="Exo"/>
                <a:ea typeface="Exo"/>
                <a:cs typeface="Exo"/>
                <a:sym typeface="Exo"/>
              </a:rPr>
              <a:t> AS </a:t>
            </a:r>
            <a:r>
              <a:rPr b="0" i="0" lang="en-US" sz="1100" u="none" cap="none" strike="noStrike">
                <a:solidFill>
                  <a:schemeClr val="dk1"/>
                </a:solidFill>
                <a:latin typeface="Exo"/>
                <a:ea typeface="Exo"/>
                <a:cs typeface="Exo"/>
                <a:sym typeface="Exo"/>
              </a:rPr>
              <a:t>Test_2</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WHERE </a:t>
            </a:r>
            <a:r>
              <a:rPr b="0" i="0" lang="en-US" sz="1100" u="none" cap="none" strike="noStrike">
                <a:solidFill>
                  <a:schemeClr val="dk1"/>
                </a:solidFill>
                <a:latin typeface="Exo"/>
                <a:ea typeface="Exo"/>
                <a:cs typeface="Exo"/>
                <a:sym typeface="Exo"/>
              </a:rPr>
              <a:t>MaxOrder = SumOrder</a:t>
            </a:r>
            <a:r>
              <a:rPr b="1" i="0" lang="en-US" sz="1100" u="none" cap="none" strike="noStrike">
                <a:solidFill>
                  <a:srgbClr val="0000FF"/>
                </a:solidFill>
                <a:latin typeface="Exo"/>
                <a:ea typeface="Exo"/>
                <a:cs typeface="Exo"/>
                <a:sym typeface="Exo"/>
              </a:rPr>
              <a:t> and </a:t>
            </a:r>
            <a:r>
              <a:rPr b="0" i="0" lang="en-US" sz="1100" u="none" cap="none" strike="noStrike">
                <a:solidFill>
                  <a:schemeClr val="dk1"/>
                </a:solidFill>
                <a:latin typeface="Exo"/>
                <a:ea typeface="Exo"/>
                <a:cs typeface="Exo"/>
                <a:sym typeface="Exo"/>
              </a:rPr>
              <a:t>Test.PID = Test_2.PID</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ORDER BY </a:t>
            </a:r>
            <a:r>
              <a:rPr b="0" i="0" lang="en-US" sz="1100" u="none" cap="none" strike="noStrike">
                <a:solidFill>
                  <a:schemeClr val="dk1"/>
                </a:solidFill>
                <a:latin typeface="Exo"/>
                <a:ea typeface="Exo"/>
                <a:cs typeface="Exo"/>
                <a:sym typeface="Exo"/>
              </a:rPr>
              <a:t>MaxOrder </a:t>
            </a:r>
            <a:r>
              <a:rPr b="1" i="0" lang="en-US" sz="1100" u="none" cap="none" strike="noStrike">
                <a:solidFill>
                  <a:srgbClr val="0000FF"/>
                </a:solidFill>
                <a:latin typeface="Exo"/>
                <a:ea typeface="Exo"/>
                <a:cs typeface="Exo"/>
                <a:sym typeface="Exo"/>
              </a:rPr>
              <a:t>DESC</a:t>
            </a:r>
            <a:endParaRPr b="1" i="0" sz="1100" u="none" cap="none" strike="noStrike">
              <a:solidFill>
                <a:srgbClr val="0000FF"/>
              </a:solidFill>
              <a:latin typeface="Exo"/>
              <a:ea typeface="Exo"/>
              <a:cs typeface="Exo"/>
              <a:sym typeface="Exo"/>
            </a:endParaRPr>
          </a:p>
        </p:txBody>
      </p:sp>
      <p:sp>
        <p:nvSpPr>
          <p:cNvPr id="420" name="Google Shape;420;g2493e2fff23_0_5"/>
          <p:cNvSpPr/>
          <p:nvPr/>
        </p:nvSpPr>
        <p:spPr>
          <a:xfrm>
            <a:off x="8344350" y="1784925"/>
            <a:ext cx="2810400" cy="13440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Viết SUBQUERY vừa dài, vừa khó nhìn, đọc lại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hơi khó hiểu. Có cách nào tiện hơn không nhỉ?</a:t>
            </a:r>
            <a:endParaRPr b="1" i="1" sz="1700" u="none" cap="none" strike="noStrike">
              <a:solidFill>
                <a:srgbClr val="000000"/>
              </a:solidFill>
              <a:latin typeface="Arial"/>
              <a:ea typeface="Arial"/>
              <a:cs typeface="Arial"/>
              <a:sym typeface="Arial"/>
            </a:endParaRPr>
          </a:p>
        </p:txBody>
      </p:sp>
      <p:graphicFrame>
        <p:nvGraphicFramePr>
          <p:cNvPr id="421" name="Google Shape;421;g2493e2fff23_0_5"/>
          <p:cNvGraphicFramePr/>
          <p:nvPr/>
        </p:nvGraphicFramePr>
        <p:xfrm>
          <a:off x="4730438" y="2072913"/>
          <a:ext cx="3000000" cy="3000000"/>
        </p:xfrm>
        <a:graphic>
          <a:graphicData uri="http://schemas.openxmlformats.org/drawingml/2006/table">
            <a:tbl>
              <a:tblPr>
                <a:noFill/>
                <a:tableStyleId>{62A408B6-39BD-4808-A463-A65BB6459A9D}</a:tableStyleId>
              </a:tblPr>
              <a:tblGrid>
                <a:gridCol w="1074150"/>
                <a:gridCol w="1131750"/>
                <a:gridCol w="765850"/>
              </a:tblGrid>
              <a:tr h="2679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r>
              <a:tr h="2690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690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690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690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bl>
          </a:graphicData>
        </a:graphic>
      </p:graphicFrame>
      <p:sp>
        <p:nvSpPr>
          <p:cNvPr id="422" name="Google Shape;422;g2493e2fff23_0_5"/>
          <p:cNvSpPr/>
          <p:nvPr/>
        </p:nvSpPr>
        <p:spPr>
          <a:xfrm rot="10800000">
            <a:off x="3541400" y="2878675"/>
            <a:ext cx="829200" cy="240600"/>
          </a:xfrm>
          <a:prstGeom prst="leftArrow">
            <a:avLst>
              <a:gd fmla="val 50000" name="adj1"/>
              <a:gd fmla="val 50000" name="adj2"/>
            </a:avLst>
          </a:prstGeom>
          <a:solidFill>
            <a:srgbClr val="E2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3" name="Google Shape;423;g2493e2fff23_0_5"/>
          <p:cNvGrpSpPr/>
          <p:nvPr/>
        </p:nvGrpSpPr>
        <p:grpSpPr>
          <a:xfrm>
            <a:off x="4232754" y="390952"/>
            <a:ext cx="602701" cy="530520"/>
            <a:chOff x="3040984" y="3681059"/>
            <a:chExt cx="356164" cy="355815"/>
          </a:xfrm>
        </p:grpSpPr>
        <p:sp>
          <p:nvSpPr>
            <p:cNvPr id="424" name="Google Shape;424;g2493e2fff23_0_5"/>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25" name="Google Shape;425;g2493e2fff23_0_5"/>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26" name="Google Shape;426;g2493e2fff23_0_5"/>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427" name="Google Shape;427;g2493e2fff23_0_5"/>
          <p:cNvSpPr txBox="1"/>
          <p:nvPr/>
        </p:nvSpPr>
        <p:spPr>
          <a:xfrm>
            <a:off x="4835450" y="274575"/>
            <a:ext cx="21996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400" u="none" cap="none" strike="noStrike">
                <a:solidFill>
                  <a:schemeClr val="dk1"/>
                </a:solidFill>
                <a:latin typeface="Exo"/>
                <a:ea typeface="Exo"/>
                <a:cs typeface="Exo"/>
                <a:sym typeface="Exo"/>
              </a:rPr>
              <a:t>VẤN ĐỀ?</a:t>
            </a:r>
            <a:endParaRPr b="1" i="0" sz="3400" u="none" cap="none" strike="noStrike">
              <a:solidFill>
                <a:schemeClr val="dk1"/>
              </a:solidFill>
              <a:latin typeface="Exo"/>
              <a:ea typeface="Exo"/>
              <a:cs typeface="Exo"/>
              <a:sym typeface="Exo"/>
            </a:endParaRPr>
          </a:p>
        </p:txBody>
      </p:sp>
      <p:sp>
        <p:nvSpPr>
          <p:cNvPr id="428" name="Google Shape;428;g2493e2fff23_0_5"/>
          <p:cNvSpPr txBox="1"/>
          <p:nvPr/>
        </p:nvSpPr>
        <p:spPr>
          <a:xfrm>
            <a:off x="3498238" y="1147925"/>
            <a:ext cx="4224900" cy="6156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Hãy tìm khách hàng mua nhiều sản phẩm nhất cho mỗi loại sản phẩm?</a:t>
            </a:r>
            <a:endParaRPr b="0" i="0" sz="1400" u="none" cap="none" strike="noStrike">
              <a:solidFill>
                <a:srgbClr val="000000"/>
              </a:solidFill>
              <a:latin typeface="Exo Medium"/>
              <a:ea typeface="Exo Medium"/>
              <a:cs typeface="Exo Medium"/>
              <a:sym typeface="Exo Medium"/>
            </a:endParaRPr>
          </a:p>
        </p:txBody>
      </p:sp>
      <p:sp>
        <p:nvSpPr>
          <p:cNvPr id="429" name="Google Shape;429;g2493e2fff23_0_5"/>
          <p:cNvSpPr/>
          <p:nvPr/>
        </p:nvSpPr>
        <p:spPr>
          <a:xfrm>
            <a:off x="917775" y="1147925"/>
            <a:ext cx="2317200" cy="8772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Dùng </a:t>
            </a:r>
            <a:r>
              <a:rPr b="1" i="0" lang="en-US" sz="1700" u="none" cap="none" strike="noStrike">
                <a:solidFill>
                  <a:srgbClr val="000000"/>
                </a:solidFill>
                <a:latin typeface="Exo"/>
                <a:ea typeface="Exo"/>
                <a:cs typeface="Exo"/>
                <a:sym typeface="Exo"/>
              </a:rPr>
              <a:t>SUBQUERY</a:t>
            </a:r>
            <a:r>
              <a:rPr b="0" i="0" lang="en-US" sz="1700" u="none" cap="none" strike="noStrike">
                <a:solidFill>
                  <a:srgbClr val="000000"/>
                </a:solidFill>
                <a:latin typeface="Exo Medium"/>
                <a:ea typeface="Exo Medium"/>
                <a:cs typeface="Exo Medium"/>
                <a:sym typeface="Exo Medium"/>
              </a:rPr>
              <a:t> xem thử nào !</a:t>
            </a:r>
            <a:endParaRPr b="1" i="1" sz="1700" u="none" cap="none" strike="noStrike">
              <a:solidFill>
                <a:srgbClr val="000000"/>
              </a:solidFill>
              <a:latin typeface="Arial"/>
              <a:ea typeface="Arial"/>
              <a:cs typeface="Arial"/>
              <a:sym typeface="Arial"/>
            </a:endParaRPr>
          </a:p>
        </p:txBody>
      </p:sp>
      <p:sp>
        <p:nvSpPr>
          <p:cNvPr id="430" name="Google Shape;430;g2493e2fff23_0_5"/>
          <p:cNvSpPr/>
          <p:nvPr/>
        </p:nvSpPr>
        <p:spPr>
          <a:xfrm flipH="1" rot="5400000">
            <a:off x="1021025" y="3038725"/>
            <a:ext cx="824400" cy="504600"/>
          </a:xfrm>
          <a:prstGeom prst="bentUpArrow">
            <a:avLst>
              <a:gd fmla="val 25000" name="adj1"/>
              <a:gd fmla="val 25000" name="adj2"/>
              <a:gd fmla="val 25000" name="adj3"/>
            </a:avLst>
          </a:prstGeom>
          <a:solidFill>
            <a:srgbClr val="E2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g222c100fa8b_0_504"/>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sp>
        <p:nvSpPr>
          <p:cNvPr id="436" name="Google Shape;436;g222c100fa8b_0_5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37" name="Google Shape;437;g222c100fa8b_0_504"/>
          <p:cNvSpPr txBox="1"/>
          <p:nvPr/>
        </p:nvSpPr>
        <p:spPr>
          <a:xfrm>
            <a:off x="5924075" y="1959950"/>
            <a:ext cx="5942400" cy="382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CTE </a:t>
            </a:r>
            <a:r>
              <a:rPr b="0" i="0" lang="en-US" sz="1800" u="none" cap="none" strike="noStrike">
                <a:solidFill>
                  <a:srgbClr val="161513"/>
                </a:solidFill>
                <a:latin typeface="Exo"/>
                <a:ea typeface="Exo"/>
                <a:cs typeface="Exo"/>
                <a:sym typeface="Exo"/>
              </a:rPr>
              <a:t>là viết tắt của từ </a:t>
            </a:r>
            <a:r>
              <a:rPr b="1" i="0" lang="en-US" sz="1800" u="none" cap="none" strike="noStrike">
                <a:solidFill>
                  <a:srgbClr val="161513"/>
                </a:solidFill>
                <a:latin typeface="Exo"/>
                <a:ea typeface="Exo"/>
                <a:cs typeface="Exo"/>
                <a:sym typeface="Exo"/>
              </a:rPr>
              <a:t>Common Table Expression</a:t>
            </a:r>
            <a:endParaRPr b="1" i="0" sz="1800" u="none" cap="none" strike="noStrike">
              <a:solidFill>
                <a:srgbClr val="161513"/>
              </a:solidFill>
              <a:latin typeface="Exo"/>
              <a:ea typeface="Exo"/>
              <a:cs typeface="Exo"/>
              <a:sym typeface="Ex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E2262D"/>
                </a:solidFill>
                <a:latin typeface="Exo"/>
                <a:ea typeface="Exo"/>
                <a:cs typeface="Exo"/>
                <a:sym typeface="Exo"/>
              </a:rPr>
              <a:t>CTE </a:t>
            </a:r>
            <a:r>
              <a:rPr b="0" i="0" lang="en-US" sz="1800" u="none" cap="none" strike="noStrike">
                <a:solidFill>
                  <a:srgbClr val="161513"/>
                </a:solidFill>
                <a:latin typeface="Exo"/>
                <a:ea typeface="Exo"/>
                <a:cs typeface="Exo"/>
                <a:sym typeface="Exo"/>
              </a:rPr>
              <a:t>cho phép người dùng có thể đặt tên cho kết quả của đoạn truy vấn con và có thể tái sử dụng kết quả đó như một bảng trong các truy vấn chính hoặc các </a:t>
            </a:r>
            <a:r>
              <a:rPr b="1" i="0" lang="en-US" sz="1800" u="none" cap="none" strike="noStrike">
                <a:solidFill>
                  <a:srgbClr val="E2262D"/>
                </a:solidFill>
                <a:latin typeface="Exo"/>
                <a:ea typeface="Exo"/>
                <a:cs typeface="Exo"/>
                <a:sym typeface="Exo"/>
              </a:rPr>
              <a:t>CTE </a:t>
            </a:r>
            <a:r>
              <a:rPr b="0" i="0" lang="en-US" sz="1800" u="none" cap="none" strike="noStrike">
                <a:solidFill>
                  <a:srgbClr val="161513"/>
                </a:solidFill>
                <a:latin typeface="Exo"/>
                <a:ea typeface="Exo"/>
                <a:cs typeface="Exo"/>
                <a:sym typeface="Exo"/>
              </a:rPr>
              <a:t>khác.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E2262D"/>
                </a:solidFill>
                <a:latin typeface="Exo"/>
                <a:ea typeface="Exo"/>
                <a:cs typeface="Exo"/>
                <a:sym typeface="Exo"/>
              </a:rPr>
              <a:t>CTE </a:t>
            </a:r>
            <a:r>
              <a:rPr b="0" i="0" lang="en-US" sz="1800" u="none" cap="none" strike="noStrike">
                <a:solidFill>
                  <a:srgbClr val="161513"/>
                </a:solidFill>
                <a:latin typeface="Exo"/>
                <a:ea typeface="Exo"/>
                <a:cs typeface="Exo"/>
                <a:sym typeface="Exo"/>
              </a:rPr>
              <a:t>giúp người dùng có thể giải quyết các đoạn truy vấn phức tạp, truy vấn lồng nhau một cách đơn giản, dễ hiểu cũng như cũng có thể cho phép tái sử dụng các đoạn mã truy vấn nhiều lần, giúp giảm thiểu số lượng code trong các đoạn truy vấn.</a:t>
            </a:r>
            <a:endParaRPr b="0" i="0" sz="1800" u="none" cap="none" strike="noStrike">
              <a:solidFill>
                <a:srgbClr val="161513"/>
              </a:solidFill>
              <a:latin typeface="Exo"/>
              <a:ea typeface="Exo"/>
              <a:cs typeface="Exo"/>
              <a:sym typeface="Exo"/>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161513"/>
                </a:solidFill>
                <a:latin typeface="Exo Medium"/>
                <a:ea typeface="Exo Medium"/>
                <a:cs typeface="Exo Medium"/>
                <a:sym typeface="Exo Medium"/>
              </a:rPr>
              <a:t>                  </a:t>
            </a:r>
            <a:endParaRPr b="0" i="0" sz="1800" u="none" cap="none" strike="noStrike">
              <a:solidFill>
                <a:srgbClr val="161513"/>
              </a:solidFill>
              <a:latin typeface="Exo Medium"/>
              <a:ea typeface="Exo Medium"/>
              <a:cs typeface="Exo Medium"/>
              <a:sym typeface="Exo Medium"/>
            </a:endParaRPr>
          </a:p>
        </p:txBody>
      </p:sp>
      <p:pic>
        <p:nvPicPr>
          <p:cNvPr id="438" name="Google Shape;438;g222c100fa8b_0_504"/>
          <p:cNvPicPr preferRelativeResize="0"/>
          <p:nvPr/>
        </p:nvPicPr>
        <p:blipFill rotWithShape="1">
          <a:blip r:embed="rId4">
            <a:alphaModFix/>
          </a:blip>
          <a:srcRect b="0" l="0" r="0" t="0"/>
          <a:stretch/>
        </p:blipFill>
        <p:spPr>
          <a:xfrm>
            <a:off x="5769433" y="2100184"/>
            <a:ext cx="88821" cy="190315"/>
          </a:xfrm>
          <a:prstGeom prst="rect">
            <a:avLst/>
          </a:prstGeom>
          <a:noFill/>
          <a:ln>
            <a:noFill/>
          </a:ln>
        </p:spPr>
      </p:pic>
      <p:pic>
        <p:nvPicPr>
          <p:cNvPr id="439" name="Google Shape;439;g222c100fa8b_0_504"/>
          <p:cNvPicPr preferRelativeResize="0"/>
          <p:nvPr/>
        </p:nvPicPr>
        <p:blipFill rotWithShape="1">
          <a:blip r:embed="rId4">
            <a:alphaModFix/>
          </a:blip>
          <a:srcRect b="0" l="0" r="0" t="0"/>
          <a:stretch/>
        </p:blipFill>
        <p:spPr>
          <a:xfrm>
            <a:off x="5769433" y="2687609"/>
            <a:ext cx="88821" cy="190315"/>
          </a:xfrm>
          <a:prstGeom prst="rect">
            <a:avLst/>
          </a:prstGeom>
          <a:noFill/>
          <a:ln>
            <a:noFill/>
          </a:ln>
        </p:spPr>
      </p:pic>
      <p:pic>
        <p:nvPicPr>
          <p:cNvPr id="440" name="Google Shape;440;g222c100fa8b_0_504"/>
          <p:cNvPicPr preferRelativeResize="0"/>
          <p:nvPr/>
        </p:nvPicPr>
        <p:blipFill rotWithShape="1">
          <a:blip r:embed="rId4">
            <a:alphaModFix/>
          </a:blip>
          <a:srcRect b="0" l="0" r="0" t="0"/>
          <a:stretch/>
        </p:blipFill>
        <p:spPr>
          <a:xfrm>
            <a:off x="5769433" y="4059209"/>
            <a:ext cx="88821" cy="190315"/>
          </a:xfrm>
          <a:prstGeom prst="rect">
            <a:avLst/>
          </a:prstGeom>
          <a:noFill/>
          <a:ln>
            <a:noFill/>
          </a:ln>
        </p:spPr>
      </p:pic>
      <p:sp>
        <p:nvSpPr>
          <p:cNvPr id="441" name="Google Shape;441;g222c100fa8b_0_504"/>
          <p:cNvSpPr txBox="1"/>
          <p:nvPr/>
        </p:nvSpPr>
        <p:spPr>
          <a:xfrm>
            <a:off x="2215950" y="438750"/>
            <a:ext cx="7760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3600" u="none" cap="none" strike="noStrike">
                <a:solidFill>
                  <a:srgbClr val="E11F26"/>
                </a:solidFill>
                <a:latin typeface="Exo Black"/>
                <a:ea typeface="Exo Black"/>
                <a:cs typeface="Exo Black"/>
                <a:sym typeface="Exo Black"/>
              </a:rPr>
              <a:t>CTE </a:t>
            </a:r>
            <a:r>
              <a:rPr b="0" i="0" lang="en-US" sz="3600" u="none" cap="none" strike="noStrike">
                <a:solidFill>
                  <a:schemeClr val="dk1"/>
                </a:solidFill>
                <a:latin typeface="Exo Black"/>
                <a:ea typeface="Exo Black"/>
                <a:cs typeface="Exo Black"/>
                <a:sym typeface="Exo Black"/>
              </a:rPr>
              <a:t>LÀ GÌ?</a:t>
            </a:r>
            <a:r>
              <a:rPr b="0" i="0" lang="en-US" sz="3600" u="none" cap="none" strike="noStrike">
                <a:solidFill>
                  <a:srgbClr val="E11F26"/>
                </a:solidFill>
                <a:latin typeface="Exo Black"/>
                <a:ea typeface="Exo Black"/>
                <a:cs typeface="Exo Black"/>
                <a:sym typeface="Exo Black"/>
              </a:rPr>
              <a:t> CTE </a:t>
            </a:r>
            <a:r>
              <a:rPr b="0" i="0" lang="en-US" sz="3600" u="none" cap="none" strike="noStrike">
                <a:solidFill>
                  <a:schemeClr val="dk1"/>
                </a:solidFill>
                <a:latin typeface="Exo Black"/>
                <a:ea typeface="Exo Black"/>
                <a:cs typeface="Exo Black"/>
                <a:sym typeface="Exo Black"/>
              </a:rPr>
              <a:t>CÓ CÔNG DỤNG GÌ?</a:t>
            </a:r>
            <a:endParaRPr b="0" i="0" sz="3600" u="none" cap="none" strike="noStrike">
              <a:solidFill>
                <a:schemeClr val="dk1"/>
              </a:solidFill>
              <a:latin typeface="Exo Black"/>
              <a:ea typeface="Exo Black"/>
              <a:cs typeface="Exo Black"/>
              <a:sym typeface="Exo Black"/>
            </a:endParaRPr>
          </a:p>
        </p:txBody>
      </p:sp>
      <p:pic>
        <p:nvPicPr>
          <p:cNvPr id="442" name="Google Shape;442;g222c100fa8b_0_504"/>
          <p:cNvPicPr preferRelativeResize="0"/>
          <p:nvPr/>
        </p:nvPicPr>
        <p:blipFill rotWithShape="1">
          <a:blip r:embed="rId5">
            <a:alphaModFix/>
          </a:blip>
          <a:srcRect b="0" l="0" r="0" t="0"/>
          <a:stretch/>
        </p:blipFill>
        <p:spPr>
          <a:xfrm>
            <a:off x="838200" y="1867950"/>
            <a:ext cx="4349350" cy="434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
          <p:cNvPicPr preferRelativeResize="0"/>
          <p:nvPr/>
        </p:nvPicPr>
        <p:blipFill rotWithShape="1">
          <a:blip r:embed="rId3">
            <a:alphaModFix/>
          </a:blip>
          <a:srcRect b="0" l="0" r="0" t="0"/>
          <a:stretch/>
        </p:blipFill>
        <p:spPr>
          <a:xfrm>
            <a:off x="8981063" y="2519078"/>
            <a:ext cx="1447799" cy="1531671"/>
          </a:xfrm>
          <a:prstGeom prst="rect">
            <a:avLst/>
          </a:prstGeom>
          <a:noFill/>
          <a:ln>
            <a:noFill/>
          </a:ln>
        </p:spPr>
      </p:pic>
      <p:sp>
        <p:nvSpPr>
          <p:cNvPr id="169" name="Google Shape;169;p3"/>
          <p:cNvSpPr/>
          <p:nvPr/>
        </p:nvSpPr>
        <p:spPr>
          <a:xfrm>
            <a:off x="1763138" y="3387550"/>
            <a:ext cx="7647900" cy="22662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3"/>
          <p:cNvSpPr txBox="1"/>
          <p:nvPr/>
        </p:nvSpPr>
        <p:spPr>
          <a:xfrm>
            <a:off x="4964899" y="4615852"/>
            <a:ext cx="4113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2262D"/>
                </a:solidFill>
                <a:latin typeface="Exo"/>
                <a:ea typeface="Exo"/>
                <a:cs typeface="Exo"/>
                <a:sym typeface="Exo"/>
              </a:rPr>
              <a:t>Sherlock Holmes,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Medium"/>
                <a:ea typeface="Exo Medium"/>
                <a:cs typeface="Exo Medium"/>
                <a:sym typeface="Exo Medium"/>
              </a:rPr>
              <a:t>Famous Detective</a:t>
            </a:r>
            <a:endParaRPr b="0" i="0" sz="1600" u="none" cap="none" strike="noStrike">
              <a:solidFill>
                <a:srgbClr val="E2262D"/>
              </a:solidFill>
              <a:latin typeface="Exo Medium"/>
              <a:ea typeface="Exo Medium"/>
              <a:cs typeface="Exo Medium"/>
              <a:sym typeface="Exo Medium"/>
            </a:endParaRPr>
          </a:p>
        </p:txBody>
      </p:sp>
      <p:sp>
        <p:nvSpPr>
          <p:cNvPr id="171" name="Google Shape;171;p3"/>
          <p:cNvSpPr txBox="1"/>
          <p:nvPr/>
        </p:nvSpPr>
        <p:spPr>
          <a:xfrm>
            <a:off x="3453900" y="460225"/>
            <a:ext cx="5284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Tổng quan về </a:t>
            </a:r>
            <a:r>
              <a:rPr b="1" i="0" lang="en-US" sz="3800" u="none" cap="none" strike="noStrike">
                <a:solidFill>
                  <a:srgbClr val="E2262D"/>
                </a:solidFill>
                <a:latin typeface="Exo"/>
                <a:ea typeface="Exo"/>
                <a:cs typeface="Exo"/>
                <a:sym typeface="Exo"/>
              </a:rPr>
              <a:t>dữ liệu</a:t>
            </a:r>
            <a:endParaRPr b="1" i="0" sz="3800" u="none" cap="none" strike="noStrike">
              <a:solidFill>
                <a:srgbClr val="E2262D"/>
              </a:solidFill>
              <a:latin typeface="Exo"/>
              <a:ea typeface="Exo"/>
              <a:cs typeface="Exo"/>
              <a:sym typeface="Exo"/>
            </a:endParaRPr>
          </a:p>
        </p:txBody>
      </p:sp>
      <p:pic>
        <p:nvPicPr>
          <p:cNvPr id="172" name="Google Shape;172;p3"/>
          <p:cNvPicPr preferRelativeResize="0"/>
          <p:nvPr/>
        </p:nvPicPr>
        <p:blipFill rotWithShape="1">
          <a:blip r:embed="rId4">
            <a:alphaModFix/>
          </a:blip>
          <a:srcRect b="63550" l="0" r="65720" t="0"/>
          <a:stretch/>
        </p:blipFill>
        <p:spPr>
          <a:xfrm flipH="1">
            <a:off x="0" y="0"/>
            <a:ext cx="3505434" cy="1610175"/>
          </a:xfrm>
          <a:prstGeom prst="rect">
            <a:avLst/>
          </a:prstGeom>
          <a:noFill/>
          <a:ln>
            <a:noFill/>
          </a:ln>
        </p:spPr>
      </p:pic>
      <p:pic>
        <p:nvPicPr>
          <p:cNvPr id="173" name="Google Shape;173;p3"/>
          <p:cNvPicPr preferRelativeResize="0"/>
          <p:nvPr/>
        </p:nvPicPr>
        <p:blipFill rotWithShape="1">
          <a:blip r:embed="rId5">
            <a:alphaModFix/>
          </a:blip>
          <a:srcRect b="52074" l="0" r="65618" t="0"/>
          <a:stretch/>
        </p:blipFill>
        <p:spPr>
          <a:xfrm>
            <a:off x="8738100" y="4921950"/>
            <a:ext cx="3349251" cy="2016725"/>
          </a:xfrm>
          <a:prstGeom prst="rect">
            <a:avLst/>
          </a:prstGeom>
          <a:noFill/>
          <a:ln>
            <a:noFill/>
          </a:ln>
        </p:spPr>
      </p:pic>
      <p:pic>
        <p:nvPicPr>
          <p:cNvPr id="174" name="Google Shape;174;p3"/>
          <p:cNvPicPr preferRelativeResize="0"/>
          <p:nvPr/>
        </p:nvPicPr>
        <p:blipFill rotWithShape="1">
          <a:blip r:embed="rId6">
            <a:alphaModFix/>
          </a:blip>
          <a:srcRect b="0" l="8753" r="38004" t="0"/>
          <a:stretch/>
        </p:blipFill>
        <p:spPr>
          <a:xfrm>
            <a:off x="2448738" y="2295901"/>
            <a:ext cx="2413200" cy="2266200"/>
          </a:xfrm>
          <a:prstGeom prst="roundRect">
            <a:avLst>
              <a:gd fmla="val 16667" name="adj"/>
            </a:avLst>
          </a:prstGeom>
          <a:noFill/>
          <a:ln>
            <a:noFill/>
          </a:ln>
        </p:spPr>
      </p:pic>
      <p:grpSp>
        <p:nvGrpSpPr>
          <p:cNvPr id="175" name="Google Shape;175;p3"/>
          <p:cNvGrpSpPr/>
          <p:nvPr/>
        </p:nvGrpSpPr>
        <p:grpSpPr>
          <a:xfrm>
            <a:off x="5002965" y="2903150"/>
            <a:ext cx="622676" cy="763492"/>
            <a:chOff x="3086313" y="2877049"/>
            <a:chExt cx="320142" cy="392581"/>
          </a:xfrm>
        </p:grpSpPr>
        <p:sp>
          <p:nvSpPr>
            <p:cNvPr id="176" name="Google Shape;176;p3"/>
            <p:cNvSpPr/>
            <p:nvPr/>
          </p:nvSpPr>
          <p:spPr>
            <a:xfrm>
              <a:off x="3125749" y="2915371"/>
              <a:ext cx="240505" cy="354259"/>
            </a:xfrm>
            <a:custGeom>
              <a:rect b="b" l="l" r="r" t="t"/>
              <a:pathLst>
                <a:path extrusionOk="0" h="11121" w="755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77" name="Google Shape;177;p3"/>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78" name="Google Shape;178;p3"/>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79" name="Google Shape;179;p3"/>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80" name="Google Shape;180;p3"/>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81" name="Google Shape;181;p3"/>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82" name="Google Shape;182;p3"/>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83" name="Google Shape;183;p3"/>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84" name="Google Shape;184;p3"/>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85" name="Google Shape;185;p3"/>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86" name="Google Shape;186;p3"/>
            <p:cNvSpPr/>
            <p:nvPr/>
          </p:nvSpPr>
          <p:spPr>
            <a:xfrm>
              <a:off x="3106413" y="2953151"/>
              <a:ext cx="26599" cy="19909"/>
            </a:xfrm>
            <a:custGeom>
              <a:rect b="b" l="l" r="r" t="t"/>
              <a:pathLst>
                <a:path extrusionOk="0" h="625" w="835">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87" name="Google Shape;187;p3"/>
            <p:cNvSpPr/>
            <p:nvPr/>
          </p:nvSpPr>
          <p:spPr>
            <a:xfrm>
              <a:off x="3360520" y="3099811"/>
              <a:ext cx="25834" cy="20005"/>
            </a:xfrm>
            <a:custGeom>
              <a:rect b="b" l="l" r="r" t="t"/>
              <a:pathLst>
                <a:path extrusionOk="0" h="628" w="811">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188" name="Google Shape;188;p3"/>
          <p:cNvSpPr txBox="1"/>
          <p:nvPr/>
        </p:nvSpPr>
        <p:spPr>
          <a:xfrm>
            <a:off x="4964899" y="3909638"/>
            <a:ext cx="43419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700" u="none" cap="none" strike="noStrike">
                <a:solidFill>
                  <a:srgbClr val="E2262D"/>
                </a:solidFill>
                <a:latin typeface="Exo Medium"/>
                <a:ea typeface="Exo Medium"/>
                <a:cs typeface="Exo Medium"/>
                <a:sym typeface="Exo Medium"/>
              </a:rPr>
              <a:t>“</a:t>
            </a:r>
            <a:r>
              <a:rPr b="1" i="0" lang="en-US" sz="1700" u="none" cap="none" strike="noStrike">
                <a:solidFill>
                  <a:srgbClr val="000000"/>
                </a:solidFill>
                <a:latin typeface="Exo Medium"/>
                <a:ea typeface="Exo Medium"/>
                <a:cs typeface="Exo Medium"/>
                <a:sym typeface="Exo Medium"/>
              </a:rPr>
              <a:t>It is a capital mistake to theorize </a:t>
            </a:r>
            <a:endParaRPr b="1"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i="0" lang="en-US" sz="1700" u="none" cap="none" strike="noStrike">
                <a:solidFill>
                  <a:srgbClr val="000000"/>
                </a:solidFill>
                <a:latin typeface="Exo Medium"/>
                <a:ea typeface="Exo Medium"/>
                <a:cs typeface="Exo Medium"/>
                <a:sym typeface="Exo Medium"/>
              </a:rPr>
              <a:t>before one has data.</a:t>
            </a:r>
            <a:r>
              <a:rPr b="1" i="0" lang="en-US" sz="1700" u="none" cap="none" strike="noStrike">
                <a:solidFill>
                  <a:srgbClr val="E2262D"/>
                </a:solidFill>
                <a:latin typeface="Exo Medium"/>
                <a:ea typeface="Exo Medium"/>
                <a:cs typeface="Exo Medium"/>
                <a:sym typeface="Exo Medium"/>
              </a:rPr>
              <a:t>”</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g224056249ce_0_13"/>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sp>
        <p:nvSpPr>
          <p:cNvPr id="448" name="Google Shape;448;g224056249ce_0_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49" name="Google Shape;449;g224056249ce_0_13"/>
          <p:cNvSpPr txBox="1"/>
          <p:nvPr/>
        </p:nvSpPr>
        <p:spPr>
          <a:xfrm>
            <a:off x="5924075" y="1959950"/>
            <a:ext cx="5942400" cy="339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CTE </a:t>
            </a:r>
            <a:r>
              <a:rPr b="0" i="0" lang="en-US" sz="1800" u="none" cap="none" strike="noStrike">
                <a:solidFill>
                  <a:srgbClr val="161513"/>
                </a:solidFill>
                <a:latin typeface="Exo"/>
                <a:ea typeface="Exo"/>
                <a:cs typeface="Exo"/>
                <a:sym typeface="Exo"/>
              </a:rPr>
              <a:t>là viết tắt của từ </a:t>
            </a:r>
            <a:r>
              <a:rPr b="1" i="0" lang="en-US" sz="1800" u="none" cap="none" strike="noStrike">
                <a:solidFill>
                  <a:srgbClr val="161513"/>
                </a:solidFill>
                <a:latin typeface="Exo"/>
                <a:ea typeface="Exo"/>
                <a:cs typeface="Exo"/>
                <a:sym typeface="Exo"/>
              </a:rPr>
              <a:t>Common Table Expression</a:t>
            </a:r>
            <a:endParaRPr b="1" i="0" sz="1800" u="none" cap="none" strike="noStrike">
              <a:solidFill>
                <a:srgbClr val="161513"/>
              </a:solidFill>
              <a:latin typeface="Exo"/>
              <a:ea typeface="Exo"/>
              <a:cs typeface="Exo"/>
              <a:sym typeface="Ex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161513"/>
                </a:solidFill>
                <a:latin typeface="Exo"/>
                <a:ea typeface="Exo"/>
                <a:cs typeface="Exo"/>
                <a:sym typeface="Exo"/>
              </a:rPr>
              <a:t>Cú pháp để định nghĩa 1 </a:t>
            </a:r>
            <a:r>
              <a:rPr b="1" i="0" lang="en-US" sz="1800" u="none" cap="none" strike="noStrike">
                <a:solidFill>
                  <a:srgbClr val="E2262D"/>
                </a:solidFill>
                <a:latin typeface="Exo"/>
                <a:ea typeface="Exo"/>
                <a:cs typeface="Exo"/>
                <a:sym typeface="Exo"/>
              </a:rPr>
              <a:t>CTE </a:t>
            </a:r>
            <a:r>
              <a:rPr b="0" i="0" lang="en-US" sz="1800" u="none" cap="none" strike="noStrike">
                <a:solidFill>
                  <a:srgbClr val="161513"/>
                </a:solidFill>
                <a:latin typeface="Exo"/>
                <a:ea typeface="Exo"/>
                <a:cs typeface="Exo"/>
                <a:sym typeface="Exo"/>
              </a:rPr>
              <a:t>như sau:</a:t>
            </a:r>
            <a:endParaRPr b="0" i="0" sz="24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1" i="0" lang="en-US" sz="1700" u="none" cap="none" strike="noStrike">
                <a:solidFill>
                  <a:srgbClr val="0000FF"/>
                </a:solidFill>
                <a:latin typeface="Exo"/>
                <a:ea typeface="Exo"/>
                <a:cs typeface="Exo"/>
                <a:sym typeface="Exo"/>
              </a:rPr>
              <a:t>WITH </a:t>
            </a:r>
            <a:r>
              <a:rPr b="1" i="0" lang="en-US" sz="1700" u="none" cap="none" strike="noStrike">
                <a:solidFill>
                  <a:schemeClr val="dk1"/>
                </a:solidFill>
                <a:latin typeface="Exo"/>
                <a:ea typeface="Exo"/>
                <a:cs typeface="Exo"/>
                <a:sym typeface="Exo"/>
              </a:rPr>
              <a:t>CTE_NAME</a:t>
            </a:r>
            <a:r>
              <a:rPr b="1" i="0" lang="en-US" sz="1700" u="none" cap="none" strike="noStrike">
                <a:solidFill>
                  <a:srgbClr val="0000FF"/>
                </a:solidFill>
                <a:latin typeface="Exo"/>
                <a:ea typeface="Exo"/>
                <a:cs typeface="Exo"/>
                <a:sym typeface="Exo"/>
              </a:rPr>
              <a:t> AS </a:t>
            </a:r>
            <a:r>
              <a:rPr b="1" i="0" lang="en-US" sz="1700" u="none" cap="none" strike="noStrike">
                <a:solidFill>
                  <a:schemeClr val="dk1"/>
                </a:solidFill>
                <a:latin typeface="Exo"/>
                <a:ea typeface="Exo"/>
                <a:cs typeface="Exo"/>
                <a:sym typeface="Exo"/>
              </a:rPr>
              <a:t>(</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1" i="0" lang="en-US" sz="1700" u="none" cap="none" strike="noStrike">
                <a:solidFill>
                  <a:srgbClr val="0000FF"/>
                </a:solidFill>
                <a:latin typeface="Exo"/>
                <a:ea typeface="Exo"/>
                <a:cs typeface="Exo"/>
                <a:sym typeface="Exo"/>
              </a:rPr>
              <a:t>       QUERY</a:t>
            </a:r>
            <a:endParaRPr b="1" i="0" sz="17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1" i="0" lang="en-US" sz="1700" u="none" cap="none" strike="noStrike">
                <a:solidFill>
                  <a:schemeClr val="dk1"/>
                </a:solidFill>
                <a:latin typeface="Exo"/>
                <a:ea typeface="Exo"/>
                <a:cs typeface="Exo"/>
                <a:sym typeface="Exo"/>
              </a:rPr>
              <a:t>)</a:t>
            </a:r>
            <a:r>
              <a:rPr b="1" i="0" lang="en-US" sz="1100" u="none" cap="none" strike="noStrike">
                <a:solidFill>
                  <a:schemeClr val="dk1"/>
                </a:solidFill>
                <a:latin typeface="Exo"/>
                <a:ea typeface="Exo"/>
                <a:cs typeface="Exo"/>
                <a:sym typeface="Exo"/>
              </a:rPr>
              <a:t> </a:t>
            </a:r>
            <a:endParaRPr b="0" i="0" sz="1800" u="none" cap="none" strike="noStrike">
              <a:solidFill>
                <a:schemeClr val="dk1"/>
              </a:solidFill>
              <a:latin typeface="Exo"/>
              <a:ea typeface="Exo"/>
              <a:cs typeface="Exo"/>
              <a:sym typeface="Ex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Có 1 lưu ý nhỏ khi sử dụng </a:t>
            </a:r>
            <a:r>
              <a:rPr b="1" i="0" lang="en-US" sz="1800" u="none" cap="none" strike="noStrike">
                <a:solidFill>
                  <a:srgbClr val="E2262D"/>
                </a:solidFill>
                <a:latin typeface="Exo"/>
                <a:ea typeface="Exo"/>
                <a:cs typeface="Exo"/>
                <a:sym typeface="Exo"/>
              </a:rPr>
              <a:t>CTE</a:t>
            </a:r>
            <a:r>
              <a:rPr b="0" i="0" lang="en-US" sz="1800" u="none" cap="none" strike="noStrike">
                <a:solidFill>
                  <a:srgbClr val="161513"/>
                </a:solidFill>
                <a:latin typeface="Exo"/>
                <a:ea typeface="Exo"/>
                <a:cs typeface="Exo"/>
                <a:sym typeface="Exo"/>
              </a:rPr>
              <a:t>, đó là </a:t>
            </a:r>
            <a:r>
              <a:rPr b="1" i="0" lang="en-US" sz="1800" u="none" cap="none" strike="noStrike">
                <a:solidFill>
                  <a:srgbClr val="161513"/>
                </a:solidFill>
                <a:latin typeface="Exo"/>
                <a:ea typeface="Exo"/>
                <a:cs typeface="Exo"/>
                <a:sym typeface="Exo"/>
              </a:rPr>
              <a:t>khi bạn định nghĩa </a:t>
            </a:r>
            <a:r>
              <a:rPr b="1" i="0" lang="en-US" sz="1800" u="none" cap="none" strike="noStrike">
                <a:solidFill>
                  <a:srgbClr val="E2262D"/>
                </a:solidFill>
                <a:latin typeface="Exo"/>
                <a:ea typeface="Exo"/>
                <a:cs typeface="Exo"/>
                <a:sym typeface="Exo"/>
              </a:rPr>
              <a:t>CTE</a:t>
            </a:r>
            <a:r>
              <a:rPr b="0" i="0" lang="en-US" sz="1800" u="none" cap="none" strike="noStrike">
                <a:solidFill>
                  <a:srgbClr val="161513"/>
                </a:solidFill>
                <a:latin typeface="Exo"/>
                <a:ea typeface="Exo"/>
                <a:cs typeface="Exo"/>
                <a:sym typeface="Exo"/>
              </a:rPr>
              <a:t>, bạn sẽ </a:t>
            </a:r>
            <a:r>
              <a:rPr b="1" i="0" lang="en-US" sz="1800" u="none" cap="none" strike="noStrike">
                <a:solidFill>
                  <a:srgbClr val="161513"/>
                </a:solidFill>
                <a:highlight>
                  <a:srgbClr val="F1C232"/>
                </a:highlight>
                <a:latin typeface="Exo"/>
                <a:ea typeface="Exo"/>
                <a:cs typeface="Exo"/>
                <a:sym typeface="Exo"/>
              </a:rPr>
              <a:t>phải sử dụng chúng trong đoạn truy vấn chính</a:t>
            </a:r>
            <a:r>
              <a:rPr b="0" i="0" lang="en-US" sz="1800" u="none" cap="none" strike="noStrike">
                <a:solidFill>
                  <a:srgbClr val="161513"/>
                </a:solidFill>
                <a:latin typeface="Exo"/>
                <a:ea typeface="Exo"/>
                <a:cs typeface="Exo"/>
                <a:sym typeface="Exo"/>
              </a:rPr>
              <a:t>, nếu </a:t>
            </a:r>
            <a:r>
              <a:rPr b="1" i="0" lang="en-US" sz="1800" u="none" cap="none" strike="noStrike">
                <a:solidFill>
                  <a:srgbClr val="161513"/>
                </a:solidFill>
                <a:highlight>
                  <a:srgbClr val="F1C232"/>
                </a:highlight>
                <a:latin typeface="Exo"/>
                <a:ea typeface="Exo"/>
                <a:cs typeface="Exo"/>
                <a:sym typeface="Exo"/>
              </a:rPr>
              <a:t>chỉ chạy riêng lẻ</a:t>
            </a:r>
            <a:r>
              <a:rPr b="0" i="0" lang="en-US" sz="1800" u="none" cap="none" strike="noStrike">
                <a:solidFill>
                  <a:srgbClr val="161513"/>
                </a:solidFill>
                <a:latin typeface="Exo"/>
                <a:ea typeface="Exo"/>
                <a:cs typeface="Exo"/>
                <a:sym typeface="Exo"/>
              </a:rPr>
              <a:t> đoạn </a:t>
            </a:r>
            <a:r>
              <a:rPr b="1" i="0" lang="en-US" sz="1800" u="none" cap="none" strike="noStrike">
                <a:solidFill>
                  <a:srgbClr val="E2262D"/>
                </a:solidFill>
                <a:latin typeface="Exo"/>
                <a:ea typeface="Exo"/>
                <a:cs typeface="Exo"/>
                <a:sym typeface="Exo"/>
              </a:rPr>
              <a:t>CTE</a:t>
            </a:r>
            <a:r>
              <a:rPr b="0" i="0" lang="en-US" sz="1800" u="none" cap="none" strike="noStrike">
                <a:solidFill>
                  <a:srgbClr val="161513"/>
                </a:solidFill>
                <a:latin typeface="Exo"/>
                <a:ea typeface="Exo"/>
                <a:cs typeface="Exo"/>
                <a:sym typeface="Exo"/>
              </a:rPr>
              <a:t>, câu lệnh truy vấn sẽ báo </a:t>
            </a:r>
            <a:r>
              <a:rPr b="1" i="0" lang="en-US" sz="1800" u="none" cap="none" strike="noStrike">
                <a:solidFill>
                  <a:srgbClr val="E2262D"/>
                </a:solidFill>
                <a:latin typeface="Exo"/>
                <a:ea typeface="Exo"/>
                <a:cs typeface="Exo"/>
                <a:sym typeface="Exo"/>
              </a:rPr>
              <a:t>lỗi</a:t>
            </a:r>
            <a:r>
              <a:rPr b="0" i="0" lang="en-US" sz="1800" u="none" cap="none" strike="noStrike">
                <a:solidFill>
                  <a:srgbClr val="161513"/>
                </a:solidFill>
                <a:latin typeface="Exo"/>
                <a:ea typeface="Exo"/>
                <a:cs typeface="Exo"/>
                <a:sym typeface="Exo"/>
              </a:rPr>
              <a:t>.</a:t>
            </a:r>
            <a:endParaRPr b="0" i="0" sz="1800" u="none" cap="none" strike="noStrike">
              <a:solidFill>
                <a:srgbClr val="161513"/>
              </a:solidFill>
              <a:latin typeface="Exo Medium"/>
              <a:ea typeface="Exo Medium"/>
              <a:cs typeface="Exo Medium"/>
              <a:sym typeface="Exo Medium"/>
            </a:endParaRPr>
          </a:p>
        </p:txBody>
      </p:sp>
      <p:pic>
        <p:nvPicPr>
          <p:cNvPr id="450" name="Google Shape;450;g224056249ce_0_13"/>
          <p:cNvPicPr preferRelativeResize="0"/>
          <p:nvPr/>
        </p:nvPicPr>
        <p:blipFill rotWithShape="1">
          <a:blip r:embed="rId4">
            <a:alphaModFix/>
          </a:blip>
          <a:srcRect b="0" l="0" r="0" t="0"/>
          <a:stretch/>
        </p:blipFill>
        <p:spPr>
          <a:xfrm>
            <a:off x="5769433" y="2100184"/>
            <a:ext cx="88821" cy="190315"/>
          </a:xfrm>
          <a:prstGeom prst="rect">
            <a:avLst/>
          </a:prstGeom>
          <a:noFill/>
          <a:ln>
            <a:noFill/>
          </a:ln>
        </p:spPr>
      </p:pic>
      <p:pic>
        <p:nvPicPr>
          <p:cNvPr id="451" name="Google Shape;451;g224056249ce_0_13"/>
          <p:cNvPicPr preferRelativeResize="0"/>
          <p:nvPr/>
        </p:nvPicPr>
        <p:blipFill rotWithShape="1">
          <a:blip r:embed="rId4">
            <a:alphaModFix/>
          </a:blip>
          <a:srcRect b="0" l="0" r="0" t="0"/>
          <a:stretch/>
        </p:blipFill>
        <p:spPr>
          <a:xfrm>
            <a:off x="5769433" y="2687609"/>
            <a:ext cx="88821" cy="190315"/>
          </a:xfrm>
          <a:prstGeom prst="rect">
            <a:avLst/>
          </a:prstGeom>
          <a:noFill/>
          <a:ln>
            <a:noFill/>
          </a:ln>
        </p:spPr>
      </p:pic>
      <p:sp>
        <p:nvSpPr>
          <p:cNvPr id="452" name="Google Shape;452;g224056249ce_0_13"/>
          <p:cNvSpPr txBox="1"/>
          <p:nvPr/>
        </p:nvSpPr>
        <p:spPr>
          <a:xfrm>
            <a:off x="2072850" y="593825"/>
            <a:ext cx="8046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3600" u="none" cap="none" strike="noStrike">
                <a:solidFill>
                  <a:schemeClr val="dk1"/>
                </a:solidFill>
                <a:latin typeface="Exo Black"/>
                <a:ea typeface="Exo Black"/>
                <a:cs typeface="Exo Black"/>
                <a:sym typeface="Exo Black"/>
              </a:rPr>
              <a:t>ĐỊNH NGHĨA </a:t>
            </a:r>
            <a:r>
              <a:rPr b="0" i="0" lang="en-US" sz="3600" u="none" cap="none" strike="noStrike">
                <a:solidFill>
                  <a:srgbClr val="E11F26"/>
                </a:solidFill>
                <a:latin typeface="Exo Black"/>
                <a:ea typeface="Exo Black"/>
                <a:cs typeface="Exo Black"/>
                <a:sym typeface="Exo Black"/>
              </a:rPr>
              <a:t>CTE </a:t>
            </a:r>
            <a:r>
              <a:rPr b="0" i="0" lang="en-US" sz="3600" u="none" cap="none" strike="noStrike">
                <a:solidFill>
                  <a:schemeClr val="dk1"/>
                </a:solidFill>
                <a:latin typeface="Exo Black"/>
                <a:ea typeface="Exo Black"/>
                <a:cs typeface="Exo Black"/>
                <a:sym typeface="Exo Black"/>
              </a:rPr>
              <a:t>TRONG SQL?</a:t>
            </a:r>
            <a:endParaRPr b="0" i="0" sz="3600" u="none" cap="none" strike="noStrike">
              <a:solidFill>
                <a:schemeClr val="dk1"/>
              </a:solidFill>
              <a:latin typeface="Exo Black"/>
              <a:ea typeface="Exo Black"/>
              <a:cs typeface="Exo Black"/>
              <a:sym typeface="Exo Black"/>
            </a:endParaRPr>
          </a:p>
        </p:txBody>
      </p:sp>
      <p:pic>
        <p:nvPicPr>
          <p:cNvPr id="453" name="Google Shape;453;g224056249ce_0_13"/>
          <p:cNvPicPr preferRelativeResize="0"/>
          <p:nvPr/>
        </p:nvPicPr>
        <p:blipFill rotWithShape="1">
          <a:blip r:embed="rId5">
            <a:alphaModFix/>
          </a:blip>
          <a:srcRect b="0" l="0" r="0" t="0"/>
          <a:stretch/>
        </p:blipFill>
        <p:spPr>
          <a:xfrm>
            <a:off x="675800" y="2187212"/>
            <a:ext cx="4749301" cy="2826575"/>
          </a:xfrm>
          <a:prstGeom prst="rect">
            <a:avLst/>
          </a:prstGeom>
          <a:noFill/>
          <a:ln>
            <a:noFill/>
          </a:ln>
        </p:spPr>
      </p:pic>
      <p:pic>
        <p:nvPicPr>
          <p:cNvPr id="454" name="Google Shape;454;g224056249ce_0_13"/>
          <p:cNvPicPr preferRelativeResize="0"/>
          <p:nvPr/>
        </p:nvPicPr>
        <p:blipFill rotWithShape="1">
          <a:blip r:embed="rId4">
            <a:alphaModFix/>
          </a:blip>
          <a:srcRect b="0" l="0" r="0" t="0"/>
          <a:stretch/>
        </p:blipFill>
        <p:spPr>
          <a:xfrm>
            <a:off x="5769433" y="4049684"/>
            <a:ext cx="88821" cy="1903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24056249ce_0_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60" name="Google Shape;460;g224056249ce_0_30"/>
          <p:cNvSpPr txBox="1"/>
          <p:nvPr/>
        </p:nvSpPr>
        <p:spPr>
          <a:xfrm>
            <a:off x="2360550" y="3078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CTE </a:t>
            </a:r>
            <a:r>
              <a:rPr b="1" i="0" lang="en-US" sz="3800" u="none" cap="none" strike="noStrike">
                <a:solidFill>
                  <a:srgbClr val="000000"/>
                </a:solidFill>
                <a:latin typeface="Exo"/>
                <a:ea typeface="Exo"/>
                <a:cs typeface="Exo"/>
                <a:sym typeface="Exo"/>
              </a:rPr>
              <a:t>TRONG SQL</a:t>
            </a:r>
            <a:endParaRPr b="1" i="0" sz="3800" u="none" cap="none" strike="noStrike">
              <a:solidFill>
                <a:srgbClr val="000000"/>
              </a:solidFill>
              <a:latin typeface="Exo"/>
              <a:ea typeface="Exo"/>
              <a:cs typeface="Exo"/>
              <a:sym typeface="Exo"/>
            </a:endParaRPr>
          </a:p>
        </p:txBody>
      </p:sp>
      <p:graphicFrame>
        <p:nvGraphicFramePr>
          <p:cNvPr id="461" name="Google Shape;461;g224056249ce_0_30"/>
          <p:cNvGraphicFramePr/>
          <p:nvPr/>
        </p:nvGraphicFramePr>
        <p:xfrm>
          <a:off x="746538" y="3118976"/>
          <a:ext cx="3000000" cy="3000000"/>
        </p:xfrm>
        <a:graphic>
          <a:graphicData uri="http://schemas.openxmlformats.org/drawingml/2006/table">
            <a:tbl>
              <a:tblPr>
                <a:noFill/>
                <a:tableStyleId>{62A408B6-39BD-4808-A463-A65BB6459A9D}</a:tableStyleId>
              </a:tblPr>
              <a:tblGrid>
                <a:gridCol w="915925"/>
                <a:gridCol w="671225"/>
                <a:gridCol w="568000"/>
              </a:tblGrid>
              <a:tr h="4234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r>
              <a:tr h="3032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032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25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2595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25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25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25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25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25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bl>
          </a:graphicData>
        </a:graphic>
      </p:graphicFrame>
      <p:sp>
        <p:nvSpPr>
          <p:cNvPr id="462" name="Google Shape;462;g224056249ce_0_30"/>
          <p:cNvSpPr/>
          <p:nvPr/>
        </p:nvSpPr>
        <p:spPr>
          <a:xfrm flipH="1">
            <a:off x="3073888" y="4811013"/>
            <a:ext cx="556500" cy="3078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63" name="Google Shape;463;g224056249ce_0_30"/>
          <p:cNvGraphicFramePr/>
          <p:nvPr/>
        </p:nvGraphicFramePr>
        <p:xfrm>
          <a:off x="9128313" y="3192651"/>
          <a:ext cx="3000000" cy="3000000"/>
        </p:xfrm>
        <a:graphic>
          <a:graphicData uri="http://schemas.openxmlformats.org/drawingml/2006/table">
            <a:tbl>
              <a:tblPr>
                <a:noFill/>
                <a:tableStyleId>{62A408B6-39BD-4808-A463-A65BB6459A9D}</a:tableStyleId>
              </a:tblPr>
              <a:tblGrid>
                <a:gridCol w="771750"/>
                <a:gridCol w="930050"/>
                <a:gridCol w="615350"/>
              </a:tblGrid>
              <a:tr h="36575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r>
              <a:tr h="2021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0210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11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0210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0210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bl>
          </a:graphicData>
        </a:graphic>
      </p:graphicFrame>
      <p:sp>
        <p:nvSpPr>
          <p:cNvPr id="464" name="Google Shape;464;g224056249ce_0_30"/>
          <p:cNvSpPr txBox="1"/>
          <p:nvPr/>
        </p:nvSpPr>
        <p:spPr>
          <a:xfrm>
            <a:off x="9372044" y="4430838"/>
            <a:ext cx="1829700" cy="3540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1" lang="en-US" sz="1100" u="none" cap="none" strike="noStrike">
                <a:solidFill>
                  <a:srgbClr val="000000"/>
                </a:solidFill>
                <a:latin typeface="Exo"/>
                <a:ea typeface="Exo"/>
                <a:cs typeface="Exo"/>
                <a:sym typeface="Exo"/>
              </a:rPr>
              <a:t>Kết quả truy vấn</a:t>
            </a:r>
            <a:endParaRPr b="1" i="1" sz="1100" u="none" cap="none" strike="noStrike">
              <a:solidFill>
                <a:srgbClr val="000000"/>
              </a:solidFill>
              <a:latin typeface="Exo"/>
              <a:ea typeface="Exo"/>
              <a:cs typeface="Exo"/>
              <a:sym typeface="Exo"/>
            </a:endParaRPr>
          </a:p>
        </p:txBody>
      </p:sp>
      <p:sp>
        <p:nvSpPr>
          <p:cNvPr id="465" name="Google Shape;465;g224056249ce_0_30"/>
          <p:cNvSpPr/>
          <p:nvPr/>
        </p:nvSpPr>
        <p:spPr>
          <a:xfrm flipH="1">
            <a:off x="8415713" y="3487838"/>
            <a:ext cx="556500" cy="3078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224056249ce_0_30"/>
          <p:cNvSpPr/>
          <p:nvPr/>
        </p:nvSpPr>
        <p:spPr>
          <a:xfrm>
            <a:off x="4076175" y="4394700"/>
            <a:ext cx="3110400" cy="578700"/>
          </a:xfrm>
          <a:prstGeom prst="wedgeRoundRectCallout">
            <a:avLst>
              <a:gd fmla="val -21363" name="adj1"/>
              <a:gd fmla="val 50691" name="adj2"/>
              <a:gd fmla="val 0" name="adj3"/>
            </a:avLst>
          </a:prstGeom>
          <a:noFill/>
          <a:ln cap="flat" cmpd="sng" w="19050">
            <a:solidFill>
              <a:srgbClr val="E11F26"/>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Arial"/>
                <a:ea typeface="Arial"/>
                <a:cs typeface="Arial"/>
                <a:sym typeface="Arial"/>
              </a:rPr>
              <a:t> </a:t>
            </a:r>
            <a:endParaRPr b="1" i="1" sz="1700" u="none" cap="none" strike="noStrike">
              <a:solidFill>
                <a:srgbClr val="000000"/>
              </a:solidFill>
              <a:latin typeface="Arial"/>
              <a:ea typeface="Arial"/>
              <a:cs typeface="Arial"/>
              <a:sym typeface="Arial"/>
            </a:endParaRPr>
          </a:p>
        </p:txBody>
      </p:sp>
      <p:sp>
        <p:nvSpPr>
          <p:cNvPr id="467" name="Google Shape;467;g224056249ce_0_30"/>
          <p:cNvSpPr/>
          <p:nvPr/>
        </p:nvSpPr>
        <p:spPr>
          <a:xfrm>
            <a:off x="7369472" y="4429073"/>
            <a:ext cx="443400" cy="2505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224056249ce_0_30"/>
          <p:cNvSpPr/>
          <p:nvPr/>
        </p:nvSpPr>
        <p:spPr>
          <a:xfrm>
            <a:off x="4105450" y="5218725"/>
            <a:ext cx="3081000" cy="525000"/>
          </a:xfrm>
          <a:prstGeom prst="wedgeRoundRectCallout">
            <a:avLst>
              <a:gd fmla="val -21363" name="adj1"/>
              <a:gd fmla="val 50691" name="adj2"/>
              <a:gd fmla="val 0" name="adj3"/>
            </a:avLst>
          </a:prstGeom>
          <a:noFill/>
          <a:ln cap="flat" cmpd="sng" w="19050">
            <a:solidFill>
              <a:srgbClr val="E11F26"/>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1" sz="1700" u="none" cap="none" strike="noStrike">
              <a:solidFill>
                <a:srgbClr val="000000"/>
              </a:solidFill>
              <a:latin typeface="Arial"/>
              <a:ea typeface="Arial"/>
              <a:cs typeface="Arial"/>
              <a:sym typeface="Arial"/>
            </a:endParaRPr>
          </a:p>
        </p:txBody>
      </p:sp>
      <p:sp>
        <p:nvSpPr>
          <p:cNvPr id="469" name="Google Shape;469;g224056249ce_0_30"/>
          <p:cNvSpPr/>
          <p:nvPr/>
        </p:nvSpPr>
        <p:spPr>
          <a:xfrm>
            <a:off x="7891675" y="4552225"/>
            <a:ext cx="95400" cy="903900"/>
          </a:xfrm>
          <a:prstGeom prst="rightBrace">
            <a:avLst>
              <a:gd fmla="val 50000" name="adj1"/>
              <a:gd fmla="val 50000" name="adj2"/>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224056249ce_0_30"/>
          <p:cNvSpPr txBox="1"/>
          <p:nvPr/>
        </p:nvSpPr>
        <p:spPr>
          <a:xfrm>
            <a:off x="2197538" y="2129588"/>
            <a:ext cx="8747700" cy="8790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E11F26"/>
                </a:solidFill>
                <a:latin typeface="Exo"/>
                <a:ea typeface="Exo"/>
                <a:cs typeface="Exo"/>
                <a:sym typeface="Exo"/>
              </a:rPr>
              <a:t>Vấn đề </a:t>
            </a:r>
            <a:r>
              <a:rPr b="1" i="0" lang="en-US" sz="1400" u="none" cap="none" strike="noStrike">
                <a:solidFill>
                  <a:srgbClr val="000000"/>
                </a:solidFill>
                <a:latin typeface="Exo"/>
                <a:ea typeface="Exo"/>
                <a:cs typeface="Exo"/>
                <a:sym typeface="Exo"/>
              </a:rPr>
              <a:t>gặp phải: </a:t>
            </a:r>
            <a:endParaRPr b="1" i="0" sz="14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                                Các đoạn </a:t>
            </a:r>
            <a:r>
              <a:rPr b="1" i="0" lang="en-US" sz="1400" u="none" cap="none" strike="noStrike">
                <a:solidFill>
                  <a:srgbClr val="E2262D"/>
                </a:solidFill>
                <a:latin typeface="Exo"/>
                <a:ea typeface="Exo"/>
                <a:cs typeface="Exo"/>
                <a:sym typeface="Exo"/>
              </a:rPr>
              <a:t>SubQuery</a:t>
            </a:r>
            <a:r>
              <a:rPr b="0" i="0" lang="en-US" sz="1400" u="none" cap="none" strike="noStrike">
                <a:solidFill>
                  <a:srgbClr val="000000"/>
                </a:solidFill>
                <a:latin typeface="Exo Medium"/>
                <a:ea typeface="Exo Medium"/>
                <a:cs typeface="Exo Medium"/>
                <a:sym typeface="Exo Medium"/>
              </a:rPr>
              <a:t> </a:t>
            </a:r>
            <a:r>
              <a:rPr b="1" i="0" lang="en-US" sz="1400" u="none" cap="none" strike="noStrike">
                <a:solidFill>
                  <a:srgbClr val="000000"/>
                </a:solidFill>
                <a:latin typeface="Exo"/>
                <a:ea typeface="Exo"/>
                <a:cs typeface="Exo"/>
                <a:sym typeface="Exo"/>
              </a:rPr>
              <a:t>giống nhau</a:t>
            </a:r>
            <a:r>
              <a:rPr b="0" i="0" lang="en-US" sz="1400" u="none" cap="none" strike="noStrike">
                <a:solidFill>
                  <a:srgbClr val="000000"/>
                </a:solidFill>
                <a:latin typeface="Exo Medium"/>
                <a:ea typeface="Exo Medium"/>
                <a:cs typeface="Exo Medium"/>
                <a:sym typeface="Exo Medium"/>
              </a:rPr>
              <a:t> bị lặp đi lặp lại.</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                                Các đoạn </a:t>
            </a:r>
            <a:r>
              <a:rPr b="1" i="0" lang="en-US" sz="1400" u="none" cap="none" strike="noStrike">
                <a:solidFill>
                  <a:srgbClr val="E2262D"/>
                </a:solidFill>
                <a:latin typeface="Exo"/>
                <a:ea typeface="Exo"/>
                <a:cs typeface="Exo"/>
                <a:sym typeface="Exo"/>
              </a:rPr>
              <a:t>SubQuery</a:t>
            </a:r>
            <a:r>
              <a:rPr b="0" i="0" lang="en-US" sz="1400" u="none" cap="none" strike="noStrike">
                <a:solidFill>
                  <a:srgbClr val="000000"/>
                </a:solidFill>
                <a:latin typeface="Exo Medium"/>
                <a:ea typeface="Exo Medium"/>
                <a:cs typeface="Exo Medium"/>
                <a:sym typeface="Exo Medium"/>
              </a:rPr>
              <a:t> khá </a:t>
            </a:r>
            <a:r>
              <a:rPr b="1" i="0" lang="en-US" sz="1400" u="none" cap="none" strike="noStrike">
                <a:solidFill>
                  <a:srgbClr val="000000"/>
                </a:solidFill>
                <a:latin typeface="Exo"/>
                <a:ea typeface="Exo"/>
                <a:cs typeface="Exo"/>
                <a:sym typeface="Exo"/>
              </a:rPr>
              <a:t>phức tạp</a:t>
            </a:r>
            <a:r>
              <a:rPr b="0" i="0" lang="en-US" sz="1400" u="none" cap="none" strike="noStrike">
                <a:solidFill>
                  <a:srgbClr val="000000"/>
                </a:solidFill>
                <a:latin typeface="Exo Medium"/>
                <a:ea typeface="Exo Medium"/>
                <a:cs typeface="Exo Medium"/>
                <a:sym typeface="Exo Medium"/>
              </a:rPr>
              <a:t> và lồng ghép vào nhau khiến </a:t>
            </a:r>
            <a:r>
              <a:rPr b="1" i="0" lang="en-US" sz="1400" u="none" cap="none" strike="noStrike">
                <a:solidFill>
                  <a:srgbClr val="E2262D"/>
                </a:solidFill>
                <a:latin typeface="Exo"/>
                <a:ea typeface="Exo"/>
                <a:cs typeface="Exo"/>
                <a:sym typeface="Exo"/>
              </a:rPr>
              <a:t>khó</a:t>
            </a:r>
            <a:r>
              <a:rPr b="0" i="0" lang="en-US" sz="1400" u="none" cap="none" strike="noStrike">
                <a:solidFill>
                  <a:srgbClr val="000000"/>
                </a:solidFill>
                <a:latin typeface="Exo Medium"/>
                <a:ea typeface="Exo Medium"/>
                <a:cs typeface="Exo Medium"/>
                <a:sym typeface="Exo Medium"/>
              </a:rPr>
              <a:t> </a:t>
            </a:r>
            <a:r>
              <a:rPr b="1" i="0" lang="en-US" sz="1400" u="none" cap="none" strike="noStrike">
                <a:solidFill>
                  <a:srgbClr val="000000"/>
                </a:solidFill>
                <a:latin typeface="Exo"/>
                <a:ea typeface="Exo"/>
                <a:cs typeface="Exo"/>
                <a:sym typeface="Exo"/>
              </a:rPr>
              <a:t>nhìn</a:t>
            </a:r>
            <a:r>
              <a:rPr b="0" i="0" lang="en-US" sz="1400" u="none" cap="none" strike="noStrike">
                <a:solidFill>
                  <a:srgbClr val="000000"/>
                </a:solidFill>
                <a:latin typeface="Exo Medium"/>
                <a:ea typeface="Exo Medium"/>
                <a:cs typeface="Exo Medium"/>
                <a:sym typeface="Exo Medium"/>
              </a:rPr>
              <a:t>, </a:t>
            </a:r>
            <a:r>
              <a:rPr b="1" i="0" lang="en-US" sz="1400" u="none" cap="none" strike="noStrike">
                <a:solidFill>
                  <a:srgbClr val="E2262D"/>
                </a:solidFill>
                <a:latin typeface="Exo"/>
                <a:ea typeface="Exo"/>
                <a:cs typeface="Exo"/>
                <a:sym typeface="Exo"/>
              </a:rPr>
              <a:t>khó</a:t>
            </a:r>
            <a:r>
              <a:rPr b="0" i="0" lang="en-US" sz="1400" u="none" cap="none" strike="noStrike">
                <a:solidFill>
                  <a:srgbClr val="000000"/>
                </a:solidFill>
                <a:latin typeface="Exo Medium"/>
                <a:ea typeface="Exo Medium"/>
                <a:cs typeface="Exo Medium"/>
                <a:sym typeface="Exo Medium"/>
              </a:rPr>
              <a:t> </a:t>
            </a:r>
            <a:r>
              <a:rPr b="1" i="0" lang="en-US" sz="1400" u="none" cap="none" strike="noStrike">
                <a:solidFill>
                  <a:srgbClr val="000000"/>
                </a:solidFill>
                <a:latin typeface="Exo"/>
                <a:ea typeface="Exo"/>
                <a:cs typeface="Exo"/>
                <a:sym typeface="Exo"/>
              </a:rPr>
              <a:t>đọc hiểu</a:t>
            </a:r>
            <a:r>
              <a:rPr b="0" i="0" lang="en-US" sz="1400" u="none" cap="none" strike="noStrike">
                <a:solidFill>
                  <a:srgbClr val="000000"/>
                </a:solidFill>
                <a:latin typeface="Exo Medium"/>
                <a:ea typeface="Exo Medium"/>
                <a:cs typeface="Exo Medium"/>
                <a:sym typeface="Exo Medium"/>
              </a:rPr>
              <a:t>.</a:t>
            </a:r>
            <a:endParaRPr b="0" i="0" sz="1400" u="none" cap="none" strike="noStrike">
              <a:solidFill>
                <a:srgbClr val="000000"/>
              </a:solidFill>
              <a:latin typeface="Exo Medium"/>
              <a:ea typeface="Exo Medium"/>
              <a:cs typeface="Exo Medium"/>
              <a:sym typeface="Exo Medium"/>
            </a:endParaRPr>
          </a:p>
        </p:txBody>
      </p:sp>
      <p:sp>
        <p:nvSpPr>
          <p:cNvPr id="471" name="Google Shape;471;g224056249ce_0_30"/>
          <p:cNvSpPr/>
          <p:nvPr/>
        </p:nvSpPr>
        <p:spPr>
          <a:xfrm>
            <a:off x="7369472" y="5300973"/>
            <a:ext cx="443400" cy="2505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224056249ce_0_30"/>
          <p:cNvSpPr txBox="1"/>
          <p:nvPr/>
        </p:nvSpPr>
        <p:spPr>
          <a:xfrm>
            <a:off x="2964000" y="1549050"/>
            <a:ext cx="6079500" cy="4002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Hãy tìm khách hàng mua nhiều sản phẩm nhất cho mỗi loại sản phẩm?</a:t>
            </a:r>
            <a:endParaRPr b="0" i="0" sz="1400" u="none" cap="none" strike="noStrike">
              <a:solidFill>
                <a:srgbClr val="000000"/>
              </a:solidFill>
              <a:latin typeface="Exo Medium"/>
              <a:ea typeface="Exo Medium"/>
              <a:cs typeface="Exo Medium"/>
              <a:sym typeface="Exo Medium"/>
            </a:endParaRPr>
          </a:p>
        </p:txBody>
      </p:sp>
      <p:pic>
        <p:nvPicPr>
          <p:cNvPr id="473" name="Google Shape;473;g224056249ce_0_30"/>
          <p:cNvPicPr preferRelativeResize="0"/>
          <p:nvPr/>
        </p:nvPicPr>
        <p:blipFill rotWithShape="1">
          <a:blip r:embed="rId3">
            <a:alphaModFix/>
          </a:blip>
          <a:srcRect b="0" l="0" r="0" t="0"/>
          <a:stretch/>
        </p:blipFill>
        <p:spPr>
          <a:xfrm>
            <a:off x="3563971" y="2439897"/>
            <a:ext cx="88821" cy="190315"/>
          </a:xfrm>
          <a:prstGeom prst="rect">
            <a:avLst/>
          </a:prstGeom>
          <a:noFill/>
          <a:ln>
            <a:noFill/>
          </a:ln>
        </p:spPr>
      </p:pic>
      <p:pic>
        <p:nvPicPr>
          <p:cNvPr id="474" name="Google Shape;474;g224056249ce_0_30"/>
          <p:cNvPicPr preferRelativeResize="0"/>
          <p:nvPr/>
        </p:nvPicPr>
        <p:blipFill rotWithShape="1">
          <a:blip r:embed="rId3">
            <a:alphaModFix/>
          </a:blip>
          <a:srcRect b="0" l="0" r="0" t="0"/>
          <a:stretch/>
        </p:blipFill>
        <p:spPr>
          <a:xfrm>
            <a:off x="3563971" y="2685322"/>
            <a:ext cx="88821" cy="190315"/>
          </a:xfrm>
          <a:prstGeom prst="rect">
            <a:avLst/>
          </a:prstGeom>
          <a:noFill/>
          <a:ln>
            <a:noFill/>
          </a:ln>
        </p:spPr>
      </p:pic>
      <p:sp>
        <p:nvSpPr>
          <p:cNvPr id="475" name="Google Shape;475;g224056249ce_0_30"/>
          <p:cNvSpPr txBox="1"/>
          <p:nvPr/>
        </p:nvSpPr>
        <p:spPr>
          <a:xfrm>
            <a:off x="3802588" y="3118888"/>
            <a:ext cx="4402500" cy="331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SELECT</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a:t>
            </a:r>
            <a:r>
              <a:rPr b="0" i="0" lang="en-US" sz="1100" u="none" cap="none" strike="noStrike">
                <a:solidFill>
                  <a:srgbClr val="000000"/>
                </a:solidFill>
                <a:latin typeface="Exo"/>
                <a:ea typeface="Exo"/>
                <a:cs typeface="Exo"/>
                <a:sym typeface="Exo"/>
              </a:rPr>
              <a:t>Test.PID, CusID, MaxOrder</a:t>
            </a:r>
            <a:endParaRPr b="0" i="0" sz="11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FROM</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(SELECT </a:t>
            </a:r>
            <a:r>
              <a:rPr b="0" i="0" lang="en-US" sz="1100" u="none" cap="none" strike="noStrike">
                <a:solidFill>
                  <a:srgbClr val="000000"/>
                </a:solidFill>
                <a:latin typeface="Exo"/>
                <a:ea typeface="Exo"/>
                <a:cs typeface="Exo"/>
                <a:sym typeface="Exo"/>
              </a:rPr>
              <a:t>PID</a:t>
            </a:r>
            <a:r>
              <a:rPr b="1" i="0" lang="en-US" sz="1100" u="none" cap="none" strike="noStrike">
                <a:solidFill>
                  <a:srgbClr val="000000"/>
                </a:solidFill>
                <a:latin typeface="Exo"/>
                <a:ea typeface="Exo"/>
                <a:cs typeface="Exo"/>
                <a:sym typeface="Exo"/>
              </a:rPr>
              <a:t>,</a:t>
            </a:r>
            <a:endParaRPr b="1" i="0" sz="11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MAX(</a:t>
            </a:r>
            <a:r>
              <a:rPr b="0" i="0" lang="en-US" sz="1100" u="none" cap="none" strike="noStrike">
                <a:solidFill>
                  <a:srgbClr val="000000"/>
                </a:solidFill>
                <a:latin typeface="Exo"/>
                <a:ea typeface="Exo"/>
                <a:cs typeface="Exo"/>
                <a:sym typeface="Exo"/>
              </a:rPr>
              <a:t>SumOrder</a:t>
            </a:r>
            <a:r>
              <a:rPr b="1" i="0" lang="en-US" sz="1100" u="none" cap="none" strike="noStrike">
                <a:solidFill>
                  <a:srgbClr val="0000FF"/>
                </a:solidFill>
                <a:latin typeface="Exo"/>
                <a:ea typeface="Exo"/>
                <a:cs typeface="Exo"/>
                <a:sym typeface="Exo"/>
              </a:rPr>
              <a:t>) as </a:t>
            </a:r>
            <a:r>
              <a:rPr b="0" i="0" lang="en-US" sz="1100" u="none" cap="none" strike="noStrike">
                <a:solidFill>
                  <a:srgbClr val="ED7D31"/>
                </a:solidFill>
                <a:latin typeface="Exo"/>
                <a:ea typeface="Exo"/>
                <a:cs typeface="Exo"/>
                <a:sym typeface="Exo"/>
              </a:rPr>
              <a:t>'MaxOrder'</a:t>
            </a:r>
            <a:endParaRPr b="0" i="0" sz="1100" u="none" cap="none" strike="noStrike">
              <a:solidFill>
                <a:srgbClr val="ED7D31"/>
              </a:solidFill>
              <a:latin typeface="Exo"/>
              <a:ea typeface="Exo"/>
              <a:cs typeface="Exo"/>
              <a:sym typeface="Exo"/>
            </a:endParaRPr>
          </a:p>
          <a:p>
            <a:pPr indent="0" lvl="0" marL="0" marR="0" rtl="0" algn="l">
              <a:lnSpc>
                <a:spcPct val="115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FROM</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a:t>
            </a:r>
            <a:r>
              <a:rPr b="0" i="0" lang="en-US" sz="1100" u="none" cap="none" strike="noStrike">
                <a:solidFill>
                  <a:srgbClr val="000000"/>
                </a:solidFill>
                <a:latin typeface="Exo"/>
                <a:ea typeface="Exo"/>
                <a:cs typeface="Exo"/>
                <a:sym typeface="Exo"/>
              </a:rPr>
              <a:t>( </a:t>
            </a:r>
            <a:r>
              <a:rPr b="1" i="0" lang="en-US" sz="1100" u="none" cap="none" strike="noStrike">
                <a:solidFill>
                  <a:srgbClr val="0000FF"/>
                </a:solidFill>
                <a:latin typeface="Exo"/>
                <a:ea typeface="Exo"/>
                <a:cs typeface="Exo"/>
                <a:sym typeface="Exo"/>
              </a:rPr>
              <a:t>SELECT </a:t>
            </a:r>
            <a:r>
              <a:rPr b="0" i="0" lang="en-US" sz="1100" u="none" cap="none" strike="noStrike">
                <a:solidFill>
                  <a:srgbClr val="000000"/>
                </a:solidFill>
                <a:latin typeface="Exo"/>
                <a:ea typeface="Exo"/>
                <a:cs typeface="Exo"/>
                <a:sym typeface="Exo"/>
              </a:rPr>
              <a:t>PID, CusID,</a:t>
            </a:r>
            <a:r>
              <a:rPr b="1" i="0" lang="en-US" sz="1100" u="none" cap="none" strike="noStrike">
                <a:solidFill>
                  <a:srgbClr val="0000FF"/>
                </a:solidFill>
                <a:latin typeface="Exo"/>
                <a:ea typeface="Exo"/>
                <a:cs typeface="Exo"/>
                <a:sym typeface="Exo"/>
              </a:rPr>
              <a:t> SUM(</a:t>
            </a:r>
            <a:r>
              <a:rPr b="0" i="0" lang="en-US" sz="1100" u="none" cap="none" strike="noStrike">
                <a:solidFill>
                  <a:srgbClr val="000000"/>
                </a:solidFill>
                <a:latin typeface="Exo"/>
                <a:ea typeface="Exo"/>
                <a:cs typeface="Exo"/>
                <a:sym typeface="Exo"/>
              </a:rPr>
              <a:t>QTY</a:t>
            </a:r>
            <a:r>
              <a:rPr b="1" i="0" lang="en-US" sz="1100" u="none" cap="none" strike="noStrike">
                <a:solidFill>
                  <a:srgbClr val="0000FF"/>
                </a:solidFill>
                <a:latin typeface="Exo"/>
                <a:ea typeface="Exo"/>
                <a:cs typeface="Exo"/>
                <a:sym typeface="Exo"/>
              </a:rPr>
              <a:t>) as </a:t>
            </a:r>
            <a:r>
              <a:rPr b="0" i="0" lang="en-US" sz="1100" u="none" cap="none" strike="noStrike">
                <a:solidFill>
                  <a:srgbClr val="ED7D31"/>
                </a:solidFill>
                <a:latin typeface="Exo"/>
                <a:ea typeface="Exo"/>
                <a:cs typeface="Exo"/>
                <a:sym typeface="Exo"/>
              </a:rPr>
              <a:t>'SumOrder'</a:t>
            </a:r>
            <a:endParaRPr b="0" i="0" sz="1100" u="none" cap="none" strike="noStrike">
              <a:solidFill>
                <a:srgbClr val="ED7D3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FROM </a:t>
            </a:r>
            <a:r>
              <a:rPr b="0" i="0" lang="en-US" sz="1100" u="none" cap="none" strike="noStrike">
                <a:solidFill>
                  <a:srgbClr val="000000"/>
                </a:solidFill>
                <a:latin typeface="Exo"/>
                <a:ea typeface="Exo"/>
                <a:cs typeface="Exo"/>
                <a:sym typeface="Exo"/>
              </a:rPr>
              <a:t>test_x</a:t>
            </a:r>
            <a:endParaRPr b="0" i="0" sz="11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GROUP BY </a:t>
            </a:r>
            <a:r>
              <a:rPr b="0" i="0" lang="en-US" sz="1100" u="none" cap="none" strike="noStrike">
                <a:solidFill>
                  <a:srgbClr val="000000"/>
                </a:solidFill>
                <a:latin typeface="Exo"/>
                <a:ea typeface="Exo"/>
                <a:cs typeface="Exo"/>
                <a:sym typeface="Exo"/>
              </a:rPr>
              <a:t>CusID, PID )</a:t>
            </a:r>
            <a:r>
              <a:rPr b="1" i="0" lang="en-US" sz="1100" u="none" cap="none" strike="noStrike">
                <a:solidFill>
                  <a:srgbClr val="0000FF"/>
                </a:solidFill>
                <a:latin typeface="Exo"/>
                <a:ea typeface="Exo"/>
                <a:cs typeface="Exo"/>
                <a:sym typeface="Exo"/>
              </a:rPr>
              <a:t> AS </a:t>
            </a:r>
            <a:r>
              <a:rPr b="0" i="0" lang="en-US" sz="1100" u="none" cap="none" strike="noStrike">
                <a:solidFill>
                  <a:srgbClr val="000000"/>
                </a:solidFill>
                <a:latin typeface="Exo"/>
                <a:ea typeface="Exo"/>
                <a:cs typeface="Exo"/>
                <a:sym typeface="Exo"/>
              </a:rPr>
              <a:t>Test_2</a:t>
            </a:r>
            <a:endParaRPr b="0" i="0" sz="11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400"/>
              <a:buFont typeface="Arial"/>
              <a:buNone/>
            </a:pPr>
            <a:r>
              <a:rPr b="0" i="0" lang="en-US" sz="1100" u="none" cap="none" strike="noStrike">
                <a:solidFill>
                  <a:srgbClr val="000000"/>
                </a:solidFill>
                <a:latin typeface="Exo"/>
                <a:ea typeface="Exo"/>
                <a:cs typeface="Exo"/>
                <a:sym typeface="Exo"/>
              </a:rPr>
              <a:t>    </a:t>
            </a:r>
            <a:r>
              <a:rPr b="1" i="0" lang="en-US" sz="1100" u="none" cap="none" strike="noStrike">
                <a:solidFill>
                  <a:srgbClr val="0000FF"/>
                </a:solidFill>
                <a:latin typeface="Exo"/>
                <a:ea typeface="Exo"/>
                <a:cs typeface="Exo"/>
                <a:sym typeface="Exo"/>
              </a:rPr>
              <a:t>GROUP BY </a:t>
            </a:r>
            <a:r>
              <a:rPr b="0" i="0" lang="en-US" sz="1100" u="none" cap="none" strike="noStrike">
                <a:solidFill>
                  <a:srgbClr val="000000"/>
                </a:solidFill>
                <a:latin typeface="Exo"/>
                <a:ea typeface="Exo"/>
                <a:cs typeface="Exo"/>
                <a:sym typeface="Exo"/>
              </a:rPr>
              <a:t>PID)</a:t>
            </a:r>
            <a:r>
              <a:rPr b="1" i="0" lang="en-US" sz="1100" u="none" cap="none" strike="noStrike">
                <a:solidFill>
                  <a:srgbClr val="0000FF"/>
                </a:solidFill>
                <a:latin typeface="Exo"/>
                <a:ea typeface="Exo"/>
                <a:cs typeface="Exo"/>
                <a:sym typeface="Exo"/>
              </a:rPr>
              <a:t> AS T</a:t>
            </a:r>
            <a:r>
              <a:rPr b="0" i="0" lang="en-US" sz="1100" u="none" cap="none" strike="noStrike">
                <a:solidFill>
                  <a:srgbClr val="000000"/>
                </a:solidFill>
                <a:latin typeface="Exo"/>
                <a:ea typeface="Exo"/>
                <a:cs typeface="Exo"/>
                <a:sym typeface="Exo"/>
              </a:rPr>
              <a:t>est</a:t>
            </a:r>
            <a:r>
              <a:rPr b="0" i="0" lang="en-US" sz="1500" u="none" cap="none" strike="noStrike">
                <a:solidFill>
                  <a:srgbClr val="000000"/>
                </a:solidFill>
                <a:latin typeface="Exo"/>
                <a:ea typeface="Exo"/>
                <a:cs typeface="Exo"/>
                <a:sym typeface="Exo"/>
              </a:rPr>
              <a:t>,</a:t>
            </a:r>
            <a:endParaRPr b="0" i="0" sz="15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a:t>
            </a:r>
            <a:r>
              <a:rPr b="0" i="0" lang="en-US" sz="1100" u="none" cap="none" strike="noStrike">
                <a:solidFill>
                  <a:srgbClr val="000000"/>
                </a:solidFill>
                <a:latin typeface="Exo"/>
                <a:ea typeface="Exo"/>
                <a:cs typeface="Exo"/>
                <a:sym typeface="Exo"/>
              </a:rPr>
              <a:t>(   </a:t>
            </a:r>
            <a:r>
              <a:rPr b="1" i="0" lang="en-US" sz="1100" u="none" cap="none" strike="noStrike">
                <a:solidFill>
                  <a:srgbClr val="0000FF"/>
                </a:solidFill>
                <a:latin typeface="Exo"/>
                <a:ea typeface="Exo"/>
                <a:cs typeface="Exo"/>
                <a:sym typeface="Exo"/>
              </a:rPr>
              <a:t>SELECT </a:t>
            </a:r>
            <a:r>
              <a:rPr b="0" i="0" lang="en-US" sz="1100" u="none" cap="none" strike="noStrike">
                <a:solidFill>
                  <a:srgbClr val="000000"/>
                </a:solidFill>
                <a:latin typeface="Exo"/>
                <a:ea typeface="Exo"/>
                <a:cs typeface="Exo"/>
                <a:sym typeface="Exo"/>
              </a:rPr>
              <a:t>PID, CusID,</a:t>
            </a:r>
            <a:r>
              <a:rPr b="1" i="0" lang="en-US" sz="1100" u="none" cap="none" strike="noStrike">
                <a:solidFill>
                  <a:srgbClr val="0000FF"/>
                </a:solidFill>
                <a:latin typeface="Exo"/>
                <a:ea typeface="Exo"/>
                <a:cs typeface="Exo"/>
                <a:sym typeface="Exo"/>
              </a:rPr>
              <a:t> SUM(</a:t>
            </a:r>
            <a:r>
              <a:rPr b="0" i="0" lang="en-US" sz="1100" u="none" cap="none" strike="noStrike">
                <a:solidFill>
                  <a:srgbClr val="000000"/>
                </a:solidFill>
                <a:latin typeface="Exo"/>
                <a:ea typeface="Exo"/>
                <a:cs typeface="Exo"/>
                <a:sym typeface="Exo"/>
              </a:rPr>
              <a:t>QTY</a:t>
            </a:r>
            <a:r>
              <a:rPr b="1" i="0" lang="en-US" sz="1100" u="none" cap="none" strike="noStrike">
                <a:solidFill>
                  <a:srgbClr val="0000FF"/>
                </a:solidFill>
                <a:latin typeface="Exo"/>
                <a:ea typeface="Exo"/>
                <a:cs typeface="Exo"/>
                <a:sym typeface="Exo"/>
              </a:rPr>
              <a:t>) as </a:t>
            </a:r>
            <a:r>
              <a:rPr b="0" i="0" lang="en-US" sz="1100" u="none" cap="none" strike="noStrike">
                <a:solidFill>
                  <a:srgbClr val="ED7D31"/>
                </a:solidFill>
                <a:latin typeface="Exo"/>
                <a:ea typeface="Exo"/>
                <a:cs typeface="Exo"/>
                <a:sym typeface="Exo"/>
              </a:rPr>
              <a:t>'SumOrder'</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FROM </a:t>
            </a:r>
            <a:r>
              <a:rPr b="0" i="0" lang="en-US" sz="1100" u="none" cap="none" strike="noStrike">
                <a:solidFill>
                  <a:srgbClr val="000000"/>
                </a:solidFill>
                <a:latin typeface="Exo"/>
                <a:ea typeface="Exo"/>
                <a:cs typeface="Exo"/>
                <a:sym typeface="Exo"/>
              </a:rPr>
              <a:t>test_x</a:t>
            </a:r>
            <a:endParaRPr b="0" i="0" sz="11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GROUP BY </a:t>
            </a:r>
            <a:r>
              <a:rPr b="0" i="0" lang="en-US" sz="1100" u="none" cap="none" strike="noStrike">
                <a:solidFill>
                  <a:srgbClr val="000000"/>
                </a:solidFill>
                <a:latin typeface="Exo"/>
                <a:ea typeface="Exo"/>
                <a:cs typeface="Exo"/>
                <a:sym typeface="Exo"/>
              </a:rPr>
              <a:t>CusID, PID )</a:t>
            </a:r>
            <a:r>
              <a:rPr b="1" i="0" lang="en-US" sz="1100" u="none" cap="none" strike="noStrike">
                <a:solidFill>
                  <a:srgbClr val="0000FF"/>
                </a:solidFill>
                <a:latin typeface="Exo"/>
                <a:ea typeface="Exo"/>
                <a:cs typeface="Exo"/>
                <a:sym typeface="Exo"/>
              </a:rPr>
              <a:t> AS </a:t>
            </a:r>
            <a:r>
              <a:rPr b="0" i="0" lang="en-US" sz="1100" u="none" cap="none" strike="noStrike">
                <a:solidFill>
                  <a:srgbClr val="000000"/>
                </a:solidFill>
                <a:latin typeface="Exo"/>
                <a:ea typeface="Exo"/>
                <a:cs typeface="Exo"/>
                <a:sym typeface="Exo"/>
              </a:rPr>
              <a:t>Test_2</a:t>
            </a:r>
            <a:endParaRPr b="0" i="0" sz="11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1400"/>
              <a:buFont typeface="Arial"/>
              <a:buNone/>
            </a:pPr>
            <a:r>
              <a:t/>
            </a:r>
            <a:endParaRPr b="1" i="0" sz="1100" u="none" cap="none" strike="noStrike">
              <a:solidFill>
                <a:srgbClr val="0000FF"/>
              </a:solidFill>
              <a:latin typeface="Exo"/>
              <a:ea typeface="Exo"/>
              <a:cs typeface="Exo"/>
              <a:sym typeface="Exo"/>
            </a:endParaRPr>
          </a:p>
          <a:p>
            <a:pPr indent="0" lvl="0" marL="0" marR="0" rtl="0" algn="l">
              <a:lnSpc>
                <a:spcPct val="115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WHERE </a:t>
            </a:r>
            <a:r>
              <a:rPr b="0" i="0" lang="en-US" sz="1100" u="none" cap="none" strike="noStrike">
                <a:solidFill>
                  <a:srgbClr val="000000"/>
                </a:solidFill>
                <a:latin typeface="Exo"/>
                <a:ea typeface="Exo"/>
                <a:cs typeface="Exo"/>
                <a:sym typeface="Exo"/>
              </a:rPr>
              <a:t>MaxOrder = SumOrder</a:t>
            </a:r>
            <a:r>
              <a:rPr b="1" i="0" lang="en-US" sz="1100" u="none" cap="none" strike="noStrike">
                <a:solidFill>
                  <a:srgbClr val="0000FF"/>
                </a:solidFill>
                <a:latin typeface="Exo"/>
                <a:ea typeface="Exo"/>
                <a:cs typeface="Exo"/>
                <a:sym typeface="Exo"/>
              </a:rPr>
              <a:t> and </a:t>
            </a:r>
            <a:r>
              <a:rPr b="0" i="0" lang="en-US" sz="1100" u="none" cap="none" strike="noStrike">
                <a:solidFill>
                  <a:srgbClr val="000000"/>
                </a:solidFill>
                <a:latin typeface="Exo"/>
                <a:ea typeface="Exo"/>
                <a:cs typeface="Exo"/>
                <a:sym typeface="Exo"/>
              </a:rPr>
              <a:t>Test.PID = Test_2.PID</a:t>
            </a:r>
            <a:endParaRPr b="0" i="0" sz="11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ORDER BY </a:t>
            </a:r>
            <a:r>
              <a:rPr b="0" i="0" lang="en-US" sz="1100" u="none" cap="none" strike="noStrike">
                <a:solidFill>
                  <a:srgbClr val="000000"/>
                </a:solidFill>
                <a:latin typeface="Exo"/>
                <a:ea typeface="Exo"/>
                <a:cs typeface="Exo"/>
                <a:sym typeface="Exo"/>
              </a:rPr>
              <a:t>MaxOrder </a:t>
            </a:r>
            <a:r>
              <a:rPr b="1" i="0" lang="en-US" sz="1100" u="none" cap="none" strike="noStrike">
                <a:solidFill>
                  <a:srgbClr val="0000FF"/>
                </a:solidFill>
                <a:latin typeface="Exo"/>
                <a:ea typeface="Exo"/>
                <a:cs typeface="Exo"/>
                <a:sym typeface="Exo"/>
              </a:rPr>
              <a:t>DESC</a:t>
            </a:r>
            <a:endParaRPr b="1" i="0" sz="1100" u="none" cap="none" strike="noStrike">
              <a:solidFill>
                <a:srgbClr val="0000FF"/>
              </a:solidFill>
              <a:latin typeface="Exo"/>
              <a:ea typeface="Exo"/>
              <a:cs typeface="Exo"/>
              <a:sym typeface="Exo"/>
            </a:endParaRPr>
          </a:p>
        </p:txBody>
      </p:sp>
      <p:sp>
        <p:nvSpPr>
          <p:cNvPr id="476" name="Google Shape;476;g224056249ce_0_30"/>
          <p:cNvSpPr txBox="1"/>
          <p:nvPr/>
        </p:nvSpPr>
        <p:spPr>
          <a:xfrm>
            <a:off x="8056050" y="4787925"/>
            <a:ext cx="1364400" cy="354000"/>
          </a:xfrm>
          <a:prstGeom prst="rect">
            <a:avLst/>
          </a:prstGeom>
          <a:solidFill>
            <a:srgbClr val="E11F26"/>
          </a:solidFill>
          <a:ln cap="flat" cmpd="sng" w="9525">
            <a:solidFill>
              <a:srgbClr val="E2262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FFFFFF"/>
                </a:solidFill>
                <a:latin typeface="Exo"/>
                <a:ea typeface="Exo"/>
                <a:cs typeface="Exo"/>
                <a:sym typeface="Exo"/>
              </a:rPr>
              <a:t>Đoạn mã bị lặp lại</a:t>
            </a:r>
            <a:endParaRPr b="1" i="0" sz="1100" u="none" cap="none" strike="noStrike">
              <a:solidFill>
                <a:srgbClr val="FFFFFF"/>
              </a:solidFill>
              <a:latin typeface="Exo"/>
              <a:ea typeface="Exo"/>
              <a:cs typeface="Exo"/>
              <a:sym typeface="Exo"/>
            </a:endParaRPr>
          </a:p>
        </p:txBody>
      </p:sp>
      <p:sp>
        <p:nvSpPr>
          <p:cNvPr id="477" name="Google Shape;477;g224056249ce_0_30"/>
          <p:cNvSpPr txBox="1"/>
          <p:nvPr/>
        </p:nvSpPr>
        <p:spPr>
          <a:xfrm>
            <a:off x="2791638" y="996450"/>
            <a:ext cx="6608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1" i="0" lang="en-US" sz="2000" u="none" cap="none" strike="noStrike">
                <a:solidFill>
                  <a:srgbClr val="000000"/>
                </a:solidFill>
                <a:latin typeface="Exo"/>
                <a:ea typeface="Exo"/>
                <a:cs typeface="Exo"/>
                <a:sym typeface="Exo"/>
              </a:rPr>
              <a:t>BÀI TOÁN ĐẶT RA</a:t>
            </a:r>
            <a:endParaRPr b="1" i="0" sz="2000" u="none" cap="none" strike="noStrike">
              <a:solidFill>
                <a:srgbClr val="000000"/>
              </a:solidFill>
              <a:latin typeface="Exo"/>
              <a:ea typeface="Exo"/>
              <a:cs typeface="Exo"/>
              <a:sym typeface="Ex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224056249ce_0_9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83" name="Google Shape;483;g224056249ce_0_92"/>
          <p:cNvSpPr txBox="1"/>
          <p:nvPr/>
        </p:nvSpPr>
        <p:spPr>
          <a:xfrm>
            <a:off x="2360550" y="3078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CTE </a:t>
            </a:r>
            <a:r>
              <a:rPr b="1" i="0" lang="en-US" sz="3800" u="none" cap="none" strike="noStrike">
                <a:solidFill>
                  <a:schemeClr val="dk1"/>
                </a:solidFill>
                <a:latin typeface="Exo"/>
                <a:ea typeface="Exo"/>
                <a:cs typeface="Exo"/>
                <a:sym typeface="Exo"/>
              </a:rPr>
              <a:t>TRONG SQL</a:t>
            </a:r>
            <a:endParaRPr b="1" i="0" sz="3800" u="none" cap="none" strike="noStrike">
              <a:solidFill>
                <a:schemeClr val="dk1"/>
              </a:solidFill>
              <a:latin typeface="Exo"/>
              <a:ea typeface="Exo"/>
              <a:cs typeface="Exo"/>
              <a:sym typeface="Exo"/>
            </a:endParaRPr>
          </a:p>
        </p:txBody>
      </p:sp>
      <p:sp>
        <p:nvSpPr>
          <p:cNvPr id="484" name="Google Shape;484;g224056249ce_0_92"/>
          <p:cNvSpPr txBox="1"/>
          <p:nvPr/>
        </p:nvSpPr>
        <p:spPr>
          <a:xfrm>
            <a:off x="2791638" y="996450"/>
            <a:ext cx="6608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chemeClr val="dk1"/>
                </a:solidFill>
                <a:latin typeface="Exo Black"/>
                <a:ea typeface="Exo Black"/>
                <a:cs typeface="Exo Black"/>
                <a:sym typeface="Exo Black"/>
              </a:rPr>
              <a:t>SỬ DỤNG </a:t>
            </a:r>
            <a:r>
              <a:rPr b="0" i="0" lang="en-US" sz="2000" u="none" cap="none" strike="noStrike">
                <a:solidFill>
                  <a:srgbClr val="E2262D"/>
                </a:solidFill>
                <a:latin typeface="Exo Black"/>
                <a:ea typeface="Exo Black"/>
                <a:cs typeface="Exo Black"/>
                <a:sym typeface="Exo Black"/>
              </a:rPr>
              <a:t>CTE</a:t>
            </a:r>
            <a:r>
              <a:rPr b="1" i="0" lang="en-US" sz="1800" u="none" cap="none" strike="noStrike">
                <a:solidFill>
                  <a:srgbClr val="E2262D"/>
                </a:solidFill>
                <a:latin typeface="Exo"/>
                <a:ea typeface="Exo"/>
                <a:cs typeface="Exo"/>
                <a:sym typeface="Exo"/>
              </a:rPr>
              <a:t> </a:t>
            </a:r>
            <a:r>
              <a:rPr b="0" i="0" lang="en-US" sz="2000" u="none" cap="none" strike="noStrike">
                <a:solidFill>
                  <a:schemeClr val="dk1"/>
                </a:solidFill>
                <a:latin typeface="Exo Black"/>
                <a:ea typeface="Exo Black"/>
                <a:cs typeface="Exo Black"/>
                <a:sym typeface="Exo Black"/>
              </a:rPr>
              <a:t>ĐỂ GIẢI QUYẾT BÀI TOÁN ĐÃ ĐẶT RA</a:t>
            </a:r>
            <a:endParaRPr b="0" i="0" sz="2000" u="none" cap="none" strike="noStrike">
              <a:solidFill>
                <a:schemeClr val="dk1"/>
              </a:solidFill>
              <a:latin typeface="Exo Black"/>
              <a:ea typeface="Exo Black"/>
              <a:cs typeface="Exo Black"/>
              <a:sym typeface="Exo Black"/>
            </a:endParaRPr>
          </a:p>
        </p:txBody>
      </p:sp>
      <p:graphicFrame>
        <p:nvGraphicFramePr>
          <p:cNvPr id="485" name="Google Shape;485;g224056249ce_0_92"/>
          <p:cNvGraphicFramePr/>
          <p:nvPr/>
        </p:nvGraphicFramePr>
        <p:xfrm>
          <a:off x="875975" y="3136750"/>
          <a:ext cx="3000000" cy="3000000"/>
        </p:xfrm>
        <a:graphic>
          <a:graphicData uri="http://schemas.openxmlformats.org/drawingml/2006/table">
            <a:tbl>
              <a:tblPr>
                <a:noFill/>
                <a:tableStyleId>{62A408B6-39BD-4808-A463-A65BB6459A9D}</a:tableStyleId>
              </a:tblPr>
              <a:tblGrid>
                <a:gridCol w="814850"/>
                <a:gridCol w="682625"/>
                <a:gridCol w="535900"/>
              </a:tblGrid>
              <a:tr h="32575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287"/>
                    </a:solidFill>
                  </a:tcPr>
                </a:tc>
              </a:tr>
              <a:tr h="2738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2824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217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217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217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217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217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217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217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486" name="Google Shape;486;g224056249ce_0_92"/>
          <p:cNvSpPr/>
          <p:nvPr/>
        </p:nvSpPr>
        <p:spPr>
          <a:xfrm flipH="1">
            <a:off x="2975899" y="4068958"/>
            <a:ext cx="584700" cy="3234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87" name="Google Shape;487;g224056249ce_0_92"/>
          <p:cNvGraphicFramePr/>
          <p:nvPr/>
        </p:nvGraphicFramePr>
        <p:xfrm>
          <a:off x="8650838" y="3793800"/>
          <a:ext cx="3000000" cy="3000000"/>
        </p:xfrm>
        <a:graphic>
          <a:graphicData uri="http://schemas.openxmlformats.org/drawingml/2006/table">
            <a:tbl>
              <a:tblPr>
                <a:noFill/>
                <a:tableStyleId>{62A408B6-39BD-4808-A463-A65BB6459A9D}</a:tableStyleId>
              </a:tblPr>
              <a:tblGrid>
                <a:gridCol w="1171450"/>
                <a:gridCol w="906300"/>
                <a:gridCol w="587500"/>
              </a:tblGrid>
              <a:tr h="2209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bl>
          </a:graphicData>
        </a:graphic>
      </p:graphicFrame>
      <p:sp>
        <p:nvSpPr>
          <p:cNvPr id="488" name="Google Shape;488;g224056249ce_0_92"/>
          <p:cNvSpPr txBox="1"/>
          <p:nvPr/>
        </p:nvSpPr>
        <p:spPr>
          <a:xfrm>
            <a:off x="8650850" y="4898700"/>
            <a:ext cx="2665200" cy="19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1" lang="en-US" sz="1100" u="none" cap="none" strike="noStrike">
                <a:solidFill>
                  <a:srgbClr val="000000"/>
                </a:solidFill>
                <a:latin typeface="Exo"/>
                <a:ea typeface="Exo"/>
                <a:cs typeface="Exo"/>
                <a:sym typeface="Exo"/>
              </a:rPr>
              <a:t>Kết quả truy vấn</a:t>
            </a:r>
            <a:endParaRPr b="1" i="1" sz="1100" u="none" cap="none" strike="noStrike">
              <a:solidFill>
                <a:srgbClr val="000000"/>
              </a:solidFill>
              <a:latin typeface="Exo"/>
              <a:ea typeface="Exo"/>
              <a:cs typeface="Exo"/>
              <a:sym typeface="Exo"/>
            </a:endParaRPr>
          </a:p>
        </p:txBody>
      </p:sp>
      <p:sp>
        <p:nvSpPr>
          <p:cNvPr id="489" name="Google Shape;489;g224056249ce_0_92"/>
          <p:cNvSpPr/>
          <p:nvPr/>
        </p:nvSpPr>
        <p:spPr>
          <a:xfrm flipH="1">
            <a:off x="7772726" y="4254951"/>
            <a:ext cx="556500" cy="3078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224056249ce_0_92"/>
          <p:cNvSpPr txBox="1"/>
          <p:nvPr/>
        </p:nvSpPr>
        <p:spPr>
          <a:xfrm>
            <a:off x="2064225" y="2025450"/>
            <a:ext cx="8747700" cy="1111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Giải quyết các vấn đề gặp phải với CTE: </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                                Các đoạn SubQuery giống nhau bị lặp đi lặp lại có thể tạo 1 CTE để tái sử dụng</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                                Các đoạn SubQuery khá phức tạp và lồng ghép vào nhau khiến khó nhìn, đọc hiểu có                   </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                                thể tạo các CTE thay thế.</a:t>
            </a:r>
            <a:endParaRPr b="0" i="0" sz="1400" u="none" cap="none" strike="noStrike">
              <a:solidFill>
                <a:srgbClr val="000000"/>
              </a:solidFill>
              <a:latin typeface="Exo Medium"/>
              <a:ea typeface="Exo Medium"/>
              <a:cs typeface="Exo Medium"/>
              <a:sym typeface="Exo Medium"/>
            </a:endParaRPr>
          </a:p>
        </p:txBody>
      </p:sp>
      <p:sp>
        <p:nvSpPr>
          <p:cNvPr id="491" name="Google Shape;491;g224056249ce_0_92"/>
          <p:cNvSpPr txBox="1"/>
          <p:nvPr/>
        </p:nvSpPr>
        <p:spPr>
          <a:xfrm>
            <a:off x="2549100" y="1549050"/>
            <a:ext cx="7093800" cy="4002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Hãy tìm khách hàng mua nhiều sản phẩm nhất cho mỗi loại sản phẩm?</a:t>
            </a:r>
            <a:endParaRPr b="0" i="0" sz="1400" u="none" cap="none" strike="noStrike">
              <a:solidFill>
                <a:srgbClr val="000000"/>
              </a:solidFill>
              <a:latin typeface="Exo Medium"/>
              <a:ea typeface="Exo Medium"/>
              <a:cs typeface="Exo Medium"/>
              <a:sym typeface="Exo Medium"/>
            </a:endParaRPr>
          </a:p>
        </p:txBody>
      </p:sp>
      <p:pic>
        <p:nvPicPr>
          <p:cNvPr id="492" name="Google Shape;492;g224056249ce_0_92"/>
          <p:cNvPicPr preferRelativeResize="0"/>
          <p:nvPr/>
        </p:nvPicPr>
        <p:blipFill rotWithShape="1">
          <a:blip r:embed="rId3">
            <a:alphaModFix/>
          </a:blip>
          <a:srcRect b="0" l="0" r="0" t="0"/>
          <a:stretch/>
        </p:blipFill>
        <p:spPr>
          <a:xfrm>
            <a:off x="3474658" y="2369047"/>
            <a:ext cx="88821" cy="190315"/>
          </a:xfrm>
          <a:prstGeom prst="rect">
            <a:avLst/>
          </a:prstGeom>
          <a:noFill/>
          <a:ln>
            <a:noFill/>
          </a:ln>
        </p:spPr>
      </p:pic>
      <p:pic>
        <p:nvPicPr>
          <p:cNvPr id="493" name="Google Shape;493;g224056249ce_0_92"/>
          <p:cNvPicPr preferRelativeResize="0"/>
          <p:nvPr/>
        </p:nvPicPr>
        <p:blipFill rotWithShape="1">
          <a:blip r:embed="rId3">
            <a:alphaModFix/>
          </a:blip>
          <a:srcRect b="0" l="0" r="0" t="0"/>
          <a:stretch/>
        </p:blipFill>
        <p:spPr>
          <a:xfrm>
            <a:off x="3474658" y="2614472"/>
            <a:ext cx="88821" cy="190315"/>
          </a:xfrm>
          <a:prstGeom prst="rect">
            <a:avLst/>
          </a:prstGeom>
          <a:noFill/>
          <a:ln>
            <a:noFill/>
          </a:ln>
        </p:spPr>
      </p:pic>
      <p:sp>
        <p:nvSpPr>
          <p:cNvPr id="494" name="Google Shape;494;g224056249ce_0_92"/>
          <p:cNvSpPr txBox="1"/>
          <p:nvPr/>
        </p:nvSpPr>
        <p:spPr>
          <a:xfrm>
            <a:off x="3751634" y="3160775"/>
            <a:ext cx="3330900" cy="2982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0000FF"/>
                </a:solidFill>
                <a:latin typeface="Exo"/>
                <a:ea typeface="Exo"/>
                <a:cs typeface="Exo"/>
                <a:sym typeface="Exo"/>
              </a:rPr>
              <a:t>WITH </a:t>
            </a:r>
            <a:r>
              <a:rPr b="0" i="0" lang="en-US" sz="1100" u="none" cap="none" strike="noStrike">
                <a:solidFill>
                  <a:schemeClr val="dk1"/>
                </a:solidFill>
                <a:latin typeface="Exo"/>
                <a:ea typeface="Exo"/>
                <a:cs typeface="Exo"/>
                <a:sym typeface="Exo"/>
              </a:rPr>
              <a:t>Test_2</a:t>
            </a:r>
            <a:r>
              <a:rPr b="1" i="0" lang="en-US" sz="1100" u="none" cap="none" strike="noStrike">
                <a:solidFill>
                  <a:schemeClr val="dk1"/>
                </a:solidFill>
                <a:latin typeface="Exo"/>
                <a:ea typeface="Exo"/>
                <a:cs typeface="Exo"/>
                <a:sym typeface="Exo"/>
              </a:rPr>
              <a:t> </a:t>
            </a:r>
            <a:r>
              <a:rPr b="1" i="0" lang="en-US" sz="1100" u="none" cap="none" strike="noStrike">
                <a:solidFill>
                  <a:srgbClr val="0000FF"/>
                </a:solidFill>
                <a:latin typeface="Exo"/>
                <a:ea typeface="Exo"/>
                <a:cs typeface="Exo"/>
                <a:sym typeface="Exo"/>
              </a:rPr>
              <a:t>AS </a:t>
            </a:r>
            <a:r>
              <a:rPr b="1" i="0" lang="en-US" sz="1100" u="none" cap="none" strike="noStrike">
                <a:solidFill>
                  <a:schemeClr val="dk1"/>
                </a:solidFill>
                <a:latin typeface="Exo"/>
                <a:ea typeface="Exo"/>
                <a:cs typeface="Exo"/>
                <a:sym typeface="Exo"/>
              </a:rPr>
              <a:t>(</a:t>
            </a:r>
            <a:endParaRPr b="1"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0000FF"/>
                </a:solidFill>
                <a:latin typeface="Exo"/>
                <a:ea typeface="Exo"/>
                <a:cs typeface="Exo"/>
                <a:sym typeface="Exo"/>
              </a:rPr>
              <a:t>    SELECT </a:t>
            </a:r>
            <a:r>
              <a:rPr b="0" i="0" lang="en-US" sz="1100" u="none" cap="none" strike="noStrike">
                <a:solidFill>
                  <a:schemeClr val="dk1"/>
                </a:solidFill>
                <a:latin typeface="Exo"/>
                <a:ea typeface="Exo"/>
                <a:cs typeface="Exo"/>
                <a:sym typeface="Exo"/>
              </a:rPr>
              <a:t>PID, CusID,</a:t>
            </a:r>
            <a:r>
              <a:rPr b="1" i="0" lang="en-US" sz="1100" u="none" cap="none" strike="noStrike">
                <a:solidFill>
                  <a:srgbClr val="0000FF"/>
                </a:solidFill>
                <a:latin typeface="Exo"/>
                <a:ea typeface="Exo"/>
                <a:cs typeface="Exo"/>
                <a:sym typeface="Exo"/>
              </a:rPr>
              <a:t> SUM(</a:t>
            </a:r>
            <a:r>
              <a:rPr b="0" i="0" lang="en-US" sz="1100" u="none" cap="none" strike="noStrike">
                <a:solidFill>
                  <a:schemeClr val="dk1"/>
                </a:solidFill>
                <a:latin typeface="Exo"/>
                <a:ea typeface="Exo"/>
                <a:cs typeface="Exo"/>
                <a:sym typeface="Exo"/>
              </a:rPr>
              <a:t>QTY</a:t>
            </a:r>
            <a:r>
              <a:rPr b="1" i="0" lang="en-US" sz="1100" u="none" cap="none" strike="noStrike">
                <a:solidFill>
                  <a:srgbClr val="0000FF"/>
                </a:solidFill>
                <a:latin typeface="Exo"/>
                <a:ea typeface="Exo"/>
                <a:cs typeface="Exo"/>
                <a:sym typeface="Exo"/>
              </a:rPr>
              <a:t>) as </a:t>
            </a:r>
            <a:r>
              <a:rPr b="0" i="0" lang="en-US" sz="1100" u="none" cap="none" strike="noStrike">
                <a:solidFill>
                  <a:schemeClr val="accent2"/>
                </a:solidFill>
                <a:latin typeface="Exo"/>
                <a:ea typeface="Exo"/>
                <a:cs typeface="Exo"/>
                <a:sym typeface="Exo"/>
              </a:rPr>
              <a:t>'SumOrder'</a:t>
            </a:r>
            <a:endParaRPr b="0" i="0" sz="1100" u="none" cap="none" strike="noStrike">
              <a:solidFill>
                <a:schemeClr val="accent2"/>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0000FF"/>
                </a:solidFill>
                <a:latin typeface="Exo"/>
                <a:ea typeface="Exo"/>
                <a:cs typeface="Exo"/>
                <a:sym typeface="Exo"/>
              </a:rPr>
              <a:t>    FROM </a:t>
            </a:r>
            <a:r>
              <a:rPr b="0" i="0" lang="en-US" sz="1100" u="none" cap="none" strike="noStrike">
                <a:solidFill>
                  <a:schemeClr val="dk1"/>
                </a:solidFill>
                <a:latin typeface="Exo"/>
                <a:ea typeface="Exo"/>
                <a:cs typeface="Exo"/>
                <a:sym typeface="Exo"/>
              </a:rPr>
              <a:t>test_x</a:t>
            </a:r>
            <a:endParaRPr b="0" i="0" sz="1100" u="none" cap="none" strike="noStrike">
              <a:solidFill>
                <a:schemeClr val="dk1"/>
              </a:solidFill>
              <a:latin typeface="Exo"/>
              <a:ea typeface="Exo"/>
              <a:cs typeface="Exo"/>
              <a:sym typeface="Exo"/>
            </a:endParaRPr>
          </a:p>
          <a:p>
            <a:pPr indent="0" lvl="0" marL="0" marR="0" rtl="0" algn="l">
              <a:lnSpc>
                <a:spcPct val="150000"/>
              </a:lnSpc>
              <a:spcBef>
                <a:spcPts val="0"/>
              </a:spcBef>
              <a:spcAft>
                <a:spcPts val="0"/>
              </a:spcAft>
              <a:buClr>
                <a:schemeClr val="dk1"/>
              </a:buClr>
              <a:buSzPts val="1100"/>
              <a:buFont typeface="Arial"/>
              <a:buNone/>
            </a:pPr>
            <a:r>
              <a:rPr b="1" i="0" lang="en-US" sz="1100" u="none" cap="none" strike="noStrike">
                <a:solidFill>
                  <a:srgbClr val="0000FF"/>
                </a:solidFill>
                <a:latin typeface="Exo"/>
                <a:ea typeface="Exo"/>
                <a:cs typeface="Exo"/>
                <a:sym typeface="Exo"/>
              </a:rPr>
              <a:t>    GROUP BY </a:t>
            </a:r>
            <a:r>
              <a:rPr b="0" i="0" lang="en-US" sz="1100" u="none" cap="none" strike="noStrike">
                <a:solidFill>
                  <a:schemeClr val="dk1"/>
                </a:solidFill>
                <a:latin typeface="Exo"/>
                <a:ea typeface="Exo"/>
                <a:cs typeface="Exo"/>
                <a:sym typeface="Exo"/>
              </a:rPr>
              <a:t>CusID, PID </a:t>
            </a:r>
            <a:r>
              <a:rPr b="1" i="0" lang="en-US" sz="1100" u="none" cap="none" strike="noStrike">
                <a:solidFill>
                  <a:schemeClr val="dk1"/>
                </a:solidFill>
                <a:latin typeface="Exo"/>
                <a:ea typeface="Exo"/>
                <a:cs typeface="Exo"/>
                <a:sym typeface="Exo"/>
              </a:rPr>
              <a:t>) </a:t>
            </a:r>
            <a:r>
              <a:rPr b="1" i="0" lang="en-US" sz="1100" u="none" cap="none" strike="noStrike">
                <a:solidFill>
                  <a:schemeClr val="dk1"/>
                </a:solidFill>
                <a:latin typeface="Arial"/>
                <a:ea typeface="Arial"/>
                <a:cs typeface="Arial"/>
                <a:sym typeface="Arial"/>
              </a:rPr>
              <a:t>,</a:t>
            </a:r>
            <a:r>
              <a:rPr b="1" i="0" lang="en-US" sz="1100" u="none" cap="none" strike="noStrike">
                <a:solidFill>
                  <a:schemeClr val="dk1"/>
                </a:solidFill>
                <a:latin typeface="Exo"/>
                <a:ea typeface="Exo"/>
                <a:cs typeface="Exo"/>
                <a:sym typeface="Exo"/>
              </a:rPr>
              <a:t> </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chemeClr val="dk1"/>
                </a:solidFill>
                <a:latin typeface="Exo"/>
                <a:ea typeface="Exo"/>
                <a:cs typeface="Exo"/>
                <a:sym typeface="Exo"/>
              </a:rPr>
              <a:t>Test</a:t>
            </a:r>
            <a:r>
              <a:rPr b="1" i="0" lang="en-US" sz="1100" u="none" cap="none" strike="noStrike">
                <a:solidFill>
                  <a:srgbClr val="0000FF"/>
                </a:solidFill>
                <a:latin typeface="Exo"/>
                <a:ea typeface="Exo"/>
                <a:cs typeface="Exo"/>
                <a:sym typeface="Exo"/>
              </a:rPr>
              <a:t> AS </a:t>
            </a:r>
            <a:r>
              <a:rPr b="1" i="0" lang="en-US" sz="1100" u="none" cap="none" strike="noStrike">
                <a:solidFill>
                  <a:schemeClr val="dk1"/>
                </a:solidFill>
                <a:latin typeface="Exo"/>
                <a:ea typeface="Exo"/>
                <a:cs typeface="Exo"/>
                <a:sym typeface="Exo"/>
              </a:rPr>
              <a:t>(</a:t>
            </a:r>
            <a:endParaRPr b="1"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1" i="0" lang="en-US" sz="1100" u="none" cap="none" strike="noStrike">
                <a:solidFill>
                  <a:srgbClr val="0000FF"/>
                </a:solidFill>
                <a:latin typeface="Exo"/>
                <a:ea typeface="Exo"/>
                <a:cs typeface="Exo"/>
                <a:sym typeface="Exo"/>
              </a:rPr>
              <a:t>     SELECT </a:t>
            </a:r>
            <a:r>
              <a:rPr b="0" i="0" lang="en-US" sz="1100" u="none" cap="none" strike="noStrike">
                <a:solidFill>
                  <a:schemeClr val="dk1"/>
                </a:solidFill>
                <a:latin typeface="Exo"/>
                <a:ea typeface="Exo"/>
                <a:cs typeface="Exo"/>
                <a:sym typeface="Exo"/>
              </a:rPr>
              <a:t>PID</a:t>
            </a:r>
            <a:r>
              <a:rPr b="1" i="0" lang="en-US" sz="1100" u="none" cap="none" strike="noStrike">
                <a:solidFill>
                  <a:schemeClr val="dk1"/>
                </a:solidFill>
                <a:latin typeface="Exo"/>
                <a:ea typeface="Exo"/>
                <a:cs typeface="Exo"/>
                <a:sym typeface="Exo"/>
              </a:rPr>
              <a:t>,</a:t>
            </a:r>
            <a:endParaRPr b="1"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1" i="0" lang="en-US" sz="1100" u="none" cap="none" strike="noStrike">
                <a:solidFill>
                  <a:srgbClr val="0000FF"/>
                </a:solidFill>
                <a:latin typeface="Exo"/>
                <a:ea typeface="Exo"/>
                <a:cs typeface="Exo"/>
                <a:sym typeface="Exo"/>
              </a:rPr>
              <a:t>                    MAX(</a:t>
            </a:r>
            <a:r>
              <a:rPr b="0" i="0" lang="en-US" sz="1100" u="none" cap="none" strike="noStrike">
                <a:solidFill>
                  <a:schemeClr val="dk1"/>
                </a:solidFill>
                <a:latin typeface="Exo"/>
                <a:ea typeface="Exo"/>
                <a:cs typeface="Exo"/>
                <a:sym typeface="Exo"/>
              </a:rPr>
              <a:t>SumOrder</a:t>
            </a:r>
            <a:r>
              <a:rPr b="1" i="0" lang="en-US" sz="1100" u="none" cap="none" strike="noStrike">
                <a:solidFill>
                  <a:srgbClr val="0000FF"/>
                </a:solidFill>
                <a:latin typeface="Exo"/>
                <a:ea typeface="Exo"/>
                <a:cs typeface="Exo"/>
                <a:sym typeface="Exo"/>
              </a:rPr>
              <a:t>) as </a:t>
            </a:r>
            <a:r>
              <a:rPr b="0" i="0" lang="en-US" sz="1100" u="none" cap="none" strike="noStrike">
                <a:solidFill>
                  <a:schemeClr val="accent2"/>
                </a:solidFill>
                <a:latin typeface="Exo"/>
                <a:ea typeface="Exo"/>
                <a:cs typeface="Exo"/>
                <a:sym typeface="Exo"/>
              </a:rPr>
              <a:t>'MaxOrder'</a:t>
            </a:r>
            <a:endParaRPr b="0" i="0" sz="1100" u="none" cap="none" strike="noStrike">
              <a:solidFill>
                <a:schemeClr val="accent2"/>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1" i="0" lang="en-US" sz="1100" u="none" cap="none" strike="noStrike">
                <a:solidFill>
                  <a:srgbClr val="0000FF"/>
                </a:solidFill>
                <a:latin typeface="Exo"/>
                <a:ea typeface="Exo"/>
                <a:cs typeface="Exo"/>
                <a:sym typeface="Exo"/>
              </a:rPr>
              <a:t>     FROM    </a:t>
            </a:r>
            <a:r>
              <a:rPr b="0" i="0" lang="en-US" sz="1100" u="none" cap="none" strike="noStrike">
                <a:solidFill>
                  <a:schemeClr val="dk1"/>
                </a:solidFill>
                <a:latin typeface="Exo"/>
                <a:ea typeface="Exo"/>
                <a:cs typeface="Exo"/>
                <a:sym typeface="Exo"/>
              </a:rPr>
              <a:t>Test_2</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chemeClr val="dk1"/>
                </a:solidFill>
                <a:latin typeface="Exo"/>
                <a:ea typeface="Exo"/>
                <a:cs typeface="Exo"/>
                <a:sym typeface="Exo"/>
              </a:rPr>
              <a:t>     </a:t>
            </a:r>
            <a:r>
              <a:rPr b="1" i="0" lang="en-US" sz="1100" u="none" cap="none" strike="noStrike">
                <a:solidFill>
                  <a:srgbClr val="0000FF"/>
                </a:solidFill>
                <a:latin typeface="Exo"/>
                <a:ea typeface="Exo"/>
                <a:cs typeface="Exo"/>
                <a:sym typeface="Exo"/>
              </a:rPr>
              <a:t>GROUP BY </a:t>
            </a:r>
            <a:r>
              <a:rPr b="0" i="0" lang="en-US" sz="1100" u="none" cap="none" strike="noStrike">
                <a:solidFill>
                  <a:schemeClr val="dk1"/>
                </a:solidFill>
                <a:latin typeface="Exo"/>
                <a:ea typeface="Exo"/>
                <a:cs typeface="Exo"/>
                <a:sym typeface="Exo"/>
              </a:rPr>
              <a:t>PID </a:t>
            </a:r>
            <a:r>
              <a:rPr b="1" i="0" lang="en-US" sz="1100" u="none" cap="none" strike="noStrike">
                <a:solidFill>
                  <a:schemeClr val="dk1"/>
                </a:solidFill>
                <a:latin typeface="Exo"/>
                <a:ea typeface="Exo"/>
                <a:cs typeface="Exo"/>
                <a:sym typeface="Exo"/>
              </a:rPr>
              <a:t>)</a:t>
            </a:r>
            <a:endParaRPr b="1"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1" i="0" sz="5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SELECT</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a:t>
            </a:r>
            <a:r>
              <a:rPr b="0" i="0" lang="en-US" sz="1100" u="none" cap="none" strike="noStrike">
                <a:solidFill>
                  <a:schemeClr val="dk1"/>
                </a:solidFill>
                <a:latin typeface="Exo"/>
                <a:ea typeface="Exo"/>
                <a:cs typeface="Exo"/>
                <a:sym typeface="Exo"/>
              </a:rPr>
              <a:t>Test.PID, CusID, MaxOrder</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FROM  </a:t>
            </a:r>
            <a:r>
              <a:rPr b="0" i="0" lang="en-US" sz="1100" u="none" cap="none" strike="noStrike">
                <a:solidFill>
                  <a:schemeClr val="dk1"/>
                </a:solidFill>
                <a:latin typeface="Exo"/>
                <a:ea typeface="Exo"/>
                <a:cs typeface="Exo"/>
                <a:sym typeface="Exo"/>
              </a:rPr>
              <a:t>Test,</a:t>
            </a:r>
            <a:r>
              <a:rPr b="0" i="0" lang="en-US" sz="1500" u="none" cap="none" strike="noStrike">
                <a:solidFill>
                  <a:schemeClr val="dk1"/>
                </a:solidFill>
                <a:latin typeface="Exo"/>
                <a:ea typeface="Exo"/>
                <a:cs typeface="Exo"/>
                <a:sym typeface="Exo"/>
              </a:rPr>
              <a:t> </a:t>
            </a:r>
            <a:r>
              <a:rPr b="0" i="0" lang="en-US" sz="1100" u="none" cap="none" strike="noStrike">
                <a:solidFill>
                  <a:schemeClr val="dk1"/>
                </a:solidFill>
                <a:latin typeface="Exo"/>
                <a:ea typeface="Exo"/>
                <a:cs typeface="Exo"/>
                <a:sym typeface="Exo"/>
              </a:rPr>
              <a:t>Test_2</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WHERE </a:t>
            </a:r>
            <a:r>
              <a:rPr b="0" i="0" lang="en-US" sz="1100" u="none" cap="none" strike="noStrike">
                <a:solidFill>
                  <a:schemeClr val="dk1"/>
                </a:solidFill>
                <a:latin typeface="Exo"/>
                <a:ea typeface="Exo"/>
                <a:cs typeface="Exo"/>
                <a:sym typeface="Exo"/>
              </a:rPr>
              <a:t>MaxOrder = SumOrder</a:t>
            </a:r>
            <a:r>
              <a:rPr b="1" i="0" lang="en-US" sz="1100" u="none" cap="none" strike="noStrike">
                <a:solidFill>
                  <a:srgbClr val="0000FF"/>
                </a:solidFill>
                <a:latin typeface="Exo"/>
                <a:ea typeface="Exo"/>
                <a:cs typeface="Exo"/>
                <a:sym typeface="Exo"/>
              </a:rPr>
              <a:t> </a:t>
            </a:r>
            <a:endParaRPr b="1" i="0" sz="11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               and </a:t>
            </a:r>
            <a:r>
              <a:rPr b="0" i="0" lang="en-US" sz="1100" u="none" cap="none" strike="noStrike">
                <a:solidFill>
                  <a:schemeClr val="dk1"/>
                </a:solidFill>
                <a:latin typeface="Exo"/>
                <a:ea typeface="Exo"/>
                <a:cs typeface="Exo"/>
                <a:sym typeface="Exo"/>
              </a:rPr>
              <a:t>Test.PID = Test_2.PID</a:t>
            </a:r>
            <a:endParaRPr b="0" i="0" sz="11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100" u="none" cap="none" strike="noStrike">
                <a:solidFill>
                  <a:srgbClr val="0000FF"/>
                </a:solidFill>
                <a:latin typeface="Exo"/>
                <a:ea typeface="Exo"/>
                <a:cs typeface="Exo"/>
                <a:sym typeface="Exo"/>
              </a:rPr>
              <a:t>ORDER BY </a:t>
            </a:r>
            <a:r>
              <a:rPr b="0" i="0" lang="en-US" sz="1100" u="none" cap="none" strike="noStrike">
                <a:solidFill>
                  <a:schemeClr val="dk1"/>
                </a:solidFill>
                <a:latin typeface="Exo"/>
                <a:ea typeface="Exo"/>
                <a:cs typeface="Exo"/>
                <a:sym typeface="Exo"/>
              </a:rPr>
              <a:t>MaxOrder </a:t>
            </a:r>
            <a:r>
              <a:rPr b="1" i="0" lang="en-US" sz="1100" u="none" cap="none" strike="noStrike">
                <a:solidFill>
                  <a:srgbClr val="0000FF"/>
                </a:solidFill>
                <a:latin typeface="Exo"/>
                <a:ea typeface="Exo"/>
                <a:cs typeface="Exo"/>
                <a:sym typeface="Exo"/>
              </a:rPr>
              <a:t>DESC</a:t>
            </a:r>
            <a:endParaRPr b="1" i="0" sz="1100" u="none" cap="none" strike="noStrike">
              <a:solidFill>
                <a:srgbClr val="0000FF"/>
              </a:solidFill>
              <a:latin typeface="Exo"/>
              <a:ea typeface="Exo"/>
              <a:cs typeface="Exo"/>
              <a:sym typeface="Exo"/>
            </a:endParaRPr>
          </a:p>
        </p:txBody>
      </p:sp>
      <p:sp>
        <p:nvSpPr>
          <p:cNvPr id="495" name="Google Shape;495;g224056249ce_0_92"/>
          <p:cNvSpPr/>
          <p:nvPr/>
        </p:nvSpPr>
        <p:spPr>
          <a:xfrm>
            <a:off x="3792775" y="3212700"/>
            <a:ext cx="3181200" cy="746100"/>
          </a:xfrm>
          <a:prstGeom prst="wedgeRoundRectCallout">
            <a:avLst>
              <a:gd fmla="val -21363" name="adj1"/>
              <a:gd fmla="val 50691" name="adj2"/>
              <a:gd fmla="val 0" name="adj3"/>
            </a:avLst>
          </a:prstGeom>
          <a:noFill/>
          <a:ln cap="flat" cmpd="sng" w="9525">
            <a:solidFill>
              <a:srgbClr val="E11F26"/>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Arial"/>
                <a:ea typeface="Arial"/>
                <a:cs typeface="Arial"/>
                <a:sym typeface="Arial"/>
              </a:rPr>
              <a:t> </a:t>
            </a:r>
            <a:endParaRPr b="1" i="1" sz="1700" u="none" cap="none" strike="noStrike">
              <a:solidFill>
                <a:srgbClr val="000000"/>
              </a:solidFill>
              <a:latin typeface="Arial"/>
              <a:ea typeface="Arial"/>
              <a:cs typeface="Arial"/>
              <a:sym typeface="Arial"/>
            </a:endParaRPr>
          </a:p>
        </p:txBody>
      </p:sp>
      <p:sp>
        <p:nvSpPr>
          <p:cNvPr id="496" name="Google Shape;496;g224056249ce_0_92"/>
          <p:cNvSpPr/>
          <p:nvPr/>
        </p:nvSpPr>
        <p:spPr>
          <a:xfrm rot="9600155">
            <a:off x="7079824" y="3372162"/>
            <a:ext cx="410553" cy="185541"/>
          </a:xfrm>
          <a:prstGeom prst="leftArrow">
            <a:avLst>
              <a:gd fmla="val 50000" name="adj1"/>
              <a:gd fmla="val 50000" name="adj2"/>
            </a:avLst>
          </a:prstGeom>
          <a:solidFill>
            <a:srgbClr val="E06666"/>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224056249ce_0_92"/>
          <p:cNvSpPr txBox="1"/>
          <p:nvPr/>
        </p:nvSpPr>
        <p:spPr>
          <a:xfrm>
            <a:off x="7573875" y="3026550"/>
            <a:ext cx="3742200" cy="492600"/>
          </a:xfrm>
          <a:prstGeom prst="rect">
            <a:avLst/>
          </a:prstGeom>
          <a:solidFill>
            <a:srgbClr val="E11F26"/>
          </a:solidFill>
          <a:ln cap="flat" cmpd="sng" w="9525">
            <a:solidFill>
              <a:srgbClr val="E2262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Exo"/>
                <a:ea typeface="Exo"/>
                <a:cs typeface="Exo"/>
                <a:sym typeface="Exo"/>
              </a:rPr>
              <a:t>Tạo 1 CTE có tên là Test_2 để tính số lượng mua hàng của từng khách hàng với mỗi loại sản phẩm</a:t>
            </a:r>
            <a:endParaRPr b="1" i="0" sz="1000" u="none" cap="none" strike="noStrike">
              <a:solidFill>
                <a:schemeClr val="lt1"/>
              </a:solidFill>
              <a:latin typeface="Exo"/>
              <a:ea typeface="Exo"/>
              <a:cs typeface="Exo"/>
              <a:sym typeface="Exo"/>
            </a:endParaRPr>
          </a:p>
        </p:txBody>
      </p:sp>
      <p:sp>
        <p:nvSpPr>
          <p:cNvPr id="498" name="Google Shape;498;g224056249ce_0_92"/>
          <p:cNvSpPr/>
          <p:nvPr/>
        </p:nvSpPr>
        <p:spPr>
          <a:xfrm>
            <a:off x="3792775" y="4014775"/>
            <a:ext cx="3181200" cy="883800"/>
          </a:xfrm>
          <a:prstGeom prst="wedgeRoundRectCallout">
            <a:avLst>
              <a:gd fmla="val -21363" name="adj1"/>
              <a:gd fmla="val 50691" name="adj2"/>
              <a:gd fmla="val 0" name="adj3"/>
            </a:avLst>
          </a:prstGeom>
          <a:noFill/>
          <a:ln cap="flat" cmpd="sng" w="9525">
            <a:solidFill>
              <a:srgbClr val="E11F26"/>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Arial"/>
                <a:ea typeface="Arial"/>
                <a:cs typeface="Arial"/>
                <a:sym typeface="Arial"/>
              </a:rPr>
              <a:t> </a:t>
            </a:r>
            <a:endParaRPr b="1" i="1" sz="1700" u="none" cap="none" strike="noStrike">
              <a:solidFill>
                <a:srgbClr val="000000"/>
              </a:solidFill>
              <a:latin typeface="Arial"/>
              <a:ea typeface="Arial"/>
              <a:cs typeface="Arial"/>
              <a:sym typeface="Arial"/>
            </a:endParaRPr>
          </a:p>
        </p:txBody>
      </p:sp>
      <p:sp>
        <p:nvSpPr>
          <p:cNvPr id="499" name="Google Shape;499;g224056249ce_0_92"/>
          <p:cNvSpPr/>
          <p:nvPr/>
        </p:nvSpPr>
        <p:spPr>
          <a:xfrm flipH="1" rot="1199845">
            <a:off x="7079824" y="4998325"/>
            <a:ext cx="410553" cy="185541"/>
          </a:xfrm>
          <a:prstGeom prst="leftArrow">
            <a:avLst>
              <a:gd fmla="val 50000" name="adj1"/>
              <a:gd fmla="val 50000" name="adj2"/>
            </a:avLst>
          </a:prstGeom>
          <a:solidFill>
            <a:srgbClr val="E06666"/>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224056249ce_0_92"/>
          <p:cNvSpPr txBox="1"/>
          <p:nvPr/>
        </p:nvSpPr>
        <p:spPr>
          <a:xfrm>
            <a:off x="7573875" y="5298575"/>
            <a:ext cx="3742200" cy="492600"/>
          </a:xfrm>
          <a:prstGeom prst="rect">
            <a:avLst/>
          </a:prstGeom>
          <a:solidFill>
            <a:srgbClr val="E11F26"/>
          </a:solidFill>
          <a:ln cap="flat" cmpd="sng" w="9525">
            <a:solidFill>
              <a:srgbClr val="E2262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Exo"/>
                <a:ea typeface="Exo"/>
                <a:cs typeface="Exo"/>
                <a:sym typeface="Exo"/>
              </a:rPr>
              <a:t>Tạo 1 CTE có tên là Test để tìm ra số lượng Order lớn nhất của sản phẩm đó từ kết quả của CTE Test_2</a:t>
            </a:r>
            <a:endParaRPr b="1" i="0" sz="1000" u="none" cap="none" strike="noStrike">
              <a:solidFill>
                <a:schemeClr val="lt1"/>
              </a:solidFill>
              <a:latin typeface="Exo"/>
              <a:ea typeface="Exo"/>
              <a:cs typeface="Exo"/>
              <a:sym typeface="Exo"/>
            </a:endParaRPr>
          </a:p>
        </p:txBody>
      </p:sp>
      <p:sp>
        <p:nvSpPr>
          <p:cNvPr id="501" name="Google Shape;501;g224056249ce_0_92"/>
          <p:cNvSpPr txBox="1"/>
          <p:nvPr/>
        </p:nvSpPr>
        <p:spPr>
          <a:xfrm>
            <a:off x="3411175" y="6334575"/>
            <a:ext cx="42783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1" lang="en-US" sz="1100" u="none" cap="none" strike="noStrike">
                <a:solidFill>
                  <a:srgbClr val="000000"/>
                </a:solidFill>
                <a:latin typeface="Exo"/>
                <a:ea typeface="Exo"/>
                <a:cs typeface="Exo"/>
                <a:sym typeface="Exo"/>
              </a:rPr>
              <a:t>Truy vấn mới sử dụng </a:t>
            </a:r>
            <a:r>
              <a:rPr b="1" i="1" lang="en-US" sz="1100" u="none" cap="none" strike="noStrike">
                <a:solidFill>
                  <a:srgbClr val="E2262D"/>
                </a:solidFill>
                <a:latin typeface="Exo"/>
                <a:ea typeface="Exo"/>
                <a:cs typeface="Exo"/>
                <a:sym typeface="Exo"/>
              </a:rPr>
              <a:t>CTE</a:t>
            </a:r>
            <a:r>
              <a:rPr b="1" i="1" lang="en-US" sz="1100" u="none" cap="none" strike="noStrike">
                <a:solidFill>
                  <a:srgbClr val="000000"/>
                </a:solidFill>
                <a:latin typeface="Exo"/>
                <a:ea typeface="Exo"/>
                <a:cs typeface="Exo"/>
                <a:sym typeface="Exo"/>
              </a:rPr>
              <a:t> đã giải quyết được 2 vấn đề trên</a:t>
            </a:r>
            <a:endParaRPr b="1" i="1" sz="1100" u="none" cap="none" strike="noStrike">
              <a:solidFill>
                <a:srgbClr val="000000"/>
              </a:solidFill>
              <a:latin typeface="Exo"/>
              <a:ea typeface="Exo"/>
              <a:cs typeface="Exo"/>
              <a:sym typeface="Exo"/>
            </a:endParaRPr>
          </a:p>
        </p:txBody>
      </p:sp>
      <p:sp>
        <p:nvSpPr>
          <p:cNvPr id="502" name="Google Shape;502;g224056249ce_0_92"/>
          <p:cNvSpPr txBox="1"/>
          <p:nvPr/>
        </p:nvSpPr>
        <p:spPr>
          <a:xfrm>
            <a:off x="875900" y="6326925"/>
            <a:ext cx="2033400" cy="354000"/>
          </a:xfrm>
          <a:prstGeom prst="rect">
            <a:avLst/>
          </a:prstGeom>
          <a:noFill/>
          <a:ln cap="flat" cmpd="sng" w="9525">
            <a:solidFill>
              <a:schemeClr val="lt1"/>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1" lang="en-US" sz="1100" u="none" cap="none" strike="noStrike">
                <a:solidFill>
                  <a:srgbClr val="000000"/>
                </a:solidFill>
                <a:latin typeface="Exo"/>
                <a:ea typeface="Exo"/>
                <a:cs typeface="Exo"/>
                <a:sym typeface="Exo"/>
              </a:rPr>
              <a:t>Bảng dữ liệu test_x gốc</a:t>
            </a:r>
            <a:endParaRPr b="1" i="1" sz="1100" u="none" cap="none" strike="noStrike">
              <a:solidFill>
                <a:srgbClr val="000000"/>
              </a:solidFill>
              <a:latin typeface="Exo"/>
              <a:ea typeface="Exo"/>
              <a:cs typeface="Exo"/>
              <a:sym typeface="Ex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224056249ce_0_21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08" name="Google Shape;508;g224056249ce_0_219"/>
          <p:cNvSpPr txBox="1"/>
          <p:nvPr/>
        </p:nvSpPr>
        <p:spPr>
          <a:xfrm>
            <a:off x="2685538" y="1051250"/>
            <a:ext cx="6608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chemeClr val="dk1"/>
                </a:solidFill>
                <a:latin typeface="Exo Black"/>
                <a:ea typeface="Exo Black"/>
                <a:cs typeface="Exo Black"/>
                <a:sym typeface="Exo Black"/>
              </a:rPr>
              <a:t>SO SÁNH </a:t>
            </a:r>
            <a:r>
              <a:rPr b="0" i="0" lang="en-US" sz="2000" u="none" cap="none" strike="noStrike">
                <a:solidFill>
                  <a:srgbClr val="E11F26"/>
                </a:solidFill>
                <a:latin typeface="Exo Black"/>
                <a:ea typeface="Exo Black"/>
                <a:cs typeface="Exo Black"/>
                <a:sym typeface="Exo Black"/>
              </a:rPr>
              <a:t>CTE</a:t>
            </a:r>
            <a:r>
              <a:rPr b="0" i="0" lang="en-US" sz="2000" u="none" cap="none" strike="noStrike">
                <a:solidFill>
                  <a:schemeClr val="dk1"/>
                </a:solidFill>
                <a:latin typeface="Exo Black"/>
                <a:ea typeface="Exo Black"/>
                <a:cs typeface="Exo Black"/>
                <a:sym typeface="Exo Black"/>
              </a:rPr>
              <a:t> VÀ </a:t>
            </a:r>
            <a:r>
              <a:rPr b="0" i="0" lang="en-US" sz="2000" u="none" cap="none" strike="noStrike">
                <a:solidFill>
                  <a:srgbClr val="E11F26"/>
                </a:solidFill>
                <a:latin typeface="Exo Black"/>
                <a:ea typeface="Exo Black"/>
                <a:cs typeface="Exo Black"/>
                <a:sym typeface="Exo Black"/>
              </a:rPr>
              <a:t>SUBQUERY</a:t>
            </a:r>
            <a:endParaRPr b="0" i="0" sz="2000" u="none" cap="none" strike="noStrike">
              <a:solidFill>
                <a:srgbClr val="E11F26"/>
              </a:solidFill>
              <a:latin typeface="Exo Black"/>
              <a:ea typeface="Exo Black"/>
              <a:cs typeface="Exo Black"/>
              <a:sym typeface="Exo Black"/>
            </a:endParaRPr>
          </a:p>
        </p:txBody>
      </p:sp>
      <p:sp>
        <p:nvSpPr>
          <p:cNvPr id="509" name="Google Shape;509;g224056249ce_0_219"/>
          <p:cNvSpPr txBox="1"/>
          <p:nvPr/>
        </p:nvSpPr>
        <p:spPr>
          <a:xfrm>
            <a:off x="1137650" y="1451450"/>
            <a:ext cx="8747700" cy="1639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Tuy đều sinh ra nhằm các mục đích giúp giải quyết các vấn đề cần truy vấn phức tạp, tuy nhiên </a:t>
            </a:r>
            <a:r>
              <a:rPr b="1" i="0" lang="en-US" sz="1400" u="none" cap="none" strike="noStrike">
                <a:solidFill>
                  <a:srgbClr val="000000"/>
                </a:solidFill>
                <a:latin typeface="Exo"/>
                <a:ea typeface="Exo"/>
                <a:cs typeface="Exo"/>
                <a:sym typeface="Exo"/>
              </a:rPr>
              <a:t>CTE </a:t>
            </a:r>
            <a:r>
              <a:rPr b="0" i="0" lang="en-US" sz="1400" u="none" cap="none" strike="noStrike">
                <a:solidFill>
                  <a:srgbClr val="000000"/>
                </a:solidFill>
                <a:latin typeface="Exo Medium"/>
                <a:ea typeface="Exo Medium"/>
                <a:cs typeface="Exo Medium"/>
                <a:sym typeface="Exo Medium"/>
              </a:rPr>
              <a:t>và </a:t>
            </a:r>
            <a:r>
              <a:rPr b="1" i="0" lang="en-US" sz="1400" u="none" cap="none" strike="noStrike">
                <a:solidFill>
                  <a:srgbClr val="000000"/>
                </a:solidFill>
                <a:latin typeface="Exo"/>
                <a:ea typeface="Exo"/>
                <a:cs typeface="Exo"/>
                <a:sym typeface="Exo"/>
              </a:rPr>
              <a:t>SubQuery </a:t>
            </a:r>
            <a:r>
              <a:rPr b="0" i="0" lang="en-US" sz="1400" u="none" cap="none" strike="noStrike">
                <a:solidFill>
                  <a:srgbClr val="000000"/>
                </a:solidFill>
                <a:latin typeface="Exo Medium"/>
                <a:ea typeface="Exo Medium"/>
                <a:cs typeface="Exo Medium"/>
                <a:sym typeface="Exo Medium"/>
              </a:rPr>
              <a:t>đều có những đặc điểm khác nhau. </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Xem bảng bên dưới để thấy rõ thông tin: </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pic>
        <p:nvPicPr>
          <p:cNvPr id="510" name="Google Shape;510;g224056249ce_0_219"/>
          <p:cNvPicPr preferRelativeResize="0"/>
          <p:nvPr/>
        </p:nvPicPr>
        <p:blipFill rotWithShape="1">
          <a:blip r:embed="rId3">
            <a:alphaModFix/>
          </a:blip>
          <a:srcRect b="0" l="0" r="0" t="0"/>
          <a:stretch/>
        </p:blipFill>
        <p:spPr>
          <a:xfrm>
            <a:off x="884638" y="2589173"/>
            <a:ext cx="10422723" cy="1467640"/>
          </a:xfrm>
          <a:prstGeom prst="rect">
            <a:avLst/>
          </a:prstGeom>
          <a:noFill/>
          <a:ln>
            <a:noFill/>
          </a:ln>
        </p:spPr>
      </p:pic>
      <p:sp>
        <p:nvSpPr>
          <p:cNvPr id="511" name="Google Shape;511;g224056249ce_0_219"/>
          <p:cNvSpPr txBox="1"/>
          <p:nvPr/>
        </p:nvSpPr>
        <p:spPr>
          <a:xfrm>
            <a:off x="1034975" y="4332400"/>
            <a:ext cx="8747700" cy="8958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Tuỳ vào từng trường hợp, bạn có thể chọn sử dụng </a:t>
            </a:r>
            <a:r>
              <a:rPr b="1" i="0" lang="en-US" sz="1400" u="none" cap="none" strike="noStrike">
                <a:solidFill>
                  <a:srgbClr val="000000"/>
                </a:solidFill>
                <a:latin typeface="Exo"/>
                <a:ea typeface="Exo"/>
                <a:cs typeface="Exo"/>
                <a:sym typeface="Exo"/>
              </a:rPr>
              <a:t>CTE </a:t>
            </a:r>
            <a:r>
              <a:rPr b="0" i="0" lang="en-US" sz="1400" u="none" cap="none" strike="noStrike">
                <a:solidFill>
                  <a:srgbClr val="000000"/>
                </a:solidFill>
                <a:latin typeface="Exo Medium"/>
                <a:ea typeface="Exo Medium"/>
                <a:cs typeface="Exo Medium"/>
                <a:sym typeface="Exo Medium"/>
              </a:rPr>
              <a:t>hay </a:t>
            </a:r>
            <a:r>
              <a:rPr b="1" i="0" lang="en-US" sz="1400" u="none" cap="none" strike="noStrike">
                <a:solidFill>
                  <a:srgbClr val="000000"/>
                </a:solidFill>
                <a:latin typeface="Exo"/>
                <a:ea typeface="Exo"/>
                <a:cs typeface="Exo"/>
                <a:sym typeface="Exo"/>
              </a:rPr>
              <a:t>SubQuery </a:t>
            </a:r>
            <a:r>
              <a:rPr b="0" i="0" lang="en-US" sz="1400" u="none" cap="none" strike="noStrike">
                <a:solidFill>
                  <a:srgbClr val="000000"/>
                </a:solidFill>
                <a:latin typeface="Exo Medium"/>
                <a:ea typeface="Exo Medium"/>
                <a:cs typeface="Exo Medium"/>
                <a:sym typeface="Exo Medium"/>
              </a:rPr>
              <a:t>để phù hợp hơn với nhu cầu sử dụng của vấn đề.</a:t>
            </a:r>
            <a:endParaRPr b="0" i="0" sz="14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2240e1d269b_0_115"/>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17" name="Google Shape;517;g2240e1d269b_0_115"/>
          <p:cNvSpPr txBox="1"/>
          <p:nvPr/>
        </p:nvSpPr>
        <p:spPr>
          <a:xfrm>
            <a:off x="4882268" y="2551644"/>
            <a:ext cx="72510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000000"/>
                </a:solidFill>
                <a:latin typeface="Exo Medium"/>
                <a:ea typeface="Exo Medium"/>
                <a:cs typeface="Exo Medium"/>
                <a:sym typeface="Exo Medium"/>
              </a:rPr>
              <a:t>Với bảng </a:t>
            </a:r>
            <a:r>
              <a:rPr b="0" i="0" lang="en-US" sz="1600" u="none" cap="none" strike="noStrike">
                <a:solidFill>
                  <a:srgbClr val="212121"/>
                </a:solidFill>
                <a:latin typeface="Exo Medium"/>
                <a:ea typeface="Exo Medium"/>
                <a:cs typeface="Exo Medium"/>
                <a:sym typeface="Exo Medium"/>
              </a:rPr>
              <a:t>SalesOrderHeader, hãy tạo các CTE để:</a:t>
            </a:r>
            <a:endParaRPr b="0" i="0" sz="16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212121"/>
                </a:solidFill>
                <a:latin typeface="Exo Medium"/>
                <a:ea typeface="Exo Medium"/>
                <a:cs typeface="Exo Medium"/>
                <a:sym typeface="Exo Medium"/>
              </a:rPr>
              <a:t>1. Tìm ra những khu vực Territory nào có doanh số cao hơn doanh số trung bình của tất cả khu vực.</a:t>
            </a:r>
            <a:endParaRPr b="0" i="0" sz="1600" u="none" cap="none" strike="noStrike">
              <a:solidFill>
                <a:srgbClr val="21212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000000"/>
                </a:solidFill>
                <a:latin typeface="Exo Medium"/>
                <a:ea typeface="Exo Medium"/>
                <a:cs typeface="Exo Medium"/>
                <a:sym typeface="Exo Medium"/>
              </a:rPr>
              <a:t>2. Tìm ra salesman có doanh số lớn nhất của từng khu vực Territory</a:t>
            </a:r>
            <a:endParaRPr b="0" i="0" sz="1600" u="none" cap="none" strike="noStrike">
              <a:solidFill>
                <a:srgbClr val="212121"/>
              </a:solidFill>
              <a:latin typeface="Exo Medium"/>
              <a:ea typeface="Exo Medium"/>
              <a:cs typeface="Exo Medium"/>
              <a:sym typeface="Exo Medium"/>
            </a:endParaRPr>
          </a:p>
          <a:p>
            <a:pPr indent="0" lvl="2"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212121"/>
              </a:solidFill>
              <a:latin typeface="Exo Medium"/>
              <a:ea typeface="Exo Medium"/>
              <a:cs typeface="Exo Medium"/>
              <a:sym typeface="Exo Medium"/>
            </a:endParaRPr>
          </a:p>
        </p:txBody>
      </p:sp>
      <p:sp>
        <p:nvSpPr>
          <p:cNvPr id="518" name="Google Shape;518;g2240e1d269b_0_115"/>
          <p:cNvSpPr txBox="1"/>
          <p:nvPr/>
        </p:nvSpPr>
        <p:spPr>
          <a:xfrm>
            <a:off x="2839350" y="508950"/>
            <a:ext cx="65133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E2262D"/>
                </a:solidFill>
                <a:latin typeface="Exo"/>
                <a:ea typeface="Exo"/>
                <a:cs typeface="Exo"/>
                <a:sym typeface="Exo"/>
              </a:rPr>
              <a:t>CTE </a:t>
            </a:r>
            <a:r>
              <a:rPr b="1" i="0" lang="en-US" sz="4000" u="none" cap="none" strike="noStrike">
                <a:solidFill>
                  <a:schemeClr val="dk1"/>
                </a:solidFill>
                <a:latin typeface="Exo"/>
                <a:ea typeface="Exo"/>
                <a:cs typeface="Exo"/>
                <a:sym typeface="Exo"/>
              </a:rPr>
              <a:t>Trong SQL </a:t>
            </a:r>
            <a:endParaRPr b="0" i="0" sz="1400" u="none" cap="none" strike="noStrike">
              <a:solidFill>
                <a:srgbClr val="000000"/>
              </a:solidFill>
              <a:latin typeface="Arial"/>
              <a:ea typeface="Arial"/>
              <a:cs typeface="Arial"/>
              <a:sym typeface="Arial"/>
            </a:endParaRPr>
          </a:p>
        </p:txBody>
      </p:sp>
      <p:pic>
        <p:nvPicPr>
          <p:cNvPr id="519" name="Google Shape;519;g2240e1d269b_0_115"/>
          <p:cNvPicPr preferRelativeResize="0"/>
          <p:nvPr/>
        </p:nvPicPr>
        <p:blipFill rotWithShape="1">
          <a:blip r:embed="rId3">
            <a:alphaModFix/>
          </a:blip>
          <a:srcRect b="0" l="0" r="0" t="0"/>
          <a:stretch/>
        </p:blipFill>
        <p:spPr>
          <a:xfrm flipH="1">
            <a:off x="152400" y="1423475"/>
            <a:ext cx="4636167" cy="46361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224056249ce_0_14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25" name="Google Shape;525;g224056249ce_0_142"/>
          <p:cNvSpPr txBox="1"/>
          <p:nvPr/>
        </p:nvSpPr>
        <p:spPr>
          <a:xfrm>
            <a:off x="5132250" y="1045688"/>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526" name="Google Shape;526;g224056249ce_0_14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grpSp>
        <p:nvGrpSpPr>
          <p:cNvPr id="527" name="Google Shape;527;g224056249ce_0_142"/>
          <p:cNvGrpSpPr/>
          <p:nvPr/>
        </p:nvGrpSpPr>
        <p:grpSpPr>
          <a:xfrm>
            <a:off x="5222128" y="2073481"/>
            <a:ext cx="6601303" cy="2720332"/>
            <a:chOff x="5143847" y="2624475"/>
            <a:chExt cx="6601303" cy="3126100"/>
          </a:xfrm>
        </p:grpSpPr>
        <p:sp>
          <p:nvSpPr>
            <p:cNvPr id="528" name="Google Shape;528;g224056249ce_0_142"/>
            <p:cNvSpPr/>
            <p:nvPr/>
          </p:nvSpPr>
          <p:spPr>
            <a:xfrm>
              <a:off x="5143847" y="2634214"/>
              <a:ext cx="6535200" cy="8877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29" name="Google Shape;529;g224056249ce_0_142"/>
            <p:cNvSpPr txBox="1"/>
            <p:nvPr/>
          </p:nvSpPr>
          <p:spPr>
            <a:xfrm>
              <a:off x="5209950" y="26244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11F26"/>
                  </a:solidFill>
                  <a:latin typeface="Exo"/>
                  <a:ea typeface="Exo"/>
                  <a:cs typeface="Exo"/>
                  <a:sym typeface="Exo"/>
                </a:rPr>
                <a:t>   1. SUBQUERY TRONG SQL </a:t>
              </a:r>
              <a:endParaRPr b="0" i="0" sz="2000" u="none" cap="none" strike="noStrike">
                <a:solidFill>
                  <a:srgbClr val="E11F26"/>
                </a:solidFill>
                <a:latin typeface="Arial"/>
                <a:ea typeface="Arial"/>
                <a:cs typeface="Arial"/>
                <a:sym typeface="Arial"/>
              </a:endParaRPr>
            </a:p>
          </p:txBody>
        </p:sp>
        <p:sp>
          <p:nvSpPr>
            <p:cNvPr id="530" name="Google Shape;530;g224056249ce_0_142"/>
            <p:cNvSpPr/>
            <p:nvPr/>
          </p:nvSpPr>
          <p:spPr>
            <a:xfrm>
              <a:off x="5143847" y="3748538"/>
              <a:ext cx="6535200" cy="8877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31" name="Google Shape;531;g224056249ce_0_142"/>
            <p:cNvSpPr txBox="1"/>
            <p:nvPr/>
          </p:nvSpPr>
          <p:spPr>
            <a:xfrm>
              <a:off x="5209950" y="3748550"/>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2. CTE TRONG SQL</a:t>
              </a:r>
              <a:endParaRPr b="0" i="0" sz="2000" u="none" cap="none" strike="noStrike">
                <a:solidFill>
                  <a:srgbClr val="E2262D"/>
                </a:solidFill>
                <a:latin typeface="Arial"/>
                <a:ea typeface="Arial"/>
                <a:cs typeface="Arial"/>
                <a:sym typeface="Arial"/>
              </a:endParaRPr>
            </a:p>
          </p:txBody>
        </p:sp>
        <p:sp>
          <p:nvSpPr>
            <p:cNvPr id="532" name="Google Shape;532;g224056249ce_0_142"/>
            <p:cNvSpPr/>
            <p:nvPr/>
          </p:nvSpPr>
          <p:spPr>
            <a:xfrm>
              <a:off x="5143847" y="4862863"/>
              <a:ext cx="6535200" cy="887700"/>
            </a:xfrm>
            <a:prstGeom prst="roundRect">
              <a:avLst>
                <a:gd fmla="val 16667" name="adj"/>
              </a:avLst>
            </a:prstGeom>
            <a:solidFill>
              <a:srgbClr val="E1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33" name="Google Shape;533;g224056249ce_0_142"/>
            <p:cNvSpPr txBox="1"/>
            <p:nvPr/>
          </p:nvSpPr>
          <p:spPr>
            <a:xfrm>
              <a:off x="5209950" y="48628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chemeClr val="lt1"/>
                  </a:solidFill>
                  <a:latin typeface="Exo"/>
                  <a:ea typeface="Exo"/>
                  <a:cs typeface="Exo"/>
                  <a:sym typeface="Exo"/>
                </a:rPr>
                <a:t>3. VIEW TRONG SQL</a:t>
              </a:r>
              <a:endParaRPr b="0" i="0" sz="2000" u="none" cap="none" strike="noStrike">
                <a:solidFill>
                  <a:schemeClr val="lt1"/>
                </a:solidFill>
                <a:latin typeface="Arial"/>
                <a:ea typeface="Arial"/>
                <a:cs typeface="Arial"/>
                <a:sym typeface="Arial"/>
              </a:endParaRPr>
            </a:p>
          </p:txBody>
        </p:sp>
      </p:grpSp>
      <p:grpSp>
        <p:nvGrpSpPr>
          <p:cNvPr id="534" name="Google Shape;534;g224056249ce_0_142"/>
          <p:cNvGrpSpPr/>
          <p:nvPr/>
        </p:nvGrpSpPr>
        <p:grpSpPr>
          <a:xfrm>
            <a:off x="5222128" y="5039801"/>
            <a:ext cx="6601303" cy="772487"/>
            <a:chOff x="5143847" y="4862863"/>
            <a:chExt cx="6601303" cy="887712"/>
          </a:xfrm>
        </p:grpSpPr>
        <p:sp>
          <p:nvSpPr>
            <p:cNvPr id="535" name="Google Shape;535;g224056249ce_0_142"/>
            <p:cNvSpPr/>
            <p:nvPr/>
          </p:nvSpPr>
          <p:spPr>
            <a:xfrm>
              <a:off x="5143847" y="4862863"/>
              <a:ext cx="6535200" cy="8877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536" name="Google Shape;536;g224056249ce_0_142"/>
            <p:cNvSpPr txBox="1"/>
            <p:nvPr/>
          </p:nvSpPr>
          <p:spPr>
            <a:xfrm>
              <a:off x="5209950" y="48628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VỚI MENTOR</a:t>
              </a:r>
              <a:endParaRPr b="0" i="0" sz="2000" u="none" cap="none" strike="noStrike">
                <a:solidFill>
                  <a:srgbClr val="E2262D"/>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g224056249ce_0_155"/>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42" name="Google Shape;542;g224056249ce_0_155"/>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43" name="Google Shape;543;g224056249ce_0_155"/>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4" name="Google Shape;544;g224056249ce_0_155"/>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45" name="Google Shape;545;g224056249ce_0_155"/>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VIEW TRONG SQL</a:t>
            </a:r>
            <a:endParaRPr b="0" i="0" sz="5100" u="none" cap="none" strike="noStrike">
              <a:solidFill>
                <a:schemeClr val="lt1"/>
              </a:solidFill>
              <a:latin typeface="Exo Black"/>
              <a:ea typeface="Exo Black"/>
              <a:cs typeface="Exo Black"/>
              <a:sym typeface="Exo Black"/>
            </a:endParaRPr>
          </a:p>
        </p:txBody>
      </p:sp>
      <p:pic>
        <p:nvPicPr>
          <p:cNvPr id="546" name="Google Shape;546;g224056249ce_0_155"/>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g224056249ce_0_164"/>
          <p:cNvPicPr preferRelativeResize="0"/>
          <p:nvPr/>
        </p:nvPicPr>
        <p:blipFill rotWithShape="1">
          <a:blip r:embed="rId3">
            <a:alphaModFix/>
          </a:blip>
          <a:srcRect b="64829" l="-168" r="65617" t="0"/>
          <a:stretch/>
        </p:blipFill>
        <p:spPr>
          <a:xfrm>
            <a:off x="8005749" y="5035175"/>
            <a:ext cx="4145677" cy="1822826"/>
          </a:xfrm>
          <a:prstGeom prst="rect">
            <a:avLst/>
          </a:prstGeom>
          <a:noFill/>
          <a:ln>
            <a:noFill/>
          </a:ln>
        </p:spPr>
      </p:pic>
      <p:pic>
        <p:nvPicPr>
          <p:cNvPr id="552" name="Google Shape;552;g224056249ce_0_164"/>
          <p:cNvPicPr preferRelativeResize="0"/>
          <p:nvPr/>
        </p:nvPicPr>
        <p:blipFill rotWithShape="1">
          <a:blip r:embed="rId4">
            <a:alphaModFix/>
          </a:blip>
          <a:srcRect b="0" l="1689" r="-1688" t="0"/>
          <a:stretch/>
        </p:blipFill>
        <p:spPr>
          <a:xfrm>
            <a:off x="7012850" y="3171763"/>
            <a:ext cx="3183600" cy="3183575"/>
          </a:xfrm>
          <a:prstGeom prst="rect">
            <a:avLst/>
          </a:prstGeom>
          <a:noFill/>
          <a:ln>
            <a:noFill/>
          </a:ln>
        </p:spPr>
      </p:pic>
      <p:sp>
        <p:nvSpPr>
          <p:cNvPr id="553" name="Google Shape;553;g224056249ce_0_164"/>
          <p:cNvSpPr/>
          <p:nvPr/>
        </p:nvSpPr>
        <p:spPr>
          <a:xfrm>
            <a:off x="7347500" y="2033825"/>
            <a:ext cx="3117600" cy="12666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Có cách nào để phân quyền truy cập DB cho từng người sử dụng được không?</a:t>
            </a:r>
            <a:endParaRPr b="1" i="1" sz="1700" u="none" cap="none" strike="noStrike">
              <a:solidFill>
                <a:srgbClr val="000000"/>
              </a:solidFill>
              <a:latin typeface="Arial"/>
              <a:ea typeface="Arial"/>
              <a:cs typeface="Arial"/>
              <a:sym typeface="Arial"/>
            </a:endParaRPr>
          </a:p>
        </p:txBody>
      </p:sp>
      <p:pic>
        <p:nvPicPr>
          <p:cNvPr id="554" name="Google Shape;554;g224056249ce_0_164"/>
          <p:cNvPicPr preferRelativeResize="0"/>
          <p:nvPr/>
        </p:nvPicPr>
        <p:blipFill rotWithShape="1">
          <a:blip r:embed="rId5">
            <a:alphaModFix/>
          </a:blip>
          <a:srcRect b="0" l="0" r="0" t="0"/>
          <a:stretch/>
        </p:blipFill>
        <p:spPr>
          <a:xfrm>
            <a:off x="1457800" y="1878875"/>
            <a:ext cx="4730900" cy="4730900"/>
          </a:xfrm>
          <a:prstGeom prst="rect">
            <a:avLst/>
          </a:prstGeom>
          <a:noFill/>
          <a:ln>
            <a:noFill/>
          </a:ln>
        </p:spPr>
      </p:pic>
      <p:grpSp>
        <p:nvGrpSpPr>
          <p:cNvPr id="555" name="Google Shape;555;g224056249ce_0_164"/>
          <p:cNvGrpSpPr/>
          <p:nvPr/>
        </p:nvGrpSpPr>
        <p:grpSpPr>
          <a:xfrm>
            <a:off x="4390481" y="496625"/>
            <a:ext cx="602701" cy="530520"/>
            <a:chOff x="3040984" y="3681059"/>
            <a:chExt cx="356164" cy="355815"/>
          </a:xfrm>
        </p:grpSpPr>
        <p:sp>
          <p:nvSpPr>
            <p:cNvPr id="556" name="Google Shape;556;g224056249ce_0_164"/>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57" name="Google Shape;557;g224056249ce_0_164"/>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58" name="Google Shape;558;g224056249ce_0_164"/>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559" name="Google Shape;559;g224056249ce_0_164"/>
          <p:cNvSpPr txBox="1"/>
          <p:nvPr/>
        </p:nvSpPr>
        <p:spPr>
          <a:xfrm>
            <a:off x="5147900" y="380250"/>
            <a:ext cx="2199600" cy="7635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rPr b="1" i="0" lang="en-US" sz="3400" u="none" cap="none" strike="noStrike">
                <a:solidFill>
                  <a:schemeClr val="dk1"/>
                </a:solidFill>
                <a:latin typeface="Exo"/>
                <a:ea typeface="Exo"/>
                <a:cs typeface="Exo"/>
                <a:sym typeface="Exo"/>
              </a:rPr>
              <a:t>VẤN ĐỀ?</a:t>
            </a:r>
            <a:endParaRPr b="1" i="0" sz="3400" u="none" cap="none" strike="noStrike">
              <a:solidFill>
                <a:schemeClr val="dk1"/>
              </a:solidFill>
              <a:latin typeface="Exo"/>
              <a:ea typeface="Exo"/>
              <a:cs typeface="Exo"/>
              <a:sym typeface="Exo"/>
            </a:endParaRPr>
          </a:p>
        </p:txBody>
      </p:sp>
      <p:sp>
        <p:nvSpPr>
          <p:cNvPr id="560" name="Google Shape;560;g224056249ce_0_164"/>
          <p:cNvSpPr txBox="1"/>
          <p:nvPr/>
        </p:nvSpPr>
        <p:spPr>
          <a:xfrm>
            <a:off x="1912550" y="1145200"/>
            <a:ext cx="7892100" cy="6156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Có 1 số Data Analyst lợi dụng chức vụ và quyền hạn của mình để truy cập vào DB của công ty </a:t>
            </a:r>
            <a:endParaRPr b="0" i="0" sz="14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và xem các thông tin dữ liệu mật. Có cách để giải quyết vấn đề này không?</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g224056249ce_0_206"/>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sp>
        <p:nvSpPr>
          <p:cNvPr id="566" name="Google Shape;566;g224056249ce_0_20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67" name="Google Shape;567;g224056249ce_0_206"/>
          <p:cNvSpPr txBox="1"/>
          <p:nvPr/>
        </p:nvSpPr>
        <p:spPr>
          <a:xfrm>
            <a:off x="5924075" y="1959950"/>
            <a:ext cx="5942400" cy="281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VIEW </a:t>
            </a:r>
            <a:r>
              <a:rPr b="0" i="0" lang="en-US" sz="1800" u="none" cap="none" strike="noStrike">
                <a:solidFill>
                  <a:srgbClr val="161513"/>
                </a:solidFill>
                <a:latin typeface="Exo"/>
                <a:ea typeface="Exo"/>
                <a:cs typeface="Exo"/>
                <a:sym typeface="Exo"/>
              </a:rPr>
              <a:t>trong </a:t>
            </a:r>
            <a:r>
              <a:rPr b="1" i="0" lang="en-US" sz="1800" u="none" cap="none" strike="noStrike">
                <a:solidFill>
                  <a:srgbClr val="161513"/>
                </a:solidFill>
                <a:latin typeface="Exo"/>
                <a:ea typeface="Exo"/>
                <a:cs typeface="Exo"/>
                <a:sym typeface="Exo"/>
              </a:rPr>
              <a:t>SQL</a:t>
            </a:r>
            <a:r>
              <a:rPr b="0" i="0" lang="en-US" sz="1800" u="none" cap="none" strike="noStrike">
                <a:solidFill>
                  <a:srgbClr val="161513"/>
                </a:solidFill>
                <a:latin typeface="Exo"/>
                <a:ea typeface="Exo"/>
                <a:cs typeface="Exo"/>
                <a:sym typeface="Exo"/>
              </a:rPr>
              <a:t> bảng ảo được tạo ra từ kết quả của câu lệnh SQL.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Các cột trong </a:t>
            </a:r>
            <a:r>
              <a:rPr b="1" i="0" lang="en-US" sz="1800" u="none" cap="none" strike="noStrike">
                <a:solidFill>
                  <a:srgbClr val="E2262D"/>
                </a:solidFill>
                <a:latin typeface="Exo"/>
                <a:ea typeface="Exo"/>
                <a:cs typeface="Exo"/>
                <a:sym typeface="Exo"/>
              </a:rPr>
              <a:t>VIEW</a:t>
            </a:r>
            <a:r>
              <a:rPr b="0" i="0" lang="en-US" sz="1800" u="none" cap="none" strike="noStrike">
                <a:solidFill>
                  <a:srgbClr val="161513"/>
                </a:solidFill>
                <a:latin typeface="Exo"/>
                <a:ea typeface="Exo"/>
                <a:cs typeface="Exo"/>
                <a:sym typeface="Exo"/>
              </a:rPr>
              <a:t> là các cột được lấy từ một hoặc nhiều bảng trong database. </a:t>
            </a:r>
            <a:r>
              <a:rPr b="1" i="0" lang="en-US" sz="1800" u="none" cap="none" strike="noStrike">
                <a:solidFill>
                  <a:srgbClr val="E2262D"/>
                </a:solidFill>
                <a:latin typeface="Exo"/>
                <a:ea typeface="Exo"/>
                <a:cs typeface="Exo"/>
                <a:sym typeface="Exo"/>
              </a:rPr>
              <a:t>VIEW </a:t>
            </a:r>
            <a:r>
              <a:rPr b="0" i="0" lang="en-US" sz="1800" u="none" cap="none" strike="noStrike">
                <a:solidFill>
                  <a:srgbClr val="161513"/>
                </a:solidFill>
                <a:latin typeface="Exo"/>
                <a:ea typeface="Exo"/>
                <a:cs typeface="Exo"/>
                <a:sym typeface="Exo"/>
              </a:rPr>
              <a:t>có thể được sử dụng cho các mục đích sau:</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9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161513"/>
                </a:solidFill>
                <a:latin typeface="Exo"/>
                <a:ea typeface="Exo"/>
                <a:cs typeface="Exo"/>
                <a:sym typeface="Exo"/>
              </a:rPr>
              <a:t>       Tập trung</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161513"/>
                </a:solidFill>
                <a:latin typeface="Exo"/>
                <a:ea typeface="Exo"/>
                <a:cs typeface="Exo"/>
                <a:sym typeface="Exo"/>
              </a:rPr>
              <a:t>       Đơn giản</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161513"/>
                </a:solidFill>
                <a:latin typeface="Exo"/>
                <a:ea typeface="Exo"/>
                <a:cs typeface="Exo"/>
                <a:sym typeface="Exo"/>
              </a:rPr>
              <a:t>       Bảo mật </a:t>
            </a:r>
            <a:r>
              <a:rPr b="0" i="0" lang="en-US" sz="1800" u="none" cap="none" strike="noStrike">
                <a:solidFill>
                  <a:srgbClr val="161513"/>
                </a:solidFill>
                <a:latin typeface="Exo Medium"/>
                <a:ea typeface="Exo Medium"/>
                <a:cs typeface="Exo Medium"/>
                <a:sym typeface="Exo Medium"/>
              </a:rPr>
              <a:t>                  </a:t>
            </a:r>
            <a:endParaRPr b="0" i="0" sz="1800" u="none" cap="none" strike="noStrike">
              <a:solidFill>
                <a:srgbClr val="161513"/>
              </a:solidFill>
              <a:latin typeface="Exo Medium"/>
              <a:ea typeface="Exo Medium"/>
              <a:cs typeface="Exo Medium"/>
              <a:sym typeface="Exo Medium"/>
            </a:endParaRPr>
          </a:p>
        </p:txBody>
      </p:sp>
      <p:pic>
        <p:nvPicPr>
          <p:cNvPr id="568" name="Google Shape;568;g224056249ce_0_206"/>
          <p:cNvPicPr preferRelativeResize="0"/>
          <p:nvPr/>
        </p:nvPicPr>
        <p:blipFill rotWithShape="1">
          <a:blip r:embed="rId4">
            <a:alphaModFix/>
          </a:blip>
          <a:srcRect b="0" l="0" r="0" t="0"/>
          <a:stretch/>
        </p:blipFill>
        <p:spPr>
          <a:xfrm>
            <a:off x="5769433" y="2100184"/>
            <a:ext cx="88821" cy="190315"/>
          </a:xfrm>
          <a:prstGeom prst="rect">
            <a:avLst/>
          </a:prstGeom>
          <a:noFill/>
          <a:ln>
            <a:noFill/>
          </a:ln>
        </p:spPr>
      </p:pic>
      <p:pic>
        <p:nvPicPr>
          <p:cNvPr id="569" name="Google Shape;569;g224056249ce_0_206"/>
          <p:cNvPicPr preferRelativeResize="0"/>
          <p:nvPr/>
        </p:nvPicPr>
        <p:blipFill rotWithShape="1">
          <a:blip r:embed="rId4">
            <a:alphaModFix/>
          </a:blip>
          <a:srcRect b="0" l="0" r="0" t="0"/>
          <a:stretch/>
        </p:blipFill>
        <p:spPr>
          <a:xfrm>
            <a:off x="5769433" y="2914759"/>
            <a:ext cx="88821" cy="190315"/>
          </a:xfrm>
          <a:prstGeom prst="rect">
            <a:avLst/>
          </a:prstGeom>
          <a:noFill/>
          <a:ln>
            <a:noFill/>
          </a:ln>
        </p:spPr>
      </p:pic>
      <p:pic>
        <p:nvPicPr>
          <p:cNvPr id="570" name="Google Shape;570;g224056249ce_0_206"/>
          <p:cNvPicPr preferRelativeResize="0"/>
          <p:nvPr/>
        </p:nvPicPr>
        <p:blipFill rotWithShape="1">
          <a:blip r:embed="rId4">
            <a:alphaModFix/>
          </a:blip>
          <a:srcRect b="0" l="0" r="0" t="0"/>
          <a:stretch/>
        </p:blipFill>
        <p:spPr>
          <a:xfrm>
            <a:off x="6203971" y="4410759"/>
            <a:ext cx="88821" cy="190315"/>
          </a:xfrm>
          <a:prstGeom prst="rect">
            <a:avLst/>
          </a:prstGeom>
          <a:noFill/>
          <a:ln>
            <a:noFill/>
          </a:ln>
        </p:spPr>
      </p:pic>
      <p:sp>
        <p:nvSpPr>
          <p:cNvPr id="571" name="Google Shape;571;g224056249ce_0_206"/>
          <p:cNvSpPr txBox="1"/>
          <p:nvPr/>
        </p:nvSpPr>
        <p:spPr>
          <a:xfrm>
            <a:off x="1460400" y="527525"/>
            <a:ext cx="9271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3600" u="none" cap="none" strike="noStrike">
                <a:solidFill>
                  <a:srgbClr val="E11F26"/>
                </a:solidFill>
                <a:latin typeface="Exo Black"/>
                <a:ea typeface="Exo Black"/>
                <a:cs typeface="Exo Black"/>
                <a:sym typeface="Exo Black"/>
              </a:rPr>
              <a:t>VIEW </a:t>
            </a:r>
            <a:r>
              <a:rPr b="0" i="0" lang="en-US" sz="3600" u="none" cap="none" strike="noStrike">
                <a:solidFill>
                  <a:schemeClr val="dk1"/>
                </a:solidFill>
                <a:latin typeface="Exo Black"/>
                <a:ea typeface="Exo Black"/>
                <a:cs typeface="Exo Black"/>
                <a:sym typeface="Exo Black"/>
              </a:rPr>
              <a:t>LÀ GÌ?</a:t>
            </a:r>
            <a:r>
              <a:rPr b="0" i="0" lang="en-US" sz="3600" u="none" cap="none" strike="noStrike">
                <a:solidFill>
                  <a:srgbClr val="E11F26"/>
                </a:solidFill>
                <a:latin typeface="Exo Black"/>
                <a:ea typeface="Exo Black"/>
                <a:cs typeface="Exo Black"/>
                <a:sym typeface="Exo Black"/>
              </a:rPr>
              <a:t> VIEW </a:t>
            </a:r>
            <a:r>
              <a:rPr b="0" i="0" lang="en-US" sz="3600" u="none" cap="none" strike="noStrike">
                <a:solidFill>
                  <a:schemeClr val="dk1"/>
                </a:solidFill>
                <a:latin typeface="Exo Black"/>
                <a:ea typeface="Exo Black"/>
                <a:cs typeface="Exo Black"/>
                <a:sym typeface="Exo Black"/>
              </a:rPr>
              <a:t>CÓ CÔNG DỤNG GÌ?</a:t>
            </a:r>
            <a:endParaRPr b="0" i="0" sz="3600" u="none" cap="none" strike="noStrike">
              <a:solidFill>
                <a:schemeClr val="dk1"/>
              </a:solidFill>
              <a:latin typeface="Exo Black"/>
              <a:ea typeface="Exo Black"/>
              <a:cs typeface="Exo Black"/>
              <a:sym typeface="Exo Black"/>
            </a:endParaRPr>
          </a:p>
        </p:txBody>
      </p:sp>
      <p:pic>
        <p:nvPicPr>
          <p:cNvPr id="572" name="Google Shape;572;g224056249ce_0_206"/>
          <p:cNvPicPr preferRelativeResize="0"/>
          <p:nvPr/>
        </p:nvPicPr>
        <p:blipFill rotWithShape="1">
          <a:blip r:embed="rId5">
            <a:alphaModFix/>
          </a:blip>
          <a:srcRect b="0" l="0" r="0" t="0"/>
          <a:stretch/>
        </p:blipFill>
        <p:spPr>
          <a:xfrm>
            <a:off x="203725" y="2202850"/>
            <a:ext cx="5464634" cy="3087518"/>
          </a:xfrm>
          <a:prstGeom prst="rect">
            <a:avLst/>
          </a:prstGeom>
          <a:noFill/>
          <a:ln>
            <a:noFill/>
          </a:ln>
        </p:spPr>
      </p:pic>
      <p:pic>
        <p:nvPicPr>
          <p:cNvPr id="573" name="Google Shape;573;g224056249ce_0_206"/>
          <p:cNvPicPr preferRelativeResize="0"/>
          <p:nvPr/>
        </p:nvPicPr>
        <p:blipFill rotWithShape="1">
          <a:blip r:embed="rId4">
            <a:alphaModFix/>
          </a:blip>
          <a:srcRect b="0" l="0" r="0" t="0"/>
          <a:stretch/>
        </p:blipFill>
        <p:spPr>
          <a:xfrm>
            <a:off x="6203983" y="3868559"/>
            <a:ext cx="88821" cy="190315"/>
          </a:xfrm>
          <a:prstGeom prst="rect">
            <a:avLst/>
          </a:prstGeom>
          <a:noFill/>
          <a:ln>
            <a:noFill/>
          </a:ln>
        </p:spPr>
      </p:pic>
      <p:pic>
        <p:nvPicPr>
          <p:cNvPr id="574" name="Google Shape;574;g224056249ce_0_206"/>
          <p:cNvPicPr preferRelativeResize="0"/>
          <p:nvPr/>
        </p:nvPicPr>
        <p:blipFill rotWithShape="1">
          <a:blip r:embed="rId4">
            <a:alphaModFix/>
          </a:blip>
          <a:srcRect b="0" l="0" r="0" t="0"/>
          <a:stretch/>
        </p:blipFill>
        <p:spPr>
          <a:xfrm>
            <a:off x="6204008" y="4139659"/>
            <a:ext cx="88821" cy="1903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g224056249ce_0_248"/>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sp>
        <p:nvSpPr>
          <p:cNvPr id="580" name="Google Shape;580;g224056249ce_0_24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81" name="Google Shape;581;g224056249ce_0_248"/>
          <p:cNvSpPr txBox="1"/>
          <p:nvPr/>
        </p:nvSpPr>
        <p:spPr>
          <a:xfrm>
            <a:off x="5924075" y="1959950"/>
            <a:ext cx="5942400" cy="309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VIEW </a:t>
            </a:r>
            <a:r>
              <a:rPr b="0" i="0" lang="en-US" sz="1800" u="none" cap="none" strike="noStrike">
                <a:solidFill>
                  <a:srgbClr val="161513"/>
                </a:solidFill>
                <a:latin typeface="Exo"/>
                <a:ea typeface="Exo"/>
                <a:cs typeface="Exo"/>
                <a:sym typeface="Exo"/>
              </a:rPr>
              <a:t>không trực tiếp lưu trữ dữ liệu như bảng. Chúng thực chất chỉ lưu trữ các đoạn lệnh truy vấn.</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Các cột trong </a:t>
            </a:r>
            <a:r>
              <a:rPr b="1" i="0" lang="en-US" sz="1800" u="none" cap="none" strike="noStrike">
                <a:solidFill>
                  <a:srgbClr val="E2262D"/>
                </a:solidFill>
                <a:latin typeface="Exo"/>
                <a:ea typeface="Exo"/>
                <a:cs typeface="Exo"/>
                <a:sym typeface="Exo"/>
              </a:rPr>
              <a:t>VIEW</a:t>
            </a:r>
            <a:r>
              <a:rPr b="0" i="0" lang="en-US" sz="1800" u="none" cap="none" strike="noStrike">
                <a:solidFill>
                  <a:srgbClr val="161513"/>
                </a:solidFill>
                <a:latin typeface="Exo"/>
                <a:ea typeface="Exo"/>
                <a:cs typeface="Exo"/>
                <a:sym typeface="Exo"/>
              </a:rPr>
              <a:t> là các cột được lấy từ một hoặc nhiều bảng trong database. </a:t>
            </a:r>
            <a:r>
              <a:rPr b="1" i="0" lang="en-US" sz="1800" u="none" cap="none" strike="noStrike">
                <a:solidFill>
                  <a:srgbClr val="E2262D"/>
                </a:solidFill>
                <a:latin typeface="Exo"/>
                <a:ea typeface="Exo"/>
                <a:cs typeface="Exo"/>
                <a:sym typeface="Exo"/>
              </a:rPr>
              <a:t>VIEW </a:t>
            </a:r>
            <a:r>
              <a:rPr b="0" i="0" lang="en-US" sz="1800" u="none" cap="none" strike="noStrike">
                <a:solidFill>
                  <a:srgbClr val="161513"/>
                </a:solidFill>
                <a:latin typeface="Exo"/>
                <a:ea typeface="Exo"/>
                <a:cs typeface="Exo"/>
                <a:sym typeface="Exo"/>
              </a:rPr>
              <a:t>có thể được sử dụng cho các mục đích sau:</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9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161513"/>
                </a:solidFill>
                <a:latin typeface="Exo"/>
                <a:ea typeface="Exo"/>
                <a:cs typeface="Exo"/>
                <a:sym typeface="Exo"/>
              </a:rPr>
              <a:t>       Tập trung</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161513"/>
                </a:solidFill>
                <a:latin typeface="Exo"/>
                <a:ea typeface="Exo"/>
                <a:cs typeface="Exo"/>
                <a:sym typeface="Exo"/>
              </a:rPr>
              <a:t>       Đơn giản</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rgbClr val="161513"/>
                </a:solidFill>
                <a:latin typeface="Exo"/>
                <a:ea typeface="Exo"/>
                <a:cs typeface="Exo"/>
                <a:sym typeface="Exo"/>
              </a:rPr>
              <a:t>       Bảo mật khi sử dụng VIEW sẽ hạn chế truy cập vào các table cụ thể.</a:t>
            </a:r>
            <a:r>
              <a:rPr b="0" i="0" lang="en-US" sz="1800" u="none" cap="none" strike="noStrike">
                <a:solidFill>
                  <a:srgbClr val="161513"/>
                </a:solidFill>
                <a:latin typeface="Exo Medium"/>
                <a:ea typeface="Exo Medium"/>
                <a:cs typeface="Exo Medium"/>
                <a:sym typeface="Exo Medium"/>
              </a:rPr>
              <a:t>                </a:t>
            </a:r>
            <a:endParaRPr b="0" i="0" sz="1800" u="none" cap="none" strike="noStrike">
              <a:solidFill>
                <a:srgbClr val="161513"/>
              </a:solidFill>
              <a:latin typeface="Exo Medium"/>
              <a:ea typeface="Exo Medium"/>
              <a:cs typeface="Exo Medium"/>
              <a:sym typeface="Exo Medium"/>
            </a:endParaRPr>
          </a:p>
        </p:txBody>
      </p:sp>
      <p:pic>
        <p:nvPicPr>
          <p:cNvPr id="582" name="Google Shape;582;g224056249ce_0_248"/>
          <p:cNvPicPr preferRelativeResize="0"/>
          <p:nvPr/>
        </p:nvPicPr>
        <p:blipFill rotWithShape="1">
          <a:blip r:embed="rId4">
            <a:alphaModFix/>
          </a:blip>
          <a:srcRect b="0" l="0" r="0" t="0"/>
          <a:stretch/>
        </p:blipFill>
        <p:spPr>
          <a:xfrm>
            <a:off x="5769433" y="2100184"/>
            <a:ext cx="88821" cy="190315"/>
          </a:xfrm>
          <a:prstGeom prst="rect">
            <a:avLst/>
          </a:prstGeom>
          <a:noFill/>
          <a:ln>
            <a:noFill/>
          </a:ln>
        </p:spPr>
      </p:pic>
      <p:pic>
        <p:nvPicPr>
          <p:cNvPr id="583" name="Google Shape;583;g224056249ce_0_248"/>
          <p:cNvPicPr preferRelativeResize="0"/>
          <p:nvPr/>
        </p:nvPicPr>
        <p:blipFill rotWithShape="1">
          <a:blip r:embed="rId4">
            <a:alphaModFix/>
          </a:blip>
          <a:srcRect b="0" l="0" r="0" t="0"/>
          <a:stretch/>
        </p:blipFill>
        <p:spPr>
          <a:xfrm>
            <a:off x="5769433" y="2914759"/>
            <a:ext cx="88821" cy="190315"/>
          </a:xfrm>
          <a:prstGeom prst="rect">
            <a:avLst/>
          </a:prstGeom>
          <a:noFill/>
          <a:ln>
            <a:noFill/>
          </a:ln>
        </p:spPr>
      </p:pic>
      <p:pic>
        <p:nvPicPr>
          <p:cNvPr id="584" name="Google Shape;584;g224056249ce_0_248"/>
          <p:cNvPicPr preferRelativeResize="0"/>
          <p:nvPr/>
        </p:nvPicPr>
        <p:blipFill rotWithShape="1">
          <a:blip r:embed="rId4">
            <a:alphaModFix/>
          </a:blip>
          <a:srcRect b="0" l="0" r="0" t="0"/>
          <a:stretch/>
        </p:blipFill>
        <p:spPr>
          <a:xfrm>
            <a:off x="6203971" y="4410759"/>
            <a:ext cx="88821" cy="190315"/>
          </a:xfrm>
          <a:prstGeom prst="rect">
            <a:avLst/>
          </a:prstGeom>
          <a:noFill/>
          <a:ln>
            <a:noFill/>
          </a:ln>
        </p:spPr>
      </p:pic>
      <p:sp>
        <p:nvSpPr>
          <p:cNvPr id="585" name="Google Shape;585;g224056249ce_0_248"/>
          <p:cNvSpPr txBox="1"/>
          <p:nvPr/>
        </p:nvSpPr>
        <p:spPr>
          <a:xfrm>
            <a:off x="1511700" y="561900"/>
            <a:ext cx="91686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3600" u="none" cap="none" strike="noStrike">
                <a:solidFill>
                  <a:srgbClr val="E11F26"/>
                </a:solidFill>
                <a:latin typeface="Exo Black"/>
                <a:ea typeface="Exo Black"/>
                <a:cs typeface="Exo Black"/>
                <a:sym typeface="Exo Black"/>
              </a:rPr>
              <a:t>VIEW </a:t>
            </a:r>
            <a:r>
              <a:rPr b="0" i="0" lang="en-US" sz="3600" u="none" cap="none" strike="noStrike">
                <a:solidFill>
                  <a:schemeClr val="dk1"/>
                </a:solidFill>
                <a:latin typeface="Exo Black"/>
                <a:ea typeface="Exo Black"/>
                <a:cs typeface="Exo Black"/>
                <a:sym typeface="Exo Black"/>
              </a:rPr>
              <a:t>CÓ ĐIỂM LỢI GÌ?</a:t>
            </a:r>
            <a:endParaRPr b="0" i="0" sz="3600" u="none" cap="none" strike="noStrike">
              <a:solidFill>
                <a:schemeClr val="dk1"/>
              </a:solidFill>
              <a:latin typeface="Exo Black"/>
              <a:ea typeface="Exo Black"/>
              <a:cs typeface="Exo Black"/>
              <a:sym typeface="Exo Black"/>
            </a:endParaRPr>
          </a:p>
        </p:txBody>
      </p:sp>
      <p:pic>
        <p:nvPicPr>
          <p:cNvPr id="586" name="Google Shape;586;g224056249ce_0_248"/>
          <p:cNvPicPr preferRelativeResize="0"/>
          <p:nvPr/>
        </p:nvPicPr>
        <p:blipFill rotWithShape="1">
          <a:blip r:embed="rId4">
            <a:alphaModFix/>
          </a:blip>
          <a:srcRect b="0" l="0" r="0" t="0"/>
          <a:stretch/>
        </p:blipFill>
        <p:spPr>
          <a:xfrm>
            <a:off x="6203983" y="3868559"/>
            <a:ext cx="88821" cy="190315"/>
          </a:xfrm>
          <a:prstGeom prst="rect">
            <a:avLst/>
          </a:prstGeom>
          <a:noFill/>
          <a:ln>
            <a:noFill/>
          </a:ln>
        </p:spPr>
      </p:pic>
      <p:pic>
        <p:nvPicPr>
          <p:cNvPr id="587" name="Google Shape;587;g224056249ce_0_248"/>
          <p:cNvPicPr preferRelativeResize="0"/>
          <p:nvPr/>
        </p:nvPicPr>
        <p:blipFill rotWithShape="1">
          <a:blip r:embed="rId4">
            <a:alphaModFix/>
          </a:blip>
          <a:srcRect b="0" l="0" r="0" t="0"/>
          <a:stretch/>
        </p:blipFill>
        <p:spPr>
          <a:xfrm>
            <a:off x="6204008" y="4139659"/>
            <a:ext cx="88821" cy="190315"/>
          </a:xfrm>
          <a:prstGeom prst="rect">
            <a:avLst/>
          </a:prstGeom>
          <a:noFill/>
          <a:ln>
            <a:noFill/>
          </a:ln>
        </p:spPr>
      </p:pic>
      <p:pic>
        <p:nvPicPr>
          <p:cNvPr id="588" name="Google Shape;588;g224056249ce_0_248"/>
          <p:cNvPicPr preferRelativeResize="0"/>
          <p:nvPr/>
        </p:nvPicPr>
        <p:blipFill rotWithShape="1">
          <a:blip r:embed="rId5">
            <a:alphaModFix/>
          </a:blip>
          <a:srcRect b="0" l="0" r="0" t="0"/>
          <a:stretch/>
        </p:blipFill>
        <p:spPr>
          <a:xfrm>
            <a:off x="436125" y="2051250"/>
            <a:ext cx="5057775" cy="326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22ba5890710_0_28"/>
          <p:cNvPicPr preferRelativeResize="0"/>
          <p:nvPr/>
        </p:nvPicPr>
        <p:blipFill rotWithShape="1">
          <a:blip r:embed="rId3">
            <a:alphaModFix/>
          </a:blip>
          <a:srcRect b="64829" l="-168" r="65616" t="0"/>
          <a:stretch/>
        </p:blipFill>
        <p:spPr>
          <a:xfrm>
            <a:off x="8005749" y="5035175"/>
            <a:ext cx="4145677" cy="1822826"/>
          </a:xfrm>
          <a:prstGeom prst="rect">
            <a:avLst/>
          </a:prstGeom>
          <a:noFill/>
          <a:ln>
            <a:noFill/>
          </a:ln>
        </p:spPr>
      </p:pic>
      <p:sp>
        <p:nvSpPr>
          <p:cNvPr id="194" name="Google Shape;194;g22ba5890710_0_28"/>
          <p:cNvSpPr txBox="1"/>
          <p:nvPr/>
        </p:nvSpPr>
        <p:spPr>
          <a:xfrm>
            <a:off x="5445146" y="1668912"/>
            <a:ext cx="564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22ba5890710_0_28"/>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196" name="Google Shape;196;g22ba5890710_0_28"/>
          <p:cNvGrpSpPr/>
          <p:nvPr/>
        </p:nvGrpSpPr>
        <p:grpSpPr>
          <a:xfrm>
            <a:off x="4390481" y="496625"/>
            <a:ext cx="602701" cy="530520"/>
            <a:chOff x="3040984" y="3681059"/>
            <a:chExt cx="356164" cy="355815"/>
          </a:xfrm>
        </p:grpSpPr>
        <p:sp>
          <p:nvSpPr>
            <p:cNvPr id="197" name="Google Shape;197;g22ba5890710_0_28"/>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8" name="Google Shape;198;g22ba5890710_0_28"/>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9" name="Google Shape;199;g22ba5890710_0_28"/>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200" name="Google Shape;200;g22ba5890710_0_28"/>
          <p:cNvSpPr txBox="1"/>
          <p:nvPr/>
        </p:nvSpPr>
        <p:spPr>
          <a:xfrm>
            <a:off x="5147900" y="380250"/>
            <a:ext cx="2199600" cy="7635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rPr b="1" i="0" lang="en-US" sz="3400" u="none" cap="none" strike="noStrike">
                <a:solidFill>
                  <a:schemeClr val="dk1"/>
                </a:solidFill>
                <a:latin typeface="Exo"/>
                <a:ea typeface="Exo"/>
                <a:cs typeface="Exo"/>
                <a:sym typeface="Exo"/>
              </a:rPr>
              <a:t>VẤN ĐỀ?</a:t>
            </a:r>
            <a:endParaRPr b="1" i="0" sz="3400" u="none" cap="none" strike="noStrike">
              <a:solidFill>
                <a:schemeClr val="dk1"/>
              </a:solidFill>
              <a:latin typeface="Exo"/>
              <a:ea typeface="Exo"/>
              <a:cs typeface="Exo"/>
              <a:sym typeface="Exo"/>
            </a:endParaRPr>
          </a:p>
        </p:txBody>
      </p:sp>
      <p:pic>
        <p:nvPicPr>
          <p:cNvPr id="201" name="Google Shape;201;g22ba5890710_0_28"/>
          <p:cNvPicPr preferRelativeResize="0"/>
          <p:nvPr/>
        </p:nvPicPr>
        <p:blipFill rotWithShape="1">
          <a:blip r:embed="rId4">
            <a:alphaModFix/>
          </a:blip>
          <a:srcRect b="0" l="1689" r="-1688" t="0"/>
          <a:stretch/>
        </p:blipFill>
        <p:spPr>
          <a:xfrm>
            <a:off x="7705274" y="2884012"/>
            <a:ext cx="3376002" cy="3375976"/>
          </a:xfrm>
          <a:prstGeom prst="rect">
            <a:avLst/>
          </a:prstGeom>
          <a:noFill/>
          <a:ln>
            <a:noFill/>
          </a:ln>
        </p:spPr>
      </p:pic>
      <p:sp>
        <p:nvSpPr>
          <p:cNvPr id="202" name="Google Shape;202;g22ba5890710_0_28"/>
          <p:cNvSpPr txBox="1"/>
          <p:nvPr/>
        </p:nvSpPr>
        <p:spPr>
          <a:xfrm>
            <a:off x="3706675" y="1229400"/>
            <a:ext cx="4224900" cy="6156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Hãy tìm ra những đơn hàng mua nhiều sản phẩm nhất trong bảng dữ liệu bên dưới?</a:t>
            </a:r>
            <a:endParaRPr b="0" i="0" sz="1400" u="none" cap="none" strike="noStrike">
              <a:solidFill>
                <a:srgbClr val="000000"/>
              </a:solidFill>
              <a:latin typeface="Exo Medium"/>
              <a:ea typeface="Exo Medium"/>
              <a:cs typeface="Exo Medium"/>
              <a:sym typeface="Exo Medium"/>
            </a:endParaRPr>
          </a:p>
        </p:txBody>
      </p:sp>
      <p:sp>
        <p:nvSpPr>
          <p:cNvPr id="203" name="Google Shape;203;g22ba5890710_0_28"/>
          <p:cNvSpPr/>
          <p:nvPr/>
        </p:nvSpPr>
        <p:spPr>
          <a:xfrm>
            <a:off x="979900" y="1229400"/>
            <a:ext cx="2199600" cy="8010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Dùng </a:t>
            </a:r>
            <a:r>
              <a:rPr b="1" i="0" lang="en-US" sz="1700" u="none" cap="none" strike="noStrike">
                <a:solidFill>
                  <a:srgbClr val="0000FF"/>
                </a:solidFill>
                <a:latin typeface="Exo"/>
                <a:ea typeface="Exo"/>
                <a:cs typeface="Exo"/>
                <a:sym typeface="Exo"/>
              </a:rPr>
              <a:t>ORDER BY</a:t>
            </a:r>
            <a:r>
              <a:rPr b="0" i="0" lang="en-US" sz="1700" u="none" cap="none" strike="noStrike">
                <a:solidFill>
                  <a:srgbClr val="000000"/>
                </a:solidFill>
                <a:latin typeface="Exo Medium"/>
                <a:ea typeface="Exo Medium"/>
                <a:cs typeface="Exo Medium"/>
                <a:sym typeface="Exo Medium"/>
              </a:rPr>
              <a:t> và </a:t>
            </a:r>
            <a:r>
              <a:rPr b="1" i="0" lang="en-US" sz="1700" u="none" cap="none" strike="noStrike">
                <a:solidFill>
                  <a:srgbClr val="0000FF"/>
                </a:solidFill>
                <a:latin typeface="Exo"/>
                <a:ea typeface="Exo"/>
                <a:cs typeface="Exo"/>
                <a:sym typeface="Exo"/>
              </a:rPr>
              <a:t>TOP 1</a:t>
            </a:r>
            <a:r>
              <a:rPr b="0" i="0" lang="en-US" sz="1700" u="none" cap="none" strike="noStrike">
                <a:solidFill>
                  <a:srgbClr val="000000"/>
                </a:solidFill>
                <a:latin typeface="Exo Medium"/>
                <a:ea typeface="Exo Medium"/>
                <a:cs typeface="Exo Medium"/>
                <a:sym typeface="Exo Medium"/>
              </a:rPr>
              <a:t> xem thử nào</a:t>
            </a:r>
            <a:endParaRPr b="1" i="1" sz="1700" u="none" cap="none" strike="noStrike">
              <a:solidFill>
                <a:srgbClr val="000000"/>
              </a:solidFill>
              <a:latin typeface="Arial"/>
              <a:ea typeface="Arial"/>
              <a:cs typeface="Arial"/>
              <a:sym typeface="Arial"/>
            </a:endParaRPr>
          </a:p>
        </p:txBody>
      </p:sp>
      <p:pic>
        <p:nvPicPr>
          <p:cNvPr id="204" name="Google Shape;204;g22ba5890710_0_28"/>
          <p:cNvPicPr preferRelativeResize="0"/>
          <p:nvPr/>
        </p:nvPicPr>
        <p:blipFill rotWithShape="1">
          <a:blip r:embed="rId5">
            <a:alphaModFix/>
          </a:blip>
          <a:srcRect b="0" l="0" r="0" t="0"/>
          <a:stretch/>
        </p:blipFill>
        <p:spPr>
          <a:xfrm>
            <a:off x="979900" y="2266000"/>
            <a:ext cx="2199600" cy="2199600"/>
          </a:xfrm>
          <a:prstGeom prst="rect">
            <a:avLst/>
          </a:prstGeom>
          <a:noFill/>
          <a:ln>
            <a:noFill/>
          </a:ln>
        </p:spPr>
      </p:pic>
      <p:sp>
        <p:nvSpPr>
          <p:cNvPr id="205" name="Google Shape;205;g22ba5890710_0_28"/>
          <p:cNvSpPr/>
          <p:nvPr/>
        </p:nvSpPr>
        <p:spPr>
          <a:xfrm>
            <a:off x="3179500" y="2900113"/>
            <a:ext cx="556500" cy="3078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22ba5890710_0_28"/>
          <p:cNvSpPr/>
          <p:nvPr/>
        </p:nvSpPr>
        <p:spPr>
          <a:xfrm rot="-5400000">
            <a:off x="1861438" y="4739225"/>
            <a:ext cx="436500" cy="3078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7" name="Google Shape;207;g22ba5890710_0_28"/>
          <p:cNvGraphicFramePr/>
          <p:nvPr/>
        </p:nvGraphicFramePr>
        <p:xfrm>
          <a:off x="1168275" y="5320650"/>
          <a:ext cx="3000000" cy="3000000"/>
        </p:xfrm>
        <a:graphic>
          <a:graphicData uri="http://schemas.openxmlformats.org/drawingml/2006/table">
            <a:tbl>
              <a:tblPr>
                <a:noFill/>
                <a:tableStyleId>{62A408B6-39BD-4808-A463-A65BB6459A9D}</a:tableStyleId>
              </a:tblPr>
              <a:tblGrid>
                <a:gridCol w="996650"/>
                <a:gridCol w="826175"/>
              </a:tblGrid>
              <a:tr h="2877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86D"/>
                    </a:solidFill>
                  </a:tcPr>
                </a:tc>
              </a:tr>
              <a:tr h="2877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208" name="Google Shape;208;g22ba5890710_0_28"/>
          <p:cNvSpPr txBox="1"/>
          <p:nvPr/>
        </p:nvSpPr>
        <p:spPr>
          <a:xfrm>
            <a:off x="3822000" y="4080150"/>
            <a:ext cx="3305400" cy="831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SELECT</a:t>
            </a:r>
            <a:r>
              <a:rPr b="0" i="0" lang="en-US" sz="1400" u="none" cap="none" strike="noStrike">
                <a:solidFill>
                  <a:srgbClr val="000000"/>
                </a:solidFill>
                <a:latin typeface="Exo Medium"/>
                <a:ea typeface="Exo Medium"/>
                <a:cs typeface="Exo Medium"/>
                <a:sym typeface="Exo Medium"/>
              </a:rPr>
              <a:t> TOP 1 CusID, QTY</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FROM </a:t>
            </a:r>
            <a:r>
              <a:rPr b="0" i="0" lang="en-US" sz="1400" u="none" cap="none" strike="noStrike">
                <a:solidFill>
                  <a:srgbClr val="000000"/>
                </a:solidFill>
                <a:latin typeface="Exo Medium"/>
                <a:ea typeface="Exo Medium"/>
                <a:cs typeface="Exo Medium"/>
                <a:sym typeface="Exo Medium"/>
              </a:rPr>
              <a:t>Sales</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FF"/>
                </a:solidFill>
                <a:latin typeface="Exo"/>
                <a:ea typeface="Exo"/>
                <a:cs typeface="Exo"/>
                <a:sym typeface="Exo"/>
              </a:rPr>
              <a:t>ORDER BY </a:t>
            </a:r>
            <a:r>
              <a:rPr b="0" i="0" lang="en-US" sz="1400" u="none" cap="none" strike="noStrike">
                <a:solidFill>
                  <a:schemeClr val="dk1"/>
                </a:solidFill>
                <a:latin typeface="Exo Medium"/>
                <a:ea typeface="Exo Medium"/>
                <a:cs typeface="Exo Medium"/>
                <a:sym typeface="Exo Medium"/>
              </a:rPr>
              <a:t>QTY </a:t>
            </a:r>
            <a:r>
              <a:rPr b="1" i="0" lang="en-US" sz="1400" u="none" cap="none" strike="noStrike">
                <a:solidFill>
                  <a:srgbClr val="0000FF"/>
                </a:solidFill>
                <a:latin typeface="Exo"/>
                <a:ea typeface="Exo"/>
                <a:cs typeface="Exo"/>
                <a:sym typeface="Exo"/>
              </a:rPr>
              <a:t>DESC</a:t>
            </a:r>
            <a:endParaRPr b="1" i="0" sz="1400" u="none" cap="none" strike="noStrike">
              <a:solidFill>
                <a:srgbClr val="0000FF"/>
              </a:solidFill>
              <a:latin typeface="Exo"/>
              <a:ea typeface="Exo"/>
              <a:cs typeface="Exo"/>
              <a:sym typeface="Exo"/>
            </a:endParaRPr>
          </a:p>
        </p:txBody>
      </p:sp>
      <p:sp>
        <p:nvSpPr>
          <p:cNvPr id="209" name="Google Shape;209;g22ba5890710_0_28"/>
          <p:cNvSpPr/>
          <p:nvPr/>
        </p:nvSpPr>
        <p:spPr>
          <a:xfrm>
            <a:off x="8185575" y="1222950"/>
            <a:ext cx="2810400" cy="16773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Kết quả đúng ra phải có 3 đơn hàng chứ nhỉ, sao lại chỉ có 1 thôi?</a:t>
            </a:r>
            <a:endParaRPr b="1" i="1" sz="1700" u="none" cap="none" strike="noStrike">
              <a:solidFill>
                <a:srgbClr val="000000"/>
              </a:solidFill>
              <a:latin typeface="Arial"/>
              <a:ea typeface="Arial"/>
              <a:cs typeface="Arial"/>
              <a:sym typeface="Arial"/>
            </a:endParaRPr>
          </a:p>
        </p:txBody>
      </p:sp>
      <p:sp>
        <p:nvSpPr>
          <p:cNvPr id="210" name="Google Shape;210;g22ba5890710_0_28"/>
          <p:cNvSpPr txBox="1"/>
          <p:nvPr/>
        </p:nvSpPr>
        <p:spPr>
          <a:xfrm>
            <a:off x="1379640" y="5921988"/>
            <a:ext cx="1400100" cy="354000"/>
          </a:xfrm>
          <a:prstGeom prst="rect">
            <a:avLst/>
          </a:prstGeom>
          <a:noFill/>
          <a:ln cap="flat" cmpd="sng" w="9525">
            <a:solidFill>
              <a:schemeClr val="lt1"/>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1" lang="en-US" sz="1100" u="none" cap="none" strike="noStrike">
                <a:solidFill>
                  <a:srgbClr val="000000"/>
                </a:solidFill>
                <a:latin typeface="Exo"/>
                <a:ea typeface="Exo"/>
                <a:cs typeface="Exo"/>
                <a:sym typeface="Exo"/>
              </a:rPr>
              <a:t>Kết quả truy vấn</a:t>
            </a:r>
            <a:endParaRPr b="1" i="1" sz="1100" u="none" cap="none" strike="noStrike">
              <a:solidFill>
                <a:srgbClr val="000000"/>
              </a:solidFill>
              <a:latin typeface="Exo"/>
              <a:ea typeface="Exo"/>
              <a:cs typeface="Exo"/>
              <a:sym typeface="Exo"/>
            </a:endParaRPr>
          </a:p>
        </p:txBody>
      </p:sp>
      <p:graphicFrame>
        <p:nvGraphicFramePr>
          <p:cNvPr id="211" name="Google Shape;211;g22ba5890710_0_28"/>
          <p:cNvGraphicFramePr/>
          <p:nvPr/>
        </p:nvGraphicFramePr>
        <p:xfrm>
          <a:off x="4237625" y="2218688"/>
          <a:ext cx="3000000" cy="3000000"/>
        </p:xfrm>
        <a:graphic>
          <a:graphicData uri="http://schemas.openxmlformats.org/drawingml/2006/table">
            <a:tbl>
              <a:tblPr>
                <a:noFill/>
                <a:tableStyleId>{62A408B6-39BD-4808-A463-A65BB6459A9D}</a:tableStyleId>
              </a:tblPr>
              <a:tblGrid>
                <a:gridCol w="1105175"/>
                <a:gridCol w="935200"/>
                <a:gridCol w="849450"/>
              </a:tblGrid>
              <a:tr h="2464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287"/>
                    </a:solidFill>
                  </a:tcPr>
                </a:tc>
              </a:tr>
              <a:tr h="2614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96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072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072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id="593" name="Google Shape;593;g244c4cc8e4f_0_1"/>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sp>
        <p:nvSpPr>
          <p:cNvPr id="594" name="Google Shape;594;g244c4cc8e4f_0_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95" name="Google Shape;595;g244c4cc8e4f_0_1"/>
          <p:cNvSpPr txBox="1"/>
          <p:nvPr/>
        </p:nvSpPr>
        <p:spPr>
          <a:xfrm>
            <a:off x="6198350" y="2087150"/>
            <a:ext cx="5942400" cy="197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Cú pháp để xây dựng VIEW: </a:t>
            </a:r>
            <a:r>
              <a:rPr b="0" i="0" lang="en-US" sz="1800" u="none" cap="none" strike="noStrike">
                <a:solidFill>
                  <a:srgbClr val="161513"/>
                </a:solidFill>
                <a:latin typeface="Exo"/>
                <a:ea typeface="Exo"/>
                <a:cs typeface="Exo"/>
                <a:sym typeface="Exo"/>
              </a:rPr>
              <a:t>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1" i="0" lang="en-US" sz="1700" u="none" cap="none" strike="noStrike">
                <a:solidFill>
                  <a:srgbClr val="0000FF"/>
                </a:solidFill>
                <a:latin typeface="Exo"/>
                <a:ea typeface="Exo"/>
                <a:cs typeface="Exo"/>
                <a:sym typeface="Exo"/>
              </a:rPr>
              <a:t>CREATE VIEW </a:t>
            </a:r>
            <a:r>
              <a:rPr b="1" i="0" lang="en-US" sz="1700" u="none" cap="none" strike="noStrike">
                <a:solidFill>
                  <a:schemeClr val="dk1"/>
                </a:solidFill>
                <a:latin typeface="Exo"/>
                <a:ea typeface="Exo"/>
                <a:cs typeface="Exo"/>
                <a:sym typeface="Exo"/>
              </a:rPr>
              <a:t>VIEW_NAME</a:t>
            </a:r>
            <a:r>
              <a:rPr b="1" i="0" lang="en-US" sz="1700" u="none" cap="none" strike="noStrike">
                <a:solidFill>
                  <a:srgbClr val="0000FF"/>
                </a:solidFill>
                <a:latin typeface="Exo"/>
                <a:ea typeface="Exo"/>
                <a:cs typeface="Exo"/>
                <a:sym typeface="Exo"/>
              </a:rPr>
              <a:t> AS </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1" i="0" lang="en-US" sz="1700" u="none" cap="none" strike="noStrike">
                <a:solidFill>
                  <a:schemeClr val="dk1"/>
                </a:solidFill>
                <a:latin typeface="Exo"/>
                <a:ea typeface="Exo"/>
                <a:cs typeface="Exo"/>
                <a:sym typeface="Exo"/>
              </a:rPr>
              <a:t>QUERY </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rgbClr val="161513"/>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400"/>
              <a:buFont typeface="Arial"/>
              <a:buNone/>
            </a:pPr>
            <a:r>
              <a:rPr b="0" i="0" lang="en-US" sz="1800" u="none" cap="none" strike="noStrike">
                <a:solidFill>
                  <a:srgbClr val="161513"/>
                </a:solidFill>
                <a:latin typeface="Exo Medium"/>
                <a:ea typeface="Exo Medium"/>
                <a:cs typeface="Exo Medium"/>
                <a:sym typeface="Exo Medium"/>
              </a:rPr>
              <a:t>Khi tạo VIEW thành công, SQL sẽ tạo ra 1 VIEW Object được lưu trong CSDL.              </a:t>
            </a:r>
            <a:endParaRPr b="0" i="0" sz="1800" u="none" cap="none" strike="noStrike">
              <a:solidFill>
                <a:srgbClr val="161513"/>
              </a:solidFill>
              <a:latin typeface="Exo Medium"/>
              <a:ea typeface="Exo Medium"/>
              <a:cs typeface="Exo Medium"/>
              <a:sym typeface="Exo Medium"/>
            </a:endParaRPr>
          </a:p>
        </p:txBody>
      </p:sp>
      <p:pic>
        <p:nvPicPr>
          <p:cNvPr id="596" name="Google Shape;596;g244c4cc8e4f_0_1"/>
          <p:cNvPicPr preferRelativeResize="0"/>
          <p:nvPr/>
        </p:nvPicPr>
        <p:blipFill rotWithShape="1">
          <a:blip r:embed="rId4">
            <a:alphaModFix/>
          </a:blip>
          <a:srcRect b="0" l="0" r="0" t="0"/>
          <a:stretch/>
        </p:blipFill>
        <p:spPr>
          <a:xfrm>
            <a:off x="6043708" y="2227384"/>
            <a:ext cx="88821" cy="190315"/>
          </a:xfrm>
          <a:prstGeom prst="rect">
            <a:avLst/>
          </a:prstGeom>
          <a:noFill/>
          <a:ln>
            <a:noFill/>
          </a:ln>
        </p:spPr>
      </p:pic>
      <p:sp>
        <p:nvSpPr>
          <p:cNvPr id="597" name="Google Shape;597;g244c4cc8e4f_0_1"/>
          <p:cNvSpPr txBox="1"/>
          <p:nvPr/>
        </p:nvSpPr>
        <p:spPr>
          <a:xfrm>
            <a:off x="1420050" y="544025"/>
            <a:ext cx="9351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3600" u="none" cap="none" strike="noStrike">
                <a:solidFill>
                  <a:schemeClr val="dk1"/>
                </a:solidFill>
                <a:latin typeface="Exo Black"/>
                <a:ea typeface="Exo Black"/>
                <a:cs typeface="Exo Black"/>
                <a:sym typeface="Exo Black"/>
              </a:rPr>
              <a:t>CÚ PHÁP XÂY DỰNG </a:t>
            </a:r>
            <a:r>
              <a:rPr b="0" i="0" lang="en-US" sz="3600" u="none" cap="none" strike="noStrike">
                <a:solidFill>
                  <a:srgbClr val="E11F26"/>
                </a:solidFill>
                <a:latin typeface="Exo Black"/>
                <a:ea typeface="Exo Black"/>
                <a:cs typeface="Exo Black"/>
                <a:sym typeface="Exo Black"/>
              </a:rPr>
              <a:t>VIEW </a:t>
            </a:r>
            <a:endParaRPr b="0" i="0" sz="3600" u="none" cap="none" strike="noStrike">
              <a:solidFill>
                <a:schemeClr val="dk1"/>
              </a:solidFill>
              <a:latin typeface="Exo Black"/>
              <a:ea typeface="Exo Black"/>
              <a:cs typeface="Exo Black"/>
              <a:sym typeface="Exo Black"/>
            </a:endParaRPr>
          </a:p>
        </p:txBody>
      </p:sp>
      <p:pic>
        <p:nvPicPr>
          <p:cNvPr id="598" name="Google Shape;598;g244c4cc8e4f_0_1"/>
          <p:cNvPicPr preferRelativeResize="0"/>
          <p:nvPr/>
        </p:nvPicPr>
        <p:blipFill rotWithShape="1">
          <a:blip r:embed="rId5">
            <a:alphaModFix/>
          </a:blip>
          <a:srcRect b="0" l="0" r="0" t="0"/>
          <a:stretch/>
        </p:blipFill>
        <p:spPr>
          <a:xfrm>
            <a:off x="275950" y="1852350"/>
            <a:ext cx="5701926" cy="39052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240e1d269b_0_122"/>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604" name="Google Shape;604;g2240e1d269b_0_122"/>
          <p:cNvSpPr txBox="1"/>
          <p:nvPr/>
        </p:nvSpPr>
        <p:spPr>
          <a:xfrm>
            <a:off x="4882268" y="2551644"/>
            <a:ext cx="7251000" cy="2321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000000"/>
                </a:solidFill>
                <a:latin typeface="Exo Medium"/>
                <a:ea typeface="Exo Medium"/>
                <a:cs typeface="Exo Medium"/>
                <a:sym typeface="Exo Medium"/>
              </a:rPr>
              <a:t>Với bảng </a:t>
            </a:r>
            <a:r>
              <a:rPr b="0" i="0" lang="en-US" sz="1600" u="none" cap="none" strike="noStrike">
                <a:solidFill>
                  <a:srgbClr val="212121"/>
                </a:solidFill>
                <a:latin typeface="Exo Medium"/>
                <a:ea typeface="Exo Medium"/>
                <a:cs typeface="Exo Medium"/>
                <a:sym typeface="Exo Medium"/>
              </a:rPr>
              <a:t>Person:</a:t>
            </a:r>
            <a:endParaRPr b="0" i="0" sz="16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212121"/>
                </a:solidFill>
                <a:latin typeface="Exo Medium"/>
                <a:ea typeface="Exo Medium"/>
                <a:cs typeface="Exo Medium"/>
                <a:sym typeface="Exo Medium"/>
              </a:rPr>
              <a:t>1. Xây dựng VIEW để tìm ra các nhân viên Salesman của công ty. Biết rằng, Salesman trong bảng Person sẽ có thuộc tính PersonType là SP</a:t>
            </a:r>
            <a:endParaRPr b="0" i="0" sz="1600" u="none" cap="none" strike="noStrike">
              <a:solidFill>
                <a:srgbClr val="21212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000000"/>
                </a:solidFill>
                <a:latin typeface="Exo Medium"/>
                <a:ea typeface="Exo Medium"/>
                <a:cs typeface="Exo Medium"/>
                <a:sym typeface="Exo Medium"/>
              </a:rPr>
              <a:t>Với bảng Person và Customer</a:t>
            </a:r>
            <a:endParaRPr b="0" i="0" sz="16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600" u="none" cap="none" strike="noStrike">
                <a:solidFill>
                  <a:srgbClr val="000000"/>
                </a:solidFill>
                <a:latin typeface="Exo Medium"/>
                <a:ea typeface="Exo Medium"/>
                <a:cs typeface="Exo Medium"/>
                <a:sym typeface="Exo Medium"/>
              </a:rPr>
              <a:t>2. Xây dựng VIEW để tìm ra các thông tin của khách hàng gồm mã KH, họ, tên, khu vực họ đăng ký mua hàng và cửa hàng họ đăng ký thành viên.</a:t>
            </a:r>
            <a:endParaRPr b="0" i="0" sz="1600" u="none" cap="none" strike="noStrike">
              <a:solidFill>
                <a:srgbClr val="212121"/>
              </a:solidFill>
              <a:latin typeface="Exo Medium"/>
              <a:ea typeface="Exo Medium"/>
              <a:cs typeface="Exo Medium"/>
              <a:sym typeface="Exo Medium"/>
            </a:endParaRPr>
          </a:p>
          <a:p>
            <a:pPr indent="0" lvl="2"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212121"/>
              </a:solidFill>
              <a:latin typeface="Exo Medium"/>
              <a:ea typeface="Exo Medium"/>
              <a:cs typeface="Exo Medium"/>
              <a:sym typeface="Exo Medium"/>
            </a:endParaRPr>
          </a:p>
        </p:txBody>
      </p:sp>
      <p:pic>
        <p:nvPicPr>
          <p:cNvPr id="605" name="Google Shape;605;g2240e1d269b_0_122"/>
          <p:cNvPicPr preferRelativeResize="0"/>
          <p:nvPr/>
        </p:nvPicPr>
        <p:blipFill rotWithShape="1">
          <a:blip r:embed="rId3">
            <a:alphaModFix/>
          </a:blip>
          <a:srcRect b="0" l="0" r="0" t="0"/>
          <a:stretch/>
        </p:blipFill>
        <p:spPr>
          <a:xfrm flipH="1">
            <a:off x="152400" y="1423475"/>
            <a:ext cx="4636167" cy="4636167"/>
          </a:xfrm>
          <a:prstGeom prst="rect">
            <a:avLst/>
          </a:prstGeom>
          <a:noFill/>
          <a:ln>
            <a:noFill/>
          </a:ln>
        </p:spPr>
      </p:pic>
      <p:sp>
        <p:nvSpPr>
          <p:cNvPr id="606" name="Google Shape;606;g2240e1d269b_0_122"/>
          <p:cNvSpPr txBox="1"/>
          <p:nvPr/>
        </p:nvSpPr>
        <p:spPr>
          <a:xfrm>
            <a:off x="1511700" y="561900"/>
            <a:ext cx="91686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3600" u="none" cap="none" strike="noStrike">
                <a:solidFill>
                  <a:srgbClr val="E11F26"/>
                </a:solidFill>
                <a:latin typeface="Exo Black"/>
                <a:ea typeface="Exo Black"/>
                <a:cs typeface="Exo Black"/>
                <a:sym typeface="Exo Black"/>
              </a:rPr>
              <a:t>VIEW </a:t>
            </a:r>
            <a:r>
              <a:rPr b="0" i="0" lang="en-US" sz="3600" u="none" cap="none" strike="noStrike">
                <a:solidFill>
                  <a:schemeClr val="dk1"/>
                </a:solidFill>
                <a:latin typeface="Exo Black"/>
                <a:ea typeface="Exo Black"/>
                <a:cs typeface="Exo Black"/>
                <a:sym typeface="Exo Black"/>
              </a:rPr>
              <a:t>TRONG SQL</a:t>
            </a:r>
            <a:endParaRPr b="0" i="0" sz="3600" u="none" cap="none" strike="noStrike">
              <a:solidFill>
                <a:schemeClr val="dk1"/>
              </a:solidFill>
              <a:latin typeface="Exo Black"/>
              <a:ea typeface="Exo Black"/>
              <a:cs typeface="Exo Black"/>
              <a:sym typeface="Exo Blac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pSp>
        <p:nvGrpSpPr>
          <p:cNvPr id="611" name="Google Shape;611;g22bc65b3317_0_690"/>
          <p:cNvGrpSpPr/>
          <p:nvPr/>
        </p:nvGrpSpPr>
        <p:grpSpPr>
          <a:xfrm>
            <a:off x="1217725" y="1872800"/>
            <a:ext cx="1897800" cy="4418010"/>
            <a:chOff x="832949" y="1676400"/>
            <a:chExt cx="1897800" cy="4418010"/>
          </a:xfrm>
        </p:grpSpPr>
        <p:pic>
          <p:nvPicPr>
            <p:cNvPr id="612" name="Google Shape;612;g22bc65b3317_0_690"/>
            <p:cNvPicPr preferRelativeResize="0"/>
            <p:nvPr/>
          </p:nvPicPr>
          <p:blipFill rotWithShape="1">
            <a:blip r:embed="rId3">
              <a:alphaModFix/>
            </a:blip>
            <a:srcRect b="0" l="0" r="0" t="0"/>
            <a:stretch/>
          </p:blipFill>
          <p:spPr>
            <a:xfrm>
              <a:off x="832954" y="1676400"/>
              <a:ext cx="1861449" cy="4418010"/>
            </a:xfrm>
            <a:prstGeom prst="rect">
              <a:avLst/>
            </a:prstGeom>
            <a:noFill/>
            <a:ln>
              <a:noFill/>
            </a:ln>
          </p:spPr>
        </p:pic>
        <p:sp>
          <p:nvSpPr>
            <p:cNvPr id="613" name="Google Shape;613;g22bc65b3317_0_690"/>
            <p:cNvSpPr txBox="1"/>
            <p:nvPr/>
          </p:nvSpPr>
          <p:spPr>
            <a:xfrm>
              <a:off x="832949" y="2181550"/>
              <a:ext cx="18978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SubQuery là gì?</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SubQuery trong</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WHERE</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SubQuery trong</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FROM</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614" name="Google Shape;614;g22bc65b3317_0_690"/>
            <p:cNvSpPr txBox="1"/>
            <p:nvPr/>
          </p:nvSpPr>
          <p:spPr>
            <a:xfrm>
              <a:off x="1989910" y="2407009"/>
              <a:ext cx="280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615" name="Google Shape;615;g22bc65b3317_0_690"/>
          <p:cNvGrpSpPr/>
          <p:nvPr/>
        </p:nvGrpSpPr>
        <p:grpSpPr>
          <a:xfrm>
            <a:off x="4902902" y="1872800"/>
            <a:ext cx="1861449" cy="4418010"/>
            <a:chOff x="3647451" y="1676400"/>
            <a:chExt cx="1861449" cy="4418010"/>
          </a:xfrm>
        </p:grpSpPr>
        <p:pic>
          <p:nvPicPr>
            <p:cNvPr id="616" name="Google Shape;616;g22bc65b3317_0_690"/>
            <p:cNvPicPr preferRelativeResize="0"/>
            <p:nvPr/>
          </p:nvPicPr>
          <p:blipFill rotWithShape="1">
            <a:blip r:embed="rId3">
              <a:alphaModFix/>
            </a:blip>
            <a:srcRect b="0" l="0" r="0" t="0"/>
            <a:stretch/>
          </p:blipFill>
          <p:spPr>
            <a:xfrm>
              <a:off x="3647451" y="1676400"/>
              <a:ext cx="1861449" cy="4418010"/>
            </a:xfrm>
            <a:prstGeom prst="rect">
              <a:avLst/>
            </a:prstGeom>
            <a:noFill/>
            <a:ln>
              <a:noFill/>
            </a:ln>
          </p:spPr>
        </p:pic>
        <p:sp>
          <p:nvSpPr>
            <p:cNvPr id="617" name="Google Shape;617;g22bc65b3317_0_690"/>
            <p:cNvSpPr txBox="1"/>
            <p:nvPr/>
          </p:nvSpPr>
          <p:spPr>
            <a:xfrm>
              <a:off x="4821244" y="2407009"/>
              <a:ext cx="335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618" name="Google Shape;618;g22bc65b3317_0_690"/>
          <p:cNvGrpSpPr/>
          <p:nvPr/>
        </p:nvGrpSpPr>
        <p:grpSpPr>
          <a:xfrm>
            <a:off x="8737314" y="1872800"/>
            <a:ext cx="1861449" cy="4418010"/>
            <a:chOff x="6425663" y="1676400"/>
            <a:chExt cx="1861449" cy="4418010"/>
          </a:xfrm>
        </p:grpSpPr>
        <p:pic>
          <p:nvPicPr>
            <p:cNvPr id="619" name="Google Shape;619;g22bc65b3317_0_690"/>
            <p:cNvPicPr preferRelativeResize="0"/>
            <p:nvPr/>
          </p:nvPicPr>
          <p:blipFill rotWithShape="1">
            <a:blip r:embed="rId3">
              <a:alphaModFix/>
            </a:blip>
            <a:srcRect b="0" l="0" r="0" t="0"/>
            <a:stretch/>
          </p:blipFill>
          <p:spPr>
            <a:xfrm>
              <a:off x="6425663" y="1676400"/>
              <a:ext cx="1861449" cy="4418010"/>
            </a:xfrm>
            <a:prstGeom prst="rect">
              <a:avLst/>
            </a:prstGeom>
            <a:noFill/>
            <a:ln>
              <a:noFill/>
            </a:ln>
          </p:spPr>
        </p:pic>
        <p:sp>
          <p:nvSpPr>
            <p:cNvPr id="620" name="Google Shape;620;g22bc65b3317_0_690"/>
            <p:cNvSpPr txBox="1"/>
            <p:nvPr/>
          </p:nvSpPr>
          <p:spPr>
            <a:xfrm>
              <a:off x="7589844" y="2407009"/>
              <a:ext cx="3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621" name="Google Shape;621;g22bc65b3317_0_690"/>
            <p:cNvSpPr txBox="1"/>
            <p:nvPr/>
          </p:nvSpPr>
          <p:spPr>
            <a:xfrm>
              <a:off x="6500701"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E31F26"/>
                </a:solidFill>
                <a:latin typeface="Exo"/>
                <a:ea typeface="Exo"/>
                <a:cs typeface="Exo"/>
                <a:sym typeface="Exo"/>
              </a:endParaRPr>
            </a:p>
          </p:txBody>
        </p:sp>
      </p:grpSp>
      <p:sp>
        <p:nvSpPr>
          <p:cNvPr id="622" name="Google Shape;622;g22bc65b3317_0_690"/>
          <p:cNvSpPr txBox="1"/>
          <p:nvPr/>
        </p:nvSpPr>
        <p:spPr>
          <a:xfrm>
            <a:off x="233261" y="526038"/>
            <a:ext cx="258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Summary</a:t>
            </a:r>
            <a:endParaRPr b="0" i="0" sz="1400" u="none" cap="none" strike="noStrike">
              <a:solidFill>
                <a:srgbClr val="000000"/>
              </a:solidFill>
              <a:latin typeface="Arial"/>
              <a:ea typeface="Arial"/>
              <a:cs typeface="Arial"/>
              <a:sym typeface="Arial"/>
            </a:endParaRPr>
          </a:p>
        </p:txBody>
      </p:sp>
      <p:grpSp>
        <p:nvGrpSpPr>
          <p:cNvPr id="623" name="Google Shape;623;g22bc65b3317_0_690"/>
          <p:cNvGrpSpPr/>
          <p:nvPr/>
        </p:nvGrpSpPr>
        <p:grpSpPr>
          <a:xfrm>
            <a:off x="-10654" y="1180213"/>
            <a:ext cx="3126184" cy="302418"/>
            <a:chOff x="4201421" y="1172047"/>
            <a:chExt cx="2809043" cy="252900"/>
          </a:xfrm>
        </p:grpSpPr>
        <p:cxnSp>
          <p:nvCxnSpPr>
            <p:cNvPr id="624" name="Google Shape;624;g22bc65b3317_0_690"/>
            <p:cNvCxnSpPr/>
            <p:nvPr/>
          </p:nvCxnSpPr>
          <p:spPr>
            <a:xfrm>
              <a:off x="4201421" y="1304858"/>
              <a:ext cx="2559600" cy="0"/>
            </a:xfrm>
            <a:prstGeom prst="straightConnector1">
              <a:avLst/>
            </a:prstGeom>
            <a:noFill/>
            <a:ln cap="flat" cmpd="sng" w="28575">
              <a:solidFill>
                <a:srgbClr val="E31F26"/>
              </a:solidFill>
              <a:prstDash val="solid"/>
              <a:miter lim="800000"/>
              <a:headEnd len="sm" w="sm" type="none"/>
              <a:tailEnd len="sm" w="sm" type="none"/>
            </a:ln>
          </p:spPr>
        </p:cxnSp>
        <p:sp>
          <p:nvSpPr>
            <p:cNvPr id="625" name="Google Shape;625;g22bc65b3317_0_690"/>
            <p:cNvSpPr/>
            <p:nvPr/>
          </p:nvSpPr>
          <p:spPr>
            <a:xfrm>
              <a:off x="6761164" y="1172047"/>
              <a:ext cx="249300" cy="252900"/>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6" name="Google Shape;626;g22bc65b3317_0_690"/>
            <p:cNvSpPr/>
            <p:nvPr/>
          </p:nvSpPr>
          <p:spPr>
            <a:xfrm>
              <a:off x="6823780" y="1234663"/>
              <a:ext cx="123900" cy="127800"/>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27" name="Google Shape;627;g22bc65b3317_0_69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628" name="Google Shape;628;g22bc65b3317_0_690"/>
          <p:cNvSpPr txBox="1"/>
          <p:nvPr/>
        </p:nvSpPr>
        <p:spPr>
          <a:xfrm>
            <a:off x="4957334" y="2348801"/>
            <a:ext cx="17652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CTE là gì?</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Cú pháp tạo CTE</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Ưu - Nhược điểm của CTE?</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629" name="Google Shape;629;g22bc65b3317_0_690"/>
          <p:cNvSpPr txBox="1"/>
          <p:nvPr/>
        </p:nvSpPr>
        <p:spPr>
          <a:xfrm>
            <a:off x="8785444" y="2348801"/>
            <a:ext cx="17652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Nhóm các câu lệnh DDL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Create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Alter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Truncate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 Drop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2240e1d269b_0_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635" name="Google Shape;635;g2240e1d269b_0_9"/>
          <p:cNvSpPr txBox="1"/>
          <p:nvPr/>
        </p:nvSpPr>
        <p:spPr>
          <a:xfrm>
            <a:off x="5132250" y="1045688"/>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636" name="Google Shape;636;g2240e1d269b_0_9"/>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grpSp>
        <p:nvGrpSpPr>
          <p:cNvPr id="637" name="Google Shape;637;g2240e1d269b_0_9"/>
          <p:cNvGrpSpPr/>
          <p:nvPr/>
        </p:nvGrpSpPr>
        <p:grpSpPr>
          <a:xfrm>
            <a:off x="5222128" y="2073481"/>
            <a:ext cx="6601303" cy="2720332"/>
            <a:chOff x="5143847" y="2624475"/>
            <a:chExt cx="6601303" cy="3126100"/>
          </a:xfrm>
        </p:grpSpPr>
        <p:sp>
          <p:nvSpPr>
            <p:cNvPr id="638" name="Google Shape;638;g2240e1d269b_0_9"/>
            <p:cNvSpPr/>
            <p:nvPr/>
          </p:nvSpPr>
          <p:spPr>
            <a:xfrm>
              <a:off x="5143847" y="2634214"/>
              <a:ext cx="6535200" cy="8877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639" name="Google Shape;639;g2240e1d269b_0_9"/>
            <p:cNvSpPr txBox="1"/>
            <p:nvPr/>
          </p:nvSpPr>
          <p:spPr>
            <a:xfrm>
              <a:off x="5209950" y="26244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11F26"/>
                  </a:solidFill>
                  <a:latin typeface="Exo"/>
                  <a:ea typeface="Exo"/>
                  <a:cs typeface="Exo"/>
                  <a:sym typeface="Exo"/>
                </a:rPr>
                <a:t>   1. SUBQUERY TRONG SQL </a:t>
              </a:r>
              <a:endParaRPr b="0" i="0" sz="2000" u="none" cap="none" strike="noStrike">
                <a:solidFill>
                  <a:srgbClr val="E11F26"/>
                </a:solidFill>
                <a:latin typeface="Arial"/>
                <a:ea typeface="Arial"/>
                <a:cs typeface="Arial"/>
                <a:sym typeface="Arial"/>
              </a:endParaRPr>
            </a:p>
          </p:txBody>
        </p:sp>
        <p:sp>
          <p:nvSpPr>
            <p:cNvPr id="640" name="Google Shape;640;g2240e1d269b_0_9"/>
            <p:cNvSpPr/>
            <p:nvPr/>
          </p:nvSpPr>
          <p:spPr>
            <a:xfrm>
              <a:off x="5143847" y="3748538"/>
              <a:ext cx="6535200" cy="8877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641" name="Google Shape;641;g2240e1d269b_0_9"/>
            <p:cNvSpPr txBox="1"/>
            <p:nvPr/>
          </p:nvSpPr>
          <p:spPr>
            <a:xfrm>
              <a:off x="5209950" y="3748550"/>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2262D"/>
                  </a:solidFill>
                  <a:latin typeface="Exo"/>
                  <a:ea typeface="Exo"/>
                  <a:cs typeface="Exo"/>
                  <a:sym typeface="Exo"/>
                </a:rPr>
                <a:t>   2. CTE TRONG SQL</a:t>
              </a:r>
              <a:endParaRPr b="0" i="0" sz="2000" u="none" cap="none" strike="noStrike">
                <a:solidFill>
                  <a:srgbClr val="E2262D"/>
                </a:solidFill>
                <a:latin typeface="Arial"/>
                <a:ea typeface="Arial"/>
                <a:cs typeface="Arial"/>
                <a:sym typeface="Arial"/>
              </a:endParaRPr>
            </a:p>
          </p:txBody>
        </p:sp>
        <p:sp>
          <p:nvSpPr>
            <p:cNvPr id="642" name="Google Shape;642;g2240e1d269b_0_9"/>
            <p:cNvSpPr/>
            <p:nvPr/>
          </p:nvSpPr>
          <p:spPr>
            <a:xfrm>
              <a:off x="5143847" y="4862863"/>
              <a:ext cx="6535200" cy="8877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643" name="Google Shape;643;g2240e1d269b_0_9"/>
            <p:cNvSpPr txBox="1"/>
            <p:nvPr/>
          </p:nvSpPr>
          <p:spPr>
            <a:xfrm>
              <a:off x="5209950" y="48628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11F26"/>
                  </a:solidFill>
                  <a:latin typeface="Exo"/>
                  <a:ea typeface="Exo"/>
                  <a:cs typeface="Exo"/>
                  <a:sym typeface="Exo"/>
                </a:rPr>
                <a:t>   3. VIEW TRONG SQL</a:t>
              </a:r>
              <a:endParaRPr b="0" i="0" sz="2000" u="none" cap="none" strike="noStrike">
                <a:solidFill>
                  <a:srgbClr val="E11F26"/>
                </a:solidFill>
                <a:latin typeface="Arial"/>
                <a:ea typeface="Arial"/>
                <a:cs typeface="Arial"/>
                <a:sym typeface="Arial"/>
              </a:endParaRPr>
            </a:p>
          </p:txBody>
        </p:sp>
      </p:grpSp>
      <p:grpSp>
        <p:nvGrpSpPr>
          <p:cNvPr id="644" name="Google Shape;644;g2240e1d269b_0_9"/>
          <p:cNvGrpSpPr/>
          <p:nvPr/>
        </p:nvGrpSpPr>
        <p:grpSpPr>
          <a:xfrm>
            <a:off x="5222128" y="5039801"/>
            <a:ext cx="6601303" cy="772487"/>
            <a:chOff x="5143847" y="4862863"/>
            <a:chExt cx="6601303" cy="887712"/>
          </a:xfrm>
        </p:grpSpPr>
        <p:sp>
          <p:nvSpPr>
            <p:cNvPr id="645" name="Google Shape;645;g2240e1d269b_0_9"/>
            <p:cNvSpPr/>
            <p:nvPr/>
          </p:nvSpPr>
          <p:spPr>
            <a:xfrm>
              <a:off x="5143847" y="4862863"/>
              <a:ext cx="6535200" cy="887700"/>
            </a:xfrm>
            <a:prstGeom prst="roundRect">
              <a:avLst>
                <a:gd fmla="val 16667" name="adj"/>
              </a:avLst>
            </a:prstGeom>
            <a:solidFill>
              <a:srgbClr val="E1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646" name="Google Shape;646;g2240e1d269b_0_9"/>
            <p:cNvSpPr txBox="1"/>
            <p:nvPr/>
          </p:nvSpPr>
          <p:spPr>
            <a:xfrm>
              <a:off x="5209950" y="48628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4. PRACTICES VỚI MENTOR</a:t>
              </a:r>
              <a:endParaRPr b="0" i="0" sz="2000" u="none" cap="none" strike="noStrike">
                <a:solidFill>
                  <a:schemeClr val="lt1"/>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pic>
        <p:nvPicPr>
          <p:cNvPr id="652" name="Google Shape;652;g2240e1d269b_0_129"/>
          <p:cNvPicPr preferRelativeResize="0"/>
          <p:nvPr/>
        </p:nvPicPr>
        <p:blipFill rotWithShape="1">
          <a:blip r:embed="rId3">
            <a:alphaModFix/>
          </a:blip>
          <a:srcRect b="0" l="0" r="0" t="0"/>
          <a:stretch/>
        </p:blipFill>
        <p:spPr>
          <a:xfrm flipH="1">
            <a:off x="8445000" y="1285050"/>
            <a:ext cx="2991925" cy="3019925"/>
          </a:xfrm>
          <a:prstGeom prst="rect">
            <a:avLst/>
          </a:prstGeom>
          <a:noFill/>
          <a:ln>
            <a:noFill/>
          </a:ln>
        </p:spPr>
      </p:pic>
      <p:sp>
        <p:nvSpPr>
          <p:cNvPr id="653" name="Google Shape;653;g2240e1d269b_0_129"/>
          <p:cNvSpPr txBox="1"/>
          <p:nvPr/>
        </p:nvSpPr>
        <p:spPr>
          <a:xfrm>
            <a:off x="218100" y="850425"/>
            <a:ext cx="12060600" cy="62031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dk1"/>
              </a:buClr>
              <a:buSzPts val="1700"/>
              <a:buFont typeface="Exo"/>
              <a:buAutoNum type="arabicPeriod"/>
            </a:pPr>
            <a:r>
              <a:rPr b="0" i="0" lang="en-US" sz="1700" u="none" cap="none" strike="noStrike">
                <a:solidFill>
                  <a:schemeClr val="dk1"/>
                </a:solidFill>
                <a:latin typeface="Exo Medium"/>
                <a:ea typeface="Exo Medium"/>
                <a:cs typeface="Exo Medium"/>
                <a:sym typeface="Exo Medium"/>
              </a:rPr>
              <a:t>Dựa vào bảng </a:t>
            </a:r>
            <a:r>
              <a:rPr b="1" i="1" lang="en-US" sz="1700" u="none" cap="none" strike="noStrike">
                <a:solidFill>
                  <a:schemeClr val="dk1"/>
                </a:solidFill>
                <a:latin typeface="Exo"/>
                <a:ea typeface="Exo"/>
                <a:cs typeface="Exo"/>
                <a:sym typeface="Exo"/>
              </a:rPr>
              <a:t>CUSTOMER_GROUP</a:t>
            </a:r>
            <a:r>
              <a:rPr b="0" i="0" lang="en-US" sz="1700" u="none" cap="none" strike="noStrike">
                <a:solidFill>
                  <a:schemeClr val="dk1"/>
                </a:solidFill>
                <a:latin typeface="Exo Medium"/>
                <a:ea typeface="Exo Medium"/>
                <a:cs typeface="Exo Medium"/>
                <a:sym typeface="Exo Medium"/>
              </a:rPr>
              <a:t>, </a:t>
            </a:r>
            <a:r>
              <a:rPr b="1" i="1" lang="en-US" sz="1700" u="none" cap="none" strike="noStrike">
                <a:solidFill>
                  <a:schemeClr val="dk1"/>
                </a:solidFill>
                <a:latin typeface="Exo"/>
                <a:ea typeface="Exo"/>
                <a:cs typeface="Exo"/>
                <a:sym typeface="Exo"/>
              </a:rPr>
              <a:t>WAIT_TIME </a:t>
            </a:r>
            <a:r>
              <a:rPr b="0" i="0" lang="en-US" sz="1700" u="none" cap="none" strike="noStrike">
                <a:solidFill>
                  <a:schemeClr val="dk1"/>
                </a:solidFill>
                <a:latin typeface="Exo Medium"/>
                <a:ea typeface="Exo Medium"/>
                <a:cs typeface="Exo Medium"/>
                <a:sym typeface="Exo Medium"/>
              </a:rPr>
              <a:t>đã tạo trong bài trước</a:t>
            </a:r>
            <a:endParaRPr b="0" i="0" sz="1700" u="none" cap="none" strike="noStrike">
              <a:solidFill>
                <a:schemeClr val="dk1"/>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700"/>
              <a:buFont typeface="Arial"/>
              <a:buNone/>
            </a:pPr>
            <a:r>
              <a:rPr b="1" i="0" lang="en-US" sz="1700" u="none" cap="none" strike="noStrike">
                <a:solidFill>
                  <a:srgbClr val="E2262D"/>
                </a:solidFill>
                <a:latin typeface="Exo"/>
                <a:ea typeface="Exo"/>
                <a:cs typeface="Exo"/>
                <a:sym typeface="Exo"/>
              </a:rPr>
              <a:t>Bạn hãy viết các đoạn truy vấn dùng SubQuery </a:t>
            </a:r>
            <a:r>
              <a:rPr b="1" i="0" lang="en-US" sz="1700" u="none" cap="none" strike="noStrike">
                <a:solidFill>
                  <a:schemeClr val="dk1"/>
                </a:solidFill>
                <a:latin typeface="Exo"/>
                <a:ea typeface="Exo"/>
                <a:cs typeface="Exo"/>
                <a:sym typeface="Exo"/>
              </a:rPr>
              <a:t>để tìm ra các thông tin sau:  </a:t>
            </a:r>
            <a:r>
              <a:rPr b="0" i="0" lang="en-US" sz="1700" u="none" cap="none" strike="noStrike">
                <a:solidFill>
                  <a:schemeClr val="dk1"/>
                </a:solidFill>
                <a:latin typeface="Exo Medium"/>
                <a:ea typeface="Exo Medium"/>
                <a:cs typeface="Exo Medium"/>
                <a:sym typeface="Exo Medium"/>
              </a:rPr>
              <a:t> </a:t>
            </a:r>
            <a:endParaRPr b="0" i="0" sz="1700" u="none" cap="none" strike="noStrike">
              <a:solidFill>
                <a:schemeClr val="dk1"/>
              </a:solidFill>
              <a:latin typeface="Exo Medium"/>
              <a:ea typeface="Exo Medium"/>
              <a:cs typeface="Exo Medium"/>
              <a:sym typeface="Exo Medium"/>
            </a:endParaRPr>
          </a:p>
          <a:p>
            <a:pPr indent="-336550" lvl="0" marL="457200" marR="0" rtl="0" algn="l">
              <a:lnSpc>
                <a:spcPct val="100000"/>
              </a:lnSpc>
              <a:spcBef>
                <a:spcPts val="0"/>
              </a:spcBef>
              <a:spcAft>
                <a:spcPts val="0"/>
              </a:spcAft>
              <a:buClr>
                <a:schemeClr val="dk1"/>
              </a:buClr>
              <a:buSzPts val="1700"/>
              <a:buFont typeface="Exo Medium"/>
              <a:buChar char="-"/>
            </a:pPr>
            <a:r>
              <a:rPr b="0" i="0" lang="en-US" sz="1700" u="none" cap="none" strike="noStrike">
                <a:solidFill>
                  <a:schemeClr val="dk1"/>
                </a:solidFill>
                <a:latin typeface="Exo Medium"/>
                <a:ea typeface="Exo Medium"/>
                <a:cs typeface="Exo Medium"/>
                <a:sym typeface="Exo Medium"/>
              </a:rPr>
              <a:t>Tìm ra những khách hàng nào nhận hàng lâu nhất?</a:t>
            </a:r>
            <a:endParaRPr b="0" i="0" sz="1700" u="none" cap="none" strike="noStrike">
              <a:solidFill>
                <a:schemeClr val="dk1"/>
              </a:solidFill>
              <a:latin typeface="Exo Medium"/>
              <a:ea typeface="Exo Medium"/>
              <a:cs typeface="Exo Medium"/>
              <a:sym typeface="Exo Medium"/>
            </a:endParaRPr>
          </a:p>
          <a:p>
            <a:pPr indent="-336550" lvl="0" marL="457200" marR="0" rtl="0" algn="l">
              <a:lnSpc>
                <a:spcPct val="100000"/>
              </a:lnSpc>
              <a:spcBef>
                <a:spcPts val="0"/>
              </a:spcBef>
              <a:spcAft>
                <a:spcPts val="0"/>
              </a:spcAft>
              <a:buClr>
                <a:schemeClr val="dk1"/>
              </a:buClr>
              <a:buSzPts val="1700"/>
              <a:buFont typeface="Exo Medium"/>
              <a:buChar char="-"/>
            </a:pPr>
            <a:r>
              <a:rPr b="0" i="0" lang="en-US" sz="1700" u="none" cap="none" strike="noStrike">
                <a:solidFill>
                  <a:schemeClr val="dk1"/>
                </a:solidFill>
                <a:latin typeface="Exo Medium"/>
                <a:ea typeface="Exo Medium"/>
                <a:cs typeface="Exo Medium"/>
                <a:sym typeface="Exo Medium"/>
              </a:rPr>
              <a:t>Có bao nhiêu đơn hàng mua hàng có giá trị cao hơn</a:t>
            </a:r>
            <a:endParaRPr b="0" i="0" sz="1700" u="none" cap="none" strike="noStrike">
              <a:solidFill>
                <a:schemeClr val="dk1"/>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Medium"/>
                <a:ea typeface="Exo Medium"/>
                <a:cs typeface="Exo Medium"/>
                <a:sym typeface="Exo Medium"/>
              </a:rPr>
              <a:t>giá trị đơn hàng trung bình của tất cả đơn hàng?</a:t>
            </a:r>
            <a:endParaRPr b="0" i="0" sz="1700" u="none" cap="none" strike="noStrike">
              <a:solidFill>
                <a:schemeClr val="dk1"/>
              </a:solidFill>
              <a:latin typeface="Exo Medium"/>
              <a:ea typeface="Exo Medium"/>
              <a:cs typeface="Exo Medium"/>
              <a:sym typeface="Exo Medium"/>
            </a:endParaRPr>
          </a:p>
          <a:p>
            <a:pPr indent="0" lvl="0" marL="9144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Exo Medium"/>
              <a:ea typeface="Exo Medium"/>
              <a:cs typeface="Exo Medium"/>
              <a:sym typeface="Exo Medium"/>
            </a:endParaRPr>
          </a:p>
          <a:p>
            <a:pPr indent="-336550" lvl="0" marL="457200" marR="0" rtl="0" algn="l">
              <a:lnSpc>
                <a:spcPct val="100000"/>
              </a:lnSpc>
              <a:spcBef>
                <a:spcPts val="0"/>
              </a:spcBef>
              <a:spcAft>
                <a:spcPts val="0"/>
              </a:spcAft>
              <a:buClr>
                <a:schemeClr val="dk1"/>
              </a:buClr>
              <a:buSzPts val="1700"/>
              <a:buFont typeface="Exo"/>
              <a:buAutoNum type="arabicPeriod"/>
            </a:pPr>
            <a:r>
              <a:rPr b="0" i="0" lang="en-US" sz="1700" u="none" cap="none" strike="noStrike">
                <a:solidFill>
                  <a:schemeClr val="dk1"/>
                </a:solidFill>
                <a:latin typeface="Exo Medium"/>
                <a:ea typeface="Exo Medium"/>
                <a:cs typeface="Exo Medium"/>
                <a:sym typeface="Exo Medium"/>
              </a:rPr>
              <a:t>Thực hiện câu 1 bằng </a:t>
            </a:r>
            <a:r>
              <a:rPr b="1" i="0" lang="en-US" sz="1700" u="none" cap="none" strike="noStrike">
                <a:solidFill>
                  <a:srgbClr val="E11F26"/>
                </a:solidFill>
                <a:latin typeface="Exo"/>
                <a:ea typeface="Exo"/>
                <a:cs typeface="Exo"/>
                <a:sym typeface="Exo"/>
              </a:rPr>
              <a:t>CTE.</a:t>
            </a:r>
            <a:endParaRPr b="1" i="0" sz="1700" u="none" cap="none" strike="noStrike">
              <a:solidFill>
                <a:srgbClr val="E11F26"/>
              </a:solidFill>
              <a:latin typeface="Exo"/>
              <a:ea typeface="Exo"/>
              <a:cs typeface="Exo"/>
              <a:sym typeface="Exo"/>
            </a:endParaRPr>
          </a:p>
          <a:p>
            <a:pPr indent="0" lvl="0" marL="9144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Exo Medium"/>
              <a:ea typeface="Exo Medium"/>
              <a:cs typeface="Exo Medium"/>
              <a:sym typeface="Exo Medium"/>
            </a:endParaRPr>
          </a:p>
          <a:p>
            <a:pPr indent="-336550" lvl="0" marL="457200" marR="0" rtl="0" algn="l">
              <a:lnSpc>
                <a:spcPct val="100000"/>
              </a:lnSpc>
              <a:spcBef>
                <a:spcPts val="0"/>
              </a:spcBef>
              <a:spcAft>
                <a:spcPts val="0"/>
              </a:spcAft>
              <a:buClr>
                <a:schemeClr val="dk1"/>
              </a:buClr>
              <a:buSzPts val="1700"/>
              <a:buFont typeface="Exo"/>
              <a:buAutoNum type="arabicPeriod"/>
            </a:pPr>
            <a:r>
              <a:rPr b="0" i="0" lang="en-US" sz="1700" u="none" cap="none" strike="noStrike">
                <a:solidFill>
                  <a:schemeClr val="dk1"/>
                </a:solidFill>
                <a:latin typeface="Exo Medium"/>
                <a:ea typeface="Exo Medium"/>
                <a:cs typeface="Exo Medium"/>
                <a:sym typeface="Exo Medium"/>
              </a:rPr>
              <a:t>Dựa vào bảng </a:t>
            </a:r>
            <a:r>
              <a:rPr b="1" i="0" lang="en-US" sz="1700" u="none" cap="none" strike="noStrike">
                <a:solidFill>
                  <a:schemeClr val="dk1"/>
                </a:solidFill>
                <a:latin typeface="Exo"/>
                <a:ea typeface="Exo"/>
                <a:cs typeface="Exo"/>
                <a:sym typeface="Exo"/>
              </a:rPr>
              <a:t>SalesOrderDetail</a:t>
            </a:r>
            <a:r>
              <a:rPr b="0" i="0" lang="en-US" sz="1700" u="none" cap="none" strike="noStrike">
                <a:solidFill>
                  <a:schemeClr val="dk1"/>
                </a:solidFill>
                <a:latin typeface="Exo Medium"/>
                <a:ea typeface="Exo Medium"/>
                <a:cs typeface="Exo Medium"/>
                <a:sym typeface="Exo Medium"/>
              </a:rPr>
              <a:t>, </a:t>
            </a:r>
            <a:r>
              <a:rPr b="1" i="0" lang="en-US" sz="1700" u="none" cap="none" strike="noStrike">
                <a:solidFill>
                  <a:schemeClr val="dk1"/>
                </a:solidFill>
                <a:latin typeface="Exo"/>
                <a:ea typeface="Exo"/>
                <a:cs typeface="Exo"/>
                <a:sym typeface="Exo"/>
              </a:rPr>
              <a:t>ProductSubcategory</a:t>
            </a:r>
            <a:r>
              <a:rPr b="0" i="0" lang="en-US" sz="1700" u="none" cap="none" strike="noStrike">
                <a:solidFill>
                  <a:schemeClr val="dk1"/>
                </a:solidFill>
                <a:latin typeface="Exo Medium"/>
                <a:ea typeface="Exo Medium"/>
                <a:cs typeface="Exo Medium"/>
                <a:sym typeface="Exo Medium"/>
              </a:rPr>
              <a:t>, </a:t>
            </a:r>
            <a:r>
              <a:rPr b="1" i="0" lang="en-US" sz="1700" u="none" cap="none" strike="noStrike">
                <a:solidFill>
                  <a:schemeClr val="dk1"/>
                </a:solidFill>
                <a:latin typeface="Exo"/>
                <a:ea typeface="Exo"/>
                <a:cs typeface="Exo"/>
                <a:sym typeface="Exo"/>
              </a:rPr>
              <a:t>Product.</a:t>
            </a:r>
            <a:endParaRPr b="1" i="0" sz="1700" u="none" cap="none" strike="noStrike">
              <a:solidFill>
                <a:schemeClr val="dk1"/>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Medium"/>
                <a:ea typeface="Exo Medium"/>
                <a:cs typeface="Exo Medium"/>
                <a:sym typeface="Exo Medium"/>
              </a:rPr>
              <a:t>Hãy </a:t>
            </a:r>
            <a:r>
              <a:rPr b="1" i="0" lang="en-US" sz="1700" u="none" cap="none" strike="noStrike">
                <a:solidFill>
                  <a:srgbClr val="E2262D"/>
                </a:solidFill>
                <a:latin typeface="Exo"/>
                <a:ea typeface="Exo"/>
                <a:cs typeface="Exo"/>
                <a:sym typeface="Exo"/>
              </a:rPr>
              <a:t>tìm ra tổng doanh số</a:t>
            </a:r>
            <a:r>
              <a:rPr b="0" i="0" lang="en-US" sz="1700" u="none" cap="none" strike="noStrike">
                <a:solidFill>
                  <a:schemeClr val="dk1"/>
                </a:solidFill>
                <a:latin typeface="Exo Medium"/>
                <a:ea typeface="Exo Medium"/>
                <a:cs typeface="Exo Medium"/>
                <a:sym typeface="Exo Medium"/>
              </a:rPr>
              <a:t> của </a:t>
            </a:r>
            <a:r>
              <a:rPr b="1" i="0" lang="en-US" sz="1700" u="none" cap="none" strike="noStrike">
                <a:solidFill>
                  <a:schemeClr val="dk1"/>
                </a:solidFill>
                <a:latin typeface="Exo"/>
                <a:ea typeface="Exo"/>
                <a:cs typeface="Exo"/>
                <a:sym typeface="Exo"/>
              </a:rPr>
              <a:t>từng Category</a:t>
            </a:r>
            <a:r>
              <a:rPr b="0" i="0" lang="en-US" sz="1700" u="none" cap="none" strike="noStrike">
                <a:solidFill>
                  <a:schemeClr val="dk1"/>
                </a:solidFill>
                <a:latin typeface="Exo Medium"/>
                <a:ea typeface="Exo Medium"/>
                <a:cs typeface="Exo Medium"/>
                <a:sym typeface="Exo Medium"/>
              </a:rPr>
              <a:t>.</a:t>
            </a:r>
            <a:endParaRPr b="0" i="0" sz="1700" u="none" cap="none" strike="noStrike">
              <a:solidFill>
                <a:schemeClr val="dk1"/>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Medium"/>
                <a:ea typeface="Exo Medium"/>
                <a:cs typeface="Exo Medium"/>
                <a:sym typeface="Exo Medium"/>
              </a:rPr>
              <a:t> </a:t>
            </a:r>
            <a:endParaRPr b="0" i="0" sz="1700" u="none" cap="none" strike="noStrike">
              <a:solidFill>
                <a:schemeClr val="dk1"/>
              </a:solidFill>
              <a:latin typeface="Exo Medium"/>
              <a:ea typeface="Exo Medium"/>
              <a:cs typeface="Exo Medium"/>
              <a:sym typeface="Exo Medium"/>
            </a:endParaRPr>
          </a:p>
          <a:p>
            <a:pPr indent="-336550" lvl="0" marL="457200" marR="0" rtl="0" algn="l">
              <a:lnSpc>
                <a:spcPct val="100000"/>
              </a:lnSpc>
              <a:spcBef>
                <a:spcPts val="0"/>
              </a:spcBef>
              <a:spcAft>
                <a:spcPts val="0"/>
              </a:spcAft>
              <a:buClr>
                <a:schemeClr val="dk1"/>
              </a:buClr>
              <a:buSzPts val="1700"/>
              <a:buFont typeface="Exo Medium"/>
              <a:buAutoNum type="arabicPeriod"/>
            </a:pPr>
            <a:r>
              <a:rPr b="0" i="0" lang="en-US" sz="1700" u="none" cap="none" strike="noStrike">
                <a:solidFill>
                  <a:schemeClr val="dk1"/>
                </a:solidFill>
                <a:latin typeface="Exo Medium"/>
                <a:ea typeface="Exo Medium"/>
                <a:cs typeface="Exo Medium"/>
                <a:sym typeface="Exo Medium"/>
              </a:rPr>
              <a:t>Hãy tìm ra SubCategory mang lại doanh thu nhiều nhất của mỗi loại Category</a:t>
            </a:r>
            <a:endParaRPr b="0" i="0" sz="1700" u="none" cap="none" strike="noStrike">
              <a:solidFill>
                <a:schemeClr val="dk1"/>
              </a:solidFill>
              <a:latin typeface="Exo Medium"/>
              <a:ea typeface="Exo Medium"/>
              <a:cs typeface="Exo Medium"/>
              <a:sym typeface="Exo Medium"/>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Medium"/>
                <a:ea typeface="Exo Medium"/>
                <a:cs typeface="Exo Medium"/>
                <a:sym typeface="Exo Medium"/>
              </a:rPr>
              <a:t>    Với CSDL “MindX_Lec_1”:</a:t>
            </a:r>
            <a:endParaRPr b="0" i="0" sz="1700" u="none" cap="none" strike="noStrike">
              <a:solidFill>
                <a:schemeClr val="dk1"/>
              </a:solidFill>
              <a:latin typeface="Exo Medium"/>
              <a:ea typeface="Exo Medium"/>
              <a:cs typeface="Exo Medium"/>
              <a:sym typeface="Exo Medium"/>
            </a:endParaRPr>
          </a:p>
          <a:p>
            <a:pPr indent="-336550" lvl="0" marL="457200" marR="0" rtl="0" algn="l">
              <a:lnSpc>
                <a:spcPct val="100000"/>
              </a:lnSpc>
              <a:spcBef>
                <a:spcPts val="0"/>
              </a:spcBef>
              <a:spcAft>
                <a:spcPts val="0"/>
              </a:spcAft>
              <a:buClr>
                <a:schemeClr val="dk1"/>
              </a:buClr>
              <a:buSzPts val="1700"/>
              <a:buFont typeface="Exo"/>
              <a:buAutoNum type="arabicPeriod"/>
            </a:pPr>
            <a:r>
              <a:rPr b="1" i="0" lang="en-US" sz="1700" u="none" cap="none" strike="noStrike">
                <a:solidFill>
                  <a:srgbClr val="E2262D"/>
                </a:solidFill>
                <a:latin typeface="Exo"/>
                <a:ea typeface="Exo"/>
                <a:cs typeface="Exo"/>
                <a:sym typeface="Exo"/>
              </a:rPr>
              <a:t>Bạn hãy </a:t>
            </a:r>
            <a:r>
              <a:rPr b="1" i="0" lang="en-US" sz="1700" u="none" cap="none" strike="noStrike">
                <a:solidFill>
                  <a:schemeClr val="dk1"/>
                </a:solidFill>
                <a:latin typeface="Exo"/>
                <a:ea typeface="Exo"/>
                <a:cs typeface="Exo"/>
                <a:sym typeface="Exo"/>
              </a:rPr>
              <a:t>thực hiện các yêu cầu sau: </a:t>
            </a:r>
            <a:endParaRPr b="1" i="0" sz="1700" u="none" cap="none" strike="noStrike">
              <a:solidFill>
                <a:schemeClr val="dk1"/>
              </a:solidFill>
              <a:latin typeface="Exo"/>
              <a:ea typeface="Exo"/>
              <a:cs typeface="Exo"/>
              <a:sym typeface="Exo"/>
            </a:endParaRPr>
          </a:p>
          <a:p>
            <a:pPr indent="-336550" lvl="1" marL="914400" marR="0" rtl="0" algn="l">
              <a:lnSpc>
                <a:spcPct val="100000"/>
              </a:lnSpc>
              <a:spcBef>
                <a:spcPts val="0"/>
              </a:spcBef>
              <a:spcAft>
                <a:spcPts val="0"/>
              </a:spcAft>
              <a:buClr>
                <a:schemeClr val="dk1"/>
              </a:buClr>
              <a:buSzPts val="1700"/>
              <a:buFont typeface="Exo Medium"/>
              <a:buAutoNum type="alphaLcPeriod"/>
            </a:pPr>
            <a:r>
              <a:rPr b="0" i="0" lang="en-US" sz="1700" u="none" cap="none" strike="noStrike">
                <a:solidFill>
                  <a:schemeClr val="dk1"/>
                </a:solidFill>
                <a:latin typeface="Exo Medium"/>
                <a:ea typeface="Exo Medium"/>
                <a:cs typeface="Exo Medium"/>
                <a:sym typeface="Exo Medium"/>
              </a:rPr>
              <a:t>Xây dựng </a:t>
            </a:r>
            <a:r>
              <a:rPr b="1" i="0" lang="en-US" sz="1700" u="none" cap="none" strike="noStrike">
                <a:solidFill>
                  <a:srgbClr val="E11F26"/>
                </a:solidFill>
                <a:latin typeface="Exo"/>
                <a:ea typeface="Exo"/>
                <a:cs typeface="Exo"/>
                <a:sym typeface="Exo"/>
              </a:rPr>
              <a:t>VIEW</a:t>
            </a:r>
            <a:r>
              <a:rPr b="0" i="0" lang="en-US" sz="1700" u="none" cap="none" strike="noStrike">
                <a:solidFill>
                  <a:schemeClr val="dk1"/>
                </a:solidFill>
                <a:latin typeface="Exo Medium"/>
                <a:ea typeface="Exo Medium"/>
                <a:cs typeface="Exo Medium"/>
                <a:sym typeface="Exo Medium"/>
              </a:rPr>
              <a:t> để tìm danh sách học viên đăng ký các môn học thuộc khoa </a:t>
            </a:r>
            <a:r>
              <a:rPr b="1" i="0" lang="en-US" sz="1700" u="none" cap="none" strike="noStrike">
                <a:solidFill>
                  <a:schemeClr val="dk1"/>
                </a:solidFill>
                <a:latin typeface="Exo"/>
                <a:ea typeface="Exo"/>
                <a:cs typeface="Exo"/>
                <a:sym typeface="Exo"/>
              </a:rPr>
              <a:t>Data</a:t>
            </a:r>
            <a:endParaRPr b="1" i="0" sz="1700" u="none" cap="none" strike="noStrike">
              <a:solidFill>
                <a:schemeClr val="dk1"/>
              </a:solidFill>
              <a:latin typeface="Exo"/>
              <a:ea typeface="Exo"/>
              <a:cs typeface="Exo"/>
              <a:sym typeface="Exo"/>
            </a:endParaRPr>
          </a:p>
          <a:p>
            <a:pPr indent="-336550" lvl="1" marL="914400" marR="0" rtl="0" algn="l">
              <a:lnSpc>
                <a:spcPct val="100000"/>
              </a:lnSpc>
              <a:spcBef>
                <a:spcPts val="0"/>
              </a:spcBef>
              <a:spcAft>
                <a:spcPts val="0"/>
              </a:spcAft>
              <a:buClr>
                <a:schemeClr val="dk1"/>
              </a:buClr>
              <a:buSzPts val="1700"/>
              <a:buFont typeface="Exo Medium"/>
              <a:buAutoNum type="alphaLcPeriod"/>
            </a:pPr>
            <a:r>
              <a:rPr b="0" i="0" lang="en-US" sz="1700" u="none" cap="none" strike="noStrike">
                <a:solidFill>
                  <a:schemeClr val="dk1"/>
                </a:solidFill>
                <a:latin typeface="Exo Medium"/>
                <a:ea typeface="Exo Medium"/>
                <a:cs typeface="Exo Medium"/>
                <a:sym typeface="Exo Medium"/>
              </a:rPr>
              <a:t>Xây dựng </a:t>
            </a:r>
            <a:r>
              <a:rPr b="1" i="0" lang="en-US" sz="1700" u="none" cap="none" strike="noStrike">
                <a:solidFill>
                  <a:srgbClr val="E11F26"/>
                </a:solidFill>
                <a:latin typeface="Exo"/>
                <a:ea typeface="Exo"/>
                <a:cs typeface="Exo"/>
                <a:sym typeface="Exo"/>
              </a:rPr>
              <a:t>VIEW</a:t>
            </a:r>
            <a:r>
              <a:rPr b="0" i="0" lang="en-US" sz="1700" u="none" cap="none" strike="noStrike">
                <a:solidFill>
                  <a:schemeClr val="dk1"/>
                </a:solidFill>
                <a:latin typeface="Exo Medium"/>
                <a:ea typeface="Exo Medium"/>
                <a:cs typeface="Exo Medium"/>
                <a:sym typeface="Exo Medium"/>
              </a:rPr>
              <a:t> để tìm danh sách học viên đăng ký các môn học thuộc khoa </a:t>
            </a:r>
            <a:r>
              <a:rPr b="1" i="0" lang="en-US" sz="1700" u="none" cap="none" strike="noStrike">
                <a:solidFill>
                  <a:schemeClr val="dk1"/>
                </a:solidFill>
                <a:latin typeface="Exo"/>
                <a:ea typeface="Exo"/>
                <a:cs typeface="Exo"/>
                <a:sym typeface="Exo"/>
              </a:rPr>
              <a:t>Web</a:t>
            </a:r>
            <a:endParaRPr b="1" i="0" sz="1700" u="none" cap="none" strike="noStrike">
              <a:solidFill>
                <a:schemeClr val="dk1"/>
              </a:solidFill>
              <a:latin typeface="Exo"/>
              <a:ea typeface="Exo"/>
              <a:cs typeface="Exo"/>
              <a:sym typeface="Exo"/>
            </a:endParaRPr>
          </a:p>
          <a:p>
            <a:pPr indent="-336550" lvl="1" marL="914400" marR="0" rtl="0" algn="l">
              <a:lnSpc>
                <a:spcPct val="100000"/>
              </a:lnSpc>
              <a:spcBef>
                <a:spcPts val="0"/>
              </a:spcBef>
              <a:spcAft>
                <a:spcPts val="0"/>
              </a:spcAft>
              <a:buClr>
                <a:schemeClr val="dk1"/>
              </a:buClr>
              <a:buSzPts val="1700"/>
              <a:buFont typeface="Exo Medium"/>
              <a:buAutoNum type="alphaLcPeriod"/>
            </a:pPr>
            <a:r>
              <a:rPr b="0" i="0" lang="en-US" sz="1700" u="none" cap="none" strike="noStrike">
                <a:solidFill>
                  <a:schemeClr val="dk1"/>
                </a:solidFill>
                <a:latin typeface="Exo Medium"/>
                <a:ea typeface="Exo Medium"/>
                <a:cs typeface="Exo Medium"/>
                <a:sym typeface="Exo Medium"/>
              </a:rPr>
              <a:t>Xây dựng </a:t>
            </a:r>
            <a:r>
              <a:rPr b="1" i="0" lang="en-US" sz="1700" u="none" cap="none" strike="noStrike">
                <a:solidFill>
                  <a:srgbClr val="E11F26"/>
                </a:solidFill>
                <a:latin typeface="Exo"/>
                <a:ea typeface="Exo"/>
                <a:cs typeface="Exo"/>
                <a:sym typeface="Exo"/>
              </a:rPr>
              <a:t>VIEW</a:t>
            </a:r>
            <a:r>
              <a:rPr b="0" i="0" lang="en-US" sz="1700" u="none" cap="none" strike="noStrike">
                <a:solidFill>
                  <a:schemeClr val="dk1"/>
                </a:solidFill>
                <a:latin typeface="Exo Medium"/>
                <a:ea typeface="Exo Medium"/>
                <a:cs typeface="Exo Medium"/>
                <a:sym typeface="Exo Medium"/>
              </a:rPr>
              <a:t> để tìm ra những giảng viên có tham gia giảng dạy nhiều hơn 2 môn học.</a:t>
            </a:r>
            <a:endParaRPr b="0" i="0" sz="1700" u="none" cap="none" strike="noStrike">
              <a:solidFill>
                <a:schemeClr val="dk1"/>
              </a:solidFill>
              <a:latin typeface="Exo Medium"/>
              <a:ea typeface="Exo Medium"/>
              <a:cs typeface="Exo Medium"/>
              <a:sym typeface="Exo Medium"/>
            </a:endParaRPr>
          </a:p>
          <a:p>
            <a:pPr indent="-336550" lvl="1" marL="914400" marR="0" rtl="0" algn="l">
              <a:lnSpc>
                <a:spcPct val="100000"/>
              </a:lnSpc>
              <a:spcBef>
                <a:spcPts val="0"/>
              </a:spcBef>
              <a:spcAft>
                <a:spcPts val="0"/>
              </a:spcAft>
              <a:buClr>
                <a:schemeClr val="dk1"/>
              </a:buClr>
              <a:buSzPts val="1700"/>
              <a:buFont typeface="Exo Medium"/>
              <a:buAutoNum type="alphaLcPeriod"/>
            </a:pPr>
            <a:r>
              <a:rPr b="0" i="0" lang="en-US" sz="1700" u="none" cap="none" strike="noStrike">
                <a:solidFill>
                  <a:schemeClr val="dk1"/>
                </a:solidFill>
                <a:latin typeface="Exo Medium"/>
                <a:ea typeface="Exo Medium"/>
                <a:cs typeface="Exo Medium"/>
                <a:sym typeface="Exo Medium"/>
              </a:rPr>
              <a:t>Tìm ra những sinh viên có điểm tổng kết môn học cao nhất, thấp nhất của 2 khoa kể trên</a:t>
            </a:r>
            <a:endParaRPr b="0" i="0" sz="1700" u="none" cap="none" strike="noStrike">
              <a:solidFill>
                <a:schemeClr val="dk1"/>
              </a:solidFill>
              <a:latin typeface="Exo Medium"/>
              <a:ea typeface="Exo Medium"/>
              <a:cs typeface="Exo Medium"/>
              <a:sym typeface="Exo Medium"/>
            </a:endParaRPr>
          </a:p>
          <a:p>
            <a:pPr indent="-336550" lvl="1" marL="914400" marR="0" rtl="0" algn="l">
              <a:lnSpc>
                <a:spcPct val="100000"/>
              </a:lnSpc>
              <a:spcBef>
                <a:spcPts val="0"/>
              </a:spcBef>
              <a:spcAft>
                <a:spcPts val="0"/>
              </a:spcAft>
              <a:buClr>
                <a:schemeClr val="dk1"/>
              </a:buClr>
              <a:buSzPts val="1700"/>
              <a:buFont typeface="Exo Medium"/>
              <a:buAutoNum type="alphaLcPeriod"/>
            </a:pPr>
            <a:r>
              <a:rPr b="0" i="0" lang="en-US" sz="1700" u="none" cap="none" strike="noStrike">
                <a:solidFill>
                  <a:schemeClr val="dk1"/>
                </a:solidFill>
                <a:latin typeface="Exo Medium"/>
                <a:ea typeface="Exo Medium"/>
                <a:cs typeface="Exo Medium"/>
                <a:sym typeface="Exo Medium"/>
              </a:rPr>
              <a:t>(Bài tập nâng cao) Dựa vào các thông tin bạn đã làm tìm ra ở các bài học trước như khoảng chênh lệch điểm, số lượng sinh viên đạt loại giỏi, khá, trung bình, … Hãy thử suy luận và đưa ra các kết luận về tình trạng học viên - giảng dạy. </a:t>
            </a:r>
            <a:endParaRPr b="0" i="0" sz="1700" u="none" cap="none" strike="noStrike">
              <a:solidFill>
                <a:schemeClr val="dk1"/>
              </a:solidFill>
              <a:latin typeface="Exo Medium"/>
              <a:ea typeface="Exo Medium"/>
              <a:cs typeface="Exo Medium"/>
              <a:sym typeface="Exo Medium"/>
            </a:endParaRPr>
          </a:p>
          <a:p>
            <a:pPr indent="0" lvl="0" marL="9144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Exo Medium"/>
              <a:ea typeface="Exo Medium"/>
              <a:cs typeface="Exo Medium"/>
              <a:sym typeface="Exo Medium"/>
            </a:endParaRPr>
          </a:p>
        </p:txBody>
      </p:sp>
      <p:sp>
        <p:nvSpPr>
          <p:cNvPr id="654" name="Google Shape;654;g2240e1d269b_0_129"/>
          <p:cNvSpPr txBox="1"/>
          <p:nvPr/>
        </p:nvSpPr>
        <p:spPr>
          <a:xfrm>
            <a:off x="3880050" y="2085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655" name="Google Shape;655;g2240e1d269b_0_129"/>
          <p:cNvGrpSpPr/>
          <p:nvPr/>
        </p:nvGrpSpPr>
        <p:grpSpPr>
          <a:xfrm>
            <a:off x="4249110" y="325294"/>
            <a:ext cx="474874" cy="474408"/>
            <a:chOff x="3040984" y="3681059"/>
            <a:chExt cx="356164" cy="355815"/>
          </a:xfrm>
        </p:grpSpPr>
        <p:sp>
          <p:nvSpPr>
            <p:cNvPr id="656" name="Google Shape;656;g2240e1d269b_0_129"/>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57" name="Google Shape;657;g2240e1d269b_0_129"/>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58" name="Google Shape;658;g2240e1d269b_0_129"/>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g2240e1d269b_0_221"/>
          <p:cNvPicPr preferRelativeResize="0"/>
          <p:nvPr/>
        </p:nvPicPr>
        <p:blipFill rotWithShape="1">
          <a:blip r:embed="rId3">
            <a:alphaModFix/>
          </a:blip>
          <a:srcRect b="0" l="0" r="0" t="0"/>
          <a:stretch/>
        </p:blipFill>
        <p:spPr>
          <a:xfrm>
            <a:off x="152375" y="206950"/>
            <a:ext cx="6553199" cy="6553199"/>
          </a:xfrm>
          <a:prstGeom prst="rect">
            <a:avLst/>
          </a:prstGeom>
          <a:noFill/>
          <a:ln>
            <a:noFill/>
          </a:ln>
        </p:spPr>
      </p:pic>
      <p:sp>
        <p:nvSpPr>
          <p:cNvPr id="665" name="Google Shape;665;g2240e1d269b_0_221"/>
          <p:cNvSpPr txBox="1"/>
          <p:nvPr/>
        </p:nvSpPr>
        <p:spPr>
          <a:xfrm>
            <a:off x="6163375" y="1709425"/>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QUIZ TEST</a:t>
            </a:r>
            <a:endParaRPr b="1" i="0" sz="1400" u="none" cap="none" strike="noStrike">
              <a:solidFill>
                <a:srgbClr val="000000"/>
              </a:solidFill>
              <a:latin typeface="Arial"/>
              <a:ea typeface="Arial"/>
              <a:cs typeface="Arial"/>
              <a:sym typeface="Arial"/>
            </a:endParaRPr>
          </a:p>
        </p:txBody>
      </p:sp>
      <p:sp>
        <p:nvSpPr>
          <p:cNvPr id="666" name="Google Shape;666;g2240e1d269b_0_221"/>
          <p:cNvSpPr txBox="1"/>
          <p:nvPr/>
        </p:nvSpPr>
        <p:spPr>
          <a:xfrm>
            <a:off x="5556775" y="2514250"/>
            <a:ext cx="56451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Bạn hãy truy cập vào link sau để làm bài test trắc nghiệm nhé:</a:t>
            </a:r>
            <a:endParaRPr b="0" i="0" sz="1400" u="none" cap="none" strike="noStrike">
              <a:solidFill>
                <a:srgbClr val="000000"/>
              </a:solidFill>
              <a:latin typeface="Exo Medium"/>
              <a:ea typeface="Exo Medium"/>
              <a:cs typeface="Exo Medium"/>
              <a:sym typeface="Exo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Exo Medium"/>
                <a:ea typeface="Exo Medium"/>
                <a:cs typeface="Exo Medium"/>
                <a:sym typeface="Exo Medium"/>
                <a:hlinkClick r:id="rId4"/>
              </a:rPr>
              <a:t>LINK</a:t>
            </a:r>
            <a:endParaRPr b="0" i="0" sz="1400" u="none" cap="none" strike="noStrike">
              <a:solidFill>
                <a:srgbClr val="000000"/>
              </a:solidFill>
              <a:latin typeface="Exo Medium"/>
              <a:ea typeface="Exo Medium"/>
              <a:cs typeface="Exo Medium"/>
              <a:sym typeface="Exo Medium"/>
            </a:endParaRPr>
          </a:p>
        </p:txBody>
      </p:sp>
      <p:grpSp>
        <p:nvGrpSpPr>
          <p:cNvPr id="667" name="Google Shape;667;g2240e1d269b_0_221"/>
          <p:cNvGrpSpPr/>
          <p:nvPr/>
        </p:nvGrpSpPr>
        <p:grpSpPr>
          <a:xfrm>
            <a:off x="6441647" y="1826219"/>
            <a:ext cx="474874" cy="474408"/>
            <a:chOff x="3040984" y="3681059"/>
            <a:chExt cx="356164" cy="355815"/>
          </a:xfrm>
        </p:grpSpPr>
        <p:sp>
          <p:nvSpPr>
            <p:cNvPr id="668" name="Google Shape;668;g2240e1d269b_0_221"/>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69" name="Google Shape;669;g2240e1d269b_0_221"/>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70" name="Google Shape;670;g2240e1d269b_0_221"/>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pic>
        <p:nvPicPr>
          <p:cNvPr id="675" name="Google Shape;675;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676" name="Google Shape;676;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677" name="Google Shape;677;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678" name="Google Shape;678;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679" name="Google Shape;679;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2493e2fff23_0_50"/>
          <p:cNvPicPr preferRelativeResize="0"/>
          <p:nvPr/>
        </p:nvPicPr>
        <p:blipFill rotWithShape="1">
          <a:blip r:embed="rId3">
            <a:alphaModFix/>
          </a:blip>
          <a:srcRect b="64829" l="-168" r="65617" t="0"/>
          <a:stretch/>
        </p:blipFill>
        <p:spPr>
          <a:xfrm>
            <a:off x="8005749" y="5035175"/>
            <a:ext cx="4145677" cy="1822826"/>
          </a:xfrm>
          <a:prstGeom prst="rect">
            <a:avLst/>
          </a:prstGeom>
          <a:noFill/>
          <a:ln>
            <a:noFill/>
          </a:ln>
        </p:spPr>
      </p:pic>
      <p:sp>
        <p:nvSpPr>
          <p:cNvPr id="217" name="Google Shape;217;g2493e2fff23_0_50"/>
          <p:cNvSpPr txBox="1"/>
          <p:nvPr/>
        </p:nvSpPr>
        <p:spPr>
          <a:xfrm>
            <a:off x="5445146" y="1668912"/>
            <a:ext cx="564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2493e2fff23_0_50"/>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219" name="Google Shape;219;g2493e2fff23_0_50"/>
          <p:cNvGrpSpPr/>
          <p:nvPr/>
        </p:nvGrpSpPr>
        <p:grpSpPr>
          <a:xfrm>
            <a:off x="4390479" y="496627"/>
            <a:ext cx="602701" cy="530520"/>
            <a:chOff x="3040984" y="3681059"/>
            <a:chExt cx="356164" cy="355815"/>
          </a:xfrm>
        </p:grpSpPr>
        <p:sp>
          <p:nvSpPr>
            <p:cNvPr id="220" name="Google Shape;220;g2493e2fff23_0_5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21" name="Google Shape;221;g2493e2fff23_0_5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22" name="Google Shape;222;g2493e2fff23_0_5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223" name="Google Shape;223;g2493e2fff23_0_50"/>
          <p:cNvSpPr txBox="1"/>
          <p:nvPr/>
        </p:nvSpPr>
        <p:spPr>
          <a:xfrm>
            <a:off x="5147900" y="380250"/>
            <a:ext cx="2199600" cy="7635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rPr b="1" i="0" lang="en-US" sz="3400" u="none" cap="none" strike="noStrike">
                <a:solidFill>
                  <a:schemeClr val="dk1"/>
                </a:solidFill>
                <a:latin typeface="Exo"/>
                <a:ea typeface="Exo"/>
                <a:cs typeface="Exo"/>
                <a:sym typeface="Exo"/>
              </a:rPr>
              <a:t>VẤN ĐỀ?</a:t>
            </a:r>
            <a:endParaRPr b="1" i="0" sz="3400" u="none" cap="none" strike="noStrike">
              <a:solidFill>
                <a:schemeClr val="dk1"/>
              </a:solidFill>
              <a:latin typeface="Exo"/>
              <a:ea typeface="Exo"/>
              <a:cs typeface="Exo"/>
              <a:sym typeface="Exo"/>
            </a:endParaRPr>
          </a:p>
        </p:txBody>
      </p:sp>
      <p:pic>
        <p:nvPicPr>
          <p:cNvPr id="224" name="Google Shape;224;g2493e2fff23_0_50"/>
          <p:cNvPicPr preferRelativeResize="0"/>
          <p:nvPr/>
        </p:nvPicPr>
        <p:blipFill rotWithShape="1">
          <a:blip r:embed="rId4">
            <a:alphaModFix/>
          </a:blip>
          <a:srcRect b="0" l="1689" r="-1689" t="0"/>
          <a:stretch/>
        </p:blipFill>
        <p:spPr>
          <a:xfrm>
            <a:off x="7705274" y="2884012"/>
            <a:ext cx="3376002" cy="3375976"/>
          </a:xfrm>
          <a:prstGeom prst="rect">
            <a:avLst/>
          </a:prstGeom>
          <a:noFill/>
          <a:ln>
            <a:noFill/>
          </a:ln>
        </p:spPr>
      </p:pic>
      <p:sp>
        <p:nvSpPr>
          <p:cNvPr id="225" name="Google Shape;225;g2493e2fff23_0_50"/>
          <p:cNvSpPr txBox="1"/>
          <p:nvPr/>
        </p:nvSpPr>
        <p:spPr>
          <a:xfrm>
            <a:off x="3706675" y="1229400"/>
            <a:ext cx="4224900" cy="615600"/>
          </a:xfrm>
          <a:prstGeom prst="rect">
            <a:avLst/>
          </a:prstGeom>
          <a:noFill/>
          <a:ln cap="flat" cmpd="sng" w="9525">
            <a:solidFill>
              <a:srgbClr val="000000"/>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Hãy tìm ra đơn hàng mua nhiều sản phẩm nhất trong bảng dữ liệu bên dưới?</a:t>
            </a:r>
            <a:endParaRPr b="0" i="0" sz="1400" u="none" cap="none" strike="noStrike">
              <a:solidFill>
                <a:srgbClr val="000000"/>
              </a:solidFill>
              <a:latin typeface="Exo Medium"/>
              <a:ea typeface="Exo Medium"/>
              <a:cs typeface="Exo Medium"/>
              <a:sym typeface="Exo Medium"/>
            </a:endParaRPr>
          </a:p>
        </p:txBody>
      </p:sp>
      <p:pic>
        <p:nvPicPr>
          <p:cNvPr id="226" name="Google Shape;226;g2493e2fff23_0_50"/>
          <p:cNvPicPr preferRelativeResize="0"/>
          <p:nvPr/>
        </p:nvPicPr>
        <p:blipFill rotWithShape="1">
          <a:blip r:embed="rId5">
            <a:alphaModFix/>
          </a:blip>
          <a:srcRect b="0" l="0" r="0" t="4397"/>
          <a:stretch/>
        </p:blipFill>
        <p:spPr>
          <a:xfrm>
            <a:off x="979900" y="2362750"/>
            <a:ext cx="2199600" cy="2102851"/>
          </a:xfrm>
          <a:prstGeom prst="rect">
            <a:avLst/>
          </a:prstGeom>
          <a:noFill/>
          <a:ln>
            <a:noFill/>
          </a:ln>
        </p:spPr>
      </p:pic>
      <p:sp>
        <p:nvSpPr>
          <p:cNvPr id="227" name="Google Shape;227;g2493e2fff23_0_50"/>
          <p:cNvSpPr/>
          <p:nvPr/>
        </p:nvSpPr>
        <p:spPr>
          <a:xfrm>
            <a:off x="3179500" y="2900113"/>
            <a:ext cx="556500" cy="3078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493e2fff23_0_50"/>
          <p:cNvSpPr/>
          <p:nvPr/>
        </p:nvSpPr>
        <p:spPr>
          <a:xfrm>
            <a:off x="979900" y="1229400"/>
            <a:ext cx="2199600" cy="10467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Exo Medium"/>
                <a:ea typeface="Exo Medium"/>
                <a:cs typeface="Exo Medium"/>
                <a:sym typeface="Exo Medium"/>
              </a:rPr>
              <a:t>Thử với </a:t>
            </a:r>
            <a:r>
              <a:rPr b="1" i="0" lang="en-US" sz="1700" u="none" cap="none" strike="noStrike">
                <a:solidFill>
                  <a:srgbClr val="0000FF"/>
                </a:solidFill>
                <a:latin typeface="Exo"/>
                <a:ea typeface="Exo"/>
                <a:cs typeface="Exo"/>
                <a:sym typeface="Exo"/>
              </a:rPr>
              <a:t>GROUP BY</a:t>
            </a:r>
            <a:r>
              <a:rPr b="0" i="0" lang="en-US" sz="1700" u="none" cap="none" strike="noStrike">
                <a:solidFill>
                  <a:schemeClr val="dk1"/>
                </a:solidFill>
                <a:latin typeface="Exo Medium"/>
                <a:ea typeface="Exo Medium"/>
                <a:cs typeface="Exo Medium"/>
                <a:sym typeface="Exo Medium"/>
              </a:rPr>
              <a:t> và AGG function </a:t>
            </a:r>
            <a:r>
              <a:rPr b="1" i="0" lang="en-US" sz="1700" u="none" cap="none" strike="noStrike">
                <a:solidFill>
                  <a:srgbClr val="0000FF"/>
                </a:solidFill>
                <a:latin typeface="Exo"/>
                <a:ea typeface="Exo"/>
                <a:cs typeface="Exo"/>
                <a:sym typeface="Exo"/>
              </a:rPr>
              <a:t>MAX </a:t>
            </a:r>
            <a:r>
              <a:rPr b="0" i="0" lang="en-US" sz="1700" u="none" cap="none" strike="noStrike">
                <a:solidFill>
                  <a:schemeClr val="dk1"/>
                </a:solidFill>
                <a:latin typeface="Exo Medium"/>
                <a:ea typeface="Exo Medium"/>
                <a:cs typeface="Exo Medium"/>
                <a:sym typeface="Exo Medium"/>
              </a:rPr>
              <a:t>xem nào?</a:t>
            </a:r>
            <a:endParaRPr b="1" i="1" sz="1700" u="none" cap="none" strike="noStrike">
              <a:solidFill>
                <a:srgbClr val="000000"/>
              </a:solidFill>
              <a:latin typeface="Arial"/>
              <a:ea typeface="Arial"/>
              <a:cs typeface="Arial"/>
              <a:sym typeface="Arial"/>
            </a:endParaRPr>
          </a:p>
        </p:txBody>
      </p:sp>
      <p:sp>
        <p:nvSpPr>
          <p:cNvPr id="229" name="Google Shape;229;g2493e2fff23_0_50"/>
          <p:cNvSpPr/>
          <p:nvPr/>
        </p:nvSpPr>
        <p:spPr>
          <a:xfrm rot="-5400000">
            <a:off x="1939900" y="4341900"/>
            <a:ext cx="279600" cy="307800"/>
          </a:xfrm>
          <a:prstGeom prst="leftArrow">
            <a:avLst>
              <a:gd fmla="val 50000" name="adj1"/>
              <a:gd fmla="val 50000" name="adj2"/>
            </a:avLst>
          </a:prstGeom>
          <a:solidFill>
            <a:srgbClr val="E2262D"/>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0" name="Google Shape;230;g2493e2fff23_0_50"/>
          <p:cNvGraphicFramePr/>
          <p:nvPr/>
        </p:nvGraphicFramePr>
        <p:xfrm>
          <a:off x="1168275" y="4701200"/>
          <a:ext cx="3000000" cy="3000000"/>
        </p:xfrm>
        <a:graphic>
          <a:graphicData uri="http://schemas.openxmlformats.org/drawingml/2006/table">
            <a:tbl>
              <a:tblPr>
                <a:noFill/>
                <a:tableStyleId>{62A408B6-39BD-4808-A463-A65BB6459A9D}</a:tableStyleId>
              </a:tblPr>
              <a:tblGrid>
                <a:gridCol w="996650"/>
                <a:gridCol w="826175"/>
              </a:tblGrid>
              <a:tr h="24415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686D"/>
                    </a:solidFill>
                  </a:tcPr>
                </a:tc>
              </a:tr>
              <a:tr h="2441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2441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2441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2441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231" name="Google Shape;231;g2493e2fff23_0_50"/>
          <p:cNvSpPr txBox="1"/>
          <p:nvPr/>
        </p:nvSpPr>
        <p:spPr>
          <a:xfrm>
            <a:off x="3805550" y="4080150"/>
            <a:ext cx="3321900" cy="1046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0000FF"/>
                </a:solidFill>
                <a:latin typeface="Exo"/>
                <a:ea typeface="Exo"/>
                <a:cs typeface="Exo"/>
                <a:sym typeface="Exo"/>
              </a:rPr>
              <a:t>SELECT</a:t>
            </a:r>
            <a:r>
              <a:rPr b="0" i="0" lang="en-US" sz="1400" u="none" cap="none" strike="noStrike">
                <a:solidFill>
                  <a:schemeClr val="dk1"/>
                </a:solidFill>
                <a:latin typeface="Exo Medium"/>
                <a:ea typeface="Exo Medium"/>
                <a:cs typeface="Exo Medium"/>
                <a:sym typeface="Exo Medium"/>
              </a:rPr>
              <a:t> </a:t>
            </a:r>
            <a:r>
              <a:rPr b="0" i="0" lang="en-US" sz="900" u="none" cap="none" strike="noStrike">
                <a:solidFill>
                  <a:srgbClr val="212121"/>
                </a:solidFill>
                <a:highlight>
                  <a:srgbClr val="FFFFFE"/>
                </a:highlight>
                <a:latin typeface="Exo Medium"/>
                <a:ea typeface="Exo Medium"/>
                <a:cs typeface="Exo Medium"/>
                <a:sym typeface="Exo Medium"/>
              </a:rPr>
              <a:t> </a:t>
            </a:r>
            <a:r>
              <a:rPr b="0" i="0" lang="en-US" sz="1400" u="none" cap="none" strike="noStrike">
                <a:solidFill>
                  <a:schemeClr val="dk1"/>
                </a:solidFill>
                <a:latin typeface="Exo Medium"/>
                <a:ea typeface="Exo Medium"/>
                <a:cs typeface="Exo Medium"/>
                <a:sym typeface="Exo Medium"/>
              </a:rPr>
              <a:t>CusID, MAX(QTY)</a:t>
            </a:r>
            <a:r>
              <a:rPr b="0" i="0" lang="en-US" sz="900" u="none" cap="none" strike="noStrike">
                <a:solidFill>
                  <a:srgbClr val="212121"/>
                </a:solidFill>
                <a:highlight>
                  <a:srgbClr val="FFFFFE"/>
                </a:highlight>
                <a:latin typeface="Exo Medium"/>
                <a:ea typeface="Exo Medium"/>
                <a:cs typeface="Exo Medium"/>
                <a:sym typeface="Exo Medium"/>
              </a:rPr>
              <a:t> </a:t>
            </a:r>
            <a:r>
              <a:rPr b="1" i="0" lang="en-US" sz="1400" u="none" cap="none" strike="noStrike">
                <a:solidFill>
                  <a:srgbClr val="0000FF"/>
                </a:solidFill>
                <a:highlight>
                  <a:srgbClr val="FFFFFE"/>
                </a:highlight>
                <a:latin typeface="Exo"/>
                <a:ea typeface="Exo"/>
                <a:cs typeface="Exo"/>
                <a:sym typeface="Exo"/>
              </a:rPr>
              <a:t>AS</a:t>
            </a:r>
            <a:r>
              <a:rPr b="0" i="0" lang="en-US" sz="1400" u="none" cap="none" strike="noStrike">
                <a:solidFill>
                  <a:srgbClr val="0000FF"/>
                </a:solidFill>
                <a:highlight>
                  <a:srgbClr val="FFFFFE"/>
                </a:highlight>
                <a:latin typeface="Exo Medium"/>
                <a:ea typeface="Exo Medium"/>
                <a:cs typeface="Exo Medium"/>
                <a:sym typeface="Exo Medium"/>
              </a:rPr>
              <a:t> </a:t>
            </a:r>
            <a:r>
              <a:rPr b="0" i="0" lang="en-US" sz="1400" u="none" cap="none" strike="noStrike">
                <a:solidFill>
                  <a:srgbClr val="A31515"/>
                </a:solidFill>
                <a:highlight>
                  <a:srgbClr val="FFFFFE"/>
                </a:highlight>
                <a:latin typeface="Exo Medium"/>
                <a:ea typeface="Exo Medium"/>
                <a:cs typeface="Exo Medium"/>
                <a:sym typeface="Exo Medium"/>
              </a:rPr>
              <a:t>'MAX'</a:t>
            </a:r>
            <a:endParaRPr b="0" i="0" sz="14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0000FF"/>
                </a:solidFill>
                <a:latin typeface="Exo"/>
                <a:ea typeface="Exo"/>
                <a:cs typeface="Exo"/>
                <a:sym typeface="Exo"/>
              </a:rPr>
              <a:t>FROM</a:t>
            </a:r>
            <a:r>
              <a:rPr b="0" i="0" lang="en-US" sz="1400" u="none" cap="none" strike="noStrike">
                <a:solidFill>
                  <a:srgbClr val="0000FF"/>
                </a:solidFill>
                <a:latin typeface="Exo Medium"/>
                <a:ea typeface="Exo Medium"/>
                <a:cs typeface="Exo Medium"/>
                <a:sym typeface="Exo Medium"/>
              </a:rPr>
              <a:t> </a:t>
            </a:r>
            <a:r>
              <a:rPr b="0" i="0" lang="en-US" sz="1400" u="none" cap="none" strike="noStrike">
                <a:solidFill>
                  <a:schemeClr val="dk1"/>
                </a:solidFill>
                <a:latin typeface="Exo Medium"/>
                <a:ea typeface="Exo Medium"/>
                <a:cs typeface="Exo Medium"/>
                <a:sym typeface="Exo Medium"/>
              </a:rPr>
              <a:t>Sales</a:t>
            </a:r>
            <a:endParaRPr b="0" i="0" sz="14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0000FF"/>
                </a:solidFill>
                <a:latin typeface="Exo"/>
                <a:ea typeface="Exo"/>
                <a:cs typeface="Exo"/>
                <a:sym typeface="Exo"/>
              </a:rPr>
              <a:t>GROUP BY </a:t>
            </a:r>
            <a:r>
              <a:rPr b="0" i="0" lang="en-US" sz="1400" u="none" cap="none" strike="noStrike">
                <a:solidFill>
                  <a:schemeClr val="dk1"/>
                </a:solidFill>
                <a:latin typeface="Exo Medium"/>
                <a:ea typeface="Exo Medium"/>
                <a:cs typeface="Exo Medium"/>
                <a:sym typeface="Exo Medium"/>
              </a:rPr>
              <a:t>CusID</a:t>
            </a:r>
            <a:endParaRPr b="1" i="0" sz="14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0000FF"/>
                </a:solidFill>
                <a:latin typeface="Exo"/>
                <a:ea typeface="Exo"/>
                <a:cs typeface="Exo"/>
                <a:sym typeface="Exo"/>
              </a:rPr>
              <a:t>ORDER BY</a:t>
            </a:r>
            <a:r>
              <a:rPr b="0" i="0" lang="en-US" sz="1400" u="none" cap="none" strike="noStrike">
                <a:solidFill>
                  <a:srgbClr val="0000FF"/>
                </a:solidFill>
                <a:latin typeface="Exo Medium"/>
                <a:ea typeface="Exo Medium"/>
                <a:cs typeface="Exo Medium"/>
                <a:sym typeface="Exo Medium"/>
              </a:rPr>
              <a:t> </a:t>
            </a:r>
            <a:r>
              <a:rPr b="0" i="0" lang="en-US" sz="1400" u="none" cap="none" strike="noStrike">
                <a:solidFill>
                  <a:srgbClr val="A31515"/>
                </a:solidFill>
                <a:highlight>
                  <a:srgbClr val="FFFFFE"/>
                </a:highlight>
                <a:latin typeface="Exo Medium"/>
                <a:ea typeface="Exo Medium"/>
                <a:cs typeface="Exo Medium"/>
                <a:sym typeface="Exo Medium"/>
              </a:rPr>
              <a:t>'MAX'</a:t>
            </a:r>
            <a:r>
              <a:rPr b="0" i="0" lang="en-US" sz="1400" u="none" cap="none" strike="noStrike">
                <a:solidFill>
                  <a:schemeClr val="dk1"/>
                </a:solidFill>
                <a:latin typeface="Exo Medium"/>
                <a:ea typeface="Exo Medium"/>
                <a:cs typeface="Exo Medium"/>
                <a:sym typeface="Exo Medium"/>
              </a:rPr>
              <a:t> </a:t>
            </a:r>
            <a:r>
              <a:rPr b="1" i="0" lang="en-US" sz="1400" u="none" cap="none" strike="noStrike">
                <a:solidFill>
                  <a:srgbClr val="0000FF"/>
                </a:solidFill>
                <a:latin typeface="Exo"/>
                <a:ea typeface="Exo"/>
                <a:cs typeface="Exo"/>
                <a:sym typeface="Exo"/>
              </a:rPr>
              <a:t>DESC</a:t>
            </a:r>
            <a:endParaRPr b="1" i="0" sz="1400" u="none" cap="none" strike="noStrike">
              <a:solidFill>
                <a:srgbClr val="0000FF"/>
              </a:solidFill>
              <a:latin typeface="Exo"/>
              <a:ea typeface="Exo"/>
              <a:cs typeface="Exo"/>
              <a:sym typeface="Exo"/>
            </a:endParaRPr>
          </a:p>
        </p:txBody>
      </p:sp>
      <p:sp>
        <p:nvSpPr>
          <p:cNvPr id="232" name="Google Shape;232;g2493e2fff23_0_50"/>
          <p:cNvSpPr/>
          <p:nvPr/>
        </p:nvSpPr>
        <p:spPr>
          <a:xfrm>
            <a:off x="8185575" y="1222950"/>
            <a:ext cx="2810400" cy="18228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Exo Medium"/>
                <a:ea typeface="Exo Medium"/>
                <a:cs typeface="Exo Medium"/>
                <a:sym typeface="Exo Medium"/>
              </a:rPr>
              <a:t>Kết quả lại hiển thị cả những người không phải là mua nhiều sản phẩm nhất. Có cách nào để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Exo Medium"/>
                <a:ea typeface="Exo Medium"/>
                <a:cs typeface="Exo Medium"/>
                <a:sym typeface="Exo Medium"/>
              </a:rPr>
              <a:t>chỉ lấy đúng 3 người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Exo Medium"/>
                <a:ea typeface="Exo Medium"/>
                <a:cs typeface="Exo Medium"/>
                <a:sym typeface="Exo Medium"/>
              </a:rPr>
              <a:t>thôi nhỉ?</a:t>
            </a:r>
            <a:endParaRPr b="0" i="0" sz="1700" u="none" cap="none" strike="noStrike">
              <a:solidFill>
                <a:srgbClr val="000000"/>
              </a:solidFill>
              <a:latin typeface="Exo Medium"/>
              <a:ea typeface="Exo Medium"/>
              <a:cs typeface="Exo Medium"/>
              <a:sym typeface="Exo Medium"/>
            </a:endParaRPr>
          </a:p>
        </p:txBody>
      </p:sp>
      <p:sp>
        <p:nvSpPr>
          <p:cNvPr id="233" name="Google Shape;233;g2493e2fff23_0_50"/>
          <p:cNvSpPr txBox="1"/>
          <p:nvPr/>
        </p:nvSpPr>
        <p:spPr>
          <a:xfrm>
            <a:off x="1379640" y="5921988"/>
            <a:ext cx="14001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1" lang="en-US" sz="1100" u="none" cap="none" strike="noStrike">
                <a:solidFill>
                  <a:srgbClr val="000000"/>
                </a:solidFill>
                <a:latin typeface="Exo"/>
                <a:ea typeface="Exo"/>
                <a:cs typeface="Exo"/>
                <a:sym typeface="Exo"/>
              </a:rPr>
              <a:t>Kết quả truy vấn</a:t>
            </a:r>
            <a:endParaRPr b="1" i="1" sz="1100" u="none" cap="none" strike="noStrike">
              <a:solidFill>
                <a:srgbClr val="000000"/>
              </a:solidFill>
              <a:latin typeface="Exo"/>
              <a:ea typeface="Exo"/>
              <a:cs typeface="Exo"/>
              <a:sym typeface="Exo"/>
            </a:endParaRPr>
          </a:p>
        </p:txBody>
      </p:sp>
      <p:graphicFrame>
        <p:nvGraphicFramePr>
          <p:cNvPr id="234" name="Google Shape;234;g2493e2fff23_0_50"/>
          <p:cNvGraphicFramePr/>
          <p:nvPr/>
        </p:nvGraphicFramePr>
        <p:xfrm>
          <a:off x="4237625" y="2218688"/>
          <a:ext cx="3000000" cy="3000000"/>
        </p:xfrm>
        <a:graphic>
          <a:graphicData uri="http://schemas.openxmlformats.org/drawingml/2006/table">
            <a:tbl>
              <a:tblPr>
                <a:noFill/>
                <a:tableStyleId>{62A408B6-39BD-4808-A463-A65BB6459A9D}</a:tableStyleId>
              </a:tblPr>
              <a:tblGrid>
                <a:gridCol w="1105175"/>
                <a:gridCol w="935200"/>
                <a:gridCol w="849450"/>
              </a:tblGrid>
              <a:tr h="2464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8287"/>
                    </a:solidFill>
                  </a:tcPr>
                </a:tc>
              </a:tr>
              <a:tr h="2614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2696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072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r h="3072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C6C6"/>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E"/>
                      </a:solidFill>
                      <a:prstDash val="solid"/>
                      <a:round/>
                      <a:headEnd len="sm" w="sm" type="none"/>
                      <a:tailEnd len="sm" w="sm" type="none"/>
                    </a:lnL>
                    <a:lnR cap="flat" cmpd="sng" w="9525">
                      <a:solidFill>
                        <a:srgbClr val="FFFFFE"/>
                      </a:solidFill>
                      <a:prstDash val="solid"/>
                      <a:round/>
                      <a:headEnd len="sm" w="sm" type="none"/>
                      <a:tailEnd len="sm" w="sm" type="none"/>
                    </a:lnR>
                    <a:lnT cap="flat" cmpd="sng" w="9525">
                      <a:solidFill>
                        <a:srgbClr val="FFFFFE"/>
                      </a:solidFill>
                      <a:prstDash val="solid"/>
                      <a:round/>
                      <a:headEnd len="sm" w="sm" type="none"/>
                      <a:tailEnd len="sm" w="sm" type="none"/>
                    </a:lnT>
                    <a:lnB cap="flat" cmpd="sng" w="9525">
                      <a:solidFill>
                        <a:srgbClr val="FFFFFE"/>
                      </a:solidFill>
                      <a:prstDash val="solid"/>
                      <a:round/>
                      <a:headEnd len="sm" w="sm" type="none"/>
                      <a:tailEnd len="sm" w="sm" type="none"/>
                    </a:lnB>
                    <a:solidFill>
                      <a:srgbClr val="FFE3E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432cae1659_0_1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40" name="Google Shape;240;g2432cae1659_0_11"/>
          <p:cNvSpPr txBox="1"/>
          <p:nvPr/>
        </p:nvSpPr>
        <p:spPr>
          <a:xfrm>
            <a:off x="5073550" y="1295388"/>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41" name="Google Shape;241;g2432cae1659_0_11"/>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grpSp>
        <p:nvGrpSpPr>
          <p:cNvPr id="242" name="Google Shape;242;g2432cae1659_0_11"/>
          <p:cNvGrpSpPr/>
          <p:nvPr/>
        </p:nvGrpSpPr>
        <p:grpSpPr>
          <a:xfrm>
            <a:off x="5173203" y="2019906"/>
            <a:ext cx="6601303" cy="2720332"/>
            <a:chOff x="5143847" y="2624475"/>
            <a:chExt cx="6601303" cy="3126100"/>
          </a:xfrm>
        </p:grpSpPr>
        <p:sp>
          <p:nvSpPr>
            <p:cNvPr id="243" name="Google Shape;243;g2432cae1659_0_11"/>
            <p:cNvSpPr/>
            <p:nvPr/>
          </p:nvSpPr>
          <p:spPr>
            <a:xfrm>
              <a:off x="5143847" y="2634214"/>
              <a:ext cx="6535200" cy="8877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44" name="Google Shape;244;g2432cae1659_0_11"/>
            <p:cNvSpPr txBox="1"/>
            <p:nvPr/>
          </p:nvSpPr>
          <p:spPr>
            <a:xfrm>
              <a:off x="5209950" y="26244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SUBQUERY TRONG SQL </a:t>
              </a:r>
              <a:endParaRPr b="0" i="0" sz="2000" u="none" cap="none" strike="noStrike">
                <a:solidFill>
                  <a:srgbClr val="000000"/>
                </a:solidFill>
                <a:latin typeface="Arial"/>
                <a:ea typeface="Arial"/>
                <a:cs typeface="Arial"/>
                <a:sym typeface="Arial"/>
              </a:endParaRPr>
            </a:p>
          </p:txBody>
        </p:sp>
        <p:sp>
          <p:nvSpPr>
            <p:cNvPr id="245" name="Google Shape;245;g2432cae1659_0_11"/>
            <p:cNvSpPr/>
            <p:nvPr/>
          </p:nvSpPr>
          <p:spPr>
            <a:xfrm>
              <a:off x="5143847" y="3748538"/>
              <a:ext cx="6535200" cy="8877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46" name="Google Shape;246;g2432cae1659_0_11"/>
            <p:cNvSpPr txBox="1"/>
            <p:nvPr/>
          </p:nvSpPr>
          <p:spPr>
            <a:xfrm>
              <a:off x="5209950" y="3748550"/>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2. CTE TRONG SQL</a:t>
              </a:r>
              <a:endParaRPr b="0" i="0" sz="2000" u="none" cap="none" strike="noStrike">
                <a:solidFill>
                  <a:srgbClr val="E2262D"/>
                </a:solidFill>
                <a:latin typeface="Arial"/>
                <a:ea typeface="Arial"/>
                <a:cs typeface="Arial"/>
                <a:sym typeface="Arial"/>
              </a:endParaRPr>
            </a:p>
          </p:txBody>
        </p:sp>
        <p:sp>
          <p:nvSpPr>
            <p:cNvPr id="247" name="Google Shape;247;g2432cae1659_0_11"/>
            <p:cNvSpPr/>
            <p:nvPr/>
          </p:nvSpPr>
          <p:spPr>
            <a:xfrm>
              <a:off x="5143847" y="4862863"/>
              <a:ext cx="6535200" cy="8877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48" name="Google Shape;248;g2432cae1659_0_11"/>
            <p:cNvSpPr txBox="1"/>
            <p:nvPr/>
          </p:nvSpPr>
          <p:spPr>
            <a:xfrm>
              <a:off x="5209950" y="48628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VIEW TRONG SQL</a:t>
              </a:r>
              <a:endParaRPr b="0" i="0" sz="2000" u="none" cap="none" strike="noStrike">
                <a:solidFill>
                  <a:srgbClr val="E2262D"/>
                </a:solidFill>
                <a:latin typeface="Arial"/>
                <a:ea typeface="Arial"/>
                <a:cs typeface="Arial"/>
                <a:sym typeface="Arial"/>
              </a:endParaRPr>
            </a:p>
          </p:txBody>
        </p:sp>
      </p:grpSp>
      <p:grpSp>
        <p:nvGrpSpPr>
          <p:cNvPr id="249" name="Google Shape;249;g2432cae1659_0_11"/>
          <p:cNvGrpSpPr/>
          <p:nvPr/>
        </p:nvGrpSpPr>
        <p:grpSpPr>
          <a:xfrm>
            <a:off x="5206253" y="4965251"/>
            <a:ext cx="6601303" cy="772487"/>
            <a:chOff x="5143847" y="4862863"/>
            <a:chExt cx="6601303" cy="887712"/>
          </a:xfrm>
        </p:grpSpPr>
        <p:sp>
          <p:nvSpPr>
            <p:cNvPr id="250" name="Google Shape;250;g2432cae1659_0_11"/>
            <p:cNvSpPr/>
            <p:nvPr/>
          </p:nvSpPr>
          <p:spPr>
            <a:xfrm>
              <a:off x="5143847" y="4862863"/>
              <a:ext cx="6535200" cy="8877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p:txBody>
        </p:sp>
        <p:sp>
          <p:nvSpPr>
            <p:cNvPr id="251" name="Google Shape;251;g2432cae1659_0_11"/>
            <p:cNvSpPr txBox="1"/>
            <p:nvPr/>
          </p:nvSpPr>
          <p:spPr>
            <a:xfrm>
              <a:off x="5209950" y="4862875"/>
              <a:ext cx="6535200" cy="887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VỚI MENTOR</a:t>
              </a:r>
              <a:endParaRPr b="0" i="0" sz="2000" u="none" cap="none" strike="noStrike">
                <a:solidFill>
                  <a:srgbClr val="E2262D"/>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a0854cc649_9_788"/>
          <p:cNvSpPr txBox="1"/>
          <p:nvPr/>
        </p:nvSpPr>
        <p:spPr>
          <a:xfrm>
            <a:off x="3453900" y="460225"/>
            <a:ext cx="5284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SubQuery</a:t>
            </a:r>
            <a:r>
              <a:rPr b="1" i="0" lang="en-US" sz="3800" u="none" cap="none" strike="noStrike">
                <a:solidFill>
                  <a:schemeClr val="dk1"/>
                </a:solidFill>
                <a:latin typeface="Exo"/>
                <a:ea typeface="Exo"/>
                <a:cs typeface="Exo"/>
                <a:sym typeface="Exo"/>
              </a:rPr>
              <a:t> là gì ?</a:t>
            </a:r>
            <a:endParaRPr b="1" i="0" sz="3800" u="none" cap="none" strike="noStrike">
              <a:solidFill>
                <a:schemeClr val="dk1"/>
              </a:solidFill>
              <a:latin typeface="Exo"/>
              <a:ea typeface="Exo"/>
              <a:cs typeface="Exo"/>
              <a:sym typeface="Exo"/>
            </a:endParaRPr>
          </a:p>
        </p:txBody>
      </p:sp>
      <p:sp>
        <p:nvSpPr>
          <p:cNvPr id="257" name="Google Shape;257;g1a0854cc649_9_788"/>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58" name="Google Shape;258;g1a0854cc649_9_788"/>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sp>
        <p:nvSpPr>
          <p:cNvPr id="259" name="Google Shape;259;g1a0854cc649_9_788"/>
          <p:cNvSpPr txBox="1"/>
          <p:nvPr/>
        </p:nvSpPr>
        <p:spPr>
          <a:xfrm>
            <a:off x="735075" y="1481550"/>
            <a:ext cx="6304500" cy="486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a:t>
            </a:r>
            <a:r>
              <a:rPr b="1" i="0" lang="en-US" sz="1700" u="none" cap="none" strike="noStrike">
                <a:solidFill>
                  <a:srgbClr val="E11F26"/>
                </a:solidFill>
                <a:latin typeface="Exo"/>
                <a:ea typeface="Exo"/>
                <a:cs typeface="Exo"/>
                <a:sym typeface="Exo"/>
              </a:rPr>
              <a:t>Subquery</a:t>
            </a:r>
            <a:r>
              <a:rPr b="0" i="0" lang="en-US" sz="1700" u="none" cap="none" strike="noStrike">
                <a:solidFill>
                  <a:srgbClr val="000000"/>
                </a:solidFill>
                <a:latin typeface="Exo Medium"/>
                <a:ea typeface="Exo Medium"/>
                <a:cs typeface="Exo Medium"/>
                <a:sym typeface="Exo Medium"/>
              </a:rPr>
              <a:t> (truy vấn con) là </a:t>
            </a:r>
            <a:r>
              <a:rPr b="1" i="1" lang="en-US" sz="1700" u="none" cap="none" strike="noStrike">
                <a:solidFill>
                  <a:srgbClr val="000000"/>
                </a:solidFill>
                <a:latin typeface="Exo"/>
                <a:ea typeface="Exo"/>
                <a:cs typeface="Exo"/>
                <a:sym typeface="Exo"/>
              </a:rPr>
              <a:t>một câu truy vấn SQL</a:t>
            </a:r>
            <a:r>
              <a:rPr b="0" i="0" lang="en-US" sz="1700" u="none" cap="none" strike="noStrike">
                <a:solidFill>
                  <a:srgbClr val="000000"/>
                </a:solidFill>
                <a:latin typeface="Exo Medium"/>
                <a:ea typeface="Exo Medium"/>
                <a:cs typeface="Exo Medium"/>
                <a:sym typeface="Exo Medium"/>
              </a:rPr>
              <a:t> được </a:t>
            </a:r>
            <a:r>
              <a:rPr b="1" i="0" lang="en-US" sz="1700" u="none" cap="none" strike="noStrike">
                <a:solidFill>
                  <a:srgbClr val="000000"/>
                </a:solidFill>
                <a:latin typeface="Exo"/>
                <a:ea typeface="Exo"/>
                <a:cs typeface="Exo"/>
                <a:sym typeface="Exo"/>
              </a:rPr>
              <a:t>nhúng</a:t>
            </a:r>
            <a:r>
              <a:rPr b="0" i="0" lang="en-US" sz="1700" u="none" cap="none" strike="noStrike">
                <a:solidFill>
                  <a:srgbClr val="000000"/>
                </a:solidFill>
                <a:latin typeface="Exo Medium"/>
                <a:ea typeface="Exo Medium"/>
                <a:cs typeface="Exo Medium"/>
                <a:sym typeface="Exo Medium"/>
              </a:rPr>
              <a:t> trong một </a:t>
            </a:r>
            <a:r>
              <a:rPr b="1" i="1" lang="en-US" sz="1700" u="none" cap="none" strike="noStrike">
                <a:solidFill>
                  <a:srgbClr val="000000"/>
                </a:solidFill>
                <a:latin typeface="Exo"/>
                <a:ea typeface="Exo"/>
                <a:cs typeface="Exo"/>
                <a:sym typeface="Exo"/>
              </a:rPr>
              <a:t>câu truy vấn lớn hơn</a:t>
            </a:r>
            <a:r>
              <a:rPr b="0" i="0" lang="en-US" sz="1700" u="none" cap="none" strike="noStrike">
                <a:solidFill>
                  <a:srgbClr val="000000"/>
                </a:solidFill>
                <a:latin typeface="Exo Medium"/>
                <a:ea typeface="Exo Medium"/>
                <a:cs typeface="Exo Medium"/>
                <a:sym typeface="Exo Medium"/>
              </a:rPr>
              <a:t>.</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700" u="none" cap="none" strike="noStrike">
                <a:solidFill>
                  <a:srgbClr val="E11F26"/>
                </a:solidFill>
                <a:latin typeface="Exo"/>
                <a:ea typeface="Exo"/>
                <a:cs typeface="Exo"/>
                <a:sym typeface="Exo"/>
              </a:rPr>
              <a:t>  Subquery</a:t>
            </a:r>
            <a:r>
              <a:rPr b="0" i="0" lang="en-US" sz="1700" u="none" cap="none" strike="noStrike">
                <a:solidFill>
                  <a:srgbClr val="000000"/>
                </a:solidFill>
                <a:latin typeface="Exo Medium"/>
                <a:ea typeface="Exo Medium"/>
                <a:cs typeface="Exo Medium"/>
                <a:sym typeface="Exo Medium"/>
              </a:rPr>
              <a:t> thường được sử dụng để thực hiện truy vấn trên một tập hợp dữ liệu con hoặc kết quả truy vấn trước đó.</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400"/>
              <a:buFont typeface="Arial"/>
              <a:buNone/>
            </a:pPr>
            <a:r>
              <a:rPr b="1" i="0" lang="en-US" sz="1700" u="none" cap="none" strike="noStrike">
                <a:solidFill>
                  <a:srgbClr val="E11F26"/>
                </a:solidFill>
                <a:latin typeface="Exo"/>
                <a:ea typeface="Exo"/>
                <a:cs typeface="Exo"/>
                <a:sym typeface="Exo"/>
              </a:rPr>
              <a:t>  Subquery</a:t>
            </a:r>
            <a:r>
              <a:rPr b="0" i="0" lang="en-US" sz="1700" u="none" cap="none" strike="noStrike">
                <a:solidFill>
                  <a:schemeClr val="dk1"/>
                </a:solidFill>
                <a:latin typeface="Exo Medium"/>
                <a:ea typeface="Exo Medium"/>
                <a:cs typeface="Exo Medium"/>
                <a:sym typeface="Exo Medium"/>
              </a:rPr>
              <a:t> có thể nằm trong các mệnh đề của câu truy vấn như: </a:t>
            </a:r>
            <a:endParaRPr b="0" i="0" sz="1700" u="none" cap="none" strike="noStrike">
              <a:solidFill>
                <a:schemeClr val="dk1"/>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700"/>
              <a:buFont typeface="Arial"/>
              <a:buNone/>
            </a:pPr>
            <a:r>
              <a:rPr b="1" i="0" lang="en-US" sz="1700" u="none" cap="none" strike="noStrike">
                <a:solidFill>
                  <a:srgbClr val="0000FF"/>
                </a:solidFill>
                <a:latin typeface="Exo"/>
                <a:ea typeface="Exo"/>
                <a:cs typeface="Exo"/>
                <a:sym typeface="Exo"/>
              </a:rPr>
              <a:t>SELECT</a:t>
            </a:r>
            <a:endParaRPr b="1" i="0" sz="1700" u="none" cap="none" strike="noStrike">
              <a:solidFill>
                <a:srgbClr val="0000FF"/>
              </a:solidFill>
              <a:latin typeface="Exo"/>
              <a:ea typeface="Exo"/>
              <a:cs typeface="Exo"/>
              <a:sym typeface="Exo"/>
            </a:endParaRPr>
          </a:p>
          <a:p>
            <a:pPr indent="0" lvl="0" marL="457200" marR="0" rtl="0" algn="l">
              <a:lnSpc>
                <a:spcPct val="115000"/>
              </a:lnSpc>
              <a:spcBef>
                <a:spcPts val="0"/>
              </a:spcBef>
              <a:spcAft>
                <a:spcPts val="0"/>
              </a:spcAft>
              <a:buClr>
                <a:srgbClr val="000000"/>
              </a:buClr>
              <a:buSzPts val="1700"/>
              <a:buFont typeface="Arial"/>
              <a:buNone/>
            </a:pPr>
            <a:r>
              <a:rPr b="1" i="0" lang="en-US" sz="1700" u="none" cap="none" strike="noStrike">
                <a:solidFill>
                  <a:srgbClr val="0000FF"/>
                </a:solidFill>
                <a:latin typeface="Exo"/>
                <a:ea typeface="Exo"/>
                <a:cs typeface="Exo"/>
                <a:sym typeface="Exo"/>
              </a:rPr>
              <a:t>FROM</a:t>
            </a:r>
            <a:endParaRPr b="1" i="0" sz="1700" u="none" cap="none" strike="noStrike">
              <a:solidFill>
                <a:srgbClr val="0000FF"/>
              </a:solidFill>
              <a:latin typeface="Exo"/>
              <a:ea typeface="Exo"/>
              <a:cs typeface="Exo"/>
              <a:sym typeface="Exo"/>
            </a:endParaRPr>
          </a:p>
          <a:p>
            <a:pPr indent="0" lvl="0" marL="457200" marR="0" rtl="0" algn="l">
              <a:lnSpc>
                <a:spcPct val="115000"/>
              </a:lnSpc>
              <a:spcBef>
                <a:spcPts val="0"/>
              </a:spcBef>
              <a:spcAft>
                <a:spcPts val="0"/>
              </a:spcAft>
              <a:buClr>
                <a:srgbClr val="000000"/>
              </a:buClr>
              <a:buSzPts val="1700"/>
              <a:buFont typeface="Arial"/>
              <a:buNone/>
            </a:pPr>
            <a:r>
              <a:rPr b="1" i="0" lang="en-US" sz="1700" u="none" cap="none" strike="noStrike">
                <a:solidFill>
                  <a:srgbClr val="0000FF"/>
                </a:solidFill>
                <a:latin typeface="Exo"/>
                <a:ea typeface="Exo"/>
                <a:cs typeface="Exo"/>
                <a:sym typeface="Exo"/>
              </a:rPr>
              <a:t>WHERE</a:t>
            </a:r>
            <a:endParaRPr b="1" i="0" sz="1700" u="none" cap="none" strike="noStrike">
              <a:solidFill>
                <a:srgbClr val="0000FF"/>
              </a:solidFill>
              <a:latin typeface="Exo"/>
              <a:ea typeface="Exo"/>
              <a:cs typeface="Exo"/>
              <a:sym typeface="Exo"/>
            </a:endParaRPr>
          </a:p>
          <a:p>
            <a:pPr indent="0" lvl="0" marL="457200" marR="0" rtl="0" algn="l">
              <a:lnSpc>
                <a:spcPct val="115000"/>
              </a:lnSpc>
              <a:spcBef>
                <a:spcPts val="0"/>
              </a:spcBef>
              <a:spcAft>
                <a:spcPts val="0"/>
              </a:spcAft>
              <a:buClr>
                <a:srgbClr val="000000"/>
              </a:buClr>
              <a:buSzPts val="1700"/>
              <a:buFont typeface="Arial"/>
              <a:buNone/>
            </a:pPr>
            <a:r>
              <a:rPr b="1" i="0" lang="en-US" sz="1700" u="none" cap="none" strike="noStrike">
                <a:solidFill>
                  <a:srgbClr val="0000FF"/>
                </a:solidFill>
                <a:latin typeface="Exo"/>
                <a:ea typeface="Exo"/>
                <a:cs typeface="Exo"/>
                <a:sym typeface="Exo"/>
              </a:rPr>
              <a:t>HAVING</a:t>
            </a:r>
            <a:endParaRPr b="1" i="0" sz="1700" u="none" cap="none" strike="noStrike">
              <a:solidFill>
                <a:srgbClr val="0000FF"/>
              </a:solidFill>
              <a:latin typeface="Exo"/>
              <a:ea typeface="Exo"/>
              <a:cs typeface="Exo"/>
              <a:sym typeface="Exo"/>
            </a:endParaRPr>
          </a:p>
          <a:p>
            <a:pPr indent="0" lvl="0" marL="0" marR="0" rtl="0" algn="l">
              <a:lnSpc>
                <a:spcPct val="100000"/>
              </a:lnSpc>
              <a:spcBef>
                <a:spcPts val="0"/>
              </a:spcBef>
              <a:spcAft>
                <a:spcPts val="0"/>
              </a:spcAft>
              <a:buClr>
                <a:schemeClr val="dk1"/>
              </a:buClr>
              <a:buSzPts val="1400"/>
              <a:buFont typeface="Arial"/>
              <a:buNone/>
            </a:pPr>
            <a:r>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700" u="none" cap="none" strike="noStrike">
                <a:solidFill>
                  <a:srgbClr val="000000"/>
                </a:solidFill>
                <a:latin typeface="Exo"/>
                <a:ea typeface="Exo"/>
                <a:cs typeface="Exo"/>
                <a:sym typeface="Exo"/>
              </a:rPr>
              <a:t> </a:t>
            </a:r>
            <a:r>
              <a:rPr b="1" i="0" lang="en-US" sz="1700" u="none" cap="none" strike="noStrike">
                <a:solidFill>
                  <a:srgbClr val="E2262D"/>
                </a:solidFill>
                <a:latin typeface="Exo"/>
                <a:ea typeface="Exo"/>
                <a:cs typeface="Exo"/>
                <a:sym typeface="Exo"/>
              </a:rPr>
              <a:t> </a:t>
            </a:r>
            <a:endParaRPr b="0" i="0" sz="1700" u="none" cap="none" strike="noStrike">
              <a:solidFill>
                <a:srgbClr val="000000"/>
              </a:solidFill>
              <a:latin typeface="Exo Medium"/>
              <a:ea typeface="Exo Medium"/>
              <a:cs typeface="Exo Medium"/>
              <a:sym typeface="Exo Medium"/>
            </a:endParaRPr>
          </a:p>
        </p:txBody>
      </p:sp>
      <p:pic>
        <p:nvPicPr>
          <p:cNvPr id="260" name="Google Shape;260;g1a0854cc649_9_788"/>
          <p:cNvPicPr preferRelativeResize="0"/>
          <p:nvPr/>
        </p:nvPicPr>
        <p:blipFill rotWithShape="1">
          <a:blip r:embed="rId4">
            <a:alphaModFix/>
          </a:blip>
          <a:srcRect b="0" l="0" r="0" t="0"/>
          <a:stretch/>
        </p:blipFill>
        <p:spPr>
          <a:xfrm>
            <a:off x="735083" y="1628484"/>
            <a:ext cx="88821" cy="190315"/>
          </a:xfrm>
          <a:prstGeom prst="rect">
            <a:avLst/>
          </a:prstGeom>
          <a:noFill/>
          <a:ln>
            <a:noFill/>
          </a:ln>
        </p:spPr>
      </p:pic>
      <p:pic>
        <p:nvPicPr>
          <p:cNvPr id="261" name="Google Shape;261;g1a0854cc649_9_788"/>
          <p:cNvPicPr preferRelativeResize="0"/>
          <p:nvPr/>
        </p:nvPicPr>
        <p:blipFill rotWithShape="1">
          <a:blip r:embed="rId4">
            <a:alphaModFix/>
          </a:blip>
          <a:srcRect b="0" l="0" r="0" t="0"/>
          <a:stretch/>
        </p:blipFill>
        <p:spPr>
          <a:xfrm>
            <a:off x="735083" y="2373171"/>
            <a:ext cx="88821" cy="190315"/>
          </a:xfrm>
          <a:prstGeom prst="rect">
            <a:avLst/>
          </a:prstGeom>
          <a:noFill/>
          <a:ln>
            <a:noFill/>
          </a:ln>
        </p:spPr>
      </p:pic>
      <p:pic>
        <p:nvPicPr>
          <p:cNvPr id="262" name="Google Shape;262;g1a0854cc649_9_788"/>
          <p:cNvPicPr preferRelativeResize="0"/>
          <p:nvPr/>
        </p:nvPicPr>
        <p:blipFill rotWithShape="1">
          <a:blip r:embed="rId4">
            <a:alphaModFix/>
          </a:blip>
          <a:srcRect b="0" l="0" r="0" t="0"/>
          <a:stretch/>
        </p:blipFill>
        <p:spPr>
          <a:xfrm>
            <a:off x="735083" y="3179646"/>
            <a:ext cx="88821" cy="190315"/>
          </a:xfrm>
          <a:prstGeom prst="rect">
            <a:avLst/>
          </a:prstGeom>
          <a:noFill/>
          <a:ln>
            <a:noFill/>
          </a:ln>
        </p:spPr>
      </p:pic>
      <p:pic>
        <p:nvPicPr>
          <p:cNvPr id="263" name="Google Shape;263;g1a0854cc649_9_788"/>
          <p:cNvPicPr preferRelativeResize="0"/>
          <p:nvPr/>
        </p:nvPicPr>
        <p:blipFill rotWithShape="1">
          <a:blip r:embed="rId4">
            <a:alphaModFix/>
          </a:blip>
          <a:srcRect b="0" l="0" r="0" t="0"/>
          <a:stretch/>
        </p:blipFill>
        <p:spPr>
          <a:xfrm>
            <a:off x="1096283" y="4357246"/>
            <a:ext cx="88821" cy="190315"/>
          </a:xfrm>
          <a:prstGeom prst="rect">
            <a:avLst/>
          </a:prstGeom>
          <a:noFill/>
          <a:ln>
            <a:noFill/>
          </a:ln>
        </p:spPr>
      </p:pic>
      <p:pic>
        <p:nvPicPr>
          <p:cNvPr id="264" name="Google Shape;264;g1a0854cc649_9_788"/>
          <p:cNvPicPr preferRelativeResize="0"/>
          <p:nvPr/>
        </p:nvPicPr>
        <p:blipFill rotWithShape="1">
          <a:blip r:embed="rId4">
            <a:alphaModFix/>
          </a:blip>
          <a:srcRect b="0" l="0" r="0" t="0"/>
          <a:stretch/>
        </p:blipFill>
        <p:spPr>
          <a:xfrm>
            <a:off x="1096283" y="4641696"/>
            <a:ext cx="88821" cy="190315"/>
          </a:xfrm>
          <a:prstGeom prst="rect">
            <a:avLst/>
          </a:prstGeom>
          <a:noFill/>
          <a:ln>
            <a:noFill/>
          </a:ln>
        </p:spPr>
      </p:pic>
      <p:pic>
        <p:nvPicPr>
          <p:cNvPr id="265" name="Google Shape;265;g1a0854cc649_9_788"/>
          <p:cNvPicPr preferRelativeResize="0"/>
          <p:nvPr/>
        </p:nvPicPr>
        <p:blipFill rotWithShape="1">
          <a:blip r:embed="rId4">
            <a:alphaModFix/>
          </a:blip>
          <a:srcRect b="0" l="0" r="0" t="0"/>
          <a:stretch/>
        </p:blipFill>
        <p:spPr>
          <a:xfrm>
            <a:off x="1096283" y="3744746"/>
            <a:ext cx="88821" cy="190315"/>
          </a:xfrm>
          <a:prstGeom prst="rect">
            <a:avLst/>
          </a:prstGeom>
          <a:noFill/>
          <a:ln>
            <a:noFill/>
          </a:ln>
        </p:spPr>
      </p:pic>
      <p:pic>
        <p:nvPicPr>
          <p:cNvPr id="266" name="Google Shape;266;g1a0854cc649_9_788"/>
          <p:cNvPicPr preferRelativeResize="0"/>
          <p:nvPr/>
        </p:nvPicPr>
        <p:blipFill rotWithShape="1">
          <a:blip r:embed="rId4">
            <a:alphaModFix/>
          </a:blip>
          <a:srcRect b="0" l="0" r="0" t="0"/>
          <a:stretch/>
        </p:blipFill>
        <p:spPr>
          <a:xfrm>
            <a:off x="1096283" y="4072796"/>
            <a:ext cx="88821" cy="190315"/>
          </a:xfrm>
          <a:prstGeom prst="rect">
            <a:avLst/>
          </a:prstGeom>
          <a:noFill/>
          <a:ln>
            <a:noFill/>
          </a:ln>
        </p:spPr>
      </p:pic>
      <p:pic>
        <p:nvPicPr>
          <p:cNvPr id="267" name="Google Shape;267;g1a0854cc649_9_788"/>
          <p:cNvPicPr preferRelativeResize="0"/>
          <p:nvPr/>
        </p:nvPicPr>
        <p:blipFill rotWithShape="1">
          <a:blip r:embed="rId5">
            <a:alphaModFix/>
          </a:blip>
          <a:srcRect b="0" l="0" r="0" t="0"/>
          <a:stretch/>
        </p:blipFill>
        <p:spPr>
          <a:xfrm>
            <a:off x="7224925" y="994925"/>
            <a:ext cx="4737050" cy="578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484a3ee230_1_0"/>
          <p:cNvSpPr txBox="1"/>
          <p:nvPr/>
        </p:nvSpPr>
        <p:spPr>
          <a:xfrm>
            <a:off x="1739075" y="460225"/>
            <a:ext cx="69990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SubQuery</a:t>
            </a:r>
            <a:r>
              <a:rPr b="1" i="0" lang="en-US" sz="3800" u="none" cap="none" strike="noStrike">
                <a:solidFill>
                  <a:schemeClr val="dk1"/>
                </a:solidFill>
                <a:latin typeface="Exo"/>
                <a:ea typeface="Exo"/>
                <a:cs typeface="Exo"/>
                <a:sym typeface="Exo"/>
              </a:rPr>
              <a:t> có ưu điểm gì?</a:t>
            </a:r>
            <a:endParaRPr b="1" i="0" sz="3800" u="none" cap="none" strike="noStrike">
              <a:solidFill>
                <a:schemeClr val="dk1"/>
              </a:solidFill>
              <a:latin typeface="Exo"/>
              <a:ea typeface="Exo"/>
              <a:cs typeface="Exo"/>
              <a:sym typeface="Exo"/>
            </a:endParaRPr>
          </a:p>
        </p:txBody>
      </p:sp>
      <p:sp>
        <p:nvSpPr>
          <p:cNvPr id="273" name="Google Shape;273;g2484a3ee230_1_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74" name="Google Shape;274;g2484a3ee230_1_0"/>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sp>
        <p:nvSpPr>
          <p:cNvPr id="275" name="Google Shape;275;g2484a3ee230_1_0"/>
          <p:cNvSpPr txBox="1"/>
          <p:nvPr/>
        </p:nvSpPr>
        <p:spPr>
          <a:xfrm>
            <a:off x="735075" y="1481550"/>
            <a:ext cx="6304500" cy="303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a:t>
            </a:r>
            <a:r>
              <a:rPr b="0" i="0" lang="en-US" sz="1700" u="none" cap="none" strike="noStrike">
                <a:solidFill>
                  <a:schemeClr val="dk1"/>
                </a:solidFill>
                <a:latin typeface="Exo"/>
                <a:ea typeface="Exo"/>
                <a:cs typeface="Exo"/>
                <a:sym typeface="Exo"/>
              </a:rPr>
              <a:t>Với tính linh hoạt của mình, </a:t>
            </a:r>
            <a:r>
              <a:rPr b="1" i="0" lang="en-US" sz="1700" u="none" cap="none" strike="noStrike">
                <a:solidFill>
                  <a:srgbClr val="E2262D"/>
                </a:solidFill>
                <a:latin typeface="Exo"/>
                <a:ea typeface="Exo"/>
                <a:cs typeface="Exo"/>
                <a:sym typeface="Exo"/>
              </a:rPr>
              <a:t>Subquery </a:t>
            </a:r>
            <a:r>
              <a:rPr b="0" i="0" lang="en-US" sz="1700" u="none" cap="none" strike="noStrike">
                <a:solidFill>
                  <a:schemeClr val="dk1"/>
                </a:solidFill>
                <a:latin typeface="Exo"/>
                <a:ea typeface="Exo"/>
                <a:cs typeface="Exo"/>
                <a:sym typeface="Exo"/>
              </a:rPr>
              <a:t>có những ưu điểm như: </a:t>
            </a:r>
            <a:endParaRPr b="0" i="0" sz="1700" u="none" cap="none" strike="noStrike">
              <a:solidFill>
                <a:schemeClr val="dk1"/>
              </a:solidFill>
              <a:latin typeface="Exo"/>
              <a:ea typeface="Exo"/>
              <a:cs typeface="Exo"/>
              <a:sym typeface="Exo"/>
            </a:endParaRPr>
          </a:p>
          <a:p>
            <a:pPr indent="-298450" lvl="0" marL="457200" marR="0" rtl="0" algn="l">
              <a:lnSpc>
                <a:spcPct val="115000"/>
              </a:lnSpc>
              <a:spcBef>
                <a:spcPts val="0"/>
              </a:spcBef>
              <a:spcAft>
                <a:spcPts val="0"/>
              </a:spcAft>
              <a:buClr>
                <a:schemeClr val="dk1"/>
              </a:buClr>
              <a:buSzPts val="1100"/>
              <a:buFont typeface="Exo 2"/>
              <a:buChar char="-"/>
            </a:pPr>
            <a:r>
              <a:rPr b="0" i="0" lang="en-US" sz="1700" u="none" cap="none" strike="noStrike">
                <a:solidFill>
                  <a:schemeClr val="dk1"/>
                </a:solidFill>
                <a:latin typeface="Exo"/>
                <a:ea typeface="Exo"/>
                <a:cs typeface="Exo"/>
                <a:sym typeface="Exo"/>
              </a:rPr>
              <a:t>Giúp giải quyết các truy vấn phức tạp</a:t>
            </a:r>
            <a:endParaRPr b="0" i="0" sz="1700" u="none" cap="none" strike="noStrike">
              <a:solidFill>
                <a:schemeClr val="dk1"/>
              </a:solidFill>
              <a:latin typeface="Exo"/>
              <a:ea typeface="Exo"/>
              <a:cs typeface="Exo"/>
              <a:sym typeface="Exo"/>
            </a:endParaRPr>
          </a:p>
          <a:p>
            <a:pPr indent="-298450" lvl="0" marL="457200" marR="0" rtl="0" algn="l">
              <a:lnSpc>
                <a:spcPct val="115000"/>
              </a:lnSpc>
              <a:spcBef>
                <a:spcPts val="0"/>
              </a:spcBef>
              <a:spcAft>
                <a:spcPts val="0"/>
              </a:spcAft>
              <a:buClr>
                <a:schemeClr val="dk1"/>
              </a:buClr>
              <a:buSzPts val="1100"/>
              <a:buFont typeface="Exo 2"/>
              <a:buChar char="-"/>
            </a:pPr>
            <a:r>
              <a:rPr b="0" i="0" lang="en-US" sz="1700" u="none" cap="none" strike="noStrike">
                <a:solidFill>
                  <a:schemeClr val="dk1"/>
                </a:solidFill>
                <a:latin typeface="Exo"/>
                <a:ea typeface="Exo"/>
                <a:cs typeface="Exo"/>
                <a:sym typeface="Exo"/>
              </a:rPr>
              <a:t>Thực hiện tính toán dữ liệu khác nhau trên nhiều bảng khác nhau trong cùng 1 truy vấn</a:t>
            </a:r>
            <a:endParaRPr b="0" i="0" sz="1700" u="none" cap="none" strike="noStrike">
              <a:solidFill>
                <a:schemeClr val="dk1"/>
              </a:solidFill>
              <a:latin typeface="Exo"/>
              <a:ea typeface="Exo"/>
              <a:cs typeface="Exo"/>
              <a:sym typeface="Exo"/>
            </a:endParaRPr>
          </a:p>
          <a:p>
            <a:pPr indent="-298450" lvl="0" marL="457200" marR="0" rtl="0" algn="l">
              <a:lnSpc>
                <a:spcPct val="115000"/>
              </a:lnSpc>
              <a:spcBef>
                <a:spcPts val="0"/>
              </a:spcBef>
              <a:spcAft>
                <a:spcPts val="0"/>
              </a:spcAft>
              <a:buClr>
                <a:schemeClr val="dk1"/>
              </a:buClr>
              <a:buSzPts val="1100"/>
              <a:buFont typeface="Exo 2"/>
              <a:buChar char="-"/>
            </a:pPr>
            <a:r>
              <a:rPr b="0" i="0" lang="en-US" sz="1700" u="none" cap="none" strike="noStrike">
                <a:solidFill>
                  <a:schemeClr val="dk1"/>
                </a:solidFill>
                <a:latin typeface="Exo"/>
                <a:ea typeface="Exo"/>
                <a:cs typeface="Exo"/>
                <a:sym typeface="Exo"/>
              </a:rPr>
              <a:t>Tùy chỉnh kết quả truy vấn trả về giúp tối ưu hóa truy vấn</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400"/>
              <a:buFont typeface="Arial"/>
              <a:buNone/>
            </a:pPr>
            <a:r>
              <a:rPr b="1" i="0" lang="en-US" sz="1700" u="none" cap="none" strike="noStrike">
                <a:solidFill>
                  <a:srgbClr val="E11F26"/>
                </a:solidFill>
                <a:latin typeface="Exo"/>
                <a:ea typeface="Exo"/>
                <a:cs typeface="Exo"/>
                <a:sym typeface="Exo"/>
              </a:rPr>
              <a:t>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700" u="none" cap="none" strike="noStrike">
                <a:solidFill>
                  <a:srgbClr val="000000"/>
                </a:solidFill>
                <a:latin typeface="Exo"/>
                <a:ea typeface="Exo"/>
                <a:cs typeface="Exo"/>
                <a:sym typeface="Exo"/>
              </a:rPr>
              <a:t> </a:t>
            </a:r>
            <a:r>
              <a:rPr b="1" i="0" lang="en-US" sz="1700" u="none" cap="none" strike="noStrike">
                <a:solidFill>
                  <a:srgbClr val="E2262D"/>
                </a:solidFill>
                <a:latin typeface="Exo"/>
                <a:ea typeface="Exo"/>
                <a:cs typeface="Exo"/>
                <a:sym typeface="Exo"/>
              </a:rPr>
              <a:t> </a:t>
            </a:r>
            <a:endParaRPr b="0" i="0" sz="1700" u="none" cap="none" strike="noStrike">
              <a:solidFill>
                <a:srgbClr val="000000"/>
              </a:solidFill>
              <a:latin typeface="Exo Medium"/>
              <a:ea typeface="Exo Medium"/>
              <a:cs typeface="Exo Medium"/>
              <a:sym typeface="Exo Medium"/>
            </a:endParaRPr>
          </a:p>
        </p:txBody>
      </p:sp>
      <p:pic>
        <p:nvPicPr>
          <p:cNvPr id="276" name="Google Shape;276;g2484a3ee230_1_0"/>
          <p:cNvPicPr preferRelativeResize="0"/>
          <p:nvPr/>
        </p:nvPicPr>
        <p:blipFill rotWithShape="1">
          <a:blip r:embed="rId4">
            <a:alphaModFix/>
          </a:blip>
          <a:srcRect b="0" l="0" r="0" t="0"/>
          <a:stretch/>
        </p:blipFill>
        <p:spPr>
          <a:xfrm>
            <a:off x="735083" y="1628484"/>
            <a:ext cx="88821" cy="190315"/>
          </a:xfrm>
          <a:prstGeom prst="rect">
            <a:avLst/>
          </a:prstGeom>
          <a:noFill/>
          <a:ln>
            <a:noFill/>
          </a:ln>
        </p:spPr>
      </p:pic>
      <p:pic>
        <p:nvPicPr>
          <p:cNvPr id="277" name="Google Shape;277;g2484a3ee230_1_0"/>
          <p:cNvPicPr preferRelativeResize="0"/>
          <p:nvPr/>
        </p:nvPicPr>
        <p:blipFill rotWithShape="1">
          <a:blip r:embed="rId5">
            <a:alphaModFix/>
          </a:blip>
          <a:srcRect b="0" l="0" r="0" t="0"/>
          <a:stretch/>
        </p:blipFill>
        <p:spPr>
          <a:xfrm>
            <a:off x="7224925" y="994925"/>
            <a:ext cx="4737050" cy="578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g2432cae1659_0_8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83" name="Google Shape;283;g2432cae1659_0_8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84" name="Google Shape;284;g2432cae1659_0_8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85" name="Google Shape;285;g2432cae1659_0_8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86" name="Google Shape;286;g2432cae1659_0_84"/>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SUBQUERY TRONG SQL</a:t>
            </a:r>
            <a:endParaRPr b="0" i="0" sz="5100" u="none" cap="none" strike="noStrike">
              <a:solidFill>
                <a:schemeClr val="lt1"/>
              </a:solidFill>
              <a:latin typeface="Exo Black"/>
              <a:ea typeface="Exo Black"/>
              <a:cs typeface="Exo Black"/>
              <a:sym typeface="Exo Black"/>
            </a:endParaRPr>
          </a:p>
        </p:txBody>
      </p:sp>
      <p:sp>
        <p:nvSpPr>
          <p:cNvPr id="287" name="Google Shape;287;g2432cae1659_0_84"/>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chemeClr val="lt1"/>
                </a:solidFill>
                <a:latin typeface="Exo Black"/>
                <a:ea typeface="Exo Black"/>
                <a:cs typeface="Exo Black"/>
                <a:sym typeface="Exo Black"/>
              </a:rPr>
              <a:t>SUBQUERY KẾT HỢP VỚI WHERE</a:t>
            </a:r>
            <a:endParaRPr b="0" i="0" sz="2000" u="none" cap="none" strike="noStrike">
              <a:solidFill>
                <a:schemeClr val="lt1"/>
              </a:solidFill>
              <a:latin typeface="Exo Black"/>
              <a:ea typeface="Exo Black"/>
              <a:cs typeface="Exo Black"/>
              <a:sym typeface="Exo Black"/>
            </a:endParaRPr>
          </a:p>
        </p:txBody>
      </p:sp>
      <p:pic>
        <p:nvPicPr>
          <p:cNvPr id="288" name="Google Shape;288;g2432cae1659_0_8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g2432cae1659_0_61"/>
          <p:cNvPicPr preferRelativeResize="0"/>
          <p:nvPr/>
        </p:nvPicPr>
        <p:blipFill rotWithShape="1">
          <a:blip r:embed="rId3">
            <a:alphaModFix/>
          </a:blip>
          <a:srcRect b="0" l="0" r="0" t="0"/>
          <a:stretch/>
        </p:blipFill>
        <p:spPr>
          <a:xfrm>
            <a:off x="6647600" y="1295388"/>
            <a:ext cx="4562800" cy="5032476"/>
          </a:xfrm>
          <a:prstGeom prst="rect">
            <a:avLst/>
          </a:prstGeom>
          <a:noFill/>
          <a:ln>
            <a:noFill/>
          </a:ln>
        </p:spPr>
      </p:pic>
      <p:sp>
        <p:nvSpPr>
          <p:cNvPr id="295" name="Google Shape;295;g2432cae1659_0_61"/>
          <p:cNvSpPr txBox="1"/>
          <p:nvPr/>
        </p:nvSpPr>
        <p:spPr>
          <a:xfrm>
            <a:off x="8062000" y="4188000"/>
            <a:ext cx="1734000" cy="723300"/>
          </a:xfrm>
          <a:prstGeom prst="rect">
            <a:avLst/>
          </a:prstGeom>
          <a:noFill/>
          <a:ln cap="flat" cmpd="sng" w="19050">
            <a:solidFill>
              <a:srgbClr val="E11F26"/>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6" name="Google Shape;296;g2432cae1659_0_61"/>
          <p:cNvSpPr/>
          <p:nvPr/>
        </p:nvSpPr>
        <p:spPr>
          <a:xfrm flipH="1">
            <a:off x="10002800" y="4401200"/>
            <a:ext cx="308100" cy="227400"/>
          </a:xfrm>
          <a:prstGeom prst="rightArrow">
            <a:avLst>
              <a:gd fmla="val 50000" name="adj1"/>
              <a:gd fmla="val 50000" name="adj2"/>
            </a:avLst>
          </a:prstGeom>
          <a:solidFill>
            <a:srgbClr val="E11F26"/>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432cae1659_0_61"/>
          <p:cNvSpPr txBox="1"/>
          <p:nvPr/>
        </p:nvSpPr>
        <p:spPr>
          <a:xfrm>
            <a:off x="10406150" y="4314800"/>
            <a:ext cx="100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SubQuery</a:t>
            </a:r>
            <a:endParaRPr b="0" i="0" sz="1400" u="none" cap="none" strike="noStrike">
              <a:solidFill>
                <a:srgbClr val="000000"/>
              </a:solidFill>
              <a:latin typeface="Exo Medium"/>
              <a:ea typeface="Exo Medium"/>
              <a:cs typeface="Exo Medium"/>
              <a:sym typeface="Exo Medium"/>
            </a:endParaRPr>
          </a:p>
        </p:txBody>
      </p:sp>
      <p:pic>
        <p:nvPicPr>
          <p:cNvPr id="298" name="Google Shape;298;g2432cae1659_0_61"/>
          <p:cNvPicPr preferRelativeResize="0"/>
          <p:nvPr/>
        </p:nvPicPr>
        <p:blipFill rotWithShape="1">
          <a:blip r:embed="rId4">
            <a:alphaModFix/>
          </a:blip>
          <a:srcRect b="63550" l="0" r="65720" t="0"/>
          <a:stretch/>
        </p:blipFill>
        <p:spPr>
          <a:xfrm flipH="1">
            <a:off x="0" y="304800"/>
            <a:ext cx="3505434" cy="1610175"/>
          </a:xfrm>
          <a:prstGeom prst="rect">
            <a:avLst/>
          </a:prstGeom>
          <a:noFill/>
          <a:ln>
            <a:noFill/>
          </a:ln>
        </p:spPr>
      </p:pic>
      <p:sp>
        <p:nvSpPr>
          <p:cNvPr id="299" name="Google Shape;299;g2432cae1659_0_61"/>
          <p:cNvSpPr txBox="1"/>
          <p:nvPr/>
        </p:nvSpPr>
        <p:spPr>
          <a:xfrm>
            <a:off x="2131500" y="384025"/>
            <a:ext cx="79290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SubQuery</a:t>
            </a:r>
            <a:r>
              <a:rPr b="1" i="0" lang="en-US" sz="3800" u="none" cap="none" strike="noStrike">
                <a:solidFill>
                  <a:schemeClr val="dk1"/>
                </a:solidFill>
                <a:latin typeface="Exo"/>
                <a:ea typeface="Exo"/>
                <a:cs typeface="Exo"/>
                <a:sym typeface="Exo"/>
              </a:rPr>
              <a:t> hoạt động như thế nào?</a:t>
            </a:r>
            <a:endParaRPr b="1" i="0" sz="3800" u="none" cap="none" strike="noStrike">
              <a:solidFill>
                <a:schemeClr val="dk1"/>
              </a:solidFill>
              <a:latin typeface="Exo"/>
              <a:ea typeface="Exo"/>
              <a:cs typeface="Exo"/>
              <a:sym typeface="Exo"/>
            </a:endParaRPr>
          </a:p>
        </p:txBody>
      </p:sp>
      <p:sp>
        <p:nvSpPr>
          <p:cNvPr id="300" name="Google Shape;300;g2432cae1659_0_61"/>
          <p:cNvSpPr txBox="1"/>
          <p:nvPr/>
        </p:nvSpPr>
        <p:spPr>
          <a:xfrm>
            <a:off x="671875" y="3564650"/>
            <a:ext cx="5842500" cy="280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Trong ví dụ bên, </a:t>
            </a:r>
            <a:r>
              <a:rPr b="1" i="0" lang="en-US" sz="1700" u="none" cap="none" strike="noStrike">
                <a:solidFill>
                  <a:srgbClr val="E11F26"/>
                </a:solidFill>
                <a:latin typeface="Exo"/>
                <a:ea typeface="Exo"/>
                <a:cs typeface="Exo"/>
                <a:sym typeface="Exo"/>
              </a:rPr>
              <a:t>Subquery </a:t>
            </a:r>
            <a:r>
              <a:rPr b="0" i="0" lang="en-US" sz="1700" u="none" cap="none" strike="noStrike">
                <a:solidFill>
                  <a:schemeClr val="dk1"/>
                </a:solidFill>
                <a:latin typeface="Exo Medium"/>
                <a:ea typeface="Exo Medium"/>
                <a:cs typeface="Exo Medium"/>
                <a:sym typeface="Exo Medium"/>
              </a:rPr>
              <a:t>nằm cùng mệnh đề </a:t>
            </a:r>
            <a:r>
              <a:rPr b="1" i="0" lang="en-US" sz="1700" u="none" cap="none" strike="noStrike">
                <a:solidFill>
                  <a:srgbClr val="0000FF"/>
                </a:solidFill>
                <a:latin typeface="Exo"/>
                <a:ea typeface="Exo"/>
                <a:cs typeface="Exo"/>
                <a:sym typeface="Exo"/>
              </a:rPr>
              <a:t>WHERE</a:t>
            </a:r>
            <a:r>
              <a:rPr b="1" i="0" lang="en-US" sz="1700" u="none" cap="none" strike="noStrike">
                <a:solidFill>
                  <a:schemeClr val="dk1"/>
                </a:solidFill>
                <a:latin typeface="Exo"/>
                <a:ea typeface="Exo"/>
                <a:cs typeface="Exo"/>
                <a:sym typeface="Exo"/>
              </a:rPr>
              <a:t> </a:t>
            </a:r>
            <a:r>
              <a:rPr b="0" i="0" lang="en-US" sz="1700" u="none" cap="none" strike="noStrike">
                <a:solidFill>
                  <a:schemeClr val="dk1"/>
                </a:solidFill>
                <a:latin typeface="Exo Medium"/>
                <a:ea typeface="Exo Medium"/>
                <a:cs typeface="Exo Medium"/>
                <a:sym typeface="Exo Medium"/>
              </a:rPr>
              <a:t>tìm ra giá trị thấp nhất trong cột Age.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chemeClr val="dk1"/>
                </a:solidFill>
                <a:latin typeface="Exo Medium"/>
                <a:ea typeface="Exo Medium"/>
                <a:cs typeface="Exo Medium"/>
                <a:sym typeface="Exo Medium"/>
              </a:rPr>
              <a:t>  Sau khi tìm ra giá trị trong đoạn subquery, SQL sẽ sử dụng nó trong điều kiện </a:t>
            </a:r>
            <a:r>
              <a:rPr b="1" i="0" lang="en-US" sz="1700" u="none" cap="none" strike="noStrike">
                <a:solidFill>
                  <a:srgbClr val="0000FF"/>
                </a:solidFill>
                <a:latin typeface="Exo"/>
                <a:ea typeface="Exo"/>
                <a:cs typeface="Exo"/>
                <a:sym typeface="Exo"/>
              </a:rPr>
              <a:t>WHERE</a:t>
            </a:r>
            <a:r>
              <a:rPr b="0" i="0" lang="en-US" sz="1700" u="none" cap="none" strike="noStrike">
                <a:solidFill>
                  <a:schemeClr val="dk1"/>
                </a:solidFill>
                <a:latin typeface="Exo Medium"/>
                <a:ea typeface="Exo Medium"/>
                <a:cs typeface="Exo Medium"/>
                <a:sym typeface="Exo Medium"/>
              </a:rPr>
              <a:t> để lọc dữ liệu trong bảng Customers.</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chemeClr val="dk1"/>
                </a:solidFill>
                <a:latin typeface="Exo Medium"/>
                <a:ea typeface="Exo Medium"/>
                <a:cs typeface="Exo Medium"/>
                <a:sym typeface="Exo Medium"/>
              </a:rPr>
              <a:t>  Kết quả truy vấn sẽ được trả về bằng cách dựa trên dữ liệu đã được lọc từ mệnh đề </a:t>
            </a:r>
            <a:r>
              <a:rPr b="1" i="0" lang="en-US" sz="1700" u="none" cap="none" strike="noStrike">
                <a:solidFill>
                  <a:srgbClr val="0000FF"/>
                </a:solidFill>
                <a:latin typeface="Exo"/>
                <a:ea typeface="Exo"/>
                <a:cs typeface="Exo"/>
                <a:sym typeface="Exo"/>
              </a:rPr>
              <a:t>WHERE</a:t>
            </a:r>
            <a:r>
              <a:rPr b="0" i="0" lang="en-US" sz="1700" u="none" cap="none" strike="noStrike">
                <a:solidFill>
                  <a:schemeClr val="dk1"/>
                </a:solidFill>
                <a:latin typeface="Exo Medium"/>
                <a:ea typeface="Exo Medium"/>
                <a:cs typeface="Exo Medium"/>
                <a:sym typeface="Exo Medium"/>
              </a:rPr>
              <a:t> với kết quả từ </a:t>
            </a:r>
            <a:r>
              <a:rPr b="1" i="0" lang="en-US" sz="1700" u="none" cap="none" strike="noStrike">
                <a:solidFill>
                  <a:srgbClr val="E11F26"/>
                </a:solidFill>
                <a:latin typeface="Exo"/>
                <a:ea typeface="Exo"/>
                <a:cs typeface="Exo"/>
                <a:sym typeface="Exo"/>
              </a:rPr>
              <a:t>Subquery </a:t>
            </a:r>
            <a:endParaRPr b="0" i="0" sz="1700" u="none" cap="none" strike="noStrike">
              <a:solidFill>
                <a:srgbClr val="000000"/>
              </a:solidFill>
              <a:latin typeface="Exo Medium"/>
              <a:ea typeface="Exo Medium"/>
              <a:cs typeface="Exo Medium"/>
              <a:sym typeface="Exo Medium"/>
            </a:endParaRPr>
          </a:p>
        </p:txBody>
      </p:sp>
      <p:sp>
        <p:nvSpPr>
          <p:cNvPr id="301" name="Google Shape;301;g2432cae1659_0_61"/>
          <p:cNvSpPr txBox="1"/>
          <p:nvPr/>
        </p:nvSpPr>
        <p:spPr>
          <a:xfrm>
            <a:off x="124700" y="1528513"/>
            <a:ext cx="5601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rgbClr val="E11F26"/>
                </a:solidFill>
                <a:latin typeface="Exo Black"/>
                <a:ea typeface="Exo Black"/>
                <a:cs typeface="Exo Black"/>
                <a:sym typeface="Exo Black"/>
              </a:rPr>
              <a:t>SUBQUERY </a:t>
            </a:r>
            <a:r>
              <a:rPr b="0" i="0" lang="en-US" sz="2000" u="none" cap="none" strike="noStrike">
                <a:solidFill>
                  <a:schemeClr val="dk1"/>
                </a:solidFill>
                <a:latin typeface="Exo Black"/>
                <a:ea typeface="Exo Black"/>
                <a:cs typeface="Exo Black"/>
                <a:sym typeface="Exo Black"/>
              </a:rPr>
              <a:t>KẾT HỢP VỚI</a:t>
            </a:r>
            <a:r>
              <a:rPr b="0" i="0" lang="en-US" sz="2000" u="none" cap="none" strike="noStrike">
                <a:solidFill>
                  <a:srgbClr val="E11F26"/>
                </a:solidFill>
                <a:latin typeface="Exo Black"/>
                <a:ea typeface="Exo Black"/>
                <a:cs typeface="Exo Black"/>
                <a:sym typeface="Exo Black"/>
              </a:rPr>
              <a:t> </a:t>
            </a:r>
            <a:r>
              <a:rPr b="0" i="0" lang="en-US" sz="2000" u="none" cap="none" strike="noStrike">
                <a:solidFill>
                  <a:srgbClr val="0000FF"/>
                </a:solidFill>
                <a:latin typeface="Exo Black"/>
                <a:ea typeface="Exo Black"/>
                <a:cs typeface="Exo Black"/>
                <a:sym typeface="Exo Black"/>
              </a:rPr>
              <a:t>WHERE</a:t>
            </a:r>
            <a:endParaRPr b="0" i="0" sz="2000" u="none" cap="none" strike="noStrike">
              <a:solidFill>
                <a:srgbClr val="0000FF"/>
              </a:solidFill>
              <a:latin typeface="Exo Black"/>
              <a:ea typeface="Exo Black"/>
              <a:cs typeface="Exo Black"/>
              <a:sym typeface="Exo Black"/>
            </a:endParaRPr>
          </a:p>
        </p:txBody>
      </p:sp>
      <p:sp>
        <p:nvSpPr>
          <p:cNvPr id="302" name="Google Shape;302;g2432cae1659_0_61"/>
          <p:cNvSpPr txBox="1"/>
          <p:nvPr/>
        </p:nvSpPr>
        <p:spPr>
          <a:xfrm>
            <a:off x="778050" y="2723288"/>
            <a:ext cx="54792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E11F26"/>
                </a:solidFill>
                <a:latin typeface="Exo"/>
                <a:ea typeface="Exo"/>
                <a:cs typeface="Exo"/>
                <a:sym typeface="Exo"/>
              </a:rPr>
              <a:t>Subquery</a:t>
            </a:r>
            <a:r>
              <a:rPr b="0" i="0" lang="en-US" sz="1500" u="none" cap="none" strike="noStrike">
                <a:solidFill>
                  <a:srgbClr val="000000"/>
                </a:solidFill>
                <a:latin typeface="Exo Medium"/>
                <a:ea typeface="Exo Medium"/>
                <a:cs typeface="Exo Medium"/>
                <a:sym typeface="Exo Medium"/>
              </a:rPr>
              <a:t> khi kết hợp với </a:t>
            </a:r>
            <a:r>
              <a:rPr b="1" i="0" lang="en-US" sz="1700" u="none" cap="none" strike="noStrike">
                <a:solidFill>
                  <a:srgbClr val="0000FF"/>
                </a:solidFill>
                <a:latin typeface="Exo"/>
                <a:ea typeface="Exo"/>
                <a:cs typeface="Exo"/>
                <a:sym typeface="Exo"/>
              </a:rPr>
              <a:t>WHERE</a:t>
            </a:r>
            <a:r>
              <a:rPr b="0" i="0" lang="en-US" sz="1500" u="none" cap="none" strike="noStrike">
                <a:solidFill>
                  <a:srgbClr val="000000"/>
                </a:solidFill>
                <a:latin typeface="Exo Medium"/>
                <a:ea typeface="Exo Medium"/>
                <a:cs typeface="Exo Medium"/>
                <a:sym typeface="Exo Medium"/>
              </a:rPr>
              <a:t> có tác dụng hạn chế và lọc dữ liệu dựa trên kết quả của Subquery trả về</a:t>
            </a:r>
            <a:endParaRPr b="0" i="0" sz="1500" u="none" cap="none" strike="noStrike">
              <a:solidFill>
                <a:srgbClr val="000000"/>
              </a:solidFill>
              <a:latin typeface="Exo Medium"/>
              <a:ea typeface="Exo Medium"/>
              <a:cs typeface="Exo Medium"/>
              <a:sym typeface="Exo Medium"/>
            </a:endParaRPr>
          </a:p>
        </p:txBody>
      </p:sp>
      <p:pic>
        <p:nvPicPr>
          <p:cNvPr id="303" name="Google Shape;303;g2432cae1659_0_61"/>
          <p:cNvPicPr preferRelativeResize="0"/>
          <p:nvPr/>
        </p:nvPicPr>
        <p:blipFill rotWithShape="1">
          <a:blip r:embed="rId5">
            <a:alphaModFix/>
          </a:blip>
          <a:srcRect b="0" l="0" r="0" t="0"/>
          <a:stretch/>
        </p:blipFill>
        <p:spPr>
          <a:xfrm>
            <a:off x="627471" y="3678959"/>
            <a:ext cx="88821" cy="190315"/>
          </a:xfrm>
          <a:prstGeom prst="rect">
            <a:avLst/>
          </a:prstGeom>
          <a:noFill/>
          <a:ln>
            <a:noFill/>
          </a:ln>
        </p:spPr>
      </p:pic>
      <p:pic>
        <p:nvPicPr>
          <p:cNvPr id="304" name="Google Shape;304;g2432cae1659_0_61"/>
          <p:cNvPicPr preferRelativeResize="0"/>
          <p:nvPr/>
        </p:nvPicPr>
        <p:blipFill rotWithShape="1">
          <a:blip r:embed="rId5">
            <a:alphaModFix/>
          </a:blip>
          <a:srcRect b="0" l="0" r="0" t="0"/>
          <a:stretch/>
        </p:blipFill>
        <p:spPr>
          <a:xfrm>
            <a:off x="627483" y="2862009"/>
            <a:ext cx="88821" cy="190315"/>
          </a:xfrm>
          <a:prstGeom prst="rect">
            <a:avLst/>
          </a:prstGeom>
          <a:noFill/>
          <a:ln>
            <a:noFill/>
          </a:ln>
        </p:spPr>
      </p:pic>
      <p:pic>
        <p:nvPicPr>
          <p:cNvPr id="305" name="Google Shape;305;g2432cae1659_0_61"/>
          <p:cNvPicPr preferRelativeResize="0"/>
          <p:nvPr/>
        </p:nvPicPr>
        <p:blipFill rotWithShape="1">
          <a:blip r:embed="rId5">
            <a:alphaModFix/>
          </a:blip>
          <a:srcRect b="0" l="0" r="0" t="0"/>
          <a:stretch/>
        </p:blipFill>
        <p:spPr>
          <a:xfrm>
            <a:off x="627471" y="4473934"/>
            <a:ext cx="88821" cy="190315"/>
          </a:xfrm>
          <a:prstGeom prst="rect">
            <a:avLst/>
          </a:prstGeom>
          <a:noFill/>
          <a:ln>
            <a:noFill/>
          </a:ln>
        </p:spPr>
      </p:pic>
      <p:pic>
        <p:nvPicPr>
          <p:cNvPr id="306" name="Google Shape;306;g2432cae1659_0_61"/>
          <p:cNvPicPr preferRelativeResize="0"/>
          <p:nvPr/>
        </p:nvPicPr>
        <p:blipFill rotWithShape="1">
          <a:blip r:embed="rId5">
            <a:alphaModFix/>
          </a:blip>
          <a:srcRect b="0" l="0" r="0" t="0"/>
          <a:stretch/>
        </p:blipFill>
        <p:spPr>
          <a:xfrm>
            <a:off x="627471" y="5478109"/>
            <a:ext cx="88821" cy="190315"/>
          </a:xfrm>
          <a:prstGeom prst="rect">
            <a:avLst/>
          </a:prstGeom>
          <a:noFill/>
          <a:ln>
            <a:noFill/>
          </a:ln>
        </p:spPr>
      </p:pic>
      <p:sp>
        <p:nvSpPr>
          <p:cNvPr id="307" name="Google Shape;307;g2432cae1659_0_61"/>
          <p:cNvSpPr txBox="1"/>
          <p:nvPr/>
        </p:nvSpPr>
        <p:spPr>
          <a:xfrm>
            <a:off x="684825" y="2046200"/>
            <a:ext cx="6055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Exo"/>
                <a:ea typeface="Exo"/>
                <a:cs typeface="Exo"/>
                <a:sym typeface="Exo"/>
              </a:rPr>
              <a:t>Bài toán:</a:t>
            </a:r>
            <a:r>
              <a:rPr b="0" i="0" lang="en-US" sz="1600" u="none" cap="none" strike="noStrike">
                <a:solidFill>
                  <a:srgbClr val="000000"/>
                </a:solidFill>
                <a:latin typeface="Exo Medium"/>
                <a:ea typeface="Exo Medium"/>
                <a:cs typeface="Exo Medium"/>
                <a:sym typeface="Exo Medium"/>
              </a:rPr>
              <a:t> Hãy tìm ra những khách hàng trẻ nhất trong bảng Customers?</a:t>
            </a:r>
            <a:endParaRPr b="0" i="0" sz="1600" u="none" cap="none" strike="noStrike">
              <a:solidFill>
                <a:srgbClr val="000000"/>
              </a:solidFill>
              <a:latin typeface="Exo Medium"/>
              <a:ea typeface="Exo Medium"/>
              <a:cs typeface="Exo Medium"/>
              <a:sym typeface="Ex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