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12192000"/>
  <p:notesSz cx="6858000" cy="9144000"/>
  <p:embeddedFontLst>
    <p:embeddedFont>
      <p:font typeface="Roboto"/>
      <p:regular r:id="rId35"/>
      <p:bold r:id="rId36"/>
      <p:italic r:id="rId37"/>
      <p:boldItalic r:id="rId38"/>
    </p:embeddedFont>
    <p:embeddedFont>
      <p:font typeface="Exo Medium"/>
      <p:regular r:id="rId39"/>
      <p:bold r:id="rId40"/>
      <p:italic r:id="rId41"/>
      <p:boldItalic r:id="rId42"/>
    </p:embeddedFont>
    <p:embeddedFont>
      <p:font typeface="Exo Black"/>
      <p:bold r:id="rId43"/>
      <p:boldItalic r:id="rId44"/>
    </p:embeddedFont>
    <p:embeddedFont>
      <p:font typeface="Exo"/>
      <p:regular r:id="rId45"/>
      <p:bold r:id="rId46"/>
      <p:italic r:id="rId47"/>
      <p:boldItalic r:id="rId48"/>
    </p:embeddedFont>
    <p:embeddedFont>
      <p:font typeface="Exo Light"/>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53" roundtripDataSignature="AMtx7miGmgsngSIRbKdRyhn03sixy6I0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82B619-8998-475D-8C37-A57F2FF10F07}">
  <a:tblStyle styleId="{6082B619-8998-475D-8C37-A57F2FF10F0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Medium-bold.fntdata"/><Relationship Id="rId42" Type="http://schemas.openxmlformats.org/officeDocument/2006/relationships/font" Target="fonts/ExoMedium-boldItalic.fntdata"/><Relationship Id="rId41" Type="http://schemas.openxmlformats.org/officeDocument/2006/relationships/font" Target="fonts/ExoMedium-italic.fntdata"/><Relationship Id="rId44" Type="http://schemas.openxmlformats.org/officeDocument/2006/relationships/font" Target="fonts/ExoBlack-boldItalic.fntdata"/><Relationship Id="rId43" Type="http://schemas.openxmlformats.org/officeDocument/2006/relationships/font" Target="fonts/ExoBlack-bold.fntdata"/><Relationship Id="rId46" Type="http://schemas.openxmlformats.org/officeDocument/2006/relationships/font" Target="fonts/Exo-bold.fntdata"/><Relationship Id="rId45" Type="http://schemas.openxmlformats.org/officeDocument/2006/relationships/font" Target="fonts/Ex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Exo-boldItalic.fntdata"/><Relationship Id="rId47" Type="http://schemas.openxmlformats.org/officeDocument/2006/relationships/font" Target="fonts/Exo-italic.fntdata"/><Relationship Id="rId49" Type="http://schemas.openxmlformats.org/officeDocument/2006/relationships/font" Target="fonts/ExoLight-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Roboto-regular.fntdata"/><Relationship Id="rId34" Type="http://schemas.openxmlformats.org/officeDocument/2006/relationships/slide" Target="slides/slide27.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ExoMedium-regular.fntdata"/><Relationship Id="rId38"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ExoLight-italic.fntdata"/><Relationship Id="rId50" Type="http://schemas.openxmlformats.org/officeDocument/2006/relationships/font" Target="fonts/ExoLight-bold.fntdata"/><Relationship Id="rId53" Type="http://customschemas.google.com/relationships/presentationmetadata" Target="metadata"/><Relationship Id="rId52" Type="http://schemas.openxmlformats.org/officeDocument/2006/relationships/font" Target="fonts/ExoLight-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4f69841c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g24f69841c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24f69841cc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4f69841cc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g24f69841cc8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g24f69841cc8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480d3eec93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9" name="Google Shape;439;g2480d3eec9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80d3eec93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2480d3eec93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g2480d3eec93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4b735fefa5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1" name="Google Shape;461;g24b735fefa5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4e400a9610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24e400a9610_0_3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24e400a9610_0_3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4d998e6e4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 name="Google Shape;667;g24d998e6e4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8" name="Google Shape;668;g24d998e6e4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4b735fefa5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g24b735fefa5_0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0" name="Google Shape;680;g24b735fefa5_0_2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24e400a9610_0_5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9" name="Google Shape;689;g24e400a9610_0_5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0" name="Google Shape;690;g24e400a9610_0_5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24b735fefa5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886" name="Google Shape;886;g24b735fefa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eeab159d8_2_4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12" name="Google Shape;312;g20eeab159d8_2_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4e400a9610_0_9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8" name="Google Shape;898;g24e400a9610_0_9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4b735fefa5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g24b735fefa5_0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0" name="Google Shape;910;g24b735fefa5_0_2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24f69841cc8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2" name="Google Shape;922;g24f69841cc8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3" name="Google Shape;923;g24f69841cc8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4e400a9610_0_1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2" name="Google Shape;932;g24e400a9610_0_1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4b735fefa5_0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3" name="Google Shape;943;g24b735fefa5_0_3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4" name="Google Shape;944;g24b735fefa5_0_3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24b735fefa5_0_3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956" name="Google Shape;956;g24b735fefa5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24b735fefa5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8" name="Google Shape;968;g24b735fefa5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9" name="Google Shape;969;g24b735fefa5_0_3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1" name="Google Shape;98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4e400a9610_0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g24e400a9610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696ab97d0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g24696ab97d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a0854cc649_9_7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1a0854cc649_9_7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4696ab97d0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24696ab97d0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4a341fc14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g24a341fc140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24a341fc140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4b735fefa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87" name="Google Shape;387;g24b735fefa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2c100fa8b_0_5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g222c100fa8b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42" name="Google Shape;42;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058"/>
              </a:srgbClr>
            </a:outerShdw>
          </a:effectLst>
        </p:spPr>
      </p:sp>
      <p:sp>
        <p:nvSpPr>
          <p:cNvPr id="59" name="Google Shape;59;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058"/>
              </a:srgbClr>
            </a:outerShdw>
          </a:effectLst>
        </p:spPr>
      </p:sp>
      <p:sp>
        <p:nvSpPr>
          <p:cNvPr id="60" name="Google Shape;60;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p78"/>
          <p:cNvSpPr/>
          <p:nvPr>
            <p:ph idx="2" type="pic"/>
          </p:nvPr>
        </p:nvSpPr>
        <p:spPr>
          <a:xfrm>
            <a:off x="6096000" y="1075673"/>
            <a:ext cx="4721100" cy="4735500"/>
          </a:xfrm>
          <a:prstGeom prst="rect">
            <a:avLst/>
          </a:prstGeom>
          <a:noFill/>
          <a:ln>
            <a:noFill/>
          </a:ln>
        </p:spPr>
      </p:sp>
      <p:sp>
        <p:nvSpPr>
          <p:cNvPr id="73" name="Google Shape;73;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88"/>
          <p:cNvSpPr/>
          <p:nvPr>
            <p:ph idx="2" type="pic"/>
          </p:nvPr>
        </p:nvSpPr>
        <p:spPr>
          <a:xfrm>
            <a:off x="5183188" y="987425"/>
            <a:ext cx="6172200" cy="4873625"/>
          </a:xfrm>
          <a:prstGeom prst="rect">
            <a:avLst/>
          </a:prstGeom>
          <a:noFill/>
          <a:ln>
            <a:noFill/>
          </a:ln>
        </p:spPr>
      </p:sp>
      <p:sp>
        <p:nvSpPr>
          <p:cNvPr id="119" name="Google Shape;119;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 name="Shape 22"/>
        <p:cNvGrpSpPr/>
        <p:nvPr/>
      </p:nvGrpSpPr>
      <p:grpSpPr>
        <a:xfrm>
          <a:off x="0" y="0"/>
          <a:ext cx="0" cy="0"/>
          <a:chOff x="0" y="0"/>
          <a:chExt cx="0" cy="0"/>
        </a:xfrm>
      </p:grpSpPr>
      <p:sp>
        <p:nvSpPr>
          <p:cNvPr id="23" name="Google Shape;23;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1a0854cc649_9_276"/>
          <p:cNvSpPr/>
          <p:nvPr>
            <p:ph idx="2" type="pic"/>
          </p:nvPr>
        </p:nvSpPr>
        <p:spPr>
          <a:xfrm>
            <a:off x="996950" y="1710767"/>
            <a:ext cx="2349600" cy="2399100"/>
          </a:xfrm>
          <a:prstGeom prst="ellipse">
            <a:avLst/>
          </a:prstGeom>
          <a:solidFill>
            <a:schemeClr val="lt1"/>
          </a:solidFill>
          <a:ln>
            <a:noFill/>
          </a:ln>
        </p:spPr>
      </p:sp>
      <p:sp>
        <p:nvSpPr>
          <p:cNvPr id="140" name="Google Shape;140;g1a0854cc649_9_276"/>
          <p:cNvSpPr/>
          <p:nvPr>
            <p:ph idx="3" type="pic"/>
          </p:nvPr>
        </p:nvSpPr>
        <p:spPr>
          <a:xfrm>
            <a:off x="4883150" y="1710767"/>
            <a:ext cx="2349600" cy="2399100"/>
          </a:xfrm>
          <a:prstGeom prst="ellipse">
            <a:avLst/>
          </a:prstGeom>
          <a:solidFill>
            <a:schemeClr val="lt1"/>
          </a:solidFill>
          <a:ln>
            <a:noFill/>
          </a:ln>
        </p:spPr>
      </p:sp>
      <p:sp>
        <p:nvSpPr>
          <p:cNvPr id="141" name="Google Shape;141;g1a0854cc649_9_276"/>
          <p:cNvSpPr/>
          <p:nvPr>
            <p:ph idx="4" type="pic"/>
          </p:nvPr>
        </p:nvSpPr>
        <p:spPr>
          <a:xfrm>
            <a:off x="8769350" y="1710767"/>
            <a:ext cx="2349600" cy="2399100"/>
          </a:xfrm>
          <a:prstGeom prst="ellipse">
            <a:avLst/>
          </a:prstGeom>
          <a:solidFill>
            <a:schemeClr val="lt1"/>
          </a:solidFill>
          <a:ln>
            <a:noFill/>
          </a:ln>
        </p:spPr>
      </p:sp>
      <p:pic>
        <p:nvPicPr>
          <p:cNvPr id="142" name="Google Shape;142;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2" name="Shape 162"/>
        <p:cNvGrpSpPr/>
        <p:nvPr/>
      </p:nvGrpSpPr>
      <p:grpSpPr>
        <a:xfrm>
          <a:off x="0" y="0"/>
          <a:ext cx="0" cy="0"/>
          <a:chOff x="0" y="0"/>
          <a:chExt cx="0" cy="0"/>
        </a:xfrm>
      </p:grpSpPr>
      <p:sp>
        <p:nvSpPr>
          <p:cNvPr id="163" name="Google Shape;163;g24e400a9610_0_1297"/>
          <p:cNvSpPr/>
          <p:nvPr>
            <p:ph idx="2" type="pic"/>
          </p:nvPr>
        </p:nvSpPr>
        <p:spPr>
          <a:xfrm>
            <a:off x="4806952" y="1588"/>
            <a:ext cx="7386600" cy="6858000"/>
          </a:xfrm>
          <a:prstGeom prst="rect">
            <a:avLst/>
          </a:prstGeom>
          <a:noFill/>
          <a:ln>
            <a:noFill/>
          </a:ln>
        </p:spPr>
      </p:sp>
      <p:sp>
        <p:nvSpPr>
          <p:cNvPr id="164" name="Google Shape;164;g24e400a9610_0_129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65" name="Shape 165"/>
        <p:cNvGrpSpPr/>
        <p:nvPr/>
      </p:nvGrpSpPr>
      <p:grpSpPr>
        <a:xfrm>
          <a:off x="0" y="0"/>
          <a:ext cx="0" cy="0"/>
          <a:chOff x="0" y="0"/>
          <a:chExt cx="0" cy="0"/>
        </a:xfrm>
      </p:grpSpPr>
      <p:sp>
        <p:nvSpPr>
          <p:cNvPr id="166" name="Google Shape;166;g24e400a9610_0_1300"/>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7" name="Shape 167"/>
        <p:cNvGrpSpPr/>
        <p:nvPr/>
      </p:nvGrpSpPr>
      <p:grpSpPr>
        <a:xfrm>
          <a:off x="0" y="0"/>
          <a:ext cx="0" cy="0"/>
          <a:chOff x="0" y="0"/>
          <a:chExt cx="0" cy="0"/>
        </a:xfrm>
      </p:grpSpPr>
      <p:sp>
        <p:nvSpPr>
          <p:cNvPr id="168" name="Google Shape;168;g24e400a9610_0_1291"/>
          <p:cNvSpPr/>
          <p:nvPr>
            <p:ph idx="2" type="pic"/>
          </p:nvPr>
        </p:nvSpPr>
        <p:spPr>
          <a:xfrm>
            <a:off x="5867401" y="1176112"/>
            <a:ext cx="4189500" cy="4202100"/>
          </a:xfrm>
          <a:prstGeom prst="rect">
            <a:avLst/>
          </a:prstGeom>
          <a:noFill/>
          <a:ln>
            <a:noFill/>
          </a:ln>
        </p:spPr>
      </p:sp>
      <p:sp>
        <p:nvSpPr>
          <p:cNvPr id="169" name="Google Shape;169;g24e400a9610_0_129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70" name="Shape 170"/>
        <p:cNvGrpSpPr/>
        <p:nvPr/>
      </p:nvGrpSpPr>
      <p:grpSpPr>
        <a:xfrm>
          <a:off x="0" y="0"/>
          <a:ext cx="0" cy="0"/>
          <a:chOff x="0" y="0"/>
          <a:chExt cx="0" cy="0"/>
        </a:xfrm>
      </p:grpSpPr>
      <p:sp>
        <p:nvSpPr>
          <p:cNvPr id="171" name="Google Shape;171;g24e400a9610_0_1294"/>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g24e400a9610_0_129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73" name="Shape 173"/>
        <p:cNvGrpSpPr/>
        <p:nvPr/>
      </p:nvGrpSpPr>
      <p:grpSpPr>
        <a:xfrm>
          <a:off x="0" y="0"/>
          <a:ext cx="0" cy="0"/>
          <a:chOff x="0" y="0"/>
          <a:chExt cx="0" cy="0"/>
        </a:xfrm>
      </p:grpSpPr>
      <p:sp>
        <p:nvSpPr>
          <p:cNvPr id="174" name="Google Shape;174;g24e400a9610_0_1302"/>
          <p:cNvSpPr/>
          <p:nvPr>
            <p:ph idx="2" type="pic"/>
          </p:nvPr>
        </p:nvSpPr>
        <p:spPr>
          <a:xfrm>
            <a:off x="914400" y="1782093"/>
            <a:ext cx="2209800" cy="2256600"/>
          </a:xfrm>
          <a:prstGeom prst="ellipse">
            <a:avLst/>
          </a:prstGeom>
          <a:solidFill>
            <a:schemeClr val="lt1"/>
          </a:solidFill>
          <a:ln>
            <a:noFill/>
          </a:ln>
        </p:spPr>
      </p:sp>
      <p:sp>
        <p:nvSpPr>
          <p:cNvPr id="175" name="Google Shape;175;g24e400a9610_0_1302"/>
          <p:cNvSpPr/>
          <p:nvPr>
            <p:ph idx="3" type="pic"/>
          </p:nvPr>
        </p:nvSpPr>
        <p:spPr>
          <a:xfrm>
            <a:off x="3657600" y="1782093"/>
            <a:ext cx="2209800" cy="2256600"/>
          </a:xfrm>
          <a:prstGeom prst="ellipse">
            <a:avLst/>
          </a:prstGeom>
          <a:solidFill>
            <a:schemeClr val="lt1"/>
          </a:solidFill>
          <a:ln>
            <a:noFill/>
          </a:ln>
        </p:spPr>
      </p:sp>
      <p:sp>
        <p:nvSpPr>
          <p:cNvPr id="176" name="Google Shape;176;g24e400a9610_0_1302"/>
          <p:cNvSpPr/>
          <p:nvPr>
            <p:ph idx="4" type="pic"/>
          </p:nvPr>
        </p:nvSpPr>
        <p:spPr>
          <a:xfrm>
            <a:off x="6400800" y="1782093"/>
            <a:ext cx="2209800" cy="2256600"/>
          </a:xfrm>
          <a:prstGeom prst="ellipse">
            <a:avLst/>
          </a:prstGeom>
          <a:solidFill>
            <a:schemeClr val="lt1"/>
          </a:solidFill>
          <a:ln>
            <a:noFill/>
          </a:ln>
        </p:spPr>
      </p:sp>
      <p:sp>
        <p:nvSpPr>
          <p:cNvPr id="177" name="Google Shape;177;g24e400a9610_0_1302"/>
          <p:cNvSpPr/>
          <p:nvPr>
            <p:ph idx="5" type="pic"/>
          </p:nvPr>
        </p:nvSpPr>
        <p:spPr>
          <a:xfrm>
            <a:off x="9144000" y="1782093"/>
            <a:ext cx="2209800" cy="2256600"/>
          </a:xfrm>
          <a:prstGeom prst="ellipse">
            <a:avLst/>
          </a:prstGeom>
          <a:solidFill>
            <a:schemeClr val="lt1"/>
          </a:solidFill>
          <a:ln>
            <a:noFill/>
          </a:ln>
        </p:spPr>
      </p:sp>
      <p:sp>
        <p:nvSpPr>
          <p:cNvPr id="178" name="Google Shape;178;g24e400a9610_0_130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4" name="Shape 24"/>
        <p:cNvGrpSpPr/>
        <p:nvPr/>
      </p:nvGrpSpPr>
      <p:grpSpPr>
        <a:xfrm>
          <a:off x="0" y="0"/>
          <a:ext cx="0" cy="0"/>
          <a:chOff x="0" y="0"/>
          <a:chExt cx="0" cy="0"/>
        </a:xfrm>
      </p:grpSpPr>
      <p:sp>
        <p:nvSpPr>
          <p:cNvPr id="25" name="Google Shape;25;g1a0854cc649_9_1046"/>
          <p:cNvSpPr/>
          <p:nvPr>
            <p:ph idx="2" type="pic"/>
          </p:nvPr>
        </p:nvSpPr>
        <p:spPr>
          <a:xfrm>
            <a:off x="914400" y="1782093"/>
            <a:ext cx="2209800" cy="2256600"/>
          </a:xfrm>
          <a:prstGeom prst="ellipse">
            <a:avLst/>
          </a:prstGeom>
          <a:solidFill>
            <a:schemeClr val="lt1"/>
          </a:solidFill>
          <a:ln>
            <a:noFill/>
          </a:ln>
        </p:spPr>
      </p:sp>
      <p:sp>
        <p:nvSpPr>
          <p:cNvPr id="26" name="Google Shape;26;g1a0854cc649_9_1046"/>
          <p:cNvSpPr/>
          <p:nvPr>
            <p:ph idx="3" type="pic"/>
          </p:nvPr>
        </p:nvSpPr>
        <p:spPr>
          <a:xfrm>
            <a:off x="3657600" y="1782093"/>
            <a:ext cx="2209800" cy="2256600"/>
          </a:xfrm>
          <a:prstGeom prst="ellipse">
            <a:avLst/>
          </a:prstGeom>
          <a:solidFill>
            <a:schemeClr val="lt1"/>
          </a:solidFill>
          <a:ln>
            <a:noFill/>
          </a:ln>
        </p:spPr>
      </p:sp>
      <p:sp>
        <p:nvSpPr>
          <p:cNvPr id="27" name="Google Shape;27;g1a0854cc649_9_1046"/>
          <p:cNvSpPr/>
          <p:nvPr>
            <p:ph idx="4" type="pic"/>
          </p:nvPr>
        </p:nvSpPr>
        <p:spPr>
          <a:xfrm>
            <a:off x="6400800" y="1782093"/>
            <a:ext cx="2209800" cy="2256600"/>
          </a:xfrm>
          <a:prstGeom prst="ellipse">
            <a:avLst/>
          </a:prstGeom>
          <a:solidFill>
            <a:schemeClr val="lt1"/>
          </a:solidFill>
          <a:ln>
            <a:noFill/>
          </a:ln>
        </p:spPr>
      </p:sp>
      <p:sp>
        <p:nvSpPr>
          <p:cNvPr id="28" name="Google Shape;28;g1a0854cc649_9_1046"/>
          <p:cNvSpPr/>
          <p:nvPr>
            <p:ph idx="5" type="pic"/>
          </p:nvPr>
        </p:nvSpPr>
        <p:spPr>
          <a:xfrm>
            <a:off x="9144000" y="1782093"/>
            <a:ext cx="2209800" cy="2256600"/>
          </a:xfrm>
          <a:prstGeom prst="ellipse">
            <a:avLst/>
          </a:prstGeom>
          <a:solidFill>
            <a:schemeClr val="lt1"/>
          </a:solidFill>
          <a:ln>
            <a:noFill/>
          </a:ln>
        </p:spPr>
      </p:sp>
      <p:sp>
        <p:nvSpPr>
          <p:cNvPr id="29" name="Google Shape;29;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79" name="Shape 179"/>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0" name="Shape 180"/>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181" name="Shape 181"/>
        <p:cNvGrpSpPr/>
        <p:nvPr/>
      </p:nvGrpSpPr>
      <p:grpSpPr>
        <a:xfrm>
          <a:off x="0" y="0"/>
          <a:ext cx="0" cy="0"/>
          <a:chOff x="0" y="0"/>
          <a:chExt cx="0" cy="0"/>
        </a:xfrm>
      </p:grpSpPr>
      <p:sp>
        <p:nvSpPr>
          <p:cNvPr id="182" name="Google Shape;182;g24e400a9610_0_131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g24e400a9610_0_13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184" name="Shape 184"/>
        <p:cNvGrpSpPr/>
        <p:nvPr/>
      </p:nvGrpSpPr>
      <p:grpSpPr>
        <a:xfrm>
          <a:off x="0" y="0"/>
          <a:ext cx="0" cy="0"/>
          <a:chOff x="0" y="0"/>
          <a:chExt cx="0" cy="0"/>
        </a:xfrm>
      </p:grpSpPr>
      <p:sp>
        <p:nvSpPr>
          <p:cNvPr id="185" name="Google Shape;185;g24e400a9610_0_13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86" name="Shape 186"/>
        <p:cNvGrpSpPr/>
        <p:nvPr/>
      </p:nvGrpSpPr>
      <p:grpSpPr>
        <a:xfrm>
          <a:off x="0" y="0"/>
          <a:ext cx="0" cy="0"/>
          <a:chOff x="0" y="0"/>
          <a:chExt cx="0" cy="0"/>
        </a:xfrm>
      </p:grpSpPr>
      <p:pic>
        <p:nvPicPr>
          <p:cNvPr id="187" name="Google Shape;187;g24e400a9610_0_1315"/>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188" name="Google Shape;188;g24e400a9610_0_1315"/>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189" name="Shape 189"/>
        <p:cNvGrpSpPr/>
        <p:nvPr/>
      </p:nvGrpSpPr>
      <p:grpSpPr>
        <a:xfrm>
          <a:off x="0" y="0"/>
          <a:ext cx="0" cy="0"/>
          <a:chOff x="0" y="0"/>
          <a:chExt cx="0" cy="0"/>
        </a:xfrm>
      </p:grpSpPr>
      <p:sp>
        <p:nvSpPr>
          <p:cNvPr id="190" name="Google Shape;190;g24e400a9610_0_131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g24e400a9610_0_131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192" name="Shape 192"/>
        <p:cNvGrpSpPr/>
        <p:nvPr/>
      </p:nvGrpSpPr>
      <p:grpSpPr>
        <a:xfrm>
          <a:off x="0" y="0"/>
          <a:ext cx="0" cy="0"/>
          <a:chOff x="0" y="0"/>
          <a:chExt cx="0" cy="0"/>
        </a:xfrm>
      </p:grpSpPr>
      <p:sp>
        <p:nvSpPr>
          <p:cNvPr id="193" name="Google Shape;193;g24e400a9610_0_13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194" name="Shape 194"/>
        <p:cNvGrpSpPr/>
        <p:nvPr/>
      </p:nvGrpSpPr>
      <p:grpSpPr>
        <a:xfrm>
          <a:off x="0" y="0"/>
          <a:ext cx="0" cy="0"/>
          <a:chOff x="0" y="0"/>
          <a:chExt cx="0" cy="0"/>
        </a:xfrm>
      </p:grpSpPr>
      <p:sp>
        <p:nvSpPr>
          <p:cNvPr id="195" name="Google Shape;195;g24e400a9610_0_132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196" name="Google Shape;196;g24e400a9610_0_132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197" name="Google Shape;197;g24e400a9610_0_13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198" name="Shape 198"/>
        <p:cNvGrpSpPr/>
        <p:nvPr/>
      </p:nvGrpSpPr>
      <p:grpSpPr>
        <a:xfrm>
          <a:off x="0" y="0"/>
          <a:ext cx="0" cy="0"/>
          <a:chOff x="0" y="0"/>
          <a:chExt cx="0" cy="0"/>
        </a:xfrm>
      </p:grpSpPr>
      <p:sp>
        <p:nvSpPr>
          <p:cNvPr id="199" name="Google Shape;199;g24e400a9610_0_132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g24e400a9610_0_132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01" name="Shape 201"/>
        <p:cNvGrpSpPr/>
        <p:nvPr/>
      </p:nvGrpSpPr>
      <p:grpSpPr>
        <a:xfrm>
          <a:off x="0" y="0"/>
          <a:ext cx="0" cy="0"/>
          <a:chOff x="0" y="0"/>
          <a:chExt cx="0" cy="0"/>
        </a:xfrm>
      </p:grpSpPr>
      <p:sp>
        <p:nvSpPr>
          <p:cNvPr id="202" name="Google Shape;202;g24e400a9610_0_13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0" name="Shape 30"/>
        <p:cNvGrpSpPr/>
        <p:nvPr/>
      </p:nvGrpSpPr>
      <p:grpSpPr>
        <a:xfrm>
          <a:off x="0" y="0"/>
          <a:ext cx="0" cy="0"/>
          <a:chOff x="0" y="0"/>
          <a:chExt cx="0" cy="0"/>
        </a:xfrm>
      </p:grpSpPr>
      <p:sp>
        <p:nvSpPr>
          <p:cNvPr id="31" name="Google Shape;31;p76"/>
          <p:cNvSpPr/>
          <p:nvPr>
            <p:ph idx="2" type="pic"/>
          </p:nvPr>
        </p:nvSpPr>
        <p:spPr>
          <a:xfrm>
            <a:off x="4806952" y="1588"/>
            <a:ext cx="7386637" cy="6858000"/>
          </a:xfrm>
          <a:prstGeom prst="rect">
            <a:avLst/>
          </a:prstGeom>
          <a:noFill/>
          <a:ln>
            <a:noFill/>
          </a:ln>
        </p:spPr>
      </p:sp>
      <p:sp>
        <p:nvSpPr>
          <p:cNvPr id="32" name="Google Shape;32;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03" name="Shape 203"/>
        <p:cNvGrpSpPr/>
        <p:nvPr/>
      </p:nvGrpSpPr>
      <p:grpSpPr>
        <a:xfrm>
          <a:off x="0" y="0"/>
          <a:ext cx="0" cy="0"/>
          <a:chOff x="0" y="0"/>
          <a:chExt cx="0" cy="0"/>
        </a:xfrm>
      </p:grpSpPr>
      <p:sp>
        <p:nvSpPr>
          <p:cNvPr id="204" name="Google Shape;204;g24e400a9610_0_1332"/>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205" name="Google Shape;205;g24e400a9610_0_1332"/>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843"/>
              </a:srgbClr>
            </a:outerShdw>
          </a:effectLst>
        </p:spPr>
      </p:sp>
      <p:sp>
        <p:nvSpPr>
          <p:cNvPr id="206" name="Google Shape;206;g24e400a9610_0_13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07" name="Shape 207"/>
        <p:cNvGrpSpPr/>
        <p:nvPr/>
      </p:nvGrpSpPr>
      <p:grpSpPr>
        <a:xfrm>
          <a:off x="0" y="0"/>
          <a:ext cx="0" cy="0"/>
          <a:chOff x="0" y="0"/>
          <a:chExt cx="0" cy="0"/>
        </a:xfrm>
      </p:grpSpPr>
      <p:sp>
        <p:nvSpPr>
          <p:cNvPr id="208" name="Google Shape;208;g24e400a9610_0_133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g24e400a9610_0_133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10" name="Shape 210"/>
        <p:cNvGrpSpPr/>
        <p:nvPr/>
      </p:nvGrpSpPr>
      <p:grpSpPr>
        <a:xfrm>
          <a:off x="0" y="0"/>
          <a:ext cx="0" cy="0"/>
          <a:chOff x="0" y="0"/>
          <a:chExt cx="0" cy="0"/>
        </a:xfrm>
      </p:grpSpPr>
      <p:sp>
        <p:nvSpPr>
          <p:cNvPr id="211" name="Google Shape;211;g24e400a9610_0_133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24e400a9610_0_133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13" name="Shape 213"/>
        <p:cNvGrpSpPr/>
        <p:nvPr/>
      </p:nvGrpSpPr>
      <p:grpSpPr>
        <a:xfrm>
          <a:off x="0" y="0"/>
          <a:ext cx="0" cy="0"/>
          <a:chOff x="0" y="0"/>
          <a:chExt cx="0" cy="0"/>
        </a:xfrm>
      </p:grpSpPr>
      <p:sp>
        <p:nvSpPr>
          <p:cNvPr id="214" name="Google Shape;214;g24e400a9610_0_1342"/>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g24e400a9610_0_1342"/>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6" name="Google Shape;216;g24e400a9610_0_134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17" name="Shape 217"/>
        <p:cNvGrpSpPr/>
        <p:nvPr/>
      </p:nvGrpSpPr>
      <p:grpSpPr>
        <a:xfrm>
          <a:off x="0" y="0"/>
          <a:ext cx="0" cy="0"/>
          <a:chOff x="0" y="0"/>
          <a:chExt cx="0" cy="0"/>
        </a:xfrm>
      </p:grpSpPr>
      <p:sp>
        <p:nvSpPr>
          <p:cNvPr id="218" name="Google Shape;218;g24e400a9610_0_1346"/>
          <p:cNvSpPr/>
          <p:nvPr>
            <p:ph idx="2" type="pic"/>
          </p:nvPr>
        </p:nvSpPr>
        <p:spPr>
          <a:xfrm>
            <a:off x="6096000" y="1075673"/>
            <a:ext cx="4721100" cy="4735500"/>
          </a:xfrm>
          <a:prstGeom prst="rect">
            <a:avLst/>
          </a:prstGeom>
          <a:noFill/>
          <a:ln>
            <a:noFill/>
          </a:ln>
        </p:spPr>
      </p:sp>
      <p:sp>
        <p:nvSpPr>
          <p:cNvPr id="219" name="Google Shape;219;g24e400a9610_0_134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0" name="Shape 220"/>
        <p:cNvGrpSpPr/>
        <p:nvPr/>
      </p:nvGrpSpPr>
      <p:grpSpPr>
        <a:xfrm>
          <a:off x="0" y="0"/>
          <a:ext cx="0" cy="0"/>
          <a:chOff x="0" y="0"/>
          <a:chExt cx="0" cy="0"/>
        </a:xfrm>
      </p:grpSpPr>
      <p:sp>
        <p:nvSpPr>
          <p:cNvPr id="221" name="Google Shape;221;g24e400a9610_0_134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2" name="Google Shape;222;g24e400a9610_0_134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g24e400a9610_0_134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g24e400a9610_0_13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5" name="Google Shape;225;g24e400a9610_0_1349"/>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6" name="Shape 226"/>
        <p:cNvGrpSpPr/>
        <p:nvPr/>
      </p:nvGrpSpPr>
      <p:grpSpPr>
        <a:xfrm>
          <a:off x="0" y="0"/>
          <a:ext cx="0" cy="0"/>
          <a:chOff x="0" y="0"/>
          <a:chExt cx="0" cy="0"/>
        </a:xfrm>
      </p:grpSpPr>
      <p:sp>
        <p:nvSpPr>
          <p:cNvPr id="227" name="Google Shape;227;g24e400a9610_0_1355"/>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8" name="Shape 228"/>
        <p:cNvGrpSpPr/>
        <p:nvPr/>
      </p:nvGrpSpPr>
      <p:grpSpPr>
        <a:xfrm>
          <a:off x="0" y="0"/>
          <a:ext cx="0" cy="0"/>
          <a:chOff x="0" y="0"/>
          <a:chExt cx="0" cy="0"/>
        </a:xfrm>
      </p:grpSpPr>
      <p:sp>
        <p:nvSpPr>
          <p:cNvPr id="229" name="Google Shape;229;g24e400a9610_0_135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g24e400a9610_0_135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1" name="Google Shape;231;g24e400a9610_0_135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g24e400a9610_0_135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g24e400a9610_0_135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4" name="Shape 234"/>
        <p:cNvGrpSpPr/>
        <p:nvPr/>
      </p:nvGrpSpPr>
      <p:grpSpPr>
        <a:xfrm>
          <a:off x="0" y="0"/>
          <a:ext cx="0" cy="0"/>
          <a:chOff x="0" y="0"/>
          <a:chExt cx="0" cy="0"/>
        </a:xfrm>
      </p:grpSpPr>
      <p:sp>
        <p:nvSpPr>
          <p:cNvPr id="235" name="Google Shape;235;g24e400a9610_0_13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g24e400a9610_0_1363"/>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g24e400a9610_0_1363"/>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g24e400a9610_0_13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g24e400a9610_0_13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g24e400a9610_0_13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1" name="Shape 241"/>
        <p:cNvGrpSpPr/>
        <p:nvPr/>
      </p:nvGrpSpPr>
      <p:grpSpPr>
        <a:xfrm>
          <a:off x="0" y="0"/>
          <a:ext cx="0" cy="0"/>
          <a:chOff x="0" y="0"/>
          <a:chExt cx="0" cy="0"/>
        </a:xfrm>
      </p:grpSpPr>
      <p:sp>
        <p:nvSpPr>
          <p:cNvPr id="242" name="Google Shape;242;g24e400a9610_0_137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g24e400a9610_0_137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4" name="Google Shape;244;g24e400a9610_0_137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g24e400a9610_0_137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6" name="Google Shape;246;g24e400a9610_0_137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g24e400a9610_0_137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g24e400a9610_0_137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g24e400a9610_0_137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0" name="Shape 250"/>
        <p:cNvGrpSpPr/>
        <p:nvPr/>
      </p:nvGrpSpPr>
      <p:grpSpPr>
        <a:xfrm>
          <a:off x="0" y="0"/>
          <a:ext cx="0" cy="0"/>
          <a:chOff x="0" y="0"/>
          <a:chExt cx="0" cy="0"/>
        </a:xfrm>
      </p:grpSpPr>
      <p:sp>
        <p:nvSpPr>
          <p:cNvPr id="251" name="Google Shape;251;g24e400a9610_0_137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g24e400a9610_0_137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24e400a9610_0_137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g24e400a9610_0_137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5" name="Shape 255"/>
        <p:cNvGrpSpPr/>
        <p:nvPr/>
      </p:nvGrpSpPr>
      <p:grpSpPr>
        <a:xfrm>
          <a:off x="0" y="0"/>
          <a:ext cx="0" cy="0"/>
          <a:chOff x="0" y="0"/>
          <a:chExt cx="0" cy="0"/>
        </a:xfrm>
      </p:grpSpPr>
      <p:sp>
        <p:nvSpPr>
          <p:cNvPr id="256" name="Google Shape;256;g24e400a9610_0_138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g24e400a9610_0_138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8" name="Google Shape;258;g24e400a9610_0_138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9" name="Google Shape;259;g24e400a9610_0_13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g24e400a9610_0_13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g24e400a9610_0_13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2" name="Shape 262"/>
        <p:cNvGrpSpPr/>
        <p:nvPr/>
      </p:nvGrpSpPr>
      <p:grpSpPr>
        <a:xfrm>
          <a:off x="0" y="0"/>
          <a:ext cx="0" cy="0"/>
          <a:chOff x="0" y="0"/>
          <a:chExt cx="0" cy="0"/>
        </a:xfrm>
      </p:grpSpPr>
      <p:sp>
        <p:nvSpPr>
          <p:cNvPr id="263" name="Google Shape;263;g24e400a9610_0_139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g24e400a9610_0_1391"/>
          <p:cNvSpPr/>
          <p:nvPr>
            <p:ph idx="2" type="pic"/>
          </p:nvPr>
        </p:nvSpPr>
        <p:spPr>
          <a:xfrm>
            <a:off x="5183188" y="987425"/>
            <a:ext cx="6172200" cy="4873500"/>
          </a:xfrm>
          <a:prstGeom prst="rect">
            <a:avLst/>
          </a:prstGeom>
          <a:noFill/>
          <a:ln>
            <a:noFill/>
          </a:ln>
        </p:spPr>
      </p:sp>
      <p:sp>
        <p:nvSpPr>
          <p:cNvPr id="265" name="Google Shape;265;g24e400a9610_0_1391"/>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6" name="Google Shape;266;g24e400a9610_0_139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g24e400a9610_0_139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g24e400a9610_0_13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9" name="Shape 269"/>
        <p:cNvGrpSpPr/>
        <p:nvPr/>
      </p:nvGrpSpPr>
      <p:grpSpPr>
        <a:xfrm>
          <a:off x="0" y="0"/>
          <a:ext cx="0" cy="0"/>
          <a:chOff x="0" y="0"/>
          <a:chExt cx="0" cy="0"/>
        </a:xfrm>
      </p:grpSpPr>
      <p:sp>
        <p:nvSpPr>
          <p:cNvPr id="270" name="Google Shape;270;g24e400a9610_0_139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g24e400a9610_0_1398"/>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g24e400a9610_0_139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g24e400a9610_0_139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g24e400a9610_0_13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5" name="Shape 275"/>
        <p:cNvGrpSpPr/>
        <p:nvPr/>
      </p:nvGrpSpPr>
      <p:grpSpPr>
        <a:xfrm>
          <a:off x="0" y="0"/>
          <a:ext cx="0" cy="0"/>
          <a:chOff x="0" y="0"/>
          <a:chExt cx="0" cy="0"/>
        </a:xfrm>
      </p:grpSpPr>
      <p:sp>
        <p:nvSpPr>
          <p:cNvPr id="276" name="Google Shape;276;g24e400a9610_0_140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g24e400a9610_0_140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g24e400a9610_0_140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g24e400a9610_0_140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g24e400a9610_0_140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1" name="Shape 281"/>
        <p:cNvGrpSpPr/>
        <p:nvPr/>
      </p:nvGrpSpPr>
      <p:grpSpPr>
        <a:xfrm>
          <a:off x="0" y="0"/>
          <a:ext cx="0" cy="0"/>
          <a:chOff x="0" y="0"/>
          <a:chExt cx="0" cy="0"/>
        </a:xfrm>
      </p:grpSpPr>
      <p:sp>
        <p:nvSpPr>
          <p:cNvPr id="282" name="Google Shape;282;g24e400a9610_0_1410"/>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283" name="Shape 283"/>
        <p:cNvGrpSpPr/>
        <p:nvPr/>
      </p:nvGrpSpPr>
      <p:grpSpPr>
        <a:xfrm>
          <a:off x="0" y="0"/>
          <a:ext cx="0" cy="0"/>
          <a:chOff x="0" y="0"/>
          <a:chExt cx="0" cy="0"/>
        </a:xfrm>
      </p:grpSpPr>
      <p:sp>
        <p:nvSpPr>
          <p:cNvPr id="284" name="Google Shape;284;g24e400a9610_0_1412"/>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24e400a9610_0_1412"/>
          <p:cNvSpPr/>
          <p:nvPr>
            <p:ph idx="2" type="pic"/>
          </p:nvPr>
        </p:nvSpPr>
        <p:spPr>
          <a:xfrm>
            <a:off x="996950" y="1710767"/>
            <a:ext cx="2349600" cy="2399100"/>
          </a:xfrm>
          <a:prstGeom prst="ellipse">
            <a:avLst/>
          </a:prstGeom>
          <a:solidFill>
            <a:schemeClr val="lt1"/>
          </a:solidFill>
          <a:ln>
            <a:noFill/>
          </a:ln>
        </p:spPr>
      </p:sp>
      <p:sp>
        <p:nvSpPr>
          <p:cNvPr id="286" name="Google Shape;286;g24e400a9610_0_1412"/>
          <p:cNvSpPr/>
          <p:nvPr>
            <p:ph idx="3" type="pic"/>
          </p:nvPr>
        </p:nvSpPr>
        <p:spPr>
          <a:xfrm>
            <a:off x="4883150" y="1710767"/>
            <a:ext cx="2349600" cy="2399100"/>
          </a:xfrm>
          <a:prstGeom prst="ellipse">
            <a:avLst/>
          </a:prstGeom>
          <a:solidFill>
            <a:schemeClr val="lt1"/>
          </a:solidFill>
          <a:ln>
            <a:noFill/>
          </a:ln>
        </p:spPr>
      </p:sp>
      <p:sp>
        <p:nvSpPr>
          <p:cNvPr id="287" name="Google Shape;287;g24e400a9610_0_1412"/>
          <p:cNvSpPr/>
          <p:nvPr>
            <p:ph idx="4" type="pic"/>
          </p:nvPr>
        </p:nvSpPr>
        <p:spPr>
          <a:xfrm>
            <a:off x="8769350" y="1710767"/>
            <a:ext cx="2349600" cy="2399100"/>
          </a:xfrm>
          <a:prstGeom prst="ellipse">
            <a:avLst/>
          </a:prstGeom>
          <a:solidFill>
            <a:schemeClr val="lt1"/>
          </a:solidFill>
          <a:ln>
            <a:noFill/>
          </a:ln>
        </p:spPr>
      </p:sp>
      <p:pic>
        <p:nvPicPr>
          <p:cNvPr id="288" name="Google Shape;288;g24e400a9610_0_1412"/>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289" name="Google Shape;289;g24e400a9610_0_14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0" name="Shape 290"/>
        <p:cNvGrpSpPr/>
        <p:nvPr/>
      </p:nvGrpSpPr>
      <p:grpSpPr>
        <a:xfrm>
          <a:off x="0" y="0"/>
          <a:ext cx="0" cy="0"/>
          <a:chOff x="0" y="0"/>
          <a:chExt cx="0" cy="0"/>
        </a:xfrm>
      </p:grpSpPr>
      <p:pic>
        <p:nvPicPr>
          <p:cNvPr id="291" name="Google Shape;291;g24e400a9610_0_1419"/>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292" name="Google Shape;292;g24e400a9610_0_1419"/>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293" name="Google Shape;293;g24e400a9610_0_141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294" name="Shape 294"/>
        <p:cNvGrpSpPr/>
        <p:nvPr/>
      </p:nvGrpSpPr>
      <p:grpSpPr>
        <a:xfrm>
          <a:off x="0" y="0"/>
          <a:ext cx="0" cy="0"/>
          <a:chOff x="0" y="0"/>
          <a:chExt cx="0" cy="0"/>
        </a:xfrm>
      </p:grpSpPr>
      <p:sp>
        <p:nvSpPr>
          <p:cNvPr id="295" name="Google Shape;295;g24e400a9610_0_1423"/>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g24e400a9610_0_1423"/>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297" name="Google Shape;297;g24e400a9610_0_1423"/>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298" name="Google Shape;298;g24e400a9610_0_1423"/>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299" name="Google Shape;299;g24e400a9610_0_1423"/>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00" name="Google Shape;300;g24e400a9610_0_14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1.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2.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36" Type="http://schemas.openxmlformats.org/officeDocument/2006/relationships/theme" Target="../theme/theme2.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g24e400a9610_0_128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g24e400a9610_0_128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g24e400a9610_0_128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g24e400a9610_0_128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g24e400a9610_0_128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g24e400a9610_0_1284"/>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learn.microsoft.com/en-us/dax/dax-function-refer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9.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hyperlink" Target="https://drive.google.com/drive/folders/1rD_zV-XKIbnCGF1Wdse3n7KHoGk0Emj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9.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learn.microsoft.com/en-us/dax/calculate-function-dax" TargetMode="Externa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 Id="rId3" Type="http://schemas.openxmlformats.org/officeDocument/2006/relationships/image" Target="../media/image15.jpg"/><Relationship Id="rId4" Type="http://schemas.openxmlformats.org/officeDocument/2006/relationships/image" Target="../media/image9.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hyperlink" Target="https://drive.google.com/drive/folders/1rD_zV-XKIbnCGF1Wdse3n7KHoGk0Emj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9.png"/><Relationship Id="rId5"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9.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hyperlink" Target="https://learn.microsoft.com/en-us/dax/dax-function-reference" TargetMode="External"/><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1"/>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06" name="Google Shape;306;p1"/>
          <p:cNvSpPr txBox="1"/>
          <p:nvPr>
            <p:ph idx="4294967295" type="title"/>
          </p:nvPr>
        </p:nvSpPr>
        <p:spPr>
          <a:xfrm>
            <a:off x="2168100" y="2509100"/>
            <a:ext cx="78558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DATA FOR EVERYONE</a:t>
            </a:r>
            <a:endParaRPr sz="4200">
              <a:solidFill>
                <a:schemeClr val="lt1"/>
              </a:solidFill>
              <a:latin typeface="Exo Black"/>
              <a:ea typeface="Exo Black"/>
              <a:cs typeface="Exo Black"/>
              <a:sym typeface="Exo Black"/>
            </a:endParaRPr>
          </a:p>
        </p:txBody>
      </p:sp>
      <p:sp>
        <p:nvSpPr>
          <p:cNvPr id="307" name="Google Shape;307;p1"/>
          <p:cNvSpPr txBox="1"/>
          <p:nvPr>
            <p:ph idx="4294967295" type="body"/>
          </p:nvPr>
        </p:nvSpPr>
        <p:spPr>
          <a:xfrm>
            <a:off x="333750" y="3352800"/>
            <a:ext cx="115245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8: DAX TRONG POWER BI</a:t>
            </a:r>
            <a:endParaRPr/>
          </a:p>
        </p:txBody>
      </p:sp>
      <p:pic>
        <p:nvPicPr>
          <p:cNvPr id="308" name="Google Shape;308;p1"/>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09" name="Google Shape;309;p1"/>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4f69841cc8_0_0"/>
          <p:cNvSpPr txBox="1"/>
          <p:nvPr/>
        </p:nvSpPr>
        <p:spPr>
          <a:xfrm>
            <a:off x="429900" y="380250"/>
            <a:ext cx="11332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11F26"/>
                </a:solidFill>
                <a:latin typeface="Exo"/>
                <a:ea typeface="Exo"/>
                <a:cs typeface="Exo"/>
                <a:sym typeface="Exo"/>
              </a:rPr>
              <a:t>CÚ PHÁP</a:t>
            </a:r>
            <a:r>
              <a:rPr b="1" i="0" lang="en-US" sz="3800" u="none" cap="none" strike="noStrike">
                <a:solidFill>
                  <a:srgbClr val="000000"/>
                </a:solidFill>
                <a:latin typeface="Exo"/>
                <a:ea typeface="Exo"/>
                <a:cs typeface="Exo"/>
                <a:sym typeface="Exo"/>
              </a:rPr>
              <a:t> CỦA DAX</a:t>
            </a:r>
            <a:endParaRPr b="1" i="0" sz="3800" u="none" cap="none" strike="noStrike">
              <a:solidFill>
                <a:srgbClr val="000000"/>
              </a:solidFill>
              <a:latin typeface="Exo"/>
              <a:ea typeface="Exo"/>
              <a:cs typeface="Exo"/>
              <a:sym typeface="Exo"/>
            </a:endParaRPr>
          </a:p>
        </p:txBody>
      </p:sp>
      <p:sp>
        <p:nvSpPr>
          <p:cNvPr id="414" name="Google Shape;414;g24f69841cc8_0_0"/>
          <p:cNvSpPr txBox="1"/>
          <p:nvPr/>
        </p:nvSpPr>
        <p:spPr>
          <a:xfrm>
            <a:off x="956700" y="1295400"/>
            <a:ext cx="43308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2400" u="none" cap="none" strike="noStrike">
                <a:solidFill>
                  <a:srgbClr val="E11F26"/>
                </a:solidFill>
                <a:latin typeface="Exo"/>
                <a:ea typeface="Exo"/>
                <a:cs typeface="Exo"/>
                <a:sym typeface="Exo"/>
              </a:rPr>
              <a:t>CÁC TOÁN TỬ TRONG</a:t>
            </a:r>
            <a:r>
              <a:rPr b="1" i="0" lang="en-US" sz="2400" u="none" cap="none" strike="noStrike">
                <a:solidFill>
                  <a:srgbClr val="000000"/>
                </a:solidFill>
                <a:latin typeface="Exo"/>
                <a:ea typeface="Exo"/>
                <a:cs typeface="Exo"/>
                <a:sym typeface="Exo"/>
              </a:rPr>
              <a:t> DAX</a:t>
            </a:r>
            <a:endParaRPr b="1" i="0" sz="2400" u="none" cap="none" strike="noStrike">
              <a:solidFill>
                <a:srgbClr val="000000"/>
              </a:solidFill>
              <a:latin typeface="Exo"/>
              <a:ea typeface="Exo"/>
              <a:cs typeface="Exo"/>
              <a:sym typeface="Exo"/>
            </a:endParaRPr>
          </a:p>
        </p:txBody>
      </p:sp>
      <p:graphicFrame>
        <p:nvGraphicFramePr>
          <p:cNvPr id="415" name="Google Shape;415;g24f69841cc8_0_0"/>
          <p:cNvGraphicFramePr/>
          <p:nvPr/>
        </p:nvGraphicFramePr>
        <p:xfrm>
          <a:off x="981513" y="1982063"/>
          <a:ext cx="3000000" cy="3000000"/>
        </p:xfrm>
        <a:graphic>
          <a:graphicData uri="http://schemas.openxmlformats.org/drawingml/2006/table">
            <a:tbl>
              <a:tblPr>
                <a:noFill/>
                <a:tableStyleId>{6082B619-8998-475D-8C37-A57F2FF10F07}</a:tableStyleId>
              </a:tblPr>
              <a:tblGrid>
                <a:gridCol w="1761375"/>
                <a:gridCol w="382850"/>
                <a:gridCol w="1068475"/>
                <a:gridCol w="1068475"/>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Toán tử</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Ví dụ</a:t>
                      </a:r>
                      <a:endParaRPr sz="1400" u="none" cap="none" strike="noStrike">
                        <a:latin typeface="Exo Medium"/>
                        <a:ea typeface="Exo Medium"/>
                        <a:cs typeface="Exo Medium"/>
                        <a:sym typeface="Exo Medium"/>
                      </a:endParaRPr>
                    </a:p>
                  </a:txBody>
                  <a:tcPr marT="91425" marB="91425" marR="91425" marL="91425"/>
                </a:tc>
                <a:tc hMerge="1"/>
                <a:tc hMerge="1"/>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Arithmetics</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Exo Medium"/>
                          <a:ea typeface="Exo Medium"/>
                          <a:cs typeface="Exo Medium"/>
                          <a:sym typeface="Exo Medium"/>
                        </a:rPr>
                        <a:t>+, - , </a:t>
                      </a:r>
                      <a:r>
                        <a:rPr lang="en-US" sz="1400" u="none" cap="none" strike="noStrike">
                          <a:solidFill>
                            <a:schemeClr val="dk1"/>
                          </a:solidFill>
                        </a:rPr>
                        <a:t>*</a:t>
                      </a:r>
                      <a:r>
                        <a:rPr lang="en-US" sz="1400" u="none" cap="none" strike="noStrike">
                          <a:solidFill>
                            <a:schemeClr val="dk1"/>
                          </a:solidFill>
                          <a:latin typeface="Exo Medium"/>
                          <a:ea typeface="Exo Medium"/>
                          <a:cs typeface="Exo Medium"/>
                          <a:sym typeface="Exo Medium"/>
                        </a:rPr>
                        <a:t> , /</a:t>
                      </a:r>
                      <a:endParaRPr sz="1400" u="none" cap="none" strike="noStrike">
                        <a:latin typeface="Exo Medium"/>
                        <a:ea typeface="Exo Medium"/>
                        <a:cs typeface="Exo Medium"/>
                        <a:sym typeface="Exo Medium"/>
                      </a:endParaRPr>
                    </a:p>
                  </a:txBody>
                  <a:tcPr marT="91425" marB="91425" marR="91425" marL="91425"/>
                </a:tc>
                <a:tc hMerge="1"/>
                <a:tc hMerge="1"/>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Logic </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Exo Medium"/>
                          <a:ea typeface="Exo Medium"/>
                          <a:cs typeface="Exo Medium"/>
                          <a:sym typeface="Exo Medium"/>
                        </a:rPr>
                        <a:t>&amp;&amp;, ||, IN</a:t>
                      </a:r>
                      <a:endParaRPr sz="1400" u="none" cap="none" strike="noStrike">
                        <a:latin typeface="Exo Medium"/>
                        <a:ea typeface="Exo Medium"/>
                        <a:cs typeface="Exo Medium"/>
                        <a:sym typeface="Exo Medium"/>
                      </a:endParaRPr>
                    </a:p>
                  </a:txBody>
                  <a:tcPr marT="91425" marB="91425" marR="91425" marL="91425"/>
                </a:tc>
                <a:tc hMerge="1"/>
                <a:tc hMerge="1"/>
              </a:tr>
              <a:tr h="6095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Comparison </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Exo Medium"/>
                          <a:ea typeface="Exo Medium"/>
                          <a:cs typeface="Exo Medium"/>
                          <a:sym typeface="Exo Medium"/>
                        </a:rPr>
                        <a:t>&gt; , &lt; , &gt;=, &lt;=, =, !=</a:t>
                      </a:r>
                      <a:endParaRPr sz="1400" u="none" cap="none" strike="noStrike">
                        <a:latin typeface="Exo Medium"/>
                        <a:ea typeface="Exo Medium"/>
                        <a:cs typeface="Exo Medium"/>
                        <a:sym typeface="Exo Medium"/>
                      </a:endParaRPr>
                    </a:p>
                  </a:txBody>
                  <a:tcPr marT="91425" marB="91425" marR="91425" marL="91425"/>
                </a:tc>
                <a:tc hMerge="1"/>
                <a:tc hMerge="1"/>
              </a:tr>
            </a:tbl>
          </a:graphicData>
        </a:graphic>
      </p:graphicFrame>
      <p:sp>
        <p:nvSpPr>
          <p:cNvPr id="416" name="Google Shape;416;g24f69841cc8_0_0"/>
          <p:cNvSpPr txBox="1"/>
          <p:nvPr/>
        </p:nvSpPr>
        <p:spPr>
          <a:xfrm>
            <a:off x="6162300" y="1295400"/>
            <a:ext cx="49794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2400" u="none" cap="none" strike="noStrike">
                <a:solidFill>
                  <a:srgbClr val="E11F26"/>
                </a:solidFill>
                <a:latin typeface="Exo"/>
                <a:ea typeface="Exo"/>
                <a:cs typeface="Exo"/>
                <a:sym typeface="Exo"/>
              </a:rPr>
              <a:t>CÁC HÀM PHỔ BIẾN TRONG</a:t>
            </a:r>
            <a:r>
              <a:rPr b="1" i="0" lang="en-US" sz="2400" u="none" cap="none" strike="noStrike">
                <a:solidFill>
                  <a:srgbClr val="000000"/>
                </a:solidFill>
                <a:latin typeface="Exo"/>
                <a:ea typeface="Exo"/>
                <a:cs typeface="Exo"/>
                <a:sym typeface="Exo"/>
              </a:rPr>
              <a:t> DAX</a:t>
            </a:r>
            <a:endParaRPr b="1" i="0" sz="2400" u="none" cap="none" strike="noStrike">
              <a:solidFill>
                <a:srgbClr val="000000"/>
              </a:solidFill>
              <a:latin typeface="Exo"/>
              <a:ea typeface="Exo"/>
              <a:cs typeface="Exo"/>
              <a:sym typeface="Exo"/>
            </a:endParaRPr>
          </a:p>
        </p:txBody>
      </p:sp>
      <p:graphicFrame>
        <p:nvGraphicFramePr>
          <p:cNvPr id="417" name="Google Shape;417;g24f69841cc8_0_0"/>
          <p:cNvGraphicFramePr/>
          <p:nvPr/>
        </p:nvGraphicFramePr>
        <p:xfrm>
          <a:off x="6399025" y="1982050"/>
          <a:ext cx="3000000" cy="3000000"/>
        </p:xfrm>
        <a:graphic>
          <a:graphicData uri="http://schemas.openxmlformats.org/drawingml/2006/table">
            <a:tbl>
              <a:tblPr>
                <a:noFill/>
                <a:tableStyleId>{6082B619-8998-475D-8C37-A57F2FF10F07}</a:tableStyleId>
              </a:tblPr>
              <a:tblGrid>
                <a:gridCol w="1707800"/>
                <a:gridCol w="891500"/>
                <a:gridCol w="1295250"/>
                <a:gridCol w="1295250"/>
              </a:tblGrid>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Hàm</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Công dụng</a:t>
                      </a:r>
                      <a:endParaRPr sz="1400" u="none" cap="none" strike="noStrike">
                        <a:latin typeface="Exo Medium"/>
                        <a:ea typeface="Exo Medium"/>
                        <a:cs typeface="Exo Medium"/>
                        <a:sym typeface="Exo Medium"/>
                      </a:endParaRPr>
                    </a:p>
                  </a:txBody>
                  <a:tcPr marT="91425" marB="91425" marR="91425" marL="91425"/>
                </a:tc>
                <a:tc hMerge="1"/>
                <a:tc hMerge="1"/>
              </a:tr>
              <a:tr h="7878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SUM()</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Tính tổng của các giá trị trong một cột dữ liệu hoặc trong một biểu thức.</a:t>
                      </a:r>
                      <a:endParaRPr sz="1400" u="none" cap="none" strike="noStrike">
                        <a:latin typeface="Exo Medium"/>
                        <a:ea typeface="Exo Medium"/>
                        <a:cs typeface="Exo Medium"/>
                        <a:sym typeface="Exo Medium"/>
                      </a:endParaRPr>
                    </a:p>
                  </a:txBody>
                  <a:tcPr marT="91425" marB="91425" marR="91425" marL="91425"/>
                </a:tc>
                <a:tc hMerge="1"/>
                <a:tc hMerge="1"/>
              </a:tr>
              <a:tr h="746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DISTINCTCOUNT()</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15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Đếm số lượng giá trị duy nhất trong một cột dữ liệu hoặc trong một biểu thức</a:t>
                      </a:r>
                      <a:endParaRPr sz="1400" u="none" cap="none" strike="noStrike">
                        <a:latin typeface="Exo Medium"/>
                        <a:ea typeface="Exo Medium"/>
                        <a:cs typeface="Exo Medium"/>
                        <a:sym typeface="Exo Medium"/>
                      </a:endParaRPr>
                    </a:p>
                  </a:txBody>
                  <a:tcPr marT="91425" marB="91425" marR="91425" marL="91425"/>
                </a:tc>
                <a:tc hMerge="1"/>
                <a:tc hMerge="1"/>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IF()</a:t>
                      </a:r>
                      <a:endParaRPr sz="1400" u="none" cap="none" strike="noStrike">
                        <a:latin typeface="Exo Medium"/>
                        <a:ea typeface="Exo Medium"/>
                        <a:cs typeface="Exo Medium"/>
                        <a:sym typeface="Exo Medium"/>
                      </a:endParaRPr>
                    </a:p>
                  </a:txBody>
                  <a:tcPr marT="91425" marB="91425" marR="91425" marL="91425"/>
                </a:tc>
                <a:tc gridSpan="3">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Thực hiện các phép kiểm tra điều kiện và trả về giá trị dựa trên kết quả của điều kiện đó</a:t>
                      </a:r>
                      <a:endParaRPr sz="1400" u="none" cap="none" strike="noStrike">
                        <a:latin typeface="Exo Medium"/>
                        <a:ea typeface="Exo Medium"/>
                        <a:cs typeface="Exo Medium"/>
                        <a:sym typeface="Exo Medium"/>
                      </a:endParaRPr>
                    </a:p>
                  </a:txBody>
                  <a:tcPr marT="91425" marB="91425" marR="91425" marL="91425"/>
                </a:tc>
                <a:tc hMerge="1"/>
                <a:tc hMerge="1"/>
              </a:tr>
            </a:tbl>
          </a:graphicData>
        </a:graphic>
      </p:graphicFrame>
      <p:sp>
        <p:nvSpPr>
          <p:cNvPr id="418" name="Google Shape;418;g24f69841cc8_0_0"/>
          <p:cNvSpPr txBox="1"/>
          <p:nvPr/>
        </p:nvSpPr>
        <p:spPr>
          <a:xfrm>
            <a:off x="1091700" y="5200300"/>
            <a:ext cx="100086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2400" u="none" cap="none" strike="noStrike">
                <a:solidFill>
                  <a:srgbClr val="E11F26"/>
                </a:solidFill>
                <a:latin typeface="Exo"/>
                <a:ea typeface="Exo"/>
                <a:cs typeface="Exo"/>
                <a:sym typeface="Exo"/>
              </a:rPr>
              <a:t>Tra cứu thêm thông tin về các hàm DAX: </a:t>
            </a:r>
            <a:r>
              <a:rPr b="1" i="0" lang="en-US" sz="2400" u="sng" cap="none" strike="noStrike">
                <a:solidFill>
                  <a:schemeClr val="hlink"/>
                </a:solidFill>
                <a:latin typeface="Exo"/>
                <a:ea typeface="Exo"/>
                <a:cs typeface="Exo"/>
                <a:sym typeface="Exo"/>
                <a:hlinkClick r:id="rId3"/>
              </a:rPr>
              <a:t>Link</a:t>
            </a:r>
            <a:endParaRPr b="1" i="0" sz="2400" u="none" cap="none" strike="noStrike">
              <a:solidFill>
                <a:srgbClr val="000000"/>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g24f69841cc8_0_8"/>
          <p:cNvPicPr preferRelativeResize="0"/>
          <p:nvPr/>
        </p:nvPicPr>
        <p:blipFill rotWithShape="1">
          <a:blip r:embed="rId3">
            <a:alphaModFix/>
          </a:blip>
          <a:srcRect b="0" l="0" r="0" t="0"/>
          <a:stretch/>
        </p:blipFill>
        <p:spPr>
          <a:xfrm>
            <a:off x="447200" y="640125"/>
            <a:ext cx="6163105" cy="5577749"/>
          </a:xfrm>
          <a:prstGeom prst="rect">
            <a:avLst/>
          </a:prstGeom>
          <a:noFill/>
          <a:ln>
            <a:noFill/>
          </a:ln>
        </p:spPr>
      </p:pic>
      <p:sp>
        <p:nvSpPr>
          <p:cNvPr id="425" name="Google Shape;425;g24f69841cc8_0_8"/>
          <p:cNvSpPr txBox="1"/>
          <p:nvPr/>
        </p:nvSpPr>
        <p:spPr>
          <a:xfrm>
            <a:off x="3582223" y="1508331"/>
            <a:ext cx="11451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Date and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Time</a:t>
            </a:r>
            <a:endParaRPr b="0" i="0" sz="1400" u="none" cap="none" strike="noStrike">
              <a:solidFill>
                <a:srgbClr val="FF0000"/>
              </a:solidFill>
              <a:latin typeface="Arial"/>
              <a:ea typeface="Arial"/>
              <a:cs typeface="Arial"/>
              <a:sym typeface="Arial"/>
            </a:endParaRPr>
          </a:p>
        </p:txBody>
      </p:sp>
      <p:sp>
        <p:nvSpPr>
          <p:cNvPr id="426" name="Google Shape;426;g24f69841cc8_0_8"/>
          <p:cNvSpPr txBox="1"/>
          <p:nvPr/>
        </p:nvSpPr>
        <p:spPr>
          <a:xfrm>
            <a:off x="4468500" y="2229061"/>
            <a:ext cx="1350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Time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Intelligence</a:t>
            </a:r>
            <a:endParaRPr b="0" i="0" sz="1400" u="none" cap="none" strike="noStrike">
              <a:solidFill>
                <a:srgbClr val="FF0000"/>
              </a:solidFill>
              <a:latin typeface="Arial"/>
              <a:ea typeface="Arial"/>
              <a:cs typeface="Arial"/>
              <a:sym typeface="Arial"/>
            </a:endParaRPr>
          </a:p>
        </p:txBody>
      </p:sp>
      <p:sp>
        <p:nvSpPr>
          <p:cNvPr id="427" name="Google Shape;427;g24f69841cc8_0_8"/>
          <p:cNvSpPr txBox="1"/>
          <p:nvPr/>
        </p:nvSpPr>
        <p:spPr>
          <a:xfrm>
            <a:off x="3511887" y="5174382"/>
            <a:ext cx="1352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Information</a:t>
            </a:r>
            <a:endParaRPr b="0" i="0" sz="1400" u="none" cap="none" strike="noStrike">
              <a:solidFill>
                <a:srgbClr val="FF0000"/>
              </a:solidFill>
              <a:latin typeface="Arial"/>
              <a:ea typeface="Arial"/>
              <a:cs typeface="Arial"/>
              <a:sym typeface="Arial"/>
            </a:endParaRPr>
          </a:p>
        </p:txBody>
      </p:sp>
      <p:sp>
        <p:nvSpPr>
          <p:cNvPr id="428" name="Google Shape;428;g24f69841cc8_0_8"/>
          <p:cNvSpPr txBox="1"/>
          <p:nvPr/>
        </p:nvSpPr>
        <p:spPr>
          <a:xfrm>
            <a:off x="4919440" y="3440199"/>
            <a:ext cx="936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Logical</a:t>
            </a:r>
            <a:endParaRPr b="0" i="0" sz="1400" u="none" cap="none" strike="noStrike">
              <a:solidFill>
                <a:srgbClr val="FF0000"/>
              </a:solidFill>
              <a:latin typeface="Arial"/>
              <a:ea typeface="Arial"/>
              <a:cs typeface="Arial"/>
              <a:sym typeface="Arial"/>
            </a:endParaRPr>
          </a:p>
        </p:txBody>
      </p:sp>
      <p:sp>
        <p:nvSpPr>
          <p:cNvPr id="429" name="Google Shape;429;g24f69841cc8_0_8"/>
          <p:cNvSpPr txBox="1"/>
          <p:nvPr/>
        </p:nvSpPr>
        <p:spPr>
          <a:xfrm>
            <a:off x="1540989" y="4295010"/>
            <a:ext cx="638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Text</a:t>
            </a:r>
            <a:endParaRPr b="0" i="0" sz="1400" u="none" cap="none" strike="noStrike">
              <a:solidFill>
                <a:srgbClr val="FF0000"/>
              </a:solidFill>
              <a:latin typeface="Arial"/>
              <a:ea typeface="Arial"/>
              <a:cs typeface="Arial"/>
              <a:sym typeface="Arial"/>
            </a:endParaRPr>
          </a:p>
        </p:txBody>
      </p:sp>
      <p:sp>
        <p:nvSpPr>
          <p:cNvPr id="430" name="Google Shape;430;g24f69841cc8_0_8"/>
          <p:cNvSpPr txBox="1"/>
          <p:nvPr/>
        </p:nvSpPr>
        <p:spPr>
          <a:xfrm>
            <a:off x="4558411" y="4271260"/>
            <a:ext cx="1030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Math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and Trig</a:t>
            </a:r>
            <a:endParaRPr b="0" i="0" sz="1400" u="none" cap="none" strike="noStrike">
              <a:solidFill>
                <a:srgbClr val="FF0000"/>
              </a:solidFill>
              <a:latin typeface="Arial"/>
              <a:ea typeface="Arial"/>
              <a:cs typeface="Arial"/>
              <a:sym typeface="Arial"/>
            </a:endParaRPr>
          </a:p>
        </p:txBody>
      </p:sp>
      <p:sp>
        <p:nvSpPr>
          <p:cNvPr id="431" name="Google Shape;431;g24f69841cc8_0_8"/>
          <p:cNvSpPr txBox="1"/>
          <p:nvPr/>
        </p:nvSpPr>
        <p:spPr>
          <a:xfrm>
            <a:off x="2179462" y="5174382"/>
            <a:ext cx="119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Statistical</a:t>
            </a:r>
            <a:endParaRPr b="0" i="0" sz="1400" u="none" cap="none" strike="noStrike">
              <a:solidFill>
                <a:srgbClr val="FF0000"/>
              </a:solidFill>
              <a:latin typeface="Arial"/>
              <a:ea typeface="Arial"/>
              <a:cs typeface="Arial"/>
              <a:sym typeface="Arial"/>
            </a:endParaRPr>
          </a:p>
        </p:txBody>
      </p:sp>
      <p:sp>
        <p:nvSpPr>
          <p:cNvPr id="432" name="Google Shape;432;g24f69841cc8_0_8"/>
          <p:cNvSpPr txBox="1"/>
          <p:nvPr/>
        </p:nvSpPr>
        <p:spPr>
          <a:xfrm>
            <a:off x="1246689" y="3247588"/>
            <a:ext cx="928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Parent-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Child</a:t>
            </a:r>
            <a:endParaRPr b="0" i="0" sz="1400" u="none" cap="none" strike="noStrike">
              <a:solidFill>
                <a:srgbClr val="FF0000"/>
              </a:solidFill>
              <a:latin typeface="Arial"/>
              <a:ea typeface="Arial"/>
              <a:cs typeface="Arial"/>
              <a:sym typeface="Arial"/>
            </a:endParaRPr>
          </a:p>
        </p:txBody>
      </p:sp>
      <p:sp>
        <p:nvSpPr>
          <p:cNvPr id="433" name="Google Shape;433;g24f69841cc8_0_8"/>
          <p:cNvSpPr txBox="1"/>
          <p:nvPr/>
        </p:nvSpPr>
        <p:spPr>
          <a:xfrm>
            <a:off x="1540989" y="2416818"/>
            <a:ext cx="753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Table</a:t>
            </a:r>
            <a:endParaRPr b="0" i="0" sz="1400" u="none" cap="none" strike="noStrike">
              <a:solidFill>
                <a:srgbClr val="FF0000"/>
              </a:solidFill>
              <a:latin typeface="Arial"/>
              <a:ea typeface="Arial"/>
              <a:cs typeface="Arial"/>
              <a:sym typeface="Arial"/>
            </a:endParaRPr>
          </a:p>
        </p:txBody>
      </p:sp>
      <p:sp>
        <p:nvSpPr>
          <p:cNvPr id="434" name="Google Shape;434;g24f69841cc8_0_8"/>
          <p:cNvSpPr txBox="1"/>
          <p:nvPr/>
        </p:nvSpPr>
        <p:spPr>
          <a:xfrm>
            <a:off x="2425788" y="1805830"/>
            <a:ext cx="881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Arial"/>
                <a:ea typeface="Arial"/>
                <a:cs typeface="Arial"/>
                <a:sym typeface="Arial"/>
              </a:rPr>
              <a:t>Others</a:t>
            </a:r>
            <a:endParaRPr b="0" i="0" sz="1400" u="none" cap="none" strike="noStrike">
              <a:solidFill>
                <a:srgbClr val="FF0000"/>
              </a:solidFill>
              <a:latin typeface="Arial"/>
              <a:ea typeface="Arial"/>
              <a:cs typeface="Arial"/>
              <a:sym typeface="Arial"/>
            </a:endParaRPr>
          </a:p>
        </p:txBody>
      </p:sp>
      <p:sp>
        <p:nvSpPr>
          <p:cNvPr id="435" name="Google Shape;435;g24f69841cc8_0_8"/>
          <p:cNvSpPr txBox="1"/>
          <p:nvPr/>
        </p:nvSpPr>
        <p:spPr>
          <a:xfrm>
            <a:off x="6501250" y="640125"/>
            <a:ext cx="4247700" cy="10782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Clr>
                <a:srgbClr val="000000"/>
              </a:buClr>
              <a:buSzPts val="2700"/>
              <a:buFont typeface="Arial"/>
              <a:buNone/>
            </a:pPr>
            <a:r>
              <a:rPr b="1" i="0" lang="en-US" sz="2700" u="none" cap="none" strike="noStrike">
                <a:solidFill>
                  <a:srgbClr val="E11F26"/>
                </a:solidFill>
                <a:latin typeface="Exo"/>
                <a:ea typeface="Exo"/>
                <a:cs typeface="Exo"/>
                <a:sym typeface="Exo"/>
              </a:rPr>
              <a:t>DAX</a:t>
            </a:r>
            <a:r>
              <a:rPr b="1" i="0" lang="en-US" sz="2700" u="none" cap="none" strike="noStrike">
                <a:solidFill>
                  <a:srgbClr val="171717"/>
                </a:solidFill>
                <a:latin typeface="Exo"/>
                <a:ea typeface="Exo"/>
                <a:cs typeface="Exo"/>
                <a:sym typeface="Exo"/>
              </a:rPr>
              <a:t> cung cấp </a:t>
            </a:r>
            <a:endParaRPr b="1" i="0" sz="2700" u="none" cap="none" strike="noStrike">
              <a:solidFill>
                <a:srgbClr val="171717"/>
              </a:solidFill>
              <a:latin typeface="Exo"/>
              <a:ea typeface="Exo"/>
              <a:cs typeface="Exo"/>
              <a:sym typeface="Exo"/>
            </a:endParaRPr>
          </a:p>
          <a:p>
            <a:pPr indent="0" lvl="0" marL="457200" marR="0" rtl="0" algn="just">
              <a:lnSpc>
                <a:spcPct val="115000"/>
              </a:lnSpc>
              <a:spcBef>
                <a:spcPts val="0"/>
              </a:spcBef>
              <a:spcAft>
                <a:spcPts val="0"/>
              </a:spcAft>
              <a:buClr>
                <a:srgbClr val="000000"/>
              </a:buClr>
              <a:buSzPts val="2700"/>
              <a:buFont typeface="Arial"/>
              <a:buNone/>
            </a:pPr>
            <a:r>
              <a:rPr b="1" i="0" lang="en-US" sz="2700" u="none" cap="none" strike="noStrike">
                <a:solidFill>
                  <a:srgbClr val="171717"/>
                </a:solidFill>
                <a:latin typeface="Exo"/>
                <a:ea typeface="Exo"/>
                <a:cs typeface="Exo"/>
                <a:sym typeface="Exo"/>
              </a:rPr>
              <a:t>rất nhiều loại hàm</a:t>
            </a:r>
            <a:endParaRPr b="1" i="0" sz="2700" u="none" cap="none" strike="noStrike">
              <a:solidFill>
                <a:srgbClr val="000000"/>
              </a:solidFill>
              <a:latin typeface="Exo"/>
              <a:ea typeface="Exo"/>
              <a:cs typeface="Exo"/>
              <a:sym typeface="Exo"/>
            </a:endParaRPr>
          </a:p>
        </p:txBody>
      </p:sp>
      <p:sp>
        <p:nvSpPr>
          <p:cNvPr id="436" name="Google Shape;436;g24f69841cc8_0_8"/>
          <p:cNvSpPr txBox="1"/>
          <p:nvPr/>
        </p:nvSpPr>
        <p:spPr>
          <a:xfrm>
            <a:off x="7071100" y="2113625"/>
            <a:ext cx="4673700" cy="40635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00000"/>
              </a:lnSpc>
              <a:spcBef>
                <a:spcPts val="0"/>
              </a:spcBef>
              <a:spcAft>
                <a:spcPts val="0"/>
              </a:spcAft>
              <a:buClr>
                <a:srgbClr val="171717"/>
              </a:buClr>
              <a:buSzPts val="1800"/>
              <a:buFont typeface="Exo"/>
              <a:buAutoNum type="arabicPeriod"/>
            </a:pPr>
            <a:r>
              <a:rPr b="1" i="0" lang="en-US" sz="1800" u="none" cap="none" strike="noStrike">
                <a:solidFill>
                  <a:srgbClr val="171717"/>
                </a:solidFill>
                <a:latin typeface="Exo"/>
                <a:ea typeface="Exo"/>
                <a:cs typeface="Exo"/>
                <a:sym typeface="Exo"/>
              </a:rPr>
              <a:t>Hàm tổng hợp</a:t>
            </a:r>
            <a:endParaRPr b="1" i="0" sz="1800" u="none" cap="none" strike="noStrike">
              <a:solidFill>
                <a:srgbClr val="171717"/>
              </a:solidFill>
              <a:latin typeface="Exo"/>
              <a:ea typeface="Exo"/>
              <a:cs typeface="Exo"/>
              <a:sym typeface="Exo"/>
            </a:endParaRPr>
          </a:p>
          <a:p>
            <a:pPr indent="-342900" lvl="0" marL="457200" marR="0" rtl="0" algn="just">
              <a:lnSpc>
                <a:spcPct val="100000"/>
              </a:lnSpc>
              <a:spcBef>
                <a:spcPts val="0"/>
              </a:spcBef>
              <a:spcAft>
                <a:spcPts val="0"/>
              </a:spcAft>
              <a:buClr>
                <a:srgbClr val="171717"/>
              </a:buClr>
              <a:buSzPts val="1800"/>
              <a:buFont typeface="Exo"/>
              <a:buAutoNum type="arabicPeriod"/>
            </a:pPr>
            <a:r>
              <a:rPr b="1" i="0" lang="en-US" sz="1800" u="none" cap="none" strike="noStrike">
                <a:solidFill>
                  <a:srgbClr val="171717"/>
                </a:solidFill>
                <a:latin typeface="Exo"/>
                <a:ea typeface="Exo"/>
                <a:cs typeface="Exo"/>
                <a:sym typeface="Exo"/>
              </a:rPr>
              <a:t>Hàm thời gian</a:t>
            </a:r>
            <a:endParaRPr b="1" i="0" sz="1800" u="none" cap="none" strike="noStrike">
              <a:solidFill>
                <a:srgbClr val="171717"/>
              </a:solidFill>
              <a:latin typeface="Exo"/>
              <a:ea typeface="Exo"/>
              <a:cs typeface="Exo"/>
              <a:sym typeface="Exo"/>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học</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tài chính</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thông tin DAX</a:t>
            </a:r>
            <a:endParaRPr b="0" i="0" sz="1800" u="none" cap="none" strike="noStrike">
              <a:solidFill>
                <a:srgbClr val="000000"/>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a:buAutoNum type="arabicPeriod"/>
            </a:pPr>
            <a:r>
              <a:rPr b="1" i="0" lang="en-US" sz="1800" u="none" cap="none" strike="noStrike">
                <a:solidFill>
                  <a:srgbClr val="171717"/>
                </a:solidFill>
                <a:latin typeface="Exo"/>
                <a:ea typeface="Exo"/>
                <a:cs typeface="Exo"/>
                <a:sym typeface="Exo"/>
              </a:rPr>
              <a:t>Hàm logic</a:t>
            </a:r>
            <a:endParaRPr b="1" i="0" sz="1800" u="none" cap="none" strike="noStrike">
              <a:solidFill>
                <a:srgbClr val="000000"/>
              </a:solidFill>
              <a:latin typeface="Exo"/>
              <a:ea typeface="Exo"/>
              <a:cs typeface="Exo"/>
              <a:sym typeface="Exo"/>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toán học và lượng giác</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cha và con</a:t>
            </a:r>
            <a:endParaRPr b="0" i="0" sz="1800" u="none" cap="none" strike="noStrike">
              <a:solidFill>
                <a:srgbClr val="000000"/>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quan hệ</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thống kê</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thao tác trên bảng</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Hàm văn bản</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a:buAutoNum type="arabicPeriod"/>
            </a:pPr>
            <a:r>
              <a:rPr b="1" i="0" lang="en-US" sz="1800" u="none" cap="none" strike="noStrike">
                <a:solidFill>
                  <a:srgbClr val="171717"/>
                </a:solidFill>
                <a:latin typeface="Exo"/>
                <a:ea typeface="Exo"/>
                <a:cs typeface="Exo"/>
                <a:sym typeface="Exo"/>
              </a:rPr>
              <a:t>Hàm xử lý và tính toán dạng thời gian</a:t>
            </a:r>
            <a:endParaRPr b="1" i="0" sz="1800" u="none" cap="none" strike="noStrike">
              <a:solidFill>
                <a:srgbClr val="171717"/>
              </a:solidFill>
              <a:latin typeface="Exo"/>
              <a:ea typeface="Exo"/>
              <a:cs typeface="Exo"/>
              <a:sym typeface="Exo"/>
            </a:endParaRPr>
          </a:p>
          <a:p>
            <a:pPr indent="-342900" lvl="0" marL="457200" marR="0" rtl="0" algn="just">
              <a:lnSpc>
                <a:spcPct val="100000"/>
              </a:lnSpc>
              <a:spcBef>
                <a:spcPts val="0"/>
              </a:spcBef>
              <a:spcAft>
                <a:spcPts val="0"/>
              </a:spcAft>
              <a:buClr>
                <a:srgbClr val="171717"/>
              </a:buClr>
              <a:buSzPts val="1800"/>
              <a:buFont typeface="Exo Medium"/>
              <a:buAutoNum type="arabicPeriod"/>
            </a:pPr>
            <a:r>
              <a:rPr b="0" i="0" lang="en-US" sz="1800" u="none" cap="none" strike="noStrike">
                <a:solidFill>
                  <a:srgbClr val="171717"/>
                </a:solidFill>
                <a:latin typeface="Exo Medium"/>
                <a:ea typeface="Exo Medium"/>
                <a:cs typeface="Exo Medium"/>
                <a:sym typeface="Exo Medium"/>
              </a:rPr>
              <a:t>Các hàm khác</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g2480d3eec93_0_1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42" name="Google Shape;442;g2480d3eec93_0_1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43" name="Google Shape;443;g2480d3eec93_0_19"/>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44" name="Google Shape;444;g2480d3eec93_0_1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45" name="Google Shape;445;g2480d3eec93_0_19"/>
          <p:cNvSpPr txBox="1"/>
          <p:nvPr/>
        </p:nvSpPr>
        <p:spPr>
          <a:xfrm>
            <a:off x="155123" y="2597850"/>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KIỂU TÍNH TOÁN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CỦA DAX</a:t>
            </a:r>
            <a:endParaRPr b="0" i="0" sz="5100" u="none" cap="none" strike="noStrike">
              <a:solidFill>
                <a:schemeClr val="lt1"/>
              </a:solidFill>
              <a:latin typeface="Exo Black"/>
              <a:ea typeface="Exo Black"/>
              <a:cs typeface="Exo Black"/>
              <a:sym typeface="Exo Black"/>
            </a:endParaRPr>
          </a:p>
        </p:txBody>
      </p:sp>
      <p:pic>
        <p:nvPicPr>
          <p:cNvPr id="446" name="Google Shape;446;g2480d3eec93_0_1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480d3eec93_0_28"/>
          <p:cNvSpPr/>
          <p:nvPr/>
        </p:nvSpPr>
        <p:spPr>
          <a:xfrm>
            <a:off x="1725325" y="1925400"/>
            <a:ext cx="3667500" cy="4429200"/>
          </a:xfrm>
          <a:prstGeom prst="rect">
            <a:avLst/>
          </a:prstGeom>
          <a:solidFill>
            <a:srgbClr val="FFEFEF"/>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Exo"/>
              <a:ea typeface="Exo"/>
              <a:cs typeface="Exo"/>
              <a:sym typeface="Exo"/>
            </a:endParaRPr>
          </a:p>
        </p:txBody>
      </p:sp>
      <p:sp>
        <p:nvSpPr>
          <p:cNvPr id="453" name="Google Shape;453;g2480d3eec93_0_28"/>
          <p:cNvSpPr txBox="1"/>
          <p:nvPr/>
        </p:nvSpPr>
        <p:spPr>
          <a:xfrm>
            <a:off x="1793850" y="330200"/>
            <a:ext cx="8604300" cy="1468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171717"/>
                </a:solidFill>
                <a:latin typeface="Exo"/>
                <a:ea typeface="Exo"/>
                <a:cs typeface="Exo"/>
                <a:sym typeface="Exo"/>
              </a:rPr>
              <a:t>Các kiểu tính toán của</a:t>
            </a:r>
            <a:r>
              <a:rPr b="1" i="0" lang="en-US" sz="3800" u="none" cap="none" strike="noStrike">
                <a:solidFill>
                  <a:srgbClr val="E2262D"/>
                </a:solidFill>
                <a:latin typeface="Exo"/>
                <a:ea typeface="Exo"/>
                <a:cs typeface="Exo"/>
                <a:sym typeface="Exo"/>
              </a:rPr>
              <a:t> DAX </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rPr b="0" i="0" lang="en-US" sz="3500" u="none" cap="none" strike="noStrike">
                <a:solidFill>
                  <a:srgbClr val="000000"/>
                </a:solidFill>
                <a:latin typeface="Exo Medium"/>
                <a:ea typeface="Exo Medium"/>
                <a:cs typeface="Exo Medium"/>
                <a:sym typeface="Exo Medium"/>
              </a:rPr>
              <a:t>được chia thành 2 kiểu chính </a:t>
            </a:r>
            <a:r>
              <a:rPr b="1" i="0" lang="en-US" sz="3800" u="none" cap="none" strike="noStrike">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
        <p:nvSpPr>
          <p:cNvPr id="454" name="Google Shape;454;g2480d3eec93_0_28"/>
          <p:cNvSpPr/>
          <p:nvPr/>
        </p:nvSpPr>
        <p:spPr>
          <a:xfrm>
            <a:off x="1982588" y="2139625"/>
            <a:ext cx="3153000" cy="723900"/>
          </a:xfrm>
          <a:prstGeom prst="roundRect">
            <a:avLst>
              <a:gd fmla="val 16667" name="adj"/>
            </a:avLst>
          </a:prstGeom>
          <a:solidFill>
            <a:srgbClr val="E31F2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Exo"/>
                <a:ea typeface="Exo"/>
                <a:cs typeface="Exo"/>
                <a:sym typeface="Exo"/>
              </a:rPr>
              <a:t>CALCULATED COLUMN</a:t>
            </a:r>
            <a:endParaRPr b="1" i="0" sz="1800" u="none" cap="none" strike="noStrike">
              <a:solidFill>
                <a:srgbClr val="FFFFFF"/>
              </a:solidFill>
              <a:latin typeface="Exo"/>
              <a:ea typeface="Exo"/>
              <a:cs typeface="Exo"/>
              <a:sym typeface="Exo"/>
            </a:endParaRPr>
          </a:p>
        </p:txBody>
      </p:sp>
      <p:sp>
        <p:nvSpPr>
          <p:cNvPr id="455" name="Google Shape;455;g2480d3eec93_0_28"/>
          <p:cNvSpPr txBox="1"/>
          <p:nvPr/>
        </p:nvSpPr>
        <p:spPr>
          <a:xfrm>
            <a:off x="1855825" y="3062875"/>
            <a:ext cx="3537000" cy="2801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CALCULATED COLUMN khi tạo ra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sẽ </a:t>
            </a:r>
            <a:r>
              <a:rPr b="1" i="0" lang="en-US" sz="1600" u="none" cap="none" strike="noStrike">
                <a:solidFill>
                  <a:srgbClr val="000000"/>
                </a:solidFill>
                <a:latin typeface="Exo"/>
                <a:ea typeface="Exo"/>
                <a:cs typeface="Exo"/>
                <a:sym typeface="Exo"/>
              </a:rPr>
              <a:t>tạo</a:t>
            </a:r>
            <a:r>
              <a:rPr b="0" i="0" lang="en-US" sz="1600" u="none" cap="none" strike="noStrike">
                <a:solidFill>
                  <a:srgbClr val="000000"/>
                </a:solidFill>
                <a:latin typeface="Exo Medium"/>
                <a:ea typeface="Exo Medium"/>
                <a:cs typeface="Exo Medium"/>
                <a:sym typeface="Exo Medium"/>
              </a:rPr>
              <a:t> một cột tính toán mới trong bảng hiện có</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CALCULATED COLUMN </a:t>
            </a:r>
            <a:r>
              <a:rPr b="1" i="0" lang="en-US" sz="1600" u="none" cap="none" strike="noStrike">
                <a:solidFill>
                  <a:srgbClr val="000000"/>
                </a:solidFill>
                <a:latin typeface="Exo"/>
                <a:ea typeface="Exo"/>
                <a:cs typeface="Exo"/>
                <a:sym typeface="Exo"/>
              </a:rPr>
              <a:t>được sử dụng</a:t>
            </a:r>
            <a:r>
              <a:rPr b="0" i="0" lang="en-US" sz="1600" u="none" cap="none" strike="noStrike">
                <a:solidFill>
                  <a:srgbClr val="000000"/>
                </a:solidFill>
                <a:latin typeface="Exo Medium"/>
                <a:ea typeface="Exo Medium"/>
                <a:cs typeface="Exo Medium"/>
                <a:sym typeface="Exo Medium"/>
              </a:rPr>
              <a:t> khi bạn </a:t>
            </a:r>
            <a:r>
              <a:rPr b="1" i="0" lang="en-US" sz="1600" u="none" cap="none" strike="noStrike">
                <a:solidFill>
                  <a:srgbClr val="000000"/>
                </a:solidFill>
                <a:latin typeface="Exo"/>
                <a:ea typeface="Exo"/>
                <a:cs typeface="Exo"/>
                <a:sym typeface="Exo"/>
              </a:rPr>
              <a:t>muốn tạo một cột</a:t>
            </a:r>
            <a:r>
              <a:rPr b="0" i="0" lang="en-US" sz="1600" u="none" cap="none" strike="noStrike">
                <a:solidFill>
                  <a:srgbClr val="000000"/>
                </a:solidFill>
                <a:latin typeface="Exo Medium"/>
                <a:ea typeface="Exo Medium"/>
                <a:cs typeface="Exo Medium"/>
                <a:sym typeface="Exo Medium"/>
              </a:rPr>
              <a:t>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có thông tin được lọc hoặc sắp xếp trong bảng</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CALCULATED COLUMN sẽ tính toán </a:t>
            </a:r>
            <a:r>
              <a:rPr b="1" i="0" lang="en-US" sz="1600" u="none" cap="none" strike="noStrike">
                <a:solidFill>
                  <a:srgbClr val="000000"/>
                </a:solidFill>
                <a:latin typeface="Exo"/>
                <a:ea typeface="Exo"/>
                <a:cs typeface="Exo"/>
                <a:sym typeface="Exo"/>
              </a:rPr>
              <a:t>row by row</a:t>
            </a:r>
            <a:r>
              <a:rPr b="0" i="0" lang="en-US" sz="1600" u="none" cap="none" strike="noStrike">
                <a:solidFill>
                  <a:srgbClr val="000000"/>
                </a:solidFill>
                <a:latin typeface="Exo Medium"/>
                <a:ea typeface="Exo Medium"/>
                <a:cs typeface="Exo Medium"/>
                <a:sym typeface="Exo Medium"/>
              </a:rPr>
              <a:t> </a:t>
            </a:r>
            <a:endParaRPr b="1" i="0" sz="1600" u="none" cap="none" strike="noStrike">
              <a:solidFill>
                <a:srgbClr val="000000"/>
              </a:solidFill>
              <a:latin typeface="Exo Light"/>
              <a:ea typeface="Exo Light"/>
              <a:cs typeface="Exo Light"/>
              <a:sym typeface="Exo Light"/>
            </a:endParaRPr>
          </a:p>
        </p:txBody>
      </p:sp>
      <p:sp>
        <p:nvSpPr>
          <p:cNvPr id="456" name="Google Shape;456;g2480d3eec93_0_28"/>
          <p:cNvSpPr/>
          <p:nvPr/>
        </p:nvSpPr>
        <p:spPr>
          <a:xfrm>
            <a:off x="6799000" y="1925400"/>
            <a:ext cx="3667500" cy="4429200"/>
          </a:xfrm>
          <a:prstGeom prst="rect">
            <a:avLst/>
          </a:prstGeom>
          <a:solidFill>
            <a:srgbClr val="FFFFFF"/>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Exo"/>
              <a:ea typeface="Exo"/>
              <a:cs typeface="Exo"/>
              <a:sym typeface="Exo"/>
            </a:endParaRPr>
          </a:p>
        </p:txBody>
      </p:sp>
      <p:sp>
        <p:nvSpPr>
          <p:cNvPr id="457" name="Google Shape;457;g2480d3eec93_0_28"/>
          <p:cNvSpPr/>
          <p:nvPr/>
        </p:nvSpPr>
        <p:spPr>
          <a:xfrm>
            <a:off x="7056263" y="2139625"/>
            <a:ext cx="3153000" cy="723900"/>
          </a:xfrm>
          <a:prstGeom prst="roundRect">
            <a:avLst>
              <a:gd fmla="val 16667" name="adj"/>
            </a:avLst>
          </a:prstGeom>
          <a:solidFill>
            <a:schemeClr val="lt1"/>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Exo"/>
                <a:ea typeface="Exo"/>
                <a:cs typeface="Exo"/>
                <a:sym typeface="Exo"/>
              </a:rPr>
              <a:t>MEASURES</a:t>
            </a:r>
            <a:endParaRPr b="1" i="0" sz="1800" u="none" cap="none" strike="noStrike">
              <a:solidFill>
                <a:schemeClr val="dk1"/>
              </a:solidFill>
              <a:latin typeface="Exo"/>
              <a:ea typeface="Exo"/>
              <a:cs typeface="Exo"/>
              <a:sym typeface="Exo"/>
            </a:endParaRPr>
          </a:p>
        </p:txBody>
      </p:sp>
      <p:sp>
        <p:nvSpPr>
          <p:cNvPr id="458" name="Google Shape;458;g2480d3eec93_0_28"/>
          <p:cNvSpPr txBox="1"/>
          <p:nvPr/>
        </p:nvSpPr>
        <p:spPr>
          <a:xfrm>
            <a:off x="6929650" y="3062875"/>
            <a:ext cx="3537000" cy="3047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MEASURES khi tạo ra sẽ </a:t>
            </a:r>
            <a:r>
              <a:rPr b="1" i="0" lang="en-US" sz="1600" u="none" cap="none" strike="noStrike">
                <a:solidFill>
                  <a:srgbClr val="000000"/>
                </a:solidFill>
                <a:latin typeface="Exo"/>
                <a:ea typeface="Exo"/>
                <a:cs typeface="Exo"/>
                <a:sym typeface="Exo"/>
              </a:rPr>
              <a:t>không</a:t>
            </a:r>
            <a:r>
              <a:rPr b="0" i="0" lang="en-US" sz="1600" u="none" cap="none" strike="noStrike">
                <a:solidFill>
                  <a:srgbClr val="000000"/>
                </a:solidFill>
                <a:latin typeface="Exo Medium"/>
                <a:ea typeface="Exo Medium"/>
                <a:cs typeface="Exo Medium"/>
                <a:sym typeface="Exo Medium"/>
              </a:rPr>
              <a:t> xuất hiện trong bảng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hiện có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MEASURES </a:t>
            </a:r>
            <a:r>
              <a:rPr b="1" i="0" lang="en-US" sz="1600" u="none" cap="none" strike="noStrike">
                <a:solidFill>
                  <a:srgbClr val="000000"/>
                </a:solidFill>
                <a:latin typeface="Exo"/>
                <a:ea typeface="Exo"/>
                <a:cs typeface="Exo"/>
                <a:sym typeface="Exo"/>
              </a:rPr>
              <a:t>được sử dụng</a:t>
            </a:r>
            <a:r>
              <a:rPr b="0" i="0" lang="en-US" sz="1600" u="none" cap="none" strike="noStrike">
                <a:solidFill>
                  <a:srgbClr val="000000"/>
                </a:solidFill>
                <a:latin typeface="Exo Medium"/>
                <a:ea typeface="Exo Medium"/>
                <a:cs typeface="Exo Medium"/>
                <a:sym typeface="Exo Medium"/>
              </a:rPr>
              <a:t> khi bạn </a:t>
            </a:r>
            <a:r>
              <a:rPr b="1" i="0" lang="en-US" sz="1600" u="none" cap="none" strike="noStrike">
                <a:solidFill>
                  <a:srgbClr val="000000"/>
                </a:solidFill>
                <a:latin typeface="Exo"/>
                <a:ea typeface="Exo"/>
                <a:cs typeface="Exo"/>
                <a:sym typeface="Exo"/>
              </a:rPr>
              <a:t>muốn tối ưu hoá</a:t>
            </a:r>
            <a:r>
              <a:rPr b="0" i="0" lang="en-US" sz="1600" u="none" cap="none" strike="noStrike">
                <a:solidFill>
                  <a:srgbClr val="000000"/>
                </a:solidFill>
                <a:latin typeface="Exo Medium"/>
                <a:ea typeface="Exo Medium"/>
                <a:cs typeface="Exo Medium"/>
                <a:sym typeface="Exo Medium"/>
              </a:rPr>
              <a:t> về hiệu suất của hệ thống báo cáo</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MEASURES thực hiện các phép </a:t>
            </a:r>
            <a:r>
              <a:rPr b="1" i="0" lang="en-US" sz="1600" u="none" cap="none" strike="noStrike">
                <a:solidFill>
                  <a:srgbClr val="000000"/>
                </a:solidFill>
                <a:latin typeface="Exo"/>
                <a:ea typeface="Exo"/>
                <a:cs typeface="Exo"/>
                <a:sym typeface="Exo"/>
              </a:rPr>
              <a:t>tính toán tổng hợp</a:t>
            </a:r>
            <a:r>
              <a:rPr b="0" i="0" lang="en-US" sz="1600" u="none" cap="none" strike="noStrike">
                <a:solidFill>
                  <a:srgbClr val="000000"/>
                </a:solidFill>
                <a:latin typeface="Exo Medium"/>
                <a:ea typeface="Exo Medium"/>
                <a:cs typeface="Exo Medium"/>
                <a:sym typeface="Exo Medium"/>
              </a:rPr>
              <a:t> thay vì theo từng hàng như CALCULATED COLUMN</a:t>
            </a:r>
            <a:endParaRPr b="0" i="0" sz="16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4b735fefa5_0_124"/>
          <p:cNvSpPr txBox="1"/>
          <p:nvPr/>
        </p:nvSpPr>
        <p:spPr>
          <a:xfrm>
            <a:off x="599288" y="481188"/>
            <a:ext cx="4431600" cy="17220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BIỂU THỨC</a:t>
            </a:r>
            <a:r>
              <a:rPr b="1" i="0" lang="en-US" sz="3800" u="none" cap="none" strike="noStrike">
                <a:solidFill>
                  <a:srgbClr val="E2262D"/>
                </a:solidFill>
                <a:latin typeface="Exo"/>
                <a:ea typeface="Exo"/>
                <a:cs typeface="Exo"/>
                <a:sym typeface="Exo"/>
              </a:rPr>
              <a:t> DAX</a:t>
            </a:r>
            <a:endParaRPr b="1" i="0" sz="3800" u="none" cap="none" strike="noStrike">
              <a:solidFill>
                <a:srgbClr val="E2262D"/>
              </a:solidFill>
              <a:latin typeface="Exo"/>
              <a:ea typeface="Exo"/>
              <a:cs typeface="Exo"/>
              <a:sym typeface="Exo"/>
            </a:endParaRPr>
          </a:p>
        </p:txBody>
      </p:sp>
      <p:pic>
        <p:nvPicPr>
          <p:cNvPr id="464" name="Google Shape;464;g24b735fefa5_0_124"/>
          <p:cNvPicPr preferRelativeResize="0"/>
          <p:nvPr/>
        </p:nvPicPr>
        <p:blipFill rotWithShape="1">
          <a:blip r:embed="rId3">
            <a:alphaModFix/>
          </a:blip>
          <a:srcRect b="0" l="0" r="0" t="0"/>
          <a:stretch/>
        </p:blipFill>
        <p:spPr>
          <a:xfrm>
            <a:off x="6158838" y="1182975"/>
            <a:ext cx="5738674" cy="4969250"/>
          </a:xfrm>
          <a:prstGeom prst="rect">
            <a:avLst/>
          </a:prstGeom>
          <a:noFill/>
          <a:ln>
            <a:noFill/>
          </a:ln>
        </p:spPr>
      </p:pic>
      <p:sp>
        <p:nvSpPr>
          <p:cNvPr id="465" name="Google Shape;465;g24b735fefa5_0_124"/>
          <p:cNvSpPr/>
          <p:nvPr/>
        </p:nvSpPr>
        <p:spPr>
          <a:xfrm>
            <a:off x="7417304" y="2990388"/>
            <a:ext cx="1755000" cy="440100"/>
          </a:xfrm>
          <a:prstGeom prst="roundRect">
            <a:avLst>
              <a:gd fmla="val 16667" name="adj"/>
            </a:avLst>
          </a:prstGeom>
          <a:solidFill>
            <a:srgbClr val="ED7D31">
              <a:alpha val="4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66" name="Google Shape;466;g24b735fefa5_0_124"/>
          <p:cNvSpPr txBox="1"/>
          <p:nvPr/>
        </p:nvSpPr>
        <p:spPr>
          <a:xfrm>
            <a:off x="711724" y="2802600"/>
            <a:ext cx="4683900" cy="3386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1:</a:t>
            </a:r>
            <a:r>
              <a:rPr b="0" i="0" lang="en-US" sz="1600" u="none" cap="none" strike="noStrike">
                <a:solidFill>
                  <a:srgbClr val="000000"/>
                </a:solidFill>
                <a:latin typeface="Exo Medium"/>
                <a:ea typeface="Exo Medium"/>
                <a:cs typeface="Exo Medium"/>
                <a:sym typeface="Exo Medium"/>
              </a:rPr>
              <a:t> Import các bảng dữ liệu</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2: </a:t>
            </a:r>
            <a:r>
              <a:rPr b="0" i="0" lang="en-US" sz="1600" u="none" cap="none" strike="noStrike">
                <a:solidFill>
                  <a:srgbClr val="000000"/>
                </a:solidFill>
                <a:latin typeface="Exo Medium"/>
                <a:ea typeface="Exo Medium"/>
                <a:cs typeface="Exo Medium"/>
                <a:sym typeface="Exo Medium"/>
              </a:rPr>
              <a:t>Tại phần Fields, click chuột phải vào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Medium"/>
                <a:ea typeface="Exo Medium"/>
                <a:cs typeface="Exo Medium"/>
                <a:sym typeface="Exo Medium"/>
              </a:rPr>
              <a:t>bảng dữ liệu mà bạn muốn tạo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Medium"/>
                <a:ea typeface="Exo Medium"/>
                <a:cs typeface="Exo Medium"/>
                <a:sym typeface="Exo Medium"/>
              </a:rPr>
              <a:t>Calculated Column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1" i="1" sz="1600" u="none" cap="none" strike="noStrike">
              <a:solidFill>
                <a:srgbClr val="000000"/>
              </a:solidFill>
              <a:latin typeface="Exo"/>
              <a:ea typeface="Exo"/>
              <a:cs typeface="Exo"/>
              <a:sym typeface="Exo"/>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3: </a:t>
            </a:r>
            <a:r>
              <a:rPr b="0" i="0" lang="en-US" sz="1600" u="none" cap="none" strike="noStrike">
                <a:solidFill>
                  <a:srgbClr val="000000"/>
                </a:solidFill>
                <a:latin typeface="Exo Medium"/>
                <a:ea typeface="Exo Medium"/>
                <a:cs typeface="Exo Medium"/>
                <a:sym typeface="Exo Medium"/>
              </a:rPr>
              <a:t>Chọn New Column</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4: </a:t>
            </a:r>
            <a:r>
              <a:rPr b="0" i="0" lang="en-US" sz="1600" u="none" cap="none" strike="noStrike">
                <a:solidFill>
                  <a:srgbClr val="000000"/>
                </a:solidFill>
                <a:latin typeface="Exo Medium"/>
                <a:ea typeface="Exo Medium"/>
                <a:cs typeface="Exo Medium"/>
                <a:sym typeface="Exo Medium"/>
              </a:rPr>
              <a:t>Nhập công thức biểu thức DAX của Calculated Column mà bạn muốn tạo</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5:</a:t>
            </a:r>
            <a:r>
              <a:rPr b="0" i="0" lang="en-US" sz="1600" u="none" cap="none" strike="noStrike">
                <a:solidFill>
                  <a:srgbClr val="000000"/>
                </a:solidFill>
                <a:latin typeface="Exo Medium"/>
                <a:ea typeface="Exo Medium"/>
                <a:cs typeface="Exo Medium"/>
                <a:sym typeface="Exo Medium"/>
              </a:rPr>
              <a:t> Calculated Column của bạn đã được tạo thành công và sẽ hiển thị trong bảng dữ liệu</a:t>
            </a:r>
            <a:endParaRPr b="0" i="0" sz="1600" u="none" cap="none" strike="noStrike">
              <a:solidFill>
                <a:srgbClr val="000000"/>
              </a:solidFill>
              <a:latin typeface="Exo Medium"/>
              <a:ea typeface="Exo Medium"/>
              <a:cs typeface="Exo Medium"/>
              <a:sym typeface="Exo Medium"/>
            </a:endParaRPr>
          </a:p>
        </p:txBody>
      </p:sp>
      <p:sp>
        <p:nvSpPr>
          <p:cNvPr id="467" name="Google Shape;467;g24b735fefa5_0_124"/>
          <p:cNvSpPr/>
          <p:nvPr/>
        </p:nvSpPr>
        <p:spPr>
          <a:xfrm>
            <a:off x="711713" y="2106825"/>
            <a:ext cx="3594600" cy="5034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200" u="none" cap="none" strike="noStrike">
                <a:solidFill>
                  <a:srgbClr val="E2262D"/>
                </a:solidFill>
                <a:latin typeface="Exo"/>
                <a:ea typeface="Exo"/>
                <a:cs typeface="Exo"/>
                <a:sym typeface="Exo"/>
              </a:rPr>
              <a:t>Calculated columns</a:t>
            </a:r>
            <a:endParaRPr b="0" i="0" sz="16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g24e400a9610_0_364"/>
          <p:cNvPicPr preferRelativeResize="0"/>
          <p:nvPr/>
        </p:nvPicPr>
        <p:blipFill rotWithShape="1">
          <a:blip r:embed="rId3">
            <a:alphaModFix amt="23000"/>
          </a:blip>
          <a:srcRect b="0" l="6349" r="18513" t="0"/>
          <a:stretch/>
        </p:blipFill>
        <p:spPr>
          <a:xfrm>
            <a:off x="-38100" y="3871900"/>
            <a:ext cx="12268200" cy="2956249"/>
          </a:xfrm>
          <a:prstGeom prst="rect">
            <a:avLst/>
          </a:prstGeom>
          <a:noFill/>
          <a:ln>
            <a:noFill/>
          </a:ln>
        </p:spPr>
      </p:pic>
      <p:sp>
        <p:nvSpPr>
          <p:cNvPr id="474" name="Google Shape;474;g24e400a9610_0_364"/>
          <p:cNvSpPr/>
          <p:nvPr/>
        </p:nvSpPr>
        <p:spPr>
          <a:xfrm flipH="1">
            <a:off x="6851089" y="3306826"/>
            <a:ext cx="4075839" cy="3469641"/>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5" name="Google Shape;475;g24e400a9610_0_364"/>
          <p:cNvSpPr/>
          <p:nvPr/>
        </p:nvSpPr>
        <p:spPr>
          <a:xfrm flipH="1">
            <a:off x="6891168" y="3306775"/>
            <a:ext cx="3914859" cy="3465057"/>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E2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6" name="Google Shape;476;g24e400a9610_0_364"/>
          <p:cNvSpPr/>
          <p:nvPr/>
        </p:nvSpPr>
        <p:spPr>
          <a:xfrm flipH="1">
            <a:off x="6708446" y="5325471"/>
            <a:ext cx="603194" cy="152629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7" name="Google Shape;477;g24e400a9610_0_364"/>
          <p:cNvSpPr/>
          <p:nvPr/>
        </p:nvSpPr>
        <p:spPr>
          <a:xfrm flipH="1">
            <a:off x="7653411" y="4812160"/>
            <a:ext cx="1805438" cy="2045874"/>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8" name="Google Shape;478;g24e400a9610_0_364"/>
          <p:cNvSpPr/>
          <p:nvPr/>
        </p:nvSpPr>
        <p:spPr>
          <a:xfrm flipH="1">
            <a:off x="7805428" y="4984871"/>
            <a:ext cx="1653422" cy="187314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9" name="Google Shape;479;g24e400a9610_0_364"/>
          <p:cNvSpPr/>
          <p:nvPr/>
        </p:nvSpPr>
        <p:spPr>
          <a:xfrm flipH="1">
            <a:off x="7659118" y="4818374"/>
            <a:ext cx="152713" cy="2033446"/>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0" name="Google Shape;480;g24e400a9610_0_364"/>
          <p:cNvSpPr/>
          <p:nvPr/>
        </p:nvSpPr>
        <p:spPr>
          <a:xfrm flipH="1">
            <a:off x="7659125" y="6477135"/>
            <a:ext cx="74633" cy="374507"/>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1" name="Google Shape;481;g24e400a9610_0_364"/>
          <p:cNvSpPr/>
          <p:nvPr/>
        </p:nvSpPr>
        <p:spPr>
          <a:xfrm flipH="1">
            <a:off x="7653590" y="6471601"/>
            <a:ext cx="85702" cy="38625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2" name="Google Shape;482;g24e400a9610_0_364"/>
          <p:cNvSpPr/>
          <p:nvPr/>
        </p:nvSpPr>
        <p:spPr>
          <a:xfrm flipH="1">
            <a:off x="7337155" y="6217373"/>
            <a:ext cx="321995" cy="634296"/>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3" name="Google Shape;483;g24e400a9610_0_364"/>
          <p:cNvSpPr/>
          <p:nvPr/>
        </p:nvSpPr>
        <p:spPr>
          <a:xfrm flipH="1">
            <a:off x="7331619" y="6211788"/>
            <a:ext cx="333744" cy="64609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4" name="Google Shape;484;g24e400a9610_0_364"/>
          <p:cNvSpPr/>
          <p:nvPr/>
        </p:nvSpPr>
        <p:spPr>
          <a:xfrm flipH="1">
            <a:off x="10180090" y="6477135"/>
            <a:ext cx="74633" cy="374507"/>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5" name="Google Shape;485;g24e400a9610_0_364"/>
          <p:cNvSpPr/>
          <p:nvPr/>
        </p:nvSpPr>
        <p:spPr>
          <a:xfrm flipH="1">
            <a:off x="10174555" y="6471601"/>
            <a:ext cx="85685" cy="38625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6" name="Google Shape;486;g24e400a9610_0_364"/>
          <p:cNvSpPr/>
          <p:nvPr/>
        </p:nvSpPr>
        <p:spPr>
          <a:xfrm flipH="1">
            <a:off x="9858119" y="6217373"/>
            <a:ext cx="321978" cy="634296"/>
          </a:xfrm>
          <a:custGeom>
            <a:rect b="b" l="l" r="r" t="t"/>
            <a:pathLst>
              <a:path extrusionOk="0" h="37361" w="18965">
                <a:moveTo>
                  <a:pt x="18965" y="0"/>
                </a:moveTo>
                <a:lnTo>
                  <a:pt x="0" y="15303"/>
                </a:lnTo>
                <a:lnTo>
                  <a:pt x="0" y="37360"/>
                </a:lnTo>
                <a:lnTo>
                  <a:pt x="18965" y="37360"/>
                </a:lnTo>
                <a:lnTo>
                  <a:pt x="1896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7" name="Google Shape;487;g24e400a9610_0_364"/>
          <p:cNvSpPr/>
          <p:nvPr/>
        </p:nvSpPr>
        <p:spPr>
          <a:xfrm flipH="1">
            <a:off x="9852584" y="6211788"/>
            <a:ext cx="333744" cy="64609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8" name="Google Shape;488;g24e400a9610_0_364"/>
          <p:cNvSpPr/>
          <p:nvPr/>
        </p:nvSpPr>
        <p:spPr>
          <a:xfrm flipH="1">
            <a:off x="7099865" y="6157958"/>
            <a:ext cx="3441560" cy="385559"/>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9" name="Google Shape;489;g24e400a9610_0_364"/>
          <p:cNvSpPr/>
          <p:nvPr/>
        </p:nvSpPr>
        <p:spPr>
          <a:xfrm flipH="1">
            <a:off x="7094331" y="6152152"/>
            <a:ext cx="3452629" cy="39690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0" name="Google Shape;490;g24e400a9610_0_364"/>
          <p:cNvSpPr/>
          <p:nvPr/>
        </p:nvSpPr>
        <p:spPr>
          <a:xfrm flipH="1">
            <a:off x="7099865" y="6157958"/>
            <a:ext cx="3440185" cy="360687"/>
          </a:xfrm>
          <a:custGeom>
            <a:rect b="b" l="l" r="r" t="t"/>
            <a:pathLst>
              <a:path extrusionOk="0" h="21245" w="202632">
                <a:moveTo>
                  <a:pt x="44157" y="0"/>
                </a:moveTo>
                <a:lnTo>
                  <a:pt x="1" y="21244"/>
                </a:lnTo>
                <a:lnTo>
                  <a:pt x="174958" y="21244"/>
                </a:lnTo>
                <a:lnTo>
                  <a:pt x="2026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1" name="Google Shape;491;g24e400a9610_0_364"/>
          <p:cNvSpPr/>
          <p:nvPr/>
        </p:nvSpPr>
        <p:spPr>
          <a:xfrm flipH="1">
            <a:off x="7093652" y="6151745"/>
            <a:ext cx="3452612" cy="37311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2" name="Google Shape;492;g24e400a9610_0_364"/>
          <p:cNvSpPr/>
          <p:nvPr/>
        </p:nvSpPr>
        <p:spPr>
          <a:xfrm flipH="1">
            <a:off x="7544392" y="6312709"/>
            <a:ext cx="513383" cy="145124"/>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3" name="Google Shape;493;g24e400a9610_0_364"/>
          <p:cNvSpPr/>
          <p:nvPr/>
        </p:nvSpPr>
        <p:spPr>
          <a:xfrm flipH="1">
            <a:off x="7538177" y="6307191"/>
            <a:ext cx="525810" cy="15685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4" name="Google Shape;494;g24e400a9610_0_364"/>
          <p:cNvSpPr/>
          <p:nvPr/>
        </p:nvSpPr>
        <p:spPr>
          <a:xfrm flipH="1">
            <a:off x="7100175" y="6157958"/>
            <a:ext cx="469852" cy="385559"/>
          </a:xfrm>
          <a:custGeom>
            <a:rect b="b" l="l" r="r" t="t"/>
            <a:pathLst>
              <a:path extrusionOk="0" h="22710" w="27675">
                <a:moveTo>
                  <a:pt x="27675" y="0"/>
                </a:moveTo>
                <a:lnTo>
                  <a:pt x="1" y="21244"/>
                </a:lnTo>
                <a:lnTo>
                  <a:pt x="1" y="22709"/>
                </a:lnTo>
                <a:lnTo>
                  <a:pt x="27675" y="1425"/>
                </a:lnTo>
                <a:lnTo>
                  <a:pt x="2767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5" name="Google Shape;495;g24e400a9610_0_364"/>
          <p:cNvSpPr/>
          <p:nvPr/>
        </p:nvSpPr>
        <p:spPr>
          <a:xfrm flipH="1">
            <a:off x="7094641" y="6151982"/>
            <a:ext cx="480922" cy="397121"/>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6" name="Google Shape;496;g24e400a9610_0_364"/>
          <p:cNvSpPr/>
          <p:nvPr/>
        </p:nvSpPr>
        <p:spPr>
          <a:xfrm flipH="1">
            <a:off x="7346103" y="6168313"/>
            <a:ext cx="621173" cy="192644"/>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7" name="Google Shape;497;g24e400a9610_0_364"/>
          <p:cNvSpPr/>
          <p:nvPr/>
        </p:nvSpPr>
        <p:spPr>
          <a:xfrm flipH="1">
            <a:off x="7719226" y="6320823"/>
            <a:ext cx="178264" cy="119725"/>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8" name="Google Shape;498;g24e400a9610_0_364"/>
          <p:cNvSpPr/>
          <p:nvPr/>
        </p:nvSpPr>
        <p:spPr>
          <a:xfrm flipH="1">
            <a:off x="7746179" y="6341448"/>
            <a:ext cx="49065" cy="8113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9" name="Google Shape;499;g24e400a9610_0_364"/>
          <p:cNvSpPr/>
          <p:nvPr/>
        </p:nvSpPr>
        <p:spPr>
          <a:xfrm flipH="1">
            <a:off x="7887671" y="6263665"/>
            <a:ext cx="1373582" cy="214884"/>
          </a:xfrm>
          <a:custGeom>
            <a:rect b="b" l="l" r="r" t="t"/>
            <a:pathLst>
              <a:path extrusionOk="0" h="12657" w="80906">
                <a:moveTo>
                  <a:pt x="15831" y="0"/>
                </a:moveTo>
                <a:lnTo>
                  <a:pt x="0" y="12657"/>
                </a:lnTo>
                <a:lnTo>
                  <a:pt x="65075" y="12657"/>
                </a:lnTo>
                <a:lnTo>
                  <a:pt x="8090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0" name="Google Shape;500;g24e400a9610_0_364"/>
          <p:cNvSpPr/>
          <p:nvPr/>
        </p:nvSpPr>
        <p:spPr>
          <a:xfrm flipH="1">
            <a:off x="7881439" y="6258131"/>
            <a:ext cx="1386043" cy="22595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1" name="Google Shape;501;g24e400a9610_0_364"/>
          <p:cNvSpPr/>
          <p:nvPr/>
        </p:nvSpPr>
        <p:spPr>
          <a:xfrm flipH="1">
            <a:off x="7881554" y="6258063"/>
            <a:ext cx="280536" cy="239603"/>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2" name="Google Shape;502;g24e400a9610_0_364"/>
          <p:cNvSpPr/>
          <p:nvPr/>
        </p:nvSpPr>
        <p:spPr>
          <a:xfrm flipH="1">
            <a:off x="8156441" y="6478510"/>
            <a:ext cx="1104811" cy="13156"/>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3" name="Google Shape;503;g24e400a9610_0_364"/>
          <p:cNvSpPr/>
          <p:nvPr/>
        </p:nvSpPr>
        <p:spPr>
          <a:xfrm flipH="1">
            <a:off x="8150210" y="6472297"/>
            <a:ext cx="1117272" cy="2558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4" name="Google Shape;504;g24e400a9610_0_364"/>
          <p:cNvSpPr/>
          <p:nvPr/>
        </p:nvSpPr>
        <p:spPr>
          <a:xfrm flipH="1">
            <a:off x="8821840" y="6379729"/>
            <a:ext cx="120931" cy="4078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5" name="Google Shape;505;g24e400a9610_0_364"/>
          <p:cNvSpPr/>
          <p:nvPr/>
        </p:nvSpPr>
        <p:spPr>
          <a:xfrm flipH="1">
            <a:off x="8748607" y="6379729"/>
            <a:ext cx="120931" cy="4078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6" name="Google Shape;506;g24e400a9610_0_364"/>
          <p:cNvSpPr/>
          <p:nvPr/>
        </p:nvSpPr>
        <p:spPr>
          <a:xfrm flipH="1">
            <a:off x="8895073"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7" name="Google Shape;507;g24e400a9610_0_364"/>
          <p:cNvSpPr/>
          <p:nvPr/>
        </p:nvSpPr>
        <p:spPr>
          <a:xfrm flipH="1">
            <a:off x="8859152" y="6351396"/>
            <a:ext cx="120931" cy="40101"/>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8" name="Google Shape;508;g24e400a9610_0_364"/>
          <p:cNvSpPr/>
          <p:nvPr/>
        </p:nvSpPr>
        <p:spPr>
          <a:xfrm flipH="1">
            <a:off x="8750677"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9" name="Google Shape;509;g24e400a9610_0_364"/>
          <p:cNvSpPr/>
          <p:nvPr/>
        </p:nvSpPr>
        <p:spPr>
          <a:xfrm flipH="1">
            <a:off x="8823911" y="6322384"/>
            <a:ext cx="120931" cy="4078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0" name="Google Shape;510;g24e400a9610_0_364"/>
          <p:cNvSpPr/>
          <p:nvPr/>
        </p:nvSpPr>
        <p:spPr>
          <a:xfrm flipH="1">
            <a:off x="8676069"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1" name="Google Shape;511;g24e400a9610_0_364"/>
          <p:cNvSpPr/>
          <p:nvPr/>
        </p:nvSpPr>
        <p:spPr>
          <a:xfrm flipH="1">
            <a:off x="8311294"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2" name="Google Shape;512;g24e400a9610_0_364"/>
          <p:cNvSpPr/>
          <p:nvPr/>
        </p:nvSpPr>
        <p:spPr>
          <a:xfrm flipH="1">
            <a:off x="8678140" y="6322384"/>
            <a:ext cx="120931" cy="4078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3" name="Google Shape;513;g24e400a9610_0_364"/>
          <p:cNvSpPr/>
          <p:nvPr/>
        </p:nvSpPr>
        <p:spPr>
          <a:xfrm flipH="1">
            <a:off x="8602836" y="6379729"/>
            <a:ext cx="120931" cy="4078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4" name="Google Shape;514;g24e400a9610_0_364"/>
          <p:cNvSpPr/>
          <p:nvPr/>
        </p:nvSpPr>
        <p:spPr>
          <a:xfrm flipH="1">
            <a:off x="8165524" y="6379729"/>
            <a:ext cx="120931" cy="4078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5" name="Google Shape;515;g24e400a9610_0_364"/>
          <p:cNvSpPr/>
          <p:nvPr/>
        </p:nvSpPr>
        <p:spPr>
          <a:xfrm flipH="1">
            <a:off x="8129603" y="6351396"/>
            <a:ext cx="120931" cy="40101"/>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6" name="Google Shape;516;g24e400a9610_0_364"/>
          <p:cNvSpPr/>
          <p:nvPr/>
        </p:nvSpPr>
        <p:spPr>
          <a:xfrm flipH="1">
            <a:off x="8238061" y="6379729"/>
            <a:ext cx="120931" cy="4078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7" name="Google Shape;517;g24e400a9610_0_364"/>
          <p:cNvSpPr/>
          <p:nvPr/>
        </p:nvSpPr>
        <p:spPr>
          <a:xfrm flipH="1">
            <a:off x="8383832" y="6379729"/>
            <a:ext cx="120931" cy="4078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8" name="Google Shape;518;g24e400a9610_0_364"/>
          <p:cNvSpPr/>
          <p:nvPr/>
        </p:nvSpPr>
        <p:spPr>
          <a:xfrm flipH="1">
            <a:off x="8530299"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9" name="Google Shape;519;g24e400a9610_0_364"/>
          <p:cNvSpPr/>
          <p:nvPr/>
        </p:nvSpPr>
        <p:spPr>
          <a:xfrm flipH="1">
            <a:off x="8457065" y="6379729"/>
            <a:ext cx="120931" cy="4078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0" name="Google Shape;520;g24e400a9610_0_364"/>
          <p:cNvSpPr/>
          <p:nvPr/>
        </p:nvSpPr>
        <p:spPr>
          <a:xfrm flipH="1">
            <a:off x="8385903"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1" name="Google Shape;521;g24e400a9610_0_364"/>
          <p:cNvSpPr/>
          <p:nvPr/>
        </p:nvSpPr>
        <p:spPr>
          <a:xfrm flipH="1">
            <a:off x="8275374" y="6351396"/>
            <a:ext cx="120931" cy="40101"/>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2" name="Google Shape;522;g24e400a9610_0_364"/>
          <p:cNvSpPr/>
          <p:nvPr/>
        </p:nvSpPr>
        <p:spPr>
          <a:xfrm flipH="1">
            <a:off x="8421823" y="6351396"/>
            <a:ext cx="120931" cy="40101"/>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3" name="Google Shape;523;g24e400a9610_0_364"/>
          <p:cNvSpPr/>
          <p:nvPr/>
        </p:nvSpPr>
        <p:spPr>
          <a:xfrm flipH="1">
            <a:off x="8567611" y="6351396"/>
            <a:ext cx="120931" cy="40101"/>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4" name="Google Shape;524;g24e400a9610_0_364"/>
          <p:cNvSpPr/>
          <p:nvPr/>
        </p:nvSpPr>
        <p:spPr>
          <a:xfrm flipH="1">
            <a:off x="8348607" y="6351396"/>
            <a:ext cx="120931" cy="40101"/>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5" name="Google Shape;525;g24e400a9610_0_364"/>
          <p:cNvSpPr/>
          <p:nvPr/>
        </p:nvSpPr>
        <p:spPr>
          <a:xfrm flipH="1">
            <a:off x="8604906" y="6322384"/>
            <a:ext cx="120931" cy="4078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6" name="Google Shape;526;g24e400a9610_0_364"/>
          <p:cNvSpPr/>
          <p:nvPr/>
        </p:nvSpPr>
        <p:spPr>
          <a:xfrm flipH="1">
            <a:off x="8786615" y="6351396"/>
            <a:ext cx="120914" cy="40101"/>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7" name="Google Shape;527;g24e400a9610_0_364"/>
          <p:cNvSpPr/>
          <p:nvPr/>
        </p:nvSpPr>
        <p:spPr>
          <a:xfrm flipH="1">
            <a:off x="8640149" y="6351396"/>
            <a:ext cx="120931" cy="40101"/>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8" name="Google Shape;528;g24e400a9610_0_364"/>
          <p:cNvSpPr/>
          <p:nvPr/>
        </p:nvSpPr>
        <p:spPr>
          <a:xfrm flipH="1">
            <a:off x="8713382" y="6351396"/>
            <a:ext cx="120931" cy="40101"/>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9" name="Google Shape;529;g24e400a9610_0_364"/>
          <p:cNvSpPr/>
          <p:nvPr/>
        </p:nvSpPr>
        <p:spPr>
          <a:xfrm flipH="1">
            <a:off x="8494377" y="6351396"/>
            <a:ext cx="120931" cy="40101"/>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0" name="Google Shape;530;g24e400a9610_0_364"/>
          <p:cNvSpPr/>
          <p:nvPr/>
        </p:nvSpPr>
        <p:spPr>
          <a:xfrm flipH="1">
            <a:off x="8459136" y="6322384"/>
            <a:ext cx="120931" cy="4078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1" name="Google Shape;531;g24e400a9610_0_364"/>
          <p:cNvSpPr/>
          <p:nvPr/>
        </p:nvSpPr>
        <p:spPr>
          <a:xfrm flipH="1">
            <a:off x="8094361" y="6322384"/>
            <a:ext cx="120931" cy="4078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2" name="Google Shape;532;g24e400a9610_0_364"/>
          <p:cNvSpPr/>
          <p:nvPr/>
        </p:nvSpPr>
        <p:spPr>
          <a:xfrm flipH="1">
            <a:off x="8531673"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3" name="Google Shape;533;g24e400a9610_0_364"/>
          <p:cNvSpPr/>
          <p:nvPr/>
        </p:nvSpPr>
        <p:spPr>
          <a:xfrm flipH="1">
            <a:off x="8240133" y="6322384"/>
            <a:ext cx="120931" cy="4078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4" name="Google Shape;534;g24e400a9610_0_364"/>
          <p:cNvSpPr/>
          <p:nvPr/>
        </p:nvSpPr>
        <p:spPr>
          <a:xfrm flipH="1">
            <a:off x="8166898"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5" name="Google Shape;535;g24e400a9610_0_364"/>
          <p:cNvSpPr/>
          <p:nvPr/>
        </p:nvSpPr>
        <p:spPr>
          <a:xfrm flipH="1">
            <a:off x="8202820" y="6351396"/>
            <a:ext cx="120931" cy="40101"/>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6" name="Google Shape;536;g24e400a9610_0_364"/>
          <p:cNvSpPr/>
          <p:nvPr/>
        </p:nvSpPr>
        <p:spPr>
          <a:xfrm flipH="1">
            <a:off x="8313366" y="6322384"/>
            <a:ext cx="120931" cy="4078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7" name="Google Shape;537;g24e400a9610_0_364"/>
          <p:cNvSpPr/>
          <p:nvPr/>
        </p:nvSpPr>
        <p:spPr>
          <a:xfrm flipH="1">
            <a:off x="8492307" y="6408739"/>
            <a:ext cx="120931" cy="40084"/>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8" name="Google Shape;538;g24e400a9610_0_364"/>
          <p:cNvSpPr/>
          <p:nvPr/>
        </p:nvSpPr>
        <p:spPr>
          <a:xfrm flipH="1">
            <a:off x="8419752"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9" name="Google Shape;539;g24e400a9610_0_364"/>
          <p:cNvSpPr/>
          <p:nvPr/>
        </p:nvSpPr>
        <p:spPr>
          <a:xfrm flipH="1">
            <a:off x="8565523" y="6408739"/>
            <a:ext cx="120931" cy="40084"/>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0" name="Google Shape;540;g24e400a9610_0_364"/>
          <p:cNvSpPr/>
          <p:nvPr/>
        </p:nvSpPr>
        <p:spPr>
          <a:xfrm flipH="1">
            <a:off x="8346519" y="6408739"/>
            <a:ext cx="120931" cy="40084"/>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1" name="Google Shape;541;g24e400a9610_0_364"/>
          <p:cNvSpPr/>
          <p:nvPr/>
        </p:nvSpPr>
        <p:spPr>
          <a:xfrm flipH="1">
            <a:off x="8638757"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2" name="Google Shape;542;g24e400a9610_0_364"/>
          <p:cNvSpPr/>
          <p:nvPr/>
        </p:nvSpPr>
        <p:spPr>
          <a:xfrm flipH="1">
            <a:off x="8711311" y="6408739"/>
            <a:ext cx="120914" cy="40084"/>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3" name="Google Shape;543;g24e400a9610_0_364"/>
          <p:cNvSpPr/>
          <p:nvPr/>
        </p:nvSpPr>
        <p:spPr>
          <a:xfrm flipH="1">
            <a:off x="8273982"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4" name="Google Shape;544;g24e400a9610_0_364"/>
          <p:cNvSpPr/>
          <p:nvPr/>
        </p:nvSpPr>
        <p:spPr>
          <a:xfrm flipH="1">
            <a:off x="8857081" y="6408739"/>
            <a:ext cx="121610" cy="40084"/>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5" name="Google Shape;545;g24e400a9610_0_364"/>
          <p:cNvSpPr/>
          <p:nvPr/>
        </p:nvSpPr>
        <p:spPr>
          <a:xfrm flipH="1">
            <a:off x="8784527"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6" name="Google Shape;546;g24e400a9610_0_364"/>
          <p:cNvSpPr/>
          <p:nvPr/>
        </p:nvSpPr>
        <p:spPr>
          <a:xfrm flipH="1">
            <a:off x="8056369" y="6351396"/>
            <a:ext cx="121610" cy="40101"/>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7" name="Google Shape;547;g24e400a9610_0_364"/>
          <p:cNvSpPr/>
          <p:nvPr/>
        </p:nvSpPr>
        <p:spPr>
          <a:xfrm flipH="1">
            <a:off x="7985903" y="6294052"/>
            <a:ext cx="120931" cy="40101"/>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8" name="Google Shape;548;g24e400a9610_0_364"/>
          <p:cNvSpPr/>
          <p:nvPr/>
        </p:nvSpPr>
        <p:spPr>
          <a:xfrm flipH="1">
            <a:off x="8021128" y="6322384"/>
            <a:ext cx="120931" cy="4078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9" name="Google Shape;549;g24e400a9610_0_364"/>
          <p:cNvSpPr/>
          <p:nvPr/>
        </p:nvSpPr>
        <p:spPr>
          <a:xfrm flipH="1">
            <a:off x="8930297" y="6408739"/>
            <a:ext cx="120931" cy="40084"/>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0" name="Google Shape;550;g24e400a9610_0_364"/>
          <p:cNvSpPr/>
          <p:nvPr/>
        </p:nvSpPr>
        <p:spPr>
          <a:xfrm flipH="1">
            <a:off x="8200749" y="6408739"/>
            <a:ext cx="120931" cy="40084"/>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1" name="Google Shape;551;g24e400a9610_0_364"/>
          <p:cNvSpPr/>
          <p:nvPr/>
        </p:nvSpPr>
        <p:spPr>
          <a:xfrm flipH="1">
            <a:off x="8127516" y="6408739"/>
            <a:ext cx="120931" cy="40084"/>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2" name="Google Shape;552;g24e400a9610_0_364"/>
          <p:cNvSpPr/>
          <p:nvPr/>
        </p:nvSpPr>
        <p:spPr>
          <a:xfrm flipH="1">
            <a:off x="8092291" y="6379729"/>
            <a:ext cx="120931" cy="4078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3" name="Google Shape;553;g24e400a9610_0_364"/>
          <p:cNvSpPr/>
          <p:nvPr/>
        </p:nvSpPr>
        <p:spPr>
          <a:xfrm flipH="1">
            <a:off x="8932385" y="6351396"/>
            <a:ext cx="120931" cy="40101"/>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4" name="Google Shape;554;g24e400a9610_0_364"/>
          <p:cNvSpPr/>
          <p:nvPr/>
        </p:nvSpPr>
        <p:spPr>
          <a:xfrm flipH="1">
            <a:off x="8423216"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5" name="Google Shape;555;g24e400a9610_0_364"/>
          <p:cNvSpPr/>
          <p:nvPr/>
        </p:nvSpPr>
        <p:spPr>
          <a:xfrm flipH="1">
            <a:off x="8350678" y="6294052"/>
            <a:ext cx="120931" cy="40101"/>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6" name="Google Shape;556;g24e400a9610_0_364"/>
          <p:cNvSpPr/>
          <p:nvPr/>
        </p:nvSpPr>
        <p:spPr>
          <a:xfrm flipH="1">
            <a:off x="8496449" y="6294052"/>
            <a:ext cx="120931" cy="40101"/>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7" name="Google Shape;557;g24e400a9610_0_364"/>
          <p:cNvSpPr/>
          <p:nvPr/>
        </p:nvSpPr>
        <p:spPr>
          <a:xfrm flipH="1">
            <a:off x="8277445"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8" name="Google Shape;558;g24e400a9610_0_364"/>
          <p:cNvSpPr/>
          <p:nvPr/>
        </p:nvSpPr>
        <p:spPr>
          <a:xfrm flipH="1">
            <a:off x="8131674" y="6294052"/>
            <a:ext cx="120931" cy="40101"/>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9" name="Google Shape;559;g24e400a9610_0_364"/>
          <p:cNvSpPr/>
          <p:nvPr/>
        </p:nvSpPr>
        <p:spPr>
          <a:xfrm flipH="1">
            <a:off x="8204908" y="6294052"/>
            <a:ext cx="120931" cy="40101"/>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0" name="Google Shape;560;g24e400a9610_0_364"/>
          <p:cNvSpPr/>
          <p:nvPr/>
        </p:nvSpPr>
        <p:spPr>
          <a:xfrm flipH="1">
            <a:off x="8569682" y="6294052"/>
            <a:ext cx="120931" cy="40101"/>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1" name="Google Shape;561;g24e400a9610_0_364"/>
          <p:cNvSpPr/>
          <p:nvPr/>
        </p:nvSpPr>
        <p:spPr>
          <a:xfrm flipH="1">
            <a:off x="8967610" y="6379729"/>
            <a:ext cx="120931" cy="4078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2" name="Google Shape;562;g24e400a9610_0_364"/>
          <p:cNvSpPr/>
          <p:nvPr/>
        </p:nvSpPr>
        <p:spPr>
          <a:xfrm flipH="1">
            <a:off x="8896447" y="6322384"/>
            <a:ext cx="121627" cy="4078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3" name="Google Shape;563;g24e400a9610_0_364"/>
          <p:cNvSpPr/>
          <p:nvPr/>
        </p:nvSpPr>
        <p:spPr>
          <a:xfrm flipH="1">
            <a:off x="8058441"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4" name="Google Shape;564;g24e400a9610_0_364"/>
          <p:cNvSpPr/>
          <p:nvPr/>
        </p:nvSpPr>
        <p:spPr>
          <a:xfrm flipH="1">
            <a:off x="9003531"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5" name="Google Shape;565;g24e400a9610_0_364"/>
          <p:cNvSpPr/>
          <p:nvPr/>
        </p:nvSpPr>
        <p:spPr>
          <a:xfrm flipH="1">
            <a:off x="8861224" y="6294052"/>
            <a:ext cx="120931" cy="40101"/>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6" name="Google Shape;566;g24e400a9610_0_364"/>
          <p:cNvSpPr/>
          <p:nvPr/>
        </p:nvSpPr>
        <p:spPr>
          <a:xfrm flipH="1">
            <a:off x="8715453" y="6294052"/>
            <a:ext cx="120931" cy="40101"/>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7" name="Google Shape;567;g24e400a9610_0_364"/>
          <p:cNvSpPr/>
          <p:nvPr/>
        </p:nvSpPr>
        <p:spPr>
          <a:xfrm flipH="1">
            <a:off x="8787990" y="6294052"/>
            <a:ext cx="121627" cy="40101"/>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8" name="Google Shape;568;g24e400a9610_0_364"/>
          <p:cNvSpPr/>
          <p:nvPr/>
        </p:nvSpPr>
        <p:spPr>
          <a:xfrm flipH="1">
            <a:off x="8642219"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9" name="Google Shape;569;g24e400a9610_0_364"/>
          <p:cNvSpPr/>
          <p:nvPr/>
        </p:nvSpPr>
        <p:spPr>
          <a:xfrm flipH="1">
            <a:off x="7791039" y="6186291"/>
            <a:ext cx="446355" cy="49761"/>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0" name="Google Shape;570;g24e400a9610_0_364"/>
          <p:cNvSpPr/>
          <p:nvPr/>
        </p:nvSpPr>
        <p:spPr>
          <a:xfrm flipH="1">
            <a:off x="7787593" y="6180757"/>
            <a:ext cx="453265" cy="60813"/>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1" name="Google Shape;571;g24e400a9610_0_364"/>
          <p:cNvSpPr/>
          <p:nvPr/>
        </p:nvSpPr>
        <p:spPr>
          <a:xfrm flipH="1">
            <a:off x="7960344" y="5948631"/>
            <a:ext cx="69795" cy="266717"/>
          </a:xfrm>
          <a:custGeom>
            <a:rect b="b" l="l" r="r" t="t"/>
            <a:pathLst>
              <a:path extrusionOk="0" h="15710" w="4111">
                <a:moveTo>
                  <a:pt x="0" y="0"/>
                </a:moveTo>
                <a:lnTo>
                  <a:pt x="0"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2" name="Google Shape;572;g24e400a9610_0_364"/>
          <p:cNvSpPr/>
          <p:nvPr/>
        </p:nvSpPr>
        <p:spPr>
          <a:xfrm flipH="1">
            <a:off x="7954129" y="5942401"/>
            <a:ext cx="81543" cy="278465"/>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3" name="Google Shape;573;g24e400a9610_0_364"/>
          <p:cNvSpPr/>
          <p:nvPr/>
        </p:nvSpPr>
        <p:spPr>
          <a:xfrm flipH="1">
            <a:off x="7949290" y="5948631"/>
            <a:ext cx="91899" cy="193476"/>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4" name="Google Shape;574;g24e400a9610_0_364"/>
          <p:cNvSpPr/>
          <p:nvPr/>
        </p:nvSpPr>
        <p:spPr>
          <a:xfrm flipH="1">
            <a:off x="7943059" y="5942401"/>
            <a:ext cx="103665" cy="205224"/>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5" name="Google Shape;575;g24e400a9610_0_364"/>
          <p:cNvSpPr/>
          <p:nvPr/>
        </p:nvSpPr>
        <p:spPr>
          <a:xfrm flipH="1">
            <a:off x="7398554" y="5060871"/>
            <a:ext cx="1159410" cy="907210"/>
          </a:xfrm>
          <a:custGeom>
            <a:rect b="b" l="l" r="r" t="t"/>
            <a:pathLst>
              <a:path extrusionOk="0" h="53436" w="68291">
                <a:moveTo>
                  <a:pt x="1" y="0"/>
                </a:moveTo>
                <a:lnTo>
                  <a:pt x="1" y="53436"/>
                </a:lnTo>
                <a:lnTo>
                  <a:pt x="68290" y="53436"/>
                </a:lnTo>
                <a:lnTo>
                  <a:pt x="682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6" name="Google Shape;576;g24e400a9610_0_364"/>
          <p:cNvSpPr/>
          <p:nvPr/>
        </p:nvSpPr>
        <p:spPr>
          <a:xfrm flipH="1">
            <a:off x="7393035" y="5055337"/>
            <a:ext cx="1171142" cy="918279"/>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7" name="Google Shape;577;g24e400a9610_0_364"/>
          <p:cNvSpPr/>
          <p:nvPr/>
        </p:nvSpPr>
        <p:spPr>
          <a:xfrm flipH="1">
            <a:off x="7460749" y="5109235"/>
            <a:ext cx="1035729" cy="810472"/>
          </a:xfrm>
          <a:custGeom>
            <a:rect b="b" l="l" r="r" t="t"/>
            <a:pathLst>
              <a:path extrusionOk="0" h="47738" w="61006">
                <a:moveTo>
                  <a:pt x="1" y="0"/>
                </a:moveTo>
                <a:lnTo>
                  <a:pt x="1" y="47738"/>
                </a:lnTo>
                <a:lnTo>
                  <a:pt x="61006" y="47738"/>
                </a:lnTo>
                <a:lnTo>
                  <a:pt x="61006" y="0"/>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8" name="Google Shape;578;g24e400a9610_0_364"/>
          <p:cNvSpPr/>
          <p:nvPr/>
        </p:nvSpPr>
        <p:spPr>
          <a:xfrm flipH="1">
            <a:off x="7455214" y="5103701"/>
            <a:ext cx="1046782" cy="821541"/>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9" name="Google Shape;579;g24e400a9610_0_364"/>
          <p:cNvSpPr/>
          <p:nvPr/>
        </p:nvSpPr>
        <p:spPr>
          <a:xfrm flipH="1">
            <a:off x="8068092" y="5150672"/>
            <a:ext cx="362741" cy="22802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0" name="Google Shape;580;g24e400a9610_0_364"/>
          <p:cNvSpPr/>
          <p:nvPr/>
        </p:nvSpPr>
        <p:spPr>
          <a:xfrm flipH="1">
            <a:off x="8068092" y="5395241"/>
            <a:ext cx="362741" cy="227346"/>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1" name="Google Shape;581;g24e400a9610_0_364"/>
          <p:cNvSpPr/>
          <p:nvPr/>
        </p:nvSpPr>
        <p:spPr>
          <a:xfrm flipH="1">
            <a:off x="8068092" y="5644648"/>
            <a:ext cx="362741" cy="22802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2" name="Google Shape;582;g24e400a9610_0_364"/>
          <p:cNvSpPr/>
          <p:nvPr/>
        </p:nvSpPr>
        <p:spPr>
          <a:xfrm flipH="1">
            <a:off x="7658399" y="5150672"/>
            <a:ext cx="362758" cy="22802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3" name="Google Shape;583;g24e400a9610_0_364"/>
          <p:cNvSpPr/>
          <p:nvPr/>
        </p:nvSpPr>
        <p:spPr>
          <a:xfrm flipH="1">
            <a:off x="7658399" y="5400775"/>
            <a:ext cx="362758" cy="22802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4" name="Google Shape;584;g24e400a9610_0_364"/>
          <p:cNvSpPr/>
          <p:nvPr/>
        </p:nvSpPr>
        <p:spPr>
          <a:xfrm flipH="1">
            <a:off x="8368604" y="4863971"/>
            <a:ext cx="446355" cy="49761"/>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5" name="Google Shape;585;g24e400a9610_0_364"/>
          <p:cNvSpPr/>
          <p:nvPr/>
        </p:nvSpPr>
        <p:spPr>
          <a:xfrm flipH="1">
            <a:off x="8364462" y="4858437"/>
            <a:ext cx="453961" cy="60830"/>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6" name="Google Shape;586;g24e400a9610_0_364"/>
          <p:cNvSpPr/>
          <p:nvPr/>
        </p:nvSpPr>
        <p:spPr>
          <a:xfrm flipH="1">
            <a:off x="8537212" y="4626312"/>
            <a:ext cx="70491" cy="266717"/>
          </a:xfrm>
          <a:custGeom>
            <a:rect b="b" l="l" r="r" t="t"/>
            <a:pathLst>
              <a:path extrusionOk="0" h="15710" w="4152">
                <a:moveTo>
                  <a:pt x="1" y="1"/>
                </a:moveTo>
                <a:lnTo>
                  <a:pt x="1" y="15710"/>
                </a:lnTo>
                <a:lnTo>
                  <a:pt x="4152" y="15710"/>
                </a:lnTo>
                <a:lnTo>
                  <a:pt x="4152" y="1"/>
                </a:lnTo>
                <a:close/>
              </a:path>
            </a:pathLst>
          </a:cu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7" name="Google Shape;587;g24e400a9610_0_364"/>
          <p:cNvSpPr/>
          <p:nvPr/>
        </p:nvSpPr>
        <p:spPr>
          <a:xfrm flipH="1">
            <a:off x="8531677" y="4620098"/>
            <a:ext cx="81560" cy="278465"/>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8" name="Google Shape;588;g24e400a9610_0_364"/>
          <p:cNvSpPr/>
          <p:nvPr/>
        </p:nvSpPr>
        <p:spPr>
          <a:xfrm flipH="1">
            <a:off x="8526159" y="4626312"/>
            <a:ext cx="92595" cy="193476"/>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9" name="Google Shape;589;g24e400a9610_0_364"/>
          <p:cNvSpPr/>
          <p:nvPr/>
        </p:nvSpPr>
        <p:spPr>
          <a:xfrm flipH="1">
            <a:off x="8520624" y="4620098"/>
            <a:ext cx="103665" cy="205920"/>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0" name="Google Shape;590;g24e400a9610_0_364"/>
          <p:cNvSpPr/>
          <p:nvPr/>
        </p:nvSpPr>
        <p:spPr>
          <a:xfrm flipH="1">
            <a:off x="7976119" y="3738552"/>
            <a:ext cx="1159410" cy="907227"/>
          </a:xfrm>
          <a:custGeom>
            <a:rect b="b" l="l" r="r" t="t"/>
            <a:pathLst>
              <a:path extrusionOk="0" h="53437" w="68291">
                <a:moveTo>
                  <a:pt x="1" y="1"/>
                </a:moveTo>
                <a:lnTo>
                  <a:pt x="1" y="53436"/>
                </a:lnTo>
                <a:lnTo>
                  <a:pt x="68291" y="53436"/>
                </a:lnTo>
                <a:lnTo>
                  <a:pt x="682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1" name="Google Shape;591;g24e400a9610_0_364"/>
          <p:cNvSpPr/>
          <p:nvPr/>
        </p:nvSpPr>
        <p:spPr>
          <a:xfrm flipH="1">
            <a:off x="7970584" y="3733034"/>
            <a:ext cx="1170463" cy="918262"/>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2" name="Google Shape;592;g24e400a9610_0_364"/>
          <p:cNvSpPr/>
          <p:nvPr/>
        </p:nvSpPr>
        <p:spPr>
          <a:xfrm flipH="1">
            <a:off x="8038315" y="3786915"/>
            <a:ext cx="1035033" cy="810489"/>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3" name="Google Shape;593;g24e400a9610_0_364"/>
          <p:cNvSpPr/>
          <p:nvPr/>
        </p:nvSpPr>
        <p:spPr>
          <a:xfrm flipH="1">
            <a:off x="8032083" y="3781381"/>
            <a:ext cx="1047478" cy="821541"/>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4" name="Google Shape;594;g24e400a9610_0_364"/>
          <p:cNvSpPr/>
          <p:nvPr/>
        </p:nvSpPr>
        <p:spPr>
          <a:xfrm flipH="1">
            <a:off x="8564811" y="3871896"/>
            <a:ext cx="433232" cy="19901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5" name="Google Shape;595;g24e400a9610_0_364"/>
          <p:cNvSpPr/>
          <p:nvPr/>
        </p:nvSpPr>
        <p:spPr>
          <a:xfrm flipH="1">
            <a:off x="8226252" y="4189697"/>
            <a:ext cx="711680" cy="78776"/>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6" name="Google Shape;596;g24e400a9610_0_364"/>
          <p:cNvSpPr/>
          <p:nvPr/>
        </p:nvSpPr>
        <p:spPr>
          <a:xfrm flipH="1">
            <a:off x="8226252" y="4258092"/>
            <a:ext cx="711680" cy="78776"/>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7" name="Google Shape;597;g24e400a9610_0_364"/>
          <p:cNvSpPr/>
          <p:nvPr/>
        </p:nvSpPr>
        <p:spPr>
          <a:xfrm flipH="1">
            <a:off x="8226252" y="4412146"/>
            <a:ext cx="711680" cy="78096"/>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8" name="Google Shape;598;g24e400a9610_0_364"/>
          <p:cNvSpPr/>
          <p:nvPr/>
        </p:nvSpPr>
        <p:spPr>
          <a:xfrm flipH="1">
            <a:off x="8226252" y="4343055"/>
            <a:ext cx="711680" cy="78793"/>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9" name="Google Shape;599;g24e400a9610_0_364"/>
          <p:cNvSpPr/>
          <p:nvPr/>
        </p:nvSpPr>
        <p:spPr>
          <a:xfrm flipH="1">
            <a:off x="8148944" y="4149617"/>
            <a:ext cx="65652" cy="66348"/>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0" name="Google Shape;600;g24e400a9610_0_364"/>
          <p:cNvSpPr/>
          <p:nvPr/>
        </p:nvSpPr>
        <p:spPr>
          <a:xfrm flipH="1">
            <a:off x="8148944" y="4231135"/>
            <a:ext cx="65652" cy="65669"/>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1" name="Google Shape;601;g24e400a9610_0_364"/>
          <p:cNvSpPr/>
          <p:nvPr/>
        </p:nvSpPr>
        <p:spPr>
          <a:xfrm flipH="1">
            <a:off x="8148944" y="4370691"/>
            <a:ext cx="65652" cy="6565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2" name="Google Shape;602;g24e400a9610_0_364"/>
          <p:cNvSpPr/>
          <p:nvPr/>
        </p:nvSpPr>
        <p:spPr>
          <a:xfrm flipH="1">
            <a:off x="8148944" y="4451529"/>
            <a:ext cx="65652" cy="66348"/>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3" name="Google Shape;603;g24e400a9610_0_364"/>
          <p:cNvSpPr/>
          <p:nvPr/>
        </p:nvSpPr>
        <p:spPr>
          <a:xfrm flipH="1">
            <a:off x="8951030" y="4149617"/>
            <a:ext cx="65669" cy="66348"/>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4" name="Google Shape;604;g24e400a9610_0_364"/>
          <p:cNvSpPr/>
          <p:nvPr/>
        </p:nvSpPr>
        <p:spPr>
          <a:xfrm flipH="1">
            <a:off x="8951030" y="4231135"/>
            <a:ext cx="65669" cy="65669"/>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5" name="Google Shape;605;g24e400a9610_0_364"/>
          <p:cNvSpPr/>
          <p:nvPr/>
        </p:nvSpPr>
        <p:spPr>
          <a:xfrm flipH="1">
            <a:off x="8951030" y="4370691"/>
            <a:ext cx="65669" cy="6565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6" name="Google Shape;606;g24e400a9610_0_364"/>
          <p:cNvSpPr/>
          <p:nvPr/>
        </p:nvSpPr>
        <p:spPr>
          <a:xfrm flipH="1">
            <a:off x="8951030" y="4451529"/>
            <a:ext cx="65669" cy="66348"/>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7" name="Google Shape;607;g24e400a9610_0_364"/>
          <p:cNvSpPr/>
          <p:nvPr/>
        </p:nvSpPr>
        <p:spPr>
          <a:xfrm flipH="1">
            <a:off x="8147538" y="3860148"/>
            <a:ext cx="362758" cy="22802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8" name="Google Shape;608;g24e400a9610_0_364"/>
          <p:cNvSpPr/>
          <p:nvPr/>
        </p:nvSpPr>
        <p:spPr>
          <a:xfrm flipH="1">
            <a:off x="9148589" y="6186291"/>
            <a:ext cx="446355" cy="49761"/>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9" name="Google Shape;609;g24e400a9610_0_364"/>
          <p:cNvSpPr/>
          <p:nvPr/>
        </p:nvSpPr>
        <p:spPr>
          <a:xfrm flipH="1">
            <a:off x="9145125" y="6180757"/>
            <a:ext cx="453282" cy="60813"/>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0" name="Google Shape;610;g24e400a9610_0_364"/>
          <p:cNvSpPr/>
          <p:nvPr/>
        </p:nvSpPr>
        <p:spPr>
          <a:xfrm flipH="1">
            <a:off x="9317893" y="5948631"/>
            <a:ext cx="69795" cy="266717"/>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1" name="Google Shape;611;g24e400a9610_0_364"/>
          <p:cNvSpPr/>
          <p:nvPr/>
        </p:nvSpPr>
        <p:spPr>
          <a:xfrm flipH="1">
            <a:off x="9311661" y="5942401"/>
            <a:ext cx="81560" cy="278465"/>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2" name="Google Shape;612;g24e400a9610_0_364"/>
          <p:cNvSpPr/>
          <p:nvPr/>
        </p:nvSpPr>
        <p:spPr>
          <a:xfrm flipH="1">
            <a:off x="9306822" y="5948631"/>
            <a:ext cx="91916" cy="193476"/>
          </a:xfrm>
          <a:custGeom>
            <a:rect b="b" l="l" r="r" t="t"/>
            <a:pathLst>
              <a:path extrusionOk="0" h="11396" w="5414">
                <a:moveTo>
                  <a:pt x="0" y="0"/>
                </a:moveTo>
                <a:lnTo>
                  <a:pt x="0" y="11395"/>
                </a:lnTo>
                <a:lnTo>
                  <a:pt x="5413" y="11395"/>
                </a:lnTo>
                <a:lnTo>
                  <a:pt x="541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3" name="Google Shape;613;g24e400a9610_0_364"/>
          <p:cNvSpPr/>
          <p:nvPr/>
        </p:nvSpPr>
        <p:spPr>
          <a:xfrm flipH="1">
            <a:off x="9300607" y="5942401"/>
            <a:ext cx="103665" cy="205224"/>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4" name="Google Shape;614;g24e400a9610_0_364"/>
          <p:cNvSpPr/>
          <p:nvPr/>
        </p:nvSpPr>
        <p:spPr>
          <a:xfrm flipH="1">
            <a:off x="8756104" y="5060871"/>
            <a:ext cx="1159410" cy="907210"/>
          </a:xfrm>
          <a:custGeom>
            <a:rect b="b" l="l" r="r" t="t"/>
            <a:pathLst>
              <a:path extrusionOk="0" h="53436" w="68291">
                <a:moveTo>
                  <a:pt x="1" y="0"/>
                </a:moveTo>
                <a:lnTo>
                  <a:pt x="1" y="53436"/>
                </a:lnTo>
                <a:lnTo>
                  <a:pt x="68291" y="53436"/>
                </a:lnTo>
                <a:lnTo>
                  <a:pt x="682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5" name="Google Shape;615;g24e400a9610_0_364"/>
          <p:cNvSpPr/>
          <p:nvPr/>
        </p:nvSpPr>
        <p:spPr>
          <a:xfrm flipH="1">
            <a:off x="8750568" y="5055337"/>
            <a:ext cx="1171159" cy="918279"/>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6" name="Google Shape;616;g24e400a9610_0_364"/>
          <p:cNvSpPr/>
          <p:nvPr/>
        </p:nvSpPr>
        <p:spPr>
          <a:xfrm flipH="1">
            <a:off x="8818298" y="5109235"/>
            <a:ext cx="1035712" cy="810472"/>
          </a:xfrm>
          <a:custGeom>
            <a:rect b="b" l="l" r="r" t="t"/>
            <a:pathLst>
              <a:path extrusionOk="0" h="47738" w="61005">
                <a:moveTo>
                  <a:pt x="0" y="0"/>
                </a:moveTo>
                <a:lnTo>
                  <a:pt x="0" y="47738"/>
                </a:lnTo>
                <a:lnTo>
                  <a:pt x="61005" y="47738"/>
                </a:lnTo>
                <a:lnTo>
                  <a:pt x="61005" y="0"/>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7" name="Google Shape;617;g24e400a9610_0_364"/>
          <p:cNvSpPr/>
          <p:nvPr/>
        </p:nvSpPr>
        <p:spPr>
          <a:xfrm flipH="1">
            <a:off x="8812763" y="5103701"/>
            <a:ext cx="1046782" cy="821541"/>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8" name="Google Shape;618;g24e400a9610_0_364"/>
          <p:cNvSpPr/>
          <p:nvPr/>
        </p:nvSpPr>
        <p:spPr>
          <a:xfrm flipH="1">
            <a:off x="9294368" y="5150672"/>
            <a:ext cx="362758" cy="22802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19" name="Google Shape;619;g24e400a9610_0_364"/>
          <p:cNvSpPr/>
          <p:nvPr/>
        </p:nvSpPr>
        <p:spPr>
          <a:xfrm flipH="1">
            <a:off x="9294368" y="5395241"/>
            <a:ext cx="362758" cy="227346"/>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0" name="Google Shape;620;g24e400a9610_0_364"/>
          <p:cNvSpPr/>
          <p:nvPr/>
        </p:nvSpPr>
        <p:spPr>
          <a:xfrm flipH="1">
            <a:off x="8884675" y="5150672"/>
            <a:ext cx="362758" cy="22802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 name="Google Shape;621;g24e400a9610_0_364"/>
          <p:cNvSpPr/>
          <p:nvPr/>
        </p:nvSpPr>
        <p:spPr>
          <a:xfrm flipH="1">
            <a:off x="8884675" y="5400775"/>
            <a:ext cx="362758" cy="22802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 name="Google Shape;622;g24e400a9610_0_364"/>
          <p:cNvSpPr/>
          <p:nvPr/>
        </p:nvSpPr>
        <p:spPr>
          <a:xfrm flipH="1">
            <a:off x="9244657" y="4723734"/>
            <a:ext cx="91899" cy="169283"/>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3" name="Google Shape;623;g24e400a9610_0_364"/>
          <p:cNvSpPr/>
          <p:nvPr/>
        </p:nvSpPr>
        <p:spPr>
          <a:xfrm flipH="1">
            <a:off x="9279151" y="4442210"/>
            <a:ext cx="588678" cy="759692"/>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 name="Google Shape;624;g24e400a9610_0_364"/>
          <p:cNvSpPr/>
          <p:nvPr/>
        </p:nvSpPr>
        <p:spPr>
          <a:xfrm flipH="1">
            <a:off x="9409728" y="4464652"/>
            <a:ext cx="430481" cy="677827"/>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 name="Google Shape;625;g24e400a9610_0_364"/>
          <p:cNvSpPr/>
          <p:nvPr/>
        </p:nvSpPr>
        <p:spPr>
          <a:xfrm flipH="1">
            <a:off x="9288849" y="4540652"/>
            <a:ext cx="206616" cy="120235"/>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6" name="Google Shape;626;g24e400a9610_0_364"/>
          <p:cNvSpPr/>
          <p:nvPr/>
        </p:nvSpPr>
        <p:spPr>
          <a:xfrm flipH="1">
            <a:off x="9277062" y="4436320"/>
            <a:ext cx="596301" cy="77155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7" name="Google Shape;627;g24e400a9610_0_364"/>
          <p:cNvSpPr/>
          <p:nvPr/>
        </p:nvSpPr>
        <p:spPr>
          <a:xfrm flipH="1">
            <a:off x="9143723" y="4328116"/>
            <a:ext cx="706145" cy="613312"/>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8" name="Google Shape;628;g24e400a9610_0_364"/>
          <p:cNvSpPr/>
          <p:nvPr/>
        </p:nvSpPr>
        <p:spPr>
          <a:xfrm flipH="1">
            <a:off x="9160311" y="4322328"/>
            <a:ext cx="677131" cy="624636"/>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 name="Google Shape;629;g24e400a9610_0_364"/>
          <p:cNvSpPr/>
          <p:nvPr/>
        </p:nvSpPr>
        <p:spPr>
          <a:xfrm flipH="1">
            <a:off x="9695097" y="4778821"/>
            <a:ext cx="40101" cy="35653"/>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0" name="Google Shape;630;g24e400a9610_0_364"/>
          <p:cNvSpPr/>
          <p:nvPr/>
        </p:nvSpPr>
        <p:spPr>
          <a:xfrm flipH="1">
            <a:off x="9183128" y="4490879"/>
            <a:ext cx="494028" cy="236480"/>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1" name="Google Shape;631;g24e400a9610_0_364"/>
          <p:cNvSpPr/>
          <p:nvPr/>
        </p:nvSpPr>
        <p:spPr>
          <a:xfrm flipH="1">
            <a:off x="9443597" y="4602019"/>
            <a:ext cx="243237" cy="271844"/>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 name="Google Shape;632;g24e400a9610_0_364"/>
          <p:cNvSpPr/>
          <p:nvPr/>
        </p:nvSpPr>
        <p:spPr>
          <a:xfrm flipH="1">
            <a:off x="9248774" y="4750556"/>
            <a:ext cx="330976" cy="45041"/>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3" name="Google Shape;633;g24e400a9610_0_364"/>
          <p:cNvSpPr/>
          <p:nvPr/>
        </p:nvSpPr>
        <p:spPr>
          <a:xfrm flipH="1">
            <a:off x="9524449" y="4694503"/>
            <a:ext cx="109182" cy="213322"/>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4" name="Google Shape;634;g24e400a9610_0_364"/>
          <p:cNvSpPr/>
          <p:nvPr/>
        </p:nvSpPr>
        <p:spPr>
          <a:xfrm flipH="1">
            <a:off x="9523074" y="4688493"/>
            <a:ext cx="111254" cy="225257"/>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5" name="Google Shape;635;g24e400a9610_0_364"/>
          <p:cNvSpPr/>
          <p:nvPr/>
        </p:nvSpPr>
        <p:spPr>
          <a:xfrm flipH="1">
            <a:off x="86900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6" name="Google Shape;636;g24e400a9610_0_364"/>
          <p:cNvSpPr/>
          <p:nvPr/>
        </p:nvSpPr>
        <p:spPr>
          <a:xfrm flipH="1">
            <a:off x="86830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7" name="Google Shape;637;g24e400a9610_0_364"/>
          <p:cNvSpPr/>
          <p:nvPr/>
        </p:nvSpPr>
        <p:spPr>
          <a:xfrm flipH="1">
            <a:off x="9451128" y="5101630"/>
            <a:ext cx="954883" cy="1590181"/>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8" name="Google Shape;638;g24e400a9610_0_364"/>
          <p:cNvSpPr/>
          <p:nvPr/>
        </p:nvSpPr>
        <p:spPr>
          <a:xfrm flipH="1">
            <a:off x="9524371" y="5128570"/>
            <a:ext cx="858841" cy="1557397"/>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9" name="Google Shape;639;g24e400a9610_0_364"/>
          <p:cNvSpPr/>
          <p:nvPr/>
        </p:nvSpPr>
        <p:spPr>
          <a:xfrm flipH="1">
            <a:off x="9963152" y="5558293"/>
            <a:ext cx="128520" cy="335628"/>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0" name="Google Shape;640;g24e400a9610_0_364"/>
          <p:cNvSpPr/>
          <p:nvPr/>
        </p:nvSpPr>
        <p:spPr>
          <a:xfrm flipH="1">
            <a:off x="9670218" y="5889352"/>
            <a:ext cx="135446" cy="137586"/>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1" name="Google Shape;641;g24e400a9610_0_364"/>
          <p:cNvSpPr/>
          <p:nvPr/>
        </p:nvSpPr>
        <p:spPr>
          <a:xfrm flipH="1">
            <a:off x="9659853" y="6032474"/>
            <a:ext cx="228025" cy="34312"/>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2" name="Google Shape;642;g24e400a9610_0_364"/>
          <p:cNvSpPr/>
          <p:nvPr/>
        </p:nvSpPr>
        <p:spPr>
          <a:xfrm flipH="1">
            <a:off x="9594892" y="6455202"/>
            <a:ext cx="326834" cy="240147"/>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3" name="Google Shape;643;g24e400a9610_0_364"/>
          <p:cNvSpPr/>
          <p:nvPr/>
        </p:nvSpPr>
        <p:spPr>
          <a:xfrm flipH="1">
            <a:off x="9453896" y="5095807"/>
            <a:ext cx="941063" cy="1601895"/>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4" name="Google Shape;644;g24e400a9610_0_364"/>
          <p:cNvSpPr/>
          <p:nvPr/>
        </p:nvSpPr>
        <p:spPr>
          <a:xfrm flipH="1">
            <a:off x="9480187" y="5024322"/>
            <a:ext cx="491974" cy="319856"/>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5" name="Google Shape;645;g24e400a9610_0_364"/>
          <p:cNvSpPr/>
          <p:nvPr/>
        </p:nvSpPr>
        <p:spPr>
          <a:xfrm flipH="1">
            <a:off x="9610778" y="5024255"/>
            <a:ext cx="361383" cy="21420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6" name="Google Shape;646;g24e400a9610_0_364"/>
          <p:cNvSpPr/>
          <p:nvPr/>
        </p:nvSpPr>
        <p:spPr>
          <a:xfrm flipH="1">
            <a:off x="9473974" y="5018720"/>
            <a:ext cx="504402" cy="331435"/>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7" name="Google Shape;647;g24e400a9610_0_364"/>
          <p:cNvSpPr/>
          <p:nvPr/>
        </p:nvSpPr>
        <p:spPr>
          <a:xfrm flipH="1">
            <a:off x="8412808" y="6087950"/>
            <a:ext cx="456729" cy="319466"/>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8" name="Google Shape;648;g24e400a9610_0_364"/>
          <p:cNvSpPr/>
          <p:nvPr/>
        </p:nvSpPr>
        <p:spPr>
          <a:xfrm flipH="1">
            <a:off x="8416967" y="6082654"/>
            <a:ext cx="458104" cy="33028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9" name="Google Shape;649;g24e400a9610_0_364"/>
          <p:cNvSpPr/>
          <p:nvPr/>
        </p:nvSpPr>
        <p:spPr>
          <a:xfrm flipH="1">
            <a:off x="8488841" y="6125484"/>
            <a:ext cx="144428" cy="6911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0" name="Google Shape;650;g24e400a9610_0_364"/>
          <p:cNvSpPr/>
          <p:nvPr/>
        </p:nvSpPr>
        <p:spPr>
          <a:xfrm flipH="1">
            <a:off x="8649135" y="6129626"/>
            <a:ext cx="53207" cy="3803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1" name="Google Shape;651;g24e400a9610_0_364"/>
          <p:cNvSpPr/>
          <p:nvPr/>
        </p:nvSpPr>
        <p:spPr>
          <a:xfrm flipH="1">
            <a:off x="8963099" y="6079479"/>
            <a:ext cx="401093" cy="242948"/>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2" name="Google Shape;652;g24e400a9610_0_364"/>
          <p:cNvSpPr/>
          <p:nvPr/>
        </p:nvSpPr>
        <p:spPr>
          <a:xfrm flipH="1">
            <a:off x="8967582" y="6073674"/>
            <a:ext cx="393844" cy="254272"/>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3" name="Google Shape;653;g24e400a9610_0_364"/>
          <p:cNvSpPr/>
          <p:nvPr/>
        </p:nvSpPr>
        <p:spPr>
          <a:xfrm flipH="1">
            <a:off x="9076769" y="6109594"/>
            <a:ext cx="75329" cy="47011"/>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4" name="Google Shape;654;g24e400a9610_0_364"/>
          <p:cNvSpPr/>
          <p:nvPr/>
        </p:nvSpPr>
        <p:spPr>
          <a:xfrm flipH="1">
            <a:off x="9150004" y="6091804"/>
            <a:ext cx="58063" cy="42512"/>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5" name="Google Shape;655;g24e400a9610_0_364"/>
          <p:cNvSpPr/>
          <p:nvPr/>
        </p:nvSpPr>
        <p:spPr>
          <a:xfrm flipH="1">
            <a:off x="8738156" y="5362088"/>
            <a:ext cx="1031570" cy="139514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6" name="Google Shape;656;g24e400a9610_0_364"/>
          <p:cNvSpPr/>
          <p:nvPr/>
        </p:nvSpPr>
        <p:spPr>
          <a:xfrm flipH="1">
            <a:off x="8745067" y="5397312"/>
            <a:ext cx="1012233" cy="1359779"/>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7" name="Google Shape;657;g24e400a9610_0_364"/>
          <p:cNvSpPr/>
          <p:nvPr/>
        </p:nvSpPr>
        <p:spPr>
          <a:xfrm flipH="1">
            <a:off x="8742299" y="5356214"/>
            <a:ext cx="1020518" cy="1407112"/>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8" name="Google Shape;658;g24e400a9610_0_364"/>
          <p:cNvSpPr/>
          <p:nvPr/>
        </p:nvSpPr>
        <p:spPr>
          <a:xfrm flipH="1">
            <a:off x="8790061" y="6294612"/>
            <a:ext cx="118859" cy="158383"/>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59" name="Google Shape;659;g24e400a9610_0_364"/>
          <p:cNvSpPr/>
          <p:nvPr/>
        </p:nvSpPr>
        <p:spPr>
          <a:xfrm flipH="1">
            <a:off x="9937506" y="5052332"/>
            <a:ext cx="891319" cy="1799462"/>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0" name="Google Shape;660;g24e400a9610_0_364"/>
          <p:cNvSpPr/>
          <p:nvPr/>
        </p:nvSpPr>
        <p:spPr>
          <a:xfrm flipH="1">
            <a:off x="9931292" y="5047053"/>
            <a:ext cx="903746" cy="1810956"/>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1" name="Google Shape;661;g24e400a9610_0_364"/>
          <p:cNvSpPr/>
          <p:nvPr/>
        </p:nvSpPr>
        <p:spPr>
          <a:xfrm flipH="1">
            <a:off x="9988590" y="5029245"/>
            <a:ext cx="1180140" cy="1822552"/>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2" name="Google Shape;662;g24e400a9610_0_364"/>
          <p:cNvSpPr/>
          <p:nvPr/>
        </p:nvSpPr>
        <p:spPr>
          <a:xfrm flipH="1">
            <a:off x="9983072" y="5023559"/>
            <a:ext cx="1189104" cy="1834453"/>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3" name="Google Shape;663;g24e400a9610_0_364"/>
          <p:cNvSpPr txBox="1"/>
          <p:nvPr/>
        </p:nvSpPr>
        <p:spPr>
          <a:xfrm>
            <a:off x="704100" y="4968275"/>
            <a:ext cx="52479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6000" u="none" cap="none" strike="noStrike">
                <a:solidFill>
                  <a:srgbClr val="000000"/>
                </a:solidFill>
                <a:latin typeface="Exo"/>
                <a:ea typeface="Exo"/>
                <a:cs typeface="Exo"/>
                <a:sym typeface="Exo"/>
              </a:rPr>
              <a:t>THỰC HÀNH </a:t>
            </a:r>
            <a:endParaRPr b="1" i="0" sz="6000" u="none" cap="none" strike="noStrike">
              <a:solidFill>
                <a:srgbClr val="000000"/>
              </a:solidFill>
              <a:latin typeface="Exo"/>
              <a:ea typeface="Exo"/>
              <a:cs typeface="Exo"/>
              <a:sym typeface="Exo"/>
            </a:endParaRPr>
          </a:p>
        </p:txBody>
      </p:sp>
      <p:sp>
        <p:nvSpPr>
          <p:cNvPr id="664" name="Google Shape;664;g24e400a9610_0_364"/>
          <p:cNvSpPr txBox="1"/>
          <p:nvPr/>
        </p:nvSpPr>
        <p:spPr>
          <a:xfrm>
            <a:off x="661773" y="720275"/>
            <a:ext cx="10702800" cy="1739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1" i="1" lang="en-US" sz="1700" u="none" cap="none" strike="noStrike">
                <a:solidFill>
                  <a:srgbClr val="000000"/>
                </a:solidFill>
                <a:latin typeface="Exo"/>
                <a:ea typeface="Exo"/>
                <a:cs typeface="Exo"/>
                <a:sym typeface="Exo"/>
              </a:rPr>
              <a:t>Với bộ dữ liệu sau, </a:t>
            </a:r>
            <a:r>
              <a:rPr b="1" i="1" lang="en-US" sz="1700" u="sng" cap="none" strike="noStrike">
                <a:solidFill>
                  <a:schemeClr val="hlink"/>
                </a:solidFill>
                <a:latin typeface="Exo"/>
                <a:ea typeface="Exo"/>
                <a:cs typeface="Exo"/>
                <a:sym typeface="Exo"/>
                <a:hlinkClick r:id="rId4"/>
              </a:rPr>
              <a:t>link</a:t>
            </a:r>
            <a:r>
              <a:rPr b="1" i="1" lang="en-US" sz="1700" u="none" cap="none" strike="noStrike">
                <a:solidFill>
                  <a:srgbClr val="000000"/>
                </a:solidFill>
                <a:latin typeface="Exo"/>
                <a:ea typeface="Exo"/>
                <a:cs typeface="Exo"/>
                <a:sym typeface="Exo"/>
              </a:rPr>
              <a:t>. Bạn hãy thực hành tạo một số </a:t>
            </a:r>
            <a:r>
              <a:rPr b="1" i="1" lang="en-US" sz="1700" u="none" cap="none" strike="noStrike">
                <a:solidFill>
                  <a:srgbClr val="000000"/>
                </a:solidFill>
                <a:latin typeface="Exo"/>
                <a:ea typeface="Exo"/>
                <a:cs typeface="Exo"/>
                <a:sym typeface="Exo"/>
                <a:extLst>
                  <a:ext uri="http://customooxmlschemas.google.com/">
                    <go:slidesCustomData xmlns:go="http://customooxmlschemas.google.com/" textRoundtripDataId="0"/>
                  </a:ext>
                </a:extLst>
              </a:rPr>
              <a:t>calculated</a:t>
            </a:r>
            <a:r>
              <a:rPr b="1" i="1" lang="en-US" sz="1700" u="none" cap="none" strike="noStrike">
                <a:solidFill>
                  <a:srgbClr val="000000"/>
                </a:solidFill>
                <a:latin typeface="Exo"/>
                <a:ea typeface="Exo"/>
                <a:cs typeface="Exo"/>
                <a:sym typeface="Exo"/>
              </a:rPr>
              <a:t> column theo yêu cầu sau:</a:t>
            </a:r>
            <a:endParaRPr b="1" i="1" sz="1700" u="none" cap="none" strike="noStrike">
              <a:solidFill>
                <a:srgbClr val="000000"/>
              </a:solidFill>
              <a:latin typeface="Exo"/>
              <a:ea typeface="Exo"/>
              <a:cs typeface="Exo"/>
              <a:sym typeface="Exo"/>
            </a:endParaRPr>
          </a:p>
          <a:p>
            <a:pPr indent="0" lvl="0" marL="457200" marR="0" rtl="0" algn="just">
              <a:lnSpc>
                <a:spcPct val="115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1. Tạo một cột có tên là Quantity Type chứa giá trị là "Multiple Item" nếu đơn hàng mua sản phẩm có số lượng nhiều hơn 1 unit, ngược lại là "Single Item".</a:t>
            </a:r>
            <a:endParaRPr b="0" i="0" sz="1500" u="none" cap="none" strike="noStrike">
              <a:solidFill>
                <a:srgbClr val="000000"/>
              </a:solidFill>
              <a:latin typeface="Exo Medium"/>
              <a:ea typeface="Exo Medium"/>
              <a:cs typeface="Exo Medium"/>
              <a:sym typeface="Exo Medium"/>
            </a:endParaRPr>
          </a:p>
          <a:p>
            <a:pPr indent="0" lvl="0" marL="457200" marR="0" rtl="0" algn="just">
              <a:lnSpc>
                <a:spcPct val="115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2. Tạo một cột có tên là Week_number chứa số tuần mà ngày đó thuộc về.</a:t>
            </a:r>
            <a:endParaRPr b="0" i="0" sz="1500" u="none" cap="none" strike="noStrike">
              <a:solidFill>
                <a:srgbClr val="000000"/>
              </a:solidFill>
              <a:latin typeface="Exo Medium"/>
              <a:ea typeface="Exo Medium"/>
              <a:cs typeface="Exo Medium"/>
              <a:sym typeface="Exo Medium"/>
            </a:endParaRPr>
          </a:p>
          <a:p>
            <a:pPr indent="0" lvl="0" marL="457200" marR="0" rtl="0" algn="just">
              <a:lnSpc>
                <a:spcPct val="115000"/>
              </a:lnSpc>
              <a:spcBef>
                <a:spcPts val="0"/>
              </a:spcBef>
              <a:spcAft>
                <a:spcPts val="0"/>
              </a:spcAft>
              <a:buClr>
                <a:srgbClr val="000000"/>
              </a:buClr>
              <a:buSzPts val="1500"/>
              <a:buFont typeface="Arial"/>
              <a:buNone/>
            </a:pPr>
            <a:r>
              <a:rPr b="0" i="0" lang="en-US" sz="1500" u="none" cap="none" strike="noStrike">
                <a:solidFill>
                  <a:srgbClr val="000000"/>
                </a:solidFill>
                <a:latin typeface="Exo Medium"/>
                <a:ea typeface="Exo Medium"/>
                <a:cs typeface="Exo Medium"/>
                <a:sym typeface="Exo Medium"/>
              </a:rPr>
              <a:t>3. Tạo một cột Age chứa giá trị tuổi của khách hàng mua hàng</a:t>
            </a:r>
            <a:endParaRPr b="0" i="0" sz="1500" u="none" cap="none" strike="noStrike">
              <a:solidFill>
                <a:srgbClr val="000000"/>
              </a:solidFill>
              <a:latin typeface="Exo Medium"/>
              <a:ea typeface="Exo Medium"/>
              <a:cs typeface="Exo Medium"/>
              <a:sym typeface="Exo Medium"/>
            </a:endParaRPr>
          </a:p>
          <a:p>
            <a:pPr indent="0" lvl="0" marL="45720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g24d998e6e40_0_0"/>
          <p:cNvSpPr/>
          <p:nvPr/>
        </p:nvSpPr>
        <p:spPr>
          <a:xfrm>
            <a:off x="1725338" y="2012000"/>
            <a:ext cx="3667500" cy="4429200"/>
          </a:xfrm>
          <a:prstGeom prst="rect">
            <a:avLst/>
          </a:prstGeom>
          <a:solidFill>
            <a:schemeClr val="lt1"/>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Exo"/>
              <a:ea typeface="Exo"/>
              <a:cs typeface="Exo"/>
              <a:sym typeface="Exo"/>
            </a:endParaRPr>
          </a:p>
        </p:txBody>
      </p:sp>
      <p:sp>
        <p:nvSpPr>
          <p:cNvPr id="671" name="Google Shape;671;g24d998e6e40_0_0"/>
          <p:cNvSpPr txBox="1"/>
          <p:nvPr/>
        </p:nvSpPr>
        <p:spPr>
          <a:xfrm>
            <a:off x="1793863" y="416800"/>
            <a:ext cx="8604300" cy="1468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171717"/>
                </a:solidFill>
                <a:latin typeface="Exo"/>
                <a:ea typeface="Exo"/>
                <a:cs typeface="Exo"/>
                <a:sym typeface="Exo"/>
              </a:rPr>
              <a:t>Các kiểu tính toán của</a:t>
            </a:r>
            <a:r>
              <a:rPr b="1" i="0" lang="en-US" sz="3800" u="none" cap="none" strike="noStrike">
                <a:solidFill>
                  <a:srgbClr val="E2262D"/>
                </a:solidFill>
                <a:latin typeface="Exo"/>
                <a:ea typeface="Exo"/>
                <a:cs typeface="Exo"/>
                <a:sym typeface="Exo"/>
              </a:rPr>
              <a:t> DAX </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rPr b="0" i="0" lang="en-US" sz="3500" u="none" cap="none" strike="noStrike">
                <a:solidFill>
                  <a:srgbClr val="000000"/>
                </a:solidFill>
                <a:latin typeface="Exo Medium"/>
                <a:ea typeface="Exo Medium"/>
                <a:cs typeface="Exo Medium"/>
                <a:sym typeface="Exo Medium"/>
              </a:rPr>
              <a:t>được chia thành 2 kiểu chính </a:t>
            </a:r>
            <a:r>
              <a:rPr b="1" i="0" lang="en-US" sz="3800" u="none" cap="none" strike="noStrike">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
        <p:nvSpPr>
          <p:cNvPr id="672" name="Google Shape;672;g24d998e6e40_0_0"/>
          <p:cNvSpPr/>
          <p:nvPr/>
        </p:nvSpPr>
        <p:spPr>
          <a:xfrm>
            <a:off x="1982600" y="2226225"/>
            <a:ext cx="3153000" cy="723900"/>
          </a:xfrm>
          <a:prstGeom prst="roundRect">
            <a:avLst>
              <a:gd fmla="val 16667" name="adj"/>
            </a:avLst>
          </a:prstGeom>
          <a:solidFill>
            <a:schemeClr val="lt1"/>
          </a:solidFill>
          <a:ln cap="flat" cmpd="sng" w="9525">
            <a:solidFill>
              <a:srgbClr val="E1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Exo"/>
                <a:ea typeface="Exo"/>
                <a:cs typeface="Exo"/>
                <a:sym typeface="Exo"/>
              </a:rPr>
              <a:t>CALCULATED COLUMN</a:t>
            </a:r>
            <a:endParaRPr b="1" i="0" sz="1800" u="none" cap="none" strike="noStrike">
              <a:solidFill>
                <a:schemeClr val="dk1"/>
              </a:solidFill>
              <a:latin typeface="Exo"/>
              <a:ea typeface="Exo"/>
              <a:cs typeface="Exo"/>
              <a:sym typeface="Exo"/>
            </a:endParaRPr>
          </a:p>
        </p:txBody>
      </p:sp>
      <p:sp>
        <p:nvSpPr>
          <p:cNvPr id="673" name="Google Shape;673;g24d998e6e40_0_0"/>
          <p:cNvSpPr txBox="1"/>
          <p:nvPr/>
        </p:nvSpPr>
        <p:spPr>
          <a:xfrm>
            <a:off x="1855838" y="3149475"/>
            <a:ext cx="3537000" cy="2801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CALCULATED COLUMN khi tạo ra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sẽ </a:t>
            </a:r>
            <a:r>
              <a:rPr b="1" i="0" lang="en-US" sz="1600" u="none" cap="none" strike="noStrike">
                <a:solidFill>
                  <a:srgbClr val="000000"/>
                </a:solidFill>
                <a:latin typeface="Exo"/>
                <a:ea typeface="Exo"/>
                <a:cs typeface="Exo"/>
                <a:sym typeface="Exo"/>
              </a:rPr>
              <a:t>tạo</a:t>
            </a:r>
            <a:r>
              <a:rPr b="0" i="0" lang="en-US" sz="1600" u="none" cap="none" strike="noStrike">
                <a:solidFill>
                  <a:srgbClr val="000000"/>
                </a:solidFill>
                <a:latin typeface="Exo Medium"/>
                <a:ea typeface="Exo Medium"/>
                <a:cs typeface="Exo Medium"/>
                <a:sym typeface="Exo Medium"/>
              </a:rPr>
              <a:t> một cột tính toán mới trong bảng hiện có</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CALCULATED COLUMN </a:t>
            </a:r>
            <a:r>
              <a:rPr b="1" i="0" lang="en-US" sz="1600" u="none" cap="none" strike="noStrike">
                <a:solidFill>
                  <a:srgbClr val="000000"/>
                </a:solidFill>
                <a:latin typeface="Exo"/>
                <a:ea typeface="Exo"/>
                <a:cs typeface="Exo"/>
                <a:sym typeface="Exo"/>
              </a:rPr>
              <a:t>được sử dụng</a:t>
            </a:r>
            <a:r>
              <a:rPr b="0" i="0" lang="en-US" sz="1600" u="none" cap="none" strike="noStrike">
                <a:solidFill>
                  <a:srgbClr val="000000"/>
                </a:solidFill>
                <a:latin typeface="Exo Medium"/>
                <a:ea typeface="Exo Medium"/>
                <a:cs typeface="Exo Medium"/>
                <a:sym typeface="Exo Medium"/>
              </a:rPr>
              <a:t> khi bạn </a:t>
            </a:r>
            <a:r>
              <a:rPr b="1" i="0" lang="en-US" sz="1600" u="none" cap="none" strike="noStrike">
                <a:solidFill>
                  <a:srgbClr val="000000"/>
                </a:solidFill>
                <a:latin typeface="Exo"/>
                <a:ea typeface="Exo"/>
                <a:cs typeface="Exo"/>
                <a:sym typeface="Exo"/>
              </a:rPr>
              <a:t>muốn tạo một cột</a:t>
            </a:r>
            <a:r>
              <a:rPr b="0" i="0" lang="en-US" sz="1600" u="none" cap="none" strike="noStrike">
                <a:solidFill>
                  <a:srgbClr val="000000"/>
                </a:solidFill>
                <a:latin typeface="Exo Medium"/>
                <a:ea typeface="Exo Medium"/>
                <a:cs typeface="Exo Medium"/>
                <a:sym typeface="Exo Medium"/>
              </a:rPr>
              <a:t>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có thông tin được lọc hoặc sắp xếp trong bảng</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CALCULATED COLUMN sẽ tính toán </a:t>
            </a:r>
            <a:r>
              <a:rPr b="1" i="0" lang="en-US" sz="1600" u="none" cap="none" strike="noStrike">
                <a:solidFill>
                  <a:srgbClr val="000000"/>
                </a:solidFill>
                <a:latin typeface="Exo"/>
                <a:ea typeface="Exo"/>
                <a:cs typeface="Exo"/>
                <a:sym typeface="Exo"/>
              </a:rPr>
              <a:t>row by row</a:t>
            </a:r>
            <a:r>
              <a:rPr b="0" i="0" lang="en-US" sz="1600" u="none" cap="none" strike="noStrike">
                <a:solidFill>
                  <a:srgbClr val="000000"/>
                </a:solidFill>
                <a:latin typeface="Exo Medium"/>
                <a:ea typeface="Exo Medium"/>
                <a:cs typeface="Exo Medium"/>
                <a:sym typeface="Exo Medium"/>
              </a:rPr>
              <a:t> </a:t>
            </a:r>
            <a:endParaRPr b="1" i="0" sz="1600" u="none" cap="none" strike="noStrike">
              <a:solidFill>
                <a:srgbClr val="000000"/>
              </a:solidFill>
              <a:latin typeface="Exo Light"/>
              <a:ea typeface="Exo Light"/>
              <a:cs typeface="Exo Light"/>
              <a:sym typeface="Exo Light"/>
            </a:endParaRPr>
          </a:p>
        </p:txBody>
      </p:sp>
      <p:sp>
        <p:nvSpPr>
          <p:cNvPr id="674" name="Google Shape;674;g24d998e6e40_0_0"/>
          <p:cNvSpPr/>
          <p:nvPr/>
        </p:nvSpPr>
        <p:spPr>
          <a:xfrm>
            <a:off x="6799013" y="2012000"/>
            <a:ext cx="3667500" cy="4429200"/>
          </a:xfrm>
          <a:prstGeom prst="rect">
            <a:avLst/>
          </a:prstGeom>
          <a:solidFill>
            <a:srgbClr val="FFEFEF"/>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FFFFFF"/>
              </a:solidFill>
              <a:latin typeface="Exo"/>
              <a:ea typeface="Exo"/>
              <a:cs typeface="Exo"/>
              <a:sym typeface="Exo"/>
            </a:endParaRPr>
          </a:p>
        </p:txBody>
      </p:sp>
      <p:sp>
        <p:nvSpPr>
          <p:cNvPr id="675" name="Google Shape;675;g24d998e6e40_0_0"/>
          <p:cNvSpPr/>
          <p:nvPr/>
        </p:nvSpPr>
        <p:spPr>
          <a:xfrm>
            <a:off x="7056275" y="2226225"/>
            <a:ext cx="3153000" cy="7239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MEASURES</a:t>
            </a:r>
            <a:endParaRPr b="1" i="0" sz="1800" u="none" cap="none" strike="noStrike">
              <a:solidFill>
                <a:schemeClr val="lt1"/>
              </a:solidFill>
              <a:latin typeface="Exo"/>
              <a:ea typeface="Exo"/>
              <a:cs typeface="Exo"/>
              <a:sym typeface="Exo"/>
            </a:endParaRPr>
          </a:p>
        </p:txBody>
      </p:sp>
      <p:sp>
        <p:nvSpPr>
          <p:cNvPr id="676" name="Google Shape;676;g24d998e6e40_0_0"/>
          <p:cNvSpPr txBox="1"/>
          <p:nvPr/>
        </p:nvSpPr>
        <p:spPr>
          <a:xfrm>
            <a:off x="6929663" y="3149475"/>
            <a:ext cx="3537000" cy="3047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MEASURES khi tạo ra sẽ </a:t>
            </a:r>
            <a:r>
              <a:rPr b="1" i="0" lang="en-US" sz="1600" u="none" cap="none" strike="noStrike">
                <a:solidFill>
                  <a:srgbClr val="000000"/>
                </a:solidFill>
                <a:latin typeface="Exo"/>
                <a:ea typeface="Exo"/>
                <a:cs typeface="Exo"/>
                <a:sym typeface="Exo"/>
              </a:rPr>
              <a:t>không</a:t>
            </a:r>
            <a:r>
              <a:rPr b="0" i="0" lang="en-US" sz="1600" u="none" cap="none" strike="noStrike">
                <a:solidFill>
                  <a:srgbClr val="000000"/>
                </a:solidFill>
                <a:latin typeface="Exo Medium"/>
                <a:ea typeface="Exo Medium"/>
                <a:cs typeface="Exo Medium"/>
                <a:sym typeface="Exo Medium"/>
              </a:rPr>
              <a:t> xuất hiện trong bảng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hiện có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MEASURES </a:t>
            </a:r>
            <a:r>
              <a:rPr b="1" i="0" lang="en-US" sz="1600" u="none" cap="none" strike="noStrike">
                <a:solidFill>
                  <a:srgbClr val="000000"/>
                </a:solidFill>
                <a:latin typeface="Exo"/>
                <a:ea typeface="Exo"/>
                <a:cs typeface="Exo"/>
                <a:sym typeface="Exo"/>
              </a:rPr>
              <a:t>được sử dụng</a:t>
            </a:r>
            <a:r>
              <a:rPr b="0" i="0" lang="en-US" sz="1600" u="none" cap="none" strike="noStrike">
                <a:solidFill>
                  <a:srgbClr val="000000"/>
                </a:solidFill>
                <a:latin typeface="Exo Medium"/>
                <a:ea typeface="Exo Medium"/>
                <a:cs typeface="Exo Medium"/>
                <a:sym typeface="Exo Medium"/>
              </a:rPr>
              <a:t> khi bạn </a:t>
            </a:r>
            <a:r>
              <a:rPr b="1" i="0" lang="en-US" sz="1600" u="none" cap="none" strike="noStrike">
                <a:solidFill>
                  <a:srgbClr val="000000"/>
                </a:solidFill>
                <a:latin typeface="Exo"/>
                <a:ea typeface="Exo"/>
                <a:cs typeface="Exo"/>
                <a:sym typeface="Exo"/>
              </a:rPr>
              <a:t>muốn tối ưu hoá</a:t>
            </a:r>
            <a:r>
              <a:rPr b="0" i="0" lang="en-US" sz="1600" u="none" cap="none" strike="noStrike">
                <a:solidFill>
                  <a:srgbClr val="000000"/>
                </a:solidFill>
                <a:latin typeface="Exo Medium"/>
                <a:ea typeface="Exo Medium"/>
                <a:cs typeface="Exo Medium"/>
                <a:sym typeface="Exo Medium"/>
              </a:rPr>
              <a:t> về hiệu suất của hệ thống báo cáo</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Exo Medium"/>
                <a:ea typeface="Exo Medium"/>
                <a:cs typeface="Exo Medium"/>
                <a:sym typeface="Exo Medium"/>
              </a:rPr>
              <a:t>- MEASURES thực hiện các phép </a:t>
            </a:r>
            <a:r>
              <a:rPr b="1" i="0" lang="en-US" sz="1600" u="none" cap="none" strike="noStrike">
                <a:solidFill>
                  <a:srgbClr val="000000"/>
                </a:solidFill>
                <a:latin typeface="Exo"/>
                <a:ea typeface="Exo"/>
                <a:cs typeface="Exo"/>
                <a:sym typeface="Exo"/>
              </a:rPr>
              <a:t>tính toán tổng hợp</a:t>
            </a:r>
            <a:r>
              <a:rPr b="0" i="0" lang="en-US" sz="1600" u="none" cap="none" strike="noStrike">
                <a:solidFill>
                  <a:srgbClr val="000000"/>
                </a:solidFill>
                <a:latin typeface="Exo Medium"/>
                <a:ea typeface="Exo Medium"/>
                <a:cs typeface="Exo Medium"/>
                <a:sym typeface="Exo Medium"/>
              </a:rPr>
              <a:t> thay vì theo từng hàng như CALCULATED COLUMN</a:t>
            </a:r>
            <a:endParaRPr b="0" i="0" sz="16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g24b735fefa5_0_210"/>
          <p:cNvPicPr preferRelativeResize="0"/>
          <p:nvPr/>
        </p:nvPicPr>
        <p:blipFill rotWithShape="1">
          <a:blip r:embed="rId3">
            <a:alphaModFix/>
          </a:blip>
          <a:srcRect b="0" l="0" r="0" t="0"/>
          <a:stretch/>
        </p:blipFill>
        <p:spPr>
          <a:xfrm>
            <a:off x="5703225" y="1072600"/>
            <a:ext cx="5738650" cy="4969250"/>
          </a:xfrm>
          <a:prstGeom prst="rect">
            <a:avLst/>
          </a:prstGeom>
          <a:noFill/>
          <a:ln>
            <a:noFill/>
          </a:ln>
        </p:spPr>
      </p:pic>
      <p:sp>
        <p:nvSpPr>
          <p:cNvPr id="683" name="Google Shape;683;g24b735fefa5_0_210"/>
          <p:cNvSpPr txBox="1"/>
          <p:nvPr/>
        </p:nvSpPr>
        <p:spPr>
          <a:xfrm>
            <a:off x="446888" y="457188"/>
            <a:ext cx="4431600" cy="17220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BIỂU THỨC</a:t>
            </a:r>
            <a:r>
              <a:rPr b="1" i="0" lang="en-US" sz="3800" u="none" cap="none" strike="noStrike">
                <a:solidFill>
                  <a:srgbClr val="E2262D"/>
                </a:solidFill>
                <a:latin typeface="Exo"/>
                <a:ea typeface="Exo"/>
                <a:cs typeface="Exo"/>
                <a:sym typeface="Exo"/>
              </a:rPr>
              <a:t> DAX</a:t>
            </a:r>
            <a:endParaRPr b="1" i="0" sz="3800" u="none" cap="none" strike="noStrike">
              <a:solidFill>
                <a:srgbClr val="E2262D"/>
              </a:solidFill>
              <a:latin typeface="Exo"/>
              <a:ea typeface="Exo"/>
              <a:cs typeface="Exo"/>
              <a:sym typeface="Exo"/>
            </a:endParaRPr>
          </a:p>
        </p:txBody>
      </p:sp>
      <p:sp>
        <p:nvSpPr>
          <p:cNvPr id="684" name="Google Shape;684;g24b735fefa5_0_210"/>
          <p:cNvSpPr/>
          <p:nvPr/>
        </p:nvSpPr>
        <p:spPr>
          <a:xfrm>
            <a:off x="6982623" y="2534275"/>
            <a:ext cx="1732800" cy="405000"/>
          </a:xfrm>
          <a:prstGeom prst="roundRect">
            <a:avLst>
              <a:gd fmla="val 16667" name="adj"/>
            </a:avLst>
          </a:prstGeom>
          <a:solidFill>
            <a:srgbClr val="ED7D31">
              <a:alpha val="49019"/>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685" name="Google Shape;685;g24b735fefa5_0_210"/>
          <p:cNvSpPr txBox="1"/>
          <p:nvPr/>
        </p:nvSpPr>
        <p:spPr>
          <a:xfrm>
            <a:off x="559324" y="2901750"/>
            <a:ext cx="4683900" cy="3140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1:</a:t>
            </a:r>
            <a:r>
              <a:rPr b="0" i="0" lang="en-US" sz="1600" u="none" cap="none" strike="noStrike">
                <a:solidFill>
                  <a:srgbClr val="000000"/>
                </a:solidFill>
                <a:latin typeface="Exo Medium"/>
                <a:ea typeface="Exo Medium"/>
                <a:cs typeface="Exo Medium"/>
                <a:sym typeface="Exo Medium"/>
              </a:rPr>
              <a:t> Import các bảng dữ liệu</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2:</a:t>
            </a:r>
            <a:r>
              <a:rPr b="0" i="0" lang="en-US" sz="1600" u="none" cap="none" strike="noStrike">
                <a:solidFill>
                  <a:srgbClr val="000000"/>
                </a:solidFill>
                <a:latin typeface="Exo Medium"/>
                <a:ea typeface="Exo Medium"/>
                <a:cs typeface="Exo Medium"/>
                <a:sym typeface="Exo Medium"/>
              </a:rPr>
              <a:t> Tại phần Fields, click chuột phải vào bảng dữ liệu mà bạn muốn tạo Measure</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3:</a:t>
            </a:r>
            <a:r>
              <a:rPr b="0" i="0" lang="en-US" sz="1600" u="none" cap="none" strike="noStrike">
                <a:solidFill>
                  <a:srgbClr val="000000"/>
                </a:solidFill>
                <a:latin typeface="Exo Medium"/>
                <a:ea typeface="Exo Medium"/>
                <a:cs typeface="Exo Medium"/>
                <a:sym typeface="Exo Medium"/>
              </a:rPr>
              <a:t> Chọn New measure</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4:</a:t>
            </a:r>
            <a:r>
              <a:rPr b="0" i="0" lang="en-US" sz="1600" u="none" cap="none" strike="noStrike">
                <a:solidFill>
                  <a:srgbClr val="000000"/>
                </a:solidFill>
                <a:latin typeface="Exo Medium"/>
                <a:ea typeface="Exo Medium"/>
                <a:cs typeface="Exo Medium"/>
                <a:sym typeface="Exo Medium"/>
              </a:rPr>
              <a:t> Nhập công thức biểu thức DAX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Medium"/>
                <a:ea typeface="Exo Medium"/>
                <a:cs typeface="Exo Medium"/>
                <a:sym typeface="Exo Medium"/>
              </a:rPr>
              <a:t>của Measure mà bạn muốn tạo</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1" i="1" lang="en-US" sz="1600" u="none" cap="none" strike="noStrike">
                <a:solidFill>
                  <a:srgbClr val="000000"/>
                </a:solidFill>
                <a:latin typeface="Exo"/>
                <a:ea typeface="Exo"/>
                <a:cs typeface="Exo"/>
                <a:sym typeface="Exo"/>
              </a:rPr>
              <a:t>Bước 5: </a:t>
            </a:r>
            <a:r>
              <a:rPr b="0" i="0" lang="en-US" sz="1600" u="none" cap="none" strike="noStrike">
                <a:solidFill>
                  <a:srgbClr val="000000"/>
                </a:solidFill>
                <a:latin typeface="Exo Medium"/>
                <a:ea typeface="Exo Medium"/>
                <a:cs typeface="Exo Medium"/>
                <a:sym typeface="Exo Medium"/>
              </a:rPr>
              <a:t>Measure của bạn đã được tạo </a:t>
            </a:r>
            <a:endParaRPr b="0" i="0" sz="16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Exo Medium"/>
                <a:ea typeface="Exo Medium"/>
                <a:cs typeface="Exo Medium"/>
                <a:sym typeface="Exo Medium"/>
              </a:rPr>
              <a:t>thành công và sẽ hiển thị trong bảng dữ liệu</a:t>
            </a:r>
            <a:endParaRPr b="1" i="1" sz="1600" u="none" cap="none" strike="noStrike">
              <a:solidFill>
                <a:srgbClr val="000000"/>
              </a:solidFill>
              <a:latin typeface="Exo"/>
              <a:ea typeface="Exo"/>
              <a:cs typeface="Exo"/>
              <a:sym typeface="Exo"/>
            </a:endParaRPr>
          </a:p>
        </p:txBody>
      </p:sp>
      <p:sp>
        <p:nvSpPr>
          <p:cNvPr id="686" name="Google Shape;686;g24b735fefa5_0_210"/>
          <p:cNvSpPr/>
          <p:nvPr/>
        </p:nvSpPr>
        <p:spPr>
          <a:xfrm>
            <a:off x="559313" y="2082825"/>
            <a:ext cx="3594600" cy="5034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E2262D"/>
                </a:solidFill>
                <a:latin typeface="Exo"/>
                <a:ea typeface="Exo"/>
                <a:cs typeface="Exo"/>
                <a:sym typeface="Exo"/>
              </a:rPr>
              <a:t>Calculated measures</a:t>
            </a:r>
            <a:endParaRPr b="0" i="0" sz="22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pic>
        <p:nvPicPr>
          <p:cNvPr id="692" name="Google Shape;692;g24e400a9610_0_573"/>
          <p:cNvPicPr preferRelativeResize="0"/>
          <p:nvPr/>
        </p:nvPicPr>
        <p:blipFill rotWithShape="1">
          <a:blip r:embed="rId3">
            <a:alphaModFix amt="23000"/>
          </a:blip>
          <a:srcRect b="0" l="6349" r="18513" t="0"/>
          <a:stretch/>
        </p:blipFill>
        <p:spPr>
          <a:xfrm>
            <a:off x="-38100" y="3871900"/>
            <a:ext cx="12268200" cy="2956249"/>
          </a:xfrm>
          <a:prstGeom prst="rect">
            <a:avLst/>
          </a:prstGeom>
          <a:noFill/>
          <a:ln>
            <a:noFill/>
          </a:ln>
        </p:spPr>
      </p:pic>
      <p:sp>
        <p:nvSpPr>
          <p:cNvPr id="693" name="Google Shape;693;g24e400a9610_0_573"/>
          <p:cNvSpPr/>
          <p:nvPr/>
        </p:nvSpPr>
        <p:spPr>
          <a:xfrm flipH="1">
            <a:off x="6851089" y="3306826"/>
            <a:ext cx="4075839" cy="3469641"/>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4" name="Google Shape;694;g24e400a9610_0_573"/>
          <p:cNvSpPr/>
          <p:nvPr/>
        </p:nvSpPr>
        <p:spPr>
          <a:xfrm flipH="1">
            <a:off x="6891168" y="3306775"/>
            <a:ext cx="3914859" cy="3465057"/>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rgbClr val="E2262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5" name="Google Shape;695;g24e400a9610_0_573"/>
          <p:cNvSpPr/>
          <p:nvPr/>
        </p:nvSpPr>
        <p:spPr>
          <a:xfrm flipH="1">
            <a:off x="6708446" y="5325471"/>
            <a:ext cx="603194" cy="1526294"/>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6" name="Google Shape;696;g24e400a9610_0_573"/>
          <p:cNvSpPr/>
          <p:nvPr/>
        </p:nvSpPr>
        <p:spPr>
          <a:xfrm flipH="1">
            <a:off x="7653411" y="4812160"/>
            <a:ext cx="1805438" cy="2045874"/>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7" name="Google Shape;697;g24e400a9610_0_573"/>
          <p:cNvSpPr/>
          <p:nvPr/>
        </p:nvSpPr>
        <p:spPr>
          <a:xfrm flipH="1">
            <a:off x="7805428" y="4984871"/>
            <a:ext cx="1653422" cy="187314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8" name="Google Shape;698;g24e400a9610_0_573"/>
          <p:cNvSpPr/>
          <p:nvPr/>
        </p:nvSpPr>
        <p:spPr>
          <a:xfrm flipH="1">
            <a:off x="7659118" y="4818374"/>
            <a:ext cx="152713" cy="2033446"/>
          </a:xfrm>
          <a:custGeom>
            <a:rect b="b" l="l" r="r" t="t"/>
            <a:pathLst>
              <a:path extrusionOk="0" h="119773" w="8995">
                <a:moveTo>
                  <a:pt x="8995" y="1"/>
                </a:moveTo>
                <a:lnTo>
                  <a:pt x="1" y="10134"/>
                </a:lnTo>
                <a:lnTo>
                  <a:pt x="1" y="119772"/>
                </a:lnTo>
                <a:lnTo>
                  <a:pt x="8995" y="119772"/>
                </a:lnTo>
                <a:lnTo>
                  <a:pt x="899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9" name="Google Shape;699;g24e400a9610_0_573"/>
          <p:cNvSpPr/>
          <p:nvPr/>
        </p:nvSpPr>
        <p:spPr>
          <a:xfrm flipH="1">
            <a:off x="7659125" y="6477135"/>
            <a:ext cx="74633" cy="374507"/>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0" name="Google Shape;700;g24e400a9610_0_573"/>
          <p:cNvSpPr/>
          <p:nvPr/>
        </p:nvSpPr>
        <p:spPr>
          <a:xfrm flipH="1">
            <a:off x="7653590" y="6471601"/>
            <a:ext cx="85702" cy="38625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1" name="Google Shape;701;g24e400a9610_0_573"/>
          <p:cNvSpPr/>
          <p:nvPr/>
        </p:nvSpPr>
        <p:spPr>
          <a:xfrm flipH="1">
            <a:off x="7337155" y="6217373"/>
            <a:ext cx="321995" cy="634296"/>
          </a:xfrm>
          <a:custGeom>
            <a:rect b="b" l="l" r="r" t="t"/>
            <a:pathLst>
              <a:path extrusionOk="0" h="37361" w="18966">
                <a:moveTo>
                  <a:pt x="18965" y="0"/>
                </a:moveTo>
                <a:lnTo>
                  <a:pt x="1" y="15303"/>
                </a:lnTo>
                <a:lnTo>
                  <a:pt x="1" y="37360"/>
                </a:lnTo>
                <a:lnTo>
                  <a:pt x="18965" y="37360"/>
                </a:lnTo>
                <a:lnTo>
                  <a:pt x="1896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2" name="Google Shape;702;g24e400a9610_0_573"/>
          <p:cNvSpPr/>
          <p:nvPr/>
        </p:nvSpPr>
        <p:spPr>
          <a:xfrm flipH="1">
            <a:off x="7331619" y="6211788"/>
            <a:ext cx="333744" cy="646096"/>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3" name="Google Shape;703;g24e400a9610_0_573"/>
          <p:cNvSpPr/>
          <p:nvPr/>
        </p:nvSpPr>
        <p:spPr>
          <a:xfrm flipH="1">
            <a:off x="10180090" y="6477135"/>
            <a:ext cx="74633" cy="374507"/>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4" name="Google Shape;704;g24e400a9610_0_573"/>
          <p:cNvSpPr/>
          <p:nvPr/>
        </p:nvSpPr>
        <p:spPr>
          <a:xfrm flipH="1">
            <a:off x="10174555" y="6471601"/>
            <a:ext cx="85685" cy="38625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5" name="Google Shape;705;g24e400a9610_0_573"/>
          <p:cNvSpPr/>
          <p:nvPr/>
        </p:nvSpPr>
        <p:spPr>
          <a:xfrm flipH="1">
            <a:off x="9858119" y="6217373"/>
            <a:ext cx="321978" cy="634296"/>
          </a:xfrm>
          <a:custGeom>
            <a:rect b="b" l="l" r="r" t="t"/>
            <a:pathLst>
              <a:path extrusionOk="0" h="37361" w="18965">
                <a:moveTo>
                  <a:pt x="18965" y="0"/>
                </a:moveTo>
                <a:lnTo>
                  <a:pt x="0" y="15303"/>
                </a:lnTo>
                <a:lnTo>
                  <a:pt x="0" y="37360"/>
                </a:lnTo>
                <a:lnTo>
                  <a:pt x="18965" y="37360"/>
                </a:lnTo>
                <a:lnTo>
                  <a:pt x="1896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6" name="Google Shape;706;g24e400a9610_0_573"/>
          <p:cNvSpPr/>
          <p:nvPr/>
        </p:nvSpPr>
        <p:spPr>
          <a:xfrm flipH="1">
            <a:off x="9852584" y="6211788"/>
            <a:ext cx="333744" cy="646096"/>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7" name="Google Shape;707;g24e400a9610_0_573"/>
          <p:cNvSpPr/>
          <p:nvPr/>
        </p:nvSpPr>
        <p:spPr>
          <a:xfrm flipH="1">
            <a:off x="7099865" y="6157958"/>
            <a:ext cx="3441560" cy="385559"/>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 name="Google Shape;708;g24e400a9610_0_573"/>
          <p:cNvSpPr/>
          <p:nvPr/>
        </p:nvSpPr>
        <p:spPr>
          <a:xfrm flipH="1">
            <a:off x="7094331" y="6152152"/>
            <a:ext cx="3452629" cy="39690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 name="Google Shape;709;g24e400a9610_0_573"/>
          <p:cNvSpPr/>
          <p:nvPr/>
        </p:nvSpPr>
        <p:spPr>
          <a:xfrm flipH="1">
            <a:off x="7099865" y="6157958"/>
            <a:ext cx="3440185" cy="360687"/>
          </a:xfrm>
          <a:custGeom>
            <a:rect b="b" l="l" r="r" t="t"/>
            <a:pathLst>
              <a:path extrusionOk="0" h="21245" w="202632">
                <a:moveTo>
                  <a:pt x="44157" y="0"/>
                </a:moveTo>
                <a:lnTo>
                  <a:pt x="1" y="21244"/>
                </a:lnTo>
                <a:lnTo>
                  <a:pt x="174958" y="21244"/>
                </a:lnTo>
                <a:lnTo>
                  <a:pt x="20263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0" name="Google Shape;710;g24e400a9610_0_573"/>
          <p:cNvSpPr/>
          <p:nvPr/>
        </p:nvSpPr>
        <p:spPr>
          <a:xfrm flipH="1">
            <a:off x="7093652" y="6151745"/>
            <a:ext cx="3452612" cy="37311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1" name="Google Shape;711;g24e400a9610_0_573"/>
          <p:cNvSpPr/>
          <p:nvPr/>
        </p:nvSpPr>
        <p:spPr>
          <a:xfrm flipH="1">
            <a:off x="7544392" y="6312709"/>
            <a:ext cx="513383" cy="145124"/>
          </a:xfrm>
          <a:custGeom>
            <a:rect b="b" l="l" r="r" t="t"/>
            <a:pathLst>
              <a:path extrusionOk="0" h="8548" w="30239">
                <a:moveTo>
                  <a:pt x="10704" y="1"/>
                </a:moveTo>
                <a:lnTo>
                  <a:pt x="0" y="8547"/>
                </a:lnTo>
                <a:lnTo>
                  <a:pt x="18558" y="8547"/>
                </a:lnTo>
                <a:lnTo>
                  <a:pt x="30238"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2" name="Google Shape;712;g24e400a9610_0_573"/>
          <p:cNvSpPr/>
          <p:nvPr/>
        </p:nvSpPr>
        <p:spPr>
          <a:xfrm flipH="1">
            <a:off x="7538177" y="6307191"/>
            <a:ext cx="525810" cy="15685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3" name="Google Shape;713;g24e400a9610_0_573"/>
          <p:cNvSpPr/>
          <p:nvPr/>
        </p:nvSpPr>
        <p:spPr>
          <a:xfrm flipH="1">
            <a:off x="7100175" y="6157958"/>
            <a:ext cx="469852" cy="385559"/>
          </a:xfrm>
          <a:custGeom>
            <a:rect b="b" l="l" r="r" t="t"/>
            <a:pathLst>
              <a:path extrusionOk="0" h="22710" w="27675">
                <a:moveTo>
                  <a:pt x="27675" y="0"/>
                </a:moveTo>
                <a:lnTo>
                  <a:pt x="1" y="21244"/>
                </a:lnTo>
                <a:lnTo>
                  <a:pt x="1" y="22709"/>
                </a:lnTo>
                <a:lnTo>
                  <a:pt x="27675" y="1425"/>
                </a:lnTo>
                <a:lnTo>
                  <a:pt x="2767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4" name="Google Shape;714;g24e400a9610_0_573"/>
          <p:cNvSpPr/>
          <p:nvPr/>
        </p:nvSpPr>
        <p:spPr>
          <a:xfrm flipH="1">
            <a:off x="7094641" y="6151982"/>
            <a:ext cx="480922" cy="397121"/>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5" name="Google Shape;715;g24e400a9610_0_573"/>
          <p:cNvSpPr/>
          <p:nvPr/>
        </p:nvSpPr>
        <p:spPr>
          <a:xfrm flipH="1">
            <a:off x="7346103" y="6168313"/>
            <a:ext cx="621173" cy="192644"/>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6" name="Google Shape;716;g24e400a9610_0_573"/>
          <p:cNvSpPr/>
          <p:nvPr/>
        </p:nvSpPr>
        <p:spPr>
          <a:xfrm flipH="1">
            <a:off x="7719226" y="6320823"/>
            <a:ext cx="178264" cy="119725"/>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7" name="Google Shape;717;g24e400a9610_0_573"/>
          <p:cNvSpPr/>
          <p:nvPr/>
        </p:nvSpPr>
        <p:spPr>
          <a:xfrm flipH="1">
            <a:off x="7746179" y="6341448"/>
            <a:ext cx="49065" cy="8113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8" name="Google Shape;718;g24e400a9610_0_573"/>
          <p:cNvSpPr/>
          <p:nvPr/>
        </p:nvSpPr>
        <p:spPr>
          <a:xfrm flipH="1">
            <a:off x="7887671" y="6263665"/>
            <a:ext cx="1373582" cy="214884"/>
          </a:xfrm>
          <a:custGeom>
            <a:rect b="b" l="l" r="r" t="t"/>
            <a:pathLst>
              <a:path extrusionOk="0" h="12657" w="80906">
                <a:moveTo>
                  <a:pt x="15831" y="0"/>
                </a:moveTo>
                <a:lnTo>
                  <a:pt x="0" y="12657"/>
                </a:lnTo>
                <a:lnTo>
                  <a:pt x="65075" y="12657"/>
                </a:lnTo>
                <a:lnTo>
                  <a:pt x="8090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9" name="Google Shape;719;g24e400a9610_0_573"/>
          <p:cNvSpPr/>
          <p:nvPr/>
        </p:nvSpPr>
        <p:spPr>
          <a:xfrm flipH="1">
            <a:off x="7881439" y="6258131"/>
            <a:ext cx="1386043" cy="225954"/>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0" name="Google Shape;720;g24e400a9610_0_573"/>
          <p:cNvSpPr/>
          <p:nvPr/>
        </p:nvSpPr>
        <p:spPr>
          <a:xfrm flipH="1">
            <a:off x="7881554" y="6258063"/>
            <a:ext cx="280536" cy="239603"/>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1" name="Google Shape;721;g24e400a9610_0_573"/>
          <p:cNvSpPr/>
          <p:nvPr/>
        </p:nvSpPr>
        <p:spPr>
          <a:xfrm flipH="1">
            <a:off x="8156441" y="6478510"/>
            <a:ext cx="1104811" cy="13156"/>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2" name="Google Shape;722;g24e400a9610_0_573"/>
          <p:cNvSpPr/>
          <p:nvPr/>
        </p:nvSpPr>
        <p:spPr>
          <a:xfrm flipH="1">
            <a:off x="8150210" y="6472297"/>
            <a:ext cx="1117272" cy="2558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3" name="Google Shape;723;g24e400a9610_0_573"/>
          <p:cNvSpPr/>
          <p:nvPr/>
        </p:nvSpPr>
        <p:spPr>
          <a:xfrm flipH="1">
            <a:off x="8821840" y="6379729"/>
            <a:ext cx="120931" cy="4078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4" name="Google Shape;724;g24e400a9610_0_573"/>
          <p:cNvSpPr/>
          <p:nvPr/>
        </p:nvSpPr>
        <p:spPr>
          <a:xfrm flipH="1">
            <a:off x="8748607" y="6379729"/>
            <a:ext cx="120931" cy="4078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5" name="Google Shape;725;g24e400a9610_0_573"/>
          <p:cNvSpPr/>
          <p:nvPr/>
        </p:nvSpPr>
        <p:spPr>
          <a:xfrm flipH="1">
            <a:off x="8895073"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 name="Google Shape;726;g24e400a9610_0_573"/>
          <p:cNvSpPr/>
          <p:nvPr/>
        </p:nvSpPr>
        <p:spPr>
          <a:xfrm flipH="1">
            <a:off x="8859152" y="6351396"/>
            <a:ext cx="120931" cy="40101"/>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 name="Google Shape;727;g24e400a9610_0_573"/>
          <p:cNvSpPr/>
          <p:nvPr/>
        </p:nvSpPr>
        <p:spPr>
          <a:xfrm flipH="1">
            <a:off x="8750677"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8" name="Google Shape;728;g24e400a9610_0_573"/>
          <p:cNvSpPr/>
          <p:nvPr/>
        </p:nvSpPr>
        <p:spPr>
          <a:xfrm flipH="1">
            <a:off x="8823911" y="6322384"/>
            <a:ext cx="120931" cy="4078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9" name="Google Shape;729;g24e400a9610_0_573"/>
          <p:cNvSpPr/>
          <p:nvPr/>
        </p:nvSpPr>
        <p:spPr>
          <a:xfrm flipH="1">
            <a:off x="8676069"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0" name="Google Shape;730;g24e400a9610_0_573"/>
          <p:cNvSpPr/>
          <p:nvPr/>
        </p:nvSpPr>
        <p:spPr>
          <a:xfrm flipH="1">
            <a:off x="8311294"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1" name="Google Shape;731;g24e400a9610_0_573"/>
          <p:cNvSpPr/>
          <p:nvPr/>
        </p:nvSpPr>
        <p:spPr>
          <a:xfrm flipH="1">
            <a:off x="8678140" y="6322384"/>
            <a:ext cx="120931" cy="4078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2" name="Google Shape;732;g24e400a9610_0_573"/>
          <p:cNvSpPr/>
          <p:nvPr/>
        </p:nvSpPr>
        <p:spPr>
          <a:xfrm flipH="1">
            <a:off x="8602836" y="6379729"/>
            <a:ext cx="120931" cy="4078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3" name="Google Shape;733;g24e400a9610_0_573"/>
          <p:cNvSpPr/>
          <p:nvPr/>
        </p:nvSpPr>
        <p:spPr>
          <a:xfrm flipH="1">
            <a:off x="8165524" y="6379729"/>
            <a:ext cx="120931" cy="4078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4" name="Google Shape;734;g24e400a9610_0_573"/>
          <p:cNvSpPr/>
          <p:nvPr/>
        </p:nvSpPr>
        <p:spPr>
          <a:xfrm flipH="1">
            <a:off x="8129603" y="6351396"/>
            <a:ext cx="120931" cy="40101"/>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5" name="Google Shape;735;g24e400a9610_0_573"/>
          <p:cNvSpPr/>
          <p:nvPr/>
        </p:nvSpPr>
        <p:spPr>
          <a:xfrm flipH="1">
            <a:off x="8238061" y="6379729"/>
            <a:ext cx="120931" cy="4078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6" name="Google Shape;736;g24e400a9610_0_573"/>
          <p:cNvSpPr/>
          <p:nvPr/>
        </p:nvSpPr>
        <p:spPr>
          <a:xfrm flipH="1">
            <a:off x="8383832" y="6379729"/>
            <a:ext cx="120931" cy="4078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7" name="Google Shape;737;g24e400a9610_0_573"/>
          <p:cNvSpPr/>
          <p:nvPr/>
        </p:nvSpPr>
        <p:spPr>
          <a:xfrm flipH="1">
            <a:off x="8530299" y="6379729"/>
            <a:ext cx="120931" cy="4078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8" name="Google Shape;738;g24e400a9610_0_573"/>
          <p:cNvSpPr/>
          <p:nvPr/>
        </p:nvSpPr>
        <p:spPr>
          <a:xfrm flipH="1">
            <a:off x="8457065" y="6379729"/>
            <a:ext cx="120931" cy="4078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9" name="Google Shape;739;g24e400a9610_0_573"/>
          <p:cNvSpPr/>
          <p:nvPr/>
        </p:nvSpPr>
        <p:spPr>
          <a:xfrm flipH="1">
            <a:off x="8385903"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0" name="Google Shape;740;g24e400a9610_0_573"/>
          <p:cNvSpPr/>
          <p:nvPr/>
        </p:nvSpPr>
        <p:spPr>
          <a:xfrm flipH="1">
            <a:off x="8275374" y="6351396"/>
            <a:ext cx="120931" cy="40101"/>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1" name="Google Shape;741;g24e400a9610_0_573"/>
          <p:cNvSpPr/>
          <p:nvPr/>
        </p:nvSpPr>
        <p:spPr>
          <a:xfrm flipH="1">
            <a:off x="8421823" y="6351396"/>
            <a:ext cx="120931" cy="40101"/>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2" name="Google Shape;742;g24e400a9610_0_573"/>
          <p:cNvSpPr/>
          <p:nvPr/>
        </p:nvSpPr>
        <p:spPr>
          <a:xfrm flipH="1">
            <a:off x="8567611" y="6351396"/>
            <a:ext cx="120931" cy="40101"/>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3" name="Google Shape;743;g24e400a9610_0_573"/>
          <p:cNvSpPr/>
          <p:nvPr/>
        </p:nvSpPr>
        <p:spPr>
          <a:xfrm flipH="1">
            <a:off x="8348607" y="6351396"/>
            <a:ext cx="120931" cy="40101"/>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4" name="Google Shape;744;g24e400a9610_0_573"/>
          <p:cNvSpPr/>
          <p:nvPr/>
        </p:nvSpPr>
        <p:spPr>
          <a:xfrm flipH="1">
            <a:off x="8604906" y="6322384"/>
            <a:ext cx="120931" cy="4078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5" name="Google Shape;745;g24e400a9610_0_573"/>
          <p:cNvSpPr/>
          <p:nvPr/>
        </p:nvSpPr>
        <p:spPr>
          <a:xfrm flipH="1">
            <a:off x="8786615" y="6351396"/>
            <a:ext cx="120914" cy="40101"/>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6" name="Google Shape;746;g24e400a9610_0_573"/>
          <p:cNvSpPr/>
          <p:nvPr/>
        </p:nvSpPr>
        <p:spPr>
          <a:xfrm flipH="1">
            <a:off x="8640149" y="6351396"/>
            <a:ext cx="120931" cy="40101"/>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7" name="Google Shape;747;g24e400a9610_0_573"/>
          <p:cNvSpPr/>
          <p:nvPr/>
        </p:nvSpPr>
        <p:spPr>
          <a:xfrm flipH="1">
            <a:off x="8713382" y="6351396"/>
            <a:ext cx="120931" cy="40101"/>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8" name="Google Shape;748;g24e400a9610_0_573"/>
          <p:cNvSpPr/>
          <p:nvPr/>
        </p:nvSpPr>
        <p:spPr>
          <a:xfrm flipH="1">
            <a:off x="8494377" y="6351396"/>
            <a:ext cx="120931" cy="40101"/>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9" name="Google Shape;749;g24e400a9610_0_573"/>
          <p:cNvSpPr/>
          <p:nvPr/>
        </p:nvSpPr>
        <p:spPr>
          <a:xfrm flipH="1">
            <a:off x="8459136" y="6322384"/>
            <a:ext cx="120931" cy="4078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0" name="Google Shape;750;g24e400a9610_0_573"/>
          <p:cNvSpPr/>
          <p:nvPr/>
        </p:nvSpPr>
        <p:spPr>
          <a:xfrm flipH="1">
            <a:off x="8094361" y="6322384"/>
            <a:ext cx="120931" cy="4078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1" name="Google Shape;751;g24e400a9610_0_573"/>
          <p:cNvSpPr/>
          <p:nvPr/>
        </p:nvSpPr>
        <p:spPr>
          <a:xfrm flipH="1">
            <a:off x="8531673"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2" name="Google Shape;752;g24e400a9610_0_573"/>
          <p:cNvSpPr/>
          <p:nvPr/>
        </p:nvSpPr>
        <p:spPr>
          <a:xfrm flipH="1">
            <a:off x="8240133" y="6322384"/>
            <a:ext cx="120931" cy="4078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3" name="Google Shape;753;g24e400a9610_0_573"/>
          <p:cNvSpPr/>
          <p:nvPr/>
        </p:nvSpPr>
        <p:spPr>
          <a:xfrm flipH="1">
            <a:off x="8166898" y="6322384"/>
            <a:ext cx="120931" cy="4078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4" name="Google Shape;754;g24e400a9610_0_573"/>
          <p:cNvSpPr/>
          <p:nvPr/>
        </p:nvSpPr>
        <p:spPr>
          <a:xfrm flipH="1">
            <a:off x="8202820" y="6351396"/>
            <a:ext cx="120931" cy="40101"/>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5" name="Google Shape;755;g24e400a9610_0_573"/>
          <p:cNvSpPr/>
          <p:nvPr/>
        </p:nvSpPr>
        <p:spPr>
          <a:xfrm flipH="1">
            <a:off x="8313366" y="6322384"/>
            <a:ext cx="120931" cy="4078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6" name="Google Shape;756;g24e400a9610_0_573"/>
          <p:cNvSpPr/>
          <p:nvPr/>
        </p:nvSpPr>
        <p:spPr>
          <a:xfrm flipH="1">
            <a:off x="8492307" y="6408739"/>
            <a:ext cx="120931" cy="40084"/>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7" name="Google Shape;757;g24e400a9610_0_573"/>
          <p:cNvSpPr/>
          <p:nvPr/>
        </p:nvSpPr>
        <p:spPr>
          <a:xfrm flipH="1">
            <a:off x="8419752"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8" name="Google Shape;758;g24e400a9610_0_573"/>
          <p:cNvSpPr/>
          <p:nvPr/>
        </p:nvSpPr>
        <p:spPr>
          <a:xfrm flipH="1">
            <a:off x="8565523" y="6408739"/>
            <a:ext cx="120931" cy="40084"/>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59" name="Google Shape;759;g24e400a9610_0_573"/>
          <p:cNvSpPr/>
          <p:nvPr/>
        </p:nvSpPr>
        <p:spPr>
          <a:xfrm flipH="1">
            <a:off x="8346519" y="6408739"/>
            <a:ext cx="120931" cy="40084"/>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0" name="Google Shape;760;g24e400a9610_0_573"/>
          <p:cNvSpPr/>
          <p:nvPr/>
        </p:nvSpPr>
        <p:spPr>
          <a:xfrm flipH="1">
            <a:off x="8638757"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1" name="Google Shape;761;g24e400a9610_0_573"/>
          <p:cNvSpPr/>
          <p:nvPr/>
        </p:nvSpPr>
        <p:spPr>
          <a:xfrm flipH="1">
            <a:off x="8711311" y="6408739"/>
            <a:ext cx="120914" cy="40084"/>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2" name="Google Shape;762;g24e400a9610_0_573"/>
          <p:cNvSpPr/>
          <p:nvPr/>
        </p:nvSpPr>
        <p:spPr>
          <a:xfrm flipH="1">
            <a:off x="8273982"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3" name="Google Shape;763;g24e400a9610_0_573"/>
          <p:cNvSpPr/>
          <p:nvPr/>
        </p:nvSpPr>
        <p:spPr>
          <a:xfrm flipH="1">
            <a:off x="8857081" y="6408739"/>
            <a:ext cx="121610" cy="40084"/>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4" name="Google Shape;764;g24e400a9610_0_573"/>
          <p:cNvSpPr/>
          <p:nvPr/>
        </p:nvSpPr>
        <p:spPr>
          <a:xfrm flipH="1">
            <a:off x="8784527"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5" name="Google Shape;765;g24e400a9610_0_573"/>
          <p:cNvSpPr/>
          <p:nvPr/>
        </p:nvSpPr>
        <p:spPr>
          <a:xfrm flipH="1">
            <a:off x="8056369" y="6351396"/>
            <a:ext cx="121610" cy="40101"/>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6" name="Google Shape;766;g24e400a9610_0_573"/>
          <p:cNvSpPr/>
          <p:nvPr/>
        </p:nvSpPr>
        <p:spPr>
          <a:xfrm flipH="1">
            <a:off x="7985903" y="6294052"/>
            <a:ext cx="120931" cy="40101"/>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7" name="Google Shape;767;g24e400a9610_0_573"/>
          <p:cNvSpPr/>
          <p:nvPr/>
        </p:nvSpPr>
        <p:spPr>
          <a:xfrm flipH="1">
            <a:off x="8021128" y="6322384"/>
            <a:ext cx="120931" cy="4078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8" name="Google Shape;768;g24e400a9610_0_573"/>
          <p:cNvSpPr/>
          <p:nvPr/>
        </p:nvSpPr>
        <p:spPr>
          <a:xfrm flipH="1">
            <a:off x="8930297" y="6408739"/>
            <a:ext cx="120931" cy="40084"/>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69" name="Google Shape;769;g24e400a9610_0_573"/>
          <p:cNvSpPr/>
          <p:nvPr/>
        </p:nvSpPr>
        <p:spPr>
          <a:xfrm flipH="1">
            <a:off x="8200749" y="6408739"/>
            <a:ext cx="120931" cy="40084"/>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0" name="Google Shape;770;g24e400a9610_0_573"/>
          <p:cNvSpPr/>
          <p:nvPr/>
        </p:nvSpPr>
        <p:spPr>
          <a:xfrm flipH="1">
            <a:off x="8127516" y="6408739"/>
            <a:ext cx="120931" cy="40084"/>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1" name="Google Shape;771;g24e400a9610_0_573"/>
          <p:cNvSpPr/>
          <p:nvPr/>
        </p:nvSpPr>
        <p:spPr>
          <a:xfrm flipH="1">
            <a:off x="8092291" y="6379729"/>
            <a:ext cx="120931" cy="4078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2" name="Google Shape;772;g24e400a9610_0_573"/>
          <p:cNvSpPr/>
          <p:nvPr/>
        </p:nvSpPr>
        <p:spPr>
          <a:xfrm flipH="1">
            <a:off x="8932385" y="6351396"/>
            <a:ext cx="120931" cy="40101"/>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3" name="Google Shape;773;g24e400a9610_0_573"/>
          <p:cNvSpPr/>
          <p:nvPr/>
        </p:nvSpPr>
        <p:spPr>
          <a:xfrm flipH="1">
            <a:off x="8423216"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4" name="Google Shape;774;g24e400a9610_0_573"/>
          <p:cNvSpPr/>
          <p:nvPr/>
        </p:nvSpPr>
        <p:spPr>
          <a:xfrm flipH="1">
            <a:off x="8350678" y="6294052"/>
            <a:ext cx="120931" cy="40101"/>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5" name="Google Shape;775;g24e400a9610_0_573"/>
          <p:cNvSpPr/>
          <p:nvPr/>
        </p:nvSpPr>
        <p:spPr>
          <a:xfrm flipH="1">
            <a:off x="8496449" y="6294052"/>
            <a:ext cx="120931" cy="40101"/>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6" name="Google Shape;776;g24e400a9610_0_573"/>
          <p:cNvSpPr/>
          <p:nvPr/>
        </p:nvSpPr>
        <p:spPr>
          <a:xfrm flipH="1">
            <a:off x="8277445"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7" name="Google Shape;777;g24e400a9610_0_573"/>
          <p:cNvSpPr/>
          <p:nvPr/>
        </p:nvSpPr>
        <p:spPr>
          <a:xfrm flipH="1">
            <a:off x="8131674" y="6294052"/>
            <a:ext cx="120931" cy="40101"/>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8" name="Google Shape;778;g24e400a9610_0_573"/>
          <p:cNvSpPr/>
          <p:nvPr/>
        </p:nvSpPr>
        <p:spPr>
          <a:xfrm flipH="1">
            <a:off x="8204908" y="6294052"/>
            <a:ext cx="120931" cy="40101"/>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79" name="Google Shape;779;g24e400a9610_0_573"/>
          <p:cNvSpPr/>
          <p:nvPr/>
        </p:nvSpPr>
        <p:spPr>
          <a:xfrm flipH="1">
            <a:off x="8569682" y="6294052"/>
            <a:ext cx="120931" cy="40101"/>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0" name="Google Shape;780;g24e400a9610_0_573"/>
          <p:cNvSpPr/>
          <p:nvPr/>
        </p:nvSpPr>
        <p:spPr>
          <a:xfrm flipH="1">
            <a:off x="8967610" y="6379729"/>
            <a:ext cx="120931" cy="4078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1" name="Google Shape;781;g24e400a9610_0_573"/>
          <p:cNvSpPr/>
          <p:nvPr/>
        </p:nvSpPr>
        <p:spPr>
          <a:xfrm flipH="1">
            <a:off x="8896447" y="6322384"/>
            <a:ext cx="121627" cy="4078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2" name="Google Shape;782;g24e400a9610_0_573"/>
          <p:cNvSpPr/>
          <p:nvPr/>
        </p:nvSpPr>
        <p:spPr>
          <a:xfrm flipH="1">
            <a:off x="8058441"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3" name="Google Shape;783;g24e400a9610_0_573"/>
          <p:cNvSpPr/>
          <p:nvPr/>
        </p:nvSpPr>
        <p:spPr>
          <a:xfrm flipH="1">
            <a:off x="9003531" y="6408739"/>
            <a:ext cx="120931" cy="40084"/>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4" name="Google Shape;784;g24e400a9610_0_573"/>
          <p:cNvSpPr/>
          <p:nvPr/>
        </p:nvSpPr>
        <p:spPr>
          <a:xfrm flipH="1">
            <a:off x="8861224" y="6294052"/>
            <a:ext cx="120931" cy="40101"/>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5" name="Google Shape;785;g24e400a9610_0_573"/>
          <p:cNvSpPr/>
          <p:nvPr/>
        </p:nvSpPr>
        <p:spPr>
          <a:xfrm flipH="1">
            <a:off x="8715453" y="6294052"/>
            <a:ext cx="120931" cy="40101"/>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6" name="Google Shape;786;g24e400a9610_0_573"/>
          <p:cNvSpPr/>
          <p:nvPr/>
        </p:nvSpPr>
        <p:spPr>
          <a:xfrm flipH="1">
            <a:off x="8787990" y="6294052"/>
            <a:ext cx="121627" cy="40101"/>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7" name="Google Shape;787;g24e400a9610_0_573"/>
          <p:cNvSpPr/>
          <p:nvPr/>
        </p:nvSpPr>
        <p:spPr>
          <a:xfrm flipH="1">
            <a:off x="8642219" y="6294052"/>
            <a:ext cx="120931" cy="40101"/>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8" name="Google Shape;788;g24e400a9610_0_573"/>
          <p:cNvSpPr/>
          <p:nvPr/>
        </p:nvSpPr>
        <p:spPr>
          <a:xfrm flipH="1">
            <a:off x="7791039" y="6186291"/>
            <a:ext cx="446355" cy="49761"/>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89" name="Google Shape;789;g24e400a9610_0_573"/>
          <p:cNvSpPr/>
          <p:nvPr/>
        </p:nvSpPr>
        <p:spPr>
          <a:xfrm flipH="1">
            <a:off x="7787593" y="6180757"/>
            <a:ext cx="453265" cy="60813"/>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0" name="Google Shape;790;g24e400a9610_0_573"/>
          <p:cNvSpPr/>
          <p:nvPr/>
        </p:nvSpPr>
        <p:spPr>
          <a:xfrm flipH="1">
            <a:off x="7960344" y="5948631"/>
            <a:ext cx="69795" cy="266717"/>
          </a:xfrm>
          <a:custGeom>
            <a:rect b="b" l="l" r="r" t="t"/>
            <a:pathLst>
              <a:path extrusionOk="0" h="15710" w="4111">
                <a:moveTo>
                  <a:pt x="0" y="0"/>
                </a:moveTo>
                <a:lnTo>
                  <a:pt x="0"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1" name="Google Shape;791;g24e400a9610_0_573"/>
          <p:cNvSpPr/>
          <p:nvPr/>
        </p:nvSpPr>
        <p:spPr>
          <a:xfrm flipH="1">
            <a:off x="7954129" y="5942401"/>
            <a:ext cx="81543" cy="278465"/>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2" name="Google Shape;792;g24e400a9610_0_573"/>
          <p:cNvSpPr/>
          <p:nvPr/>
        </p:nvSpPr>
        <p:spPr>
          <a:xfrm flipH="1">
            <a:off x="7949290" y="5948631"/>
            <a:ext cx="91899" cy="193476"/>
          </a:xfrm>
          <a:custGeom>
            <a:rect b="b" l="l" r="r" t="t"/>
            <a:pathLst>
              <a:path extrusionOk="0" h="11396" w="5413">
                <a:moveTo>
                  <a:pt x="0" y="0"/>
                </a:moveTo>
                <a:lnTo>
                  <a:pt x="0" y="11395"/>
                </a:lnTo>
                <a:lnTo>
                  <a:pt x="5413" y="11395"/>
                </a:lnTo>
                <a:lnTo>
                  <a:pt x="541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3" name="Google Shape;793;g24e400a9610_0_573"/>
          <p:cNvSpPr/>
          <p:nvPr/>
        </p:nvSpPr>
        <p:spPr>
          <a:xfrm flipH="1">
            <a:off x="7943059" y="5942401"/>
            <a:ext cx="103665" cy="205224"/>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4" name="Google Shape;794;g24e400a9610_0_573"/>
          <p:cNvSpPr/>
          <p:nvPr/>
        </p:nvSpPr>
        <p:spPr>
          <a:xfrm flipH="1">
            <a:off x="7398554" y="5060871"/>
            <a:ext cx="1159410" cy="907210"/>
          </a:xfrm>
          <a:custGeom>
            <a:rect b="b" l="l" r="r" t="t"/>
            <a:pathLst>
              <a:path extrusionOk="0" h="53436" w="68291">
                <a:moveTo>
                  <a:pt x="1" y="0"/>
                </a:moveTo>
                <a:lnTo>
                  <a:pt x="1" y="53436"/>
                </a:lnTo>
                <a:lnTo>
                  <a:pt x="68290" y="53436"/>
                </a:lnTo>
                <a:lnTo>
                  <a:pt x="682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5" name="Google Shape;795;g24e400a9610_0_573"/>
          <p:cNvSpPr/>
          <p:nvPr/>
        </p:nvSpPr>
        <p:spPr>
          <a:xfrm flipH="1">
            <a:off x="7393035" y="5055337"/>
            <a:ext cx="1171142" cy="918279"/>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6" name="Google Shape;796;g24e400a9610_0_573"/>
          <p:cNvSpPr/>
          <p:nvPr/>
        </p:nvSpPr>
        <p:spPr>
          <a:xfrm flipH="1">
            <a:off x="7460749" y="5109235"/>
            <a:ext cx="1035729" cy="810472"/>
          </a:xfrm>
          <a:custGeom>
            <a:rect b="b" l="l" r="r" t="t"/>
            <a:pathLst>
              <a:path extrusionOk="0" h="47738" w="61006">
                <a:moveTo>
                  <a:pt x="1" y="0"/>
                </a:moveTo>
                <a:lnTo>
                  <a:pt x="1" y="47738"/>
                </a:lnTo>
                <a:lnTo>
                  <a:pt x="61006" y="47738"/>
                </a:lnTo>
                <a:lnTo>
                  <a:pt x="61006" y="0"/>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7" name="Google Shape;797;g24e400a9610_0_573"/>
          <p:cNvSpPr/>
          <p:nvPr/>
        </p:nvSpPr>
        <p:spPr>
          <a:xfrm flipH="1">
            <a:off x="7455214" y="5103701"/>
            <a:ext cx="1046782" cy="821541"/>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8" name="Google Shape;798;g24e400a9610_0_573"/>
          <p:cNvSpPr/>
          <p:nvPr/>
        </p:nvSpPr>
        <p:spPr>
          <a:xfrm flipH="1">
            <a:off x="8068092" y="5150672"/>
            <a:ext cx="362741" cy="22802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99" name="Google Shape;799;g24e400a9610_0_573"/>
          <p:cNvSpPr/>
          <p:nvPr/>
        </p:nvSpPr>
        <p:spPr>
          <a:xfrm flipH="1">
            <a:off x="8068092" y="5395241"/>
            <a:ext cx="362741" cy="227346"/>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0" name="Google Shape;800;g24e400a9610_0_573"/>
          <p:cNvSpPr/>
          <p:nvPr/>
        </p:nvSpPr>
        <p:spPr>
          <a:xfrm flipH="1">
            <a:off x="8068092" y="5644648"/>
            <a:ext cx="362741" cy="22802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1" name="Google Shape;801;g24e400a9610_0_573"/>
          <p:cNvSpPr/>
          <p:nvPr/>
        </p:nvSpPr>
        <p:spPr>
          <a:xfrm flipH="1">
            <a:off x="7658399" y="5150672"/>
            <a:ext cx="362758" cy="22802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2" name="Google Shape;802;g24e400a9610_0_573"/>
          <p:cNvSpPr/>
          <p:nvPr/>
        </p:nvSpPr>
        <p:spPr>
          <a:xfrm flipH="1">
            <a:off x="7658399" y="5400775"/>
            <a:ext cx="362758" cy="22802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3" name="Google Shape;803;g24e400a9610_0_573"/>
          <p:cNvSpPr/>
          <p:nvPr/>
        </p:nvSpPr>
        <p:spPr>
          <a:xfrm flipH="1">
            <a:off x="8368604" y="4863971"/>
            <a:ext cx="446355" cy="49761"/>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4" name="Google Shape;804;g24e400a9610_0_573"/>
          <p:cNvSpPr/>
          <p:nvPr/>
        </p:nvSpPr>
        <p:spPr>
          <a:xfrm flipH="1">
            <a:off x="8364462" y="4858437"/>
            <a:ext cx="453961" cy="60830"/>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5" name="Google Shape;805;g24e400a9610_0_573"/>
          <p:cNvSpPr/>
          <p:nvPr/>
        </p:nvSpPr>
        <p:spPr>
          <a:xfrm flipH="1">
            <a:off x="8537212" y="4626312"/>
            <a:ext cx="70491" cy="266717"/>
          </a:xfrm>
          <a:custGeom>
            <a:rect b="b" l="l" r="r" t="t"/>
            <a:pathLst>
              <a:path extrusionOk="0" h="15710" w="4152">
                <a:moveTo>
                  <a:pt x="1" y="1"/>
                </a:moveTo>
                <a:lnTo>
                  <a:pt x="1" y="15710"/>
                </a:lnTo>
                <a:lnTo>
                  <a:pt x="4152" y="15710"/>
                </a:lnTo>
                <a:lnTo>
                  <a:pt x="4152" y="1"/>
                </a:lnTo>
                <a:close/>
              </a:path>
            </a:pathLst>
          </a:custGeom>
          <a:solidFill>
            <a:srgbClr val="FFFFFF"/>
          </a:solidFill>
          <a:ln cap="flat" cmpd="sng" w="9525">
            <a:solidFill>
              <a:srgbClr val="44546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6" name="Google Shape;806;g24e400a9610_0_573"/>
          <p:cNvSpPr/>
          <p:nvPr/>
        </p:nvSpPr>
        <p:spPr>
          <a:xfrm flipH="1">
            <a:off x="8531677" y="4620098"/>
            <a:ext cx="81560" cy="278465"/>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7" name="Google Shape;807;g24e400a9610_0_573"/>
          <p:cNvSpPr/>
          <p:nvPr/>
        </p:nvSpPr>
        <p:spPr>
          <a:xfrm flipH="1">
            <a:off x="8526159" y="4626312"/>
            <a:ext cx="92595" cy="193476"/>
          </a:xfrm>
          <a:custGeom>
            <a:rect b="b" l="l" r="r" t="t"/>
            <a:pathLst>
              <a:path extrusionOk="0" h="11396" w="5454">
                <a:moveTo>
                  <a:pt x="0" y="1"/>
                </a:moveTo>
                <a:lnTo>
                  <a:pt x="0" y="11396"/>
                </a:lnTo>
                <a:lnTo>
                  <a:pt x="5454" y="11396"/>
                </a:lnTo>
                <a:lnTo>
                  <a:pt x="54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8" name="Google Shape;808;g24e400a9610_0_573"/>
          <p:cNvSpPr/>
          <p:nvPr/>
        </p:nvSpPr>
        <p:spPr>
          <a:xfrm flipH="1">
            <a:off x="8520624" y="4620098"/>
            <a:ext cx="103665" cy="205920"/>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09" name="Google Shape;809;g24e400a9610_0_573"/>
          <p:cNvSpPr/>
          <p:nvPr/>
        </p:nvSpPr>
        <p:spPr>
          <a:xfrm flipH="1">
            <a:off x="7976119" y="3738552"/>
            <a:ext cx="1159410" cy="907227"/>
          </a:xfrm>
          <a:custGeom>
            <a:rect b="b" l="l" r="r" t="t"/>
            <a:pathLst>
              <a:path extrusionOk="0" h="53437" w="68291">
                <a:moveTo>
                  <a:pt x="1" y="1"/>
                </a:moveTo>
                <a:lnTo>
                  <a:pt x="1" y="53436"/>
                </a:lnTo>
                <a:lnTo>
                  <a:pt x="68291" y="53436"/>
                </a:lnTo>
                <a:lnTo>
                  <a:pt x="6829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0" name="Google Shape;810;g24e400a9610_0_573"/>
          <p:cNvSpPr/>
          <p:nvPr/>
        </p:nvSpPr>
        <p:spPr>
          <a:xfrm flipH="1">
            <a:off x="7970584" y="3733034"/>
            <a:ext cx="1170463" cy="918262"/>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1" name="Google Shape;811;g24e400a9610_0_573"/>
          <p:cNvSpPr/>
          <p:nvPr/>
        </p:nvSpPr>
        <p:spPr>
          <a:xfrm flipH="1">
            <a:off x="8038315" y="3786915"/>
            <a:ext cx="1035033" cy="810489"/>
          </a:xfrm>
          <a:custGeom>
            <a:rect b="b" l="l" r="r" t="t"/>
            <a:pathLst>
              <a:path extrusionOk="0" h="47739" w="60965">
                <a:moveTo>
                  <a:pt x="1" y="1"/>
                </a:moveTo>
                <a:lnTo>
                  <a:pt x="1" y="47738"/>
                </a:lnTo>
                <a:lnTo>
                  <a:pt x="60965" y="47738"/>
                </a:lnTo>
                <a:lnTo>
                  <a:pt x="60965"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2" name="Google Shape;812;g24e400a9610_0_573"/>
          <p:cNvSpPr/>
          <p:nvPr/>
        </p:nvSpPr>
        <p:spPr>
          <a:xfrm flipH="1">
            <a:off x="8032083" y="3781381"/>
            <a:ext cx="1047478" cy="821541"/>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3" name="Google Shape;813;g24e400a9610_0_573"/>
          <p:cNvSpPr/>
          <p:nvPr/>
        </p:nvSpPr>
        <p:spPr>
          <a:xfrm flipH="1">
            <a:off x="8564811" y="3871896"/>
            <a:ext cx="433232" cy="19901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4" name="Google Shape;814;g24e400a9610_0_573"/>
          <p:cNvSpPr/>
          <p:nvPr/>
        </p:nvSpPr>
        <p:spPr>
          <a:xfrm flipH="1">
            <a:off x="8226252" y="4189697"/>
            <a:ext cx="711680" cy="78776"/>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5" name="Google Shape;815;g24e400a9610_0_573"/>
          <p:cNvSpPr/>
          <p:nvPr/>
        </p:nvSpPr>
        <p:spPr>
          <a:xfrm flipH="1">
            <a:off x="8226252" y="4258092"/>
            <a:ext cx="711680" cy="78776"/>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6" name="Google Shape;816;g24e400a9610_0_573"/>
          <p:cNvSpPr/>
          <p:nvPr/>
        </p:nvSpPr>
        <p:spPr>
          <a:xfrm flipH="1">
            <a:off x="8226252" y="4412146"/>
            <a:ext cx="711680" cy="78096"/>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7" name="Google Shape;817;g24e400a9610_0_573"/>
          <p:cNvSpPr/>
          <p:nvPr/>
        </p:nvSpPr>
        <p:spPr>
          <a:xfrm flipH="1">
            <a:off x="8226252" y="4343055"/>
            <a:ext cx="711680" cy="78793"/>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8" name="Google Shape;818;g24e400a9610_0_573"/>
          <p:cNvSpPr/>
          <p:nvPr/>
        </p:nvSpPr>
        <p:spPr>
          <a:xfrm flipH="1">
            <a:off x="8148944" y="4149617"/>
            <a:ext cx="65652" cy="66348"/>
          </a:xfrm>
          <a:custGeom>
            <a:rect b="b" l="l" r="r" t="t"/>
            <a:pathLst>
              <a:path extrusionOk="0" h="3908" w="3867">
                <a:moveTo>
                  <a:pt x="0" y="1"/>
                </a:moveTo>
                <a:lnTo>
                  <a:pt x="0" y="3908"/>
                </a:lnTo>
                <a:lnTo>
                  <a:pt x="3866" y="3908"/>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19" name="Google Shape;819;g24e400a9610_0_573"/>
          <p:cNvSpPr/>
          <p:nvPr/>
        </p:nvSpPr>
        <p:spPr>
          <a:xfrm flipH="1">
            <a:off x="8148944" y="4231135"/>
            <a:ext cx="65652" cy="65669"/>
          </a:xfrm>
          <a:custGeom>
            <a:rect b="b" l="l" r="r" t="t"/>
            <a:pathLst>
              <a:path extrusionOk="0" h="3868"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0" name="Google Shape;820;g24e400a9610_0_573"/>
          <p:cNvSpPr/>
          <p:nvPr/>
        </p:nvSpPr>
        <p:spPr>
          <a:xfrm flipH="1">
            <a:off x="8148944" y="4370691"/>
            <a:ext cx="65652" cy="65652"/>
          </a:xfrm>
          <a:custGeom>
            <a:rect b="b" l="l" r="r" t="t"/>
            <a:pathLst>
              <a:path extrusionOk="0" h="3867" w="3867">
                <a:moveTo>
                  <a:pt x="0" y="1"/>
                </a:moveTo>
                <a:lnTo>
                  <a:pt x="0" y="3867"/>
                </a:lnTo>
                <a:lnTo>
                  <a:pt x="3866" y="3867"/>
                </a:lnTo>
                <a:lnTo>
                  <a:pt x="386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1" name="Google Shape;821;g24e400a9610_0_573"/>
          <p:cNvSpPr/>
          <p:nvPr/>
        </p:nvSpPr>
        <p:spPr>
          <a:xfrm flipH="1">
            <a:off x="8148944" y="4451529"/>
            <a:ext cx="65652" cy="66348"/>
          </a:xfrm>
          <a:custGeom>
            <a:rect b="b" l="l" r="r" t="t"/>
            <a:pathLst>
              <a:path extrusionOk="0" h="3908" w="3867">
                <a:moveTo>
                  <a:pt x="0" y="0"/>
                </a:moveTo>
                <a:lnTo>
                  <a:pt x="0" y="3907"/>
                </a:lnTo>
                <a:lnTo>
                  <a:pt x="3866" y="3907"/>
                </a:lnTo>
                <a:lnTo>
                  <a:pt x="386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2" name="Google Shape;822;g24e400a9610_0_573"/>
          <p:cNvSpPr/>
          <p:nvPr/>
        </p:nvSpPr>
        <p:spPr>
          <a:xfrm flipH="1">
            <a:off x="8951030" y="4149617"/>
            <a:ext cx="65669" cy="66348"/>
          </a:xfrm>
          <a:custGeom>
            <a:rect b="b" l="l" r="r" t="t"/>
            <a:pathLst>
              <a:path extrusionOk="0" h="3908" w="3868">
                <a:moveTo>
                  <a:pt x="1" y="1"/>
                </a:moveTo>
                <a:lnTo>
                  <a:pt x="1" y="3908"/>
                </a:lnTo>
                <a:lnTo>
                  <a:pt x="3867" y="3908"/>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3" name="Google Shape;823;g24e400a9610_0_573"/>
          <p:cNvSpPr/>
          <p:nvPr/>
        </p:nvSpPr>
        <p:spPr>
          <a:xfrm flipH="1">
            <a:off x="8951030" y="4231135"/>
            <a:ext cx="65669" cy="65669"/>
          </a:xfrm>
          <a:custGeom>
            <a:rect b="b" l="l" r="r" t="t"/>
            <a:pathLst>
              <a:path extrusionOk="0" h="3868"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4" name="Google Shape;824;g24e400a9610_0_573"/>
          <p:cNvSpPr/>
          <p:nvPr/>
        </p:nvSpPr>
        <p:spPr>
          <a:xfrm flipH="1">
            <a:off x="8951030" y="4370691"/>
            <a:ext cx="65669" cy="65652"/>
          </a:xfrm>
          <a:custGeom>
            <a:rect b="b" l="l" r="r" t="t"/>
            <a:pathLst>
              <a:path extrusionOk="0" h="3867" w="3868">
                <a:moveTo>
                  <a:pt x="1" y="1"/>
                </a:moveTo>
                <a:lnTo>
                  <a:pt x="1" y="3867"/>
                </a:lnTo>
                <a:lnTo>
                  <a:pt x="3867" y="3867"/>
                </a:lnTo>
                <a:lnTo>
                  <a:pt x="386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5" name="Google Shape;825;g24e400a9610_0_573"/>
          <p:cNvSpPr/>
          <p:nvPr/>
        </p:nvSpPr>
        <p:spPr>
          <a:xfrm flipH="1">
            <a:off x="8951030" y="4451529"/>
            <a:ext cx="65669" cy="66348"/>
          </a:xfrm>
          <a:custGeom>
            <a:rect b="b" l="l" r="r" t="t"/>
            <a:pathLst>
              <a:path extrusionOk="0" h="3908" w="3868">
                <a:moveTo>
                  <a:pt x="1" y="0"/>
                </a:moveTo>
                <a:lnTo>
                  <a:pt x="1" y="3907"/>
                </a:lnTo>
                <a:lnTo>
                  <a:pt x="3867" y="3907"/>
                </a:lnTo>
                <a:lnTo>
                  <a:pt x="386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6" name="Google Shape;826;g24e400a9610_0_573"/>
          <p:cNvSpPr/>
          <p:nvPr/>
        </p:nvSpPr>
        <p:spPr>
          <a:xfrm flipH="1">
            <a:off x="8147538" y="3860148"/>
            <a:ext cx="362758" cy="22802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7" name="Google Shape;827;g24e400a9610_0_573"/>
          <p:cNvSpPr/>
          <p:nvPr/>
        </p:nvSpPr>
        <p:spPr>
          <a:xfrm flipH="1">
            <a:off x="9148589" y="6186291"/>
            <a:ext cx="446355" cy="49761"/>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8" name="Google Shape;828;g24e400a9610_0_573"/>
          <p:cNvSpPr/>
          <p:nvPr/>
        </p:nvSpPr>
        <p:spPr>
          <a:xfrm flipH="1">
            <a:off x="9145125" y="6180757"/>
            <a:ext cx="453282" cy="60813"/>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29" name="Google Shape;829;g24e400a9610_0_573"/>
          <p:cNvSpPr/>
          <p:nvPr/>
        </p:nvSpPr>
        <p:spPr>
          <a:xfrm flipH="1">
            <a:off x="9317893" y="5948631"/>
            <a:ext cx="69795" cy="266717"/>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0" name="Google Shape;830;g24e400a9610_0_573"/>
          <p:cNvSpPr/>
          <p:nvPr/>
        </p:nvSpPr>
        <p:spPr>
          <a:xfrm flipH="1">
            <a:off x="9311661" y="5942401"/>
            <a:ext cx="81560" cy="278465"/>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1" name="Google Shape;831;g24e400a9610_0_573"/>
          <p:cNvSpPr/>
          <p:nvPr/>
        </p:nvSpPr>
        <p:spPr>
          <a:xfrm flipH="1">
            <a:off x="9306822" y="5948631"/>
            <a:ext cx="91916" cy="193476"/>
          </a:xfrm>
          <a:custGeom>
            <a:rect b="b" l="l" r="r" t="t"/>
            <a:pathLst>
              <a:path extrusionOk="0" h="11396" w="5414">
                <a:moveTo>
                  <a:pt x="0" y="0"/>
                </a:moveTo>
                <a:lnTo>
                  <a:pt x="0" y="11395"/>
                </a:lnTo>
                <a:lnTo>
                  <a:pt x="5413" y="11395"/>
                </a:lnTo>
                <a:lnTo>
                  <a:pt x="541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2" name="Google Shape;832;g24e400a9610_0_573"/>
          <p:cNvSpPr/>
          <p:nvPr/>
        </p:nvSpPr>
        <p:spPr>
          <a:xfrm flipH="1">
            <a:off x="9300607" y="5942401"/>
            <a:ext cx="103665" cy="205224"/>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3" name="Google Shape;833;g24e400a9610_0_573"/>
          <p:cNvSpPr/>
          <p:nvPr/>
        </p:nvSpPr>
        <p:spPr>
          <a:xfrm flipH="1">
            <a:off x="8756104" y="5060871"/>
            <a:ext cx="1159410" cy="907210"/>
          </a:xfrm>
          <a:custGeom>
            <a:rect b="b" l="l" r="r" t="t"/>
            <a:pathLst>
              <a:path extrusionOk="0" h="53436" w="68291">
                <a:moveTo>
                  <a:pt x="1" y="0"/>
                </a:moveTo>
                <a:lnTo>
                  <a:pt x="1" y="53436"/>
                </a:lnTo>
                <a:lnTo>
                  <a:pt x="68291" y="53436"/>
                </a:lnTo>
                <a:lnTo>
                  <a:pt x="6829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4" name="Google Shape;834;g24e400a9610_0_573"/>
          <p:cNvSpPr/>
          <p:nvPr/>
        </p:nvSpPr>
        <p:spPr>
          <a:xfrm flipH="1">
            <a:off x="8750568" y="5055337"/>
            <a:ext cx="1171159" cy="918279"/>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5" name="Google Shape;835;g24e400a9610_0_573"/>
          <p:cNvSpPr/>
          <p:nvPr/>
        </p:nvSpPr>
        <p:spPr>
          <a:xfrm flipH="1">
            <a:off x="8818298" y="5109235"/>
            <a:ext cx="1035712" cy="810472"/>
          </a:xfrm>
          <a:custGeom>
            <a:rect b="b" l="l" r="r" t="t"/>
            <a:pathLst>
              <a:path extrusionOk="0" h="47738" w="61005">
                <a:moveTo>
                  <a:pt x="0" y="0"/>
                </a:moveTo>
                <a:lnTo>
                  <a:pt x="0" y="47738"/>
                </a:lnTo>
                <a:lnTo>
                  <a:pt x="61005" y="47738"/>
                </a:lnTo>
                <a:lnTo>
                  <a:pt x="61005" y="0"/>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6" name="Google Shape;836;g24e400a9610_0_573"/>
          <p:cNvSpPr/>
          <p:nvPr/>
        </p:nvSpPr>
        <p:spPr>
          <a:xfrm flipH="1">
            <a:off x="8812763" y="5103701"/>
            <a:ext cx="1046782" cy="821541"/>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7" name="Google Shape;837;g24e400a9610_0_573"/>
          <p:cNvSpPr/>
          <p:nvPr/>
        </p:nvSpPr>
        <p:spPr>
          <a:xfrm flipH="1">
            <a:off x="9294368" y="5150672"/>
            <a:ext cx="362758" cy="22802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8" name="Google Shape;838;g24e400a9610_0_573"/>
          <p:cNvSpPr/>
          <p:nvPr/>
        </p:nvSpPr>
        <p:spPr>
          <a:xfrm flipH="1">
            <a:off x="9294368" y="5395241"/>
            <a:ext cx="362758" cy="227346"/>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39" name="Google Shape;839;g24e400a9610_0_573"/>
          <p:cNvSpPr/>
          <p:nvPr/>
        </p:nvSpPr>
        <p:spPr>
          <a:xfrm flipH="1">
            <a:off x="8884675" y="5150672"/>
            <a:ext cx="362758" cy="22802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0" name="Google Shape;840;g24e400a9610_0_573"/>
          <p:cNvSpPr/>
          <p:nvPr/>
        </p:nvSpPr>
        <p:spPr>
          <a:xfrm flipH="1">
            <a:off x="8884675" y="5400775"/>
            <a:ext cx="362758" cy="22802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1" name="Google Shape;841;g24e400a9610_0_573"/>
          <p:cNvSpPr/>
          <p:nvPr/>
        </p:nvSpPr>
        <p:spPr>
          <a:xfrm flipH="1">
            <a:off x="9244657" y="4723734"/>
            <a:ext cx="91899" cy="169283"/>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2" name="Google Shape;842;g24e400a9610_0_573"/>
          <p:cNvSpPr/>
          <p:nvPr/>
        </p:nvSpPr>
        <p:spPr>
          <a:xfrm flipH="1">
            <a:off x="9279151" y="4442210"/>
            <a:ext cx="588678" cy="759692"/>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3" name="Google Shape;843;g24e400a9610_0_573"/>
          <p:cNvSpPr/>
          <p:nvPr/>
        </p:nvSpPr>
        <p:spPr>
          <a:xfrm flipH="1">
            <a:off x="9409728" y="4464652"/>
            <a:ext cx="430481" cy="677827"/>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4" name="Google Shape;844;g24e400a9610_0_573"/>
          <p:cNvSpPr/>
          <p:nvPr/>
        </p:nvSpPr>
        <p:spPr>
          <a:xfrm flipH="1">
            <a:off x="9288849" y="4540652"/>
            <a:ext cx="206616" cy="120235"/>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rgbClr val="7F7F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5" name="Google Shape;845;g24e400a9610_0_573"/>
          <p:cNvSpPr/>
          <p:nvPr/>
        </p:nvSpPr>
        <p:spPr>
          <a:xfrm flipH="1">
            <a:off x="9277062" y="4436320"/>
            <a:ext cx="596301" cy="771559"/>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6" name="Google Shape;846;g24e400a9610_0_573"/>
          <p:cNvSpPr/>
          <p:nvPr/>
        </p:nvSpPr>
        <p:spPr>
          <a:xfrm flipH="1">
            <a:off x="9143723" y="4328116"/>
            <a:ext cx="706145" cy="613312"/>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7" name="Google Shape;847;g24e400a9610_0_573"/>
          <p:cNvSpPr/>
          <p:nvPr/>
        </p:nvSpPr>
        <p:spPr>
          <a:xfrm flipH="1">
            <a:off x="9160311" y="4322328"/>
            <a:ext cx="677131" cy="624636"/>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8" name="Google Shape;848;g24e400a9610_0_573"/>
          <p:cNvSpPr/>
          <p:nvPr/>
        </p:nvSpPr>
        <p:spPr>
          <a:xfrm flipH="1">
            <a:off x="9695097" y="4778821"/>
            <a:ext cx="40101" cy="35653"/>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49" name="Google Shape;849;g24e400a9610_0_573"/>
          <p:cNvSpPr/>
          <p:nvPr/>
        </p:nvSpPr>
        <p:spPr>
          <a:xfrm flipH="1">
            <a:off x="9183128" y="4490879"/>
            <a:ext cx="494028" cy="236480"/>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0" name="Google Shape;850;g24e400a9610_0_573"/>
          <p:cNvSpPr/>
          <p:nvPr/>
        </p:nvSpPr>
        <p:spPr>
          <a:xfrm flipH="1">
            <a:off x="9443597" y="4602019"/>
            <a:ext cx="243237" cy="271844"/>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1" name="Google Shape;851;g24e400a9610_0_573"/>
          <p:cNvSpPr/>
          <p:nvPr/>
        </p:nvSpPr>
        <p:spPr>
          <a:xfrm flipH="1">
            <a:off x="9248774" y="4750556"/>
            <a:ext cx="330976" cy="45041"/>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2" name="Google Shape;852;g24e400a9610_0_573"/>
          <p:cNvSpPr/>
          <p:nvPr/>
        </p:nvSpPr>
        <p:spPr>
          <a:xfrm flipH="1">
            <a:off x="9524449" y="4694503"/>
            <a:ext cx="109182" cy="213322"/>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3" name="Google Shape;853;g24e400a9610_0_573"/>
          <p:cNvSpPr/>
          <p:nvPr/>
        </p:nvSpPr>
        <p:spPr>
          <a:xfrm flipH="1">
            <a:off x="9523074" y="4688493"/>
            <a:ext cx="111254" cy="225257"/>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4" name="Google Shape;854;g24e400a9610_0_573"/>
          <p:cNvSpPr/>
          <p:nvPr/>
        </p:nvSpPr>
        <p:spPr>
          <a:xfrm flipH="1">
            <a:off x="8690069" y="6491062"/>
            <a:ext cx="1931426" cy="359892"/>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5" name="Google Shape;855;g24e400a9610_0_573"/>
          <p:cNvSpPr/>
          <p:nvPr/>
        </p:nvSpPr>
        <p:spPr>
          <a:xfrm flipH="1">
            <a:off x="8683002" y="6484768"/>
            <a:ext cx="1944767" cy="373253"/>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6" name="Google Shape;856;g24e400a9610_0_573"/>
          <p:cNvSpPr/>
          <p:nvPr/>
        </p:nvSpPr>
        <p:spPr>
          <a:xfrm flipH="1">
            <a:off x="9451128" y="5101630"/>
            <a:ext cx="954883" cy="1590181"/>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7" name="Google Shape;857;g24e400a9610_0_573"/>
          <p:cNvSpPr/>
          <p:nvPr/>
        </p:nvSpPr>
        <p:spPr>
          <a:xfrm flipH="1">
            <a:off x="9524371" y="5128570"/>
            <a:ext cx="858841" cy="1557397"/>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rgbClr val="C00000"/>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8" name="Google Shape;858;g24e400a9610_0_573"/>
          <p:cNvSpPr/>
          <p:nvPr/>
        </p:nvSpPr>
        <p:spPr>
          <a:xfrm flipH="1">
            <a:off x="9963152" y="5558293"/>
            <a:ext cx="128520" cy="335628"/>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59" name="Google Shape;859;g24e400a9610_0_573"/>
          <p:cNvSpPr/>
          <p:nvPr/>
        </p:nvSpPr>
        <p:spPr>
          <a:xfrm flipH="1">
            <a:off x="9670218" y="5889352"/>
            <a:ext cx="135446" cy="137586"/>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0" name="Google Shape;860;g24e400a9610_0_573"/>
          <p:cNvSpPr/>
          <p:nvPr/>
        </p:nvSpPr>
        <p:spPr>
          <a:xfrm flipH="1">
            <a:off x="9659853" y="6032474"/>
            <a:ext cx="228025" cy="34312"/>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1" name="Google Shape;861;g24e400a9610_0_573"/>
          <p:cNvSpPr/>
          <p:nvPr/>
        </p:nvSpPr>
        <p:spPr>
          <a:xfrm flipH="1">
            <a:off x="9594892" y="6455202"/>
            <a:ext cx="326834" cy="240147"/>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2" name="Google Shape;862;g24e400a9610_0_573"/>
          <p:cNvSpPr/>
          <p:nvPr/>
        </p:nvSpPr>
        <p:spPr>
          <a:xfrm flipH="1">
            <a:off x="9453896" y="5095807"/>
            <a:ext cx="941063" cy="1601895"/>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3" name="Google Shape;863;g24e400a9610_0_573"/>
          <p:cNvSpPr/>
          <p:nvPr/>
        </p:nvSpPr>
        <p:spPr>
          <a:xfrm flipH="1">
            <a:off x="9480187" y="5024322"/>
            <a:ext cx="491974" cy="319856"/>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4" name="Google Shape;864;g24e400a9610_0_573"/>
          <p:cNvSpPr/>
          <p:nvPr/>
        </p:nvSpPr>
        <p:spPr>
          <a:xfrm flipH="1">
            <a:off x="9610778" y="5024255"/>
            <a:ext cx="361383" cy="21420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rgbClr val="C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5" name="Google Shape;865;g24e400a9610_0_573"/>
          <p:cNvSpPr/>
          <p:nvPr/>
        </p:nvSpPr>
        <p:spPr>
          <a:xfrm flipH="1">
            <a:off x="9473974" y="5018720"/>
            <a:ext cx="504402" cy="331435"/>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6" name="Google Shape;866;g24e400a9610_0_573"/>
          <p:cNvSpPr/>
          <p:nvPr/>
        </p:nvSpPr>
        <p:spPr>
          <a:xfrm flipH="1">
            <a:off x="8412808" y="6087950"/>
            <a:ext cx="456729" cy="319466"/>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7" name="Google Shape;867;g24e400a9610_0_573"/>
          <p:cNvSpPr/>
          <p:nvPr/>
        </p:nvSpPr>
        <p:spPr>
          <a:xfrm flipH="1">
            <a:off x="8416967" y="6082654"/>
            <a:ext cx="458104" cy="33028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8" name="Google Shape;868;g24e400a9610_0_573"/>
          <p:cNvSpPr/>
          <p:nvPr/>
        </p:nvSpPr>
        <p:spPr>
          <a:xfrm flipH="1">
            <a:off x="8488841" y="6125484"/>
            <a:ext cx="144428" cy="6911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69" name="Google Shape;869;g24e400a9610_0_573"/>
          <p:cNvSpPr/>
          <p:nvPr/>
        </p:nvSpPr>
        <p:spPr>
          <a:xfrm flipH="1">
            <a:off x="8649135" y="6129626"/>
            <a:ext cx="53207" cy="3803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0" name="Google Shape;870;g24e400a9610_0_573"/>
          <p:cNvSpPr/>
          <p:nvPr/>
        </p:nvSpPr>
        <p:spPr>
          <a:xfrm flipH="1">
            <a:off x="8963099" y="6079479"/>
            <a:ext cx="401093" cy="242948"/>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1" name="Google Shape;871;g24e400a9610_0_573"/>
          <p:cNvSpPr/>
          <p:nvPr/>
        </p:nvSpPr>
        <p:spPr>
          <a:xfrm flipH="1">
            <a:off x="8967582" y="6073674"/>
            <a:ext cx="393844" cy="254272"/>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2" name="Google Shape;872;g24e400a9610_0_573"/>
          <p:cNvSpPr/>
          <p:nvPr/>
        </p:nvSpPr>
        <p:spPr>
          <a:xfrm flipH="1">
            <a:off x="9076769" y="6109594"/>
            <a:ext cx="75329" cy="47011"/>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3" name="Google Shape;873;g24e400a9610_0_573"/>
          <p:cNvSpPr/>
          <p:nvPr/>
        </p:nvSpPr>
        <p:spPr>
          <a:xfrm flipH="1">
            <a:off x="9150004" y="6091804"/>
            <a:ext cx="58063" cy="42512"/>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4" name="Google Shape;874;g24e400a9610_0_573"/>
          <p:cNvSpPr/>
          <p:nvPr/>
        </p:nvSpPr>
        <p:spPr>
          <a:xfrm flipH="1">
            <a:off x="8738156" y="5362088"/>
            <a:ext cx="1031570" cy="1395143"/>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5" name="Google Shape;875;g24e400a9610_0_573"/>
          <p:cNvSpPr/>
          <p:nvPr/>
        </p:nvSpPr>
        <p:spPr>
          <a:xfrm flipH="1">
            <a:off x="8745067" y="5397312"/>
            <a:ext cx="1012233" cy="1359779"/>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rgbClr val="C00000"/>
          </a:solidFill>
          <a:ln cap="flat" cmpd="sng" w="9525">
            <a:solidFill>
              <a:srgbClr val="4472C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6" name="Google Shape;876;g24e400a9610_0_573"/>
          <p:cNvSpPr/>
          <p:nvPr/>
        </p:nvSpPr>
        <p:spPr>
          <a:xfrm flipH="1">
            <a:off x="8742299" y="5356214"/>
            <a:ext cx="1020518" cy="1407112"/>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7" name="Google Shape;877;g24e400a9610_0_573"/>
          <p:cNvSpPr/>
          <p:nvPr/>
        </p:nvSpPr>
        <p:spPr>
          <a:xfrm flipH="1">
            <a:off x="8790061" y="6294612"/>
            <a:ext cx="118859" cy="158383"/>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8" name="Google Shape;878;g24e400a9610_0_573"/>
          <p:cNvSpPr/>
          <p:nvPr/>
        </p:nvSpPr>
        <p:spPr>
          <a:xfrm flipH="1">
            <a:off x="9937506" y="5052332"/>
            <a:ext cx="891319" cy="1799462"/>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79" name="Google Shape;879;g24e400a9610_0_573"/>
          <p:cNvSpPr/>
          <p:nvPr/>
        </p:nvSpPr>
        <p:spPr>
          <a:xfrm flipH="1">
            <a:off x="9931292" y="5047053"/>
            <a:ext cx="903746" cy="1810956"/>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0" name="Google Shape;880;g24e400a9610_0_573"/>
          <p:cNvSpPr/>
          <p:nvPr/>
        </p:nvSpPr>
        <p:spPr>
          <a:xfrm flipH="1">
            <a:off x="9988590" y="5029245"/>
            <a:ext cx="1180140" cy="1822552"/>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1" name="Google Shape;881;g24e400a9610_0_573"/>
          <p:cNvSpPr/>
          <p:nvPr/>
        </p:nvSpPr>
        <p:spPr>
          <a:xfrm flipH="1">
            <a:off x="9983072" y="5023559"/>
            <a:ext cx="1189104" cy="1834453"/>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882" name="Google Shape;882;g24e400a9610_0_573"/>
          <p:cNvSpPr txBox="1"/>
          <p:nvPr/>
        </p:nvSpPr>
        <p:spPr>
          <a:xfrm>
            <a:off x="704100" y="4968275"/>
            <a:ext cx="52479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6000" u="none" cap="none" strike="noStrike">
                <a:solidFill>
                  <a:srgbClr val="000000"/>
                </a:solidFill>
                <a:latin typeface="Exo"/>
                <a:ea typeface="Exo"/>
                <a:cs typeface="Exo"/>
                <a:sym typeface="Exo"/>
              </a:rPr>
              <a:t>THỰC HÀNH </a:t>
            </a:r>
            <a:endParaRPr b="1" i="0" sz="6000" u="none" cap="none" strike="noStrike">
              <a:solidFill>
                <a:srgbClr val="000000"/>
              </a:solidFill>
              <a:latin typeface="Exo"/>
              <a:ea typeface="Exo"/>
              <a:cs typeface="Exo"/>
              <a:sym typeface="Exo"/>
            </a:endParaRPr>
          </a:p>
        </p:txBody>
      </p:sp>
      <p:sp>
        <p:nvSpPr>
          <p:cNvPr id="883" name="Google Shape;883;g24e400a9610_0_573"/>
          <p:cNvSpPr txBox="1"/>
          <p:nvPr/>
        </p:nvSpPr>
        <p:spPr>
          <a:xfrm>
            <a:off x="1058600" y="619650"/>
            <a:ext cx="10041600" cy="2709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1" lang="en-US" sz="2000" u="none" cap="none" strike="noStrike">
                <a:solidFill>
                  <a:srgbClr val="000000"/>
                </a:solidFill>
                <a:latin typeface="Exo"/>
                <a:ea typeface="Exo"/>
                <a:cs typeface="Exo"/>
                <a:sym typeface="Exo"/>
              </a:rPr>
              <a:t>Thực hành tạo một số measures như sau:</a:t>
            </a:r>
            <a:endParaRPr b="1" i="1" sz="2000" u="none" cap="none" strike="noStrike">
              <a:solidFill>
                <a:srgbClr val="000000"/>
              </a:solidFill>
              <a:latin typeface="Exo"/>
              <a:ea typeface="Exo"/>
              <a:cs typeface="Exo"/>
              <a:sym typeface="Exo"/>
            </a:endParaRPr>
          </a:p>
          <a:p>
            <a:pPr indent="0" lvl="0" marL="0" marR="0" rtl="0" algn="just">
              <a:lnSpc>
                <a:spcPct val="100000"/>
              </a:lnSpc>
              <a:spcBef>
                <a:spcPts val="0"/>
              </a:spcBef>
              <a:spcAft>
                <a:spcPts val="0"/>
              </a:spcAft>
              <a:buClr>
                <a:schemeClr val="dk1"/>
              </a:buClr>
              <a:buSzPts val="1100"/>
              <a:buFont typeface="Arial"/>
              <a:buNone/>
            </a:pPr>
            <a:r>
              <a:t/>
            </a:r>
            <a:endParaRPr b="1" i="1" sz="1800" u="none" cap="none" strike="noStrike">
              <a:solidFill>
                <a:srgbClr val="000000"/>
              </a:solidFill>
              <a:latin typeface="Exo"/>
              <a:ea typeface="Exo"/>
              <a:cs typeface="Exo"/>
              <a:sym typeface="Exo"/>
            </a:endParaRPr>
          </a:p>
          <a:p>
            <a:pPr indent="0" lvl="0" marL="0" marR="0" rtl="0" algn="just">
              <a:lnSpc>
                <a:spcPct val="150000"/>
              </a:lnSpc>
              <a:spcBef>
                <a:spcPts val="0"/>
              </a:spcBef>
              <a:spcAft>
                <a:spcPts val="0"/>
              </a:spcAft>
              <a:buClr>
                <a:schemeClr val="dk1"/>
              </a:buClr>
              <a:buSzPts val="1100"/>
              <a:buFont typeface="Arial"/>
              <a:buNone/>
            </a:pPr>
            <a:r>
              <a:rPr b="0" i="0" lang="en-US" sz="1800" u="none" cap="none" strike="noStrike">
                <a:solidFill>
                  <a:srgbClr val="000000"/>
                </a:solidFill>
                <a:latin typeface="Exo"/>
                <a:ea typeface="Exo"/>
                <a:cs typeface="Exo"/>
                <a:sym typeface="Exo"/>
              </a:rPr>
              <a:t>1. Tạo một measures có tên Total Return đếm số đơn hàng bị hoàn trả</a:t>
            </a:r>
            <a:endParaRPr b="0" i="0" sz="1800" u="none" cap="none" strike="noStrike">
              <a:solidFill>
                <a:srgbClr val="000000"/>
              </a:solidFill>
              <a:latin typeface="Exo"/>
              <a:ea typeface="Exo"/>
              <a:cs typeface="Exo"/>
              <a:sym typeface="Exo"/>
            </a:endParaRPr>
          </a:p>
          <a:p>
            <a:pPr indent="0" lvl="0" marL="0" marR="0" rtl="0" algn="just">
              <a:lnSpc>
                <a:spcPct val="150000"/>
              </a:lnSpc>
              <a:spcBef>
                <a:spcPts val="0"/>
              </a:spcBef>
              <a:spcAft>
                <a:spcPts val="0"/>
              </a:spcAft>
              <a:buClr>
                <a:schemeClr val="dk1"/>
              </a:buClr>
              <a:buSzPts val="1100"/>
              <a:buFont typeface="Arial"/>
              <a:buNone/>
            </a:pPr>
            <a:r>
              <a:rPr b="0" i="0" lang="en-US" sz="1800" u="none" cap="none" strike="noStrike">
                <a:solidFill>
                  <a:srgbClr val="000000"/>
                </a:solidFill>
                <a:latin typeface="Exo"/>
                <a:ea typeface="Exo"/>
                <a:cs typeface="Exo"/>
                <a:sym typeface="Exo"/>
              </a:rPr>
              <a:t>2. Tạo một measures có tên là Total Item Return tính tổng số units hàng bị hoàn trả</a:t>
            </a:r>
            <a:endParaRPr b="0" i="0" sz="1800" u="none" cap="none" strike="noStrike">
              <a:solidFill>
                <a:srgbClr val="000000"/>
              </a:solidFill>
              <a:latin typeface="Exo"/>
              <a:ea typeface="Exo"/>
              <a:cs typeface="Exo"/>
              <a:sym typeface="Exo"/>
            </a:endParaRPr>
          </a:p>
          <a:p>
            <a:pPr indent="0" lvl="0" marL="0" marR="0" rtl="0" algn="just">
              <a:lnSpc>
                <a:spcPct val="150000"/>
              </a:lnSpc>
              <a:spcBef>
                <a:spcPts val="0"/>
              </a:spcBef>
              <a:spcAft>
                <a:spcPts val="0"/>
              </a:spcAft>
              <a:buClr>
                <a:schemeClr val="dk1"/>
              </a:buClr>
              <a:buSzPts val="1100"/>
              <a:buFont typeface="Arial"/>
              <a:buNone/>
            </a:pPr>
            <a:r>
              <a:rPr b="0" i="0" lang="en-US" sz="1800" u="none" cap="none" strike="noStrike">
                <a:solidFill>
                  <a:srgbClr val="000000"/>
                </a:solidFill>
                <a:latin typeface="Exo"/>
                <a:ea typeface="Exo"/>
                <a:cs typeface="Exo"/>
                <a:sym typeface="Exo"/>
              </a:rPr>
              <a:t>3. Tạo một measures có tên là Total Item Sold tính tổng số units hàng đã bán được</a:t>
            </a:r>
            <a:endParaRPr b="0" i="0" sz="1800" u="none" cap="none" strike="noStrike">
              <a:solidFill>
                <a:srgbClr val="000000"/>
              </a:solidFill>
              <a:latin typeface="Exo"/>
              <a:ea typeface="Exo"/>
              <a:cs typeface="Exo"/>
              <a:sym typeface="Exo"/>
            </a:endParaRPr>
          </a:p>
          <a:p>
            <a:pPr indent="0" lvl="0" marL="0" marR="0" rtl="0" algn="just">
              <a:lnSpc>
                <a:spcPct val="150000"/>
              </a:lnSpc>
              <a:spcBef>
                <a:spcPts val="0"/>
              </a:spcBef>
              <a:spcAft>
                <a:spcPts val="0"/>
              </a:spcAft>
              <a:buClr>
                <a:schemeClr val="dk1"/>
              </a:buClr>
              <a:buSzPts val="1100"/>
              <a:buFont typeface="Arial"/>
              <a:buNone/>
            </a:pPr>
            <a:r>
              <a:rPr b="0" i="0" lang="en-US" sz="1800" u="none" cap="none" strike="noStrike">
                <a:solidFill>
                  <a:srgbClr val="000000"/>
                </a:solidFill>
                <a:latin typeface="Exo"/>
                <a:ea typeface="Exo"/>
                <a:cs typeface="Exo"/>
                <a:sym typeface="Exo"/>
              </a:rPr>
              <a:t>4. Tạo một measures có tên là Total Ord Quantity đếm tổng số đơn hàng đã bán được</a:t>
            </a:r>
            <a:endParaRPr b="0" i="0" sz="1800" u="none" cap="none" strike="noStrike">
              <a:solidFill>
                <a:srgbClr val="000000"/>
              </a:solidFill>
              <a:latin typeface="Exo"/>
              <a:ea typeface="Exo"/>
              <a:cs typeface="Exo"/>
              <a:sym typeface="Exo"/>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Exo"/>
                <a:ea typeface="Exo"/>
                <a:cs typeface="Exo"/>
                <a:sym typeface="Exo"/>
              </a:rPr>
              <a:t>5. Tính tỉ lệ Return Rate là tỉ lệ hoàn trả hàng trên số đơn hàng</a:t>
            </a:r>
            <a:endParaRPr b="0" i="0" sz="1800" u="none" cap="none" strike="noStrike">
              <a:solidFill>
                <a:srgbClr val="000000"/>
              </a:solidFill>
              <a:latin typeface="Exo"/>
              <a:ea typeface="Exo"/>
              <a:cs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g24b735fefa5_0_2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889" name="Google Shape;889;g24b735fefa5_0_28"/>
          <p:cNvSpPr txBox="1"/>
          <p:nvPr/>
        </p:nvSpPr>
        <p:spPr>
          <a:xfrm>
            <a:off x="4943975" y="1037826"/>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890" name="Google Shape;890;g24b735fefa5_0_28"/>
          <p:cNvPicPr preferRelativeResize="0"/>
          <p:nvPr/>
        </p:nvPicPr>
        <p:blipFill rotWithShape="1">
          <a:blip r:embed="rId3">
            <a:alphaModFix/>
          </a:blip>
          <a:srcRect b="0" l="0" r="0" t="0"/>
          <a:stretch/>
        </p:blipFill>
        <p:spPr>
          <a:xfrm>
            <a:off x="124000" y="1103788"/>
            <a:ext cx="4854650" cy="4650425"/>
          </a:xfrm>
          <a:prstGeom prst="rect">
            <a:avLst/>
          </a:prstGeom>
          <a:noFill/>
          <a:ln>
            <a:noFill/>
          </a:ln>
        </p:spPr>
      </p:pic>
      <p:grpSp>
        <p:nvGrpSpPr>
          <p:cNvPr id="891" name="Google Shape;891;g24b735fefa5_0_28"/>
          <p:cNvGrpSpPr/>
          <p:nvPr/>
        </p:nvGrpSpPr>
        <p:grpSpPr>
          <a:xfrm>
            <a:off x="5033850" y="1913311"/>
            <a:ext cx="6535203" cy="2872629"/>
            <a:chOff x="5143844" y="2449449"/>
            <a:chExt cx="6535203" cy="3301114"/>
          </a:xfrm>
        </p:grpSpPr>
        <p:sp>
          <p:nvSpPr>
            <p:cNvPr id="892" name="Google Shape;892;g24b735fefa5_0_28"/>
            <p:cNvSpPr/>
            <p:nvPr/>
          </p:nvSpPr>
          <p:spPr>
            <a:xfrm>
              <a:off x="5143844" y="2449449"/>
              <a:ext cx="6535200" cy="10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DAX là gì? Tại sao phải sử dụng DAX?</a:t>
              </a:r>
              <a:endParaRPr b="0" i="0" sz="2000" u="none" cap="none" strike="noStrike">
                <a:solidFill>
                  <a:srgbClr val="E31F26"/>
                </a:solidFill>
                <a:latin typeface="Calibri"/>
                <a:ea typeface="Calibri"/>
                <a:cs typeface="Calibri"/>
                <a:sym typeface="Calibri"/>
              </a:endParaRPr>
            </a:p>
          </p:txBody>
        </p:sp>
        <p:sp>
          <p:nvSpPr>
            <p:cNvPr id="893" name="Google Shape;893;g24b735fefa5_0_28"/>
            <p:cNvSpPr/>
            <p:nvPr/>
          </p:nvSpPr>
          <p:spPr>
            <a:xfrm>
              <a:off x="5143847" y="3748538"/>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Cú pháp của DAX. Các kiểu tính toán của DAX </a:t>
              </a:r>
              <a:endParaRPr b="0" i="0" sz="2000" u="none" cap="none" strike="noStrike">
                <a:solidFill>
                  <a:srgbClr val="E31F26"/>
                </a:solidFill>
                <a:latin typeface="Calibri"/>
                <a:ea typeface="Calibri"/>
                <a:cs typeface="Calibri"/>
                <a:sym typeface="Calibri"/>
              </a:endParaRPr>
            </a:p>
          </p:txBody>
        </p:sp>
        <p:sp>
          <p:nvSpPr>
            <p:cNvPr id="894" name="Google Shape;894;g24b735fefa5_0_28"/>
            <p:cNvSpPr/>
            <p:nvPr/>
          </p:nvSpPr>
          <p:spPr>
            <a:xfrm>
              <a:off x="5143847" y="4862863"/>
              <a:ext cx="6535200" cy="8877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lt1"/>
                  </a:solidFill>
                  <a:latin typeface="Exo"/>
                  <a:ea typeface="Exo"/>
                  <a:cs typeface="Exo"/>
                  <a:sym typeface="Exo"/>
                </a:rPr>
                <a:t>   3. Một số hàm thông dụng</a:t>
              </a:r>
              <a:endParaRPr b="0" i="0" sz="2000" u="none" cap="none" strike="noStrike">
                <a:solidFill>
                  <a:schemeClr val="lt1"/>
                </a:solidFill>
                <a:latin typeface="Calibri"/>
                <a:ea typeface="Calibri"/>
                <a:cs typeface="Calibri"/>
                <a:sym typeface="Calibri"/>
              </a:endParaRPr>
            </a:p>
          </p:txBody>
        </p:sp>
      </p:grpSp>
      <p:sp>
        <p:nvSpPr>
          <p:cNvPr id="895" name="Google Shape;895;g24b735fefa5_0_28"/>
          <p:cNvSpPr/>
          <p:nvPr/>
        </p:nvSpPr>
        <p:spPr>
          <a:xfrm>
            <a:off x="5033853" y="504766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Luyện tập xây dựng các biểu thức DAX để phân  </a:t>
            </a:r>
            <a:endParaRPr b="1" i="0" sz="20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2262D"/>
                </a:solidFill>
                <a:latin typeface="Exo"/>
                <a:ea typeface="Exo"/>
                <a:cs typeface="Exo"/>
                <a:sym typeface="Exo"/>
              </a:rPr>
              <a:t>       tích dữ liệu</a:t>
            </a:r>
            <a:endParaRPr b="1" i="0" sz="2000" u="none" cap="none" strike="noStrike">
              <a:solidFill>
                <a:srgbClr val="E2262D"/>
              </a:solidFill>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0eeab159d8_2_4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15" name="Google Shape;315;g20eeab159d8_2_440"/>
          <p:cNvSpPr txBox="1"/>
          <p:nvPr/>
        </p:nvSpPr>
        <p:spPr>
          <a:xfrm>
            <a:off x="4943975" y="1037826"/>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16" name="Google Shape;316;g20eeab159d8_2_440"/>
          <p:cNvPicPr preferRelativeResize="0"/>
          <p:nvPr/>
        </p:nvPicPr>
        <p:blipFill rotWithShape="1">
          <a:blip r:embed="rId3">
            <a:alphaModFix/>
          </a:blip>
          <a:srcRect b="0" l="0" r="0" t="0"/>
          <a:stretch/>
        </p:blipFill>
        <p:spPr>
          <a:xfrm>
            <a:off x="124000" y="1103788"/>
            <a:ext cx="4854650" cy="4650425"/>
          </a:xfrm>
          <a:prstGeom prst="rect">
            <a:avLst/>
          </a:prstGeom>
          <a:noFill/>
          <a:ln>
            <a:noFill/>
          </a:ln>
        </p:spPr>
      </p:pic>
      <p:grpSp>
        <p:nvGrpSpPr>
          <p:cNvPr id="317" name="Google Shape;317;g20eeab159d8_2_440"/>
          <p:cNvGrpSpPr/>
          <p:nvPr/>
        </p:nvGrpSpPr>
        <p:grpSpPr>
          <a:xfrm>
            <a:off x="5033850" y="1913312"/>
            <a:ext cx="6535203" cy="2872629"/>
            <a:chOff x="5143844" y="2449449"/>
            <a:chExt cx="6535203" cy="3301114"/>
          </a:xfrm>
        </p:grpSpPr>
        <p:sp>
          <p:nvSpPr>
            <p:cNvPr id="318" name="Google Shape;318;g20eeab159d8_2_440"/>
            <p:cNvSpPr/>
            <p:nvPr/>
          </p:nvSpPr>
          <p:spPr>
            <a:xfrm>
              <a:off x="5143844" y="2449449"/>
              <a:ext cx="6535200" cy="10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DAX là gì? Tại sao phải sử dụng DAX?</a:t>
              </a:r>
              <a:endParaRPr b="0" i="0" sz="2000" u="none" cap="none" strike="noStrike">
                <a:solidFill>
                  <a:schemeClr val="dk1"/>
                </a:solidFill>
                <a:latin typeface="Calibri"/>
                <a:ea typeface="Calibri"/>
                <a:cs typeface="Calibri"/>
                <a:sym typeface="Calibri"/>
              </a:endParaRPr>
            </a:p>
          </p:txBody>
        </p:sp>
        <p:sp>
          <p:nvSpPr>
            <p:cNvPr id="319" name="Google Shape;319;g20eeab159d8_2_440"/>
            <p:cNvSpPr/>
            <p:nvPr/>
          </p:nvSpPr>
          <p:spPr>
            <a:xfrm>
              <a:off x="5143847" y="3748538"/>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2. Cú pháp của DAX. Các kiểu tính toán của DAX </a:t>
              </a:r>
              <a:endParaRPr b="0" i="0" sz="2000" u="none" cap="none" strike="noStrike">
                <a:solidFill>
                  <a:schemeClr val="dk1"/>
                </a:solidFill>
                <a:latin typeface="Calibri"/>
                <a:ea typeface="Calibri"/>
                <a:cs typeface="Calibri"/>
                <a:sym typeface="Calibri"/>
              </a:endParaRPr>
            </a:p>
          </p:txBody>
        </p:sp>
        <p:sp>
          <p:nvSpPr>
            <p:cNvPr id="320" name="Google Shape;320;g20eeab159d8_2_440"/>
            <p:cNvSpPr/>
            <p:nvPr/>
          </p:nvSpPr>
          <p:spPr>
            <a:xfrm>
              <a:off x="5143847" y="4862863"/>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Các hàm DAX phổ biến</a:t>
              </a:r>
              <a:endParaRPr b="0" i="0" sz="2000" u="none" cap="none" strike="noStrike">
                <a:solidFill>
                  <a:schemeClr val="dk1"/>
                </a:solidFill>
                <a:latin typeface="Calibri"/>
                <a:ea typeface="Calibri"/>
                <a:cs typeface="Calibri"/>
                <a:sym typeface="Calibri"/>
              </a:endParaRPr>
            </a:p>
          </p:txBody>
        </p:sp>
      </p:grpSp>
      <p:sp>
        <p:nvSpPr>
          <p:cNvPr id="321" name="Google Shape;321;g20eeab159d8_2_440"/>
          <p:cNvSpPr/>
          <p:nvPr/>
        </p:nvSpPr>
        <p:spPr>
          <a:xfrm>
            <a:off x="5033853" y="504766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Luyện tập xây dựng các biểu thức DAX để </a:t>
            </a:r>
            <a:endParaRPr b="1" i="0" sz="20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2262D"/>
                </a:solidFill>
                <a:latin typeface="Exo"/>
                <a:ea typeface="Exo"/>
                <a:cs typeface="Exo"/>
                <a:sym typeface="Exo"/>
              </a:rPr>
              <a:t>   phân tích dữ liệu</a:t>
            </a:r>
            <a:endParaRPr b="1" i="0" sz="2000" u="none" cap="none" strike="noStrike">
              <a:solidFill>
                <a:srgbClr val="E2262D"/>
              </a:solidFill>
              <a:latin typeface="Exo"/>
              <a:ea typeface="Exo"/>
              <a:cs typeface="Exo"/>
              <a:sym typeface="Ex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pic>
        <p:nvPicPr>
          <p:cNvPr id="900" name="Google Shape;900;g24e400a9610_0_95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901" name="Google Shape;901;g24e400a9610_0_95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902" name="Google Shape;902;g24e400a9610_0_95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903" name="Google Shape;903;g24e400a9610_0_95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pic>
        <p:nvPicPr>
          <p:cNvPr id="904" name="Google Shape;904;g24e400a9610_0_95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
        <p:nvSpPr>
          <p:cNvPr id="905" name="Google Shape;905;g24e400a9610_0_954"/>
          <p:cNvSpPr txBox="1"/>
          <p:nvPr/>
        </p:nvSpPr>
        <p:spPr>
          <a:xfrm>
            <a:off x="352148" y="4188000"/>
            <a:ext cx="8455800" cy="35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1700" u="none" cap="none" strike="noStrike">
                <a:solidFill>
                  <a:schemeClr val="lt1"/>
                </a:solidFill>
                <a:latin typeface="Exo Black"/>
                <a:ea typeface="Exo Black"/>
                <a:cs typeface="Exo Black"/>
                <a:sym typeface="Exo Black"/>
              </a:rPr>
              <a:t>HÀM THỜI GIAN - HÀM XỬ LÝ NGÀY GIỜ</a:t>
            </a:r>
            <a:endParaRPr b="0" i="0" sz="1700" u="none" cap="none" strike="noStrike">
              <a:solidFill>
                <a:schemeClr val="lt1"/>
              </a:solidFill>
              <a:latin typeface="Exo Black"/>
              <a:ea typeface="Exo Black"/>
              <a:cs typeface="Exo Black"/>
              <a:sym typeface="Exo Black"/>
            </a:endParaRPr>
          </a:p>
        </p:txBody>
      </p:sp>
      <p:sp>
        <p:nvSpPr>
          <p:cNvPr id="906" name="Google Shape;906;g24e400a9610_0_954"/>
          <p:cNvSpPr txBox="1"/>
          <p:nvPr/>
        </p:nvSpPr>
        <p:spPr>
          <a:xfrm>
            <a:off x="-264650" y="2489300"/>
            <a:ext cx="96894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HÀM THÔNG DỤNG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CỦA DAX</a:t>
            </a:r>
            <a:endParaRPr b="0" i="0" sz="5100" u="none" cap="none" strike="noStrike">
              <a:solidFill>
                <a:schemeClr val="lt1"/>
              </a:solidFill>
              <a:latin typeface="Exo Black"/>
              <a:ea typeface="Exo Black"/>
              <a:cs typeface="Exo Black"/>
              <a:sym typeface="Exo Blac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g24b735fefa5_0_282"/>
          <p:cNvSpPr/>
          <p:nvPr/>
        </p:nvSpPr>
        <p:spPr>
          <a:xfrm>
            <a:off x="1812725" y="1445538"/>
            <a:ext cx="6307500" cy="10899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E2262D"/>
              </a:solidFill>
              <a:latin typeface="Exo"/>
              <a:ea typeface="Exo"/>
              <a:cs typeface="Exo"/>
              <a:sym typeface="Exo"/>
            </a:endParaRPr>
          </a:p>
        </p:txBody>
      </p:sp>
      <p:sp>
        <p:nvSpPr>
          <p:cNvPr id="913" name="Google Shape;913;g24b735fefa5_0_282"/>
          <p:cNvSpPr txBox="1"/>
          <p:nvPr/>
        </p:nvSpPr>
        <p:spPr>
          <a:xfrm>
            <a:off x="3587925" y="2008638"/>
            <a:ext cx="2609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42719B"/>
                </a:solidFill>
                <a:latin typeface="Exo"/>
                <a:ea typeface="Exo"/>
                <a:cs typeface="Exo"/>
                <a:sym typeface="Exo"/>
              </a:rPr>
              <a:t>Biểu thức DAX</a:t>
            </a:r>
            <a:endParaRPr b="1" i="1" sz="1400" u="none" cap="none" strike="noStrike">
              <a:solidFill>
                <a:srgbClr val="42719B"/>
              </a:solidFill>
              <a:latin typeface="Exo"/>
              <a:ea typeface="Exo"/>
              <a:cs typeface="Exo"/>
              <a:sym typeface="Exo"/>
            </a:endParaRPr>
          </a:p>
        </p:txBody>
      </p:sp>
      <p:sp>
        <p:nvSpPr>
          <p:cNvPr id="914" name="Google Shape;914;g24b735fefa5_0_282"/>
          <p:cNvSpPr txBox="1"/>
          <p:nvPr/>
        </p:nvSpPr>
        <p:spPr>
          <a:xfrm>
            <a:off x="8502763" y="6079050"/>
            <a:ext cx="18765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1" i="1" lang="en-US" sz="1400" u="none" cap="none" strike="noStrike">
                <a:solidFill>
                  <a:srgbClr val="42719B"/>
                </a:solidFill>
                <a:latin typeface="Exo"/>
                <a:ea typeface="Exo"/>
                <a:cs typeface="Exo"/>
                <a:sym typeface="Exo"/>
              </a:rPr>
              <a:t>Kết quả hiển thị</a:t>
            </a:r>
            <a:endParaRPr b="1" i="1" sz="1400" u="none" cap="none" strike="noStrike">
              <a:solidFill>
                <a:srgbClr val="42719B"/>
              </a:solidFill>
              <a:latin typeface="Exo"/>
              <a:ea typeface="Exo"/>
              <a:cs typeface="Exo"/>
              <a:sym typeface="Exo"/>
            </a:endParaRPr>
          </a:p>
        </p:txBody>
      </p:sp>
      <p:pic>
        <p:nvPicPr>
          <p:cNvPr id="915" name="Google Shape;915;g24b735fefa5_0_282"/>
          <p:cNvPicPr preferRelativeResize="0"/>
          <p:nvPr/>
        </p:nvPicPr>
        <p:blipFill rotWithShape="1">
          <a:blip r:embed="rId3">
            <a:alphaModFix/>
          </a:blip>
          <a:srcRect b="0" l="0" r="0" t="0"/>
          <a:stretch/>
        </p:blipFill>
        <p:spPr>
          <a:xfrm>
            <a:off x="2000689" y="1704138"/>
            <a:ext cx="5783900" cy="400200"/>
          </a:xfrm>
          <a:prstGeom prst="rect">
            <a:avLst/>
          </a:prstGeom>
          <a:noFill/>
          <a:ln>
            <a:noFill/>
          </a:ln>
        </p:spPr>
      </p:pic>
      <p:pic>
        <p:nvPicPr>
          <p:cNvPr id="916" name="Google Shape;916;g24b735fefa5_0_282"/>
          <p:cNvPicPr preferRelativeResize="0"/>
          <p:nvPr/>
        </p:nvPicPr>
        <p:blipFill rotWithShape="1">
          <a:blip r:embed="rId4">
            <a:alphaModFix/>
          </a:blip>
          <a:srcRect b="0" l="0" r="0" t="0"/>
          <a:stretch/>
        </p:blipFill>
        <p:spPr>
          <a:xfrm>
            <a:off x="9111758" y="1627937"/>
            <a:ext cx="1267500" cy="4374919"/>
          </a:xfrm>
          <a:prstGeom prst="rect">
            <a:avLst/>
          </a:prstGeom>
          <a:noFill/>
          <a:ln>
            <a:noFill/>
          </a:ln>
        </p:spPr>
      </p:pic>
      <p:sp>
        <p:nvSpPr>
          <p:cNvPr id="917" name="Google Shape;917;g24b735fefa5_0_282"/>
          <p:cNvSpPr/>
          <p:nvPr/>
        </p:nvSpPr>
        <p:spPr>
          <a:xfrm rot="-5400000">
            <a:off x="8343775" y="1667988"/>
            <a:ext cx="208800" cy="472500"/>
          </a:xfrm>
          <a:prstGeom prst="downArrow">
            <a:avLst>
              <a:gd fmla="val 50000" name="adj1"/>
              <a:gd fmla="val 50000" name="adj2"/>
            </a:avLst>
          </a:prstGeom>
          <a:solidFill>
            <a:srgbClr val="E11F2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g24b735fefa5_0_282"/>
          <p:cNvSpPr txBox="1"/>
          <p:nvPr/>
        </p:nvSpPr>
        <p:spPr>
          <a:xfrm>
            <a:off x="1812725" y="2751138"/>
            <a:ext cx="6871800" cy="3247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Các hàm ngày và giờ giúp bạn tạo các phép tính dựa trên ngày </a:t>
            </a:r>
            <a:endParaRPr b="0" i="0" sz="17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và giờ. Các hàm này có thể lấy các giá trị từ một cột làm đối số. </a:t>
            </a:r>
            <a:endParaRPr b="0" i="0" sz="17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1" i="1" lang="en-US" sz="1800" u="none" cap="none" strike="noStrike">
                <a:solidFill>
                  <a:srgbClr val="171717"/>
                </a:solidFill>
                <a:latin typeface="Exo"/>
                <a:ea typeface="Exo"/>
                <a:cs typeface="Exo"/>
                <a:sym typeface="Exo"/>
              </a:rPr>
              <a:t>Một số hàm kể đến như:</a:t>
            </a:r>
            <a:endParaRPr b="1" i="1" sz="1800" u="none" cap="none" strike="noStrike">
              <a:solidFill>
                <a:srgbClr val="171717"/>
              </a:solidFill>
              <a:latin typeface="Exo"/>
              <a:ea typeface="Exo"/>
              <a:cs typeface="Exo"/>
              <a:sym typeface="Exo"/>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 </a:t>
            </a:r>
            <a:endParaRPr b="0" i="0" sz="1700" u="none" cap="none" strike="noStrike">
              <a:solidFill>
                <a:srgbClr val="171717"/>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171717"/>
              </a:buClr>
              <a:buSzPts val="1700"/>
              <a:buFont typeface="Exo Medium"/>
              <a:buChar char="-"/>
            </a:pPr>
            <a:r>
              <a:rPr b="1" i="0" lang="en-US" sz="1700" u="none" cap="none" strike="noStrike">
                <a:solidFill>
                  <a:srgbClr val="171717"/>
                </a:solidFill>
                <a:latin typeface="Exo"/>
                <a:ea typeface="Exo"/>
                <a:cs typeface="Exo"/>
                <a:sym typeface="Exo"/>
              </a:rPr>
              <a:t>DATEDIFF()</a:t>
            </a:r>
            <a:r>
              <a:rPr b="0" i="0" lang="en-US" sz="1700" u="none" cap="none" strike="noStrike">
                <a:solidFill>
                  <a:srgbClr val="171717"/>
                </a:solidFill>
                <a:latin typeface="Exo Medium"/>
                <a:ea typeface="Exo Medium"/>
                <a:cs typeface="Exo Medium"/>
                <a:sym typeface="Exo Medium"/>
              </a:rPr>
              <a:t>: Được sử dụng để trả về số đơn vị thời gian </a:t>
            </a:r>
            <a:endParaRPr b="0" i="0" sz="1700" u="none" cap="none" strike="noStrike">
              <a:solidFill>
                <a:srgbClr val="171717"/>
              </a:solidFill>
              <a:latin typeface="Exo Medium"/>
              <a:ea typeface="Exo Medium"/>
              <a:cs typeface="Exo Medium"/>
              <a:sym typeface="Exo Medium"/>
            </a:endParaRPr>
          </a:p>
          <a:p>
            <a:pPr indent="0" lvl="0" marL="45720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giữa 2 mốc thời gian</a:t>
            </a:r>
            <a:endParaRPr b="0" i="0" sz="17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171717"/>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171717"/>
              </a:buClr>
              <a:buSzPts val="1700"/>
              <a:buFont typeface="Exo Medium"/>
              <a:buChar char="-"/>
            </a:pPr>
            <a:r>
              <a:rPr b="1" i="0" lang="en-US" sz="1700" u="none" cap="none" strike="noStrike">
                <a:solidFill>
                  <a:srgbClr val="171717"/>
                </a:solidFill>
                <a:latin typeface="Exo"/>
                <a:ea typeface="Exo"/>
                <a:cs typeface="Exo"/>
                <a:sym typeface="Exo"/>
              </a:rPr>
              <a:t>DATEADD()</a:t>
            </a:r>
            <a:r>
              <a:rPr b="0" i="0" lang="en-US" sz="1700" u="none" cap="none" strike="noStrike">
                <a:solidFill>
                  <a:srgbClr val="171717"/>
                </a:solidFill>
                <a:latin typeface="Exo Medium"/>
                <a:ea typeface="Exo Medium"/>
                <a:cs typeface="Exo Medium"/>
                <a:sym typeface="Exo Medium"/>
              </a:rPr>
              <a:t>: Được sử dụng để thêm một số lượng cụ thể của một đơn vị thời gian vào một giá trị ngày tháng cụ thể. </a:t>
            </a:r>
            <a:endParaRPr b="0" i="0" sz="1700" u="none" cap="none" strike="noStrike">
              <a:solidFill>
                <a:srgbClr val="171717"/>
              </a:solidFill>
              <a:latin typeface="Exo Medium"/>
              <a:ea typeface="Exo Medium"/>
              <a:cs typeface="Exo Medium"/>
              <a:sym typeface="Exo Medium"/>
            </a:endParaRPr>
          </a:p>
          <a:p>
            <a:pPr indent="0" lvl="0" marL="45720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Điều này cho phép bạn thực hiện việc dịch chuyển ngày tháng theo ý muốn trong các tính toán và truy vấn dữ liệu.</a:t>
            </a:r>
            <a:endParaRPr b="0" i="0" sz="1700" u="none" cap="none" strike="noStrike">
              <a:solidFill>
                <a:srgbClr val="171717"/>
              </a:solidFill>
              <a:latin typeface="Exo Medium"/>
              <a:ea typeface="Exo Medium"/>
              <a:cs typeface="Exo Medium"/>
              <a:sym typeface="Exo Medium"/>
            </a:endParaRPr>
          </a:p>
        </p:txBody>
      </p:sp>
      <p:sp>
        <p:nvSpPr>
          <p:cNvPr id="919" name="Google Shape;919;g24b735fefa5_0_282"/>
          <p:cNvSpPr txBox="1"/>
          <p:nvPr/>
        </p:nvSpPr>
        <p:spPr>
          <a:xfrm>
            <a:off x="353700" y="380250"/>
            <a:ext cx="11332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HÀM </a:t>
            </a:r>
            <a:r>
              <a:rPr b="1" i="0" lang="en-US" sz="3800" u="none" cap="none" strike="noStrike">
                <a:solidFill>
                  <a:srgbClr val="E2262D"/>
                </a:solidFill>
                <a:latin typeface="Exo"/>
                <a:ea typeface="Exo"/>
                <a:cs typeface="Exo"/>
                <a:sym typeface="Exo"/>
              </a:rPr>
              <a:t>THỜI GIAN</a:t>
            </a:r>
            <a:r>
              <a:rPr b="1" i="0" lang="en-US" sz="3800" u="none" cap="none" strike="noStrike">
                <a:solidFill>
                  <a:srgbClr val="000000"/>
                </a:solidFill>
                <a:latin typeface="Exo"/>
                <a:ea typeface="Exo"/>
                <a:cs typeface="Exo"/>
                <a:sym typeface="Exo"/>
              </a:rPr>
              <a:t> - XỬ LÝ </a:t>
            </a:r>
            <a:r>
              <a:rPr b="1" i="0" lang="en-US" sz="3800" u="none" cap="none" strike="noStrike">
                <a:solidFill>
                  <a:srgbClr val="E11F26"/>
                </a:solidFill>
                <a:latin typeface="Exo"/>
                <a:ea typeface="Exo"/>
                <a:cs typeface="Exo"/>
                <a:sym typeface="Exo"/>
              </a:rPr>
              <a:t>NGÀY GIỜ </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g24f69841cc8_0_51"/>
          <p:cNvSpPr/>
          <p:nvPr/>
        </p:nvSpPr>
        <p:spPr>
          <a:xfrm>
            <a:off x="1812725" y="1445538"/>
            <a:ext cx="6307500" cy="10899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E2262D"/>
              </a:solidFill>
              <a:latin typeface="Exo"/>
              <a:ea typeface="Exo"/>
              <a:cs typeface="Exo"/>
              <a:sym typeface="Exo"/>
            </a:endParaRPr>
          </a:p>
        </p:txBody>
      </p:sp>
      <p:sp>
        <p:nvSpPr>
          <p:cNvPr id="926" name="Google Shape;926;g24f69841cc8_0_51"/>
          <p:cNvSpPr txBox="1"/>
          <p:nvPr/>
        </p:nvSpPr>
        <p:spPr>
          <a:xfrm>
            <a:off x="3587925" y="2008638"/>
            <a:ext cx="2609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42719B"/>
                </a:solidFill>
                <a:latin typeface="Exo"/>
                <a:ea typeface="Exo"/>
                <a:cs typeface="Exo"/>
                <a:sym typeface="Exo"/>
              </a:rPr>
              <a:t>Biểu thức DAX</a:t>
            </a:r>
            <a:endParaRPr b="1" i="1" sz="1400" u="none" cap="none" strike="noStrike">
              <a:solidFill>
                <a:srgbClr val="42719B"/>
              </a:solidFill>
              <a:latin typeface="Exo"/>
              <a:ea typeface="Exo"/>
              <a:cs typeface="Exo"/>
              <a:sym typeface="Exo"/>
            </a:endParaRPr>
          </a:p>
        </p:txBody>
      </p:sp>
      <p:sp>
        <p:nvSpPr>
          <p:cNvPr id="927" name="Google Shape;927;g24f69841cc8_0_51"/>
          <p:cNvSpPr txBox="1"/>
          <p:nvPr/>
        </p:nvSpPr>
        <p:spPr>
          <a:xfrm>
            <a:off x="1702200" y="2650075"/>
            <a:ext cx="8787600" cy="3988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Các hàm ngày và giờ giúp bạn tạo các phép tính dựa trên ngày </a:t>
            </a:r>
            <a:endParaRPr b="0" i="0" sz="17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và giờ. Các hàm này có thể lấy các giá trị từ một cột làm đối số. </a:t>
            </a:r>
            <a:endParaRPr b="0" i="0" sz="17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700"/>
              <a:buFont typeface="Arial"/>
              <a:buNone/>
            </a:pPr>
            <a:r>
              <a:rPr b="1" i="1" lang="en-US" sz="1700" u="none" cap="none" strike="noStrike">
                <a:solidFill>
                  <a:srgbClr val="171717"/>
                </a:solidFill>
                <a:latin typeface="Exo"/>
                <a:ea typeface="Exo"/>
                <a:cs typeface="Exo"/>
                <a:sym typeface="Exo"/>
              </a:rPr>
              <a:t>Một số hàm kể đến như:</a:t>
            </a:r>
            <a:endParaRPr b="1" i="1" sz="1700" u="none" cap="none" strike="noStrike">
              <a:solidFill>
                <a:srgbClr val="171717"/>
              </a:solidFill>
              <a:latin typeface="Exo"/>
              <a:ea typeface="Exo"/>
              <a:cs typeface="Exo"/>
              <a:sym typeface="Exo"/>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171717"/>
                </a:solidFill>
                <a:latin typeface="Exo Medium"/>
                <a:ea typeface="Exo Medium"/>
                <a:cs typeface="Exo Medium"/>
                <a:sym typeface="Exo Medium"/>
              </a:rPr>
              <a:t> </a:t>
            </a:r>
            <a:endParaRPr b="0" i="0" sz="1700" u="none" cap="none" strike="noStrike">
              <a:solidFill>
                <a:srgbClr val="171717"/>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171717"/>
              </a:buClr>
              <a:buSzPts val="1700"/>
              <a:buFont typeface="Exo Medium"/>
              <a:buChar char="-"/>
            </a:pPr>
            <a:r>
              <a:rPr b="1" i="0" lang="en-US" sz="1700" u="none" cap="none" strike="noStrike">
                <a:solidFill>
                  <a:srgbClr val="171717"/>
                </a:solidFill>
                <a:latin typeface="Exo"/>
                <a:ea typeface="Exo"/>
                <a:cs typeface="Exo"/>
                <a:sym typeface="Exo"/>
              </a:rPr>
              <a:t>DATESYTD</a:t>
            </a:r>
            <a:r>
              <a:rPr b="0" i="0" lang="en-US" sz="1700" u="none" cap="none" strike="noStrike">
                <a:solidFill>
                  <a:srgbClr val="171717"/>
                </a:solidFill>
                <a:latin typeface="Exo Medium"/>
                <a:ea typeface="Exo Medium"/>
                <a:cs typeface="Exo Medium"/>
                <a:sym typeface="Exo Medium"/>
              </a:rPr>
              <a:t>: Được sử dụng để tính toán dữ liệu cho các thời điểm từ đầu năm đến thời điểm hiện tại.</a:t>
            </a:r>
            <a:endParaRPr b="0" i="0" sz="1700" u="none" cap="none" strike="noStrike">
              <a:solidFill>
                <a:srgbClr val="171717"/>
              </a:solidFill>
              <a:latin typeface="Exo Medium"/>
              <a:ea typeface="Exo Medium"/>
              <a:cs typeface="Exo Medium"/>
              <a:sym typeface="Exo Medium"/>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171717"/>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171717"/>
              </a:buClr>
              <a:buSzPts val="1700"/>
              <a:buFont typeface="Exo Medium"/>
              <a:buChar char="-"/>
            </a:pPr>
            <a:r>
              <a:rPr b="1" i="0" lang="en-US" sz="1700" u="none" cap="none" strike="noStrike">
                <a:solidFill>
                  <a:srgbClr val="171717"/>
                </a:solidFill>
                <a:latin typeface="Exo"/>
                <a:ea typeface="Exo"/>
                <a:cs typeface="Exo"/>
                <a:sym typeface="Exo"/>
              </a:rPr>
              <a:t>DATESINPERIOD</a:t>
            </a:r>
            <a:r>
              <a:rPr b="0" i="0" lang="en-US" sz="1700" u="none" cap="none" strike="noStrike">
                <a:solidFill>
                  <a:srgbClr val="171717"/>
                </a:solidFill>
                <a:latin typeface="Exo Medium"/>
                <a:ea typeface="Exo Medium"/>
                <a:cs typeface="Exo Medium"/>
                <a:sym typeface="Exo Medium"/>
              </a:rPr>
              <a:t>: Được </a:t>
            </a:r>
            <a:r>
              <a:rPr b="0" i="0" lang="en-US" sz="1700" u="none" cap="none" strike="noStrike">
                <a:solidFill>
                  <a:srgbClr val="161616"/>
                </a:solidFill>
                <a:highlight>
                  <a:srgbClr val="FFFFFF"/>
                </a:highlight>
                <a:latin typeface="Arial"/>
                <a:ea typeface="Arial"/>
                <a:cs typeface="Arial"/>
                <a:sym typeface="Arial"/>
              </a:rPr>
              <a:t>Trả về một bảng chứa một cột ngày bắt đầu bằng ngày bắt đầu đã chỉ định và tiếp tục với số lượng và loại khoảng thời gian đã chỉ định.</a:t>
            </a:r>
            <a:endParaRPr b="0" i="0" sz="1700" u="none" cap="none" strike="noStrike">
              <a:solidFill>
                <a:srgbClr val="161616"/>
              </a:solidFill>
              <a:highlight>
                <a:srgbClr val="FFFFFF"/>
              </a:highlight>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161616"/>
              </a:solidFill>
              <a:highlight>
                <a:srgbClr val="FFFFFF"/>
              </a:highlight>
              <a:latin typeface="Arial"/>
              <a:ea typeface="Arial"/>
              <a:cs typeface="Arial"/>
              <a:sym typeface="Arial"/>
            </a:endParaRPr>
          </a:p>
          <a:p>
            <a:pPr indent="-336550" lvl="0" marL="457200" marR="0" rtl="0" algn="just">
              <a:lnSpc>
                <a:spcPct val="115000"/>
              </a:lnSpc>
              <a:spcBef>
                <a:spcPts val="1200"/>
              </a:spcBef>
              <a:spcAft>
                <a:spcPts val="0"/>
              </a:spcAft>
              <a:buClr>
                <a:srgbClr val="171717"/>
              </a:buClr>
              <a:buSzPts val="1700"/>
              <a:buFont typeface="Exo Medium"/>
              <a:buChar char="-"/>
            </a:pPr>
            <a:r>
              <a:rPr b="0" i="0" lang="en-US" sz="1700" u="none" cap="none" strike="noStrike">
                <a:solidFill>
                  <a:srgbClr val="161616"/>
                </a:solidFill>
                <a:highlight>
                  <a:srgbClr val="FFFFFF"/>
                </a:highlight>
                <a:latin typeface="Arial"/>
                <a:ea typeface="Arial"/>
                <a:cs typeface="Arial"/>
                <a:sym typeface="Arial"/>
              </a:rPr>
              <a:t>Hàm này phù hợp để chuyển làm bộ lọc cho hàm </a:t>
            </a:r>
            <a:r>
              <a:rPr b="0" i="0" lang="en-US" sz="1700" u="none" cap="none" strike="noStrike">
                <a:solidFill>
                  <a:schemeClr val="hlink"/>
                </a:solidFill>
                <a:highlight>
                  <a:srgbClr val="FFFFFF"/>
                </a:highlight>
                <a:uFill>
                  <a:noFill/>
                </a:uFill>
                <a:latin typeface="Arial"/>
                <a:ea typeface="Arial"/>
                <a:cs typeface="Arial"/>
                <a:sym typeface="Arial"/>
                <a:hlinkClick r:id="rId3"/>
              </a:rPr>
              <a:t>CALCULATE</a:t>
            </a:r>
            <a:r>
              <a:rPr b="0" i="0" lang="en-US" sz="1700" u="none" cap="none" strike="noStrike">
                <a:solidFill>
                  <a:srgbClr val="161616"/>
                </a:solidFill>
                <a:highlight>
                  <a:srgbClr val="FFFFFF"/>
                </a:highlight>
                <a:latin typeface="Arial"/>
                <a:ea typeface="Arial"/>
                <a:cs typeface="Arial"/>
                <a:sym typeface="Arial"/>
              </a:rPr>
              <a:t> . Sử dụng nó để lọc một biểu thức theo các khoảng ngày tiêu chuẩn, chẳng hạn như ngày, tháng, quý hoặc năm.</a:t>
            </a:r>
            <a:endParaRPr b="0" i="0" sz="1700" u="none" cap="none" strike="noStrike">
              <a:solidFill>
                <a:srgbClr val="171717"/>
              </a:solidFill>
              <a:latin typeface="Exo Medium"/>
              <a:ea typeface="Exo Medium"/>
              <a:cs typeface="Exo Medium"/>
              <a:sym typeface="Exo Medium"/>
            </a:endParaRPr>
          </a:p>
        </p:txBody>
      </p:sp>
      <p:sp>
        <p:nvSpPr>
          <p:cNvPr id="928" name="Google Shape;928;g24f69841cc8_0_51"/>
          <p:cNvSpPr txBox="1"/>
          <p:nvPr/>
        </p:nvSpPr>
        <p:spPr>
          <a:xfrm>
            <a:off x="353700" y="380250"/>
            <a:ext cx="11332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000000"/>
                </a:solidFill>
                <a:latin typeface="Exo"/>
                <a:ea typeface="Exo"/>
                <a:cs typeface="Exo"/>
                <a:sym typeface="Exo"/>
              </a:rPr>
              <a:t>HÀM </a:t>
            </a:r>
            <a:r>
              <a:rPr b="1" i="0" lang="en-US" sz="3800" u="none" cap="none" strike="noStrike">
                <a:solidFill>
                  <a:srgbClr val="E2262D"/>
                </a:solidFill>
                <a:latin typeface="Exo"/>
                <a:ea typeface="Exo"/>
                <a:cs typeface="Exo"/>
                <a:sym typeface="Exo"/>
              </a:rPr>
              <a:t>THỜI GIAN</a:t>
            </a:r>
            <a:r>
              <a:rPr b="1" i="0" lang="en-US" sz="3800" u="none" cap="none" strike="noStrike">
                <a:solidFill>
                  <a:srgbClr val="000000"/>
                </a:solidFill>
                <a:latin typeface="Exo"/>
                <a:ea typeface="Exo"/>
                <a:cs typeface="Exo"/>
                <a:sym typeface="Exo"/>
              </a:rPr>
              <a:t> - XỬ LÝ </a:t>
            </a:r>
            <a:r>
              <a:rPr b="1" i="0" lang="en-US" sz="3800" u="none" cap="none" strike="noStrike">
                <a:solidFill>
                  <a:srgbClr val="E11F26"/>
                </a:solidFill>
                <a:latin typeface="Exo"/>
                <a:ea typeface="Exo"/>
                <a:cs typeface="Exo"/>
                <a:sym typeface="Exo"/>
              </a:rPr>
              <a:t>NGÀY GIỜ </a:t>
            </a:r>
            <a:endParaRPr b="1" i="0" sz="3800" u="none" cap="none" strike="noStrike">
              <a:solidFill>
                <a:srgbClr val="000000"/>
              </a:solidFill>
              <a:latin typeface="Exo"/>
              <a:ea typeface="Exo"/>
              <a:cs typeface="Exo"/>
              <a:sym typeface="Exo"/>
            </a:endParaRPr>
          </a:p>
        </p:txBody>
      </p:sp>
      <p:pic>
        <p:nvPicPr>
          <p:cNvPr id="929" name="Google Shape;929;g24f69841cc8_0_51"/>
          <p:cNvPicPr preferRelativeResize="0"/>
          <p:nvPr/>
        </p:nvPicPr>
        <p:blipFill rotWithShape="1">
          <a:blip r:embed="rId4">
            <a:alphaModFix/>
          </a:blip>
          <a:srcRect b="0" l="0" r="0" t="0"/>
          <a:stretch/>
        </p:blipFill>
        <p:spPr>
          <a:xfrm>
            <a:off x="1818463" y="1718352"/>
            <a:ext cx="6296025" cy="290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pic>
        <p:nvPicPr>
          <p:cNvPr id="934" name="Google Shape;934;g24e400a9610_0_127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935" name="Google Shape;935;g24e400a9610_0_127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936" name="Google Shape;936;g24e400a9610_0_127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937" name="Google Shape;937;g24e400a9610_0_127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pic>
        <p:nvPicPr>
          <p:cNvPr id="938" name="Google Shape;938;g24e400a9610_0_127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
        <p:nvSpPr>
          <p:cNvPr id="939" name="Google Shape;939;g24e400a9610_0_1274"/>
          <p:cNvSpPr txBox="1"/>
          <p:nvPr/>
        </p:nvSpPr>
        <p:spPr>
          <a:xfrm>
            <a:off x="352148" y="4188000"/>
            <a:ext cx="8455800" cy="354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1700" u="none" cap="none" strike="noStrike">
                <a:solidFill>
                  <a:schemeClr val="lt1"/>
                </a:solidFill>
                <a:latin typeface="Exo Black"/>
                <a:ea typeface="Exo Black"/>
                <a:cs typeface="Exo Black"/>
                <a:sym typeface="Exo Black"/>
              </a:rPr>
              <a:t>HÀM LỌC</a:t>
            </a:r>
            <a:endParaRPr b="0" i="0" sz="1700" u="none" cap="none" strike="noStrike">
              <a:solidFill>
                <a:schemeClr val="lt1"/>
              </a:solidFill>
              <a:latin typeface="Exo Black"/>
              <a:ea typeface="Exo Black"/>
              <a:cs typeface="Exo Black"/>
              <a:sym typeface="Exo Black"/>
            </a:endParaRPr>
          </a:p>
        </p:txBody>
      </p:sp>
      <p:sp>
        <p:nvSpPr>
          <p:cNvPr id="940" name="Google Shape;940;g24e400a9610_0_1274"/>
          <p:cNvSpPr txBox="1"/>
          <p:nvPr/>
        </p:nvSpPr>
        <p:spPr>
          <a:xfrm>
            <a:off x="-264650" y="2489300"/>
            <a:ext cx="96894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HÀM THÔNG DỤNG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CỦA DAX</a:t>
            </a:r>
            <a:endParaRPr b="0" i="0" sz="5100" u="none" cap="none" strike="noStrike">
              <a:solidFill>
                <a:schemeClr val="lt1"/>
              </a:solidFill>
              <a:latin typeface="Exo Black"/>
              <a:ea typeface="Exo Black"/>
              <a:cs typeface="Exo Black"/>
              <a:sym typeface="Exo Black"/>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g24b735fefa5_0_315"/>
          <p:cNvSpPr/>
          <p:nvPr/>
        </p:nvSpPr>
        <p:spPr>
          <a:xfrm>
            <a:off x="393900" y="3283040"/>
            <a:ext cx="11404200" cy="9885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E2262D"/>
              </a:solidFill>
              <a:latin typeface="Exo"/>
              <a:ea typeface="Exo"/>
              <a:cs typeface="Exo"/>
              <a:sym typeface="Exo"/>
            </a:endParaRPr>
          </a:p>
        </p:txBody>
      </p:sp>
      <p:sp>
        <p:nvSpPr>
          <p:cNvPr id="947" name="Google Shape;947;g24b735fefa5_0_315"/>
          <p:cNvSpPr txBox="1"/>
          <p:nvPr/>
        </p:nvSpPr>
        <p:spPr>
          <a:xfrm>
            <a:off x="393900" y="4496963"/>
            <a:ext cx="6683700" cy="1847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1" lang="en-US" sz="1800" u="none" cap="none" strike="noStrike">
                <a:solidFill>
                  <a:srgbClr val="171717"/>
                </a:solidFill>
                <a:latin typeface="Exo"/>
                <a:ea typeface="Exo"/>
                <a:cs typeface="Exo"/>
                <a:sym typeface="Exo"/>
              </a:rPr>
              <a:t>Ví dụ sử dụng CALCULATE()</a:t>
            </a:r>
            <a:endParaRPr b="1" i="1"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Giả sử bạn có một bảng dữ liệu về doanh số bán hàng của </a:t>
            </a:r>
            <a:endParaRPr b="0" i="0" sz="18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các sản phẩm trong các tháng khác nhau. Bạn muốn tính toán tổng số sản phẩm được đặt mua cho các sản phẩm trong năm 2015, nhưng chỉ tính toán cho các tháng </a:t>
            </a:r>
            <a:endParaRPr b="0" i="0" sz="18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từ tháng 2 đến tháng 6</a:t>
            </a:r>
            <a:r>
              <a:rPr b="0" i="0" lang="en-US" sz="1200" u="none" cap="none" strike="noStrike">
                <a:solidFill>
                  <a:srgbClr val="D1D5DB"/>
                </a:solidFill>
                <a:highlight>
                  <a:srgbClr val="444654"/>
                </a:highlight>
                <a:latin typeface="Roboto"/>
                <a:ea typeface="Roboto"/>
                <a:cs typeface="Roboto"/>
                <a:sym typeface="Roboto"/>
              </a:rPr>
              <a:t>.</a:t>
            </a:r>
            <a:endParaRPr b="0" i="0" sz="1400" u="none" cap="none" strike="noStrike">
              <a:solidFill>
                <a:srgbClr val="000000"/>
              </a:solidFill>
              <a:latin typeface="Calibri"/>
              <a:ea typeface="Calibri"/>
              <a:cs typeface="Calibri"/>
              <a:sym typeface="Calibri"/>
            </a:endParaRPr>
          </a:p>
        </p:txBody>
      </p:sp>
      <p:pic>
        <p:nvPicPr>
          <p:cNvPr id="948" name="Google Shape;948;g24b735fefa5_0_315"/>
          <p:cNvPicPr preferRelativeResize="0"/>
          <p:nvPr/>
        </p:nvPicPr>
        <p:blipFill rotWithShape="1">
          <a:blip r:embed="rId3">
            <a:alphaModFix/>
          </a:blip>
          <a:srcRect b="0" l="0" r="0" t="0"/>
          <a:stretch/>
        </p:blipFill>
        <p:spPr>
          <a:xfrm>
            <a:off x="575700" y="3528688"/>
            <a:ext cx="11222400" cy="313986"/>
          </a:xfrm>
          <a:prstGeom prst="rect">
            <a:avLst/>
          </a:prstGeom>
          <a:noFill/>
          <a:ln>
            <a:noFill/>
          </a:ln>
        </p:spPr>
      </p:pic>
      <p:pic>
        <p:nvPicPr>
          <p:cNvPr id="949" name="Google Shape;949;g24b735fefa5_0_315"/>
          <p:cNvPicPr preferRelativeResize="0"/>
          <p:nvPr/>
        </p:nvPicPr>
        <p:blipFill rotWithShape="1">
          <a:blip r:embed="rId4">
            <a:alphaModFix/>
          </a:blip>
          <a:srcRect b="0" l="0" r="0" t="0"/>
          <a:stretch/>
        </p:blipFill>
        <p:spPr>
          <a:xfrm>
            <a:off x="9285501" y="4271418"/>
            <a:ext cx="2512599" cy="1847100"/>
          </a:xfrm>
          <a:prstGeom prst="rect">
            <a:avLst/>
          </a:prstGeom>
          <a:noFill/>
          <a:ln>
            <a:noFill/>
          </a:ln>
        </p:spPr>
      </p:pic>
      <p:sp>
        <p:nvSpPr>
          <p:cNvPr id="950" name="Google Shape;950;g24b735fefa5_0_315"/>
          <p:cNvSpPr txBox="1"/>
          <p:nvPr/>
        </p:nvSpPr>
        <p:spPr>
          <a:xfrm>
            <a:off x="9683838" y="5867650"/>
            <a:ext cx="18765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42719B"/>
                </a:solidFill>
                <a:latin typeface="Exo"/>
                <a:ea typeface="Exo"/>
                <a:cs typeface="Exo"/>
                <a:sym typeface="Exo"/>
              </a:rPr>
              <a:t>Kết quả hiển thị</a:t>
            </a:r>
            <a:endParaRPr b="1" i="1" sz="1400" u="none" cap="none" strike="noStrike">
              <a:solidFill>
                <a:srgbClr val="42719B"/>
              </a:solidFill>
              <a:latin typeface="Exo"/>
              <a:ea typeface="Exo"/>
              <a:cs typeface="Exo"/>
              <a:sym typeface="Exo"/>
            </a:endParaRPr>
          </a:p>
        </p:txBody>
      </p:sp>
      <p:sp>
        <p:nvSpPr>
          <p:cNvPr id="951" name="Google Shape;951;g24b735fefa5_0_315"/>
          <p:cNvSpPr txBox="1"/>
          <p:nvPr/>
        </p:nvSpPr>
        <p:spPr>
          <a:xfrm>
            <a:off x="446700" y="513950"/>
            <a:ext cx="11113800" cy="2586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Các hàm giá trị và bộ lọc trong DAX là một trong những hàm phức tạp và mạnh mẽ nhất. </a:t>
            </a:r>
            <a:endParaRPr b="0" i="0" sz="1800" u="none" cap="none" strike="noStrike">
              <a:solidFill>
                <a:srgbClr val="171717"/>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171717"/>
                </a:solidFill>
                <a:latin typeface="Exo Medium"/>
                <a:ea typeface="Exo Medium"/>
                <a:cs typeface="Exo Medium"/>
                <a:sym typeface="Exo Medium"/>
              </a:rPr>
              <a:t>Các hàm này cho phép bạn thao tác với ngữ cảnh dữ liệu để tạo các phép tính động. </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Char char="-"/>
            </a:pPr>
            <a:r>
              <a:rPr b="0" i="0" lang="en-US" sz="1800" u="none" cap="none" strike="noStrike">
                <a:solidFill>
                  <a:srgbClr val="171717"/>
                </a:solidFill>
                <a:latin typeface="Exo Medium"/>
                <a:ea typeface="Exo Medium"/>
                <a:cs typeface="Exo Medium"/>
                <a:sym typeface="Exo Medium"/>
              </a:rPr>
              <a:t>Một số hàm lọc phổ biến như: </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Char char="+"/>
            </a:pPr>
            <a:r>
              <a:rPr b="1" i="0" lang="en-US" sz="1800" u="none" cap="none" strike="noStrike">
                <a:solidFill>
                  <a:srgbClr val="171717"/>
                </a:solidFill>
                <a:latin typeface="Exo"/>
                <a:ea typeface="Exo"/>
                <a:cs typeface="Exo"/>
                <a:sym typeface="Exo"/>
              </a:rPr>
              <a:t>Calculate()</a:t>
            </a:r>
            <a:r>
              <a:rPr b="0" i="0" lang="en-US" sz="1800" u="none" cap="none" strike="noStrike">
                <a:solidFill>
                  <a:srgbClr val="171717"/>
                </a:solidFill>
                <a:latin typeface="Exo Medium"/>
                <a:ea typeface="Exo Medium"/>
                <a:cs typeface="Exo Medium"/>
                <a:sym typeface="Exo Medium"/>
              </a:rPr>
              <a:t>: Hàm này được sử dụng để thay đổi bối cảnh tính toán của các biểu thức trong công thức DAX và tạo ra các bộ lọc tạm thời để xác định các quy tắc tính toán.</a:t>
            </a:r>
            <a:endParaRPr b="0" i="0" sz="1800" u="none" cap="none" strike="noStrike">
              <a:solidFill>
                <a:srgbClr val="171717"/>
              </a:solidFill>
              <a:latin typeface="Exo Medium"/>
              <a:ea typeface="Exo Medium"/>
              <a:cs typeface="Exo Medium"/>
              <a:sym typeface="Exo Medium"/>
            </a:endParaRPr>
          </a:p>
          <a:p>
            <a:pPr indent="0" lvl="0" marL="914400" marR="0" rtl="0" algn="just">
              <a:lnSpc>
                <a:spcPct val="100000"/>
              </a:lnSpc>
              <a:spcBef>
                <a:spcPts val="0"/>
              </a:spcBef>
              <a:spcAft>
                <a:spcPts val="0"/>
              </a:spcAft>
              <a:buClr>
                <a:srgbClr val="000000"/>
              </a:buClr>
              <a:buSzPts val="1100"/>
              <a:buFont typeface="Arial"/>
              <a:buNone/>
            </a:pPr>
            <a:r>
              <a:t/>
            </a:r>
            <a:endParaRPr b="0" i="0" sz="1800" u="none" cap="none" strike="noStrike">
              <a:solidFill>
                <a:srgbClr val="171717"/>
              </a:solidFill>
              <a:latin typeface="Exo Medium"/>
              <a:ea typeface="Exo Medium"/>
              <a:cs typeface="Exo Medium"/>
              <a:sym typeface="Exo Medium"/>
            </a:endParaRPr>
          </a:p>
          <a:p>
            <a:pPr indent="-342900" lvl="0" marL="457200" marR="0" rtl="0" algn="just">
              <a:lnSpc>
                <a:spcPct val="100000"/>
              </a:lnSpc>
              <a:spcBef>
                <a:spcPts val="0"/>
              </a:spcBef>
              <a:spcAft>
                <a:spcPts val="0"/>
              </a:spcAft>
              <a:buClr>
                <a:srgbClr val="171717"/>
              </a:buClr>
              <a:buSzPts val="1800"/>
              <a:buFont typeface="Exo Medium"/>
              <a:buChar char="+"/>
            </a:pPr>
            <a:r>
              <a:rPr b="1" i="0" lang="en-US" sz="1800" u="none" cap="none" strike="noStrike">
                <a:solidFill>
                  <a:srgbClr val="171717"/>
                </a:solidFill>
                <a:latin typeface="Exo"/>
                <a:ea typeface="Exo"/>
                <a:cs typeface="Exo"/>
                <a:sym typeface="Exo"/>
              </a:rPr>
              <a:t>ALL()</a:t>
            </a:r>
            <a:r>
              <a:rPr b="0" i="0" lang="en-US" sz="1800" u="none" cap="none" strike="noStrike">
                <a:solidFill>
                  <a:srgbClr val="171717"/>
                </a:solidFill>
                <a:latin typeface="Exo Medium"/>
                <a:ea typeface="Exo Medium"/>
                <a:cs typeface="Exo Medium"/>
                <a:sym typeface="Exo Medium"/>
              </a:rPr>
              <a:t>: Hàm này được sử dụng để loại bỏ hoặc xóa bỏ các bộ lọc hoặc quy tắc lọc hiện tại trong một biểu thức DAX. Hàm này có tác dụng quan trọng trong việc thay đổi phạm vi tính toán và hiệu quả trong công thức DAX</a:t>
            </a:r>
            <a:r>
              <a:rPr b="0" i="0" lang="en-US" sz="1200" u="none" cap="none" strike="noStrike">
                <a:solidFill>
                  <a:srgbClr val="D1D5DB"/>
                </a:solidFill>
                <a:highlight>
                  <a:srgbClr val="444654"/>
                </a:highlight>
                <a:latin typeface="Roboto"/>
                <a:ea typeface="Roboto"/>
                <a:cs typeface="Roboto"/>
                <a:sym typeface="Roboto"/>
              </a:rPr>
              <a:t>.</a:t>
            </a:r>
            <a:endParaRPr b="0" i="0" sz="1800" u="none" cap="none" strike="noStrike">
              <a:solidFill>
                <a:srgbClr val="171717"/>
              </a:solidFill>
              <a:latin typeface="Exo Medium"/>
              <a:ea typeface="Exo Medium"/>
              <a:cs typeface="Exo Medium"/>
              <a:sym typeface="Exo Medium"/>
            </a:endParaRPr>
          </a:p>
        </p:txBody>
      </p:sp>
      <p:sp>
        <p:nvSpPr>
          <p:cNvPr id="952" name="Google Shape;952;g24b735fefa5_0_315"/>
          <p:cNvSpPr txBox="1"/>
          <p:nvPr/>
        </p:nvSpPr>
        <p:spPr>
          <a:xfrm>
            <a:off x="5248638" y="3832413"/>
            <a:ext cx="1876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1" lang="en-US" sz="1400" u="none" cap="none" strike="noStrike">
                <a:solidFill>
                  <a:srgbClr val="0B5394"/>
                </a:solidFill>
                <a:latin typeface="Exo"/>
                <a:ea typeface="Exo"/>
                <a:cs typeface="Exo"/>
                <a:sym typeface="Exo"/>
              </a:rPr>
              <a:t>Biểu thức DAX</a:t>
            </a:r>
            <a:endParaRPr b="1" i="1" sz="1400" u="none" cap="none" strike="noStrike">
              <a:solidFill>
                <a:srgbClr val="0B5394"/>
              </a:solidFill>
              <a:latin typeface="Exo"/>
              <a:ea typeface="Exo"/>
              <a:cs typeface="Exo"/>
              <a:sym typeface="Exo"/>
            </a:endParaRPr>
          </a:p>
        </p:txBody>
      </p:sp>
      <p:sp>
        <p:nvSpPr>
          <p:cNvPr id="953" name="Google Shape;953;g24b735fefa5_0_315"/>
          <p:cNvSpPr/>
          <p:nvPr/>
        </p:nvSpPr>
        <p:spPr>
          <a:xfrm rot="5400000">
            <a:off x="8878640" y="4751649"/>
            <a:ext cx="1102200" cy="508200"/>
          </a:xfrm>
          <a:prstGeom prst="bentUpArrow">
            <a:avLst>
              <a:gd fmla="val 25000" name="adj1"/>
              <a:gd fmla="val 25000" name="adj2"/>
              <a:gd fmla="val 25000" name="adj3"/>
            </a:avLst>
          </a:prstGeom>
          <a:solidFill>
            <a:srgbClr val="E31F26"/>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g24b735fefa5_0_33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959" name="Google Shape;959;g24b735fefa5_0_339"/>
          <p:cNvSpPr txBox="1"/>
          <p:nvPr/>
        </p:nvSpPr>
        <p:spPr>
          <a:xfrm>
            <a:off x="4943975" y="1037826"/>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960" name="Google Shape;960;g24b735fefa5_0_339"/>
          <p:cNvPicPr preferRelativeResize="0"/>
          <p:nvPr/>
        </p:nvPicPr>
        <p:blipFill rotWithShape="1">
          <a:blip r:embed="rId3">
            <a:alphaModFix/>
          </a:blip>
          <a:srcRect b="0" l="0" r="0" t="0"/>
          <a:stretch/>
        </p:blipFill>
        <p:spPr>
          <a:xfrm>
            <a:off x="124000" y="1103788"/>
            <a:ext cx="4854650" cy="4650425"/>
          </a:xfrm>
          <a:prstGeom prst="rect">
            <a:avLst/>
          </a:prstGeom>
          <a:noFill/>
          <a:ln>
            <a:noFill/>
          </a:ln>
        </p:spPr>
      </p:pic>
      <p:grpSp>
        <p:nvGrpSpPr>
          <p:cNvPr id="961" name="Google Shape;961;g24b735fefa5_0_339"/>
          <p:cNvGrpSpPr/>
          <p:nvPr/>
        </p:nvGrpSpPr>
        <p:grpSpPr>
          <a:xfrm>
            <a:off x="5033850" y="1913311"/>
            <a:ext cx="6535203" cy="2872629"/>
            <a:chOff x="5143844" y="2449449"/>
            <a:chExt cx="6535203" cy="3301114"/>
          </a:xfrm>
        </p:grpSpPr>
        <p:sp>
          <p:nvSpPr>
            <p:cNvPr id="962" name="Google Shape;962;g24b735fefa5_0_339"/>
            <p:cNvSpPr/>
            <p:nvPr/>
          </p:nvSpPr>
          <p:spPr>
            <a:xfrm>
              <a:off x="5143844" y="2449449"/>
              <a:ext cx="6535200" cy="10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DAX là gì? Tại sao phải sử dụng DAX?</a:t>
              </a:r>
              <a:endParaRPr b="0" i="0" sz="2000" u="none" cap="none" strike="noStrike">
                <a:solidFill>
                  <a:srgbClr val="E31F26"/>
                </a:solidFill>
                <a:latin typeface="Calibri"/>
                <a:ea typeface="Calibri"/>
                <a:cs typeface="Calibri"/>
                <a:sym typeface="Calibri"/>
              </a:endParaRPr>
            </a:p>
          </p:txBody>
        </p:sp>
        <p:sp>
          <p:nvSpPr>
            <p:cNvPr id="963" name="Google Shape;963;g24b735fefa5_0_339"/>
            <p:cNvSpPr/>
            <p:nvPr/>
          </p:nvSpPr>
          <p:spPr>
            <a:xfrm>
              <a:off x="5143847" y="3748538"/>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Cú pháp của DAX. Các kiểu tính toán của DAX </a:t>
              </a:r>
              <a:endParaRPr b="0" i="0" sz="2000" u="none" cap="none" strike="noStrike">
                <a:solidFill>
                  <a:srgbClr val="E31F26"/>
                </a:solidFill>
                <a:latin typeface="Calibri"/>
                <a:ea typeface="Calibri"/>
                <a:cs typeface="Calibri"/>
                <a:sym typeface="Calibri"/>
              </a:endParaRPr>
            </a:p>
          </p:txBody>
        </p:sp>
        <p:sp>
          <p:nvSpPr>
            <p:cNvPr id="964" name="Google Shape;964;g24b735fefa5_0_339"/>
            <p:cNvSpPr/>
            <p:nvPr/>
          </p:nvSpPr>
          <p:spPr>
            <a:xfrm>
              <a:off x="5143847" y="4862863"/>
              <a:ext cx="6535200" cy="8877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3. Các hàm DAX phổ biến</a:t>
              </a:r>
              <a:endParaRPr b="0" i="0" sz="2000" u="none" cap="none" strike="noStrike">
                <a:solidFill>
                  <a:srgbClr val="E31F26"/>
                </a:solidFill>
                <a:latin typeface="Calibri"/>
                <a:ea typeface="Calibri"/>
                <a:cs typeface="Calibri"/>
                <a:sym typeface="Calibri"/>
              </a:endParaRPr>
            </a:p>
          </p:txBody>
        </p:sp>
      </p:grpSp>
      <p:sp>
        <p:nvSpPr>
          <p:cNvPr id="965" name="Google Shape;965;g24b735fefa5_0_339"/>
          <p:cNvSpPr/>
          <p:nvPr/>
        </p:nvSpPr>
        <p:spPr>
          <a:xfrm>
            <a:off x="5033853" y="5047664"/>
            <a:ext cx="6535200" cy="7725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lt1"/>
                </a:solidFill>
                <a:latin typeface="Exo"/>
                <a:ea typeface="Exo"/>
                <a:cs typeface="Exo"/>
                <a:sym typeface="Exo"/>
              </a:rPr>
              <a:t>   4. Luyện tập xây dựng các biểu thức DAX để phân  </a:t>
            </a:r>
            <a:endParaRPr b="1" i="0" sz="20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lt1"/>
                </a:solidFill>
                <a:latin typeface="Exo"/>
                <a:ea typeface="Exo"/>
                <a:cs typeface="Exo"/>
                <a:sym typeface="Exo"/>
              </a:rPr>
              <a:t>       tích dữ liệu</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pic>
        <p:nvPicPr>
          <p:cNvPr id="971" name="Google Shape;971;g24b735fefa5_0_350"/>
          <p:cNvPicPr preferRelativeResize="0"/>
          <p:nvPr/>
        </p:nvPicPr>
        <p:blipFill rotWithShape="1">
          <a:blip r:embed="rId3">
            <a:alphaModFix/>
          </a:blip>
          <a:srcRect b="0" l="0" r="0" t="0"/>
          <a:stretch/>
        </p:blipFill>
        <p:spPr>
          <a:xfrm flipH="1">
            <a:off x="8690875" y="1295400"/>
            <a:ext cx="2991925" cy="3019925"/>
          </a:xfrm>
          <a:prstGeom prst="rect">
            <a:avLst/>
          </a:prstGeom>
          <a:noFill/>
          <a:ln>
            <a:noFill/>
          </a:ln>
        </p:spPr>
      </p:pic>
      <p:sp>
        <p:nvSpPr>
          <p:cNvPr id="972" name="Google Shape;972;g24b735fefa5_0_350"/>
          <p:cNvSpPr txBox="1"/>
          <p:nvPr/>
        </p:nvSpPr>
        <p:spPr>
          <a:xfrm>
            <a:off x="3880050" y="2085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sp>
        <p:nvSpPr>
          <p:cNvPr id="973" name="Google Shape;973;g24b735fefa5_0_350"/>
          <p:cNvSpPr txBox="1"/>
          <p:nvPr/>
        </p:nvSpPr>
        <p:spPr>
          <a:xfrm>
            <a:off x="65700" y="916500"/>
            <a:ext cx="12060600" cy="446400"/>
          </a:xfrm>
          <a:prstGeom prst="rect">
            <a:avLst/>
          </a:prstGeom>
          <a:noFill/>
          <a:ln>
            <a:noFill/>
          </a:ln>
        </p:spPr>
        <p:txBody>
          <a:bodyPr anchorCtr="0" anchor="t" bIns="91425" lIns="91425" spcFirstLastPara="1" rIns="91425" wrap="square" tIns="91425">
            <a:spAutoFit/>
          </a:bodyPr>
          <a:lstStyle/>
          <a:p>
            <a:pPr indent="0" lvl="0" marL="91440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Exo Medium"/>
              <a:ea typeface="Exo Medium"/>
              <a:cs typeface="Exo Medium"/>
              <a:sym typeface="Exo Medium"/>
            </a:endParaRPr>
          </a:p>
        </p:txBody>
      </p:sp>
      <p:grpSp>
        <p:nvGrpSpPr>
          <p:cNvPr id="974" name="Google Shape;974;g24b735fefa5_0_350"/>
          <p:cNvGrpSpPr/>
          <p:nvPr/>
        </p:nvGrpSpPr>
        <p:grpSpPr>
          <a:xfrm>
            <a:off x="4249110" y="325294"/>
            <a:ext cx="474874" cy="474408"/>
            <a:chOff x="3040984" y="3681059"/>
            <a:chExt cx="356164" cy="355815"/>
          </a:xfrm>
        </p:grpSpPr>
        <p:sp>
          <p:nvSpPr>
            <p:cNvPr id="975" name="Google Shape;975;g24b735fefa5_0_35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76" name="Google Shape;976;g24b735fefa5_0_35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77" name="Google Shape;977;g24b735fefa5_0_35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
        <p:nvSpPr>
          <p:cNvPr id="978" name="Google Shape;978;g24b735fefa5_0_350"/>
          <p:cNvSpPr txBox="1"/>
          <p:nvPr/>
        </p:nvSpPr>
        <p:spPr>
          <a:xfrm>
            <a:off x="509200" y="1566250"/>
            <a:ext cx="8724900" cy="449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Với bộ dữ liệu sau, </a:t>
            </a:r>
            <a:r>
              <a:rPr b="0" i="0" lang="en-US" sz="1400" u="sng" cap="none" strike="noStrike">
                <a:solidFill>
                  <a:schemeClr val="hlink"/>
                </a:solidFill>
                <a:latin typeface="Exo Medium"/>
                <a:ea typeface="Exo Medium"/>
                <a:cs typeface="Exo Medium"/>
                <a:sym typeface="Exo Medium"/>
                <a:hlinkClick r:id="rId4"/>
              </a:rPr>
              <a:t>link</a:t>
            </a:r>
            <a:r>
              <a:rPr b="0" i="0" lang="en-US" sz="1400" u="none" cap="none" strike="noStrike">
                <a:solidFill>
                  <a:srgbClr val="000000"/>
                </a:solidFill>
                <a:latin typeface="Exo Medium"/>
                <a:ea typeface="Exo Medium"/>
                <a:cs typeface="Exo Medium"/>
                <a:sym typeface="Exo Medium"/>
              </a:rPr>
              <a:t> , bạn hãy tạo các calculated column sau:</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1. Trong bảng AdventureWorks_Customer, Thêm một cột có tên là "Customer Priority" và có giá trị như sau: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Char char="-"/>
            </a:pPr>
            <a:r>
              <a:rPr b="0" i="0" lang="en-US" sz="1400" u="none" cap="none" strike="noStrike">
                <a:solidFill>
                  <a:srgbClr val="000000"/>
                </a:solidFill>
                <a:latin typeface="Exo Medium"/>
                <a:ea typeface="Exo Medium"/>
                <a:cs typeface="Exo Medium"/>
                <a:sym typeface="Exo Medium"/>
              </a:rPr>
              <a:t> "Priority" cho khách hàng dưới 50 tuổi và có thu nhập trên $100,000</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Char char="-"/>
            </a:pPr>
            <a:r>
              <a:rPr b="0" i="0" lang="en-US" sz="1400" u="none" cap="none" strike="noStrike">
                <a:solidFill>
                  <a:srgbClr val="000000"/>
                </a:solidFill>
                <a:latin typeface="Exo Medium"/>
                <a:ea typeface="Exo Medium"/>
                <a:cs typeface="Exo Medium"/>
                <a:sym typeface="Exo Medium"/>
              </a:rPr>
              <a:t>"Standard“  cho các trường hợp còn lại</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2. Với bảng AdventureWorks_Product, Thêm một cột "Price Point" và có giá trị với điều kiện như sau: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Char char="-"/>
            </a:pPr>
            <a:r>
              <a:rPr b="0" i="0" lang="en-US" sz="1400" u="none" cap="none" strike="noStrike">
                <a:solidFill>
                  <a:srgbClr val="000000"/>
                </a:solidFill>
                <a:latin typeface="Exo Medium"/>
                <a:ea typeface="Exo Medium"/>
                <a:cs typeface="Exo Medium"/>
                <a:sym typeface="Exo Medium"/>
              </a:rPr>
              <a:t>Giá trị sản phẩm lớn hơn $500, Price Point = "High“</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Char char="-"/>
            </a:pPr>
            <a:r>
              <a:rPr b="0" i="0" lang="en-US" sz="1400" u="none" cap="none" strike="noStrike">
                <a:solidFill>
                  <a:srgbClr val="000000"/>
                </a:solidFill>
                <a:latin typeface="Exo Medium"/>
                <a:ea typeface="Exo Medium"/>
                <a:cs typeface="Exo Medium"/>
                <a:sym typeface="Exo Medium"/>
              </a:rPr>
              <a:t>Nếu giá trị sản phẩm từ $100 đến $500, Price Point ="Mid-Range“ </a:t>
            </a:r>
            <a:endParaRPr b="0" i="0" sz="1400" u="none" cap="none" strike="noStrike">
              <a:solidFill>
                <a:srgbClr val="000000"/>
              </a:solidFill>
              <a:latin typeface="Exo Medium"/>
              <a:ea typeface="Exo Medium"/>
              <a:cs typeface="Exo Medium"/>
              <a:sym typeface="Exo Medium"/>
            </a:endParaRPr>
          </a:p>
          <a:p>
            <a:pPr indent="-317500" lvl="0" marL="457200" marR="0" rtl="0" algn="l">
              <a:lnSpc>
                <a:spcPct val="100000"/>
              </a:lnSpc>
              <a:spcBef>
                <a:spcPts val="0"/>
              </a:spcBef>
              <a:spcAft>
                <a:spcPts val="0"/>
              </a:spcAft>
              <a:buClr>
                <a:srgbClr val="000000"/>
              </a:buClr>
              <a:buSzPts val="1400"/>
              <a:buFont typeface="Exo Medium"/>
              <a:buChar char="-"/>
            </a:pPr>
            <a:r>
              <a:rPr b="0" i="0" lang="en-US" sz="1400" u="none" cap="none" strike="noStrike">
                <a:solidFill>
                  <a:srgbClr val="000000"/>
                </a:solidFill>
                <a:latin typeface="Exo Medium"/>
                <a:ea typeface="Exo Medium"/>
                <a:cs typeface="Exo Medium"/>
                <a:sym typeface="Exo Medium"/>
              </a:rPr>
              <a:t>Nếu giá trị sản phẩm thấp hơn $100, Price Point = "Low“</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3. Trong bảng AdventureWorks_Calendar, thêm một cột có tên là "Short Day" để trích xuất và viết hoa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ba chữ cái đầu tiên từ cột DayName</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Tạo các measures </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1. Tạo measure có tên là "Product Models" để tính số lượng Product Model duy nhất (unique) trong bảng  (Kết quả mẫu: Có 119 unique product models)</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2. Tạo measure có tên là "ALL Returns" để tính tổng số lượng sản phẩm bị trả về (Kết quả mẫu : Tổng số trả về là 1,828)</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Medium"/>
                <a:ea typeface="Exo Medium"/>
                <a:cs typeface="Exo Medium"/>
                <a:sym typeface="Exo Medium"/>
              </a:rPr>
              <a:t>3. Tạo measure có tên là "% of All Returns" (Kết quả mẫu: Bạn sẽ thấy có 61.</a:t>
            </a:r>
            <a:r>
              <a:rPr lang="en-US">
                <a:latin typeface="Exo Medium"/>
                <a:ea typeface="Exo Medium"/>
                <a:cs typeface="Exo Medium"/>
                <a:sym typeface="Exo Medium"/>
              </a:rPr>
              <a:t>82</a:t>
            </a:r>
            <a:r>
              <a:rPr b="0" i="0" lang="en-US" sz="1400" u="none" cap="none" strike="noStrike">
                <a:solidFill>
                  <a:srgbClr val="000000"/>
                </a:solidFill>
                <a:latin typeface="Exo Medium"/>
                <a:ea typeface="Exo Medium"/>
                <a:cs typeface="Exo Medium"/>
                <a:sym typeface="Exo Medium"/>
              </a:rPr>
              <a:t>% cho loại sản phẩm Accessories)</a:t>
            </a:r>
            <a:endParaRPr b="0" i="0" sz="14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pic>
        <p:nvPicPr>
          <p:cNvPr id="983" name="Google Shape;983;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984" name="Google Shape;984;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985" name="Google Shape;985;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986" name="Google Shape;986;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987" name="Google Shape;987;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g24e400a9610_0_170"/>
          <p:cNvPicPr preferRelativeResize="0"/>
          <p:nvPr/>
        </p:nvPicPr>
        <p:blipFill rotWithShape="1">
          <a:blip r:embed="rId3">
            <a:alphaModFix/>
          </a:blip>
          <a:srcRect b="0" l="0" r="0" t="0"/>
          <a:stretch/>
        </p:blipFill>
        <p:spPr>
          <a:xfrm>
            <a:off x="8981063" y="2519078"/>
            <a:ext cx="1447799" cy="1531671"/>
          </a:xfrm>
          <a:prstGeom prst="rect">
            <a:avLst/>
          </a:prstGeom>
          <a:noFill/>
          <a:ln>
            <a:noFill/>
          </a:ln>
        </p:spPr>
      </p:pic>
      <p:sp>
        <p:nvSpPr>
          <p:cNvPr id="327" name="Google Shape;327;g24e400a9610_0_170"/>
          <p:cNvSpPr/>
          <p:nvPr/>
        </p:nvSpPr>
        <p:spPr>
          <a:xfrm>
            <a:off x="1763138" y="3387550"/>
            <a:ext cx="7647900" cy="2266200"/>
          </a:xfrm>
          <a:prstGeom prst="roundRect">
            <a:avLst>
              <a:gd fmla="val 16667" name="adj"/>
            </a:avLst>
          </a:prstGeom>
          <a:solidFill>
            <a:srgbClr val="FFFFFF"/>
          </a:solidFill>
          <a:ln cap="flat" cmpd="sng" w="12700">
            <a:solidFill>
              <a:srgbClr val="FFFFFF"/>
            </a:solidFill>
            <a:prstDash val="solid"/>
            <a:miter lim="800000"/>
            <a:headEnd len="sm" w="sm" type="none"/>
            <a:tailEnd len="sm" w="sm" type="none"/>
          </a:ln>
          <a:effectLst>
            <a:outerShdw blurRad="952500" sx="105000" rotWithShape="0" algn="ctr" sy="1050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8" name="Google Shape;328;g24e400a9610_0_170"/>
          <p:cNvSpPr txBox="1"/>
          <p:nvPr/>
        </p:nvSpPr>
        <p:spPr>
          <a:xfrm>
            <a:off x="4947649" y="3893288"/>
            <a:ext cx="43419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900" u="none" cap="none" strike="noStrike">
                <a:solidFill>
                  <a:srgbClr val="E2262D"/>
                </a:solidFill>
                <a:latin typeface="Exo Medium"/>
                <a:ea typeface="Exo Medium"/>
                <a:cs typeface="Exo Medium"/>
                <a:sym typeface="Exo Medium"/>
              </a:rPr>
              <a:t>“</a:t>
            </a:r>
            <a:r>
              <a:rPr b="1" i="0" lang="en-US" sz="1900" u="none" cap="none" strike="noStrike">
                <a:solidFill>
                  <a:schemeClr val="dk1"/>
                </a:solidFill>
                <a:latin typeface="Exo Medium"/>
                <a:ea typeface="Exo Medium"/>
                <a:cs typeface="Exo Medium"/>
                <a:sym typeface="Exo Medium"/>
              </a:rPr>
              <a:t>Data really powers everything </a:t>
            </a:r>
            <a:endParaRPr b="1" i="0" sz="19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800"/>
              <a:buFont typeface="Arial"/>
              <a:buNone/>
            </a:pPr>
            <a:r>
              <a:rPr b="1" i="0" lang="en-US" sz="1900" u="none" cap="none" strike="noStrike">
                <a:solidFill>
                  <a:schemeClr val="dk1"/>
                </a:solidFill>
                <a:latin typeface="Exo Medium"/>
                <a:ea typeface="Exo Medium"/>
                <a:cs typeface="Exo Medium"/>
                <a:sym typeface="Exo Medium"/>
              </a:rPr>
              <a:t>that we do</a:t>
            </a:r>
            <a:r>
              <a:rPr b="1" i="0" lang="en-US" sz="1900" u="none" cap="none" strike="noStrike">
                <a:solidFill>
                  <a:srgbClr val="E2262D"/>
                </a:solidFill>
                <a:latin typeface="Exo Medium"/>
                <a:ea typeface="Exo Medium"/>
                <a:cs typeface="Exo Medium"/>
                <a:sym typeface="Exo Medium"/>
              </a:rPr>
              <a:t>”</a:t>
            </a:r>
            <a:endParaRPr b="1" i="0" sz="1900" u="none" cap="none" strike="noStrike">
              <a:solidFill>
                <a:schemeClr val="dk1"/>
              </a:solidFill>
              <a:latin typeface="Calibri"/>
              <a:ea typeface="Calibri"/>
              <a:cs typeface="Calibri"/>
              <a:sym typeface="Calibri"/>
            </a:endParaRPr>
          </a:p>
        </p:txBody>
      </p:sp>
      <p:sp>
        <p:nvSpPr>
          <p:cNvPr id="329" name="Google Shape;329;g24e400a9610_0_170"/>
          <p:cNvSpPr txBox="1"/>
          <p:nvPr/>
        </p:nvSpPr>
        <p:spPr>
          <a:xfrm>
            <a:off x="5023849" y="4696777"/>
            <a:ext cx="4113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E2262D"/>
                </a:solidFill>
                <a:latin typeface="Exo"/>
                <a:ea typeface="Exo"/>
                <a:cs typeface="Exo"/>
                <a:sym typeface="Exo"/>
              </a:rPr>
              <a:t>Jeff Weiner,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CEO of Linkedin</a:t>
            </a:r>
            <a:endParaRPr b="1" i="0" sz="1600" u="none" cap="none" strike="noStrike">
              <a:solidFill>
                <a:srgbClr val="E2262D"/>
              </a:solidFill>
              <a:latin typeface="Exo"/>
              <a:ea typeface="Exo"/>
              <a:cs typeface="Exo"/>
              <a:sym typeface="Exo"/>
            </a:endParaRPr>
          </a:p>
        </p:txBody>
      </p:sp>
      <p:sp>
        <p:nvSpPr>
          <p:cNvPr id="330" name="Google Shape;330;g24e400a9610_0_170"/>
          <p:cNvSpPr txBox="1"/>
          <p:nvPr/>
        </p:nvSpPr>
        <p:spPr>
          <a:xfrm>
            <a:off x="3453900" y="460225"/>
            <a:ext cx="5284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Tổng quan về </a:t>
            </a:r>
            <a:r>
              <a:rPr b="1" i="0" lang="en-US" sz="3800" u="none" cap="none" strike="noStrike">
                <a:solidFill>
                  <a:srgbClr val="E2262D"/>
                </a:solidFill>
                <a:latin typeface="Exo"/>
                <a:ea typeface="Exo"/>
                <a:cs typeface="Exo"/>
                <a:sym typeface="Exo"/>
              </a:rPr>
              <a:t>dữ liệu</a:t>
            </a:r>
            <a:endParaRPr b="1" i="0" sz="3800" u="none" cap="none" strike="noStrike">
              <a:solidFill>
                <a:srgbClr val="E2262D"/>
              </a:solidFill>
              <a:latin typeface="Exo"/>
              <a:ea typeface="Exo"/>
              <a:cs typeface="Exo"/>
              <a:sym typeface="Exo"/>
            </a:endParaRPr>
          </a:p>
        </p:txBody>
      </p:sp>
      <p:pic>
        <p:nvPicPr>
          <p:cNvPr id="331" name="Google Shape;331;g24e400a9610_0_170"/>
          <p:cNvPicPr preferRelativeResize="0"/>
          <p:nvPr/>
        </p:nvPicPr>
        <p:blipFill rotWithShape="1">
          <a:blip r:embed="rId4">
            <a:alphaModFix/>
          </a:blip>
          <a:srcRect b="63550" l="0" r="65720" t="0"/>
          <a:stretch/>
        </p:blipFill>
        <p:spPr>
          <a:xfrm flipH="1">
            <a:off x="0" y="0"/>
            <a:ext cx="3505434" cy="1610175"/>
          </a:xfrm>
          <a:prstGeom prst="rect">
            <a:avLst/>
          </a:prstGeom>
          <a:noFill/>
          <a:ln>
            <a:noFill/>
          </a:ln>
        </p:spPr>
      </p:pic>
      <p:pic>
        <p:nvPicPr>
          <p:cNvPr id="332" name="Google Shape;332;g24e400a9610_0_170"/>
          <p:cNvPicPr preferRelativeResize="0"/>
          <p:nvPr/>
        </p:nvPicPr>
        <p:blipFill rotWithShape="1">
          <a:blip r:embed="rId5">
            <a:alphaModFix/>
          </a:blip>
          <a:srcRect b="52074" l="0" r="65618" t="0"/>
          <a:stretch/>
        </p:blipFill>
        <p:spPr>
          <a:xfrm>
            <a:off x="8738100" y="4921950"/>
            <a:ext cx="3349251" cy="2016725"/>
          </a:xfrm>
          <a:prstGeom prst="rect">
            <a:avLst/>
          </a:prstGeom>
          <a:noFill/>
          <a:ln>
            <a:noFill/>
          </a:ln>
        </p:spPr>
      </p:pic>
      <p:pic>
        <p:nvPicPr>
          <p:cNvPr id="333" name="Google Shape;333;g24e400a9610_0_170"/>
          <p:cNvPicPr preferRelativeResize="0"/>
          <p:nvPr/>
        </p:nvPicPr>
        <p:blipFill rotWithShape="1">
          <a:blip r:embed="rId6">
            <a:alphaModFix/>
          </a:blip>
          <a:srcRect b="26013" l="15957" r="31532" t="0"/>
          <a:stretch/>
        </p:blipFill>
        <p:spPr>
          <a:xfrm flipH="1">
            <a:off x="2206376" y="2228001"/>
            <a:ext cx="2494200" cy="2342400"/>
          </a:xfrm>
          <a:prstGeom prst="roundRect">
            <a:avLst>
              <a:gd fmla="val 16667" name="adj"/>
            </a:avLst>
          </a:prstGeom>
          <a:noFill/>
          <a:ln>
            <a:noFill/>
          </a:ln>
        </p:spPr>
      </p:pic>
      <p:grpSp>
        <p:nvGrpSpPr>
          <p:cNvPr id="334" name="Google Shape;334;g24e400a9610_0_170"/>
          <p:cNvGrpSpPr/>
          <p:nvPr/>
        </p:nvGrpSpPr>
        <p:grpSpPr>
          <a:xfrm>
            <a:off x="5002967" y="2903147"/>
            <a:ext cx="622676" cy="763492"/>
            <a:chOff x="3086313" y="2877049"/>
            <a:chExt cx="320142" cy="392581"/>
          </a:xfrm>
        </p:grpSpPr>
        <p:sp>
          <p:nvSpPr>
            <p:cNvPr id="335" name="Google Shape;335;g24e400a9610_0_170"/>
            <p:cNvSpPr/>
            <p:nvPr/>
          </p:nvSpPr>
          <p:spPr>
            <a:xfrm>
              <a:off x="3125749" y="2915371"/>
              <a:ext cx="240505" cy="354259"/>
            </a:xfrm>
            <a:custGeom>
              <a:rect b="b" l="l" r="r" t="t"/>
              <a:pathLst>
                <a:path extrusionOk="0" h="11121" w="755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36" name="Google Shape;336;g24e400a9610_0_170"/>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37" name="Google Shape;337;g24e400a9610_0_170"/>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38" name="Google Shape;338;g24e400a9610_0_170"/>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39" name="Google Shape;339;g24e400a9610_0_170"/>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0" name="Google Shape;340;g24e400a9610_0_170"/>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1" name="Google Shape;341;g24e400a9610_0_170"/>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2" name="Google Shape;342;g24e400a9610_0_170"/>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3" name="Google Shape;343;g24e400a9610_0_170"/>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4" name="Google Shape;344;g24e400a9610_0_170"/>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5" name="Google Shape;345;g24e400a9610_0_170"/>
            <p:cNvSpPr/>
            <p:nvPr/>
          </p:nvSpPr>
          <p:spPr>
            <a:xfrm>
              <a:off x="3106413" y="2953151"/>
              <a:ext cx="26599" cy="19909"/>
            </a:xfrm>
            <a:custGeom>
              <a:rect b="b" l="l" r="r" t="t"/>
              <a:pathLst>
                <a:path extrusionOk="0" h="625" w="835">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346" name="Google Shape;346;g24e400a9610_0_170"/>
            <p:cNvSpPr/>
            <p:nvPr/>
          </p:nvSpPr>
          <p:spPr>
            <a:xfrm>
              <a:off x="3360520" y="3099811"/>
              <a:ext cx="25834" cy="20005"/>
            </a:xfrm>
            <a:custGeom>
              <a:rect b="b" l="l" r="r" t="t"/>
              <a:pathLst>
                <a:path extrusionOk="0" h="628" w="811">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g24696ab97d0_0_1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52" name="Google Shape;352;g24696ab97d0_0_1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53" name="Google Shape;353;g24696ab97d0_0_1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54" name="Google Shape;354;g24696ab97d0_0_1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55" name="Google Shape;355;g24696ab97d0_0_14"/>
          <p:cNvSpPr txBox="1"/>
          <p:nvPr/>
        </p:nvSpPr>
        <p:spPr>
          <a:xfrm>
            <a:off x="-2" y="29904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DAX LÀ GÌ?</a:t>
            </a:r>
            <a:endParaRPr b="0" i="0" sz="5100" u="none" cap="none" strike="noStrike">
              <a:solidFill>
                <a:schemeClr val="lt1"/>
              </a:solidFill>
              <a:latin typeface="Exo Black"/>
              <a:ea typeface="Exo Black"/>
              <a:cs typeface="Exo Black"/>
              <a:sym typeface="Exo Black"/>
            </a:endParaRPr>
          </a:p>
        </p:txBody>
      </p:sp>
      <p:pic>
        <p:nvPicPr>
          <p:cNvPr id="356" name="Google Shape;356;g24696ab97d0_0_1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1a0854cc649_9_788"/>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62" name="Google Shape;362;g1a0854cc649_9_788"/>
          <p:cNvSpPr txBox="1"/>
          <p:nvPr/>
        </p:nvSpPr>
        <p:spPr>
          <a:xfrm>
            <a:off x="3453900" y="460225"/>
            <a:ext cx="5284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DAX </a:t>
            </a:r>
            <a:r>
              <a:rPr b="1" i="0" lang="en-US" sz="3800" u="none" cap="none" strike="noStrike">
                <a:solidFill>
                  <a:srgbClr val="000000"/>
                </a:solidFill>
                <a:latin typeface="Exo"/>
                <a:ea typeface="Exo"/>
                <a:cs typeface="Exo"/>
                <a:sym typeface="Exo"/>
              </a:rPr>
              <a:t>là gì ?</a:t>
            </a:r>
            <a:endParaRPr b="1" i="0" sz="3800" u="none" cap="none" strike="noStrike">
              <a:solidFill>
                <a:srgbClr val="000000"/>
              </a:solidFill>
              <a:latin typeface="Exo"/>
              <a:ea typeface="Exo"/>
              <a:cs typeface="Exo"/>
              <a:sym typeface="Exo"/>
            </a:endParaRPr>
          </a:p>
        </p:txBody>
      </p:sp>
      <p:pic>
        <p:nvPicPr>
          <p:cNvPr id="363" name="Google Shape;363;g1a0854cc649_9_788"/>
          <p:cNvPicPr preferRelativeResize="0"/>
          <p:nvPr/>
        </p:nvPicPr>
        <p:blipFill rotWithShape="1">
          <a:blip r:embed="rId3">
            <a:alphaModFix/>
          </a:blip>
          <a:srcRect b="0" l="0" r="0" t="0"/>
          <a:stretch/>
        </p:blipFill>
        <p:spPr>
          <a:xfrm>
            <a:off x="470621" y="2333384"/>
            <a:ext cx="88821" cy="190315"/>
          </a:xfrm>
          <a:prstGeom prst="rect">
            <a:avLst/>
          </a:prstGeom>
          <a:noFill/>
          <a:ln>
            <a:noFill/>
          </a:ln>
        </p:spPr>
      </p:pic>
      <p:pic>
        <p:nvPicPr>
          <p:cNvPr id="364" name="Google Shape;364;g1a0854cc649_9_788"/>
          <p:cNvPicPr preferRelativeResize="0"/>
          <p:nvPr/>
        </p:nvPicPr>
        <p:blipFill rotWithShape="1">
          <a:blip r:embed="rId4">
            <a:alphaModFix/>
          </a:blip>
          <a:srcRect b="0" l="0" r="0" t="0"/>
          <a:stretch/>
        </p:blipFill>
        <p:spPr>
          <a:xfrm>
            <a:off x="5176513" y="1978588"/>
            <a:ext cx="6544862" cy="3599674"/>
          </a:xfrm>
          <a:prstGeom prst="rect">
            <a:avLst/>
          </a:prstGeom>
          <a:noFill/>
          <a:ln>
            <a:noFill/>
          </a:ln>
        </p:spPr>
      </p:pic>
      <p:sp>
        <p:nvSpPr>
          <p:cNvPr id="365" name="Google Shape;365;g1a0854cc649_9_788"/>
          <p:cNvSpPr txBox="1"/>
          <p:nvPr/>
        </p:nvSpPr>
        <p:spPr>
          <a:xfrm>
            <a:off x="619799" y="2279338"/>
            <a:ext cx="4313700" cy="1754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DAX là viết tắt của từ Data Analysis Expressions.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DAX là các công thức hay các biểu thức được sử dụng để tính toán và phân tích dữ liệu.</a:t>
            </a:r>
            <a:endParaRPr b="0" i="0" sz="1800" u="none" cap="none" strike="noStrike">
              <a:solidFill>
                <a:srgbClr val="000000"/>
              </a:solidFill>
              <a:latin typeface="Exo Medium"/>
              <a:ea typeface="Exo Medium"/>
              <a:cs typeface="Exo Medium"/>
              <a:sym typeface="Exo Medium"/>
            </a:endParaRPr>
          </a:p>
        </p:txBody>
      </p:sp>
      <p:sp>
        <p:nvSpPr>
          <p:cNvPr id="366" name="Google Shape;366;g1a0854cc649_9_788"/>
          <p:cNvSpPr txBox="1"/>
          <p:nvPr/>
        </p:nvSpPr>
        <p:spPr>
          <a:xfrm>
            <a:off x="619800" y="4210600"/>
            <a:ext cx="4313700" cy="1200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DAX là một ngôn ngữ chức năng.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Một biểu thức DAX có thể bao gồm: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các câu điều kiện, hàm lồng nhau,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tham chiếu giá trị…</a:t>
            </a:r>
            <a:endParaRPr b="0" i="0" sz="14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g24696ab97d0_0_46"/>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72" name="Google Shape;372;g24696ab97d0_0_46"/>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73" name="Google Shape;373;g24696ab97d0_0_46"/>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74" name="Google Shape;374;g24696ab97d0_0_46"/>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75" name="Google Shape;375;g24696ab97d0_0_46"/>
          <p:cNvSpPr txBox="1"/>
          <p:nvPr/>
        </p:nvSpPr>
        <p:spPr>
          <a:xfrm>
            <a:off x="363548" y="2597850"/>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CÔNG DỤNG CỦA DAX</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ĐỐI VỚI DATA ANALYSIS</a:t>
            </a:r>
            <a:endParaRPr b="0" i="0" sz="5100" u="none" cap="none" strike="noStrike">
              <a:solidFill>
                <a:schemeClr val="lt1"/>
              </a:solidFill>
              <a:latin typeface="Exo Black"/>
              <a:ea typeface="Exo Black"/>
              <a:cs typeface="Exo Black"/>
              <a:sym typeface="Exo Black"/>
            </a:endParaRPr>
          </a:p>
        </p:txBody>
      </p:sp>
      <p:pic>
        <p:nvPicPr>
          <p:cNvPr id="376" name="Google Shape;376;g24696ab97d0_0_46"/>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24a341fc140_0_5"/>
          <p:cNvSpPr txBox="1"/>
          <p:nvPr/>
        </p:nvSpPr>
        <p:spPr>
          <a:xfrm>
            <a:off x="413700" y="2557450"/>
            <a:ext cx="4945800" cy="3140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DAX cho phép bạn xây dựng các biểu thức, công thức tính toán phức tạp trên dữ liệu</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Tạo các biểu thức để xử lý dữ liệu như Lọc, GROUP BY, …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Tối ưu cho hiệu suất của hệ thống báo cáo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Dễ dàng kết nối dữ liệu, tùy chỉnh các biểu đồ</a:t>
            </a:r>
            <a:endParaRPr b="0" i="0" sz="1800" u="none" cap="none" strike="noStrike">
              <a:solidFill>
                <a:srgbClr val="000000"/>
              </a:solidFill>
              <a:latin typeface="Exo Medium"/>
              <a:ea typeface="Exo Medium"/>
              <a:cs typeface="Exo Medium"/>
              <a:sym typeface="Exo Medium"/>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trực quan để đưa ra những quyết định đúng đắn</a:t>
            </a:r>
            <a:endParaRPr b="0" i="0" sz="1800" u="none" cap="none" strike="noStrike">
              <a:solidFill>
                <a:srgbClr val="000000"/>
              </a:solidFill>
              <a:latin typeface="Exo Medium"/>
              <a:ea typeface="Exo Medium"/>
              <a:cs typeface="Exo Medium"/>
              <a:sym typeface="Exo Medium"/>
            </a:endParaRPr>
          </a:p>
        </p:txBody>
      </p:sp>
      <p:pic>
        <p:nvPicPr>
          <p:cNvPr id="383" name="Google Shape;383;g24a341fc140_0_5"/>
          <p:cNvPicPr preferRelativeResize="0"/>
          <p:nvPr/>
        </p:nvPicPr>
        <p:blipFill rotWithShape="1">
          <a:blip r:embed="rId3">
            <a:alphaModFix/>
          </a:blip>
          <a:srcRect b="0" l="0" r="0" t="0"/>
          <a:stretch/>
        </p:blipFill>
        <p:spPr>
          <a:xfrm>
            <a:off x="5562600" y="2603500"/>
            <a:ext cx="5990600" cy="3048000"/>
          </a:xfrm>
          <a:prstGeom prst="rect">
            <a:avLst/>
          </a:prstGeom>
          <a:noFill/>
          <a:ln>
            <a:noFill/>
          </a:ln>
        </p:spPr>
      </p:pic>
      <p:sp>
        <p:nvSpPr>
          <p:cNvPr id="384" name="Google Shape;384;g24a341fc140_0_5"/>
          <p:cNvSpPr txBox="1"/>
          <p:nvPr/>
        </p:nvSpPr>
        <p:spPr>
          <a:xfrm>
            <a:off x="1793850" y="457200"/>
            <a:ext cx="8604300" cy="14682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171717"/>
                </a:solidFill>
                <a:latin typeface="Exo"/>
                <a:ea typeface="Exo"/>
                <a:cs typeface="Exo"/>
                <a:sym typeface="Exo"/>
              </a:rPr>
              <a:t>Công dụng của</a:t>
            </a:r>
            <a:r>
              <a:rPr b="1" i="0" lang="en-US" sz="3800" u="none" cap="none" strike="noStrike">
                <a:solidFill>
                  <a:srgbClr val="E2262D"/>
                </a:solidFill>
                <a:latin typeface="Exo"/>
                <a:ea typeface="Exo"/>
                <a:cs typeface="Exo"/>
                <a:sym typeface="Exo"/>
              </a:rPr>
              <a:t> DAX </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rPr b="0" i="0" lang="en-US" sz="3500" u="none" cap="none" strike="noStrike">
                <a:solidFill>
                  <a:srgbClr val="000000"/>
                </a:solidFill>
                <a:latin typeface="Exo Medium"/>
                <a:ea typeface="Exo Medium"/>
                <a:cs typeface="Exo Medium"/>
                <a:sym typeface="Exo Medium"/>
              </a:rPr>
              <a:t>đối với Data Analysis</a:t>
            </a:r>
            <a:r>
              <a:rPr b="1" i="0" lang="en-US" sz="3800" u="none" cap="none" strike="noStrike">
                <a:solidFill>
                  <a:srgbClr val="E2262D"/>
                </a:solidFill>
                <a:latin typeface="Exo"/>
                <a:ea typeface="Exo"/>
                <a:cs typeface="Exo"/>
                <a:sym typeface="Exo"/>
              </a:rPr>
              <a:t> </a:t>
            </a:r>
            <a:endParaRPr b="1" i="0" sz="3800" u="none" cap="none" strike="noStrike">
              <a:solidFill>
                <a:srgbClr val="E2262D"/>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4b735fefa5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90" name="Google Shape;390;g24b735fefa5_0_2"/>
          <p:cNvSpPr txBox="1"/>
          <p:nvPr/>
        </p:nvSpPr>
        <p:spPr>
          <a:xfrm>
            <a:off x="4943975" y="1037826"/>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91" name="Google Shape;391;g24b735fefa5_0_2"/>
          <p:cNvPicPr preferRelativeResize="0"/>
          <p:nvPr/>
        </p:nvPicPr>
        <p:blipFill rotWithShape="1">
          <a:blip r:embed="rId3">
            <a:alphaModFix/>
          </a:blip>
          <a:srcRect b="0" l="0" r="0" t="0"/>
          <a:stretch/>
        </p:blipFill>
        <p:spPr>
          <a:xfrm>
            <a:off x="124000" y="1103788"/>
            <a:ext cx="4854650" cy="4650425"/>
          </a:xfrm>
          <a:prstGeom prst="rect">
            <a:avLst/>
          </a:prstGeom>
          <a:noFill/>
          <a:ln>
            <a:noFill/>
          </a:ln>
        </p:spPr>
      </p:pic>
      <p:grpSp>
        <p:nvGrpSpPr>
          <p:cNvPr id="392" name="Google Shape;392;g24b735fefa5_0_2"/>
          <p:cNvGrpSpPr/>
          <p:nvPr/>
        </p:nvGrpSpPr>
        <p:grpSpPr>
          <a:xfrm>
            <a:off x="5033850" y="1913311"/>
            <a:ext cx="6535203" cy="2872629"/>
            <a:chOff x="5143844" y="2449449"/>
            <a:chExt cx="6535203" cy="3301114"/>
          </a:xfrm>
        </p:grpSpPr>
        <p:sp>
          <p:nvSpPr>
            <p:cNvPr id="393" name="Google Shape;393;g24b735fefa5_0_2"/>
            <p:cNvSpPr/>
            <p:nvPr/>
          </p:nvSpPr>
          <p:spPr>
            <a:xfrm>
              <a:off x="5143844" y="2449449"/>
              <a:ext cx="6535200" cy="1072500"/>
            </a:xfrm>
            <a:prstGeom prst="roundRect">
              <a:avLst>
                <a:gd fmla="val 16667" name="adj"/>
              </a:avLst>
            </a:prstGeom>
            <a:solidFill>
              <a:schemeClr val="lt1"/>
            </a:solid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DAX là gì? Tại sao phải sử dụng DAX?</a:t>
              </a:r>
              <a:endParaRPr b="0" i="0" sz="2000" u="none" cap="none" strike="noStrike">
                <a:solidFill>
                  <a:srgbClr val="E31F26"/>
                </a:solidFill>
                <a:latin typeface="Calibri"/>
                <a:ea typeface="Calibri"/>
                <a:cs typeface="Calibri"/>
                <a:sym typeface="Calibri"/>
              </a:endParaRPr>
            </a:p>
          </p:txBody>
        </p:sp>
        <p:sp>
          <p:nvSpPr>
            <p:cNvPr id="394" name="Google Shape;394;g24b735fefa5_0_2"/>
            <p:cNvSpPr/>
            <p:nvPr/>
          </p:nvSpPr>
          <p:spPr>
            <a:xfrm>
              <a:off x="5143847" y="3748538"/>
              <a:ext cx="6535200" cy="887700"/>
            </a:xfrm>
            <a:prstGeom prst="roundRect">
              <a:avLst>
                <a:gd fmla="val 16667" name="adj"/>
              </a:avLst>
            </a:prstGeom>
            <a:solidFill>
              <a:srgbClr val="E31F26"/>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lt1"/>
                  </a:solidFill>
                  <a:latin typeface="Exo"/>
                  <a:ea typeface="Exo"/>
                  <a:cs typeface="Exo"/>
                  <a:sym typeface="Exo"/>
                </a:rPr>
                <a:t>   2. Cú pháp của DAX. Các kiểu tính toán của DAX </a:t>
              </a:r>
              <a:endParaRPr b="0" i="0" sz="2000" u="none" cap="none" strike="noStrike">
                <a:solidFill>
                  <a:schemeClr val="lt1"/>
                </a:solidFill>
                <a:latin typeface="Calibri"/>
                <a:ea typeface="Calibri"/>
                <a:cs typeface="Calibri"/>
                <a:sym typeface="Calibri"/>
              </a:endParaRPr>
            </a:p>
          </p:txBody>
        </p:sp>
        <p:sp>
          <p:nvSpPr>
            <p:cNvPr id="395" name="Google Shape;395;g24b735fefa5_0_2"/>
            <p:cNvSpPr/>
            <p:nvPr/>
          </p:nvSpPr>
          <p:spPr>
            <a:xfrm>
              <a:off x="5143847" y="4862863"/>
              <a:ext cx="6535200" cy="8877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Các hàm DAX phổ biến</a:t>
              </a:r>
              <a:endParaRPr b="0" i="0" sz="2000" u="none" cap="none" strike="noStrike">
                <a:solidFill>
                  <a:schemeClr val="dk1"/>
                </a:solidFill>
                <a:latin typeface="Calibri"/>
                <a:ea typeface="Calibri"/>
                <a:cs typeface="Calibri"/>
                <a:sym typeface="Calibri"/>
              </a:endParaRPr>
            </a:p>
          </p:txBody>
        </p:sp>
      </p:grpSp>
      <p:sp>
        <p:nvSpPr>
          <p:cNvPr id="396" name="Google Shape;396;g24b735fefa5_0_2"/>
          <p:cNvSpPr/>
          <p:nvPr/>
        </p:nvSpPr>
        <p:spPr>
          <a:xfrm>
            <a:off x="5033853" y="504766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Luyện tập xây dựng các biểu thức DAX để phân  </a:t>
            </a:r>
            <a:endParaRPr b="1" i="0" sz="20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2262D"/>
                </a:solidFill>
                <a:latin typeface="Exo"/>
                <a:ea typeface="Exo"/>
                <a:cs typeface="Exo"/>
                <a:sym typeface="Exo"/>
              </a:rPr>
              <a:t>       tích dữ liệu</a:t>
            </a:r>
            <a:endParaRPr b="1" i="0" sz="2000" u="none" cap="none" strike="noStrike">
              <a:solidFill>
                <a:srgbClr val="E2262D"/>
              </a:solidFill>
              <a:latin typeface="Exo"/>
              <a:ea typeface="Exo"/>
              <a:cs typeface="Exo"/>
              <a:sym typeface="Ex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222c100fa8b_0_5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02" name="Google Shape;402;g222c100fa8b_0_504"/>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sp>
        <p:nvSpPr>
          <p:cNvPr id="403" name="Google Shape;403;g222c100fa8b_0_504"/>
          <p:cNvSpPr txBox="1"/>
          <p:nvPr/>
        </p:nvSpPr>
        <p:spPr>
          <a:xfrm>
            <a:off x="429900" y="380250"/>
            <a:ext cx="113322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11F26"/>
                </a:solidFill>
                <a:latin typeface="Exo"/>
                <a:ea typeface="Exo"/>
                <a:cs typeface="Exo"/>
                <a:sym typeface="Exo"/>
              </a:rPr>
              <a:t>CÚ PHÁP</a:t>
            </a:r>
            <a:r>
              <a:rPr b="1" i="0" lang="en-US" sz="3800" u="none" cap="none" strike="noStrike">
                <a:solidFill>
                  <a:srgbClr val="000000"/>
                </a:solidFill>
                <a:latin typeface="Exo"/>
                <a:ea typeface="Exo"/>
                <a:cs typeface="Exo"/>
                <a:sym typeface="Exo"/>
              </a:rPr>
              <a:t> CỦA DAX</a:t>
            </a:r>
            <a:endParaRPr b="1" i="0" sz="3800" u="none" cap="none" strike="noStrike">
              <a:solidFill>
                <a:srgbClr val="000000"/>
              </a:solidFill>
              <a:latin typeface="Exo"/>
              <a:ea typeface="Exo"/>
              <a:cs typeface="Exo"/>
              <a:sym typeface="Exo"/>
            </a:endParaRPr>
          </a:p>
        </p:txBody>
      </p:sp>
      <p:pic>
        <p:nvPicPr>
          <p:cNvPr id="404" name="Google Shape;404;g222c100fa8b_0_504"/>
          <p:cNvPicPr preferRelativeResize="0"/>
          <p:nvPr/>
        </p:nvPicPr>
        <p:blipFill rotWithShape="1">
          <a:blip r:embed="rId4">
            <a:alphaModFix/>
          </a:blip>
          <a:srcRect b="0" l="0" r="0" t="0"/>
          <a:stretch/>
        </p:blipFill>
        <p:spPr>
          <a:xfrm>
            <a:off x="330500" y="1689863"/>
            <a:ext cx="6030050" cy="1806475"/>
          </a:xfrm>
          <a:prstGeom prst="rect">
            <a:avLst/>
          </a:prstGeom>
          <a:noFill/>
          <a:ln>
            <a:noFill/>
          </a:ln>
        </p:spPr>
      </p:pic>
      <p:sp>
        <p:nvSpPr>
          <p:cNvPr id="405" name="Google Shape;405;g222c100fa8b_0_504"/>
          <p:cNvSpPr txBox="1"/>
          <p:nvPr/>
        </p:nvSpPr>
        <p:spPr>
          <a:xfrm>
            <a:off x="1891350" y="3873475"/>
            <a:ext cx="84093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1" i="1" lang="en-US" sz="1800" u="none" cap="none" strike="noStrike">
                <a:solidFill>
                  <a:srgbClr val="E11F26"/>
                </a:solidFill>
                <a:latin typeface="Exo"/>
                <a:ea typeface="Exo"/>
                <a:cs typeface="Exo"/>
                <a:sym typeface="Exo"/>
              </a:rPr>
              <a:t>DAX</a:t>
            </a:r>
            <a:r>
              <a:rPr b="1" i="1" lang="en-US" sz="1800" u="none" cap="none" strike="noStrike">
                <a:solidFill>
                  <a:srgbClr val="000000"/>
                </a:solidFill>
                <a:latin typeface="Exo"/>
                <a:ea typeface="Exo"/>
                <a:cs typeface="Exo"/>
                <a:sym typeface="Exo"/>
              </a:rPr>
              <a:t> có các phần chính như sau: </a:t>
            </a:r>
            <a:endParaRPr b="1" i="1" sz="1800" u="none" cap="none" strike="noStrike">
              <a:solidFill>
                <a:srgbClr val="000000"/>
              </a:solidFill>
              <a:latin typeface="Exo"/>
              <a:ea typeface="Exo"/>
              <a:cs typeface="Exo"/>
              <a:sym typeface="Exo"/>
            </a:endParaRPr>
          </a:p>
          <a:p>
            <a:pPr indent="0" lvl="0" marL="0" marR="0" rtl="0" algn="just">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000000"/>
              </a:buClr>
              <a:buSzPts val="1700"/>
              <a:buFont typeface="Exo Medium"/>
              <a:buAutoNum type="alphaUcPeriod"/>
            </a:pPr>
            <a:r>
              <a:rPr b="0" i="0" lang="en-US" sz="1700" u="none" cap="none" strike="noStrike">
                <a:solidFill>
                  <a:srgbClr val="000000"/>
                </a:solidFill>
                <a:latin typeface="Exo Medium"/>
                <a:ea typeface="Exo Medium"/>
                <a:cs typeface="Exo Medium"/>
                <a:sym typeface="Exo Medium"/>
              </a:rPr>
              <a:t>Tên của biểu thức DAX</a:t>
            </a:r>
            <a:endParaRPr b="0" i="0" sz="1700" u="none" cap="none" strike="noStrike">
              <a:solidFill>
                <a:srgbClr val="000000"/>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000000"/>
              </a:buClr>
              <a:buSzPts val="1700"/>
              <a:buFont typeface="Exo Medium"/>
              <a:buAutoNum type="alphaUcPeriod"/>
            </a:pPr>
            <a:r>
              <a:rPr b="0" i="0" lang="en-US" sz="1700" u="none" cap="none" strike="noStrike">
                <a:solidFill>
                  <a:srgbClr val="000000"/>
                </a:solidFill>
                <a:latin typeface="Exo Medium"/>
                <a:ea typeface="Exo Medium"/>
                <a:cs typeface="Exo Medium"/>
                <a:sym typeface="Exo Medium"/>
              </a:rPr>
              <a:t>Dấu = biểu thị cho việc bắt đầu công thức DAX</a:t>
            </a:r>
            <a:endParaRPr b="0" i="0" sz="1700" u="none" cap="none" strike="noStrike">
              <a:solidFill>
                <a:srgbClr val="000000"/>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000000"/>
              </a:buClr>
              <a:buSzPts val="1700"/>
              <a:buFont typeface="Exo Medium"/>
              <a:buAutoNum type="alphaUcPeriod"/>
            </a:pPr>
            <a:r>
              <a:rPr b="0" i="0" lang="en-US" sz="1700" u="none" cap="none" strike="noStrike">
                <a:solidFill>
                  <a:srgbClr val="000000"/>
                </a:solidFill>
                <a:latin typeface="Exo Medium"/>
                <a:ea typeface="Exo Medium"/>
                <a:cs typeface="Exo Medium"/>
                <a:sym typeface="Exo Medium"/>
              </a:rPr>
              <a:t>Hàm DAX. Các bạn có thể tra cứu thêm các hàm DAX tại </a:t>
            </a:r>
            <a:r>
              <a:rPr b="0" i="0" lang="en-US" sz="1700" u="sng" cap="none" strike="noStrike">
                <a:solidFill>
                  <a:srgbClr val="0563C1"/>
                </a:solidFill>
                <a:latin typeface="Exo Medium"/>
                <a:ea typeface="Exo Medium"/>
                <a:cs typeface="Exo Medium"/>
                <a:sym typeface="Exo Medium"/>
                <a:hlinkClick r:id="rId5">
                  <a:extLst>
                    <a:ext uri="{A12FA001-AC4F-418D-AE19-62706E023703}">
                      <ahyp:hlinkClr val="tx"/>
                    </a:ext>
                  </a:extLst>
                </a:hlinkClick>
              </a:rPr>
              <a:t>link</a:t>
            </a:r>
            <a:r>
              <a:rPr b="0" i="0" lang="en-US" sz="1700" u="none" cap="none" strike="noStrike">
                <a:solidFill>
                  <a:srgbClr val="000000"/>
                </a:solidFill>
                <a:latin typeface="Exo Medium"/>
                <a:ea typeface="Exo Medium"/>
                <a:cs typeface="Exo Medium"/>
                <a:sym typeface="Exo Medium"/>
              </a:rPr>
              <a:t> </a:t>
            </a:r>
            <a:endParaRPr b="0" i="0" sz="1700" u="none" cap="none" strike="noStrike">
              <a:solidFill>
                <a:srgbClr val="000000"/>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000000"/>
              </a:buClr>
              <a:buSzPts val="1700"/>
              <a:buFont typeface="Exo Medium"/>
              <a:buAutoNum type="alphaUcPeriod"/>
            </a:pPr>
            <a:r>
              <a:rPr b="0" i="0" lang="en-US" sz="1700" u="none" cap="none" strike="noStrike">
                <a:solidFill>
                  <a:srgbClr val="000000"/>
                </a:solidFill>
                <a:latin typeface="Exo Medium"/>
                <a:ea typeface="Exo Medium"/>
                <a:cs typeface="Exo Medium"/>
                <a:sym typeface="Exo Medium"/>
              </a:rPr>
              <a:t>Dấu ngoặc đơn () được dùng để bao quanh và xác định các đối số trong một biểu thức, tuỳ vào hàm DAX mà số lượng đối số trong biểu thức sẽ khác nhau.</a:t>
            </a:r>
            <a:endParaRPr b="0" i="0" sz="1700" u="none" cap="none" strike="noStrike">
              <a:solidFill>
                <a:srgbClr val="000000"/>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000000"/>
              </a:buClr>
              <a:buSzPts val="1700"/>
              <a:buFont typeface="Exo Medium"/>
              <a:buAutoNum type="alphaUcPeriod"/>
            </a:pPr>
            <a:r>
              <a:rPr b="0" i="0" lang="en-US" sz="1700" u="none" cap="none" strike="noStrike">
                <a:solidFill>
                  <a:srgbClr val="000000"/>
                </a:solidFill>
                <a:latin typeface="Exo Medium"/>
                <a:ea typeface="Exo Medium"/>
                <a:cs typeface="Exo Medium"/>
                <a:sym typeface="Exo Medium"/>
              </a:rPr>
              <a:t>Tên bảng mà hàm DAX sẽ lấy dữ liệu (trong ví dụ bên là bảng Sales)</a:t>
            </a:r>
            <a:endParaRPr b="0" i="0" sz="1700" u="none" cap="none" strike="noStrike">
              <a:solidFill>
                <a:srgbClr val="000000"/>
              </a:solidFill>
              <a:latin typeface="Exo Medium"/>
              <a:ea typeface="Exo Medium"/>
              <a:cs typeface="Exo Medium"/>
              <a:sym typeface="Exo Medium"/>
            </a:endParaRPr>
          </a:p>
          <a:p>
            <a:pPr indent="-336550" lvl="0" marL="457200" marR="0" rtl="0" algn="just">
              <a:lnSpc>
                <a:spcPct val="100000"/>
              </a:lnSpc>
              <a:spcBef>
                <a:spcPts val="0"/>
              </a:spcBef>
              <a:spcAft>
                <a:spcPts val="0"/>
              </a:spcAft>
              <a:buClr>
                <a:srgbClr val="000000"/>
              </a:buClr>
              <a:buSzPts val="1700"/>
              <a:buFont typeface="Exo Medium"/>
              <a:buAutoNum type="alphaUcPeriod"/>
            </a:pPr>
            <a:r>
              <a:rPr b="0" i="0" lang="en-US" sz="1700" u="none" cap="none" strike="noStrike">
                <a:solidFill>
                  <a:srgbClr val="000000"/>
                </a:solidFill>
                <a:latin typeface="Exo Medium"/>
                <a:ea typeface="Exo Medium"/>
                <a:cs typeface="Exo Medium"/>
                <a:sym typeface="Exo Medium"/>
              </a:rPr>
              <a:t>Tên cột được tham chiếu để lấy dữ liệu</a:t>
            </a:r>
            <a:endParaRPr b="0" i="0" sz="1700" u="none" cap="none" strike="noStrike">
              <a:solidFill>
                <a:srgbClr val="000000"/>
              </a:solidFill>
              <a:latin typeface="Exo Medium"/>
              <a:ea typeface="Exo Medium"/>
              <a:cs typeface="Exo Medium"/>
              <a:sym typeface="Exo Medium"/>
            </a:endParaRPr>
          </a:p>
        </p:txBody>
      </p:sp>
      <p:sp>
        <p:nvSpPr>
          <p:cNvPr id="406" name="Google Shape;406;g222c100fa8b_0_504"/>
          <p:cNvSpPr txBox="1"/>
          <p:nvPr/>
        </p:nvSpPr>
        <p:spPr>
          <a:xfrm>
            <a:off x="6887875" y="1689875"/>
            <a:ext cx="4471500" cy="19086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407" name="Google Shape;407;g222c100fa8b_0_504"/>
          <p:cNvPicPr preferRelativeResize="0"/>
          <p:nvPr/>
        </p:nvPicPr>
        <p:blipFill rotWithShape="1">
          <a:blip r:embed="rId6">
            <a:alphaModFix/>
          </a:blip>
          <a:srcRect b="0" l="0" r="0" t="0"/>
          <a:stretch/>
        </p:blipFill>
        <p:spPr>
          <a:xfrm>
            <a:off x="7263550" y="2383180"/>
            <a:ext cx="3819525" cy="419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