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Exo Medium"/>
      <p:regular r:id="rId28"/>
      <p:bold r:id="rId29"/>
      <p:italic r:id="rId30"/>
      <p:boldItalic r:id="rId31"/>
    </p:embeddedFont>
    <p:embeddedFont>
      <p:font typeface="Exo Black"/>
      <p:bold r:id="rId32"/>
      <p:boldItalic r:id="rId33"/>
    </p:embeddedFont>
    <p:embeddedFont>
      <p:font typeface="Exo"/>
      <p:regular r:id="rId34"/>
      <p:bold r:id="rId35"/>
      <p:italic r:id="rId36"/>
      <p:boldItalic r:id="rId37"/>
    </p:embeddedFont>
    <p:embeddedFont>
      <p:font typeface="Exo SemiBol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42" roundtripDataSignature="AMtx7mjfuhyGmwwY3S5FNq7nkTXYuFdr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SemiBold-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ExoSemiBold-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xoMedium-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x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xoMedium-boldItalic.fntdata"/><Relationship Id="rId30" Type="http://schemas.openxmlformats.org/officeDocument/2006/relationships/font" Target="fonts/ExoMedium-italic.fntdata"/><Relationship Id="rId11" Type="http://schemas.openxmlformats.org/officeDocument/2006/relationships/slide" Target="slides/slide5.xml"/><Relationship Id="rId33" Type="http://schemas.openxmlformats.org/officeDocument/2006/relationships/font" Target="fonts/ExoBlack-boldItalic.fntdata"/><Relationship Id="rId10" Type="http://schemas.openxmlformats.org/officeDocument/2006/relationships/slide" Target="slides/slide4.xml"/><Relationship Id="rId32" Type="http://schemas.openxmlformats.org/officeDocument/2006/relationships/font" Target="fonts/ExoBlack-bold.fntdata"/><Relationship Id="rId13" Type="http://schemas.openxmlformats.org/officeDocument/2006/relationships/slide" Target="slides/slide7.xml"/><Relationship Id="rId35" Type="http://schemas.openxmlformats.org/officeDocument/2006/relationships/font" Target="fonts/Exo-bold.fntdata"/><Relationship Id="rId12" Type="http://schemas.openxmlformats.org/officeDocument/2006/relationships/slide" Target="slides/slide6.xml"/><Relationship Id="rId34" Type="http://schemas.openxmlformats.org/officeDocument/2006/relationships/font" Target="fonts/Exo-regular.fntdata"/><Relationship Id="rId15" Type="http://schemas.openxmlformats.org/officeDocument/2006/relationships/slide" Target="slides/slide9.xml"/><Relationship Id="rId37" Type="http://schemas.openxmlformats.org/officeDocument/2006/relationships/font" Target="fonts/Exo-boldItalic.fntdata"/><Relationship Id="rId14" Type="http://schemas.openxmlformats.org/officeDocument/2006/relationships/slide" Target="slides/slide8.xml"/><Relationship Id="rId36" Type="http://schemas.openxmlformats.org/officeDocument/2006/relationships/font" Target="fonts/Exo-italic.fntdata"/><Relationship Id="rId17" Type="http://schemas.openxmlformats.org/officeDocument/2006/relationships/slide" Target="slides/slide11.xml"/><Relationship Id="rId39" Type="http://schemas.openxmlformats.org/officeDocument/2006/relationships/font" Target="fonts/ExoSemiBold-bold.fntdata"/><Relationship Id="rId16" Type="http://schemas.openxmlformats.org/officeDocument/2006/relationships/slide" Target="slides/slide10.xml"/><Relationship Id="rId38" Type="http://schemas.openxmlformats.org/officeDocument/2006/relationships/font" Target="fonts/Exo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4184cb48d0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24184cb48d0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421e4f2895_0_4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81" name="Google Shape;381;g2421e4f2895_0_4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421e4f2895_0_4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g2421e4f2895_0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421e4f2895_0_4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2421e4f2895_0_4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421e4f2895_0_4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g2421e4f2895_0_4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421e4f2895_0_4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g2421e4f2895_0_4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421e4f2895_0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g2421e4f2895_0_4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g2421e4f2895_0_4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421e4f2895_0_5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2421e4f2895_0_5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g2421e4f2895_0_5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421e4f2895_0_7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g2421e4f2895_0_7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g2421e4f2895_0_7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421e4f2895_0_4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71" name="Google Shape;471;g2421e4f2895_0_4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39c37dd427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239c37dd427_1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g239c37dd427_1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557c0d35c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16" name="Google Shape;316;g2557c0d35c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2bc65b3317_0_6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g22bc65b3317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21e4f289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421e4f28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421e4f2895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2421e4f289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21e4f2895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421e4f2895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21e4f2895_0_3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421e4f2895_0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421e4f2895_0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2421e4f2895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39c37dd427_1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g239c37dd427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21e4f2895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2421e4f2895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2421e4f2895_0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g24184cb48d0_0_1593"/>
          <p:cNvSpPr/>
          <p:nvPr>
            <p:ph idx="2" type="pic"/>
          </p:nvPr>
        </p:nvSpPr>
        <p:spPr>
          <a:xfrm>
            <a:off x="5867401" y="1176112"/>
            <a:ext cx="4189500" cy="4202100"/>
          </a:xfrm>
          <a:prstGeom prst="rect">
            <a:avLst/>
          </a:prstGeom>
          <a:noFill/>
          <a:ln>
            <a:noFill/>
          </a:ln>
        </p:spPr>
      </p:sp>
      <p:sp>
        <p:nvSpPr>
          <p:cNvPr id="18" name="Google Shape;18;g24184cb48d0_0_159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g24184cb48d0_0_1617"/>
          <p:cNvPicPr preferRelativeResize="0"/>
          <p:nvPr/>
        </p:nvPicPr>
        <p:blipFill rotWithShape="1">
          <a:blip r:embed="rId2">
            <a:alphaModFix/>
          </a:blip>
          <a:srcRect b="0" l="0" r="0" t="0"/>
          <a:stretch/>
        </p:blipFill>
        <p:spPr>
          <a:xfrm>
            <a:off x="10479499" y="304801"/>
            <a:ext cx="1207149" cy="533400"/>
          </a:xfrm>
          <a:prstGeom prst="rect">
            <a:avLst/>
          </a:prstGeom>
          <a:noFill/>
          <a:ln>
            <a:noFill/>
          </a:ln>
        </p:spPr>
      </p:pic>
      <p:sp>
        <p:nvSpPr>
          <p:cNvPr id="42" name="Google Shape;42;g24184cb48d0_0_1617"/>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24184cb48d0_0_16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24184cb48d0_0_16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24184cb48d0_0_16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24184cb48d0_0_1625"/>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24184cb48d0_0_1625"/>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24184cb48d0_0_16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24184cb48d0_0_162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24184cb48d0_0_162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24184cb48d0_0_16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24184cb48d0_0_1634"/>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59" name="Google Shape;59;g24184cb48d0_0_1634"/>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60" name="Google Shape;60;g24184cb48d0_0_16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24184cb48d0_0_163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24184cb48d0_0_16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24184cb48d0_0_16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24184cb48d0_0_164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24184cb48d0_0_1644"/>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24184cb48d0_0_1644"/>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24184cb48d0_0_16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9" name="Shape 19"/>
        <p:cNvGrpSpPr/>
        <p:nvPr/>
      </p:nvGrpSpPr>
      <p:grpSpPr>
        <a:xfrm>
          <a:off x="0" y="0"/>
          <a:ext cx="0" cy="0"/>
          <a:chOff x="0" y="0"/>
          <a:chExt cx="0" cy="0"/>
        </a:xfrm>
      </p:grpSpPr>
      <p:sp>
        <p:nvSpPr>
          <p:cNvPr id="20" name="Google Shape;20;g24184cb48d0_0_1602"/>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g24184cb48d0_0_1648"/>
          <p:cNvSpPr/>
          <p:nvPr>
            <p:ph idx="2" type="pic"/>
          </p:nvPr>
        </p:nvSpPr>
        <p:spPr>
          <a:xfrm>
            <a:off x="6096000" y="1075673"/>
            <a:ext cx="4721100" cy="4735500"/>
          </a:xfrm>
          <a:prstGeom prst="rect">
            <a:avLst/>
          </a:prstGeom>
          <a:noFill/>
          <a:ln>
            <a:noFill/>
          </a:ln>
        </p:spPr>
      </p:sp>
      <p:sp>
        <p:nvSpPr>
          <p:cNvPr id="73" name="Google Shape;73;g24184cb48d0_0_164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g24184cb48d0_0_165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g24184cb48d0_0_16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24184cb48d0_0_16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4184cb48d0_0_16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24184cb48d0_0_165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g24184cb48d0_0_1657"/>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g24184cb48d0_0_16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24184cb48d0_0_16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g24184cb48d0_0_16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g24184cb48d0_0_16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24184cb48d0_0_16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g24184cb48d0_0_16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4184cb48d0_0_166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g24184cb48d0_0_166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4184cb48d0_0_16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24184cb48d0_0_16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184cb48d0_0_16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g24184cb48d0_0_167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4184cb48d0_0_167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g24184cb48d0_0_167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24184cb48d0_0_167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g24184cb48d0_0_167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g24184cb48d0_0_16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4184cb48d0_0_16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4184cb48d0_0_16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24184cb48d0_0_16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4184cb48d0_0_16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24184cb48d0_0_16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24184cb48d0_0_16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g24184cb48d0_0_16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24184cb48d0_0_168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g24184cb48d0_0_168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g24184cb48d0_0_16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184cb48d0_0_16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24184cb48d0_0_16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g24184cb48d0_0_169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4184cb48d0_0_1693"/>
          <p:cNvSpPr/>
          <p:nvPr>
            <p:ph idx="2" type="pic"/>
          </p:nvPr>
        </p:nvSpPr>
        <p:spPr>
          <a:xfrm>
            <a:off x="5183188" y="987425"/>
            <a:ext cx="6172200" cy="4873500"/>
          </a:xfrm>
          <a:prstGeom prst="rect">
            <a:avLst/>
          </a:prstGeom>
          <a:noFill/>
          <a:ln>
            <a:noFill/>
          </a:ln>
        </p:spPr>
      </p:sp>
      <p:sp>
        <p:nvSpPr>
          <p:cNvPr id="119" name="Google Shape;119;g24184cb48d0_0_169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g24184cb48d0_0_16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24184cb48d0_0_16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184cb48d0_0_16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g24184cb48d0_0_17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24184cb48d0_0_170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g24184cb48d0_0_17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4184cb48d0_0_17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184cb48d0_0_17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1" name="Shape 21"/>
        <p:cNvGrpSpPr/>
        <p:nvPr/>
      </p:nvGrpSpPr>
      <p:grpSpPr>
        <a:xfrm>
          <a:off x="0" y="0"/>
          <a:ext cx="0" cy="0"/>
          <a:chOff x="0" y="0"/>
          <a:chExt cx="0" cy="0"/>
        </a:xfrm>
      </p:grpSpPr>
      <p:sp>
        <p:nvSpPr>
          <p:cNvPr id="22" name="Google Shape;22;g24184cb48d0_0_1599"/>
          <p:cNvSpPr/>
          <p:nvPr>
            <p:ph idx="2" type="pic"/>
          </p:nvPr>
        </p:nvSpPr>
        <p:spPr>
          <a:xfrm>
            <a:off x="4806952" y="1588"/>
            <a:ext cx="7386600" cy="6858000"/>
          </a:xfrm>
          <a:prstGeom prst="rect">
            <a:avLst/>
          </a:prstGeom>
          <a:noFill/>
          <a:ln>
            <a:noFill/>
          </a:ln>
        </p:spPr>
      </p:sp>
      <p:sp>
        <p:nvSpPr>
          <p:cNvPr id="23" name="Google Shape;23;g24184cb48d0_0_159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g24184cb48d0_0_170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4184cb48d0_0_170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g24184cb48d0_0_17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24184cb48d0_0_17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184cb48d0_0_17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g24184cb48d0_0_1712"/>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24184cb48d0_0_1714"/>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24184cb48d0_0_1714"/>
          <p:cNvSpPr/>
          <p:nvPr>
            <p:ph idx="2" type="pic"/>
          </p:nvPr>
        </p:nvSpPr>
        <p:spPr>
          <a:xfrm>
            <a:off x="996950" y="1710767"/>
            <a:ext cx="2349600" cy="2399100"/>
          </a:xfrm>
          <a:prstGeom prst="ellipse">
            <a:avLst/>
          </a:prstGeom>
          <a:solidFill>
            <a:schemeClr val="lt1"/>
          </a:solidFill>
          <a:ln>
            <a:noFill/>
          </a:ln>
        </p:spPr>
      </p:sp>
      <p:sp>
        <p:nvSpPr>
          <p:cNvPr id="140" name="Google Shape;140;g24184cb48d0_0_1714"/>
          <p:cNvSpPr/>
          <p:nvPr>
            <p:ph idx="3" type="pic"/>
          </p:nvPr>
        </p:nvSpPr>
        <p:spPr>
          <a:xfrm>
            <a:off x="4883150" y="1710767"/>
            <a:ext cx="2349600" cy="2399100"/>
          </a:xfrm>
          <a:prstGeom prst="ellipse">
            <a:avLst/>
          </a:prstGeom>
          <a:solidFill>
            <a:schemeClr val="lt1"/>
          </a:solidFill>
          <a:ln>
            <a:noFill/>
          </a:ln>
        </p:spPr>
      </p:sp>
      <p:sp>
        <p:nvSpPr>
          <p:cNvPr id="141" name="Google Shape;141;g24184cb48d0_0_1714"/>
          <p:cNvSpPr/>
          <p:nvPr>
            <p:ph idx="4" type="pic"/>
          </p:nvPr>
        </p:nvSpPr>
        <p:spPr>
          <a:xfrm>
            <a:off x="8769350" y="1710767"/>
            <a:ext cx="2349600" cy="2399100"/>
          </a:xfrm>
          <a:prstGeom prst="ellipse">
            <a:avLst/>
          </a:prstGeom>
          <a:solidFill>
            <a:schemeClr val="lt1"/>
          </a:solidFill>
          <a:ln>
            <a:noFill/>
          </a:ln>
        </p:spPr>
      </p:sp>
      <p:pic>
        <p:nvPicPr>
          <p:cNvPr id="142" name="Google Shape;142;g24184cb48d0_0_171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24184cb48d0_0_171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24184cb48d0_0_1721"/>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24184cb48d0_0_1721"/>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24184cb48d0_0_17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24184cb48d0_0_1725"/>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4184cb48d0_0_1725"/>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24184cb48d0_0_1725"/>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24184cb48d0_0_1725"/>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24184cb48d0_0_1725"/>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24184cb48d0_0_17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62" name="Shape 162"/>
        <p:cNvGrpSpPr/>
        <p:nvPr/>
      </p:nvGrpSpPr>
      <p:grpSpPr>
        <a:xfrm>
          <a:off x="0" y="0"/>
          <a:ext cx="0" cy="0"/>
          <a:chOff x="0" y="0"/>
          <a:chExt cx="0" cy="0"/>
        </a:xfrm>
      </p:grpSpPr>
      <p:sp>
        <p:nvSpPr>
          <p:cNvPr id="163" name="Google Shape;163;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5" name="Shape 165"/>
        <p:cNvGrpSpPr/>
        <p:nvPr/>
      </p:nvGrpSpPr>
      <p:grpSpPr>
        <a:xfrm>
          <a:off x="0" y="0"/>
          <a:ext cx="0" cy="0"/>
          <a:chOff x="0" y="0"/>
          <a:chExt cx="0" cy="0"/>
        </a:xfrm>
      </p:grpSpPr>
      <p:sp>
        <p:nvSpPr>
          <p:cNvPr id="166" name="Google Shape;166;g2421e4f2895_0_5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67" name="Google Shape;167;g2421e4f2895_0_5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68" name="Google Shape;168;g2421e4f2895_0_5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69" name="Shape 169"/>
        <p:cNvGrpSpPr/>
        <p:nvPr/>
      </p:nvGrpSpPr>
      <p:grpSpPr>
        <a:xfrm>
          <a:off x="0" y="0"/>
          <a:ext cx="0" cy="0"/>
          <a:chOff x="0" y="0"/>
          <a:chExt cx="0" cy="0"/>
        </a:xfrm>
      </p:grpSpPr>
      <p:sp>
        <p:nvSpPr>
          <p:cNvPr id="170" name="Google Shape;170;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71" name="Shape 171"/>
        <p:cNvGrpSpPr/>
        <p:nvPr/>
      </p:nvGrpSpPr>
      <p:grpSpPr>
        <a:xfrm>
          <a:off x="0" y="0"/>
          <a:ext cx="0" cy="0"/>
          <a:chOff x="0" y="0"/>
          <a:chExt cx="0" cy="0"/>
        </a:xfrm>
      </p:grpSpPr>
      <p:sp>
        <p:nvSpPr>
          <p:cNvPr id="172" name="Google Shape;172;p76"/>
          <p:cNvSpPr/>
          <p:nvPr>
            <p:ph idx="2" type="pic"/>
          </p:nvPr>
        </p:nvSpPr>
        <p:spPr>
          <a:xfrm>
            <a:off x="4806952" y="1588"/>
            <a:ext cx="7386637" cy="6858000"/>
          </a:xfrm>
          <a:prstGeom prst="rect">
            <a:avLst/>
          </a:prstGeom>
          <a:noFill/>
          <a:ln>
            <a:noFill/>
          </a:ln>
        </p:spPr>
      </p:sp>
      <p:sp>
        <p:nvSpPr>
          <p:cNvPr id="173" name="Google Shape;173;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4" name="Shape 174"/>
        <p:cNvGrpSpPr/>
        <p:nvPr/>
      </p:nvGrpSpPr>
      <p:grpSpPr>
        <a:xfrm>
          <a:off x="0" y="0"/>
          <a:ext cx="0" cy="0"/>
          <a:chOff x="0" y="0"/>
          <a:chExt cx="0" cy="0"/>
        </a:xfrm>
      </p:grpSpPr>
      <p:sp>
        <p:nvSpPr>
          <p:cNvPr id="175" name="Google Shape;175;p74"/>
          <p:cNvSpPr/>
          <p:nvPr>
            <p:ph idx="2" type="pic"/>
          </p:nvPr>
        </p:nvSpPr>
        <p:spPr>
          <a:xfrm>
            <a:off x="5867401" y="1176112"/>
            <a:ext cx="4189413" cy="4202113"/>
          </a:xfrm>
          <a:prstGeom prst="rect">
            <a:avLst/>
          </a:prstGeom>
          <a:noFill/>
          <a:ln>
            <a:noFill/>
          </a:ln>
        </p:spPr>
      </p:sp>
      <p:sp>
        <p:nvSpPr>
          <p:cNvPr id="176" name="Google Shape;176;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24" name="Shape 24"/>
        <p:cNvGrpSpPr/>
        <p:nvPr/>
      </p:nvGrpSpPr>
      <p:grpSpPr>
        <a:xfrm>
          <a:off x="0" y="0"/>
          <a:ext cx="0" cy="0"/>
          <a:chOff x="0" y="0"/>
          <a:chExt cx="0" cy="0"/>
        </a:xfrm>
      </p:grpSpPr>
      <p:sp>
        <p:nvSpPr>
          <p:cNvPr id="25" name="Google Shape;25;g24184cb48d0_0_159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g24184cb48d0_0_159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177" name="Shape 177"/>
        <p:cNvGrpSpPr/>
        <p:nvPr/>
      </p:nvGrpSpPr>
      <p:grpSpPr>
        <a:xfrm>
          <a:off x="0" y="0"/>
          <a:ext cx="0" cy="0"/>
          <a:chOff x="0" y="0"/>
          <a:chExt cx="0" cy="0"/>
        </a:xfrm>
      </p:grpSpPr>
      <p:sp>
        <p:nvSpPr>
          <p:cNvPr id="178" name="Google Shape;178;g1a0854cc649_9_1046"/>
          <p:cNvSpPr/>
          <p:nvPr>
            <p:ph idx="2" type="pic"/>
          </p:nvPr>
        </p:nvSpPr>
        <p:spPr>
          <a:xfrm>
            <a:off x="914400" y="1782093"/>
            <a:ext cx="2209800" cy="2256600"/>
          </a:xfrm>
          <a:prstGeom prst="ellipse">
            <a:avLst/>
          </a:prstGeom>
          <a:solidFill>
            <a:schemeClr val="lt1"/>
          </a:solidFill>
          <a:ln>
            <a:noFill/>
          </a:ln>
        </p:spPr>
      </p:sp>
      <p:sp>
        <p:nvSpPr>
          <p:cNvPr id="179" name="Google Shape;179;g1a0854cc649_9_1046"/>
          <p:cNvSpPr/>
          <p:nvPr>
            <p:ph idx="3" type="pic"/>
          </p:nvPr>
        </p:nvSpPr>
        <p:spPr>
          <a:xfrm>
            <a:off x="3657600" y="1782093"/>
            <a:ext cx="2209800" cy="2256600"/>
          </a:xfrm>
          <a:prstGeom prst="ellipse">
            <a:avLst/>
          </a:prstGeom>
          <a:solidFill>
            <a:schemeClr val="lt1"/>
          </a:solidFill>
          <a:ln>
            <a:noFill/>
          </a:ln>
        </p:spPr>
      </p:sp>
      <p:sp>
        <p:nvSpPr>
          <p:cNvPr id="180" name="Google Shape;180;g1a0854cc649_9_1046"/>
          <p:cNvSpPr/>
          <p:nvPr>
            <p:ph idx="4" type="pic"/>
          </p:nvPr>
        </p:nvSpPr>
        <p:spPr>
          <a:xfrm>
            <a:off x="6400800" y="1782093"/>
            <a:ext cx="2209800" cy="2256600"/>
          </a:xfrm>
          <a:prstGeom prst="ellipse">
            <a:avLst/>
          </a:prstGeom>
          <a:solidFill>
            <a:schemeClr val="lt1"/>
          </a:solidFill>
          <a:ln>
            <a:noFill/>
          </a:ln>
        </p:spPr>
      </p:sp>
      <p:sp>
        <p:nvSpPr>
          <p:cNvPr id="181" name="Google Shape;181;g1a0854cc649_9_1046"/>
          <p:cNvSpPr/>
          <p:nvPr>
            <p:ph idx="5" type="pic"/>
          </p:nvPr>
        </p:nvSpPr>
        <p:spPr>
          <a:xfrm>
            <a:off x="9144000" y="1782093"/>
            <a:ext cx="2209800" cy="2256600"/>
          </a:xfrm>
          <a:prstGeom prst="ellipse">
            <a:avLst/>
          </a:prstGeom>
          <a:solidFill>
            <a:schemeClr val="lt1"/>
          </a:solidFill>
          <a:ln>
            <a:noFill/>
          </a:ln>
        </p:spPr>
      </p:sp>
      <p:sp>
        <p:nvSpPr>
          <p:cNvPr id="182" name="Google Shape;182;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83" name="Shape 183"/>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4" name="Shape 184"/>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185" name="Shape 185"/>
        <p:cNvGrpSpPr/>
        <p:nvPr/>
      </p:nvGrpSpPr>
      <p:grpSpPr>
        <a:xfrm>
          <a:off x="0" y="0"/>
          <a:ext cx="0" cy="0"/>
          <a:chOff x="0" y="0"/>
          <a:chExt cx="0" cy="0"/>
        </a:xfrm>
      </p:grpSpPr>
      <p:sp>
        <p:nvSpPr>
          <p:cNvPr id="186" name="Google Shape;186;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188" name="Shape 188"/>
        <p:cNvGrpSpPr/>
        <p:nvPr/>
      </p:nvGrpSpPr>
      <p:grpSpPr>
        <a:xfrm>
          <a:off x="0" y="0"/>
          <a:ext cx="0" cy="0"/>
          <a:chOff x="0" y="0"/>
          <a:chExt cx="0" cy="0"/>
        </a:xfrm>
      </p:grpSpPr>
      <p:sp>
        <p:nvSpPr>
          <p:cNvPr id="189" name="Google Shape;189;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90" name="Shape 190"/>
        <p:cNvGrpSpPr/>
        <p:nvPr/>
      </p:nvGrpSpPr>
      <p:grpSpPr>
        <a:xfrm>
          <a:off x="0" y="0"/>
          <a:ext cx="0" cy="0"/>
          <a:chOff x="0" y="0"/>
          <a:chExt cx="0" cy="0"/>
        </a:xfrm>
      </p:grpSpPr>
      <p:pic>
        <p:nvPicPr>
          <p:cNvPr id="191" name="Google Shape;191;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192" name="Google Shape;192;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193" name="Shape 193"/>
        <p:cNvGrpSpPr/>
        <p:nvPr/>
      </p:nvGrpSpPr>
      <p:grpSpPr>
        <a:xfrm>
          <a:off x="0" y="0"/>
          <a:ext cx="0" cy="0"/>
          <a:chOff x="0" y="0"/>
          <a:chExt cx="0" cy="0"/>
        </a:xfrm>
      </p:grpSpPr>
      <p:sp>
        <p:nvSpPr>
          <p:cNvPr id="194" name="Google Shape;194;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196" name="Shape 196"/>
        <p:cNvGrpSpPr/>
        <p:nvPr/>
      </p:nvGrpSpPr>
      <p:grpSpPr>
        <a:xfrm>
          <a:off x="0" y="0"/>
          <a:ext cx="0" cy="0"/>
          <a:chOff x="0" y="0"/>
          <a:chExt cx="0" cy="0"/>
        </a:xfrm>
      </p:grpSpPr>
      <p:sp>
        <p:nvSpPr>
          <p:cNvPr id="197" name="Google Shape;197;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198" name="Shape 198"/>
        <p:cNvGrpSpPr/>
        <p:nvPr/>
      </p:nvGrpSpPr>
      <p:grpSpPr>
        <a:xfrm>
          <a:off x="0" y="0"/>
          <a:ext cx="0" cy="0"/>
          <a:chOff x="0" y="0"/>
          <a:chExt cx="0" cy="0"/>
        </a:xfrm>
      </p:grpSpPr>
      <p:sp>
        <p:nvSpPr>
          <p:cNvPr id="199" name="Google Shape;199;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200" name="Google Shape;200;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201" name="Google Shape;201;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202" name="Shape 202"/>
        <p:cNvGrpSpPr/>
        <p:nvPr/>
      </p:nvGrpSpPr>
      <p:grpSpPr>
        <a:xfrm>
          <a:off x="0" y="0"/>
          <a:ext cx="0" cy="0"/>
          <a:chOff x="0" y="0"/>
          <a:chExt cx="0" cy="0"/>
        </a:xfrm>
      </p:grpSpPr>
      <p:sp>
        <p:nvSpPr>
          <p:cNvPr id="203" name="Google Shape;203;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7" name="Shape 27"/>
        <p:cNvGrpSpPr/>
        <p:nvPr/>
      </p:nvGrpSpPr>
      <p:grpSpPr>
        <a:xfrm>
          <a:off x="0" y="0"/>
          <a:ext cx="0" cy="0"/>
          <a:chOff x="0" y="0"/>
          <a:chExt cx="0" cy="0"/>
        </a:xfrm>
      </p:grpSpPr>
      <p:sp>
        <p:nvSpPr>
          <p:cNvPr id="28" name="Google Shape;28;g24184cb48d0_0_1604"/>
          <p:cNvSpPr/>
          <p:nvPr>
            <p:ph idx="2" type="pic"/>
          </p:nvPr>
        </p:nvSpPr>
        <p:spPr>
          <a:xfrm>
            <a:off x="914400" y="1782093"/>
            <a:ext cx="2209800" cy="2256600"/>
          </a:xfrm>
          <a:prstGeom prst="ellipse">
            <a:avLst/>
          </a:prstGeom>
          <a:solidFill>
            <a:schemeClr val="lt1"/>
          </a:solidFill>
          <a:ln>
            <a:noFill/>
          </a:ln>
        </p:spPr>
      </p:sp>
      <p:sp>
        <p:nvSpPr>
          <p:cNvPr id="29" name="Google Shape;29;g24184cb48d0_0_1604"/>
          <p:cNvSpPr/>
          <p:nvPr>
            <p:ph idx="3" type="pic"/>
          </p:nvPr>
        </p:nvSpPr>
        <p:spPr>
          <a:xfrm>
            <a:off x="3657600" y="1782093"/>
            <a:ext cx="2209800" cy="2256600"/>
          </a:xfrm>
          <a:prstGeom prst="ellipse">
            <a:avLst/>
          </a:prstGeom>
          <a:solidFill>
            <a:schemeClr val="lt1"/>
          </a:solidFill>
          <a:ln>
            <a:noFill/>
          </a:ln>
        </p:spPr>
      </p:sp>
      <p:sp>
        <p:nvSpPr>
          <p:cNvPr id="30" name="Google Shape;30;g24184cb48d0_0_1604"/>
          <p:cNvSpPr/>
          <p:nvPr>
            <p:ph idx="4" type="pic"/>
          </p:nvPr>
        </p:nvSpPr>
        <p:spPr>
          <a:xfrm>
            <a:off x="6400800" y="1782093"/>
            <a:ext cx="2209800" cy="2256600"/>
          </a:xfrm>
          <a:prstGeom prst="ellipse">
            <a:avLst/>
          </a:prstGeom>
          <a:solidFill>
            <a:schemeClr val="lt1"/>
          </a:solidFill>
          <a:ln>
            <a:noFill/>
          </a:ln>
        </p:spPr>
      </p:sp>
      <p:sp>
        <p:nvSpPr>
          <p:cNvPr id="31" name="Google Shape;31;g24184cb48d0_0_1604"/>
          <p:cNvSpPr/>
          <p:nvPr>
            <p:ph idx="5" type="pic"/>
          </p:nvPr>
        </p:nvSpPr>
        <p:spPr>
          <a:xfrm>
            <a:off x="9144000" y="1782093"/>
            <a:ext cx="2209800" cy="2256600"/>
          </a:xfrm>
          <a:prstGeom prst="ellipse">
            <a:avLst/>
          </a:prstGeom>
          <a:solidFill>
            <a:schemeClr val="lt1"/>
          </a:solidFill>
          <a:ln>
            <a:noFill/>
          </a:ln>
        </p:spPr>
      </p:sp>
      <p:sp>
        <p:nvSpPr>
          <p:cNvPr id="32" name="Google Shape;32;g24184cb48d0_0_16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205" name="Shape 205"/>
        <p:cNvGrpSpPr/>
        <p:nvPr/>
      </p:nvGrpSpPr>
      <p:grpSpPr>
        <a:xfrm>
          <a:off x="0" y="0"/>
          <a:ext cx="0" cy="0"/>
          <a:chOff x="0" y="0"/>
          <a:chExt cx="0" cy="0"/>
        </a:xfrm>
      </p:grpSpPr>
      <p:sp>
        <p:nvSpPr>
          <p:cNvPr id="206" name="Google Shape;206;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207" name="Shape 207"/>
        <p:cNvGrpSpPr/>
        <p:nvPr/>
      </p:nvGrpSpPr>
      <p:grpSpPr>
        <a:xfrm>
          <a:off x="0" y="0"/>
          <a:ext cx="0" cy="0"/>
          <a:chOff x="0" y="0"/>
          <a:chExt cx="0" cy="0"/>
        </a:xfrm>
      </p:grpSpPr>
      <p:sp>
        <p:nvSpPr>
          <p:cNvPr id="208" name="Google Shape;208;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209" name="Google Shape;209;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210" name="Google Shape;210;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11" name="Shape 211"/>
        <p:cNvGrpSpPr/>
        <p:nvPr/>
      </p:nvGrpSpPr>
      <p:grpSpPr>
        <a:xfrm>
          <a:off x="0" y="0"/>
          <a:ext cx="0" cy="0"/>
          <a:chOff x="0" y="0"/>
          <a:chExt cx="0" cy="0"/>
        </a:xfrm>
      </p:grpSpPr>
      <p:sp>
        <p:nvSpPr>
          <p:cNvPr id="212" name="Google Shape;212;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214" name="Shape 214"/>
        <p:cNvGrpSpPr/>
        <p:nvPr/>
      </p:nvGrpSpPr>
      <p:grpSpPr>
        <a:xfrm>
          <a:off x="0" y="0"/>
          <a:ext cx="0" cy="0"/>
          <a:chOff x="0" y="0"/>
          <a:chExt cx="0" cy="0"/>
        </a:xfrm>
      </p:grpSpPr>
      <p:sp>
        <p:nvSpPr>
          <p:cNvPr id="215" name="Google Shape;215;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217" name="Shape 217"/>
        <p:cNvGrpSpPr/>
        <p:nvPr/>
      </p:nvGrpSpPr>
      <p:grpSpPr>
        <a:xfrm>
          <a:off x="0" y="0"/>
          <a:ext cx="0" cy="0"/>
          <a:chOff x="0" y="0"/>
          <a:chExt cx="0" cy="0"/>
        </a:xfrm>
      </p:grpSpPr>
      <p:sp>
        <p:nvSpPr>
          <p:cNvPr id="218" name="Google Shape;218;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0" name="Google Shape;220;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21" name="Shape 221"/>
        <p:cNvGrpSpPr/>
        <p:nvPr/>
      </p:nvGrpSpPr>
      <p:grpSpPr>
        <a:xfrm>
          <a:off x="0" y="0"/>
          <a:ext cx="0" cy="0"/>
          <a:chOff x="0" y="0"/>
          <a:chExt cx="0" cy="0"/>
        </a:xfrm>
      </p:grpSpPr>
      <p:sp>
        <p:nvSpPr>
          <p:cNvPr id="222" name="Google Shape;222;p78"/>
          <p:cNvSpPr/>
          <p:nvPr>
            <p:ph idx="2" type="pic"/>
          </p:nvPr>
        </p:nvSpPr>
        <p:spPr>
          <a:xfrm>
            <a:off x="6096000" y="1075673"/>
            <a:ext cx="4721100" cy="4735500"/>
          </a:xfrm>
          <a:prstGeom prst="rect">
            <a:avLst/>
          </a:prstGeom>
          <a:noFill/>
          <a:ln>
            <a:noFill/>
          </a:ln>
        </p:spPr>
      </p:sp>
      <p:sp>
        <p:nvSpPr>
          <p:cNvPr id="223" name="Google Shape;223;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4" name="Shape 224"/>
        <p:cNvGrpSpPr/>
        <p:nvPr/>
      </p:nvGrpSpPr>
      <p:grpSpPr>
        <a:xfrm>
          <a:off x="0" y="0"/>
          <a:ext cx="0" cy="0"/>
          <a:chOff x="0" y="0"/>
          <a:chExt cx="0" cy="0"/>
        </a:xfrm>
      </p:grpSpPr>
      <p:sp>
        <p:nvSpPr>
          <p:cNvPr id="225" name="Google Shape;225;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6" name="Google Shape;226;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9" name="Google Shape;229;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30" name="Shape 230"/>
        <p:cNvGrpSpPr/>
        <p:nvPr/>
      </p:nvGrpSpPr>
      <p:grpSpPr>
        <a:xfrm>
          <a:off x="0" y="0"/>
          <a:ext cx="0" cy="0"/>
          <a:chOff x="0" y="0"/>
          <a:chExt cx="0" cy="0"/>
        </a:xfrm>
      </p:grpSpPr>
      <p:sp>
        <p:nvSpPr>
          <p:cNvPr id="231" name="Google Shape;231;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2" name="Shape 232"/>
        <p:cNvGrpSpPr/>
        <p:nvPr/>
      </p:nvGrpSpPr>
      <p:grpSpPr>
        <a:xfrm>
          <a:off x="0" y="0"/>
          <a:ext cx="0" cy="0"/>
          <a:chOff x="0" y="0"/>
          <a:chExt cx="0" cy="0"/>
        </a:xfrm>
      </p:grpSpPr>
      <p:sp>
        <p:nvSpPr>
          <p:cNvPr id="233" name="Google Shape;233;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5" name="Google Shape;235;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8" name="Shape 238"/>
        <p:cNvGrpSpPr/>
        <p:nvPr/>
      </p:nvGrpSpPr>
      <p:grpSpPr>
        <a:xfrm>
          <a:off x="0" y="0"/>
          <a:ext cx="0" cy="0"/>
          <a:chOff x="0" y="0"/>
          <a:chExt cx="0" cy="0"/>
        </a:xfrm>
      </p:grpSpPr>
      <p:sp>
        <p:nvSpPr>
          <p:cNvPr id="239" name="Google Shape;239;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5" name="Shape 245"/>
        <p:cNvGrpSpPr/>
        <p:nvPr/>
      </p:nvGrpSpPr>
      <p:grpSpPr>
        <a:xfrm>
          <a:off x="0" y="0"/>
          <a:ext cx="0" cy="0"/>
          <a:chOff x="0" y="0"/>
          <a:chExt cx="0" cy="0"/>
        </a:xfrm>
      </p:grpSpPr>
      <p:sp>
        <p:nvSpPr>
          <p:cNvPr id="246" name="Google Shape;246;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8" name="Google Shape;248;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0" name="Google Shape;250;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1" name="Google Shape;25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4" name="Shape 254"/>
        <p:cNvGrpSpPr/>
        <p:nvPr/>
      </p:nvGrpSpPr>
      <p:grpSpPr>
        <a:xfrm>
          <a:off x="0" y="0"/>
          <a:ext cx="0" cy="0"/>
          <a:chOff x="0" y="0"/>
          <a:chExt cx="0" cy="0"/>
        </a:xfrm>
      </p:grpSpPr>
      <p:sp>
        <p:nvSpPr>
          <p:cNvPr id="255" name="Google Shape;255;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8" name="Google Shape;25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9" name="Shape 259"/>
        <p:cNvGrpSpPr/>
        <p:nvPr/>
      </p:nvGrpSpPr>
      <p:grpSpPr>
        <a:xfrm>
          <a:off x="0" y="0"/>
          <a:ext cx="0" cy="0"/>
          <a:chOff x="0" y="0"/>
          <a:chExt cx="0" cy="0"/>
        </a:xfrm>
      </p:grpSpPr>
      <p:sp>
        <p:nvSpPr>
          <p:cNvPr id="260" name="Google Shape;260;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2" name="Google Shape;262;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3" name="Google Shape;263;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6" name="Shape 266"/>
        <p:cNvGrpSpPr/>
        <p:nvPr/>
      </p:nvGrpSpPr>
      <p:grpSpPr>
        <a:xfrm>
          <a:off x="0" y="0"/>
          <a:ext cx="0" cy="0"/>
          <a:chOff x="0" y="0"/>
          <a:chExt cx="0" cy="0"/>
        </a:xfrm>
      </p:grpSpPr>
      <p:sp>
        <p:nvSpPr>
          <p:cNvPr id="267" name="Google Shape;267;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88"/>
          <p:cNvSpPr/>
          <p:nvPr>
            <p:ph idx="2" type="pic"/>
          </p:nvPr>
        </p:nvSpPr>
        <p:spPr>
          <a:xfrm>
            <a:off x="5183188" y="987425"/>
            <a:ext cx="6172200" cy="4873625"/>
          </a:xfrm>
          <a:prstGeom prst="rect">
            <a:avLst/>
          </a:prstGeom>
          <a:noFill/>
          <a:ln>
            <a:noFill/>
          </a:ln>
        </p:spPr>
      </p:sp>
      <p:sp>
        <p:nvSpPr>
          <p:cNvPr id="269" name="Google Shape;269;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0" name="Google Shape;270;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3" name="Shape 273"/>
        <p:cNvGrpSpPr/>
        <p:nvPr/>
      </p:nvGrpSpPr>
      <p:grpSpPr>
        <a:xfrm>
          <a:off x="0" y="0"/>
          <a:ext cx="0" cy="0"/>
          <a:chOff x="0" y="0"/>
          <a:chExt cx="0" cy="0"/>
        </a:xfrm>
      </p:grpSpPr>
      <p:sp>
        <p:nvSpPr>
          <p:cNvPr id="274" name="Google Shape;274;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9" name="Shape 279"/>
        <p:cNvGrpSpPr/>
        <p:nvPr/>
      </p:nvGrpSpPr>
      <p:grpSpPr>
        <a:xfrm>
          <a:off x="0" y="0"/>
          <a:ext cx="0" cy="0"/>
          <a:chOff x="0" y="0"/>
          <a:chExt cx="0" cy="0"/>
        </a:xfrm>
      </p:grpSpPr>
      <p:sp>
        <p:nvSpPr>
          <p:cNvPr id="280" name="Google Shape;280;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5" name="Shape 285"/>
        <p:cNvGrpSpPr/>
        <p:nvPr/>
      </p:nvGrpSpPr>
      <p:grpSpPr>
        <a:xfrm>
          <a:off x="0" y="0"/>
          <a:ext cx="0" cy="0"/>
          <a:chOff x="0" y="0"/>
          <a:chExt cx="0" cy="0"/>
        </a:xfrm>
      </p:grpSpPr>
      <p:sp>
        <p:nvSpPr>
          <p:cNvPr id="286" name="Google Shape;286;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287" name="Shape 287"/>
        <p:cNvGrpSpPr/>
        <p:nvPr/>
      </p:nvGrpSpPr>
      <p:grpSpPr>
        <a:xfrm>
          <a:off x="0" y="0"/>
          <a:ext cx="0" cy="0"/>
          <a:chOff x="0" y="0"/>
          <a:chExt cx="0" cy="0"/>
        </a:xfrm>
      </p:grpSpPr>
      <p:sp>
        <p:nvSpPr>
          <p:cNvPr id="288" name="Google Shape;288;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9" name="Google Shape;289;g1a0854cc649_9_276"/>
          <p:cNvSpPr/>
          <p:nvPr>
            <p:ph idx="2" type="pic"/>
          </p:nvPr>
        </p:nvSpPr>
        <p:spPr>
          <a:xfrm>
            <a:off x="996950" y="1710767"/>
            <a:ext cx="2349600" cy="2399100"/>
          </a:xfrm>
          <a:prstGeom prst="ellipse">
            <a:avLst/>
          </a:prstGeom>
          <a:solidFill>
            <a:schemeClr val="lt1"/>
          </a:solidFill>
          <a:ln>
            <a:noFill/>
          </a:ln>
        </p:spPr>
      </p:sp>
      <p:sp>
        <p:nvSpPr>
          <p:cNvPr id="290" name="Google Shape;290;g1a0854cc649_9_276"/>
          <p:cNvSpPr/>
          <p:nvPr>
            <p:ph idx="3" type="pic"/>
          </p:nvPr>
        </p:nvSpPr>
        <p:spPr>
          <a:xfrm>
            <a:off x="4883150" y="1710767"/>
            <a:ext cx="2349600" cy="2399100"/>
          </a:xfrm>
          <a:prstGeom prst="ellipse">
            <a:avLst/>
          </a:prstGeom>
          <a:solidFill>
            <a:schemeClr val="lt1"/>
          </a:solidFill>
          <a:ln>
            <a:noFill/>
          </a:ln>
        </p:spPr>
      </p:sp>
      <p:sp>
        <p:nvSpPr>
          <p:cNvPr id="291" name="Google Shape;291;g1a0854cc649_9_276"/>
          <p:cNvSpPr/>
          <p:nvPr>
            <p:ph idx="4" type="pic"/>
          </p:nvPr>
        </p:nvSpPr>
        <p:spPr>
          <a:xfrm>
            <a:off x="8769350" y="1710767"/>
            <a:ext cx="2349600" cy="2399100"/>
          </a:xfrm>
          <a:prstGeom prst="ellipse">
            <a:avLst/>
          </a:prstGeom>
          <a:solidFill>
            <a:schemeClr val="lt1"/>
          </a:solidFill>
          <a:ln>
            <a:noFill/>
          </a:ln>
        </p:spPr>
      </p:sp>
      <p:pic>
        <p:nvPicPr>
          <p:cNvPr id="292" name="Google Shape;292;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293" name="Google Shape;293;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4" name="Shape 294"/>
        <p:cNvGrpSpPr/>
        <p:nvPr/>
      </p:nvGrpSpPr>
      <p:grpSpPr>
        <a:xfrm>
          <a:off x="0" y="0"/>
          <a:ext cx="0" cy="0"/>
          <a:chOff x="0" y="0"/>
          <a:chExt cx="0" cy="0"/>
        </a:xfrm>
      </p:grpSpPr>
      <p:pic>
        <p:nvPicPr>
          <p:cNvPr id="295" name="Google Shape;295;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296" name="Google Shape;296;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297" name="Google Shape;297;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298" name="Shape 298"/>
        <p:cNvGrpSpPr/>
        <p:nvPr/>
      </p:nvGrpSpPr>
      <p:grpSpPr>
        <a:xfrm>
          <a:off x="0" y="0"/>
          <a:ext cx="0" cy="0"/>
          <a:chOff x="0" y="0"/>
          <a:chExt cx="0" cy="0"/>
        </a:xfrm>
      </p:grpSpPr>
      <p:sp>
        <p:nvSpPr>
          <p:cNvPr id="299" name="Google Shape;299;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0" name="Google Shape;300;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301" name="Google Shape;301;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302" name="Google Shape;302;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303" name="Google Shape;303;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04" name="Google Shape;304;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4184cb48d0_0_161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4184cb48d0_0_161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4184cb48d0_0_161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2.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3.xml"/><Relationship Id="rId22" Type="http://schemas.openxmlformats.org/officeDocument/2006/relationships/slideLayout" Target="../slideLayouts/slideLayout55.xml"/><Relationship Id="rId21" Type="http://schemas.openxmlformats.org/officeDocument/2006/relationships/slideLayout" Target="../slideLayouts/slideLayout54.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image" Target="../media/image1.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33" Type="http://schemas.openxmlformats.org/officeDocument/2006/relationships/slideLayout" Target="../slideLayouts/slideLayout66.xml"/><Relationship Id="rId10" Type="http://schemas.openxmlformats.org/officeDocument/2006/relationships/slideLayout" Target="../slideLayouts/slideLayout43.xml"/><Relationship Id="rId32" Type="http://schemas.openxmlformats.org/officeDocument/2006/relationships/slideLayout" Target="../slideLayouts/slideLayout65.xml"/><Relationship Id="rId13" Type="http://schemas.openxmlformats.org/officeDocument/2006/relationships/slideLayout" Target="../slideLayouts/slideLayout46.xml"/><Relationship Id="rId35" Type="http://schemas.openxmlformats.org/officeDocument/2006/relationships/slideLayout" Target="../slideLayouts/slideLayout68.xml"/><Relationship Id="rId12" Type="http://schemas.openxmlformats.org/officeDocument/2006/relationships/slideLayout" Target="../slideLayouts/slideLayout45.xml"/><Relationship Id="rId34" Type="http://schemas.openxmlformats.org/officeDocument/2006/relationships/slideLayout" Target="../slideLayouts/slideLayout67.xml"/><Relationship Id="rId15" Type="http://schemas.openxmlformats.org/officeDocument/2006/relationships/slideLayout" Target="../slideLayouts/slideLayout48.xml"/><Relationship Id="rId37" Type="http://schemas.openxmlformats.org/officeDocument/2006/relationships/theme" Target="../theme/theme3.xml"/><Relationship Id="rId14" Type="http://schemas.openxmlformats.org/officeDocument/2006/relationships/slideLayout" Target="../slideLayouts/slideLayout47.xml"/><Relationship Id="rId36" Type="http://schemas.openxmlformats.org/officeDocument/2006/relationships/slideLayout" Target="../slideLayouts/slideLayout69.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4184cb48d0_0_15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4184cb48d0_0_158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4184cb48d0_0_15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g24184cb48d0_0_15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24184cb48d0_0_15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g24184cb48d0_0_1586"/>
          <p:cNvPicPr preferRelativeResize="0"/>
          <p:nvPr/>
        </p:nvPicPr>
        <p:blipFill rotWithShape="1">
          <a:blip r:embed="rId1">
            <a:alphaModFix/>
          </a:blip>
          <a:srcRect b="0" l="0" r="0" t="0"/>
          <a:stretch/>
        </p:blipFill>
        <p:spPr>
          <a:xfrm>
            <a:off x="10479499" y="304801"/>
            <a:ext cx="1207149"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Google Shape;157;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Google Shape;15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hyperlink" Target="https://drive.google.com/file/d/1GwxgD0F-ekYe7AVkcZOzYWXTq-EargPN/view?usp=drive_link" TargetMode="External"/><Relationship Id="rId5" Type="http://schemas.openxmlformats.org/officeDocument/2006/relationships/hyperlink" Target="https://drive.google.com/file/d/19z2XDIJpbn8PpFKsQosdxzu9BMf_1xQC/view?usp=drive_link" TargetMode="External"/><Relationship Id="rId6" Type="http://schemas.openxmlformats.org/officeDocument/2006/relationships/hyperlink" Target="https://drive.google.com/file/d/1hE-6AsaFuPuwZ1t5-BQ5XWtl8sz4fAqI/view?fbclid=IwAR1fpIONay4lVwb1ayDCvW9ssRkKpfaORFU4SSTp3qJlqCuzOn5wiVrRDZ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37.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hyperlink" Target="https://app.powerbi.com/view?r=eyJrIjoiMTFhY2UxOGQtN2M4ZS00NWI2LWE0MWYtYzJiMTMwMWUyZGFmIiwidCI6ImFkMjE3NTNiLWNkZWItNDU1Yi1hZGI3LTc0MDg3YjFhMTM2OCJ9&amp;pageName=ReportSection18984e7715e06978b77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g24184cb48d0_0_154"/>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310" name="Google Shape;310;g24184cb48d0_0_154"/>
          <p:cNvSpPr txBox="1"/>
          <p:nvPr>
            <p:ph idx="4294967295" type="title"/>
          </p:nvPr>
        </p:nvSpPr>
        <p:spPr>
          <a:xfrm>
            <a:off x="1316175" y="2509100"/>
            <a:ext cx="93657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BUSINESS INTELLIGENCE ANALYST</a:t>
            </a:r>
            <a:endParaRPr sz="4200">
              <a:solidFill>
                <a:schemeClr val="lt1"/>
              </a:solidFill>
              <a:latin typeface="Exo Black"/>
              <a:ea typeface="Exo Black"/>
              <a:cs typeface="Exo Black"/>
              <a:sym typeface="Exo Black"/>
            </a:endParaRPr>
          </a:p>
        </p:txBody>
      </p:sp>
      <p:sp>
        <p:nvSpPr>
          <p:cNvPr id="311" name="Google Shape;311;g24184cb48d0_0_154"/>
          <p:cNvSpPr txBox="1"/>
          <p:nvPr>
            <p:ph idx="4294967295" type="body"/>
          </p:nvPr>
        </p:nvSpPr>
        <p:spPr>
          <a:xfrm>
            <a:off x="333750" y="3352800"/>
            <a:ext cx="11524500" cy="836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6: Tư duy Storytelling Data  </a:t>
            </a:r>
            <a:endParaRPr/>
          </a:p>
        </p:txBody>
      </p:sp>
      <p:pic>
        <p:nvPicPr>
          <p:cNvPr id="312" name="Google Shape;312;g24184cb48d0_0_154"/>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313" name="Google Shape;313;g24184cb48d0_0_154"/>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421e4f2895_0_4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84" name="Google Shape;384;g2421e4f2895_0_473"/>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85" name="Google Shape;385;g2421e4f2895_0_473"/>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86" name="Google Shape;386;g2421e4f2895_0_473"/>
          <p:cNvSpPr/>
          <p:nvPr/>
        </p:nvSpPr>
        <p:spPr>
          <a:xfrm>
            <a:off x="4978653" y="19563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Nguyên tắc thiết kế các dashboard</a:t>
            </a:r>
            <a:endParaRPr b="1" i="0" sz="2000" u="none" cap="none" strike="noStrike">
              <a:solidFill>
                <a:srgbClr val="E31F26"/>
              </a:solidFill>
              <a:latin typeface="Exo"/>
              <a:ea typeface="Exo"/>
              <a:cs typeface="Exo"/>
              <a:sym typeface="Exo"/>
            </a:endParaRPr>
          </a:p>
        </p:txBody>
      </p:sp>
      <p:sp>
        <p:nvSpPr>
          <p:cNvPr id="387" name="Google Shape;387;g2421e4f2895_0_473"/>
          <p:cNvSpPr/>
          <p:nvPr/>
        </p:nvSpPr>
        <p:spPr>
          <a:xfrm>
            <a:off x="4978653" y="40337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Practices  </a:t>
            </a:r>
            <a:endParaRPr b="0" i="0" sz="2000" u="none" cap="none" strike="noStrike">
              <a:solidFill>
                <a:schemeClr val="dk1"/>
              </a:solidFill>
              <a:latin typeface="Calibri"/>
              <a:ea typeface="Calibri"/>
              <a:cs typeface="Calibri"/>
              <a:sym typeface="Calibri"/>
            </a:endParaRPr>
          </a:p>
        </p:txBody>
      </p:sp>
      <p:sp>
        <p:nvSpPr>
          <p:cNvPr id="388" name="Google Shape;388;g2421e4f2895_0_473"/>
          <p:cNvSpPr/>
          <p:nvPr/>
        </p:nvSpPr>
        <p:spPr>
          <a:xfrm>
            <a:off x="4978653" y="2995027"/>
            <a:ext cx="6535200" cy="772500"/>
          </a:xfrm>
          <a:prstGeom prst="roundRect">
            <a:avLst>
              <a:gd fmla="val 16667" name="adj"/>
            </a:avLst>
          </a:prstGeom>
          <a:solidFill>
            <a:srgbClr val="E3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lt1"/>
                </a:solidFill>
                <a:latin typeface="Exo"/>
                <a:ea typeface="Exo"/>
                <a:cs typeface="Exo"/>
                <a:sym typeface="Exo"/>
              </a:rPr>
              <a:t>   2. Nguyên tắc thiết kế các biểu đồ</a:t>
            </a:r>
            <a:endParaRPr b="1" i="0" sz="2000" u="none" cap="none" strike="noStrike">
              <a:solidFill>
                <a:schemeClr val="lt1"/>
              </a:solidFill>
              <a:latin typeface="Exo"/>
              <a:ea typeface="Exo"/>
              <a:cs typeface="Exo"/>
              <a:sym typeface="Ex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421e4f2895_0_429"/>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394" name="Google Shape;394;g2421e4f2895_0_429"/>
          <p:cNvPicPr preferRelativeResize="0"/>
          <p:nvPr/>
        </p:nvPicPr>
        <p:blipFill rotWithShape="1">
          <a:blip r:embed="rId3">
            <a:alphaModFix/>
          </a:blip>
          <a:srcRect b="64829" l="-168" r="65617" t="0"/>
          <a:stretch/>
        </p:blipFill>
        <p:spPr>
          <a:xfrm>
            <a:off x="8046324" y="5104800"/>
            <a:ext cx="4145677" cy="1822826"/>
          </a:xfrm>
          <a:prstGeom prst="rect">
            <a:avLst/>
          </a:prstGeom>
          <a:noFill/>
          <a:ln>
            <a:noFill/>
          </a:ln>
        </p:spPr>
      </p:pic>
      <p:sp>
        <p:nvSpPr>
          <p:cNvPr id="395" name="Google Shape;395;g2421e4f2895_0_429"/>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396" name="Google Shape;396;g2421e4f2895_0_429"/>
          <p:cNvGrpSpPr/>
          <p:nvPr/>
        </p:nvGrpSpPr>
        <p:grpSpPr>
          <a:xfrm>
            <a:off x="1524009" y="652522"/>
            <a:ext cx="764257" cy="763507"/>
            <a:chOff x="3040984" y="3681059"/>
            <a:chExt cx="356164" cy="355815"/>
          </a:xfrm>
        </p:grpSpPr>
        <p:sp>
          <p:nvSpPr>
            <p:cNvPr id="397" name="Google Shape;397;g2421e4f2895_0_429"/>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98" name="Google Shape;398;g2421e4f2895_0_429"/>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99" name="Google Shape;399;g2421e4f2895_0_429"/>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400" name="Google Shape;400;g2421e4f2895_0_429"/>
          <p:cNvSpPr txBox="1"/>
          <p:nvPr/>
        </p:nvSpPr>
        <p:spPr>
          <a:xfrm>
            <a:off x="2597425" y="652525"/>
            <a:ext cx="54489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Thử thách ai tinh mắt hơn</a:t>
            </a:r>
            <a:endParaRPr b="1" i="0" sz="3400" u="none" cap="none" strike="noStrike">
              <a:solidFill>
                <a:srgbClr val="000000"/>
              </a:solidFill>
              <a:latin typeface="Exo"/>
              <a:ea typeface="Exo"/>
              <a:cs typeface="Exo"/>
              <a:sym typeface="Exo"/>
            </a:endParaRPr>
          </a:p>
        </p:txBody>
      </p:sp>
      <p:pic>
        <p:nvPicPr>
          <p:cNvPr id="401" name="Google Shape;401;g2421e4f2895_0_429"/>
          <p:cNvPicPr preferRelativeResize="0"/>
          <p:nvPr/>
        </p:nvPicPr>
        <p:blipFill rotWithShape="1">
          <a:blip r:embed="rId4">
            <a:alphaModFix/>
          </a:blip>
          <a:srcRect b="0" l="0" r="0" t="0"/>
          <a:stretch/>
        </p:blipFill>
        <p:spPr>
          <a:xfrm>
            <a:off x="3549550" y="1674300"/>
            <a:ext cx="8205900" cy="4715625"/>
          </a:xfrm>
          <a:prstGeom prst="rect">
            <a:avLst/>
          </a:prstGeom>
          <a:noFill/>
          <a:ln>
            <a:noFill/>
          </a:ln>
        </p:spPr>
      </p:pic>
      <p:sp>
        <p:nvSpPr>
          <p:cNvPr id="402" name="Google Shape;402;g2421e4f2895_0_429"/>
          <p:cNvSpPr txBox="1"/>
          <p:nvPr/>
        </p:nvSpPr>
        <p:spPr>
          <a:xfrm>
            <a:off x="533400" y="1668750"/>
            <a:ext cx="3038100" cy="1847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Exo"/>
              <a:buChar char="●"/>
            </a:pPr>
            <a:r>
              <a:rPr b="0" i="0" lang="en-US" sz="1800" u="none" cap="none" strike="noStrike">
                <a:solidFill>
                  <a:srgbClr val="000000"/>
                </a:solidFill>
                <a:latin typeface="Exo"/>
                <a:ea typeface="Exo"/>
                <a:cs typeface="Exo"/>
                <a:sym typeface="Exo"/>
              </a:rPr>
              <a:t>ProductKey nào bán được nhiều nhất?</a:t>
            </a:r>
            <a:endParaRPr b="0" i="0" sz="18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a:p>
            <a:pPr indent="-342900" lvl="0" marL="457200" marR="0" rtl="0" algn="l">
              <a:lnSpc>
                <a:spcPct val="100000"/>
              </a:lnSpc>
              <a:spcBef>
                <a:spcPts val="0"/>
              </a:spcBef>
              <a:spcAft>
                <a:spcPts val="0"/>
              </a:spcAft>
              <a:buClr>
                <a:srgbClr val="000000"/>
              </a:buClr>
              <a:buSzPts val="1800"/>
              <a:buFont typeface="Exo"/>
              <a:buChar char="●"/>
            </a:pPr>
            <a:r>
              <a:rPr b="0" i="0" lang="en-US" sz="1800" u="none" cap="none" strike="noStrike">
                <a:solidFill>
                  <a:srgbClr val="000000"/>
                </a:solidFill>
                <a:latin typeface="Exo"/>
                <a:ea typeface="Exo"/>
                <a:cs typeface="Exo"/>
                <a:sym typeface="Exo"/>
              </a:rPr>
              <a:t>TerritoryKey nào bán được nhiều sản phẩm nhất?</a:t>
            </a:r>
            <a:endParaRPr b="0" i="0" sz="1800" u="none" cap="none" strike="noStrike">
              <a:solidFill>
                <a:srgbClr val="000000"/>
              </a:solidFill>
              <a:latin typeface="Exo"/>
              <a:ea typeface="Exo"/>
              <a:cs typeface="Exo"/>
              <a:sym typeface="Ex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421e4f2895_0_442"/>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08" name="Google Shape;408;g2421e4f2895_0_442"/>
          <p:cNvPicPr preferRelativeResize="0"/>
          <p:nvPr/>
        </p:nvPicPr>
        <p:blipFill rotWithShape="1">
          <a:blip r:embed="rId3">
            <a:alphaModFix/>
          </a:blip>
          <a:srcRect b="64829" l="-168" r="65617" t="0"/>
          <a:stretch/>
        </p:blipFill>
        <p:spPr>
          <a:xfrm>
            <a:off x="8046324" y="5104800"/>
            <a:ext cx="4145677" cy="1822826"/>
          </a:xfrm>
          <a:prstGeom prst="rect">
            <a:avLst/>
          </a:prstGeom>
          <a:noFill/>
          <a:ln>
            <a:noFill/>
          </a:ln>
        </p:spPr>
      </p:pic>
      <p:sp>
        <p:nvSpPr>
          <p:cNvPr id="409" name="Google Shape;409;g2421e4f2895_0_442"/>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410" name="Google Shape;410;g2421e4f2895_0_442"/>
          <p:cNvGrpSpPr/>
          <p:nvPr/>
        </p:nvGrpSpPr>
        <p:grpSpPr>
          <a:xfrm>
            <a:off x="1670321" y="652522"/>
            <a:ext cx="764257" cy="763507"/>
            <a:chOff x="3040984" y="3681059"/>
            <a:chExt cx="356164" cy="355815"/>
          </a:xfrm>
        </p:grpSpPr>
        <p:sp>
          <p:nvSpPr>
            <p:cNvPr id="411" name="Google Shape;411;g2421e4f2895_0_442"/>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12" name="Google Shape;412;g2421e4f2895_0_442"/>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13" name="Google Shape;413;g2421e4f2895_0_442"/>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414" name="Google Shape;414;g2421e4f2895_0_442"/>
          <p:cNvSpPr txBox="1"/>
          <p:nvPr/>
        </p:nvSpPr>
        <p:spPr>
          <a:xfrm>
            <a:off x="2748400" y="652525"/>
            <a:ext cx="54489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Thử thách ai tinh mắt hơn</a:t>
            </a:r>
            <a:endParaRPr b="1" i="0" sz="3400" u="none" cap="none" strike="noStrike">
              <a:solidFill>
                <a:srgbClr val="000000"/>
              </a:solidFill>
              <a:latin typeface="Exo"/>
              <a:ea typeface="Exo"/>
              <a:cs typeface="Exo"/>
              <a:sym typeface="Exo"/>
            </a:endParaRPr>
          </a:p>
        </p:txBody>
      </p:sp>
      <p:sp>
        <p:nvSpPr>
          <p:cNvPr id="415" name="Google Shape;415;g2421e4f2895_0_442"/>
          <p:cNvSpPr txBox="1"/>
          <p:nvPr/>
        </p:nvSpPr>
        <p:spPr>
          <a:xfrm>
            <a:off x="533400" y="1668750"/>
            <a:ext cx="3760200" cy="1015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Exo"/>
              <a:buChar char="●"/>
            </a:pPr>
            <a:r>
              <a:rPr b="0" i="0" lang="en-US" sz="1800" u="none" cap="none" strike="noStrike">
                <a:solidFill>
                  <a:schemeClr val="dk1"/>
                </a:solidFill>
                <a:latin typeface="Exo"/>
                <a:ea typeface="Exo"/>
                <a:cs typeface="Exo"/>
                <a:sym typeface="Exo"/>
              </a:rPr>
              <a:t>ProductKey nào bán được nhiều nhất?</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sp>
        <p:nvSpPr>
          <p:cNvPr id="416" name="Google Shape;416;g2421e4f2895_0_442"/>
          <p:cNvSpPr txBox="1"/>
          <p:nvPr/>
        </p:nvSpPr>
        <p:spPr>
          <a:xfrm>
            <a:off x="6922500" y="1668750"/>
            <a:ext cx="39057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Exo"/>
              <a:buChar char="●"/>
            </a:pPr>
            <a:r>
              <a:rPr b="0" i="0" lang="en-US" sz="1800" u="none" cap="none" strike="noStrike">
                <a:solidFill>
                  <a:schemeClr val="dk1"/>
                </a:solidFill>
                <a:latin typeface="Exo"/>
                <a:ea typeface="Exo"/>
                <a:cs typeface="Exo"/>
                <a:sym typeface="Exo"/>
              </a:rPr>
              <a:t>Territory Key nào bán được nhiều sản phẩm nhất?</a:t>
            </a:r>
            <a:endParaRPr b="0" i="0" sz="1400" u="none" cap="none" strike="noStrike">
              <a:solidFill>
                <a:srgbClr val="000000"/>
              </a:solidFill>
              <a:latin typeface="Arial"/>
              <a:ea typeface="Arial"/>
              <a:cs typeface="Arial"/>
              <a:sym typeface="Arial"/>
            </a:endParaRPr>
          </a:p>
        </p:txBody>
      </p:sp>
      <p:pic>
        <p:nvPicPr>
          <p:cNvPr id="417" name="Google Shape;417;g2421e4f2895_0_442"/>
          <p:cNvPicPr preferRelativeResize="0"/>
          <p:nvPr/>
        </p:nvPicPr>
        <p:blipFill rotWithShape="1">
          <a:blip r:embed="rId4">
            <a:alphaModFix/>
          </a:blip>
          <a:srcRect b="0" l="0" r="0" t="0"/>
          <a:stretch/>
        </p:blipFill>
        <p:spPr>
          <a:xfrm>
            <a:off x="6428850" y="2509050"/>
            <a:ext cx="4994757" cy="3565100"/>
          </a:xfrm>
          <a:prstGeom prst="rect">
            <a:avLst/>
          </a:prstGeom>
          <a:noFill/>
          <a:ln>
            <a:noFill/>
          </a:ln>
        </p:spPr>
      </p:pic>
      <p:pic>
        <p:nvPicPr>
          <p:cNvPr id="418" name="Google Shape;418;g2421e4f2895_0_442"/>
          <p:cNvPicPr preferRelativeResize="0"/>
          <p:nvPr/>
        </p:nvPicPr>
        <p:blipFill rotWithShape="1">
          <a:blip r:embed="rId5">
            <a:alphaModFix/>
          </a:blip>
          <a:srcRect b="0" l="0" r="0" t="0"/>
          <a:stretch/>
        </p:blipFill>
        <p:spPr>
          <a:xfrm>
            <a:off x="838205" y="2520401"/>
            <a:ext cx="4994750" cy="35423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421e4f2895_0_457"/>
          <p:cNvSpPr txBox="1"/>
          <p:nvPr/>
        </p:nvSpPr>
        <p:spPr>
          <a:xfrm>
            <a:off x="8292900" y="3009025"/>
            <a:ext cx="2084100" cy="12315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Information</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Story</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Goal</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Visual form</a:t>
            </a:r>
            <a:endParaRPr b="0" i="0" sz="1700" u="none" cap="none" strike="noStrike">
              <a:solidFill>
                <a:srgbClr val="000000"/>
              </a:solidFill>
              <a:latin typeface="Exo Medium"/>
              <a:ea typeface="Exo Medium"/>
              <a:cs typeface="Exo Medium"/>
              <a:sym typeface="Exo Medium"/>
            </a:endParaRPr>
          </a:p>
        </p:txBody>
      </p:sp>
      <p:sp>
        <p:nvSpPr>
          <p:cNvPr id="424" name="Google Shape;424;g2421e4f2895_0_457"/>
          <p:cNvSpPr txBox="1"/>
          <p:nvPr/>
        </p:nvSpPr>
        <p:spPr>
          <a:xfrm>
            <a:off x="735075" y="1416325"/>
            <a:ext cx="5983800" cy="149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700" u="none" cap="none" strike="noStrike">
                <a:solidFill>
                  <a:srgbClr val="000000"/>
                </a:solidFill>
                <a:latin typeface="Exo"/>
                <a:ea typeface="Exo"/>
                <a:cs typeface="Exo"/>
                <a:sym typeface="Exo"/>
              </a:rPr>
              <a:t> </a:t>
            </a:r>
            <a:r>
              <a:rPr b="1" i="0" lang="en-US" sz="1700" u="none" cap="none" strike="noStrike">
                <a:solidFill>
                  <a:srgbClr val="E2262D"/>
                </a:solidFill>
                <a:latin typeface="Exo"/>
                <a:ea typeface="Exo"/>
                <a:cs typeface="Exo"/>
                <a:sym typeface="Exo"/>
              </a:rPr>
              <a:t> </a:t>
            </a:r>
            <a:endParaRPr b="0" i="0" sz="1700" u="none" cap="none" strike="noStrike">
              <a:solidFill>
                <a:srgbClr val="000000"/>
              </a:solidFill>
              <a:latin typeface="Exo Medium"/>
              <a:ea typeface="Exo Medium"/>
              <a:cs typeface="Exo Medium"/>
              <a:sym typeface="Exo Medium"/>
            </a:endParaRPr>
          </a:p>
        </p:txBody>
      </p:sp>
      <p:sp>
        <p:nvSpPr>
          <p:cNvPr id="425" name="Google Shape;425;g2421e4f2895_0_45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26" name="Google Shape;426;g2421e4f2895_0_457"/>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427" name="Google Shape;427;g2421e4f2895_0_457"/>
          <p:cNvPicPr preferRelativeResize="0"/>
          <p:nvPr/>
        </p:nvPicPr>
        <p:blipFill rotWithShape="1">
          <a:blip r:embed="rId4">
            <a:alphaModFix/>
          </a:blip>
          <a:srcRect b="0" l="0" r="0" t="0"/>
          <a:stretch/>
        </p:blipFill>
        <p:spPr>
          <a:xfrm>
            <a:off x="442325" y="1538825"/>
            <a:ext cx="7895250" cy="5208227"/>
          </a:xfrm>
          <a:prstGeom prst="rect">
            <a:avLst/>
          </a:prstGeom>
          <a:noFill/>
          <a:ln>
            <a:noFill/>
          </a:ln>
        </p:spPr>
      </p:pic>
      <p:sp>
        <p:nvSpPr>
          <p:cNvPr id="428" name="Google Shape;428;g2421e4f2895_0_457"/>
          <p:cNvSpPr txBox="1"/>
          <p:nvPr/>
        </p:nvSpPr>
        <p:spPr>
          <a:xfrm>
            <a:off x="1903100" y="531900"/>
            <a:ext cx="112104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Các thành phần của </a:t>
            </a:r>
            <a:r>
              <a:rPr b="1" i="0" lang="en-US" sz="3800" u="none" cap="none" strike="noStrike">
                <a:solidFill>
                  <a:srgbClr val="E2262D"/>
                </a:solidFill>
                <a:latin typeface="Exo"/>
                <a:ea typeface="Exo"/>
                <a:cs typeface="Exo"/>
                <a:sym typeface="Exo"/>
              </a:rPr>
              <a:t>Data visualize</a:t>
            </a:r>
            <a:endParaRPr b="1" i="0" sz="3800" u="none" cap="none" strike="noStrike">
              <a:solidFill>
                <a:schemeClr val="dk1"/>
              </a:solidFill>
              <a:latin typeface="Exo"/>
              <a:ea typeface="Exo"/>
              <a:cs typeface="Exo"/>
              <a:sym typeface="Ex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421e4f2895_0_466"/>
          <p:cNvSpPr txBox="1"/>
          <p:nvPr/>
        </p:nvSpPr>
        <p:spPr>
          <a:xfrm>
            <a:off x="533400" y="1635750"/>
            <a:ext cx="117231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700" u="none" cap="none" strike="noStrike">
                <a:solidFill>
                  <a:srgbClr val="FF0000"/>
                </a:solidFill>
                <a:latin typeface="Exo"/>
                <a:ea typeface="Exo"/>
                <a:cs typeface="Exo"/>
                <a:sym typeface="Exo"/>
              </a:rPr>
              <a:t>Information</a:t>
            </a:r>
            <a:r>
              <a:rPr b="0" i="0" lang="en-US" sz="1700" u="none" cap="none" strike="noStrike">
                <a:solidFill>
                  <a:srgbClr val="FF0000"/>
                </a:solidFill>
                <a:latin typeface="Exo Medium"/>
                <a:ea typeface="Exo Medium"/>
                <a:cs typeface="Exo Medium"/>
                <a:sym typeface="Exo Medium"/>
              </a:rPr>
              <a:t>:</a:t>
            </a:r>
            <a:r>
              <a:rPr b="0" i="0" lang="en-US" sz="1700" u="none" cap="none" strike="noStrike">
                <a:solidFill>
                  <a:srgbClr val="000000"/>
                </a:solidFill>
                <a:latin typeface="Exo Medium"/>
                <a:ea typeface="Exo Medium"/>
                <a:cs typeface="Exo Medium"/>
                <a:sym typeface="Exo Medium"/>
              </a:rPr>
              <a:t> reflects the conclusion you’ve drawn from the data, which you will communicate with visualization</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Đưa ra các insight dữ liệu</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Vẽ biểu đồ, bảng biểu.</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700" u="none" cap="none" strike="noStrike">
                <a:solidFill>
                  <a:srgbClr val="FF0000"/>
                </a:solidFill>
                <a:latin typeface="Exo"/>
                <a:ea typeface="Exo"/>
                <a:cs typeface="Exo"/>
                <a:sym typeface="Exo"/>
              </a:rPr>
              <a:t>Story</a:t>
            </a:r>
            <a:r>
              <a:rPr b="0" i="0" lang="en-US" sz="1700" u="none" cap="none" strike="noStrike">
                <a:solidFill>
                  <a:srgbClr val="FF0000"/>
                </a:solidFill>
                <a:latin typeface="Exo Medium"/>
                <a:ea typeface="Exo Medium"/>
                <a:cs typeface="Exo Medium"/>
                <a:sym typeface="Exo Medium"/>
              </a:rPr>
              <a:t>:</a:t>
            </a:r>
            <a:r>
              <a:rPr b="0" i="0" lang="en-US" sz="1700" u="none" cap="none" strike="noStrike">
                <a:solidFill>
                  <a:srgbClr val="000000"/>
                </a:solidFill>
                <a:latin typeface="Exo Medium"/>
                <a:ea typeface="Exo Medium"/>
                <a:cs typeface="Exo Medium"/>
                <a:sym typeface="Exo Medium"/>
              </a:rPr>
              <a:t> adds meaning to the data and makes it interesting</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Kể một câu chuyện hấp dẫn: Cốt truyện, animation,..</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700" u="none" cap="none" strike="noStrike">
                <a:solidFill>
                  <a:srgbClr val="FF0000"/>
                </a:solidFill>
                <a:latin typeface="Exo"/>
                <a:ea typeface="Exo"/>
                <a:cs typeface="Exo"/>
                <a:sym typeface="Exo"/>
              </a:rPr>
              <a:t>Goals</a:t>
            </a:r>
            <a:r>
              <a:rPr b="0" i="0" lang="en-US" sz="1700" u="none" cap="none" strike="noStrike">
                <a:solidFill>
                  <a:srgbClr val="FF0000"/>
                </a:solidFill>
                <a:latin typeface="Exo Medium"/>
                <a:ea typeface="Exo Medium"/>
                <a:cs typeface="Exo Medium"/>
                <a:sym typeface="Exo Medium"/>
              </a:rPr>
              <a:t>:</a:t>
            </a:r>
            <a:r>
              <a:rPr b="0" i="0" lang="en-US" sz="1700" u="none" cap="none" strike="noStrike">
                <a:solidFill>
                  <a:srgbClr val="000000"/>
                </a:solidFill>
                <a:latin typeface="Exo Medium"/>
                <a:ea typeface="Exo Medium"/>
                <a:cs typeface="Exo Medium"/>
                <a:sym typeface="Exo Medium"/>
              </a:rPr>
              <a:t> makes the data usable and useful</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Gắn liền với mục đích của người dùng, đưa ra câu trả lời thỏa mãn câu hỏi.</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i="0" lang="en-US" sz="1700" u="none" cap="none" strike="noStrike">
                <a:solidFill>
                  <a:srgbClr val="FF0000"/>
                </a:solidFill>
                <a:latin typeface="Exo"/>
                <a:ea typeface="Exo"/>
                <a:cs typeface="Exo"/>
                <a:sym typeface="Exo"/>
              </a:rPr>
              <a:t>Visual form</a:t>
            </a:r>
            <a:r>
              <a:rPr b="0" i="0" lang="en-US" sz="1700" u="none" cap="none" strike="noStrike">
                <a:solidFill>
                  <a:srgbClr val="FF0000"/>
                </a:solidFill>
                <a:latin typeface="Exo Medium"/>
                <a:ea typeface="Exo Medium"/>
                <a:cs typeface="Exo Medium"/>
                <a:sym typeface="Exo Medium"/>
              </a:rPr>
              <a:t>:</a:t>
            </a:r>
            <a:r>
              <a:rPr b="0" i="0" lang="en-US" sz="1700" u="none" cap="none" strike="noStrike">
                <a:solidFill>
                  <a:srgbClr val="000000"/>
                </a:solidFill>
                <a:latin typeface="Exo Medium"/>
                <a:ea typeface="Exo Medium"/>
                <a:cs typeface="Exo Medium"/>
                <a:sym typeface="Exo Medium"/>
              </a:rPr>
              <a:t> creates both beauty and structure</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Bố cục của report</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Màu sắc report</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 Font chữ, cỡ chữ</a:t>
            </a:r>
            <a:endParaRPr b="0" i="0" sz="1700" u="none" cap="none" strike="noStrike">
              <a:solidFill>
                <a:srgbClr val="000000"/>
              </a:solidFill>
              <a:latin typeface="Exo Medium"/>
              <a:ea typeface="Exo Medium"/>
              <a:cs typeface="Exo Medium"/>
              <a:sym typeface="Exo Medium"/>
            </a:endParaRPr>
          </a:p>
        </p:txBody>
      </p:sp>
      <p:sp>
        <p:nvSpPr>
          <p:cNvPr id="434" name="Google Shape;434;g2421e4f2895_0_466"/>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35" name="Google Shape;435;g2421e4f2895_0_466"/>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sp>
        <p:nvSpPr>
          <p:cNvPr id="436" name="Google Shape;436;g2421e4f2895_0_466"/>
          <p:cNvSpPr txBox="1"/>
          <p:nvPr/>
        </p:nvSpPr>
        <p:spPr>
          <a:xfrm>
            <a:off x="1843125" y="531900"/>
            <a:ext cx="80040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Các thành phần của </a:t>
            </a:r>
            <a:r>
              <a:rPr b="1" i="0" lang="en-US" sz="3800" u="none" cap="none" strike="noStrike">
                <a:solidFill>
                  <a:srgbClr val="E2262D"/>
                </a:solidFill>
                <a:latin typeface="Exo"/>
                <a:ea typeface="Exo"/>
                <a:cs typeface="Exo"/>
                <a:sym typeface="Exo"/>
              </a:rPr>
              <a:t>Data visualize</a:t>
            </a:r>
            <a:endParaRPr b="1" i="0" sz="3800" u="none" cap="none" strike="noStrike">
              <a:solidFill>
                <a:schemeClr val="dk1"/>
              </a:solidFill>
              <a:latin typeface="Exo"/>
              <a:ea typeface="Exo"/>
              <a:cs typeface="Exo"/>
              <a:sym typeface="Ex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g2421e4f2895_0_424"/>
          <p:cNvPicPr preferRelativeResize="0"/>
          <p:nvPr/>
        </p:nvPicPr>
        <p:blipFill rotWithShape="1">
          <a:blip r:embed="rId3">
            <a:alphaModFix/>
          </a:blip>
          <a:srcRect b="0" l="0" r="0" t="0"/>
          <a:stretch/>
        </p:blipFill>
        <p:spPr>
          <a:xfrm>
            <a:off x="-166874" y="0"/>
            <a:ext cx="12525750" cy="7280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421e4f2895_0_548"/>
          <p:cNvSpPr txBox="1"/>
          <p:nvPr/>
        </p:nvSpPr>
        <p:spPr>
          <a:xfrm flipH="1">
            <a:off x="533400" y="1706638"/>
            <a:ext cx="127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1800" u="none" cap="none" strike="noStrike">
                <a:solidFill>
                  <a:srgbClr val="E31F26"/>
                </a:solidFill>
                <a:latin typeface="Exo"/>
                <a:ea typeface="Exo"/>
                <a:cs typeface="Exo"/>
                <a:sym typeface="Exo"/>
              </a:rPr>
              <a:t>Câu hỏi 1</a:t>
            </a:r>
            <a:endParaRPr b="0" i="0" sz="1800" u="none" cap="none" strike="noStrike">
              <a:solidFill>
                <a:srgbClr val="000000"/>
              </a:solidFill>
              <a:latin typeface="Exo Medium"/>
              <a:ea typeface="Exo Medium"/>
              <a:cs typeface="Exo Medium"/>
              <a:sym typeface="Exo Medium"/>
            </a:endParaRPr>
          </a:p>
        </p:txBody>
      </p:sp>
      <p:grpSp>
        <p:nvGrpSpPr>
          <p:cNvPr id="449" name="Google Shape;449;g2421e4f2895_0_548"/>
          <p:cNvGrpSpPr/>
          <p:nvPr/>
        </p:nvGrpSpPr>
        <p:grpSpPr>
          <a:xfrm>
            <a:off x="608461" y="688838"/>
            <a:ext cx="764257" cy="763507"/>
            <a:chOff x="3040984" y="3681059"/>
            <a:chExt cx="356164" cy="355815"/>
          </a:xfrm>
        </p:grpSpPr>
        <p:sp>
          <p:nvSpPr>
            <p:cNvPr id="450" name="Google Shape;450;g2421e4f2895_0_548"/>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51" name="Google Shape;451;g2421e4f2895_0_548"/>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52" name="Google Shape;452;g2421e4f2895_0_548"/>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453" name="Google Shape;453;g2421e4f2895_0_548"/>
          <p:cNvSpPr txBox="1"/>
          <p:nvPr/>
        </p:nvSpPr>
        <p:spPr>
          <a:xfrm>
            <a:off x="1561200" y="603850"/>
            <a:ext cx="10139400" cy="1065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Fun Quiz: Lựa chọn các biểu đồ</a:t>
            </a:r>
            <a:endParaRPr b="1" i="0" sz="3400" u="none" cap="none" strike="noStrike">
              <a:solidFill>
                <a:srgbClr val="E31F26"/>
              </a:solidFill>
              <a:latin typeface="Exo"/>
              <a:ea typeface="Exo"/>
              <a:cs typeface="Exo"/>
              <a:sym typeface="Exo"/>
            </a:endParaRPr>
          </a:p>
        </p:txBody>
      </p:sp>
      <p:pic>
        <p:nvPicPr>
          <p:cNvPr descr="Graphical user interface, text, application&#10;&#10;Description automatically generated" id="454" name="Google Shape;454;g2421e4f2895_0_548"/>
          <p:cNvPicPr preferRelativeResize="0"/>
          <p:nvPr/>
        </p:nvPicPr>
        <p:blipFill rotWithShape="1">
          <a:blip r:embed="rId3">
            <a:alphaModFix/>
          </a:blip>
          <a:srcRect b="0" l="0" r="0" t="0"/>
          <a:stretch/>
        </p:blipFill>
        <p:spPr>
          <a:xfrm>
            <a:off x="120501" y="2015875"/>
            <a:ext cx="11346150" cy="3311700"/>
          </a:xfrm>
          <a:prstGeom prst="rect">
            <a:avLst/>
          </a:prstGeom>
          <a:noFill/>
          <a:ln>
            <a:noFill/>
          </a:ln>
        </p:spPr>
      </p:pic>
      <p:pic>
        <p:nvPicPr>
          <p:cNvPr id="455" name="Google Shape;455;g2421e4f2895_0_548"/>
          <p:cNvPicPr preferRelativeResize="0"/>
          <p:nvPr/>
        </p:nvPicPr>
        <p:blipFill rotWithShape="1">
          <a:blip r:embed="rId4">
            <a:alphaModFix/>
          </a:blip>
          <a:srcRect b="0" l="0" r="0" t="0"/>
          <a:stretch/>
        </p:blipFill>
        <p:spPr>
          <a:xfrm>
            <a:off x="6933848" y="3013963"/>
            <a:ext cx="4766754" cy="2403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421e4f2895_0_706"/>
          <p:cNvSpPr txBox="1"/>
          <p:nvPr/>
        </p:nvSpPr>
        <p:spPr>
          <a:xfrm flipH="1">
            <a:off x="533400" y="1706638"/>
            <a:ext cx="127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1800" u="none" cap="none" strike="noStrike">
                <a:solidFill>
                  <a:srgbClr val="E31F26"/>
                </a:solidFill>
                <a:latin typeface="Exo"/>
                <a:ea typeface="Exo"/>
                <a:cs typeface="Exo"/>
                <a:sym typeface="Exo"/>
              </a:rPr>
              <a:t>Câu hỏi 2</a:t>
            </a:r>
            <a:endParaRPr b="0" i="0" sz="1800" u="none" cap="none" strike="noStrike">
              <a:solidFill>
                <a:srgbClr val="000000"/>
              </a:solidFill>
              <a:latin typeface="Exo Medium"/>
              <a:ea typeface="Exo Medium"/>
              <a:cs typeface="Exo Medium"/>
              <a:sym typeface="Exo Medium"/>
            </a:endParaRPr>
          </a:p>
        </p:txBody>
      </p:sp>
      <p:grpSp>
        <p:nvGrpSpPr>
          <p:cNvPr id="462" name="Google Shape;462;g2421e4f2895_0_706"/>
          <p:cNvGrpSpPr/>
          <p:nvPr/>
        </p:nvGrpSpPr>
        <p:grpSpPr>
          <a:xfrm>
            <a:off x="608461" y="688838"/>
            <a:ext cx="764257" cy="763507"/>
            <a:chOff x="3040984" y="3681059"/>
            <a:chExt cx="356164" cy="355815"/>
          </a:xfrm>
        </p:grpSpPr>
        <p:sp>
          <p:nvSpPr>
            <p:cNvPr id="463" name="Google Shape;463;g2421e4f2895_0_706"/>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64" name="Google Shape;464;g2421e4f2895_0_706"/>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65" name="Google Shape;465;g2421e4f2895_0_706"/>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466" name="Google Shape;466;g2421e4f2895_0_706"/>
          <p:cNvSpPr txBox="1"/>
          <p:nvPr/>
        </p:nvSpPr>
        <p:spPr>
          <a:xfrm>
            <a:off x="1561200" y="603850"/>
            <a:ext cx="10139400" cy="1065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Fun Quiz: Lựa chọn các biểu đồ</a:t>
            </a:r>
            <a:endParaRPr b="1" i="0" sz="3400" u="none" cap="none" strike="noStrike">
              <a:solidFill>
                <a:srgbClr val="E31F26"/>
              </a:solidFill>
              <a:latin typeface="Exo"/>
              <a:ea typeface="Exo"/>
              <a:cs typeface="Exo"/>
              <a:sym typeface="Exo"/>
            </a:endParaRPr>
          </a:p>
        </p:txBody>
      </p:sp>
      <p:pic>
        <p:nvPicPr>
          <p:cNvPr descr="Text&#10;&#10;Description automatically generated" id="467" name="Google Shape;467;g2421e4f2895_0_706"/>
          <p:cNvPicPr preferRelativeResize="0"/>
          <p:nvPr/>
        </p:nvPicPr>
        <p:blipFill rotWithShape="1">
          <a:blip r:embed="rId3">
            <a:alphaModFix/>
          </a:blip>
          <a:srcRect b="0" l="0" r="0" t="0"/>
          <a:stretch/>
        </p:blipFill>
        <p:spPr>
          <a:xfrm>
            <a:off x="444925" y="2099925"/>
            <a:ext cx="11181674" cy="2518200"/>
          </a:xfrm>
          <a:prstGeom prst="rect">
            <a:avLst/>
          </a:prstGeom>
          <a:noFill/>
          <a:ln>
            <a:noFill/>
          </a:ln>
        </p:spPr>
      </p:pic>
      <p:pic>
        <p:nvPicPr>
          <p:cNvPr id="468" name="Google Shape;468;g2421e4f2895_0_706"/>
          <p:cNvPicPr preferRelativeResize="0"/>
          <p:nvPr/>
        </p:nvPicPr>
        <p:blipFill rotWithShape="1">
          <a:blip r:embed="rId4">
            <a:alphaModFix/>
          </a:blip>
          <a:srcRect b="0" l="0" r="0" t="0"/>
          <a:stretch/>
        </p:blipFill>
        <p:spPr>
          <a:xfrm>
            <a:off x="6933848" y="3013963"/>
            <a:ext cx="4766754" cy="2403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421e4f2895_0_48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74" name="Google Shape;474;g2421e4f2895_0_48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75" name="Google Shape;475;g2421e4f2895_0_48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76" name="Google Shape;476;g2421e4f2895_0_482"/>
          <p:cNvSpPr/>
          <p:nvPr/>
        </p:nvSpPr>
        <p:spPr>
          <a:xfrm>
            <a:off x="4978653" y="19563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Nguyên tắc thiết kế các dashboard</a:t>
            </a:r>
            <a:endParaRPr b="1" i="0" sz="2000" u="none" cap="none" strike="noStrike">
              <a:solidFill>
                <a:srgbClr val="E31F26"/>
              </a:solidFill>
              <a:latin typeface="Exo"/>
              <a:ea typeface="Exo"/>
              <a:cs typeface="Exo"/>
              <a:sym typeface="Exo"/>
            </a:endParaRPr>
          </a:p>
        </p:txBody>
      </p:sp>
      <p:sp>
        <p:nvSpPr>
          <p:cNvPr id="477" name="Google Shape;477;g2421e4f2895_0_482"/>
          <p:cNvSpPr/>
          <p:nvPr/>
        </p:nvSpPr>
        <p:spPr>
          <a:xfrm>
            <a:off x="4978653" y="4033726"/>
            <a:ext cx="6535200" cy="772500"/>
          </a:xfrm>
          <a:prstGeom prst="roundRect">
            <a:avLst>
              <a:gd fmla="val 16667" name="adj"/>
            </a:avLst>
          </a:prstGeom>
          <a:solidFill>
            <a:srgbClr val="E3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lt1"/>
                </a:solidFill>
                <a:latin typeface="Exo"/>
                <a:ea typeface="Exo"/>
                <a:cs typeface="Exo"/>
                <a:sym typeface="Exo"/>
              </a:rPr>
              <a:t>   3. Practices  </a:t>
            </a:r>
            <a:endParaRPr b="1" i="0" sz="2000" u="none" cap="none" strike="noStrike">
              <a:solidFill>
                <a:schemeClr val="lt1"/>
              </a:solidFill>
              <a:latin typeface="Exo"/>
              <a:ea typeface="Exo"/>
              <a:cs typeface="Exo"/>
              <a:sym typeface="Exo"/>
            </a:endParaRPr>
          </a:p>
        </p:txBody>
      </p:sp>
      <p:sp>
        <p:nvSpPr>
          <p:cNvPr id="478" name="Google Shape;478;g2421e4f2895_0_482"/>
          <p:cNvSpPr/>
          <p:nvPr/>
        </p:nvSpPr>
        <p:spPr>
          <a:xfrm>
            <a:off x="4978653" y="2995027"/>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Nguyên tắc thiết kế các biểu đồ</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g239c37dd427_1_49"/>
          <p:cNvPicPr preferRelativeResize="0"/>
          <p:nvPr/>
        </p:nvPicPr>
        <p:blipFill rotWithShape="1">
          <a:blip r:embed="rId3">
            <a:alphaModFix/>
          </a:blip>
          <a:srcRect b="0" l="0" r="0" t="0"/>
          <a:stretch/>
        </p:blipFill>
        <p:spPr>
          <a:xfrm flipH="1">
            <a:off x="8564950" y="1723200"/>
            <a:ext cx="2991925" cy="3019925"/>
          </a:xfrm>
          <a:prstGeom prst="rect">
            <a:avLst/>
          </a:prstGeom>
          <a:noFill/>
          <a:ln>
            <a:noFill/>
          </a:ln>
        </p:spPr>
      </p:pic>
      <p:sp>
        <p:nvSpPr>
          <p:cNvPr id="485" name="Google Shape;485;g239c37dd427_1_49"/>
          <p:cNvSpPr txBox="1"/>
          <p:nvPr/>
        </p:nvSpPr>
        <p:spPr>
          <a:xfrm>
            <a:off x="1008300" y="1832475"/>
            <a:ext cx="7436700" cy="39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E2262D"/>
                </a:solidFill>
                <a:latin typeface="Exo"/>
                <a:ea typeface="Exo"/>
                <a:cs typeface="Exo"/>
                <a:sym typeface="Exo"/>
              </a:rPr>
              <a:t>Với bộ dữ liệu </a:t>
            </a:r>
            <a:r>
              <a:rPr b="1" i="0" lang="en-US" sz="1700" u="sng" cap="none" strike="noStrike">
                <a:solidFill>
                  <a:schemeClr val="hlink"/>
                </a:solidFill>
                <a:latin typeface="Exo"/>
                <a:ea typeface="Exo"/>
                <a:cs typeface="Exo"/>
                <a:sym typeface="Exo"/>
                <a:hlinkClick r:id="rId4"/>
              </a:rPr>
              <a:t>Link</a:t>
            </a:r>
            <a:r>
              <a:rPr b="1" i="0" lang="en-US" sz="1700" u="none" cap="none" strike="noStrike">
                <a:solidFill>
                  <a:srgbClr val="E2262D"/>
                </a:solidFill>
                <a:latin typeface="Exo"/>
                <a:ea typeface="Exo"/>
                <a:cs typeface="Exo"/>
                <a:sym typeface="Exo"/>
              </a:rPr>
              <a:t> , bối cảnh: </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a:ea typeface="Exo"/>
                <a:cs typeface="Exo"/>
                <a:sym typeface="Exo"/>
              </a:rPr>
              <a:t>Bộ phận nhân sự báo cáo với giám đốc về việc tỷ lệ hao mòn lao động tại doanh nghiệp đang ở mức cao, trên 10%. Giám đốc yêu cầu có một bản phân tích chi tiết về vấn đề này để từ đó có những giải pháp phù hợp nhằm giảm tỷ lệ hao mòn lao động.</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Exo"/>
                <a:ea typeface="Exo"/>
                <a:cs typeface="Exo"/>
                <a:sym typeface="Exo"/>
              </a:rPr>
              <a:t>Trong bài phân tích, hãy trả lời các câu hỏi dưới đây: </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a:ea typeface="Exo"/>
                <a:cs typeface="Exo"/>
                <a:sym typeface="Exo"/>
              </a:rPr>
              <a:t>Những vị trí công việc nào đang có tỷ lệ hao mòn lao động cao hơn 10%?</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a:ea typeface="Exo"/>
                <a:cs typeface="Exo"/>
                <a:sym typeface="Exo"/>
              </a:rPr>
              <a:t>Những </a:t>
            </a:r>
            <a:r>
              <a:rPr b="1" i="0" lang="en-US" sz="1700" u="none" cap="none" strike="noStrike">
                <a:solidFill>
                  <a:schemeClr val="dk1"/>
                </a:solidFill>
                <a:latin typeface="Exo"/>
                <a:ea typeface="Exo"/>
                <a:cs typeface="Exo"/>
                <a:sym typeface="Exo"/>
              </a:rPr>
              <a:t>nguyên nhân nào </a:t>
            </a:r>
            <a:r>
              <a:rPr b="0" i="0" lang="en-US" sz="1700" u="none" cap="none" strike="noStrike">
                <a:solidFill>
                  <a:schemeClr val="dk1"/>
                </a:solidFill>
                <a:latin typeface="Exo"/>
                <a:ea typeface="Exo"/>
                <a:cs typeface="Exo"/>
                <a:sym typeface="Exo"/>
              </a:rPr>
              <a:t>đang dẫn đến tỷ lệ nghỉ việc cao?</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a:ea typeface="Exo"/>
                <a:cs typeface="Exo"/>
                <a:sym typeface="Exo"/>
              </a:rPr>
              <a:t>Đề xuất nhằm giảm thiểu tỷ lệ sụt giảm lao động</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Exo"/>
                <a:ea typeface="Exo"/>
                <a:cs typeface="Exo"/>
                <a:sym typeface="Exo"/>
              </a:rPr>
              <a:t>Sau khi phân tích xong, bạn hãy xây dựng bài báo cáo hoàn chỉnh.</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0" i="1" lang="en-US" sz="1200" u="none" cap="none" strike="noStrike">
                <a:solidFill>
                  <a:srgbClr val="E31F26"/>
                </a:solidFill>
                <a:latin typeface="Exo"/>
                <a:ea typeface="Exo"/>
                <a:cs typeface="Exo"/>
                <a:sym typeface="Exo"/>
              </a:rPr>
              <a:t>Lưu ý: Bài báo cáo hoàn chỉnh, có cấu trúc tương tự như: </a:t>
            </a:r>
            <a:endParaRPr b="0" i="1" sz="1200" u="none" cap="none" strike="noStrike">
              <a:solidFill>
                <a:srgbClr val="E31F26"/>
              </a:solidFill>
              <a:latin typeface="Exo"/>
              <a:ea typeface="Exo"/>
              <a:cs typeface="Exo"/>
              <a:sym typeface="Exo"/>
            </a:endParaRPr>
          </a:p>
          <a:p>
            <a:pPr indent="-304800" lvl="0" marL="457200" marR="0" rtl="0" algn="l">
              <a:lnSpc>
                <a:spcPct val="100000"/>
              </a:lnSpc>
              <a:spcBef>
                <a:spcPts val="0"/>
              </a:spcBef>
              <a:spcAft>
                <a:spcPts val="0"/>
              </a:spcAft>
              <a:buClr>
                <a:srgbClr val="E31F26"/>
              </a:buClr>
              <a:buSzPts val="1200"/>
              <a:buFont typeface="Exo"/>
              <a:buChar char="-"/>
            </a:pPr>
            <a:r>
              <a:rPr b="0" i="1" lang="en-US" sz="1200" u="none" cap="none" strike="noStrike">
                <a:solidFill>
                  <a:srgbClr val="E31F26"/>
                </a:solidFill>
                <a:latin typeface="Exo"/>
                <a:ea typeface="Exo"/>
                <a:cs typeface="Exo"/>
                <a:sym typeface="Exo"/>
              </a:rPr>
              <a:t>Báo cáo mẫu 1:  </a:t>
            </a:r>
            <a:r>
              <a:rPr b="0" i="1" lang="en-US" sz="1200" u="sng" cap="none" strike="noStrike">
                <a:solidFill>
                  <a:srgbClr val="1155CC"/>
                </a:solidFill>
                <a:latin typeface="Exo"/>
                <a:ea typeface="Exo"/>
                <a:cs typeface="Exo"/>
                <a:sym typeface="Exo"/>
                <a:hlinkClick r:id="rId5">
                  <a:extLst>
                    <a:ext uri="{A12FA001-AC4F-418D-AE19-62706E023703}">
                      <ahyp:hlinkClr val="tx"/>
                    </a:ext>
                  </a:extLst>
                </a:hlinkClick>
              </a:rPr>
              <a:t>Link</a:t>
            </a:r>
            <a:r>
              <a:rPr b="0" i="1" lang="en-US" sz="1200" u="none" cap="none" strike="noStrike">
                <a:solidFill>
                  <a:srgbClr val="1155CC"/>
                </a:solidFill>
                <a:latin typeface="Exo"/>
                <a:ea typeface="Exo"/>
                <a:cs typeface="Exo"/>
                <a:sym typeface="Exo"/>
              </a:rPr>
              <a:t> </a:t>
            </a:r>
            <a:endParaRPr b="0" i="1" sz="1200" u="none" cap="none" strike="noStrike">
              <a:solidFill>
                <a:srgbClr val="1155CC"/>
              </a:solidFill>
              <a:latin typeface="Exo"/>
              <a:ea typeface="Exo"/>
              <a:cs typeface="Exo"/>
              <a:sym typeface="Exo"/>
            </a:endParaRPr>
          </a:p>
          <a:p>
            <a:pPr indent="-304800" lvl="0" marL="457200" marR="0" rtl="0" algn="l">
              <a:lnSpc>
                <a:spcPct val="100000"/>
              </a:lnSpc>
              <a:spcBef>
                <a:spcPts val="0"/>
              </a:spcBef>
              <a:spcAft>
                <a:spcPts val="0"/>
              </a:spcAft>
              <a:buClr>
                <a:srgbClr val="E31F26"/>
              </a:buClr>
              <a:buSzPts val="1200"/>
              <a:buFont typeface="Exo"/>
              <a:buChar char="-"/>
            </a:pPr>
            <a:r>
              <a:rPr b="0" i="1" lang="en-US" sz="1200" u="none" cap="none" strike="noStrike">
                <a:solidFill>
                  <a:srgbClr val="E31F26"/>
                </a:solidFill>
                <a:latin typeface="Exo"/>
                <a:ea typeface="Exo"/>
                <a:cs typeface="Exo"/>
                <a:sym typeface="Exo"/>
              </a:rPr>
              <a:t>Báo cáo mẫu 2: </a:t>
            </a:r>
            <a:r>
              <a:rPr b="0" i="1" lang="en-US" sz="1200" u="sng" cap="none" strike="noStrike">
                <a:solidFill>
                  <a:srgbClr val="1155CC"/>
                </a:solidFill>
                <a:latin typeface="Exo"/>
                <a:ea typeface="Exo"/>
                <a:cs typeface="Exo"/>
                <a:sym typeface="Exo"/>
                <a:hlinkClick r:id="rId6">
                  <a:extLst>
                    <a:ext uri="{A12FA001-AC4F-418D-AE19-62706E023703}">
                      <ahyp:hlinkClr val="tx"/>
                    </a:ext>
                  </a:extLst>
                </a:hlinkClick>
              </a:rPr>
              <a:t>Link</a:t>
            </a:r>
            <a:endParaRPr b="0" i="1" sz="1200" u="none" cap="none" strike="noStrike">
              <a:solidFill>
                <a:srgbClr val="1155CC"/>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1" i="1" lang="en-US" sz="1200" u="none" cap="none" strike="noStrike">
                <a:solidFill>
                  <a:srgbClr val="E31F26"/>
                </a:solidFill>
                <a:latin typeface="Exo"/>
                <a:ea typeface="Exo"/>
                <a:cs typeface="Exo"/>
                <a:sym typeface="Exo"/>
              </a:rPr>
              <a:t> Sử dụng bất kỳ công cụ nào trong số 3 công cụ SQL, PBI, Python để phân tích vấn đề trên </a:t>
            </a:r>
            <a:endParaRPr b="1" i="1" sz="1200" u="none" cap="none" strike="noStrike">
              <a:solidFill>
                <a:srgbClr val="E31F26"/>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rPr b="1" i="1" lang="en-US" sz="1200" u="none" cap="none" strike="noStrike">
                <a:solidFill>
                  <a:srgbClr val="E31F26"/>
                </a:solidFill>
                <a:latin typeface="Exo"/>
                <a:ea typeface="Exo"/>
                <a:cs typeface="Exo"/>
                <a:sym typeface="Exo"/>
              </a:rPr>
              <a:t>(Có thể chỉ dùng 1 công cụ hoặc kết hợp các công cụ trên nếu thấy cần thiết)</a:t>
            </a:r>
            <a:endParaRPr b="1" i="1" sz="1200" u="none" cap="none" strike="noStrike">
              <a:solidFill>
                <a:srgbClr val="E31F26"/>
              </a:solidFill>
              <a:latin typeface="Exo"/>
              <a:ea typeface="Exo"/>
              <a:cs typeface="Exo"/>
              <a:sym typeface="Exo"/>
            </a:endParaRPr>
          </a:p>
        </p:txBody>
      </p:sp>
      <p:sp>
        <p:nvSpPr>
          <p:cNvPr id="486" name="Google Shape;486;g239c37dd427_1_49"/>
          <p:cNvSpPr txBox="1"/>
          <p:nvPr/>
        </p:nvSpPr>
        <p:spPr>
          <a:xfrm>
            <a:off x="3956250" y="558425"/>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487" name="Google Shape;487;g239c37dd427_1_49"/>
          <p:cNvGrpSpPr/>
          <p:nvPr/>
        </p:nvGrpSpPr>
        <p:grpSpPr>
          <a:xfrm>
            <a:off x="4325305" y="675220"/>
            <a:ext cx="474874" cy="474408"/>
            <a:chOff x="3040984" y="3681059"/>
            <a:chExt cx="356164" cy="355815"/>
          </a:xfrm>
        </p:grpSpPr>
        <p:sp>
          <p:nvSpPr>
            <p:cNvPr id="488" name="Google Shape;488;g239c37dd427_1_49"/>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89" name="Google Shape;489;g239c37dd427_1_49"/>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90" name="Google Shape;490;g239c37dd427_1_49"/>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557c0d35ca_0_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19" name="Google Shape;319;g2557c0d35ca_0_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20" name="Google Shape;320;g2557c0d35ca_0_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21" name="Google Shape;321;g2557c0d35ca_0_2"/>
          <p:cNvSpPr/>
          <p:nvPr/>
        </p:nvSpPr>
        <p:spPr>
          <a:xfrm>
            <a:off x="4978653" y="1956314"/>
            <a:ext cx="6535200" cy="772500"/>
          </a:xfrm>
          <a:prstGeom prst="roundRect">
            <a:avLst>
              <a:gd fmla="val 16667" name="adj"/>
            </a:avLst>
          </a:prstGeom>
          <a:solidFill>
            <a:srgbClr val="E3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lt1"/>
                </a:solidFill>
                <a:latin typeface="Exo"/>
                <a:ea typeface="Exo"/>
                <a:cs typeface="Exo"/>
                <a:sym typeface="Exo"/>
              </a:rPr>
              <a:t>   1. Nguyên tắc thiết kế các dashboard</a:t>
            </a:r>
            <a:endParaRPr b="0" i="0" sz="2000" u="none" cap="none" strike="noStrike">
              <a:solidFill>
                <a:schemeClr val="lt1"/>
              </a:solidFill>
              <a:latin typeface="Calibri"/>
              <a:ea typeface="Calibri"/>
              <a:cs typeface="Calibri"/>
              <a:sym typeface="Calibri"/>
            </a:endParaRPr>
          </a:p>
        </p:txBody>
      </p:sp>
      <p:sp>
        <p:nvSpPr>
          <p:cNvPr id="322" name="Google Shape;322;g2557c0d35ca_0_2"/>
          <p:cNvSpPr/>
          <p:nvPr/>
        </p:nvSpPr>
        <p:spPr>
          <a:xfrm>
            <a:off x="4978653" y="40337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Practices  </a:t>
            </a:r>
            <a:endParaRPr b="0" i="0" sz="2000" u="none" cap="none" strike="noStrike">
              <a:solidFill>
                <a:schemeClr val="dk1"/>
              </a:solidFill>
              <a:latin typeface="Calibri"/>
              <a:ea typeface="Calibri"/>
              <a:cs typeface="Calibri"/>
              <a:sym typeface="Calibri"/>
            </a:endParaRPr>
          </a:p>
        </p:txBody>
      </p:sp>
      <p:sp>
        <p:nvSpPr>
          <p:cNvPr id="323" name="Google Shape;323;g2557c0d35ca_0_2"/>
          <p:cNvSpPr/>
          <p:nvPr/>
        </p:nvSpPr>
        <p:spPr>
          <a:xfrm>
            <a:off x="4978653" y="2995027"/>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2. Nguyên tắc thiết kế các biểu đồ</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pic>
        <p:nvPicPr>
          <p:cNvPr id="495" name="Google Shape;495;g22bc65b3317_0_690"/>
          <p:cNvPicPr preferRelativeResize="0"/>
          <p:nvPr/>
        </p:nvPicPr>
        <p:blipFill rotWithShape="1">
          <a:blip r:embed="rId3">
            <a:alphaModFix/>
          </a:blip>
          <a:srcRect b="0" l="0" r="66243" t="32092"/>
          <a:stretch/>
        </p:blipFill>
        <p:spPr>
          <a:xfrm flipH="1">
            <a:off x="-3" y="0"/>
            <a:ext cx="4966795" cy="4365839"/>
          </a:xfrm>
          <a:prstGeom prst="rect">
            <a:avLst/>
          </a:prstGeom>
          <a:noFill/>
          <a:ln>
            <a:noFill/>
          </a:ln>
        </p:spPr>
      </p:pic>
      <p:grpSp>
        <p:nvGrpSpPr>
          <p:cNvPr id="496" name="Google Shape;496;g22bc65b3317_0_690"/>
          <p:cNvGrpSpPr/>
          <p:nvPr/>
        </p:nvGrpSpPr>
        <p:grpSpPr>
          <a:xfrm>
            <a:off x="892830" y="1828800"/>
            <a:ext cx="1897716" cy="4418010"/>
            <a:chOff x="832954" y="1676400"/>
            <a:chExt cx="1897716" cy="4418010"/>
          </a:xfrm>
        </p:grpSpPr>
        <p:pic>
          <p:nvPicPr>
            <p:cNvPr id="497" name="Google Shape;497;g22bc65b3317_0_690"/>
            <p:cNvPicPr preferRelativeResize="0"/>
            <p:nvPr/>
          </p:nvPicPr>
          <p:blipFill rotWithShape="1">
            <a:blip r:embed="rId4">
              <a:alphaModFix/>
            </a:blip>
            <a:srcRect b="0" l="0" r="0" t="0"/>
            <a:stretch/>
          </p:blipFill>
          <p:spPr>
            <a:xfrm>
              <a:off x="832954" y="1676400"/>
              <a:ext cx="1861449" cy="4418010"/>
            </a:xfrm>
            <a:prstGeom prst="rect">
              <a:avLst/>
            </a:prstGeom>
            <a:noFill/>
            <a:ln>
              <a:noFill/>
            </a:ln>
          </p:spPr>
        </p:pic>
        <p:sp>
          <p:nvSpPr>
            <p:cNvPr id="498" name="Google Shape;498;g22bc65b3317_0_690"/>
            <p:cNvSpPr txBox="1"/>
            <p:nvPr/>
          </p:nvSpPr>
          <p:spPr>
            <a:xfrm>
              <a:off x="965470" y="2181552"/>
              <a:ext cx="1765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Phân tích dữ liệu bằng kỹ thuật RCA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499" name="Google Shape;499;g22bc65b3317_0_690"/>
            <p:cNvSpPr txBox="1"/>
            <p:nvPr/>
          </p:nvSpPr>
          <p:spPr>
            <a:xfrm>
              <a:off x="1989910" y="2407009"/>
              <a:ext cx="280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500" name="Google Shape;500;g22bc65b3317_0_690"/>
          <p:cNvGrpSpPr/>
          <p:nvPr/>
        </p:nvGrpSpPr>
        <p:grpSpPr>
          <a:xfrm>
            <a:off x="3707327" y="1828800"/>
            <a:ext cx="1861449" cy="4418010"/>
            <a:chOff x="3647451" y="1676400"/>
            <a:chExt cx="1861449" cy="4418010"/>
          </a:xfrm>
        </p:grpSpPr>
        <p:pic>
          <p:nvPicPr>
            <p:cNvPr id="501" name="Google Shape;501;g22bc65b3317_0_690"/>
            <p:cNvPicPr preferRelativeResize="0"/>
            <p:nvPr/>
          </p:nvPicPr>
          <p:blipFill rotWithShape="1">
            <a:blip r:embed="rId4">
              <a:alphaModFix/>
            </a:blip>
            <a:srcRect b="0" l="0" r="0" t="0"/>
            <a:stretch/>
          </p:blipFill>
          <p:spPr>
            <a:xfrm>
              <a:off x="3647451" y="1676400"/>
              <a:ext cx="1861449" cy="4418010"/>
            </a:xfrm>
            <a:prstGeom prst="rect">
              <a:avLst/>
            </a:prstGeom>
            <a:noFill/>
            <a:ln>
              <a:noFill/>
            </a:ln>
          </p:spPr>
        </p:pic>
        <p:sp>
          <p:nvSpPr>
            <p:cNvPr id="502" name="Google Shape;502;g22bc65b3317_0_690"/>
            <p:cNvSpPr txBox="1"/>
            <p:nvPr/>
          </p:nvSpPr>
          <p:spPr>
            <a:xfrm>
              <a:off x="4821244" y="2407009"/>
              <a:ext cx="335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503" name="Google Shape;503;g22bc65b3317_0_690"/>
          <p:cNvGrpSpPr/>
          <p:nvPr/>
        </p:nvGrpSpPr>
        <p:grpSpPr>
          <a:xfrm>
            <a:off x="6485539" y="1828800"/>
            <a:ext cx="1861449" cy="4418010"/>
            <a:chOff x="6425663" y="1676400"/>
            <a:chExt cx="1861449" cy="4418010"/>
          </a:xfrm>
        </p:grpSpPr>
        <p:pic>
          <p:nvPicPr>
            <p:cNvPr id="504" name="Google Shape;504;g22bc65b3317_0_690"/>
            <p:cNvPicPr preferRelativeResize="0"/>
            <p:nvPr/>
          </p:nvPicPr>
          <p:blipFill rotWithShape="1">
            <a:blip r:embed="rId4">
              <a:alphaModFix/>
            </a:blip>
            <a:srcRect b="0" l="0" r="0" t="0"/>
            <a:stretch/>
          </p:blipFill>
          <p:spPr>
            <a:xfrm>
              <a:off x="6425663" y="1676400"/>
              <a:ext cx="1861449" cy="4418010"/>
            </a:xfrm>
            <a:prstGeom prst="rect">
              <a:avLst/>
            </a:prstGeom>
            <a:noFill/>
            <a:ln>
              <a:noFill/>
            </a:ln>
          </p:spPr>
        </p:pic>
        <p:sp>
          <p:nvSpPr>
            <p:cNvPr id="505" name="Google Shape;505;g22bc65b3317_0_690"/>
            <p:cNvSpPr txBox="1"/>
            <p:nvPr/>
          </p:nvSpPr>
          <p:spPr>
            <a:xfrm>
              <a:off x="7589844" y="2407009"/>
              <a:ext cx="3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506" name="Google Shape;506;g22bc65b3317_0_690"/>
            <p:cNvSpPr txBox="1"/>
            <p:nvPr/>
          </p:nvSpPr>
          <p:spPr>
            <a:xfrm>
              <a:off x="6500701"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E31F26"/>
                </a:solidFill>
                <a:latin typeface="Exo"/>
                <a:ea typeface="Exo"/>
                <a:cs typeface="Exo"/>
                <a:sym typeface="Exo"/>
              </a:endParaRPr>
            </a:p>
          </p:txBody>
        </p:sp>
      </p:grpSp>
      <p:grpSp>
        <p:nvGrpSpPr>
          <p:cNvPr id="507" name="Google Shape;507;g22bc65b3317_0_690"/>
          <p:cNvGrpSpPr/>
          <p:nvPr/>
        </p:nvGrpSpPr>
        <p:grpSpPr>
          <a:xfrm>
            <a:off x="9263751" y="1828800"/>
            <a:ext cx="1861449" cy="4418010"/>
            <a:chOff x="9203875" y="1676400"/>
            <a:chExt cx="1861449" cy="4418010"/>
          </a:xfrm>
        </p:grpSpPr>
        <p:pic>
          <p:nvPicPr>
            <p:cNvPr id="508" name="Google Shape;508;g22bc65b3317_0_690"/>
            <p:cNvPicPr preferRelativeResize="0"/>
            <p:nvPr/>
          </p:nvPicPr>
          <p:blipFill rotWithShape="1">
            <a:blip r:embed="rId4">
              <a:alphaModFix/>
            </a:blip>
            <a:srcRect b="0" l="0" r="0" t="0"/>
            <a:stretch/>
          </p:blipFill>
          <p:spPr>
            <a:xfrm>
              <a:off x="9203875" y="1676400"/>
              <a:ext cx="1861449" cy="4418010"/>
            </a:xfrm>
            <a:prstGeom prst="rect">
              <a:avLst/>
            </a:prstGeom>
            <a:noFill/>
            <a:ln>
              <a:noFill/>
            </a:ln>
          </p:spPr>
        </p:pic>
        <p:sp>
          <p:nvSpPr>
            <p:cNvPr id="509" name="Google Shape;509;g22bc65b3317_0_690"/>
            <p:cNvSpPr txBox="1"/>
            <p:nvPr/>
          </p:nvSpPr>
          <p:spPr>
            <a:xfrm>
              <a:off x="10371144" y="2407009"/>
              <a:ext cx="34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510" name="Google Shape;510;g22bc65b3317_0_690"/>
            <p:cNvSpPr txBox="1"/>
            <p:nvPr/>
          </p:nvSpPr>
          <p:spPr>
            <a:xfrm>
              <a:off x="9271445"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511" name="Google Shape;511;g22bc65b3317_0_690"/>
          <p:cNvSpPr txBox="1"/>
          <p:nvPr/>
        </p:nvSpPr>
        <p:spPr>
          <a:xfrm>
            <a:off x="233261" y="678438"/>
            <a:ext cx="258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Summary</a:t>
            </a:r>
            <a:endParaRPr b="0" i="0" sz="1400" u="none" cap="none" strike="noStrike">
              <a:solidFill>
                <a:srgbClr val="000000"/>
              </a:solidFill>
              <a:latin typeface="Arial"/>
              <a:ea typeface="Arial"/>
              <a:cs typeface="Arial"/>
              <a:sym typeface="Arial"/>
            </a:endParaRPr>
          </a:p>
        </p:txBody>
      </p:sp>
      <p:grpSp>
        <p:nvGrpSpPr>
          <p:cNvPr id="512" name="Google Shape;512;g22bc65b3317_0_690"/>
          <p:cNvGrpSpPr/>
          <p:nvPr/>
        </p:nvGrpSpPr>
        <p:grpSpPr>
          <a:xfrm>
            <a:off x="-10654" y="1180213"/>
            <a:ext cx="3126184" cy="302418"/>
            <a:chOff x="4201421" y="1172047"/>
            <a:chExt cx="2809043" cy="252900"/>
          </a:xfrm>
        </p:grpSpPr>
        <p:cxnSp>
          <p:nvCxnSpPr>
            <p:cNvPr id="513" name="Google Shape;513;g22bc65b3317_0_690"/>
            <p:cNvCxnSpPr/>
            <p:nvPr/>
          </p:nvCxnSpPr>
          <p:spPr>
            <a:xfrm>
              <a:off x="4201421" y="1304858"/>
              <a:ext cx="2559600" cy="0"/>
            </a:xfrm>
            <a:prstGeom prst="straightConnector1">
              <a:avLst/>
            </a:prstGeom>
            <a:noFill/>
            <a:ln cap="flat" cmpd="sng" w="28575">
              <a:solidFill>
                <a:srgbClr val="E31F26"/>
              </a:solidFill>
              <a:prstDash val="solid"/>
              <a:miter lim="800000"/>
              <a:headEnd len="sm" w="sm" type="none"/>
              <a:tailEnd len="sm" w="sm" type="none"/>
            </a:ln>
          </p:spPr>
        </p:cxnSp>
        <p:sp>
          <p:nvSpPr>
            <p:cNvPr id="514" name="Google Shape;514;g22bc65b3317_0_690"/>
            <p:cNvSpPr/>
            <p:nvPr/>
          </p:nvSpPr>
          <p:spPr>
            <a:xfrm>
              <a:off x="6761164" y="1172047"/>
              <a:ext cx="249300" cy="252900"/>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5" name="Google Shape;515;g22bc65b3317_0_690"/>
            <p:cNvSpPr/>
            <p:nvPr/>
          </p:nvSpPr>
          <p:spPr>
            <a:xfrm>
              <a:off x="6823780" y="1234663"/>
              <a:ext cx="123900" cy="127800"/>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16" name="Google Shape;516;g22bc65b3317_0_69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17" name="Google Shape;517;g22bc65b3317_0_690"/>
          <p:cNvSpPr txBox="1"/>
          <p:nvPr/>
        </p:nvSpPr>
        <p:spPr>
          <a:xfrm>
            <a:off x="3761759" y="2304801"/>
            <a:ext cx="1765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Data Visualization</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518" name="Google Shape;518;g22bc65b3317_0_690"/>
          <p:cNvSpPr txBox="1"/>
          <p:nvPr/>
        </p:nvSpPr>
        <p:spPr>
          <a:xfrm>
            <a:off x="6533669" y="2304801"/>
            <a:ext cx="1765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22bc65b3317_0_690"/>
          <p:cNvSpPr txBox="1"/>
          <p:nvPr/>
        </p:nvSpPr>
        <p:spPr>
          <a:xfrm>
            <a:off x="9360000" y="2304800"/>
            <a:ext cx="1765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520" name="Google Shape;520;g22bc65b3317_0_690"/>
          <p:cNvSpPr txBox="1"/>
          <p:nvPr/>
        </p:nvSpPr>
        <p:spPr>
          <a:xfrm>
            <a:off x="9400725" y="4544725"/>
            <a:ext cx="1765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521" name="Google Shape;521;g22bc65b3317_0_690"/>
          <p:cNvSpPr txBox="1"/>
          <p:nvPr/>
        </p:nvSpPr>
        <p:spPr>
          <a:xfrm>
            <a:off x="9263769" y="2304801"/>
            <a:ext cx="1765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Practice</a:t>
            </a:r>
            <a:endParaRPr b="1" i="0" sz="1800" u="none" cap="none" strike="noStrike">
              <a:solidFill>
                <a:schemeClr val="lt1"/>
              </a:solidFill>
              <a:latin typeface="Exo"/>
              <a:ea typeface="Exo"/>
              <a:cs typeface="Exo"/>
              <a:sym typeface="Exo"/>
            </a:endParaRPr>
          </a:p>
        </p:txBody>
      </p:sp>
      <p:sp>
        <p:nvSpPr>
          <p:cNvPr id="522" name="Google Shape;522;g22bc65b3317_0_690"/>
          <p:cNvSpPr txBox="1"/>
          <p:nvPr/>
        </p:nvSpPr>
        <p:spPr>
          <a:xfrm>
            <a:off x="6512759" y="2388901"/>
            <a:ext cx="1765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Tư duy Storytelling</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id="527" name="Google Shape;527;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528" name="Google Shape;528;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529" name="Google Shape;529;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530" name="Google Shape;530;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531" name="Google Shape;531;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421e4f2895_0_0"/>
          <p:cNvSpPr txBox="1"/>
          <p:nvPr>
            <p:ph type="title"/>
          </p:nvPr>
        </p:nvSpPr>
        <p:spPr>
          <a:xfrm>
            <a:off x="4086000" y="253475"/>
            <a:ext cx="4020000" cy="7761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3700"/>
              <a:buNone/>
            </a:pPr>
            <a:r>
              <a:rPr b="1" i="0" lang="en-US" sz="4200" u="none" strike="noStrike">
                <a:solidFill>
                  <a:srgbClr val="373A3C"/>
                </a:solidFill>
                <a:latin typeface="Exo"/>
                <a:ea typeface="Exo"/>
                <a:cs typeface="Exo"/>
                <a:sym typeface="Exo"/>
              </a:rPr>
              <a:t>Visual </a:t>
            </a:r>
            <a:r>
              <a:rPr b="1" i="0" lang="en-US" sz="4200" u="none" strike="noStrike">
                <a:solidFill>
                  <a:srgbClr val="E31F26"/>
                </a:solidFill>
                <a:latin typeface="Exo"/>
                <a:ea typeface="Exo"/>
                <a:cs typeface="Exo"/>
                <a:sym typeface="Exo"/>
              </a:rPr>
              <a:t>form</a:t>
            </a:r>
            <a:endParaRPr b="1" sz="4200">
              <a:solidFill>
                <a:srgbClr val="E31F26"/>
              </a:solidFill>
              <a:latin typeface="Exo"/>
              <a:ea typeface="Exo"/>
              <a:cs typeface="Exo"/>
              <a:sym typeface="Exo"/>
            </a:endParaRPr>
          </a:p>
        </p:txBody>
      </p:sp>
      <p:pic>
        <p:nvPicPr>
          <p:cNvPr id="329" name="Google Shape;329;g2421e4f2895_0_0"/>
          <p:cNvPicPr preferRelativeResize="0"/>
          <p:nvPr/>
        </p:nvPicPr>
        <p:blipFill rotWithShape="1">
          <a:blip r:embed="rId3">
            <a:alphaModFix/>
          </a:blip>
          <a:srcRect b="0" l="0" r="0" t="0"/>
          <a:stretch/>
        </p:blipFill>
        <p:spPr>
          <a:xfrm>
            <a:off x="1685063" y="1569525"/>
            <a:ext cx="8901874" cy="5238000"/>
          </a:xfrm>
          <a:prstGeom prst="rect">
            <a:avLst/>
          </a:prstGeom>
          <a:noFill/>
          <a:ln>
            <a:noFill/>
          </a:ln>
        </p:spPr>
      </p:pic>
      <p:sp>
        <p:nvSpPr>
          <p:cNvPr id="330" name="Google Shape;330;g2421e4f2895_0_0"/>
          <p:cNvSpPr txBox="1"/>
          <p:nvPr/>
        </p:nvSpPr>
        <p:spPr>
          <a:xfrm>
            <a:off x="1075225" y="1097475"/>
            <a:ext cx="6747900" cy="554100"/>
          </a:xfrm>
          <a:prstGeom prst="rect">
            <a:avLst/>
          </a:prstGeom>
          <a:noFill/>
          <a:ln>
            <a:noFill/>
          </a:ln>
        </p:spPr>
        <p:txBody>
          <a:bodyPr anchorCtr="0" anchor="t" bIns="91425" lIns="91425" spcFirstLastPara="1" rIns="91425" wrap="square" tIns="91425">
            <a:spAutoFit/>
          </a:bodyPr>
          <a:lstStyle/>
          <a:p>
            <a:pPr indent="-101600" lvl="0" marL="101600" marR="0" rtl="0" algn="l">
              <a:lnSpc>
                <a:spcPct val="100000"/>
              </a:lnSpc>
              <a:spcBef>
                <a:spcPts val="0"/>
              </a:spcBef>
              <a:spcAft>
                <a:spcPts val="0"/>
              </a:spcAft>
              <a:buClr>
                <a:schemeClr val="dk1"/>
              </a:buClr>
              <a:buSzPts val="2400"/>
              <a:buFont typeface="Exo SemiBold"/>
              <a:buChar char="•"/>
            </a:pPr>
            <a:r>
              <a:rPr b="1" i="0" lang="en-US" sz="2400" u="none" cap="none" strike="noStrike">
                <a:solidFill>
                  <a:srgbClr val="373A3C"/>
                </a:solidFill>
                <a:latin typeface="Exo"/>
                <a:ea typeface="Exo"/>
                <a:cs typeface="Exo"/>
                <a:sym typeface="Exo"/>
              </a:rPr>
              <a:t>Bố cục căn bản</a:t>
            </a:r>
            <a:r>
              <a:rPr b="0" i="0" lang="en-US" sz="2400" u="none" cap="none" strike="noStrike">
                <a:solidFill>
                  <a:srgbClr val="373A3C"/>
                </a:solidFill>
                <a:latin typeface="Exo SemiBold"/>
                <a:ea typeface="Exo SemiBold"/>
                <a:cs typeface="Exo SemiBold"/>
                <a:sym typeface="Exo SemiBold"/>
              </a:rPr>
              <a:t>: Mẫu </a:t>
            </a:r>
            <a:r>
              <a:rPr b="0" i="0" lang="en-US" sz="2400" u="sng" cap="none" strike="noStrike">
                <a:solidFill>
                  <a:schemeClr val="hlink"/>
                </a:solidFill>
                <a:latin typeface="Exo SemiBold"/>
                <a:ea typeface="Exo SemiBold"/>
                <a:cs typeface="Exo SemiBold"/>
                <a:sym typeface="Exo SemiBold"/>
                <a:hlinkClick r:id="rId4"/>
              </a:rPr>
              <a:t>Link report</a:t>
            </a:r>
            <a:endParaRPr b="0" i="0" sz="2400" u="none" cap="none" strike="noStrike">
              <a:solidFill>
                <a:srgbClr val="373A3C"/>
              </a:solidFill>
              <a:latin typeface="Exo SemiBold"/>
              <a:ea typeface="Exo SemiBold"/>
              <a:cs typeface="Exo SemiBold"/>
              <a:sym typeface="Exo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421e4f2895_0_56"/>
          <p:cNvSpPr txBox="1"/>
          <p:nvPr>
            <p:ph type="title"/>
          </p:nvPr>
        </p:nvSpPr>
        <p:spPr>
          <a:xfrm>
            <a:off x="663525" y="911100"/>
            <a:ext cx="10977300" cy="928500"/>
          </a:xfrm>
          <a:prstGeom prst="rect">
            <a:avLst/>
          </a:prstGeom>
          <a:noFill/>
          <a:ln>
            <a:noFill/>
          </a:ln>
        </p:spPr>
        <p:txBody>
          <a:bodyPr anchorCtr="0" anchor="t" bIns="121900" lIns="121900" spcFirstLastPara="1" rIns="121900" wrap="square" tIns="121900">
            <a:normAutofit fontScale="90000"/>
          </a:bodyPr>
          <a:lstStyle/>
          <a:p>
            <a:pPr indent="0" lvl="0" marL="0" marR="0" rtl="0" algn="l">
              <a:lnSpc>
                <a:spcPct val="100000"/>
              </a:lnSpc>
              <a:spcBef>
                <a:spcPts val="0"/>
              </a:spcBef>
              <a:spcAft>
                <a:spcPts val="0"/>
              </a:spcAft>
              <a:buSzPct val="171296"/>
              <a:buNone/>
            </a:pPr>
            <a:r>
              <a:rPr b="1" lang="en-US" sz="2400">
                <a:solidFill>
                  <a:srgbClr val="373A3C"/>
                </a:solidFill>
                <a:latin typeface="Exo"/>
                <a:ea typeface="Exo"/>
                <a:cs typeface="Exo"/>
                <a:sym typeface="Exo"/>
              </a:rPr>
              <a:t>Màu sắc báo cáo</a:t>
            </a:r>
            <a:r>
              <a:rPr lang="en-US" sz="2400">
                <a:solidFill>
                  <a:srgbClr val="373A3C"/>
                </a:solidFill>
                <a:latin typeface="Exo SemiBold"/>
                <a:ea typeface="Exo SemiBold"/>
                <a:cs typeface="Exo SemiBold"/>
                <a:sym typeface="Exo SemiBold"/>
              </a:rPr>
              <a:t>: </a:t>
            </a:r>
            <a:r>
              <a:rPr lang="en-US" sz="2000">
                <a:solidFill>
                  <a:srgbClr val="373A3C"/>
                </a:solidFill>
                <a:latin typeface="Exo SemiBold"/>
                <a:ea typeface="Exo SemiBold"/>
                <a:cs typeface="Exo SemiBold"/>
                <a:sym typeface="Exo SemiBold"/>
              </a:rPr>
              <a:t>Việc lựa chọn màu sắc hợp lý giúp cho người dùng dễ ấn tượng với các thông tin hơn.</a:t>
            </a:r>
            <a:endParaRPr sz="4000">
              <a:solidFill>
                <a:srgbClr val="373A3C"/>
              </a:solidFill>
              <a:latin typeface="Arial"/>
              <a:ea typeface="Arial"/>
              <a:cs typeface="Arial"/>
              <a:sym typeface="Arial"/>
            </a:endParaRPr>
          </a:p>
        </p:txBody>
      </p:sp>
      <p:pic>
        <p:nvPicPr>
          <p:cNvPr id="336" name="Google Shape;336;g2421e4f2895_0_56"/>
          <p:cNvPicPr preferRelativeResize="0"/>
          <p:nvPr/>
        </p:nvPicPr>
        <p:blipFill rotWithShape="1">
          <a:blip r:embed="rId3">
            <a:alphaModFix/>
          </a:blip>
          <a:srcRect b="0" l="0" r="0" t="0"/>
          <a:stretch/>
        </p:blipFill>
        <p:spPr>
          <a:xfrm>
            <a:off x="2341100" y="1658844"/>
            <a:ext cx="7622117" cy="4285863"/>
          </a:xfrm>
          <a:prstGeom prst="rect">
            <a:avLst/>
          </a:prstGeom>
          <a:noFill/>
          <a:ln>
            <a:noFill/>
          </a:ln>
        </p:spPr>
      </p:pic>
      <p:sp>
        <p:nvSpPr>
          <p:cNvPr id="337" name="Google Shape;337;g2421e4f2895_0_56"/>
          <p:cNvSpPr txBox="1"/>
          <p:nvPr/>
        </p:nvSpPr>
        <p:spPr>
          <a:xfrm>
            <a:off x="568050" y="6033950"/>
            <a:ext cx="11360700" cy="574200"/>
          </a:xfrm>
          <a:prstGeom prst="rect">
            <a:avLst/>
          </a:prstGeom>
          <a:noFill/>
          <a:ln>
            <a:noFill/>
          </a:ln>
        </p:spPr>
        <p:txBody>
          <a:bodyPr anchorCtr="0" anchor="t" bIns="121900" lIns="121900" spcFirstLastPara="1" rIns="121900" wrap="square" tIns="121900">
            <a:noAutofit/>
          </a:bodyPr>
          <a:lstStyle/>
          <a:p>
            <a:pPr indent="0" lvl="0" marL="101600" marR="0" rtl="0" algn="ctr">
              <a:lnSpc>
                <a:spcPct val="100000"/>
              </a:lnSpc>
              <a:spcBef>
                <a:spcPts val="0"/>
              </a:spcBef>
              <a:spcAft>
                <a:spcPts val="0"/>
              </a:spcAft>
              <a:buClr>
                <a:schemeClr val="dk1"/>
              </a:buClr>
              <a:buSzPts val="3800"/>
              <a:buFont typeface="Arial"/>
              <a:buNone/>
            </a:pPr>
            <a:r>
              <a:rPr b="0" i="0" lang="en-US" sz="2100" u="none" cap="none" strike="noStrike">
                <a:solidFill>
                  <a:srgbClr val="373A3C"/>
                </a:solidFill>
                <a:latin typeface="Exo Medium"/>
                <a:ea typeface="Exo Medium"/>
                <a:cs typeface="Exo Medium"/>
                <a:sym typeface="Exo Medium"/>
              </a:rPr>
              <a:t>Nguyên tắc đèn giao thông: Xanh – Vàng – Đỏ</a:t>
            </a:r>
            <a:endParaRPr b="0" i="0" sz="2100" u="none" cap="none" strike="noStrike">
              <a:solidFill>
                <a:srgbClr val="000000"/>
              </a:solidFill>
              <a:latin typeface="Exo Medium"/>
              <a:ea typeface="Exo Medium"/>
              <a:cs typeface="Exo Medium"/>
              <a:sym typeface="Exo Medium"/>
            </a:endParaRPr>
          </a:p>
        </p:txBody>
      </p:sp>
      <p:sp>
        <p:nvSpPr>
          <p:cNvPr id="338" name="Google Shape;338;g2421e4f2895_0_56"/>
          <p:cNvSpPr txBox="1"/>
          <p:nvPr>
            <p:ph type="title"/>
          </p:nvPr>
        </p:nvSpPr>
        <p:spPr>
          <a:xfrm>
            <a:off x="4358725" y="243475"/>
            <a:ext cx="4020000" cy="776100"/>
          </a:xfrm>
          <a:prstGeom prst="rect">
            <a:avLst/>
          </a:prstGeom>
          <a:noFill/>
          <a:ln>
            <a:noFill/>
          </a:ln>
        </p:spPr>
        <p:txBody>
          <a:bodyPr anchorCtr="0" anchor="ctr" bIns="121900" lIns="121900" spcFirstLastPara="1" rIns="121900" wrap="square" tIns="121900">
            <a:noAutofit/>
          </a:bodyPr>
          <a:lstStyle/>
          <a:p>
            <a:pPr indent="0" lvl="0" marL="0" rtl="0" algn="ctr">
              <a:lnSpc>
                <a:spcPct val="100000"/>
              </a:lnSpc>
              <a:spcBef>
                <a:spcPts val="0"/>
              </a:spcBef>
              <a:spcAft>
                <a:spcPts val="0"/>
              </a:spcAft>
              <a:buSzPts val="3700"/>
              <a:buNone/>
            </a:pPr>
            <a:r>
              <a:rPr b="1" i="0" lang="en-US" sz="4200" u="none" strike="noStrike">
                <a:solidFill>
                  <a:srgbClr val="373A3C"/>
                </a:solidFill>
                <a:latin typeface="Exo"/>
                <a:ea typeface="Exo"/>
                <a:cs typeface="Exo"/>
                <a:sym typeface="Exo"/>
              </a:rPr>
              <a:t>Visual </a:t>
            </a:r>
            <a:r>
              <a:rPr b="1" i="0" lang="en-US" sz="4200" u="none" strike="noStrike">
                <a:solidFill>
                  <a:srgbClr val="E31F26"/>
                </a:solidFill>
                <a:latin typeface="Exo"/>
                <a:ea typeface="Exo"/>
                <a:cs typeface="Exo"/>
                <a:sym typeface="Exo"/>
              </a:rPr>
              <a:t>form</a:t>
            </a:r>
            <a:endParaRPr b="1" sz="4200">
              <a:solidFill>
                <a:srgbClr val="E31F26"/>
              </a:solidFill>
              <a:latin typeface="Exo"/>
              <a:ea typeface="Exo"/>
              <a:cs typeface="Exo"/>
              <a:sym typeface="Ex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421e4f2895_0_268"/>
          <p:cNvSpPr txBox="1"/>
          <p:nvPr>
            <p:ph type="title"/>
          </p:nvPr>
        </p:nvSpPr>
        <p:spPr>
          <a:xfrm>
            <a:off x="2026948" y="253050"/>
            <a:ext cx="8138100" cy="1017900"/>
          </a:xfrm>
          <a:prstGeom prst="rect">
            <a:avLst/>
          </a:prstGeom>
          <a:noFill/>
          <a:ln>
            <a:noFill/>
          </a:ln>
        </p:spPr>
        <p:txBody>
          <a:bodyPr anchorCtr="0" anchor="ctr" bIns="121900" lIns="121900" spcFirstLastPara="1" rIns="121900" wrap="square" tIns="121900">
            <a:normAutofit/>
          </a:bodyPr>
          <a:lstStyle/>
          <a:p>
            <a:pPr indent="0" lvl="0" marL="0" marR="0" rtl="0" algn="ctr">
              <a:lnSpc>
                <a:spcPct val="100000"/>
              </a:lnSpc>
              <a:spcBef>
                <a:spcPts val="0"/>
              </a:spcBef>
              <a:spcAft>
                <a:spcPts val="0"/>
              </a:spcAft>
              <a:buSzPts val="3700"/>
              <a:buNone/>
            </a:pPr>
            <a:r>
              <a:rPr b="1" i="0" lang="en-US" sz="3700" u="none" strike="noStrike">
                <a:solidFill>
                  <a:srgbClr val="373A3C"/>
                </a:solidFill>
                <a:latin typeface="Exo"/>
                <a:ea typeface="Exo"/>
                <a:cs typeface="Exo"/>
                <a:sym typeface="Exo"/>
              </a:rPr>
              <a:t> </a:t>
            </a:r>
            <a:r>
              <a:rPr b="1" i="0" lang="en-US" sz="3700" u="none" strike="noStrike">
                <a:solidFill>
                  <a:srgbClr val="E31F26"/>
                </a:solidFill>
                <a:latin typeface="Exo"/>
                <a:ea typeface="Exo"/>
                <a:cs typeface="Exo"/>
                <a:sym typeface="Exo"/>
              </a:rPr>
              <a:t>Story </a:t>
            </a:r>
            <a:r>
              <a:rPr b="1" lang="en-US" sz="3700">
                <a:solidFill>
                  <a:srgbClr val="373A3C"/>
                </a:solidFill>
                <a:latin typeface="Exo"/>
                <a:ea typeface="Exo"/>
                <a:cs typeface="Exo"/>
                <a:sym typeface="Exo"/>
              </a:rPr>
              <a:t>I</a:t>
            </a:r>
            <a:r>
              <a:rPr b="1" i="0" lang="en-US" sz="3700" u="none" strike="noStrike">
                <a:solidFill>
                  <a:srgbClr val="373A3C"/>
                </a:solidFill>
                <a:latin typeface="Exo"/>
                <a:ea typeface="Exo"/>
                <a:cs typeface="Exo"/>
                <a:sym typeface="Exo"/>
              </a:rPr>
              <a:t>n </a:t>
            </a:r>
            <a:r>
              <a:rPr b="1" lang="en-US" sz="3700">
                <a:solidFill>
                  <a:srgbClr val="373A3C"/>
                </a:solidFill>
                <a:latin typeface="Exo"/>
                <a:ea typeface="Exo"/>
                <a:cs typeface="Exo"/>
                <a:sym typeface="Exo"/>
              </a:rPr>
              <a:t>R</a:t>
            </a:r>
            <a:r>
              <a:rPr b="1" i="0" lang="en-US" sz="3700" u="none" strike="noStrike">
                <a:solidFill>
                  <a:srgbClr val="373A3C"/>
                </a:solidFill>
                <a:latin typeface="Exo"/>
                <a:ea typeface="Exo"/>
                <a:cs typeface="Exo"/>
                <a:sym typeface="Exo"/>
              </a:rPr>
              <a:t>eport</a:t>
            </a:r>
            <a:endParaRPr b="1">
              <a:solidFill>
                <a:srgbClr val="373A3C"/>
              </a:solidFill>
              <a:latin typeface="Exo"/>
              <a:ea typeface="Exo"/>
              <a:cs typeface="Exo"/>
              <a:sym typeface="Exo"/>
            </a:endParaRPr>
          </a:p>
        </p:txBody>
      </p:sp>
      <p:pic>
        <p:nvPicPr>
          <p:cNvPr id="344" name="Google Shape;344;g2421e4f2895_0_268"/>
          <p:cNvPicPr preferRelativeResize="0"/>
          <p:nvPr/>
        </p:nvPicPr>
        <p:blipFill rotWithShape="1">
          <a:blip r:embed="rId3">
            <a:alphaModFix/>
          </a:blip>
          <a:srcRect b="0" l="0" r="0" t="0"/>
          <a:stretch/>
        </p:blipFill>
        <p:spPr>
          <a:xfrm>
            <a:off x="493400" y="1975965"/>
            <a:ext cx="11290049" cy="4786469"/>
          </a:xfrm>
          <a:prstGeom prst="rect">
            <a:avLst/>
          </a:prstGeom>
          <a:noFill/>
          <a:ln>
            <a:noFill/>
          </a:ln>
        </p:spPr>
      </p:pic>
      <p:sp>
        <p:nvSpPr>
          <p:cNvPr id="345" name="Google Shape;345;g2421e4f2895_0_268"/>
          <p:cNvSpPr txBox="1"/>
          <p:nvPr/>
        </p:nvSpPr>
        <p:spPr>
          <a:xfrm>
            <a:off x="699800" y="1029700"/>
            <a:ext cx="10576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Exo Medium"/>
                <a:ea typeface="Exo Medium"/>
                <a:cs typeface="Exo Medium"/>
                <a:sym typeface="Exo Medium"/>
              </a:rPr>
              <a:t>- Sắp xếp các biểu đồ theo 1 quy trình từ trái sang phải, giúp cho người xem dễ hình dung và dễ nắm bắt thông tin theo quy trình hơn.  </a:t>
            </a:r>
            <a:endParaRPr b="0" i="0" sz="20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g2421e4f2895_0_319"/>
          <p:cNvPicPr preferRelativeResize="0"/>
          <p:nvPr/>
        </p:nvPicPr>
        <p:blipFill rotWithShape="1">
          <a:blip r:embed="rId3">
            <a:alphaModFix/>
          </a:blip>
          <a:srcRect b="0" l="0" r="0" t="0"/>
          <a:stretch/>
        </p:blipFill>
        <p:spPr>
          <a:xfrm>
            <a:off x="1642625" y="1813850"/>
            <a:ext cx="8754349" cy="4927451"/>
          </a:xfrm>
          <a:prstGeom prst="rect">
            <a:avLst/>
          </a:prstGeom>
          <a:noFill/>
          <a:ln>
            <a:noFill/>
          </a:ln>
        </p:spPr>
      </p:pic>
      <p:sp>
        <p:nvSpPr>
          <p:cNvPr id="351" name="Google Shape;351;g2421e4f2895_0_319"/>
          <p:cNvSpPr txBox="1"/>
          <p:nvPr>
            <p:ph type="title"/>
          </p:nvPr>
        </p:nvSpPr>
        <p:spPr>
          <a:xfrm>
            <a:off x="2026948" y="253050"/>
            <a:ext cx="8138100" cy="1017900"/>
          </a:xfrm>
          <a:prstGeom prst="rect">
            <a:avLst/>
          </a:prstGeom>
          <a:noFill/>
          <a:ln>
            <a:noFill/>
          </a:ln>
        </p:spPr>
        <p:txBody>
          <a:bodyPr anchorCtr="0" anchor="ctr" bIns="121900" lIns="121900" spcFirstLastPara="1" rIns="121900" wrap="square" tIns="121900">
            <a:normAutofit/>
          </a:bodyPr>
          <a:lstStyle/>
          <a:p>
            <a:pPr indent="0" lvl="0" marL="0" marR="0" rtl="0" algn="ctr">
              <a:lnSpc>
                <a:spcPct val="100000"/>
              </a:lnSpc>
              <a:spcBef>
                <a:spcPts val="0"/>
              </a:spcBef>
              <a:spcAft>
                <a:spcPts val="0"/>
              </a:spcAft>
              <a:buSzPts val="3700"/>
              <a:buNone/>
            </a:pPr>
            <a:r>
              <a:rPr b="1" i="0" lang="en-US" sz="3700" u="none" strike="noStrike">
                <a:solidFill>
                  <a:srgbClr val="373A3C"/>
                </a:solidFill>
                <a:latin typeface="Exo"/>
                <a:ea typeface="Exo"/>
                <a:cs typeface="Exo"/>
                <a:sym typeface="Exo"/>
              </a:rPr>
              <a:t> </a:t>
            </a:r>
            <a:r>
              <a:rPr b="1" i="0" lang="en-US" sz="3700" u="none" strike="noStrike">
                <a:solidFill>
                  <a:srgbClr val="E31F26"/>
                </a:solidFill>
                <a:latin typeface="Exo"/>
                <a:ea typeface="Exo"/>
                <a:cs typeface="Exo"/>
                <a:sym typeface="Exo"/>
              </a:rPr>
              <a:t>Story </a:t>
            </a:r>
            <a:r>
              <a:rPr b="1" lang="en-US" sz="3700">
                <a:solidFill>
                  <a:srgbClr val="373A3C"/>
                </a:solidFill>
                <a:latin typeface="Exo"/>
                <a:ea typeface="Exo"/>
                <a:cs typeface="Exo"/>
                <a:sym typeface="Exo"/>
              </a:rPr>
              <a:t>I</a:t>
            </a:r>
            <a:r>
              <a:rPr b="1" i="0" lang="en-US" sz="3700" u="none" strike="noStrike">
                <a:solidFill>
                  <a:srgbClr val="373A3C"/>
                </a:solidFill>
                <a:latin typeface="Exo"/>
                <a:ea typeface="Exo"/>
                <a:cs typeface="Exo"/>
                <a:sym typeface="Exo"/>
              </a:rPr>
              <a:t>n </a:t>
            </a:r>
            <a:r>
              <a:rPr b="1" lang="en-US" sz="3700">
                <a:solidFill>
                  <a:srgbClr val="373A3C"/>
                </a:solidFill>
                <a:latin typeface="Exo"/>
                <a:ea typeface="Exo"/>
                <a:cs typeface="Exo"/>
                <a:sym typeface="Exo"/>
              </a:rPr>
              <a:t>R</a:t>
            </a:r>
            <a:r>
              <a:rPr b="1" i="0" lang="en-US" sz="3700" u="none" strike="noStrike">
                <a:solidFill>
                  <a:srgbClr val="373A3C"/>
                </a:solidFill>
                <a:latin typeface="Exo"/>
                <a:ea typeface="Exo"/>
                <a:cs typeface="Exo"/>
                <a:sym typeface="Exo"/>
              </a:rPr>
              <a:t>eport</a:t>
            </a:r>
            <a:endParaRPr b="1">
              <a:solidFill>
                <a:srgbClr val="373A3C"/>
              </a:solidFill>
              <a:latin typeface="Exo"/>
              <a:ea typeface="Exo"/>
              <a:cs typeface="Exo"/>
              <a:sym typeface="Exo"/>
            </a:endParaRPr>
          </a:p>
        </p:txBody>
      </p:sp>
      <p:sp>
        <p:nvSpPr>
          <p:cNvPr id="352" name="Google Shape;352;g2421e4f2895_0_319"/>
          <p:cNvSpPr txBox="1"/>
          <p:nvPr/>
        </p:nvSpPr>
        <p:spPr>
          <a:xfrm>
            <a:off x="731400" y="1013450"/>
            <a:ext cx="10576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Exo Medium"/>
                <a:ea typeface="Exo Medium"/>
                <a:cs typeface="Exo Medium"/>
                <a:sym typeface="Exo Medium"/>
              </a:rPr>
              <a:t>- Sắp xếp các biểu đồ theo thứ tự từ Overview đến Detail cũng có tác dụng tương tự, giúp người dùng có cái nhìn từ tổng quát -&gt; chi tiết.</a:t>
            </a:r>
            <a:endParaRPr b="0" i="0" sz="20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g2421e4f2895_0_372"/>
          <p:cNvPicPr preferRelativeResize="0"/>
          <p:nvPr/>
        </p:nvPicPr>
        <p:blipFill rotWithShape="1">
          <a:blip r:embed="rId3">
            <a:alphaModFix/>
          </a:blip>
          <a:srcRect b="0" l="0" r="0" t="0"/>
          <a:stretch/>
        </p:blipFill>
        <p:spPr>
          <a:xfrm>
            <a:off x="1374050" y="1790975"/>
            <a:ext cx="9618950" cy="4889950"/>
          </a:xfrm>
          <a:prstGeom prst="rect">
            <a:avLst/>
          </a:prstGeom>
          <a:noFill/>
          <a:ln>
            <a:noFill/>
          </a:ln>
        </p:spPr>
      </p:pic>
      <p:sp>
        <p:nvSpPr>
          <p:cNvPr id="358" name="Google Shape;358;g2421e4f2895_0_372"/>
          <p:cNvSpPr txBox="1"/>
          <p:nvPr>
            <p:ph type="title"/>
          </p:nvPr>
        </p:nvSpPr>
        <p:spPr>
          <a:xfrm>
            <a:off x="2026948" y="143075"/>
            <a:ext cx="8138100" cy="1017900"/>
          </a:xfrm>
          <a:prstGeom prst="rect">
            <a:avLst/>
          </a:prstGeom>
          <a:noFill/>
          <a:ln>
            <a:noFill/>
          </a:ln>
        </p:spPr>
        <p:txBody>
          <a:bodyPr anchorCtr="0" anchor="ctr" bIns="121900" lIns="121900" spcFirstLastPara="1" rIns="121900" wrap="square" tIns="121900">
            <a:normAutofit/>
          </a:bodyPr>
          <a:lstStyle/>
          <a:p>
            <a:pPr indent="0" lvl="0" marL="0" marR="0" rtl="0" algn="ctr">
              <a:lnSpc>
                <a:spcPct val="100000"/>
              </a:lnSpc>
              <a:spcBef>
                <a:spcPts val="0"/>
              </a:spcBef>
              <a:spcAft>
                <a:spcPts val="0"/>
              </a:spcAft>
              <a:buSzPts val="3700"/>
              <a:buNone/>
            </a:pPr>
            <a:r>
              <a:rPr b="1" i="0" lang="en-US" sz="3700" u="none" strike="noStrike">
                <a:solidFill>
                  <a:srgbClr val="373A3C"/>
                </a:solidFill>
                <a:latin typeface="Exo"/>
                <a:ea typeface="Exo"/>
                <a:cs typeface="Exo"/>
                <a:sym typeface="Exo"/>
              </a:rPr>
              <a:t> </a:t>
            </a:r>
            <a:r>
              <a:rPr b="1" i="0" lang="en-US" sz="3700" u="none" strike="noStrike">
                <a:solidFill>
                  <a:srgbClr val="E31F26"/>
                </a:solidFill>
                <a:latin typeface="Exo"/>
                <a:ea typeface="Exo"/>
                <a:cs typeface="Exo"/>
                <a:sym typeface="Exo"/>
              </a:rPr>
              <a:t>Story </a:t>
            </a:r>
            <a:r>
              <a:rPr b="1" lang="en-US" sz="3700">
                <a:solidFill>
                  <a:srgbClr val="373A3C"/>
                </a:solidFill>
                <a:latin typeface="Exo"/>
                <a:ea typeface="Exo"/>
                <a:cs typeface="Exo"/>
                <a:sym typeface="Exo"/>
              </a:rPr>
              <a:t>I</a:t>
            </a:r>
            <a:r>
              <a:rPr b="1" i="0" lang="en-US" sz="3700" u="none" strike="noStrike">
                <a:solidFill>
                  <a:srgbClr val="373A3C"/>
                </a:solidFill>
                <a:latin typeface="Exo"/>
                <a:ea typeface="Exo"/>
                <a:cs typeface="Exo"/>
                <a:sym typeface="Exo"/>
              </a:rPr>
              <a:t>n </a:t>
            </a:r>
            <a:r>
              <a:rPr b="1" lang="en-US" sz="3700">
                <a:solidFill>
                  <a:srgbClr val="373A3C"/>
                </a:solidFill>
                <a:latin typeface="Exo"/>
                <a:ea typeface="Exo"/>
                <a:cs typeface="Exo"/>
                <a:sym typeface="Exo"/>
              </a:rPr>
              <a:t>R</a:t>
            </a:r>
            <a:r>
              <a:rPr b="1" i="0" lang="en-US" sz="3700" u="none" strike="noStrike">
                <a:solidFill>
                  <a:srgbClr val="373A3C"/>
                </a:solidFill>
                <a:latin typeface="Exo"/>
                <a:ea typeface="Exo"/>
                <a:cs typeface="Exo"/>
                <a:sym typeface="Exo"/>
              </a:rPr>
              <a:t>eport</a:t>
            </a:r>
            <a:endParaRPr b="1">
              <a:solidFill>
                <a:srgbClr val="373A3C"/>
              </a:solidFill>
              <a:latin typeface="Exo"/>
              <a:ea typeface="Exo"/>
              <a:cs typeface="Exo"/>
              <a:sym typeface="Exo"/>
            </a:endParaRPr>
          </a:p>
        </p:txBody>
      </p:sp>
      <p:sp>
        <p:nvSpPr>
          <p:cNvPr id="359" name="Google Shape;359;g2421e4f2895_0_372"/>
          <p:cNvSpPr txBox="1"/>
          <p:nvPr/>
        </p:nvSpPr>
        <p:spPr>
          <a:xfrm>
            <a:off x="731400" y="1013450"/>
            <a:ext cx="10576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Exo Medium"/>
                <a:ea typeface="Exo Medium"/>
                <a:cs typeface="Exo Medium"/>
                <a:sym typeface="Exo Medium"/>
              </a:rPr>
              <a:t>- Đặt các biểu đồ theo hướng Effect - Cause </a:t>
            </a:r>
            <a:r>
              <a:rPr b="0" i="0" lang="en-US" sz="2000" u="none" cap="none" strike="noStrike">
                <a:solidFill>
                  <a:schemeClr val="dk1"/>
                </a:solidFill>
                <a:latin typeface="Exo Medium"/>
                <a:ea typeface="Exo Medium"/>
                <a:cs typeface="Exo Medium"/>
                <a:sym typeface="Exo Medium"/>
              </a:rPr>
              <a:t>cũng có tác dụng tương tự, giúp người dùng có cái nhìn từ kết quả - nguyên nhân</a:t>
            </a:r>
            <a:endParaRPr b="0" i="0" sz="20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239c37dd427_1_35"/>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65" name="Google Shape;365;g239c37dd427_1_35"/>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366" name="Google Shape;366;g239c37dd427_1_35"/>
          <p:cNvPicPr preferRelativeResize="0"/>
          <p:nvPr/>
        </p:nvPicPr>
        <p:blipFill rotWithShape="1">
          <a:blip r:embed="rId4">
            <a:alphaModFix/>
          </a:blip>
          <a:srcRect b="0" l="0" r="0" t="0"/>
          <a:stretch/>
        </p:blipFill>
        <p:spPr>
          <a:xfrm>
            <a:off x="533400" y="2607675"/>
            <a:ext cx="5295800" cy="3084450"/>
          </a:xfrm>
          <a:prstGeom prst="rect">
            <a:avLst/>
          </a:prstGeom>
          <a:noFill/>
          <a:ln>
            <a:noFill/>
          </a:ln>
        </p:spPr>
      </p:pic>
      <p:pic>
        <p:nvPicPr>
          <p:cNvPr id="367" name="Google Shape;367;g239c37dd427_1_35"/>
          <p:cNvPicPr preferRelativeResize="0"/>
          <p:nvPr/>
        </p:nvPicPr>
        <p:blipFill rotWithShape="1">
          <a:blip r:embed="rId5">
            <a:alphaModFix/>
          </a:blip>
          <a:srcRect b="0" l="0" r="0" t="0"/>
          <a:stretch/>
        </p:blipFill>
        <p:spPr>
          <a:xfrm>
            <a:off x="7197875" y="3433175"/>
            <a:ext cx="4397074" cy="1113550"/>
          </a:xfrm>
          <a:prstGeom prst="rect">
            <a:avLst/>
          </a:prstGeom>
          <a:noFill/>
          <a:ln>
            <a:noFill/>
          </a:ln>
        </p:spPr>
      </p:pic>
      <p:sp>
        <p:nvSpPr>
          <p:cNvPr id="368" name="Google Shape;368;g239c37dd427_1_35"/>
          <p:cNvSpPr txBox="1"/>
          <p:nvPr/>
        </p:nvSpPr>
        <p:spPr>
          <a:xfrm>
            <a:off x="4038600" y="423338"/>
            <a:ext cx="42150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Story </a:t>
            </a:r>
            <a:r>
              <a:rPr b="1" i="0" lang="en-US" sz="3800" u="none" cap="none" strike="noStrike">
                <a:solidFill>
                  <a:schemeClr val="dk1"/>
                </a:solidFill>
                <a:latin typeface="Exo"/>
                <a:ea typeface="Exo"/>
                <a:cs typeface="Exo"/>
                <a:sym typeface="Exo"/>
              </a:rPr>
              <a:t>in Report</a:t>
            </a:r>
            <a:endParaRPr b="1" i="0" sz="3800" u="none" cap="none" strike="noStrike">
              <a:solidFill>
                <a:schemeClr val="dk1"/>
              </a:solidFill>
              <a:latin typeface="Exo"/>
              <a:ea typeface="Exo"/>
              <a:cs typeface="Exo"/>
              <a:sym typeface="Exo"/>
            </a:endParaRPr>
          </a:p>
        </p:txBody>
      </p:sp>
      <p:sp>
        <p:nvSpPr>
          <p:cNvPr id="369" name="Google Shape;369;g239c37dd427_1_35"/>
          <p:cNvSpPr txBox="1"/>
          <p:nvPr/>
        </p:nvSpPr>
        <p:spPr>
          <a:xfrm>
            <a:off x="1090300" y="1212963"/>
            <a:ext cx="93072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Ví dụ: CEO trình bày doanh thu công ty. Anh ấy/ chị ấy bắt đầu bằng những con số trên spreadsheet và thấy rằng doanh thu tuần này là $30,000.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700" u="none" cap="none" strike="noStrike">
                <a:solidFill>
                  <a:srgbClr val="000000"/>
                </a:solidFill>
                <a:latin typeface="Exo Medium"/>
                <a:ea typeface="Exo Medium"/>
                <a:cs typeface="Exo Medium"/>
                <a:sym typeface="Exo Medium"/>
              </a:rPr>
              <a:t>Tuy nhiên, khi thêm một số thông tin, Data Story sẽ cho chúng ta biết rằng </a:t>
            </a:r>
            <a:r>
              <a:rPr b="0" i="0" lang="en-US" sz="1700" u="none" cap="none" strike="noStrike">
                <a:solidFill>
                  <a:srgbClr val="FF0000"/>
                </a:solidFill>
                <a:latin typeface="Exo Medium"/>
                <a:ea typeface="Exo Medium"/>
                <a:cs typeface="Exo Medium"/>
                <a:sym typeface="Exo Medium"/>
              </a:rPr>
              <a:t>doanh thu tuần này là $30,000, tăng 5% so với tuần trước, bao gồm 7 giao dịch khác nhau</a:t>
            </a:r>
            <a:r>
              <a:rPr b="0" i="0" lang="en-US" sz="1700" u="none" cap="none" strike="noStrike">
                <a:solidFill>
                  <a:srgbClr val="000000"/>
                </a:solidFill>
                <a:latin typeface="Exo Medium"/>
                <a:ea typeface="Exo Medium"/>
                <a:cs typeface="Exo Medium"/>
                <a:sym typeface="Exo Medium"/>
              </a:rPr>
              <a:t>.</a:t>
            </a:r>
            <a:endParaRPr b="0" i="0" sz="1700" u="none" cap="none" strike="noStrike">
              <a:solidFill>
                <a:srgbClr val="000000"/>
              </a:solidFill>
              <a:latin typeface="Exo Medium"/>
              <a:ea typeface="Exo Medium"/>
              <a:cs typeface="Exo Medium"/>
              <a:sym typeface="Exo Medium"/>
            </a:endParaRPr>
          </a:p>
        </p:txBody>
      </p:sp>
      <p:sp>
        <p:nvSpPr>
          <p:cNvPr id="370" name="Google Shape;370;g239c37dd427_1_35"/>
          <p:cNvSpPr/>
          <p:nvPr/>
        </p:nvSpPr>
        <p:spPr>
          <a:xfrm>
            <a:off x="6048250" y="3760000"/>
            <a:ext cx="1055100" cy="459900"/>
          </a:xfrm>
          <a:prstGeom prst="right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g2421e4f2895_0_115"/>
          <p:cNvPicPr preferRelativeResize="0"/>
          <p:nvPr/>
        </p:nvPicPr>
        <p:blipFill rotWithShape="1">
          <a:blip r:embed="rId3">
            <a:alphaModFix/>
          </a:blip>
          <a:srcRect b="0" l="0" r="0" t="0"/>
          <a:stretch/>
        </p:blipFill>
        <p:spPr>
          <a:xfrm>
            <a:off x="132425" y="722000"/>
            <a:ext cx="5865851" cy="5865851"/>
          </a:xfrm>
          <a:prstGeom prst="rect">
            <a:avLst/>
          </a:prstGeom>
          <a:noFill/>
          <a:ln>
            <a:noFill/>
          </a:ln>
        </p:spPr>
      </p:pic>
      <p:sp>
        <p:nvSpPr>
          <p:cNvPr id="377" name="Google Shape;377;g2421e4f2895_0_115"/>
          <p:cNvSpPr txBox="1"/>
          <p:nvPr/>
        </p:nvSpPr>
        <p:spPr>
          <a:xfrm>
            <a:off x="6418100" y="2519250"/>
            <a:ext cx="546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sp>
        <p:nvSpPr>
          <p:cNvPr id="378" name="Google Shape;378;g2421e4f2895_0_115"/>
          <p:cNvSpPr txBox="1"/>
          <p:nvPr/>
        </p:nvSpPr>
        <p:spPr>
          <a:xfrm>
            <a:off x="6298150" y="2629225"/>
            <a:ext cx="5028600" cy="800400"/>
          </a:xfrm>
          <a:prstGeom prst="rect">
            <a:avLst/>
          </a:prstGeom>
          <a:solidFill>
            <a:srgbClr val="E0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Exo"/>
                <a:ea typeface="Exo"/>
                <a:cs typeface="Exo"/>
                <a:sym typeface="Exo"/>
              </a:rPr>
              <a:t>Vậy mỗi trường hợp, chọn biểu đồ nào cho hợp lý?</a:t>
            </a:r>
            <a:endParaRPr b="1" i="0" sz="2000" u="none" cap="none" strike="noStrike">
              <a:solidFill>
                <a:schemeClr val="lt1"/>
              </a:solidFill>
              <a:latin typeface="Exo"/>
              <a:ea typeface="Exo"/>
              <a:cs typeface="Exo"/>
              <a:sym typeface="Ex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