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6858000" cx="12192000"/>
  <p:notesSz cx="6858000" cy="9144000"/>
  <p:embeddedFontLst>
    <p:embeddedFont>
      <p:font typeface="Exo Medium"/>
      <p:regular r:id="rId39"/>
      <p:bold r:id="rId40"/>
      <p:italic r:id="rId41"/>
      <p:boldItalic r:id="rId42"/>
    </p:embeddedFont>
    <p:embeddedFont>
      <p:font typeface="Exo Black"/>
      <p:bold r:id="rId43"/>
      <p:boldItalic r:id="rId44"/>
    </p:embeddedFont>
    <p:embeddedFont>
      <p:font typeface="Ex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32">
          <p15:clr>
            <a:srgbClr val="A4A3A4"/>
          </p15:clr>
        </p15:guide>
        <p15:guide id="2" pos="336">
          <p15:clr>
            <a:srgbClr val="A4A3A4"/>
          </p15:clr>
        </p15:guide>
        <p15:guide id="3" pos="3504">
          <p15:clr>
            <a:srgbClr val="A4A3A4"/>
          </p15:clr>
        </p15:guide>
        <p15:guide id="4" orient="horz" pos="288">
          <p15:clr>
            <a:srgbClr val="A4A3A4"/>
          </p15:clr>
        </p15:guide>
        <p15:guide id="5" orient="horz" pos="480">
          <p15:clr>
            <a:srgbClr val="A4A3A4"/>
          </p15:clr>
        </p15:guide>
        <p15:guide id="6" pos="960">
          <p15:clr>
            <a:srgbClr val="A4A3A4"/>
          </p15:clr>
        </p15:guide>
        <p15:guide id="7" pos="2544">
          <p15:clr>
            <a:srgbClr val="A4A3A4"/>
          </p15:clr>
        </p15:guide>
        <p15:guide id="8" orient="horz" pos="816">
          <p15:clr>
            <a:srgbClr val="A4A3A4"/>
          </p15:clr>
        </p15:guide>
        <p15:guide id="9" pos="528">
          <p15:clr>
            <a:srgbClr val="A4A3A4"/>
          </p15:clr>
        </p15:guide>
        <p15:guide id="10" pos="3936">
          <p15:clr>
            <a:srgbClr val="A4A3A4"/>
          </p15:clr>
        </p15:guide>
      </p15:sldGuideLst>
    </p:ext>
    <p:ext uri="GoogleSlidesCustomDataVersion2">
      <go:slidesCustomData xmlns:go="http://customooxmlschemas.google.com/" r:id="rId49" roundtripDataSignature="AMtx7mjsfilAYfqC8zxzbRCSh8m+unBD9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32" orient="horz"/>
        <p:guide pos="336"/>
        <p:guide pos="3504"/>
        <p:guide pos="288" orient="horz"/>
        <p:guide pos="480" orient="horz"/>
        <p:guide pos="960"/>
        <p:guide pos="2544"/>
        <p:guide pos="816" orient="horz"/>
        <p:guide pos="528"/>
        <p:guide pos="393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xoMedium-bold.fntdata"/><Relationship Id="rId42" Type="http://schemas.openxmlformats.org/officeDocument/2006/relationships/font" Target="fonts/ExoMedium-boldItalic.fntdata"/><Relationship Id="rId41" Type="http://schemas.openxmlformats.org/officeDocument/2006/relationships/font" Target="fonts/ExoMedium-italic.fntdata"/><Relationship Id="rId44" Type="http://schemas.openxmlformats.org/officeDocument/2006/relationships/font" Target="fonts/ExoBlack-boldItalic.fntdata"/><Relationship Id="rId43" Type="http://schemas.openxmlformats.org/officeDocument/2006/relationships/font" Target="fonts/ExoBlack-bold.fntdata"/><Relationship Id="rId46" Type="http://schemas.openxmlformats.org/officeDocument/2006/relationships/font" Target="fonts/Exo-bold.fntdata"/><Relationship Id="rId45" Type="http://schemas.openxmlformats.org/officeDocument/2006/relationships/font" Target="fonts/Ex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Exo-boldItalic.fntdata"/><Relationship Id="rId47" Type="http://schemas.openxmlformats.org/officeDocument/2006/relationships/font" Target="fonts/Exo-italic.fntdata"/><Relationship Id="rId4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ExoMedium-regular.fntdata"/><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30-35 slides</a:t>
            </a:r>
            <a:endParaRPr/>
          </a:p>
        </p:txBody>
      </p:sp>
      <p:sp>
        <p:nvSpPr>
          <p:cNvPr id="124" name="Google Shape;12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07" name="Google Shape;20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8" name="Google Shape;20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4c8023a94c_0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g24c8023a94c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4c8023a94c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g24c8023a94c_0_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0" name="Google Shape;230;g24c8023a94c_0_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945db4bf4d_3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g2945db4bf4d_3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945db4bf4d_3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g2945db4bf4d_3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9" name="Google Shape;249;g2945db4bf4d_3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4c8023a94c_0_2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g24c8023a94c_0_2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4c8023a94c_0_2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67" name="Google Shape;267;g24c8023a94c_0_2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8" name="Google Shape;268;g24c8023a94c_0_2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4c8023a94c_0_2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g24c8023a94c_0_2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4c8023a94c_0_2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89" name="Google Shape;289;g24c8023a94c_0_2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0" name="Google Shape;290;g24c8023a94c_0_2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4c8023a94c_0_25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300" name="Google Shape;300;g24c8023a94c_0_2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1" name="Google Shape;301;g24c8023a94c_0_2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4c8023a94c_0_3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132" name="Google Shape;132;g24c8023a94c_0_3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4c8023a94c_0_27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310" name="Google Shape;310;g24c8023a94c_0_2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1" name="Google Shape;311;g24c8023a94c_0_27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4c8023a94c_0_29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2" name="Google Shape;322;g24c8023a94c_0_2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4c8023a94c_0_3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332" name="Google Shape;332;g24c8023a94c_0_3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3" name="Google Shape;333;g24c8023a94c_0_3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4c8023a94c_0_39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344" name="Google Shape;344;g24c8023a94c_0_3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5" name="Google Shape;345;g24c8023a94c_0_3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4c8023a94c_0_5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4" name="Google Shape;354;g24c8023a94c_0_5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4c8023a94c_0_3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364" name="Google Shape;364;g24c8023a94c_0_3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5" name="Google Shape;365;g24c8023a94c_0_3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945db4bf4d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g2945db4bf4d_3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3" name="Google Shape;383;g2945db4bf4d_3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4c8023a94c_0_6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390" name="Google Shape;390;g24c8023a94c_0_6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1" name="Google Shape;391;g24c8023a94c_0_6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4c8023a94c_0_59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400" name="Google Shape;400;g24c8023a94c_0_5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1" name="Google Shape;401;g24c8023a94c_0_5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8a8d9ee807_2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0" name="Google Shape;410;g28a8d9ee807_2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4c8023a94c_0_3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41" name="Google Shape;141;g24c8023a94c_0_3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2" name="Google Shape;142;g24c8023a94c_0_3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8a8d9ee807_2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420" name="Google Shape;420;g28a8d9ee807_2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1" name="Google Shape;421;g28a8d9ee807_2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4c8023a94c_0_6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434" name="Google Shape;434;g24c8023a94c_0_6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4c5fdd631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g24c5fdd631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4" name="Google Shape;444;g24c5fdd6318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6" name="Google Shape;456;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4c8023a94c_0_3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48" name="Google Shape;148;g24c8023a94c_0_3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9" name="Google Shape;149;g24c8023a94c_0_3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4c8023a94c_0_35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55" name="Google Shape;155;g24c8023a94c_0_3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6" name="Google Shape;156;g24c8023a94c_0_3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4c8023a94c_0_3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162" name="Google Shape;162;g24c8023a94c_0_3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4c37084270_0_2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71" name="Google Shape;171;g24c37084270_0_2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2" name="Google Shape;172;g24c37084270_0_2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4c37084270_0_3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g24c37084270_0_3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g24c37084270_0_3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7" name="Google Shape;19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p74"/>
          <p:cNvSpPr/>
          <p:nvPr>
            <p:ph idx="2" type="pic"/>
          </p:nvPr>
        </p:nvSpPr>
        <p:spPr>
          <a:xfrm>
            <a:off x="5867401" y="1176112"/>
            <a:ext cx="4189413" cy="4202113"/>
          </a:xfrm>
          <a:prstGeom prst="rect">
            <a:avLst/>
          </a:prstGeom>
          <a:noFill/>
          <a:ln>
            <a:noFill/>
          </a:ln>
        </p:spPr>
      </p:sp>
      <p:sp>
        <p:nvSpPr>
          <p:cNvPr id="18" name="Google Shape;18;p74"/>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6" name="Shape 46"/>
        <p:cNvGrpSpPr/>
        <p:nvPr/>
      </p:nvGrpSpPr>
      <p:grpSpPr>
        <a:xfrm>
          <a:off x="0" y="0"/>
          <a:ext cx="0" cy="0"/>
          <a:chOff x="0" y="0"/>
          <a:chExt cx="0" cy="0"/>
        </a:xfrm>
      </p:grpSpPr>
      <p:sp>
        <p:nvSpPr>
          <p:cNvPr id="47" name="Google Shape;47;p8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9" name="Google Shape;49;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2" name="Shape 52"/>
        <p:cNvGrpSpPr/>
        <p:nvPr/>
      </p:nvGrpSpPr>
      <p:grpSpPr>
        <a:xfrm>
          <a:off x="0" y="0"/>
          <a:ext cx="0" cy="0"/>
          <a:chOff x="0" y="0"/>
          <a:chExt cx="0" cy="0"/>
        </a:xfrm>
      </p:grpSpPr>
      <p:sp>
        <p:nvSpPr>
          <p:cNvPr id="53" name="Google Shape;53;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8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9" name="Shape 59"/>
        <p:cNvGrpSpPr/>
        <p:nvPr/>
      </p:nvGrpSpPr>
      <p:grpSpPr>
        <a:xfrm>
          <a:off x="0" y="0"/>
          <a:ext cx="0" cy="0"/>
          <a:chOff x="0" y="0"/>
          <a:chExt cx="0" cy="0"/>
        </a:xfrm>
      </p:grpSpPr>
      <p:sp>
        <p:nvSpPr>
          <p:cNvPr id="60" name="Google Shape;60;p8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2" name="Google Shape;62;p8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8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4" name="Google Shape;64;p8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3" name="Shape 73"/>
        <p:cNvGrpSpPr/>
        <p:nvPr/>
      </p:nvGrpSpPr>
      <p:grpSpPr>
        <a:xfrm>
          <a:off x="0" y="0"/>
          <a:ext cx="0" cy="0"/>
          <a:chOff x="0" y="0"/>
          <a:chExt cx="0" cy="0"/>
        </a:xfrm>
      </p:grpSpPr>
      <p:sp>
        <p:nvSpPr>
          <p:cNvPr id="74" name="Google Shape;74;p8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8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6" name="Google Shape;76;p8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0" name="Shape 80"/>
        <p:cNvGrpSpPr/>
        <p:nvPr/>
      </p:nvGrpSpPr>
      <p:grpSpPr>
        <a:xfrm>
          <a:off x="0" y="0"/>
          <a:ext cx="0" cy="0"/>
          <a:chOff x="0" y="0"/>
          <a:chExt cx="0" cy="0"/>
        </a:xfrm>
      </p:grpSpPr>
      <p:sp>
        <p:nvSpPr>
          <p:cNvPr id="81" name="Google Shape;81;p8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88"/>
          <p:cNvSpPr/>
          <p:nvPr>
            <p:ph idx="2" type="pic"/>
          </p:nvPr>
        </p:nvSpPr>
        <p:spPr>
          <a:xfrm>
            <a:off x="5183188" y="987425"/>
            <a:ext cx="6172200" cy="4873625"/>
          </a:xfrm>
          <a:prstGeom prst="rect">
            <a:avLst/>
          </a:prstGeom>
          <a:noFill/>
          <a:ln>
            <a:noFill/>
          </a:ln>
        </p:spPr>
      </p:sp>
      <p:sp>
        <p:nvSpPr>
          <p:cNvPr id="83" name="Google Shape;83;p8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4" name="Google Shape;84;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8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8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0" name="Google Shape;90;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9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9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99" name="Shape 99"/>
        <p:cNvGrpSpPr/>
        <p:nvPr/>
      </p:nvGrpSpPr>
      <p:grpSpPr>
        <a:xfrm>
          <a:off x="0" y="0"/>
          <a:ext cx="0" cy="0"/>
          <a:chOff x="0" y="0"/>
          <a:chExt cx="0" cy="0"/>
        </a:xfrm>
      </p:grpSpPr>
      <p:sp>
        <p:nvSpPr>
          <p:cNvPr id="100" name="Google Shape;100;p91"/>
          <p:cNvSpPr/>
          <p:nvPr>
            <p:ph idx="2" type="pic"/>
          </p:nvPr>
        </p:nvSpPr>
        <p:spPr>
          <a:xfrm>
            <a:off x="533400" y="838200"/>
            <a:ext cx="4878181" cy="4953000"/>
          </a:xfrm>
          <a:prstGeom prst="rect">
            <a:avLst/>
          </a:prstGeom>
          <a:solidFill>
            <a:schemeClr val="lt1"/>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Custom Layout">
  <p:cSld name="19_Custom Layout">
    <p:spTree>
      <p:nvGrpSpPr>
        <p:cNvPr id="101" name="Shape 101"/>
        <p:cNvGrpSpPr/>
        <p:nvPr/>
      </p:nvGrpSpPr>
      <p:grpSpPr>
        <a:xfrm>
          <a:off x="0" y="0"/>
          <a:ext cx="0" cy="0"/>
          <a:chOff x="0" y="0"/>
          <a:chExt cx="0" cy="0"/>
        </a:xfrm>
      </p:grpSpPr>
      <p:sp>
        <p:nvSpPr>
          <p:cNvPr id="102" name="Google Shape;102;g1a0854cc649_9_276"/>
          <p:cNvSpPr/>
          <p:nvPr/>
        </p:nvSpPr>
        <p:spPr>
          <a:xfrm>
            <a:off x="0" y="0"/>
            <a:ext cx="12192000" cy="3124200"/>
          </a:xfrm>
          <a:prstGeom prst="rect">
            <a:avLst/>
          </a:prstGeom>
          <a:solidFill>
            <a:srgbClr val="E11F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3" name="Google Shape;103;g1a0854cc649_9_276"/>
          <p:cNvSpPr/>
          <p:nvPr>
            <p:ph idx="2" type="pic"/>
          </p:nvPr>
        </p:nvSpPr>
        <p:spPr>
          <a:xfrm>
            <a:off x="996950" y="1710767"/>
            <a:ext cx="2349600" cy="2399100"/>
          </a:xfrm>
          <a:prstGeom prst="ellipse">
            <a:avLst/>
          </a:prstGeom>
          <a:solidFill>
            <a:schemeClr val="lt1"/>
          </a:solidFill>
          <a:ln>
            <a:noFill/>
          </a:ln>
        </p:spPr>
      </p:sp>
      <p:sp>
        <p:nvSpPr>
          <p:cNvPr id="104" name="Google Shape;104;g1a0854cc649_9_276"/>
          <p:cNvSpPr/>
          <p:nvPr>
            <p:ph idx="3" type="pic"/>
          </p:nvPr>
        </p:nvSpPr>
        <p:spPr>
          <a:xfrm>
            <a:off x="4883150" y="1710767"/>
            <a:ext cx="2349600" cy="2399100"/>
          </a:xfrm>
          <a:prstGeom prst="ellipse">
            <a:avLst/>
          </a:prstGeom>
          <a:solidFill>
            <a:schemeClr val="lt1"/>
          </a:solidFill>
          <a:ln>
            <a:noFill/>
          </a:ln>
        </p:spPr>
      </p:sp>
      <p:sp>
        <p:nvSpPr>
          <p:cNvPr id="105" name="Google Shape;105;g1a0854cc649_9_276"/>
          <p:cNvSpPr/>
          <p:nvPr>
            <p:ph idx="4" type="pic"/>
          </p:nvPr>
        </p:nvSpPr>
        <p:spPr>
          <a:xfrm>
            <a:off x="8769350" y="1710767"/>
            <a:ext cx="2349600" cy="2399100"/>
          </a:xfrm>
          <a:prstGeom prst="ellipse">
            <a:avLst/>
          </a:prstGeom>
          <a:solidFill>
            <a:schemeClr val="lt1"/>
          </a:solidFill>
          <a:ln>
            <a:noFill/>
          </a:ln>
        </p:spPr>
      </p:sp>
      <p:pic>
        <p:nvPicPr>
          <p:cNvPr id="106" name="Google Shape;106;g1a0854cc649_9_276"/>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107" name="Google Shape;107;g1a0854cc649_9_27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6">
  <p:cSld name="2_Title and Content_6">
    <p:spTree>
      <p:nvGrpSpPr>
        <p:cNvPr id="19" name="Shape 19"/>
        <p:cNvGrpSpPr/>
        <p:nvPr/>
      </p:nvGrpSpPr>
      <p:grpSpPr>
        <a:xfrm>
          <a:off x="0" y="0"/>
          <a:ext cx="0" cy="0"/>
          <a:chOff x="0" y="0"/>
          <a:chExt cx="0" cy="0"/>
        </a:xfrm>
      </p:grpSpPr>
      <p:sp>
        <p:nvSpPr>
          <p:cNvPr id="20" name="Google Shape;20;g248deb62c30_0_230"/>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 name="Google Shape;21;g248deb62c30_0_23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08" name="Shape 108"/>
        <p:cNvGrpSpPr/>
        <p:nvPr/>
      </p:nvGrpSpPr>
      <p:grpSpPr>
        <a:xfrm>
          <a:off x="0" y="0"/>
          <a:ext cx="0" cy="0"/>
          <a:chOff x="0" y="0"/>
          <a:chExt cx="0" cy="0"/>
        </a:xfrm>
      </p:grpSpPr>
      <p:pic>
        <p:nvPicPr>
          <p:cNvPr id="109" name="Google Shape;109;g1a0854cc649_9_1533"/>
          <p:cNvPicPr preferRelativeResize="0"/>
          <p:nvPr/>
        </p:nvPicPr>
        <p:blipFill rotWithShape="1">
          <a:blip r:embed="rId2">
            <a:alphaModFix/>
          </a:blip>
          <a:srcRect b="0" l="0" r="0" t="0"/>
          <a:stretch/>
        </p:blipFill>
        <p:spPr>
          <a:xfrm>
            <a:off x="17207" y="1"/>
            <a:ext cx="12174793" cy="6872947"/>
          </a:xfrm>
          <a:prstGeom prst="rect">
            <a:avLst/>
          </a:prstGeom>
          <a:noFill/>
          <a:ln>
            <a:noFill/>
          </a:ln>
        </p:spPr>
      </p:pic>
      <p:pic>
        <p:nvPicPr>
          <p:cNvPr id="110" name="Google Shape;110;g1a0854cc649_9_1533"/>
          <p:cNvPicPr preferRelativeResize="0"/>
          <p:nvPr/>
        </p:nvPicPr>
        <p:blipFill rotWithShape="1">
          <a:blip r:embed="rId3">
            <a:alphaModFix/>
          </a:blip>
          <a:srcRect b="0" l="0" r="0" t="0"/>
          <a:stretch/>
        </p:blipFill>
        <p:spPr>
          <a:xfrm>
            <a:off x="10439400" y="304801"/>
            <a:ext cx="1247249" cy="349054"/>
          </a:xfrm>
          <a:prstGeom prst="rect">
            <a:avLst/>
          </a:prstGeom>
          <a:noFill/>
          <a:ln>
            <a:noFill/>
          </a:ln>
        </p:spPr>
      </p:pic>
      <p:sp>
        <p:nvSpPr>
          <p:cNvPr id="111" name="Google Shape;111;g1a0854cc649_9_153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p:cSld name="21_Custom Layout_2">
    <p:spTree>
      <p:nvGrpSpPr>
        <p:cNvPr id="112" name="Shape 112"/>
        <p:cNvGrpSpPr/>
        <p:nvPr/>
      </p:nvGrpSpPr>
      <p:grpSpPr>
        <a:xfrm>
          <a:off x="0" y="0"/>
          <a:ext cx="0" cy="0"/>
          <a:chOff x="0" y="0"/>
          <a:chExt cx="0" cy="0"/>
        </a:xfrm>
      </p:grpSpPr>
      <p:sp>
        <p:nvSpPr>
          <p:cNvPr id="113" name="Google Shape;113;g1a0854cc649_9_1544"/>
          <p:cNvSpPr/>
          <p:nvPr/>
        </p:nvSpPr>
        <p:spPr>
          <a:xfrm>
            <a:off x="7162800" y="0"/>
            <a:ext cx="5029200" cy="6858000"/>
          </a:xfrm>
          <a:prstGeom prst="rect">
            <a:avLst/>
          </a:prstGeom>
          <a:solidFill>
            <a:srgbClr val="E2262D"/>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4" name="Google Shape;114;g1a0854cc649_9_1544"/>
          <p:cNvSpPr/>
          <p:nvPr>
            <p:ph idx="2" type="pic"/>
          </p:nvPr>
        </p:nvSpPr>
        <p:spPr>
          <a:xfrm flipH="1" rot="-5400000">
            <a:off x="6248385" y="4099051"/>
            <a:ext cx="1828800" cy="2774700"/>
          </a:xfrm>
          <a:prstGeom prst="roundRect">
            <a:avLst>
              <a:gd fmla="val 16667" name="adj"/>
            </a:avLst>
          </a:prstGeom>
          <a:solidFill>
            <a:schemeClr val="lt1"/>
          </a:solidFill>
          <a:ln>
            <a:noFill/>
          </a:ln>
        </p:spPr>
      </p:sp>
      <p:sp>
        <p:nvSpPr>
          <p:cNvPr id="115" name="Google Shape;115;g1a0854cc649_9_1544"/>
          <p:cNvSpPr/>
          <p:nvPr>
            <p:ph idx="3" type="pic"/>
          </p:nvPr>
        </p:nvSpPr>
        <p:spPr>
          <a:xfrm flipH="1" rot="-5400000">
            <a:off x="6248386" y="2041651"/>
            <a:ext cx="1828800" cy="2774700"/>
          </a:xfrm>
          <a:prstGeom prst="roundRect">
            <a:avLst>
              <a:gd fmla="val 16667" name="adj"/>
            </a:avLst>
          </a:prstGeom>
          <a:solidFill>
            <a:schemeClr val="lt1"/>
          </a:solidFill>
          <a:ln>
            <a:noFill/>
          </a:ln>
        </p:spPr>
      </p:sp>
      <p:sp>
        <p:nvSpPr>
          <p:cNvPr id="116" name="Google Shape;116;g1a0854cc649_9_1544"/>
          <p:cNvSpPr/>
          <p:nvPr>
            <p:ph idx="4" type="pic"/>
          </p:nvPr>
        </p:nvSpPr>
        <p:spPr>
          <a:xfrm flipH="1" rot="-5400000">
            <a:off x="6248386" y="-8491"/>
            <a:ext cx="1828800" cy="2774700"/>
          </a:xfrm>
          <a:prstGeom prst="roundRect">
            <a:avLst>
              <a:gd fmla="val 16667" name="adj"/>
            </a:avLst>
          </a:prstGeom>
          <a:solidFill>
            <a:schemeClr val="lt1"/>
          </a:solidFill>
          <a:ln>
            <a:noFill/>
          </a:ln>
        </p:spPr>
      </p:sp>
      <p:pic>
        <p:nvPicPr>
          <p:cNvPr id="117" name="Google Shape;117;g1a0854cc649_9_1544"/>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118" name="Google Shape;118;g1a0854cc649_9_154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3">
  <p:cSld name="2_Title and Content_9">
    <p:spTree>
      <p:nvGrpSpPr>
        <p:cNvPr id="119" name="Shape 119"/>
        <p:cNvGrpSpPr/>
        <p:nvPr/>
      </p:nvGrpSpPr>
      <p:grpSpPr>
        <a:xfrm>
          <a:off x="0" y="0"/>
          <a:ext cx="0" cy="0"/>
          <a:chOff x="0" y="0"/>
          <a:chExt cx="0" cy="0"/>
        </a:xfrm>
      </p:grpSpPr>
      <p:sp>
        <p:nvSpPr>
          <p:cNvPr id="120" name="Google Shape;120;g24c8023a94c_0_585"/>
          <p:cNvSpPr/>
          <p:nvPr>
            <p:ph idx="2" type="pic"/>
          </p:nvPr>
        </p:nvSpPr>
        <p:spPr>
          <a:xfrm>
            <a:off x="4806952" y="1588"/>
            <a:ext cx="7386600" cy="6858000"/>
          </a:xfrm>
          <a:prstGeom prst="rect">
            <a:avLst/>
          </a:prstGeom>
          <a:noFill/>
          <a:ln>
            <a:noFill/>
          </a:ln>
        </p:spPr>
      </p:sp>
      <p:sp>
        <p:nvSpPr>
          <p:cNvPr id="121" name="Google Shape;121;g24c8023a94c_0_585"/>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type="obj">
  <p:cSld name="OBJECT">
    <p:spTree>
      <p:nvGrpSpPr>
        <p:cNvPr id="22" name="Shape 22"/>
        <p:cNvGrpSpPr/>
        <p:nvPr/>
      </p:nvGrpSpPr>
      <p:grpSpPr>
        <a:xfrm>
          <a:off x="0" y="0"/>
          <a:ext cx="0" cy="0"/>
          <a:chOff x="0" y="0"/>
          <a:chExt cx="0" cy="0"/>
        </a:xfrm>
      </p:grpSpPr>
      <p:sp>
        <p:nvSpPr>
          <p:cNvPr id="23" name="Google Shape;23;g1a0854cc649_9_15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g1a0854cc649_9_15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25" name="Google Shape;25;g1a0854cc649_9_1551"/>
          <p:cNvSpPr txBox="1"/>
          <p:nvPr>
            <p:ph idx="10" type="dt"/>
          </p:nvPr>
        </p:nvSpPr>
        <p:spPr>
          <a:xfrm>
            <a:off x="914400" y="6248400"/>
            <a:ext cx="3149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g1a0854cc649_9_1551"/>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g1a0854cc649_9_1551"/>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US"/>
              <a:t>       </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1">
  <p:cSld name="2_Title and Content_7">
    <p:spTree>
      <p:nvGrpSpPr>
        <p:cNvPr id="28" name="Shape 28"/>
        <p:cNvGrpSpPr/>
        <p:nvPr/>
      </p:nvGrpSpPr>
      <p:grpSpPr>
        <a:xfrm>
          <a:off x="0" y="0"/>
          <a:ext cx="0" cy="0"/>
          <a:chOff x="0" y="0"/>
          <a:chExt cx="0" cy="0"/>
        </a:xfrm>
      </p:grpSpPr>
      <p:sp>
        <p:nvSpPr>
          <p:cNvPr id="29" name="Google Shape;29;g24c37084270_0_492"/>
          <p:cNvSpPr/>
          <p:nvPr>
            <p:ph idx="2" type="pic"/>
          </p:nvPr>
        </p:nvSpPr>
        <p:spPr>
          <a:xfrm>
            <a:off x="4806952" y="1588"/>
            <a:ext cx="7386600" cy="6858000"/>
          </a:xfrm>
          <a:prstGeom prst="rect">
            <a:avLst/>
          </a:prstGeom>
          <a:noFill/>
          <a:ln>
            <a:noFill/>
          </a:ln>
        </p:spPr>
      </p:sp>
      <p:sp>
        <p:nvSpPr>
          <p:cNvPr id="30" name="Google Shape;30;g24c37084270_0_492"/>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31" name="Shape 31"/>
        <p:cNvGrpSpPr/>
        <p:nvPr/>
      </p:nvGrpSpPr>
      <p:grpSpPr>
        <a:xfrm>
          <a:off x="0" y="0"/>
          <a:ext cx="0" cy="0"/>
          <a:chOff x="0" y="0"/>
          <a:chExt cx="0" cy="0"/>
        </a:xfrm>
      </p:grpSpPr>
      <p:sp>
        <p:nvSpPr>
          <p:cNvPr id="32" name="Google Shape;32;p77"/>
          <p:cNvSpPr/>
          <p:nvPr>
            <p:ph idx="2" type="pic"/>
          </p:nvPr>
        </p:nvSpPr>
        <p:spPr>
          <a:xfrm>
            <a:off x="5844975" y="1692050"/>
            <a:ext cx="5336400" cy="4455900"/>
          </a:xfrm>
          <a:prstGeom prst="rect">
            <a:avLst/>
          </a:prstGeom>
          <a:solidFill>
            <a:schemeClr val="lt1"/>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2">
  <p:cSld name="2_Title and Content_8">
    <p:spTree>
      <p:nvGrpSpPr>
        <p:cNvPr id="33" name="Shape 33"/>
        <p:cNvGrpSpPr/>
        <p:nvPr/>
      </p:nvGrpSpPr>
      <p:grpSpPr>
        <a:xfrm>
          <a:off x="0" y="0"/>
          <a:ext cx="0" cy="0"/>
          <a:chOff x="0" y="0"/>
          <a:chExt cx="0" cy="0"/>
        </a:xfrm>
      </p:grpSpPr>
      <p:sp>
        <p:nvSpPr>
          <p:cNvPr id="34" name="Google Shape;34;g24c5fdd6318_0_166"/>
          <p:cNvSpPr/>
          <p:nvPr>
            <p:ph idx="2" type="pic"/>
          </p:nvPr>
        </p:nvSpPr>
        <p:spPr>
          <a:xfrm>
            <a:off x="4806952" y="1588"/>
            <a:ext cx="7386600" cy="6858000"/>
          </a:xfrm>
          <a:prstGeom prst="rect">
            <a:avLst/>
          </a:prstGeom>
          <a:noFill/>
          <a:ln>
            <a:noFill/>
          </a:ln>
        </p:spPr>
      </p:sp>
      <p:sp>
        <p:nvSpPr>
          <p:cNvPr id="35" name="Google Shape;35;g24c5fdd6318_0_166"/>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36" name="Shape 36"/>
        <p:cNvGrpSpPr/>
        <p:nvPr/>
      </p:nvGrpSpPr>
      <p:grpSpPr>
        <a:xfrm>
          <a:off x="0" y="0"/>
          <a:ext cx="0" cy="0"/>
          <a:chOff x="0" y="0"/>
          <a:chExt cx="0" cy="0"/>
        </a:xfrm>
      </p:grpSpPr>
      <p:sp>
        <p:nvSpPr>
          <p:cNvPr id="37" name="Google Shape;37;g1b88cec6dc8_0_186"/>
          <p:cNvSpPr txBox="1"/>
          <p:nvPr>
            <p:ph type="title"/>
          </p:nvPr>
        </p:nvSpPr>
        <p:spPr>
          <a:xfrm>
            <a:off x="866775" y="613063"/>
            <a:ext cx="10449000" cy="1291862"/>
          </a:xfrm>
          <a:prstGeom prst="rect">
            <a:avLst/>
          </a:prstGeom>
          <a:noFill/>
          <a:ln>
            <a:noFill/>
          </a:ln>
        </p:spPr>
        <p:txBody>
          <a:bodyPr anchorCtr="0" anchor="ctr" bIns="91425" lIns="91425" spcFirstLastPara="1" rIns="91425" wrap="square" tIns="91425">
            <a:normAutofit/>
          </a:bodyPr>
          <a:lstStyle>
            <a:lvl1pPr lvl="0" algn="ctr">
              <a:lnSpc>
                <a:spcPct val="90000"/>
              </a:lnSpc>
              <a:spcBef>
                <a:spcPts val="0"/>
              </a:spcBef>
              <a:spcAft>
                <a:spcPts val="0"/>
              </a:spcAft>
              <a:buSzPts val="4400"/>
              <a:buNone/>
              <a:defRPr>
                <a:solidFill>
                  <a:srgbClr val="FFFF0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8" name="Shape 38"/>
        <p:cNvGrpSpPr/>
        <p:nvPr/>
      </p:nvGrpSpPr>
      <p:grpSpPr>
        <a:xfrm>
          <a:off x="0" y="0"/>
          <a:ext cx="0" cy="0"/>
          <a:chOff x="0" y="0"/>
          <a:chExt cx="0" cy="0"/>
        </a:xfrm>
      </p:grpSpPr>
      <p:sp>
        <p:nvSpPr>
          <p:cNvPr id="39" name="Google Shape;39;p8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0" name="Google Shape;40;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81"/>
          <p:cNvSpPr/>
          <p:nvPr>
            <p:ph idx="2" type="pic"/>
          </p:nvPr>
        </p:nvSpPr>
        <p:spPr>
          <a:xfrm>
            <a:off x="647700" y="457200"/>
            <a:ext cx="3124200" cy="4495800"/>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44" name="Shape 44"/>
        <p:cNvGrpSpPr/>
        <p:nvPr/>
      </p:nvGrpSpPr>
      <p:grpSpPr>
        <a:xfrm>
          <a:off x="0" y="0"/>
          <a:ext cx="0" cy="0"/>
          <a:chOff x="0" y="0"/>
          <a:chExt cx="0" cy="0"/>
        </a:xfrm>
      </p:grpSpPr>
      <p:sp>
        <p:nvSpPr>
          <p:cNvPr id="45" name="Google Shape;45;p82"/>
          <p:cNvSpPr/>
          <p:nvPr>
            <p:ph idx="2" type="pic"/>
          </p:nvPr>
        </p:nvSpPr>
        <p:spPr>
          <a:xfrm>
            <a:off x="692600" y="1617450"/>
            <a:ext cx="5105700" cy="45678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24" Type="http://schemas.openxmlformats.org/officeDocument/2006/relationships/theme" Target="../theme/theme2.xml"/><Relationship Id="rId12" Type="http://schemas.openxmlformats.org/officeDocument/2006/relationships/slideLayout" Target="../slideLayouts/slideLayout11.xml"/><Relationship Id="rId23"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73"/>
          <p:cNvPicPr preferRelativeResize="0"/>
          <p:nvPr/>
        </p:nvPicPr>
        <p:blipFill rotWithShape="1">
          <a:blip r:embed="rId1">
            <a:alphaModFix/>
          </a:blip>
          <a:srcRect b="0" l="0" r="0" t="0"/>
          <a:stretch/>
        </p:blipFill>
        <p:spPr>
          <a:xfrm>
            <a:off x="10479499" y="304801"/>
            <a:ext cx="1207148"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7.jpg"/><Relationship Id="rId4" Type="http://schemas.openxmlformats.org/officeDocument/2006/relationships/image" Target="../media/image26.png"/><Relationship Id="rId5"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7.jpg"/><Relationship Id="rId4" Type="http://schemas.openxmlformats.org/officeDocument/2006/relationships/image" Target="../media/image26.png"/><Relationship Id="rId5" Type="http://schemas.openxmlformats.org/officeDocument/2006/relationships/image" Target="../media/image2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7.jpg"/><Relationship Id="rId4" Type="http://schemas.openxmlformats.org/officeDocument/2006/relationships/image" Target="../media/image26.png"/><Relationship Id="rId5"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7.jpg"/><Relationship Id="rId4" Type="http://schemas.openxmlformats.org/officeDocument/2006/relationships/image" Target="../media/image26.png"/><Relationship Id="rId5"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7.jpg"/><Relationship Id="rId4" Type="http://schemas.openxmlformats.org/officeDocument/2006/relationships/image" Target="../media/image26.png"/><Relationship Id="rId5"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png"/><Relationship Id="rId4" Type="http://schemas.openxmlformats.org/officeDocument/2006/relationships/image" Target="../media/image18.png"/><Relationship Id="rId5" Type="http://schemas.openxmlformats.org/officeDocument/2006/relationships/image" Target="../media/image24.png"/><Relationship Id="rId6"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8.png"/><Relationship Id="rId5"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7.jpg"/><Relationship Id="rId4" Type="http://schemas.openxmlformats.org/officeDocument/2006/relationships/image" Target="../media/image26.png"/><Relationship Id="rId5"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18.png"/><Relationship Id="rId5" Type="http://schemas.openxmlformats.org/officeDocument/2006/relationships/image" Target="../media/image28.png"/><Relationship Id="rId6"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8.png"/><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7.jpg"/><Relationship Id="rId4" Type="http://schemas.openxmlformats.org/officeDocument/2006/relationships/image" Target="../media/image26.png"/><Relationship Id="rId5"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18.png"/><Relationship Id="rId5"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10.png"/><Relationship Id="rId4" Type="http://schemas.openxmlformats.org/officeDocument/2006/relationships/hyperlink" Target="https://drive.google.com/file/d/1XM6afJHI-ZrUOVrPS-VdXfcQHZs-zAtu/view"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5.png"/><Relationship Id="rId4" Type="http://schemas.openxmlformats.org/officeDocument/2006/relationships/image" Target="../media/image39.png"/><Relationship Id="rId5"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jpg"/><Relationship Id="rId4" Type="http://schemas.openxmlformats.org/officeDocument/2006/relationships/image" Target="../media/image26.png"/><Relationship Id="rId5"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1"/>
          <p:cNvPicPr preferRelativeResize="0"/>
          <p:nvPr/>
        </p:nvPicPr>
        <p:blipFill rotWithShape="1">
          <a:blip r:embed="rId3">
            <a:alphaModFix/>
          </a:blip>
          <a:srcRect b="0" l="0" r="0" t="0"/>
          <a:stretch/>
        </p:blipFill>
        <p:spPr>
          <a:xfrm>
            <a:off x="0" y="0"/>
            <a:ext cx="12191999" cy="6882658"/>
          </a:xfrm>
          <a:prstGeom prst="rect">
            <a:avLst/>
          </a:prstGeom>
          <a:noFill/>
          <a:ln>
            <a:noFill/>
          </a:ln>
        </p:spPr>
      </p:pic>
      <p:sp>
        <p:nvSpPr>
          <p:cNvPr id="127" name="Google Shape;127;p1"/>
          <p:cNvSpPr txBox="1"/>
          <p:nvPr>
            <p:ph idx="4294967295" type="title"/>
          </p:nvPr>
        </p:nvSpPr>
        <p:spPr>
          <a:xfrm>
            <a:off x="1338470" y="2865437"/>
            <a:ext cx="10853530" cy="7159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6000"/>
              <a:buFont typeface="Exo Black"/>
              <a:buNone/>
            </a:pPr>
            <a:r>
              <a:rPr lang="en-US" sz="6000">
                <a:solidFill>
                  <a:schemeClr val="lt1"/>
                </a:solidFill>
                <a:latin typeface="Exo Black"/>
                <a:ea typeface="Exo Black"/>
                <a:cs typeface="Exo Black"/>
                <a:sym typeface="Exo Black"/>
              </a:rPr>
              <a:t>X-DATA || DATA ANALYST</a:t>
            </a:r>
            <a:endParaRPr sz="6000">
              <a:solidFill>
                <a:schemeClr val="lt1"/>
              </a:solidFill>
              <a:latin typeface="Exo Black"/>
              <a:ea typeface="Exo Black"/>
              <a:cs typeface="Exo Black"/>
              <a:sym typeface="Exo Black"/>
            </a:endParaRPr>
          </a:p>
        </p:txBody>
      </p:sp>
      <p:sp>
        <p:nvSpPr>
          <p:cNvPr id="128" name="Google Shape;128;p1"/>
          <p:cNvSpPr txBox="1"/>
          <p:nvPr>
            <p:ph idx="4294967295" type="body"/>
          </p:nvPr>
        </p:nvSpPr>
        <p:spPr>
          <a:xfrm>
            <a:off x="1640750" y="3737550"/>
            <a:ext cx="8397300" cy="797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None/>
            </a:pPr>
            <a:r>
              <a:rPr lang="en-US" sz="4000">
                <a:solidFill>
                  <a:schemeClr val="lt1"/>
                </a:solidFill>
                <a:latin typeface="Exo Medium"/>
                <a:ea typeface="Exo Medium"/>
                <a:cs typeface="Exo Medium"/>
                <a:sym typeface="Exo Medium"/>
              </a:rPr>
              <a:t>EXPLORATORY DATA ANALYSIS</a:t>
            </a:r>
            <a:endParaRPr/>
          </a:p>
        </p:txBody>
      </p:sp>
      <p:pic>
        <p:nvPicPr>
          <p:cNvPr id="129" name="Google Shape;129;p1"/>
          <p:cNvPicPr preferRelativeResize="0"/>
          <p:nvPr/>
        </p:nvPicPr>
        <p:blipFill rotWithShape="1">
          <a:blip r:embed="rId4">
            <a:alphaModFix/>
          </a:blip>
          <a:srcRect b="0" l="0" r="0" t="0"/>
          <a:stretch/>
        </p:blipFill>
        <p:spPr>
          <a:xfrm>
            <a:off x="5503162" y="537320"/>
            <a:ext cx="1642875" cy="73043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0"/>
          <p:cNvSpPr txBox="1"/>
          <p:nvPr>
            <p:ph type="title"/>
          </p:nvPr>
        </p:nvSpPr>
        <p:spPr>
          <a:xfrm>
            <a:off x="762000" y="1892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KIỂM TRA TOP - BOT CỦA DATA</a:t>
            </a:r>
            <a:endParaRPr/>
          </a:p>
        </p:txBody>
      </p:sp>
      <p:sp>
        <p:nvSpPr>
          <p:cNvPr id="211" name="Google Shape;211;p10"/>
          <p:cNvSpPr txBox="1"/>
          <p:nvPr>
            <p:ph idx="1" type="body"/>
          </p:nvPr>
        </p:nvSpPr>
        <p:spPr>
          <a:xfrm>
            <a:off x="762000" y="1325474"/>
            <a:ext cx="10515600" cy="5467500"/>
          </a:xfrm>
          <a:prstGeom prst="rect">
            <a:avLst/>
          </a:prstGeom>
          <a:noFill/>
          <a:ln>
            <a:noFill/>
          </a:ln>
        </p:spPr>
        <p:txBody>
          <a:bodyPr anchorCtr="0" anchor="t" bIns="45700" lIns="91425" spcFirstLastPara="1" rIns="91425" wrap="square" tIns="45700">
            <a:normAutofit/>
          </a:bodyPr>
          <a:lstStyle/>
          <a:p>
            <a:pPr indent="0" lvl="0" marL="50800" rtl="0" algn="l">
              <a:lnSpc>
                <a:spcPct val="90000"/>
              </a:lnSpc>
              <a:spcBef>
                <a:spcPts val="1000"/>
              </a:spcBef>
              <a:spcAft>
                <a:spcPts val="0"/>
              </a:spcAft>
              <a:buSzPts val="2800"/>
              <a:buNone/>
            </a:pPr>
            <a:r>
              <a:rPr lang="en-US">
                <a:latin typeface="Exo Medium"/>
                <a:ea typeface="Exo Medium"/>
                <a:cs typeface="Exo Medium"/>
                <a:sym typeface="Exo Medium"/>
              </a:rPr>
              <a:t>Kiểm tra top của dữ liệu: </a:t>
            </a:r>
            <a:endParaRPr>
              <a:latin typeface="Exo Medium"/>
              <a:ea typeface="Exo Medium"/>
              <a:cs typeface="Exo Medium"/>
              <a:sym typeface="Exo Medium"/>
            </a:endParaRPr>
          </a:p>
          <a:p>
            <a:pPr indent="0" lvl="0" marL="50800" rtl="0" algn="l">
              <a:lnSpc>
                <a:spcPct val="90000"/>
              </a:lnSpc>
              <a:spcBef>
                <a:spcPts val="1000"/>
              </a:spcBef>
              <a:spcAft>
                <a:spcPts val="0"/>
              </a:spcAft>
              <a:buSzPts val="2800"/>
              <a:buNone/>
            </a:pPr>
            <a:r>
              <a:t/>
            </a:r>
            <a:endParaRPr>
              <a:latin typeface="Exo Medium"/>
              <a:ea typeface="Exo Medium"/>
              <a:cs typeface="Exo Medium"/>
              <a:sym typeface="Exo Medium"/>
            </a:endParaRPr>
          </a:p>
          <a:p>
            <a:pPr indent="0" lvl="0" marL="50800" rtl="0" algn="l">
              <a:lnSpc>
                <a:spcPct val="90000"/>
              </a:lnSpc>
              <a:spcBef>
                <a:spcPts val="1000"/>
              </a:spcBef>
              <a:spcAft>
                <a:spcPts val="0"/>
              </a:spcAft>
              <a:buSzPts val="2800"/>
              <a:buNone/>
            </a:pPr>
            <a:r>
              <a:t/>
            </a:r>
            <a:endParaRPr>
              <a:latin typeface="Exo Medium"/>
              <a:ea typeface="Exo Medium"/>
              <a:cs typeface="Exo Medium"/>
              <a:sym typeface="Exo Medium"/>
            </a:endParaRPr>
          </a:p>
          <a:p>
            <a:pPr indent="0" lvl="0" marL="0" rtl="0" algn="l">
              <a:lnSpc>
                <a:spcPct val="90000"/>
              </a:lnSpc>
              <a:spcBef>
                <a:spcPts val="1000"/>
              </a:spcBef>
              <a:spcAft>
                <a:spcPts val="0"/>
              </a:spcAft>
              <a:buSzPts val="2800"/>
              <a:buNone/>
            </a:pPr>
            <a:r>
              <a:t/>
            </a:r>
            <a:endParaRPr>
              <a:latin typeface="Exo Medium"/>
              <a:ea typeface="Exo Medium"/>
              <a:cs typeface="Exo Medium"/>
              <a:sym typeface="Exo Medium"/>
            </a:endParaRPr>
          </a:p>
          <a:p>
            <a:pPr indent="0" lvl="0" marL="0" rtl="0" algn="l">
              <a:lnSpc>
                <a:spcPct val="90000"/>
              </a:lnSpc>
              <a:spcBef>
                <a:spcPts val="1000"/>
              </a:spcBef>
              <a:spcAft>
                <a:spcPts val="0"/>
              </a:spcAft>
              <a:buClr>
                <a:schemeClr val="dk1"/>
              </a:buClr>
              <a:buSzPts val="2800"/>
              <a:buFont typeface="Arial"/>
              <a:buNone/>
            </a:pPr>
            <a:r>
              <a:rPr lang="en-US">
                <a:latin typeface="Exo Medium"/>
                <a:ea typeface="Exo Medium"/>
                <a:cs typeface="Exo Medium"/>
                <a:sym typeface="Exo Medium"/>
              </a:rPr>
              <a:t>Kiểm tra bot của dữ liệu: </a:t>
            </a:r>
            <a:endParaRPr>
              <a:latin typeface="Exo Medium"/>
              <a:ea typeface="Exo Medium"/>
              <a:cs typeface="Exo Medium"/>
              <a:sym typeface="Exo Medium"/>
            </a:endParaRPr>
          </a:p>
        </p:txBody>
      </p:sp>
      <p:pic>
        <p:nvPicPr>
          <p:cNvPr id="212" name="Google Shape;212;p10"/>
          <p:cNvPicPr preferRelativeResize="0"/>
          <p:nvPr/>
        </p:nvPicPr>
        <p:blipFill rotWithShape="1">
          <a:blip r:embed="rId3">
            <a:alphaModFix/>
          </a:blip>
          <a:srcRect b="0" l="0" r="0" t="0"/>
          <a:stretch/>
        </p:blipFill>
        <p:spPr>
          <a:xfrm>
            <a:off x="673183" y="1483059"/>
            <a:ext cx="88821" cy="190315"/>
          </a:xfrm>
          <a:prstGeom prst="rect">
            <a:avLst/>
          </a:prstGeom>
          <a:noFill/>
          <a:ln>
            <a:noFill/>
          </a:ln>
        </p:spPr>
      </p:pic>
      <p:pic>
        <p:nvPicPr>
          <p:cNvPr id="213" name="Google Shape;213;p10"/>
          <p:cNvPicPr preferRelativeResize="0"/>
          <p:nvPr/>
        </p:nvPicPr>
        <p:blipFill rotWithShape="1">
          <a:blip r:embed="rId3">
            <a:alphaModFix/>
          </a:blip>
          <a:srcRect b="0" l="0" r="0" t="0"/>
          <a:stretch/>
        </p:blipFill>
        <p:spPr>
          <a:xfrm>
            <a:off x="673183" y="3490834"/>
            <a:ext cx="88821" cy="190315"/>
          </a:xfrm>
          <a:prstGeom prst="rect">
            <a:avLst/>
          </a:prstGeom>
          <a:noFill/>
          <a:ln>
            <a:noFill/>
          </a:ln>
        </p:spPr>
      </p:pic>
      <p:pic>
        <p:nvPicPr>
          <p:cNvPr id="214" name="Google Shape;214;p10"/>
          <p:cNvPicPr preferRelativeResize="0"/>
          <p:nvPr/>
        </p:nvPicPr>
        <p:blipFill rotWithShape="1">
          <a:blip r:embed="rId4">
            <a:alphaModFix/>
          </a:blip>
          <a:srcRect b="64829" l="-168" r="65616" t="0"/>
          <a:stretch/>
        </p:blipFill>
        <p:spPr>
          <a:xfrm>
            <a:off x="8042424" y="5035175"/>
            <a:ext cx="4145677" cy="1822826"/>
          </a:xfrm>
          <a:prstGeom prst="rect">
            <a:avLst/>
          </a:prstGeom>
          <a:noFill/>
          <a:ln>
            <a:noFill/>
          </a:ln>
        </p:spPr>
      </p:pic>
      <p:sp>
        <p:nvSpPr>
          <p:cNvPr id="215" name="Google Shape;215;p10"/>
          <p:cNvSpPr txBox="1"/>
          <p:nvPr/>
        </p:nvSpPr>
        <p:spPr>
          <a:xfrm>
            <a:off x="3344700" y="1838400"/>
            <a:ext cx="5707200" cy="960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2" marL="0" marR="0" rtl="0" algn="l">
              <a:lnSpc>
                <a:spcPct val="115000"/>
              </a:lnSpc>
              <a:spcBef>
                <a:spcPts val="500"/>
              </a:spcBef>
              <a:spcAft>
                <a:spcPts val="0"/>
              </a:spcAft>
              <a:buClr>
                <a:srgbClr val="000000"/>
              </a:buClr>
              <a:buSzPts val="1400"/>
              <a:buFont typeface="Arial"/>
              <a:buNone/>
            </a:pPr>
            <a:r>
              <a:rPr b="1" i="0" lang="en-US" sz="1400" u="none" cap="none" strike="noStrike">
                <a:solidFill>
                  <a:srgbClr val="00669A"/>
                </a:solidFill>
                <a:latin typeface="Courier New"/>
                <a:ea typeface="Courier New"/>
                <a:cs typeface="Courier New"/>
                <a:sym typeface="Courier New"/>
              </a:rPr>
              <a:t>dataframe.head(n) </a:t>
            </a:r>
            <a:endParaRPr b="1" i="0" sz="1400" u="none" cap="none" strike="noStrike">
              <a:solidFill>
                <a:srgbClr val="00669A"/>
              </a:solidFill>
              <a:latin typeface="Courier New"/>
              <a:ea typeface="Courier New"/>
              <a:cs typeface="Courier New"/>
              <a:sym typeface="Courier New"/>
            </a:endParaRPr>
          </a:p>
          <a:p>
            <a:pPr indent="0" lvl="2" marL="0" marR="0" rtl="0" algn="l">
              <a:lnSpc>
                <a:spcPct val="115000"/>
              </a:lnSpc>
              <a:spcBef>
                <a:spcPts val="500"/>
              </a:spcBef>
              <a:spcAft>
                <a:spcPts val="0"/>
              </a:spcAft>
              <a:buClr>
                <a:srgbClr val="000000"/>
              </a:buClr>
              <a:buSzPts val="1400"/>
              <a:buFont typeface="Arial"/>
              <a:buNone/>
            </a:pPr>
            <a:r>
              <a:rPr b="1" i="0" lang="en-US" sz="1400" u="none" cap="none" strike="noStrike">
                <a:solidFill>
                  <a:srgbClr val="202124"/>
                </a:solidFill>
                <a:latin typeface="Courier New"/>
                <a:ea typeface="Courier New"/>
                <a:cs typeface="Courier New"/>
                <a:sym typeface="Courier New"/>
              </a:rPr>
              <a:t>trong đó n: là số dòng dữ liệu mà người dùng muốn lấy, nếu không truyền n, mặc định sẽ là 5</a:t>
            </a:r>
            <a:endParaRPr b="1" i="0" sz="1400" u="none" cap="none" strike="noStrike">
              <a:solidFill>
                <a:srgbClr val="202124"/>
              </a:solidFill>
              <a:latin typeface="Courier New"/>
              <a:ea typeface="Courier New"/>
              <a:cs typeface="Courier New"/>
              <a:sym typeface="Courier New"/>
            </a:endParaRPr>
          </a:p>
        </p:txBody>
      </p:sp>
      <p:sp>
        <p:nvSpPr>
          <p:cNvPr id="216" name="Google Shape;216;p10"/>
          <p:cNvSpPr txBox="1"/>
          <p:nvPr/>
        </p:nvSpPr>
        <p:spPr>
          <a:xfrm>
            <a:off x="3307825" y="4052675"/>
            <a:ext cx="5707200" cy="960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2" marL="0" marR="0" rtl="0" algn="l">
              <a:lnSpc>
                <a:spcPct val="115000"/>
              </a:lnSpc>
              <a:spcBef>
                <a:spcPts val="500"/>
              </a:spcBef>
              <a:spcAft>
                <a:spcPts val="0"/>
              </a:spcAft>
              <a:buClr>
                <a:srgbClr val="000000"/>
              </a:buClr>
              <a:buSzPts val="1400"/>
              <a:buFont typeface="Arial"/>
              <a:buNone/>
            </a:pPr>
            <a:r>
              <a:rPr b="1" i="0" lang="en-US" sz="1400" u="none" cap="none" strike="noStrike">
                <a:solidFill>
                  <a:srgbClr val="00669A"/>
                </a:solidFill>
                <a:latin typeface="Courier New"/>
                <a:ea typeface="Courier New"/>
                <a:cs typeface="Courier New"/>
                <a:sym typeface="Courier New"/>
              </a:rPr>
              <a:t>dataframe.tail(n) </a:t>
            </a:r>
            <a:endParaRPr b="1" i="0" sz="1400" u="none" cap="none" strike="noStrike">
              <a:solidFill>
                <a:srgbClr val="00669A"/>
              </a:solidFill>
              <a:latin typeface="Courier New"/>
              <a:ea typeface="Courier New"/>
              <a:cs typeface="Courier New"/>
              <a:sym typeface="Courier New"/>
            </a:endParaRPr>
          </a:p>
          <a:p>
            <a:pPr indent="0" lvl="2" marL="0" marR="0" rtl="0" algn="l">
              <a:lnSpc>
                <a:spcPct val="115000"/>
              </a:lnSpc>
              <a:spcBef>
                <a:spcPts val="500"/>
              </a:spcBef>
              <a:spcAft>
                <a:spcPts val="0"/>
              </a:spcAft>
              <a:buClr>
                <a:srgbClr val="000000"/>
              </a:buClr>
              <a:buSzPts val="1400"/>
              <a:buFont typeface="Arial"/>
              <a:buNone/>
            </a:pPr>
            <a:r>
              <a:rPr b="1" i="0" lang="en-US" sz="1400" u="none" cap="none" strike="noStrike">
                <a:solidFill>
                  <a:srgbClr val="202124"/>
                </a:solidFill>
                <a:latin typeface="Courier New"/>
                <a:ea typeface="Courier New"/>
                <a:cs typeface="Courier New"/>
                <a:sym typeface="Courier New"/>
              </a:rPr>
              <a:t>trong đó n: là số dòng dữ liệu mà người dùng muốn lấy, nếu không truyền n, mặc định sẽ là 5</a:t>
            </a:r>
            <a:endParaRPr b="1" i="0" sz="1400" u="none" cap="none" strike="noStrike">
              <a:solidFill>
                <a:srgbClr val="202124"/>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g24c8023a94c_0_37"/>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222" name="Google Shape;222;g24c8023a94c_0_37"/>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223" name="Google Shape;223;g24c8023a94c_0_37"/>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224" name="Google Shape;224;g24c8023a94c_0_37"/>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225" name="Google Shape;225;g24c8023a94c_0_37"/>
          <p:cNvSpPr txBox="1"/>
          <p:nvPr/>
        </p:nvSpPr>
        <p:spPr>
          <a:xfrm>
            <a:off x="782298" y="3107823"/>
            <a:ext cx="84558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MISSING VALUE </a:t>
            </a:r>
            <a:endParaRPr b="0" i="0" sz="5100" u="none" cap="none" strike="noStrike">
              <a:solidFill>
                <a:schemeClr val="lt1"/>
              </a:solidFill>
              <a:latin typeface="Exo Black"/>
              <a:ea typeface="Exo Black"/>
              <a:cs typeface="Exo Black"/>
              <a:sym typeface="Exo Black"/>
            </a:endParaRPr>
          </a:p>
        </p:txBody>
      </p:sp>
      <p:pic>
        <p:nvPicPr>
          <p:cNvPr id="226" name="Google Shape;226;g24c8023a94c_0_37"/>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24c8023a94c_0_57"/>
          <p:cNvSpPr txBox="1"/>
          <p:nvPr/>
        </p:nvSpPr>
        <p:spPr>
          <a:xfrm>
            <a:off x="1580275" y="587400"/>
            <a:ext cx="9024900" cy="702000"/>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Clr>
                <a:srgbClr val="000000"/>
              </a:buClr>
              <a:buSzPts val="4400"/>
              <a:buFont typeface="Arial"/>
              <a:buNone/>
            </a:pPr>
            <a:r>
              <a:rPr b="0" i="0" lang="en-US" sz="4400" u="none" cap="none" strike="noStrike">
                <a:solidFill>
                  <a:schemeClr val="dk1"/>
                </a:solidFill>
                <a:latin typeface="Exo Black"/>
                <a:ea typeface="Exo Black"/>
                <a:cs typeface="Exo Black"/>
                <a:sym typeface="Exo Black"/>
              </a:rPr>
              <a:t>XỬ</a:t>
            </a:r>
            <a:r>
              <a:rPr b="1" i="0" lang="en-US" sz="4000" u="none" cap="none" strike="noStrike">
                <a:solidFill>
                  <a:srgbClr val="000000"/>
                </a:solidFill>
                <a:latin typeface="Exo"/>
                <a:ea typeface="Exo"/>
                <a:cs typeface="Exo"/>
                <a:sym typeface="Exo"/>
              </a:rPr>
              <a:t> </a:t>
            </a:r>
            <a:r>
              <a:rPr b="0" i="0" lang="en-US" sz="4400" u="none" cap="none" strike="noStrike">
                <a:solidFill>
                  <a:schemeClr val="dk1"/>
                </a:solidFill>
                <a:latin typeface="Exo Black"/>
                <a:ea typeface="Exo Black"/>
                <a:cs typeface="Exo Black"/>
                <a:sym typeface="Exo Black"/>
              </a:rPr>
              <a:t>LÝ GIÁ TRỊ BỊ THIẾU</a:t>
            </a:r>
            <a:endParaRPr b="1" i="0" sz="1400" u="none" cap="none" strike="noStrike">
              <a:solidFill>
                <a:srgbClr val="000000"/>
              </a:solidFill>
              <a:latin typeface="Arial"/>
              <a:ea typeface="Arial"/>
              <a:cs typeface="Arial"/>
              <a:sym typeface="Arial"/>
            </a:endParaRPr>
          </a:p>
        </p:txBody>
      </p:sp>
      <p:pic>
        <p:nvPicPr>
          <p:cNvPr id="233" name="Google Shape;233;g24c8023a94c_0_57"/>
          <p:cNvPicPr preferRelativeResize="0"/>
          <p:nvPr/>
        </p:nvPicPr>
        <p:blipFill rotWithShape="1">
          <a:blip r:embed="rId3">
            <a:alphaModFix/>
          </a:blip>
          <a:srcRect b="0" l="0" r="0" t="0"/>
          <a:stretch/>
        </p:blipFill>
        <p:spPr>
          <a:xfrm>
            <a:off x="2723325" y="2556550"/>
            <a:ext cx="8637056" cy="3999175"/>
          </a:xfrm>
          <a:prstGeom prst="rect">
            <a:avLst/>
          </a:prstGeom>
          <a:noFill/>
          <a:ln>
            <a:noFill/>
          </a:ln>
        </p:spPr>
      </p:pic>
      <p:sp>
        <p:nvSpPr>
          <p:cNvPr id="234" name="Google Shape;234;g24c8023a94c_0_57"/>
          <p:cNvSpPr txBox="1"/>
          <p:nvPr/>
        </p:nvSpPr>
        <p:spPr>
          <a:xfrm>
            <a:off x="533400" y="1419713"/>
            <a:ext cx="10783200" cy="1006500"/>
          </a:xfrm>
          <a:prstGeom prst="rect">
            <a:avLst/>
          </a:prstGeom>
          <a:noFill/>
          <a:ln>
            <a:noFill/>
          </a:ln>
        </p:spPr>
        <p:txBody>
          <a:bodyPr anchorCtr="0" anchor="t" bIns="45700" lIns="91425" spcFirstLastPara="1" rIns="91425" wrap="square" tIns="45700">
            <a:spAutoFit/>
          </a:bodyPr>
          <a:lstStyle/>
          <a:p>
            <a:pPr indent="0" lvl="0" marL="457200" marR="0" rtl="0" algn="l">
              <a:lnSpc>
                <a:spcPct val="115000"/>
              </a:lnSpc>
              <a:spcBef>
                <a:spcPts val="0"/>
              </a:spcBef>
              <a:spcAft>
                <a:spcPts val="0"/>
              </a:spcAft>
              <a:buClr>
                <a:srgbClr val="000000"/>
              </a:buClr>
              <a:buSzPts val="1800"/>
              <a:buFont typeface="Arial"/>
              <a:buNone/>
            </a:pPr>
            <a:r>
              <a:rPr b="0" i="0" lang="en-US" sz="1800" u="none" cap="none" strike="noStrike">
                <a:solidFill>
                  <a:schemeClr val="dk1"/>
                </a:solidFill>
                <a:latin typeface="Exo Medium"/>
                <a:ea typeface="Exo Medium"/>
                <a:cs typeface="Exo Medium"/>
                <a:sym typeface="Exo Medium"/>
              </a:rPr>
              <a:t>Bên cạnh việc xử lý dữ liệu bị thiếu bằng các kỹ thuật như drop, fill bằng giá trị trung bình(mean), trung vị (median), yếu vị(mode). Còn có kỹ thuật xử lý bằng cách thay thế giá trị liền trước(pad/ffill) hoặc giá trị liền sau(bfill/backfill).</a:t>
            </a:r>
            <a:endParaRPr b="0" i="0" sz="1800" u="none" cap="none" strike="noStrike">
              <a:solidFill>
                <a:schemeClr val="dk1"/>
              </a:solidFill>
              <a:latin typeface="Exo Medium"/>
              <a:ea typeface="Exo Medium"/>
              <a:cs typeface="Exo Medium"/>
              <a:sym typeface="Exo Medium"/>
            </a:endParaRPr>
          </a:p>
        </p:txBody>
      </p:sp>
      <p:pic>
        <p:nvPicPr>
          <p:cNvPr id="235" name="Google Shape;235;g24c8023a94c_0_57"/>
          <p:cNvPicPr preferRelativeResize="0"/>
          <p:nvPr/>
        </p:nvPicPr>
        <p:blipFill rotWithShape="1">
          <a:blip r:embed="rId4">
            <a:alphaModFix/>
          </a:blip>
          <a:srcRect b="0" l="0" r="0" t="0"/>
          <a:stretch/>
        </p:blipFill>
        <p:spPr>
          <a:xfrm>
            <a:off x="921658" y="1506059"/>
            <a:ext cx="88821" cy="19031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g2945db4bf4d_3_11"/>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241" name="Google Shape;241;g2945db4bf4d_3_11"/>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242" name="Google Shape;242;g2945db4bf4d_3_11"/>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243" name="Google Shape;243;g2945db4bf4d_3_11"/>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244" name="Google Shape;244;g2945db4bf4d_3_11"/>
          <p:cNvSpPr txBox="1"/>
          <p:nvPr/>
        </p:nvSpPr>
        <p:spPr>
          <a:xfrm>
            <a:off x="782298" y="3107823"/>
            <a:ext cx="84558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DUPLICATE DATA </a:t>
            </a:r>
            <a:endParaRPr b="0" i="0" sz="5100" u="none" cap="none" strike="noStrike">
              <a:solidFill>
                <a:schemeClr val="lt1"/>
              </a:solidFill>
              <a:latin typeface="Exo Black"/>
              <a:ea typeface="Exo Black"/>
              <a:cs typeface="Exo Black"/>
              <a:sym typeface="Exo Black"/>
            </a:endParaRPr>
          </a:p>
        </p:txBody>
      </p:sp>
      <p:pic>
        <p:nvPicPr>
          <p:cNvPr id="245" name="Google Shape;245;g2945db4bf4d_3_11"/>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2945db4bf4d_3_20"/>
          <p:cNvSpPr txBox="1"/>
          <p:nvPr/>
        </p:nvSpPr>
        <p:spPr>
          <a:xfrm>
            <a:off x="1580275" y="587400"/>
            <a:ext cx="9024900" cy="702000"/>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Clr>
                <a:srgbClr val="000000"/>
              </a:buClr>
              <a:buSzPts val="4400"/>
              <a:buFont typeface="Arial"/>
              <a:buNone/>
            </a:pPr>
            <a:r>
              <a:rPr b="0" i="0" lang="en-US" sz="4400" u="none" cap="none" strike="noStrike">
                <a:solidFill>
                  <a:schemeClr val="dk1"/>
                </a:solidFill>
                <a:latin typeface="Exo Black"/>
                <a:ea typeface="Exo Black"/>
                <a:cs typeface="Exo Black"/>
                <a:sym typeface="Exo Black"/>
              </a:rPr>
              <a:t>XỬ</a:t>
            </a:r>
            <a:r>
              <a:rPr b="1" i="0" lang="en-US" sz="4000" u="none" cap="none" strike="noStrike">
                <a:solidFill>
                  <a:srgbClr val="000000"/>
                </a:solidFill>
                <a:latin typeface="Exo"/>
                <a:ea typeface="Exo"/>
                <a:cs typeface="Exo"/>
                <a:sym typeface="Exo"/>
              </a:rPr>
              <a:t> </a:t>
            </a:r>
            <a:r>
              <a:rPr b="0" i="0" lang="en-US" sz="4400" u="none" cap="none" strike="noStrike">
                <a:solidFill>
                  <a:schemeClr val="dk1"/>
                </a:solidFill>
                <a:latin typeface="Exo Black"/>
                <a:ea typeface="Exo Black"/>
                <a:cs typeface="Exo Black"/>
                <a:sym typeface="Exo Black"/>
              </a:rPr>
              <a:t>LÝ DỮ LIỆU TRÙNG LẶP</a:t>
            </a:r>
            <a:endParaRPr b="1" i="0" sz="1400" u="none" cap="none" strike="noStrike">
              <a:solidFill>
                <a:srgbClr val="000000"/>
              </a:solidFill>
              <a:latin typeface="Arial"/>
              <a:ea typeface="Arial"/>
              <a:cs typeface="Arial"/>
              <a:sym typeface="Arial"/>
            </a:endParaRPr>
          </a:p>
        </p:txBody>
      </p:sp>
      <p:sp>
        <p:nvSpPr>
          <p:cNvPr id="252" name="Google Shape;252;g2945db4bf4d_3_20"/>
          <p:cNvSpPr txBox="1"/>
          <p:nvPr/>
        </p:nvSpPr>
        <p:spPr>
          <a:xfrm>
            <a:off x="533400" y="1419713"/>
            <a:ext cx="10783200" cy="1119900"/>
          </a:xfrm>
          <a:prstGeom prst="rect">
            <a:avLst/>
          </a:prstGeom>
          <a:noFill/>
          <a:ln>
            <a:noFill/>
          </a:ln>
        </p:spPr>
        <p:txBody>
          <a:bodyPr anchorCtr="0" anchor="t" bIns="45700" lIns="91425" spcFirstLastPara="1" rIns="91425" wrap="square" tIns="45700">
            <a:spAutoFit/>
          </a:bodyPr>
          <a:lstStyle/>
          <a:p>
            <a:pPr indent="0" lvl="0" marL="457200" marR="0" rtl="0" algn="l">
              <a:lnSpc>
                <a:spcPct val="115000"/>
              </a:lnSpc>
              <a:spcBef>
                <a:spcPts val="0"/>
              </a:spcBef>
              <a:spcAft>
                <a:spcPts val="0"/>
              </a:spcAft>
              <a:buClr>
                <a:srgbClr val="000000"/>
              </a:buClr>
              <a:buSzPts val="1500"/>
              <a:buFont typeface="Arial"/>
              <a:buNone/>
            </a:pPr>
            <a:r>
              <a:rPr b="0" i="0" lang="en-US" sz="1500" u="none" cap="none" strike="noStrike">
                <a:solidFill>
                  <a:schemeClr val="dk1"/>
                </a:solidFill>
                <a:highlight>
                  <a:srgbClr val="FFFFFF"/>
                </a:highlight>
                <a:latin typeface="Exo Medium"/>
                <a:ea typeface="Exo Medium"/>
                <a:cs typeface="Exo Medium"/>
                <a:sym typeface="Exo Medium"/>
              </a:rPr>
              <a:t>Dữ liệu trùng lặp có thể sẽ gây ảnh hưởng đến các mô hình và kết quả dự đoán. Ví dụ như làm giảm tính đa dạng của dữ liệu, điều này có thể dẫn đến các mô hình có thể bị overfitting hoặc bias model. </a:t>
            </a:r>
            <a:endParaRPr b="0" i="0" sz="1500" u="none" cap="none" strike="noStrike">
              <a:solidFill>
                <a:schemeClr val="dk1"/>
              </a:solidFill>
              <a:highlight>
                <a:srgbClr val="FFFFFF"/>
              </a:highlight>
              <a:latin typeface="Exo Medium"/>
              <a:ea typeface="Exo Medium"/>
              <a:cs typeface="Exo Medium"/>
              <a:sym typeface="Exo Medium"/>
            </a:endParaRPr>
          </a:p>
          <a:p>
            <a:pPr indent="0" lvl="0" marL="457200" marR="0" rtl="0" algn="l">
              <a:lnSpc>
                <a:spcPct val="115000"/>
              </a:lnSpc>
              <a:spcBef>
                <a:spcPts val="0"/>
              </a:spcBef>
              <a:spcAft>
                <a:spcPts val="0"/>
              </a:spcAft>
              <a:buClr>
                <a:srgbClr val="000000"/>
              </a:buClr>
              <a:buSzPts val="1500"/>
              <a:buFont typeface="Arial"/>
              <a:buNone/>
            </a:pPr>
            <a:r>
              <a:rPr b="0" i="0" lang="en-US" sz="1500" u="none" cap="none" strike="noStrike">
                <a:solidFill>
                  <a:schemeClr val="dk1"/>
                </a:solidFill>
                <a:highlight>
                  <a:srgbClr val="FFFFFF"/>
                </a:highlight>
                <a:latin typeface="Exo Medium"/>
                <a:ea typeface="Exo Medium"/>
                <a:cs typeface="Exo Medium"/>
                <a:sym typeface="Exo Medium"/>
              </a:rPr>
              <a:t>Ngoài ra, dữ liệu bị trùng lặp cũng có thể làm tăng kích thước và độ phức tạp của dữ liệu, đòi hỏi nhiều tài nguyên tính toán và thời gian hơn để xử lý và phân tích</a:t>
            </a:r>
            <a:endParaRPr b="0" i="0" sz="1800" u="none" cap="none" strike="noStrike">
              <a:solidFill>
                <a:schemeClr val="dk1"/>
              </a:solidFill>
              <a:latin typeface="Exo Medium"/>
              <a:ea typeface="Exo Medium"/>
              <a:cs typeface="Exo Medium"/>
              <a:sym typeface="Exo Medium"/>
            </a:endParaRPr>
          </a:p>
        </p:txBody>
      </p:sp>
      <p:pic>
        <p:nvPicPr>
          <p:cNvPr id="253" name="Google Shape;253;g2945db4bf4d_3_20"/>
          <p:cNvPicPr preferRelativeResize="0"/>
          <p:nvPr/>
        </p:nvPicPr>
        <p:blipFill rotWithShape="1">
          <a:blip r:embed="rId3">
            <a:alphaModFix/>
          </a:blip>
          <a:srcRect b="0" l="0" r="0" t="0"/>
          <a:stretch/>
        </p:blipFill>
        <p:spPr>
          <a:xfrm>
            <a:off x="921658" y="1506059"/>
            <a:ext cx="88821" cy="190315"/>
          </a:xfrm>
          <a:prstGeom prst="rect">
            <a:avLst/>
          </a:prstGeom>
          <a:noFill/>
          <a:ln>
            <a:noFill/>
          </a:ln>
        </p:spPr>
      </p:pic>
      <p:pic>
        <p:nvPicPr>
          <p:cNvPr id="254" name="Google Shape;254;g2945db4bf4d_3_20"/>
          <p:cNvPicPr preferRelativeResize="0"/>
          <p:nvPr/>
        </p:nvPicPr>
        <p:blipFill rotWithShape="1">
          <a:blip r:embed="rId4">
            <a:alphaModFix/>
          </a:blip>
          <a:srcRect b="0" l="0" r="0" t="0"/>
          <a:stretch/>
        </p:blipFill>
        <p:spPr>
          <a:xfrm>
            <a:off x="3124200" y="2669952"/>
            <a:ext cx="5626500" cy="40110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g24c8023a94c_0_218"/>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260" name="Google Shape;260;g24c8023a94c_0_218"/>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261" name="Google Shape;261;g24c8023a94c_0_218"/>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262" name="Google Shape;262;g24c8023a94c_0_218"/>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263" name="Google Shape;263;g24c8023a94c_0_218"/>
          <p:cNvSpPr txBox="1"/>
          <p:nvPr/>
        </p:nvSpPr>
        <p:spPr>
          <a:xfrm>
            <a:off x="782298" y="3107823"/>
            <a:ext cx="84558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DATA DIMENSION</a:t>
            </a:r>
            <a:endParaRPr b="0" i="0" sz="5100" u="none" cap="none" strike="noStrike">
              <a:solidFill>
                <a:schemeClr val="lt1"/>
              </a:solidFill>
              <a:latin typeface="Exo Black"/>
              <a:ea typeface="Exo Black"/>
              <a:cs typeface="Exo Black"/>
              <a:sym typeface="Exo Black"/>
            </a:endParaRPr>
          </a:p>
        </p:txBody>
      </p:sp>
      <p:pic>
        <p:nvPicPr>
          <p:cNvPr id="264" name="Google Shape;264;g24c8023a94c_0_218"/>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24c8023a94c_0_227"/>
          <p:cNvSpPr txBox="1"/>
          <p:nvPr>
            <p:ph type="title"/>
          </p:nvPr>
        </p:nvSpPr>
        <p:spPr>
          <a:xfrm>
            <a:off x="762000" y="1892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KIỂM TRA DIMENSION CỦA DATA</a:t>
            </a:r>
            <a:endParaRPr/>
          </a:p>
        </p:txBody>
      </p:sp>
      <p:sp>
        <p:nvSpPr>
          <p:cNvPr id="271" name="Google Shape;271;g24c8023a94c_0_227"/>
          <p:cNvSpPr txBox="1"/>
          <p:nvPr>
            <p:ph idx="1" type="body"/>
          </p:nvPr>
        </p:nvSpPr>
        <p:spPr>
          <a:xfrm>
            <a:off x="762000" y="1325474"/>
            <a:ext cx="10515600" cy="5467500"/>
          </a:xfrm>
          <a:prstGeom prst="rect">
            <a:avLst/>
          </a:prstGeom>
          <a:noFill/>
          <a:ln>
            <a:noFill/>
          </a:ln>
        </p:spPr>
        <p:txBody>
          <a:bodyPr anchorCtr="0" anchor="t" bIns="45700" lIns="91425" spcFirstLastPara="1" rIns="91425" wrap="square" tIns="45700">
            <a:normAutofit/>
          </a:bodyPr>
          <a:lstStyle/>
          <a:p>
            <a:pPr indent="0" lvl="0" marL="50800" rtl="0" algn="l">
              <a:lnSpc>
                <a:spcPct val="90000"/>
              </a:lnSpc>
              <a:spcBef>
                <a:spcPts val="1000"/>
              </a:spcBef>
              <a:spcAft>
                <a:spcPts val="0"/>
              </a:spcAft>
              <a:buSzPts val="2800"/>
              <a:buNone/>
            </a:pPr>
            <a:r>
              <a:rPr lang="en-US">
                <a:latin typeface="Exo Medium"/>
                <a:ea typeface="Exo Medium"/>
                <a:cs typeface="Exo Medium"/>
                <a:sym typeface="Exo Medium"/>
              </a:rPr>
              <a:t>Kiểm tra thông tin của dữ liệu: </a:t>
            </a:r>
            <a:endParaRPr>
              <a:latin typeface="Exo Medium"/>
              <a:ea typeface="Exo Medium"/>
              <a:cs typeface="Exo Medium"/>
              <a:sym typeface="Exo Medium"/>
            </a:endParaRPr>
          </a:p>
          <a:p>
            <a:pPr indent="0" lvl="0" marL="50800" rtl="0" algn="l">
              <a:lnSpc>
                <a:spcPct val="90000"/>
              </a:lnSpc>
              <a:spcBef>
                <a:spcPts val="1000"/>
              </a:spcBef>
              <a:spcAft>
                <a:spcPts val="0"/>
              </a:spcAft>
              <a:buSzPts val="2800"/>
              <a:buNone/>
            </a:pPr>
            <a:r>
              <a:t/>
            </a:r>
            <a:endParaRPr>
              <a:latin typeface="Exo Medium"/>
              <a:ea typeface="Exo Medium"/>
              <a:cs typeface="Exo Medium"/>
              <a:sym typeface="Exo Medium"/>
            </a:endParaRPr>
          </a:p>
          <a:p>
            <a:pPr indent="0" lvl="0" marL="50800" rtl="0" algn="l">
              <a:lnSpc>
                <a:spcPct val="90000"/>
              </a:lnSpc>
              <a:spcBef>
                <a:spcPts val="1000"/>
              </a:spcBef>
              <a:spcAft>
                <a:spcPts val="0"/>
              </a:spcAft>
              <a:buSzPts val="2800"/>
              <a:buNone/>
            </a:pPr>
            <a:r>
              <a:t/>
            </a:r>
            <a:endParaRPr>
              <a:latin typeface="Exo Medium"/>
              <a:ea typeface="Exo Medium"/>
              <a:cs typeface="Exo Medium"/>
              <a:sym typeface="Exo Medium"/>
            </a:endParaRPr>
          </a:p>
          <a:p>
            <a:pPr indent="0" lvl="0" marL="0" rtl="0" algn="l">
              <a:lnSpc>
                <a:spcPct val="90000"/>
              </a:lnSpc>
              <a:spcBef>
                <a:spcPts val="1000"/>
              </a:spcBef>
              <a:spcAft>
                <a:spcPts val="0"/>
              </a:spcAft>
              <a:buSzPts val="2800"/>
              <a:buNone/>
            </a:pPr>
            <a:r>
              <a:t/>
            </a:r>
            <a:endParaRPr>
              <a:latin typeface="Exo Medium"/>
              <a:ea typeface="Exo Medium"/>
              <a:cs typeface="Exo Medium"/>
              <a:sym typeface="Exo Medium"/>
            </a:endParaRPr>
          </a:p>
          <a:p>
            <a:pPr indent="0" lvl="0" marL="0" rtl="0" algn="l">
              <a:lnSpc>
                <a:spcPct val="90000"/>
              </a:lnSpc>
              <a:spcBef>
                <a:spcPts val="1000"/>
              </a:spcBef>
              <a:spcAft>
                <a:spcPts val="0"/>
              </a:spcAft>
              <a:buSzPts val="2800"/>
              <a:buNone/>
            </a:pPr>
            <a:r>
              <a:rPr lang="en-US">
                <a:latin typeface="Exo Medium"/>
                <a:ea typeface="Exo Medium"/>
                <a:cs typeface="Exo Medium"/>
                <a:sym typeface="Exo Medium"/>
              </a:rPr>
              <a:t>Kiểm tra chiều (dimension) của dữ liệu: </a:t>
            </a:r>
            <a:endParaRPr>
              <a:latin typeface="Exo Medium"/>
              <a:ea typeface="Exo Medium"/>
              <a:cs typeface="Exo Medium"/>
              <a:sym typeface="Exo Medium"/>
            </a:endParaRPr>
          </a:p>
        </p:txBody>
      </p:sp>
      <p:pic>
        <p:nvPicPr>
          <p:cNvPr id="272" name="Google Shape;272;g24c8023a94c_0_227"/>
          <p:cNvPicPr preferRelativeResize="0"/>
          <p:nvPr/>
        </p:nvPicPr>
        <p:blipFill rotWithShape="1">
          <a:blip r:embed="rId3">
            <a:alphaModFix/>
          </a:blip>
          <a:srcRect b="0" l="0" r="0" t="0"/>
          <a:stretch/>
        </p:blipFill>
        <p:spPr>
          <a:xfrm>
            <a:off x="673183" y="1483059"/>
            <a:ext cx="88821" cy="190315"/>
          </a:xfrm>
          <a:prstGeom prst="rect">
            <a:avLst/>
          </a:prstGeom>
          <a:noFill/>
          <a:ln>
            <a:noFill/>
          </a:ln>
        </p:spPr>
      </p:pic>
      <p:pic>
        <p:nvPicPr>
          <p:cNvPr id="273" name="Google Shape;273;g24c8023a94c_0_227"/>
          <p:cNvPicPr preferRelativeResize="0"/>
          <p:nvPr/>
        </p:nvPicPr>
        <p:blipFill rotWithShape="1">
          <a:blip r:embed="rId3">
            <a:alphaModFix/>
          </a:blip>
          <a:srcRect b="0" l="0" r="0" t="0"/>
          <a:stretch/>
        </p:blipFill>
        <p:spPr>
          <a:xfrm>
            <a:off x="673183" y="3490834"/>
            <a:ext cx="88821" cy="190315"/>
          </a:xfrm>
          <a:prstGeom prst="rect">
            <a:avLst/>
          </a:prstGeom>
          <a:noFill/>
          <a:ln>
            <a:noFill/>
          </a:ln>
        </p:spPr>
      </p:pic>
      <p:pic>
        <p:nvPicPr>
          <p:cNvPr id="274" name="Google Shape;274;g24c8023a94c_0_227"/>
          <p:cNvPicPr preferRelativeResize="0"/>
          <p:nvPr/>
        </p:nvPicPr>
        <p:blipFill rotWithShape="1">
          <a:blip r:embed="rId4">
            <a:alphaModFix/>
          </a:blip>
          <a:srcRect b="64829" l="-168" r="65616" t="0"/>
          <a:stretch/>
        </p:blipFill>
        <p:spPr>
          <a:xfrm>
            <a:off x="8042424" y="5035175"/>
            <a:ext cx="4145677" cy="1822826"/>
          </a:xfrm>
          <a:prstGeom prst="rect">
            <a:avLst/>
          </a:prstGeom>
          <a:noFill/>
          <a:ln>
            <a:noFill/>
          </a:ln>
        </p:spPr>
      </p:pic>
      <p:sp>
        <p:nvSpPr>
          <p:cNvPr id="275" name="Google Shape;275;g24c8023a94c_0_227"/>
          <p:cNvSpPr txBox="1"/>
          <p:nvPr/>
        </p:nvSpPr>
        <p:spPr>
          <a:xfrm>
            <a:off x="2737675" y="1838400"/>
            <a:ext cx="7005600" cy="1272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2" marL="0" marR="0" rtl="0" algn="l">
              <a:lnSpc>
                <a:spcPct val="115000"/>
              </a:lnSpc>
              <a:spcBef>
                <a:spcPts val="500"/>
              </a:spcBef>
              <a:spcAft>
                <a:spcPts val="0"/>
              </a:spcAft>
              <a:buClr>
                <a:srgbClr val="000000"/>
              </a:buClr>
              <a:buSzPts val="1400"/>
              <a:buFont typeface="Arial"/>
              <a:buNone/>
            </a:pPr>
            <a:r>
              <a:rPr b="1" i="0" lang="en-US" sz="1400" u="none" cap="none" strike="noStrike">
                <a:solidFill>
                  <a:srgbClr val="00669A"/>
                </a:solidFill>
                <a:latin typeface="Courier New"/>
                <a:ea typeface="Courier New"/>
                <a:cs typeface="Courier New"/>
                <a:sym typeface="Courier New"/>
              </a:rPr>
              <a:t>dataframe.info() </a:t>
            </a:r>
            <a:endParaRPr b="1" i="0" sz="1400" u="none" cap="none" strike="noStrike">
              <a:solidFill>
                <a:srgbClr val="00669A"/>
              </a:solidFill>
              <a:latin typeface="Courier New"/>
              <a:ea typeface="Courier New"/>
              <a:cs typeface="Courier New"/>
              <a:sym typeface="Courier New"/>
            </a:endParaRPr>
          </a:p>
          <a:p>
            <a:pPr indent="0" lvl="2" marL="0" marR="0" rtl="0" algn="l">
              <a:lnSpc>
                <a:spcPct val="115000"/>
              </a:lnSpc>
              <a:spcBef>
                <a:spcPts val="500"/>
              </a:spcBef>
              <a:spcAft>
                <a:spcPts val="0"/>
              </a:spcAft>
              <a:buClr>
                <a:srgbClr val="000000"/>
              </a:buClr>
              <a:buSzPts val="1400"/>
              <a:buFont typeface="Arial"/>
              <a:buNone/>
            </a:pPr>
            <a:r>
              <a:rPr b="1" i="0" lang="en-US" sz="1400" u="none" cap="none" strike="noStrike">
                <a:solidFill>
                  <a:srgbClr val="202124"/>
                </a:solidFill>
                <a:latin typeface="Courier New"/>
                <a:ea typeface="Courier New"/>
                <a:cs typeface="Courier New"/>
                <a:sym typeface="Courier New"/>
              </a:rPr>
              <a:t>Công dụng: </a:t>
            </a:r>
            <a:endParaRPr b="1" i="0" sz="1400" u="none" cap="none" strike="noStrike">
              <a:solidFill>
                <a:srgbClr val="202124"/>
              </a:solidFill>
              <a:latin typeface="Courier New"/>
              <a:ea typeface="Courier New"/>
              <a:cs typeface="Courier New"/>
              <a:sym typeface="Courier New"/>
            </a:endParaRPr>
          </a:p>
          <a:p>
            <a:pPr indent="0" lvl="2" marL="0" marR="0" rtl="0" algn="l">
              <a:lnSpc>
                <a:spcPct val="115000"/>
              </a:lnSpc>
              <a:spcBef>
                <a:spcPts val="500"/>
              </a:spcBef>
              <a:spcAft>
                <a:spcPts val="0"/>
              </a:spcAft>
              <a:buClr>
                <a:srgbClr val="000000"/>
              </a:buClr>
              <a:buSzPts val="1400"/>
              <a:buFont typeface="Arial"/>
              <a:buNone/>
            </a:pPr>
            <a:r>
              <a:rPr b="1" i="0" lang="en-US" sz="1400" u="none" cap="none" strike="noStrike">
                <a:solidFill>
                  <a:srgbClr val="202124"/>
                </a:solidFill>
                <a:latin typeface="Courier New"/>
                <a:ea typeface="Courier New"/>
                <a:cs typeface="Courier New"/>
                <a:sym typeface="Courier New"/>
              </a:rPr>
              <a:t>Trả về các thông tin của dữ liệu như số dòng, số cột, số dòng dữ liệu non-null trong mỗi cột, kiểu dữ liệu của cột đó</a:t>
            </a:r>
            <a:endParaRPr b="1" i="0" sz="1400" u="none" cap="none" strike="noStrike">
              <a:solidFill>
                <a:srgbClr val="202124"/>
              </a:solidFill>
              <a:latin typeface="Courier New"/>
              <a:ea typeface="Courier New"/>
              <a:cs typeface="Courier New"/>
              <a:sym typeface="Courier New"/>
            </a:endParaRPr>
          </a:p>
        </p:txBody>
      </p:sp>
      <p:sp>
        <p:nvSpPr>
          <p:cNvPr id="276" name="Google Shape;276;g24c8023a94c_0_227"/>
          <p:cNvSpPr txBox="1"/>
          <p:nvPr/>
        </p:nvSpPr>
        <p:spPr>
          <a:xfrm>
            <a:off x="2737675" y="4052675"/>
            <a:ext cx="7005600" cy="960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2" marL="0" marR="0" rtl="0" algn="l">
              <a:lnSpc>
                <a:spcPct val="115000"/>
              </a:lnSpc>
              <a:spcBef>
                <a:spcPts val="500"/>
              </a:spcBef>
              <a:spcAft>
                <a:spcPts val="0"/>
              </a:spcAft>
              <a:buClr>
                <a:srgbClr val="000000"/>
              </a:buClr>
              <a:buSzPts val="1400"/>
              <a:buFont typeface="Arial"/>
              <a:buNone/>
            </a:pPr>
            <a:r>
              <a:rPr b="1" i="0" lang="en-US" sz="1400" u="none" cap="none" strike="noStrike">
                <a:solidFill>
                  <a:srgbClr val="00669A"/>
                </a:solidFill>
                <a:latin typeface="Courier New"/>
                <a:ea typeface="Courier New"/>
                <a:cs typeface="Courier New"/>
                <a:sym typeface="Courier New"/>
              </a:rPr>
              <a:t>dataframe.shape </a:t>
            </a:r>
            <a:endParaRPr b="1" i="0" sz="1400" u="none" cap="none" strike="noStrike">
              <a:solidFill>
                <a:srgbClr val="00669A"/>
              </a:solidFill>
              <a:latin typeface="Courier New"/>
              <a:ea typeface="Courier New"/>
              <a:cs typeface="Courier New"/>
              <a:sym typeface="Courier New"/>
            </a:endParaRPr>
          </a:p>
          <a:p>
            <a:pPr indent="0" lvl="2" marL="0" marR="0" rtl="0" algn="l">
              <a:lnSpc>
                <a:spcPct val="115000"/>
              </a:lnSpc>
              <a:spcBef>
                <a:spcPts val="500"/>
              </a:spcBef>
              <a:spcAft>
                <a:spcPts val="0"/>
              </a:spcAft>
              <a:buClr>
                <a:srgbClr val="000000"/>
              </a:buClr>
              <a:buSzPts val="1400"/>
              <a:buFont typeface="Arial"/>
              <a:buNone/>
            </a:pPr>
            <a:r>
              <a:rPr b="1" i="0" lang="en-US" sz="1400" u="none" cap="none" strike="noStrike">
                <a:solidFill>
                  <a:srgbClr val="202124"/>
                </a:solidFill>
                <a:latin typeface="Courier New"/>
                <a:ea typeface="Courier New"/>
                <a:cs typeface="Courier New"/>
                <a:sym typeface="Courier New"/>
              </a:rPr>
              <a:t>Trả về một tuple có dạng (rows , columns) chứa số hàng và số cột của dữ liệu</a:t>
            </a:r>
            <a:endParaRPr b="1" i="0" sz="1400" u="none" cap="none" strike="noStrike">
              <a:solidFill>
                <a:srgbClr val="202124"/>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g24c8023a94c_0_238"/>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282" name="Google Shape;282;g24c8023a94c_0_238"/>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283" name="Google Shape;283;g24c8023a94c_0_238"/>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284" name="Google Shape;284;g24c8023a94c_0_238"/>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285" name="Google Shape;285;g24c8023a94c_0_238"/>
          <p:cNvSpPr txBox="1"/>
          <p:nvPr/>
        </p:nvSpPr>
        <p:spPr>
          <a:xfrm>
            <a:off x="800748" y="2895823"/>
            <a:ext cx="8455800" cy="1662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STATISTICAL PROPERTIES</a:t>
            </a:r>
            <a:endParaRPr b="0" i="0" sz="5100" u="none" cap="none" strike="noStrike">
              <a:solidFill>
                <a:schemeClr val="lt1"/>
              </a:solidFill>
              <a:latin typeface="Exo Black"/>
              <a:ea typeface="Exo Black"/>
              <a:cs typeface="Exo Black"/>
              <a:sym typeface="Exo Black"/>
            </a:endParaRPr>
          </a:p>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OF DATA</a:t>
            </a:r>
            <a:endParaRPr b="0" i="0" sz="5100" u="none" cap="none" strike="noStrike">
              <a:solidFill>
                <a:schemeClr val="lt1"/>
              </a:solidFill>
              <a:latin typeface="Exo Black"/>
              <a:ea typeface="Exo Black"/>
              <a:cs typeface="Exo Black"/>
              <a:sym typeface="Exo Black"/>
            </a:endParaRPr>
          </a:p>
        </p:txBody>
      </p:sp>
      <p:pic>
        <p:nvPicPr>
          <p:cNvPr id="286" name="Google Shape;286;g24c8023a94c_0_238"/>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24c8023a94c_0_247"/>
          <p:cNvSpPr txBox="1"/>
          <p:nvPr>
            <p:ph type="title"/>
          </p:nvPr>
        </p:nvSpPr>
        <p:spPr>
          <a:xfrm>
            <a:off x="671525" y="4572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KIỂM TRA CÁC CHỈ SỐ THỐNG KÊ CỦA DATA</a:t>
            </a:r>
            <a:endParaRPr/>
          </a:p>
        </p:txBody>
      </p:sp>
      <p:sp>
        <p:nvSpPr>
          <p:cNvPr id="293" name="Google Shape;293;g24c8023a94c_0_247"/>
          <p:cNvSpPr txBox="1"/>
          <p:nvPr>
            <p:ph idx="1" type="body"/>
          </p:nvPr>
        </p:nvSpPr>
        <p:spPr>
          <a:xfrm>
            <a:off x="760338" y="1813999"/>
            <a:ext cx="10515600" cy="5467500"/>
          </a:xfrm>
          <a:prstGeom prst="rect">
            <a:avLst/>
          </a:prstGeom>
          <a:noFill/>
          <a:ln>
            <a:noFill/>
          </a:ln>
        </p:spPr>
        <p:txBody>
          <a:bodyPr anchorCtr="0" anchor="t" bIns="45700" lIns="91425" spcFirstLastPara="1" rIns="91425" wrap="square" tIns="45700">
            <a:normAutofit/>
          </a:bodyPr>
          <a:lstStyle/>
          <a:p>
            <a:pPr indent="0" lvl="0" marL="50800" rtl="0" algn="l">
              <a:lnSpc>
                <a:spcPct val="90000"/>
              </a:lnSpc>
              <a:spcBef>
                <a:spcPts val="1000"/>
              </a:spcBef>
              <a:spcAft>
                <a:spcPts val="0"/>
              </a:spcAft>
              <a:buSzPts val="2800"/>
              <a:buNone/>
            </a:pPr>
            <a:r>
              <a:rPr lang="en-US">
                <a:latin typeface="Exo Medium"/>
                <a:ea typeface="Exo Medium"/>
                <a:cs typeface="Exo Medium"/>
                <a:sym typeface="Exo Medium"/>
              </a:rPr>
              <a:t>Kiểm tra thông tin các chỉ số thống kê của dữ liệu: </a:t>
            </a:r>
            <a:endParaRPr>
              <a:latin typeface="Exo Medium"/>
              <a:ea typeface="Exo Medium"/>
              <a:cs typeface="Exo Medium"/>
              <a:sym typeface="Exo Medium"/>
            </a:endParaRPr>
          </a:p>
          <a:p>
            <a:pPr indent="0" lvl="0" marL="50800" rtl="0" algn="l">
              <a:lnSpc>
                <a:spcPct val="90000"/>
              </a:lnSpc>
              <a:spcBef>
                <a:spcPts val="1000"/>
              </a:spcBef>
              <a:spcAft>
                <a:spcPts val="0"/>
              </a:spcAft>
              <a:buSzPts val="2800"/>
              <a:buNone/>
            </a:pPr>
            <a:r>
              <a:t/>
            </a:r>
            <a:endParaRPr>
              <a:latin typeface="Exo Medium"/>
              <a:ea typeface="Exo Medium"/>
              <a:cs typeface="Exo Medium"/>
              <a:sym typeface="Exo Medium"/>
            </a:endParaRPr>
          </a:p>
          <a:p>
            <a:pPr indent="0" lvl="0" marL="50800" rtl="0" algn="l">
              <a:lnSpc>
                <a:spcPct val="90000"/>
              </a:lnSpc>
              <a:spcBef>
                <a:spcPts val="1000"/>
              </a:spcBef>
              <a:spcAft>
                <a:spcPts val="0"/>
              </a:spcAft>
              <a:buSzPts val="2800"/>
              <a:buNone/>
            </a:pPr>
            <a:r>
              <a:t/>
            </a:r>
            <a:endParaRPr>
              <a:latin typeface="Exo Medium"/>
              <a:ea typeface="Exo Medium"/>
              <a:cs typeface="Exo Medium"/>
              <a:sym typeface="Exo Medium"/>
            </a:endParaRPr>
          </a:p>
          <a:p>
            <a:pPr indent="0" lvl="0" marL="0" rtl="0" algn="l">
              <a:lnSpc>
                <a:spcPct val="90000"/>
              </a:lnSpc>
              <a:spcBef>
                <a:spcPts val="1000"/>
              </a:spcBef>
              <a:spcAft>
                <a:spcPts val="0"/>
              </a:spcAft>
              <a:buSzPts val="2800"/>
              <a:buNone/>
            </a:pPr>
            <a:r>
              <a:t/>
            </a:r>
            <a:endParaRPr>
              <a:latin typeface="Exo Medium"/>
              <a:ea typeface="Exo Medium"/>
              <a:cs typeface="Exo Medium"/>
              <a:sym typeface="Exo Medium"/>
            </a:endParaRPr>
          </a:p>
          <a:p>
            <a:pPr indent="0" lvl="0" marL="0" rtl="0" algn="l">
              <a:lnSpc>
                <a:spcPct val="90000"/>
              </a:lnSpc>
              <a:spcBef>
                <a:spcPts val="1000"/>
              </a:spcBef>
              <a:spcAft>
                <a:spcPts val="0"/>
              </a:spcAft>
              <a:buSzPts val="2800"/>
              <a:buNone/>
            </a:pPr>
            <a:r>
              <a:t/>
            </a:r>
            <a:endParaRPr>
              <a:latin typeface="Exo Medium"/>
              <a:ea typeface="Exo Medium"/>
              <a:cs typeface="Exo Medium"/>
              <a:sym typeface="Exo Medium"/>
            </a:endParaRPr>
          </a:p>
          <a:p>
            <a:pPr indent="0" lvl="0" marL="0" rtl="0" algn="l">
              <a:lnSpc>
                <a:spcPct val="90000"/>
              </a:lnSpc>
              <a:spcBef>
                <a:spcPts val="1000"/>
              </a:spcBef>
              <a:spcAft>
                <a:spcPts val="0"/>
              </a:spcAft>
              <a:buSzPts val="2800"/>
              <a:buNone/>
            </a:pPr>
            <a:r>
              <a:t/>
            </a:r>
            <a:endParaRPr>
              <a:latin typeface="Exo Medium"/>
              <a:ea typeface="Exo Medium"/>
              <a:cs typeface="Exo Medium"/>
              <a:sym typeface="Exo Medium"/>
            </a:endParaRPr>
          </a:p>
          <a:p>
            <a:pPr indent="0" lvl="0" marL="0" rtl="0" algn="l">
              <a:lnSpc>
                <a:spcPct val="70000"/>
              </a:lnSpc>
              <a:spcBef>
                <a:spcPts val="800"/>
              </a:spcBef>
              <a:spcAft>
                <a:spcPts val="0"/>
              </a:spcAft>
              <a:buSzPts val="2800"/>
              <a:buNone/>
            </a:pPr>
            <a:r>
              <a:t/>
            </a:r>
            <a:endParaRPr sz="100">
              <a:latin typeface="Exo Medium"/>
              <a:ea typeface="Exo Medium"/>
              <a:cs typeface="Exo Medium"/>
              <a:sym typeface="Exo Medium"/>
            </a:endParaRPr>
          </a:p>
          <a:p>
            <a:pPr indent="0" lvl="0" marL="0" rtl="0" algn="l">
              <a:lnSpc>
                <a:spcPct val="90000"/>
              </a:lnSpc>
              <a:spcBef>
                <a:spcPts val="1000"/>
              </a:spcBef>
              <a:spcAft>
                <a:spcPts val="0"/>
              </a:spcAft>
              <a:buSzPts val="2800"/>
              <a:buNone/>
            </a:pPr>
            <a:r>
              <a:t/>
            </a:r>
            <a:endParaRPr>
              <a:latin typeface="Exo Medium"/>
              <a:ea typeface="Exo Medium"/>
              <a:cs typeface="Exo Medium"/>
              <a:sym typeface="Exo Medium"/>
            </a:endParaRPr>
          </a:p>
        </p:txBody>
      </p:sp>
      <p:pic>
        <p:nvPicPr>
          <p:cNvPr id="294" name="Google Shape;294;g24c8023a94c_0_247"/>
          <p:cNvPicPr preferRelativeResize="0"/>
          <p:nvPr/>
        </p:nvPicPr>
        <p:blipFill rotWithShape="1">
          <a:blip r:embed="rId3">
            <a:alphaModFix/>
          </a:blip>
          <a:srcRect b="0" l="0" r="0" t="0"/>
          <a:stretch/>
        </p:blipFill>
        <p:spPr>
          <a:xfrm>
            <a:off x="671521" y="1971584"/>
            <a:ext cx="88821" cy="190315"/>
          </a:xfrm>
          <a:prstGeom prst="rect">
            <a:avLst/>
          </a:prstGeom>
          <a:noFill/>
          <a:ln>
            <a:noFill/>
          </a:ln>
        </p:spPr>
      </p:pic>
      <p:pic>
        <p:nvPicPr>
          <p:cNvPr id="295" name="Google Shape;295;g24c8023a94c_0_247"/>
          <p:cNvPicPr preferRelativeResize="0"/>
          <p:nvPr/>
        </p:nvPicPr>
        <p:blipFill rotWithShape="1">
          <a:blip r:embed="rId4">
            <a:alphaModFix/>
          </a:blip>
          <a:srcRect b="64829" l="-168" r="65616" t="0"/>
          <a:stretch/>
        </p:blipFill>
        <p:spPr>
          <a:xfrm>
            <a:off x="8042424" y="5035175"/>
            <a:ext cx="4145677" cy="1822826"/>
          </a:xfrm>
          <a:prstGeom prst="rect">
            <a:avLst/>
          </a:prstGeom>
          <a:noFill/>
          <a:ln>
            <a:noFill/>
          </a:ln>
        </p:spPr>
      </p:pic>
      <p:sp>
        <p:nvSpPr>
          <p:cNvPr id="296" name="Google Shape;296;g24c8023a94c_0_247"/>
          <p:cNvSpPr txBox="1"/>
          <p:nvPr/>
        </p:nvSpPr>
        <p:spPr>
          <a:xfrm>
            <a:off x="1524004" y="2640325"/>
            <a:ext cx="9429600" cy="1272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2" marL="0" marR="0" rtl="0" algn="l">
              <a:lnSpc>
                <a:spcPct val="115000"/>
              </a:lnSpc>
              <a:spcBef>
                <a:spcPts val="500"/>
              </a:spcBef>
              <a:spcAft>
                <a:spcPts val="0"/>
              </a:spcAft>
              <a:buClr>
                <a:srgbClr val="000000"/>
              </a:buClr>
              <a:buSzPts val="1400"/>
              <a:buFont typeface="Arial"/>
              <a:buNone/>
            </a:pPr>
            <a:r>
              <a:rPr b="1" i="0" lang="en-US" sz="1400" u="none" cap="none" strike="noStrike">
                <a:solidFill>
                  <a:srgbClr val="00669A"/>
                </a:solidFill>
                <a:latin typeface="Courier New"/>
                <a:ea typeface="Courier New"/>
                <a:cs typeface="Courier New"/>
                <a:sym typeface="Courier New"/>
              </a:rPr>
              <a:t>dataframe.describe() </a:t>
            </a:r>
            <a:endParaRPr b="1" i="0" sz="1400" u="none" cap="none" strike="noStrike">
              <a:solidFill>
                <a:srgbClr val="00669A"/>
              </a:solidFill>
              <a:latin typeface="Courier New"/>
              <a:ea typeface="Courier New"/>
              <a:cs typeface="Courier New"/>
              <a:sym typeface="Courier New"/>
            </a:endParaRPr>
          </a:p>
          <a:p>
            <a:pPr indent="0" lvl="2" marL="0" marR="0" rtl="0" algn="l">
              <a:lnSpc>
                <a:spcPct val="115000"/>
              </a:lnSpc>
              <a:spcBef>
                <a:spcPts val="500"/>
              </a:spcBef>
              <a:spcAft>
                <a:spcPts val="0"/>
              </a:spcAft>
              <a:buClr>
                <a:srgbClr val="000000"/>
              </a:buClr>
              <a:buSzPts val="1400"/>
              <a:buFont typeface="Arial"/>
              <a:buNone/>
            </a:pPr>
            <a:r>
              <a:rPr b="1" i="0" lang="en-US" sz="1400" u="none" cap="none" strike="noStrike">
                <a:solidFill>
                  <a:srgbClr val="202124"/>
                </a:solidFill>
                <a:latin typeface="Courier New"/>
                <a:ea typeface="Courier New"/>
                <a:cs typeface="Courier New"/>
                <a:sym typeface="Courier New"/>
              </a:rPr>
              <a:t>Công dụng: </a:t>
            </a:r>
            <a:endParaRPr b="1" i="0" sz="1400" u="none" cap="none" strike="noStrike">
              <a:solidFill>
                <a:srgbClr val="202124"/>
              </a:solidFill>
              <a:latin typeface="Courier New"/>
              <a:ea typeface="Courier New"/>
              <a:cs typeface="Courier New"/>
              <a:sym typeface="Courier New"/>
            </a:endParaRPr>
          </a:p>
          <a:p>
            <a:pPr indent="0" lvl="2" marL="0" marR="0" rtl="0" algn="l">
              <a:lnSpc>
                <a:spcPct val="115000"/>
              </a:lnSpc>
              <a:spcBef>
                <a:spcPts val="500"/>
              </a:spcBef>
              <a:spcAft>
                <a:spcPts val="0"/>
              </a:spcAft>
              <a:buClr>
                <a:srgbClr val="000000"/>
              </a:buClr>
              <a:buSzPts val="1400"/>
              <a:buFont typeface="Arial"/>
              <a:buNone/>
            </a:pPr>
            <a:r>
              <a:rPr b="1" i="0" lang="en-US" sz="1400" u="none" cap="none" strike="noStrike">
                <a:solidFill>
                  <a:srgbClr val="202124"/>
                </a:solidFill>
                <a:latin typeface="Courier New"/>
                <a:ea typeface="Courier New"/>
                <a:cs typeface="Courier New"/>
                <a:sym typeface="Courier New"/>
              </a:rPr>
              <a:t>Trả về các thông số thống kê của các biến dạng </a:t>
            </a:r>
            <a:r>
              <a:rPr b="1" i="0" lang="en-US" sz="1400" u="sng" cap="none" strike="noStrike">
                <a:solidFill>
                  <a:srgbClr val="E2262D"/>
                </a:solidFill>
                <a:latin typeface="Courier New"/>
                <a:ea typeface="Courier New"/>
                <a:cs typeface="Courier New"/>
                <a:sym typeface="Courier New"/>
              </a:rPr>
              <a:t>định lượng (số)</a:t>
            </a:r>
            <a:r>
              <a:rPr b="1" i="0" lang="en-US" sz="1400" u="none" cap="none" strike="noStrike">
                <a:solidFill>
                  <a:srgbClr val="202124"/>
                </a:solidFill>
                <a:latin typeface="Courier New"/>
                <a:ea typeface="Courier New"/>
                <a:cs typeface="Courier New"/>
                <a:sym typeface="Courier New"/>
              </a:rPr>
              <a:t> trong dữ liệu như count, mean, min, max, quartiles</a:t>
            </a:r>
            <a:endParaRPr b="1" i="0" sz="1400" u="none" cap="none" strike="noStrike">
              <a:solidFill>
                <a:srgbClr val="202124"/>
              </a:solidFill>
              <a:latin typeface="Courier New"/>
              <a:ea typeface="Courier New"/>
              <a:cs typeface="Courier New"/>
              <a:sym typeface="Courier New"/>
            </a:endParaRPr>
          </a:p>
        </p:txBody>
      </p:sp>
      <p:sp>
        <p:nvSpPr>
          <p:cNvPr id="297" name="Google Shape;297;g24c8023a94c_0_247"/>
          <p:cNvSpPr txBox="1"/>
          <p:nvPr/>
        </p:nvSpPr>
        <p:spPr>
          <a:xfrm>
            <a:off x="1523988" y="4289425"/>
            <a:ext cx="9429600" cy="1024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2" marL="0" marR="0" rtl="0" algn="l">
              <a:lnSpc>
                <a:spcPct val="115000"/>
              </a:lnSpc>
              <a:spcBef>
                <a:spcPts val="500"/>
              </a:spcBef>
              <a:spcAft>
                <a:spcPts val="0"/>
              </a:spcAft>
              <a:buClr>
                <a:srgbClr val="000000"/>
              </a:buClr>
              <a:buSzPts val="1400"/>
              <a:buFont typeface="Arial"/>
              <a:buNone/>
            </a:pPr>
            <a:r>
              <a:rPr b="1" i="0" lang="en-US" sz="1400" u="none" cap="none" strike="noStrike">
                <a:solidFill>
                  <a:srgbClr val="00669A"/>
                </a:solidFill>
                <a:latin typeface="Courier New"/>
                <a:ea typeface="Courier New"/>
                <a:cs typeface="Courier New"/>
                <a:sym typeface="Courier New"/>
              </a:rPr>
              <a:t>dataframe.values_count()</a:t>
            </a:r>
            <a:endParaRPr b="1" i="0" sz="1400" u="none" cap="none" strike="noStrike">
              <a:solidFill>
                <a:srgbClr val="00669A"/>
              </a:solidFill>
              <a:latin typeface="Courier New"/>
              <a:ea typeface="Courier New"/>
              <a:cs typeface="Courier New"/>
              <a:sym typeface="Courier New"/>
            </a:endParaRPr>
          </a:p>
          <a:p>
            <a:pPr indent="0" lvl="2" marL="0" marR="0" rtl="0" algn="l">
              <a:lnSpc>
                <a:spcPct val="115000"/>
              </a:lnSpc>
              <a:spcBef>
                <a:spcPts val="500"/>
              </a:spcBef>
              <a:spcAft>
                <a:spcPts val="0"/>
              </a:spcAft>
              <a:buClr>
                <a:srgbClr val="000000"/>
              </a:buClr>
              <a:buSzPts val="1400"/>
              <a:buFont typeface="Arial"/>
              <a:buNone/>
            </a:pPr>
            <a:r>
              <a:rPr b="1" i="0" lang="en-US" sz="1400" u="none" cap="none" strike="noStrike">
                <a:solidFill>
                  <a:srgbClr val="202124"/>
                </a:solidFill>
                <a:latin typeface="Courier New"/>
                <a:ea typeface="Courier New"/>
                <a:cs typeface="Courier New"/>
                <a:sym typeface="Courier New"/>
              </a:rPr>
              <a:t>Công dụng: </a:t>
            </a:r>
            <a:endParaRPr b="1" i="0" sz="1400" u="none" cap="none" strike="noStrike">
              <a:solidFill>
                <a:srgbClr val="202124"/>
              </a:solidFill>
              <a:latin typeface="Courier New"/>
              <a:ea typeface="Courier New"/>
              <a:cs typeface="Courier New"/>
              <a:sym typeface="Courier New"/>
            </a:endParaRPr>
          </a:p>
          <a:p>
            <a:pPr indent="0" lvl="2" marL="0" marR="0" rtl="0" algn="l">
              <a:lnSpc>
                <a:spcPct val="115000"/>
              </a:lnSpc>
              <a:spcBef>
                <a:spcPts val="500"/>
              </a:spcBef>
              <a:spcAft>
                <a:spcPts val="0"/>
              </a:spcAft>
              <a:buClr>
                <a:srgbClr val="000000"/>
              </a:buClr>
              <a:buSzPts val="1400"/>
              <a:buFont typeface="Arial"/>
              <a:buNone/>
            </a:pPr>
            <a:r>
              <a:rPr b="1" i="0" lang="en-US" sz="1400" u="none" cap="none" strike="noStrike">
                <a:solidFill>
                  <a:srgbClr val="202124"/>
                </a:solidFill>
                <a:latin typeface="Courier New"/>
                <a:ea typeface="Courier New"/>
                <a:cs typeface="Courier New"/>
                <a:sym typeface="Courier New"/>
              </a:rPr>
              <a:t>Trả về số lần xuất hiện của các giá trị trong dữ liệu đối với biến dạng </a:t>
            </a:r>
            <a:r>
              <a:rPr b="1" i="0" lang="en-US" sz="1400" u="sng" cap="none" strike="noStrike">
                <a:solidFill>
                  <a:srgbClr val="E2262D"/>
                </a:solidFill>
                <a:latin typeface="Courier New"/>
                <a:ea typeface="Courier New"/>
                <a:cs typeface="Courier New"/>
                <a:sym typeface="Courier New"/>
              </a:rPr>
              <a:t>định tính</a:t>
            </a:r>
            <a:endParaRPr b="1" i="0" sz="1400" u="sng" cap="none" strike="noStrike">
              <a:solidFill>
                <a:srgbClr val="E2262D"/>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24c8023a94c_0_259"/>
          <p:cNvSpPr txBox="1"/>
          <p:nvPr>
            <p:ph type="title"/>
          </p:nvPr>
        </p:nvSpPr>
        <p:spPr>
          <a:xfrm>
            <a:off x="671525" y="4572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KIỂM TRA CÁC CHỈ SỐ THỐNG KÊ CỦA DATA</a:t>
            </a:r>
            <a:endParaRPr/>
          </a:p>
        </p:txBody>
      </p:sp>
      <p:pic>
        <p:nvPicPr>
          <p:cNvPr id="304" name="Google Shape;304;g24c8023a94c_0_259"/>
          <p:cNvPicPr preferRelativeResize="0"/>
          <p:nvPr/>
        </p:nvPicPr>
        <p:blipFill rotWithShape="1">
          <a:blip r:embed="rId3">
            <a:alphaModFix/>
          </a:blip>
          <a:srcRect b="0" l="0" r="0" t="0"/>
          <a:stretch/>
        </p:blipFill>
        <p:spPr>
          <a:xfrm>
            <a:off x="671521" y="1971584"/>
            <a:ext cx="88821" cy="190315"/>
          </a:xfrm>
          <a:prstGeom prst="rect">
            <a:avLst/>
          </a:prstGeom>
          <a:noFill/>
          <a:ln>
            <a:noFill/>
          </a:ln>
        </p:spPr>
      </p:pic>
      <p:pic>
        <p:nvPicPr>
          <p:cNvPr id="305" name="Google Shape;305;g24c8023a94c_0_259"/>
          <p:cNvPicPr preferRelativeResize="0"/>
          <p:nvPr/>
        </p:nvPicPr>
        <p:blipFill rotWithShape="1">
          <a:blip r:embed="rId4">
            <a:alphaModFix/>
          </a:blip>
          <a:srcRect b="64829" l="-168" r="65616" t="0"/>
          <a:stretch/>
        </p:blipFill>
        <p:spPr>
          <a:xfrm>
            <a:off x="8042424" y="5035175"/>
            <a:ext cx="4145677" cy="1822826"/>
          </a:xfrm>
          <a:prstGeom prst="rect">
            <a:avLst/>
          </a:prstGeom>
          <a:noFill/>
          <a:ln>
            <a:noFill/>
          </a:ln>
        </p:spPr>
      </p:pic>
      <p:sp>
        <p:nvSpPr>
          <p:cNvPr id="306" name="Google Shape;306;g24c8023a94c_0_259"/>
          <p:cNvSpPr txBox="1"/>
          <p:nvPr/>
        </p:nvSpPr>
        <p:spPr>
          <a:xfrm>
            <a:off x="1381204" y="2492825"/>
            <a:ext cx="9429600" cy="1272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2" marL="0" marR="0" rtl="0" algn="l">
              <a:lnSpc>
                <a:spcPct val="115000"/>
              </a:lnSpc>
              <a:spcBef>
                <a:spcPts val="500"/>
              </a:spcBef>
              <a:spcAft>
                <a:spcPts val="0"/>
              </a:spcAft>
              <a:buClr>
                <a:srgbClr val="000000"/>
              </a:buClr>
              <a:buSzPts val="1400"/>
              <a:buFont typeface="Arial"/>
              <a:buNone/>
            </a:pPr>
            <a:r>
              <a:rPr b="1" i="0" lang="en-US" sz="1400" u="none" cap="none" strike="noStrike">
                <a:solidFill>
                  <a:srgbClr val="00669A"/>
                </a:solidFill>
                <a:latin typeface="Courier New"/>
                <a:ea typeface="Courier New"/>
                <a:cs typeface="Courier New"/>
                <a:sym typeface="Courier New"/>
              </a:rPr>
              <a:t>dataframe.corr() </a:t>
            </a:r>
            <a:endParaRPr b="1" i="0" sz="1400" u="none" cap="none" strike="noStrike">
              <a:solidFill>
                <a:srgbClr val="00669A"/>
              </a:solidFill>
              <a:latin typeface="Courier New"/>
              <a:ea typeface="Courier New"/>
              <a:cs typeface="Courier New"/>
              <a:sym typeface="Courier New"/>
            </a:endParaRPr>
          </a:p>
          <a:p>
            <a:pPr indent="0" lvl="2" marL="0" marR="0" rtl="0" algn="l">
              <a:lnSpc>
                <a:spcPct val="115000"/>
              </a:lnSpc>
              <a:spcBef>
                <a:spcPts val="500"/>
              </a:spcBef>
              <a:spcAft>
                <a:spcPts val="0"/>
              </a:spcAft>
              <a:buClr>
                <a:srgbClr val="000000"/>
              </a:buClr>
              <a:buSzPts val="1400"/>
              <a:buFont typeface="Arial"/>
              <a:buNone/>
            </a:pPr>
            <a:r>
              <a:rPr b="1" i="0" lang="en-US" sz="1400" u="none" cap="none" strike="noStrike">
                <a:solidFill>
                  <a:srgbClr val="202124"/>
                </a:solidFill>
                <a:latin typeface="Courier New"/>
                <a:ea typeface="Courier New"/>
                <a:cs typeface="Courier New"/>
                <a:sym typeface="Courier New"/>
              </a:rPr>
              <a:t>Công dụng: </a:t>
            </a:r>
            <a:endParaRPr b="1" i="0" sz="1400" u="none" cap="none" strike="noStrike">
              <a:solidFill>
                <a:srgbClr val="202124"/>
              </a:solidFill>
              <a:latin typeface="Courier New"/>
              <a:ea typeface="Courier New"/>
              <a:cs typeface="Courier New"/>
              <a:sym typeface="Courier New"/>
            </a:endParaRPr>
          </a:p>
          <a:p>
            <a:pPr indent="0" lvl="2" marL="0" marR="0" rtl="0" algn="l">
              <a:lnSpc>
                <a:spcPct val="115000"/>
              </a:lnSpc>
              <a:spcBef>
                <a:spcPts val="500"/>
              </a:spcBef>
              <a:spcAft>
                <a:spcPts val="0"/>
              </a:spcAft>
              <a:buClr>
                <a:srgbClr val="000000"/>
              </a:buClr>
              <a:buSzPts val="1400"/>
              <a:buFont typeface="Arial"/>
              <a:buNone/>
            </a:pPr>
            <a:r>
              <a:rPr b="1" i="0" lang="en-US" sz="1400" u="none" cap="none" strike="noStrike">
                <a:solidFill>
                  <a:srgbClr val="202124"/>
                </a:solidFill>
                <a:latin typeface="Courier New"/>
                <a:ea typeface="Courier New"/>
                <a:cs typeface="Courier New"/>
                <a:sym typeface="Courier New"/>
              </a:rPr>
              <a:t>Trả về tương quan Pearson giữa các features trong dữ liệu, được sử dụng trong kỹ thuật Feature Engineering.</a:t>
            </a:r>
            <a:endParaRPr b="1" i="0" sz="1400" u="none" cap="none" strike="noStrike">
              <a:solidFill>
                <a:srgbClr val="202124"/>
              </a:solidFill>
              <a:latin typeface="Courier New"/>
              <a:ea typeface="Courier New"/>
              <a:cs typeface="Courier New"/>
              <a:sym typeface="Courier New"/>
            </a:endParaRPr>
          </a:p>
        </p:txBody>
      </p:sp>
      <p:sp>
        <p:nvSpPr>
          <p:cNvPr id="307" name="Google Shape;307;g24c8023a94c_0_259"/>
          <p:cNvSpPr txBox="1"/>
          <p:nvPr>
            <p:ph idx="1" type="body"/>
          </p:nvPr>
        </p:nvSpPr>
        <p:spPr>
          <a:xfrm>
            <a:off x="760338" y="1813999"/>
            <a:ext cx="10515600" cy="5467500"/>
          </a:xfrm>
          <a:prstGeom prst="rect">
            <a:avLst/>
          </a:prstGeom>
          <a:noFill/>
          <a:ln>
            <a:noFill/>
          </a:ln>
        </p:spPr>
        <p:txBody>
          <a:bodyPr anchorCtr="0" anchor="t" bIns="45700" lIns="91425" spcFirstLastPara="1" rIns="91425" wrap="square" tIns="45700">
            <a:normAutofit/>
          </a:bodyPr>
          <a:lstStyle/>
          <a:p>
            <a:pPr indent="0" lvl="0" marL="50800" rtl="0" algn="l">
              <a:lnSpc>
                <a:spcPct val="90000"/>
              </a:lnSpc>
              <a:spcBef>
                <a:spcPts val="1000"/>
              </a:spcBef>
              <a:spcAft>
                <a:spcPts val="0"/>
              </a:spcAft>
              <a:buSzPts val="2800"/>
              <a:buNone/>
            </a:pPr>
            <a:r>
              <a:rPr lang="en-US">
                <a:latin typeface="Exo Medium"/>
                <a:ea typeface="Exo Medium"/>
                <a:cs typeface="Exo Medium"/>
                <a:sym typeface="Exo Medium"/>
              </a:rPr>
              <a:t>Kiểm tra tương quan giữa các biến: </a:t>
            </a:r>
            <a:endParaRPr>
              <a:latin typeface="Exo Medium"/>
              <a:ea typeface="Exo Medium"/>
              <a:cs typeface="Exo Medium"/>
              <a:sym typeface="Exo Medium"/>
            </a:endParaRPr>
          </a:p>
          <a:p>
            <a:pPr indent="0" lvl="0" marL="50800" rtl="0" algn="l">
              <a:lnSpc>
                <a:spcPct val="90000"/>
              </a:lnSpc>
              <a:spcBef>
                <a:spcPts val="1000"/>
              </a:spcBef>
              <a:spcAft>
                <a:spcPts val="0"/>
              </a:spcAft>
              <a:buSzPts val="2800"/>
              <a:buNone/>
            </a:pPr>
            <a:r>
              <a:t/>
            </a:r>
            <a:endParaRPr>
              <a:latin typeface="Exo Medium"/>
              <a:ea typeface="Exo Medium"/>
              <a:cs typeface="Exo Medium"/>
              <a:sym typeface="Exo Medium"/>
            </a:endParaRPr>
          </a:p>
          <a:p>
            <a:pPr indent="0" lvl="0" marL="50800" rtl="0" algn="l">
              <a:lnSpc>
                <a:spcPct val="90000"/>
              </a:lnSpc>
              <a:spcBef>
                <a:spcPts val="1000"/>
              </a:spcBef>
              <a:spcAft>
                <a:spcPts val="0"/>
              </a:spcAft>
              <a:buSzPts val="2800"/>
              <a:buNone/>
            </a:pPr>
            <a:r>
              <a:t/>
            </a:r>
            <a:endParaRPr>
              <a:latin typeface="Exo Medium"/>
              <a:ea typeface="Exo Medium"/>
              <a:cs typeface="Exo Medium"/>
              <a:sym typeface="Exo Medium"/>
            </a:endParaRPr>
          </a:p>
          <a:p>
            <a:pPr indent="0" lvl="0" marL="0" rtl="0" algn="l">
              <a:lnSpc>
                <a:spcPct val="90000"/>
              </a:lnSpc>
              <a:spcBef>
                <a:spcPts val="1000"/>
              </a:spcBef>
              <a:spcAft>
                <a:spcPts val="0"/>
              </a:spcAft>
              <a:buSzPts val="2800"/>
              <a:buNone/>
            </a:pPr>
            <a:r>
              <a:t/>
            </a:r>
            <a:endParaRPr>
              <a:latin typeface="Exo Medium"/>
              <a:ea typeface="Exo Medium"/>
              <a:cs typeface="Exo Medium"/>
              <a:sym typeface="Exo Medium"/>
            </a:endParaRPr>
          </a:p>
          <a:p>
            <a:pPr indent="0" lvl="0" marL="0" rtl="0" algn="l">
              <a:lnSpc>
                <a:spcPct val="70000"/>
              </a:lnSpc>
              <a:spcBef>
                <a:spcPts val="800"/>
              </a:spcBef>
              <a:spcAft>
                <a:spcPts val="0"/>
              </a:spcAft>
              <a:buSzPts val="2800"/>
              <a:buNone/>
            </a:pPr>
            <a:r>
              <a:t/>
            </a:r>
            <a:endParaRPr sz="100">
              <a:latin typeface="Exo Medium"/>
              <a:ea typeface="Exo Medium"/>
              <a:cs typeface="Exo Medium"/>
              <a:sym typeface="Exo Medium"/>
            </a:endParaRPr>
          </a:p>
          <a:p>
            <a:pPr indent="0" lvl="0" marL="0" rtl="0" algn="l">
              <a:lnSpc>
                <a:spcPct val="90000"/>
              </a:lnSpc>
              <a:spcBef>
                <a:spcPts val="1000"/>
              </a:spcBef>
              <a:spcAft>
                <a:spcPts val="0"/>
              </a:spcAft>
              <a:buSzPts val="2800"/>
              <a:buNone/>
            </a:pPr>
            <a:r>
              <a:rPr lang="en-US" sz="2300">
                <a:latin typeface="Exo Medium"/>
                <a:ea typeface="Exo Medium"/>
                <a:cs typeface="Exo Medium"/>
                <a:sym typeface="Exo Medium"/>
              </a:rPr>
              <a:t>Tương quan Pearson, đo lường mức độ tương quan tuyến tính của hai tập dữ liệu. </a:t>
            </a:r>
            <a:endParaRPr sz="2300">
              <a:latin typeface="Exo Medium"/>
              <a:ea typeface="Exo Medium"/>
              <a:cs typeface="Exo Medium"/>
              <a:sym typeface="Exo Medium"/>
            </a:endParaRPr>
          </a:p>
          <a:p>
            <a:pPr indent="0" lvl="0" marL="0" rtl="0" algn="l">
              <a:lnSpc>
                <a:spcPct val="90000"/>
              </a:lnSpc>
              <a:spcBef>
                <a:spcPts val="1000"/>
              </a:spcBef>
              <a:spcAft>
                <a:spcPts val="0"/>
              </a:spcAft>
              <a:buSzPts val="2800"/>
              <a:buNone/>
            </a:pPr>
            <a:r>
              <a:rPr lang="en-US" sz="2300">
                <a:latin typeface="Exo Medium"/>
                <a:ea typeface="Exo Medium"/>
                <a:cs typeface="Exo Medium"/>
                <a:sym typeface="Exo Medium"/>
              </a:rPr>
              <a:t>Pearson Correlation có giá trị từ [-1,1] trong đó</a:t>
            </a:r>
            <a:endParaRPr sz="2300">
              <a:latin typeface="Exo Medium"/>
              <a:ea typeface="Exo Medium"/>
              <a:cs typeface="Exo Medium"/>
              <a:sym typeface="Exo Medium"/>
            </a:endParaRPr>
          </a:p>
          <a:p>
            <a:pPr indent="-374650" lvl="0" marL="457200" rtl="0" algn="l">
              <a:lnSpc>
                <a:spcPct val="90000"/>
              </a:lnSpc>
              <a:spcBef>
                <a:spcPts val="1000"/>
              </a:spcBef>
              <a:spcAft>
                <a:spcPts val="0"/>
              </a:spcAft>
              <a:buSzPts val="2300"/>
              <a:buFont typeface="Exo Medium"/>
              <a:buChar char="+"/>
            </a:pPr>
            <a:r>
              <a:rPr lang="en-US" sz="2300">
                <a:latin typeface="Exo Medium"/>
                <a:ea typeface="Exo Medium"/>
                <a:cs typeface="Exo Medium"/>
                <a:sym typeface="Exo Medium"/>
              </a:rPr>
              <a:t>-1 là tương quan nghịch, biến 1 tăng tỷ lệ thuận khi biến 2 giảm</a:t>
            </a:r>
            <a:endParaRPr sz="2300">
              <a:latin typeface="Exo Medium"/>
              <a:ea typeface="Exo Medium"/>
              <a:cs typeface="Exo Medium"/>
              <a:sym typeface="Exo Medium"/>
            </a:endParaRPr>
          </a:p>
          <a:p>
            <a:pPr indent="-374650" lvl="0" marL="457200" rtl="0" algn="l">
              <a:lnSpc>
                <a:spcPct val="90000"/>
              </a:lnSpc>
              <a:spcBef>
                <a:spcPts val="0"/>
              </a:spcBef>
              <a:spcAft>
                <a:spcPts val="0"/>
              </a:spcAft>
              <a:buSzPts val="2300"/>
              <a:buFont typeface="Exo Medium"/>
              <a:buChar char="+"/>
            </a:pPr>
            <a:r>
              <a:rPr lang="en-US" sz="2300">
                <a:latin typeface="Exo Medium"/>
                <a:ea typeface="Exo Medium"/>
                <a:cs typeface="Exo Medium"/>
                <a:sym typeface="Exo Medium"/>
              </a:rPr>
              <a:t>0 là không tương quan với nhau</a:t>
            </a:r>
            <a:endParaRPr sz="2300">
              <a:latin typeface="Exo Medium"/>
              <a:ea typeface="Exo Medium"/>
              <a:cs typeface="Exo Medium"/>
              <a:sym typeface="Exo Medium"/>
            </a:endParaRPr>
          </a:p>
          <a:p>
            <a:pPr indent="-374650" lvl="0" marL="457200" rtl="0" algn="l">
              <a:lnSpc>
                <a:spcPct val="90000"/>
              </a:lnSpc>
              <a:spcBef>
                <a:spcPts val="0"/>
              </a:spcBef>
              <a:spcAft>
                <a:spcPts val="0"/>
              </a:spcAft>
              <a:buSzPts val="2300"/>
              <a:buFont typeface="Exo Medium"/>
              <a:buChar char="+"/>
            </a:pPr>
            <a:r>
              <a:rPr lang="en-US" sz="2300">
                <a:latin typeface="Exo Medium"/>
                <a:ea typeface="Exo Medium"/>
                <a:cs typeface="Exo Medium"/>
                <a:sym typeface="Exo Medium"/>
              </a:rPr>
              <a:t>1  là tương quan thuận, biến 1 tăng tỷ lệ thuận khi biến 2 tăng</a:t>
            </a:r>
            <a:endParaRPr sz="2300">
              <a:latin typeface="Exo Medium"/>
              <a:ea typeface="Exo Medium"/>
              <a:cs typeface="Exo Medium"/>
              <a:sym typeface="Exo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4c8023a94c_0_314"/>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135" name="Google Shape;135;g24c8023a94c_0_314"/>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136" name="Google Shape;136;g24c8023a94c_0_314"/>
          <p:cNvSpPr/>
          <p:nvPr/>
        </p:nvSpPr>
        <p:spPr>
          <a:xfrm>
            <a:off x="5143853" y="2106343"/>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lt1"/>
                </a:solidFill>
                <a:latin typeface="Exo"/>
                <a:ea typeface="Exo"/>
                <a:cs typeface="Exo"/>
                <a:sym typeface="Exo"/>
              </a:rPr>
              <a:t>   1.  Phân tích dự đoán - Predictive Analysis</a:t>
            </a:r>
            <a:endParaRPr b="1" i="0" sz="2000" u="none" cap="none" strike="noStrike">
              <a:solidFill>
                <a:schemeClr val="lt1"/>
              </a:solidFill>
              <a:latin typeface="Exo"/>
              <a:ea typeface="Exo"/>
              <a:cs typeface="Exo"/>
              <a:sym typeface="Exo"/>
            </a:endParaRPr>
          </a:p>
        </p:txBody>
      </p:sp>
      <p:sp>
        <p:nvSpPr>
          <p:cNvPr id="137" name="Google Shape;137;g24c8023a94c_0_314"/>
          <p:cNvSpPr/>
          <p:nvPr/>
        </p:nvSpPr>
        <p:spPr>
          <a:xfrm>
            <a:off x="5143853" y="4087951"/>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3. Practices  </a:t>
            </a:r>
            <a:endParaRPr b="0" i="0" sz="2000" u="none" cap="none" strike="noStrike">
              <a:solidFill>
                <a:schemeClr val="dk1"/>
              </a:solidFill>
              <a:latin typeface="Calibri"/>
              <a:ea typeface="Calibri"/>
              <a:cs typeface="Calibri"/>
              <a:sym typeface="Calibri"/>
            </a:endParaRPr>
          </a:p>
        </p:txBody>
      </p:sp>
      <p:sp>
        <p:nvSpPr>
          <p:cNvPr id="138" name="Google Shape;138;g24c8023a94c_0_314"/>
          <p:cNvSpPr/>
          <p:nvPr/>
        </p:nvSpPr>
        <p:spPr>
          <a:xfrm>
            <a:off x="5143853" y="3137953"/>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rgbClr val="E31F26"/>
                </a:solidFill>
                <a:latin typeface="Exo"/>
                <a:ea typeface="Exo"/>
                <a:cs typeface="Exo"/>
                <a:sym typeface="Exo"/>
              </a:rPr>
              <a:t>   2. Exploratory Data Analysis</a:t>
            </a:r>
            <a:endParaRPr b="1" i="0" sz="2000" u="none" cap="none" strike="noStrike">
              <a:solidFill>
                <a:srgbClr val="E31F26"/>
              </a:solidFill>
              <a:latin typeface="Exo"/>
              <a:ea typeface="Exo"/>
              <a:cs typeface="Exo"/>
              <a:sym typeface="Ex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24c8023a94c_0_271"/>
          <p:cNvSpPr txBox="1"/>
          <p:nvPr>
            <p:ph type="title"/>
          </p:nvPr>
        </p:nvSpPr>
        <p:spPr>
          <a:xfrm>
            <a:off x="671525" y="4572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KIỂM TRA CÁC CHỈ SỐ THỐNG KÊ CỦA DATA</a:t>
            </a:r>
            <a:endParaRPr/>
          </a:p>
        </p:txBody>
      </p:sp>
      <p:sp>
        <p:nvSpPr>
          <p:cNvPr id="314" name="Google Shape;314;g24c8023a94c_0_271"/>
          <p:cNvSpPr txBox="1"/>
          <p:nvPr>
            <p:ph idx="1" type="body"/>
          </p:nvPr>
        </p:nvSpPr>
        <p:spPr>
          <a:xfrm>
            <a:off x="760338" y="1813999"/>
            <a:ext cx="10515600" cy="5467500"/>
          </a:xfrm>
          <a:prstGeom prst="rect">
            <a:avLst/>
          </a:prstGeom>
          <a:noFill/>
          <a:ln>
            <a:noFill/>
          </a:ln>
        </p:spPr>
        <p:txBody>
          <a:bodyPr anchorCtr="0" anchor="t" bIns="45700" lIns="91425" spcFirstLastPara="1" rIns="91425" wrap="square" tIns="45700">
            <a:normAutofit/>
          </a:bodyPr>
          <a:lstStyle/>
          <a:p>
            <a:pPr indent="0" lvl="0" marL="50800" rtl="0" algn="l">
              <a:lnSpc>
                <a:spcPct val="90000"/>
              </a:lnSpc>
              <a:spcBef>
                <a:spcPts val="1000"/>
              </a:spcBef>
              <a:spcAft>
                <a:spcPts val="0"/>
              </a:spcAft>
              <a:buSzPts val="2800"/>
              <a:buNone/>
            </a:pPr>
            <a:r>
              <a:rPr lang="en-US">
                <a:latin typeface="Exo Medium"/>
                <a:ea typeface="Exo Medium"/>
                <a:cs typeface="Exo Medium"/>
                <a:sym typeface="Exo Medium"/>
              </a:rPr>
              <a:t>Kiểm tra phân phối của dữ liệu các biến: </a:t>
            </a:r>
            <a:endParaRPr>
              <a:latin typeface="Exo Medium"/>
              <a:ea typeface="Exo Medium"/>
              <a:cs typeface="Exo Medium"/>
              <a:sym typeface="Exo Medium"/>
            </a:endParaRPr>
          </a:p>
          <a:p>
            <a:pPr indent="0" lvl="0" marL="50800" rtl="0" algn="l">
              <a:lnSpc>
                <a:spcPct val="90000"/>
              </a:lnSpc>
              <a:spcBef>
                <a:spcPts val="1000"/>
              </a:spcBef>
              <a:spcAft>
                <a:spcPts val="0"/>
              </a:spcAft>
              <a:buSzPts val="2800"/>
              <a:buNone/>
            </a:pPr>
            <a:r>
              <a:t/>
            </a:r>
            <a:endParaRPr>
              <a:latin typeface="Exo Medium"/>
              <a:ea typeface="Exo Medium"/>
              <a:cs typeface="Exo Medium"/>
              <a:sym typeface="Exo Medium"/>
            </a:endParaRPr>
          </a:p>
          <a:p>
            <a:pPr indent="0" lvl="0" marL="50800" rtl="0" algn="l">
              <a:lnSpc>
                <a:spcPct val="90000"/>
              </a:lnSpc>
              <a:spcBef>
                <a:spcPts val="1000"/>
              </a:spcBef>
              <a:spcAft>
                <a:spcPts val="0"/>
              </a:spcAft>
              <a:buSzPts val="2800"/>
              <a:buNone/>
            </a:pPr>
            <a:r>
              <a:t/>
            </a:r>
            <a:endParaRPr>
              <a:latin typeface="Exo Medium"/>
              <a:ea typeface="Exo Medium"/>
              <a:cs typeface="Exo Medium"/>
              <a:sym typeface="Exo Medium"/>
            </a:endParaRPr>
          </a:p>
          <a:p>
            <a:pPr indent="0" lvl="0" marL="0" rtl="0" algn="l">
              <a:lnSpc>
                <a:spcPct val="90000"/>
              </a:lnSpc>
              <a:spcBef>
                <a:spcPts val="1000"/>
              </a:spcBef>
              <a:spcAft>
                <a:spcPts val="0"/>
              </a:spcAft>
              <a:buSzPts val="2800"/>
              <a:buNone/>
            </a:pPr>
            <a:r>
              <a:t/>
            </a:r>
            <a:endParaRPr>
              <a:latin typeface="Exo Medium"/>
              <a:ea typeface="Exo Medium"/>
              <a:cs typeface="Exo Medium"/>
              <a:sym typeface="Exo Medium"/>
            </a:endParaRPr>
          </a:p>
          <a:p>
            <a:pPr indent="0" lvl="0" marL="0" rtl="0" algn="l">
              <a:lnSpc>
                <a:spcPct val="70000"/>
              </a:lnSpc>
              <a:spcBef>
                <a:spcPts val="800"/>
              </a:spcBef>
              <a:spcAft>
                <a:spcPts val="0"/>
              </a:spcAft>
              <a:buSzPts val="2800"/>
              <a:buNone/>
            </a:pPr>
            <a:r>
              <a:t/>
            </a:r>
            <a:endParaRPr sz="100">
              <a:latin typeface="Exo Medium"/>
              <a:ea typeface="Exo Medium"/>
              <a:cs typeface="Exo Medium"/>
              <a:sym typeface="Exo Medium"/>
            </a:endParaRPr>
          </a:p>
          <a:p>
            <a:pPr indent="0" lvl="0" marL="0" rtl="0" algn="l">
              <a:lnSpc>
                <a:spcPct val="90000"/>
              </a:lnSpc>
              <a:spcBef>
                <a:spcPts val="1000"/>
              </a:spcBef>
              <a:spcAft>
                <a:spcPts val="0"/>
              </a:spcAft>
              <a:buSzPts val="2800"/>
              <a:buNone/>
            </a:pPr>
            <a:r>
              <a:rPr lang="en-US">
                <a:latin typeface="Exo Medium"/>
                <a:ea typeface="Exo Medium"/>
                <a:cs typeface="Exo Medium"/>
                <a:sym typeface="Exo Medium"/>
              </a:rPr>
              <a:t>Kiểm tra tính trùng lặp (duplicate) của dữ liệu: </a:t>
            </a:r>
            <a:endParaRPr>
              <a:latin typeface="Exo Medium"/>
              <a:ea typeface="Exo Medium"/>
              <a:cs typeface="Exo Medium"/>
              <a:sym typeface="Exo Medium"/>
            </a:endParaRPr>
          </a:p>
        </p:txBody>
      </p:sp>
      <p:pic>
        <p:nvPicPr>
          <p:cNvPr id="315" name="Google Shape;315;g24c8023a94c_0_271"/>
          <p:cNvPicPr preferRelativeResize="0"/>
          <p:nvPr/>
        </p:nvPicPr>
        <p:blipFill rotWithShape="1">
          <a:blip r:embed="rId3">
            <a:alphaModFix/>
          </a:blip>
          <a:srcRect b="0" l="0" r="0" t="0"/>
          <a:stretch/>
        </p:blipFill>
        <p:spPr>
          <a:xfrm>
            <a:off x="671521" y="1971584"/>
            <a:ext cx="88821" cy="190315"/>
          </a:xfrm>
          <a:prstGeom prst="rect">
            <a:avLst/>
          </a:prstGeom>
          <a:noFill/>
          <a:ln>
            <a:noFill/>
          </a:ln>
        </p:spPr>
      </p:pic>
      <p:pic>
        <p:nvPicPr>
          <p:cNvPr id="316" name="Google Shape;316;g24c8023a94c_0_271"/>
          <p:cNvPicPr preferRelativeResize="0"/>
          <p:nvPr/>
        </p:nvPicPr>
        <p:blipFill rotWithShape="1">
          <a:blip r:embed="rId3">
            <a:alphaModFix/>
          </a:blip>
          <a:srcRect b="0" l="0" r="0" t="0"/>
          <a:stretch/>
        </p:blipFill>
        <p:spPr>
          <a:xfrm>
            <a:off x="671521" y="4104184"/>
            <a:ext cx="88821" cy="190315"/>
          </a:xfrm>
          <a:prstGeom prst="rect">
            <a:avLst/>
          </a:prstGeom>
          <a:noFill/>
          <a:ln>
            <a:noFill/>
          </a:ln>
        </p:spPr>
      </p:pic>
      <p:pic>
        <p:nvPicPr>
          <p:cNvPr id="317" name="Google Shape;317;g24c8023a94c_0_271"/>
          <p:cNvPicPr preferRelativeResize="0"/>
          <p:nvPr/>
        </p:nvPicPr>
        <p:blipFill rotWithShape="1">
          <a:blip r:embed="rId4">
            <a:alphaModFix/>
          </a:blip>
          <a:srcRect b="64829" l="-168" r="65616" t="0"/>
          <a:stretch/>
        </p:blipFill>
        <p:spPr>
          <a:xfrm>
            <a:off x="8042424" y="5035175"/>
            <a:ext cx="4145677" cy="1822826"/>
          </a:xfrm>
          <a:prstGeom prst="rect">
            <a:avLst/>
          </a:prstGeom>
          <a:noFill/>
          <a:ln>
            <a:noFill/>
          </a:ln>
        </p:spPr>
      </p:pic>
      <p:sp>
        <p:nvSpPr>
          <p:cNvPr id="318" name="Google Shape;318;g24c8023a94c_0_271"/>
          <p:cNvSpPr txBox="1"/>
          <p:nvPr/>
        </p:nvSpPr>
        <p:spPr>
          <a:xfrm>
            <a:off x="1524004" y="2326925"/>
            <a:ext cx="9429600" cy="1024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2" marL="0" marR="0" rtl="0" algn="l">
              <a:lnSpc>
                <a:spcPct val="115000"/>
              </a:lnSpc>
              <a:spcBef>
                <a:spcPts val="500"/>
              </a:spcBef>
              <a:spcAft>
                <a:spcPts val="0"/>
              </a:spcAft>
              <a:buClr>
                <a:srgbClr val="000000"/>
              </a:buClr>
              <a:buSzPts val="1400"/>
              <a:buFont typeface="Arial"/>
              <a:buNone/>
            </a:pPr>
            <a:r>
              <a:rPr b="1" i="0" lang="en-US" sz="1400" u="none" cap="none" strike="noStrike">
                <a:solidFill>
                  <a:srgbClr val="00669A"/>
                </a:solidFill>
                <a:latin typeface="Courier New"/>
                <a:ea typeface="Courier New"/>
                <a:cs typeface="Courier New"/>
                <a:sym typeface="Courier New"/>
              </a:rPr>
              <a:t>dataframe.hist() + </a:t>
            </a:r>
            <a:r>
              <a:rPr b="1" i="0" lang="en-US" sz="1400" u="none" cap="none" strike="noStrike">
                <a:solidFill>
                  <a:schemeClr val="dk1"/>
                </a:solidFill>
                <a:latin typeface="Courier New"/>
                <a:ea typeface="Courier New"/>
                <a:cs typeface="Courier New"/>
                <a:sym typeface="Courier New"/>
              </a:rPr>
              <a:t>matplotlib library</a:t>
            </a:r>
            <a:endParaRPr b="1" i="0" sz="1400" u="none" cap="none" strike="noStrike">
              <a:solidFill>
                <a:schemeClr val="dk1"/>
              </a:solidFill>
              <a:latin typeface="Courier New"/>
              <a:ea typeface="Courier New"/>
              <a:cs typeface="Courier New"/>
              <a:sym typeface="Courier New"/>
            </a:endParaRPr>
          </a:p>
          <a:p>
            <a:pPr indent="0" lvl="2" marL="0" marR="0" rtl="0" algn="l">
              <a:lnSpc>
                <a:spcPct val="115000"/>
              </a:lnSpc>
              <a:spcBef>
                <a:spcPts val="500"/>
              </a:spcBef>
              <a:spcAft>
                <a:spcPts val="0"/>
              </a:spcAft>
              <a:buClr>
                <a:srgbClr val="000000"/>
              </a:buClr>
              <a:buSzPts val="1400"/>
              <a:buFont typeface="Arial"/>
              <a:buNone/>
            </a:pPr>
            <a:r>
              <a:rPr b="1" i="0" lang="en-US" sz="1400" u="none" cap="none" strike="noStrike">
                <a:solidFill>
                  <a:srgbClr val="202124"/>
                </a:solidFill>
                <a:latin typeface="Courier New"/>
                <a:ea typeface="Courier New"/>
                <a:cs typeface="Courier New"/>
                <a:sym typeface="Courier New"/>
              </a:rPr>
              <a:t>Công dụng: </a:t>
            </a:r>
            <a:endParaRPr b="1" i="0" sz="1400" u="none" cap="none" strike="noStrike">
              <a:solidFill>
                <a:srgbClr val="202124"/>
              </a:solidFill>
              <a:latin typeface="Courier New"/>
              <a:ea typeface="Courier New"/>
              <a:cs typeface="Courier New"/>
              <a:sym typeface="Courier New"/>
            </a:endParaRPr>
          </a:p>
          <a:p>
            <a:pPr indent="0" lvl="2" marL="0" marR="0" rtl="0" algn="l">
              <a:lnSpc>
                <a:spcPct val="115000"/>
              </a:lnSpc>
              <a:spcBef>
                <a:spcPts val="500"/>
              </a:spcBef>
              <a:spcAft>
                <a:spcPts val="0"/>
              </a:spcAft>
              <a:buClr>
                <a:srgbClr val="000000"/>
              </a:buClr>
              <a:buSzPts val="1400"/>
              <a:buFont typeface="Arial"/>
              <a:buNone/>
            </a:pPr>
            <a:r>
              <a:rPr b="1" i="0" lang="en-US" sz="1400" u="none" cap="none" strike="noStrike">
                <a:solidFill>
                  <a:srgbClr val="202124"/>
                </a:solidFill>
                <a:latin typeface="Courier New"/>
                <a:ea typeface="Courier New"/>
                <a:cs typeface="Courier New"/>
                <a:sym typeface="Courier New"/>
              </a:rPr>
              <a:t>Vẽ biểu đồ histogram để kiểm tra phân phối của dữ liệu</a:t>
            </a:r>
            <a:endParaRPr b="1" i="0" sz="1400" u="none" cap="none" strike="noStrike">
              <a:solidFill>
                <a:srgbClr val="202124"/>
              </a:solidFill>
              <a:latin typeface="Courier New"/>
              <a:ea typeface="Courier New"/>
              <a:cs typeface="Courier New"/>
              <a:sym typeface="Courier New"/>
            </a:endParaRPr>
          </a:p>
        </p:txBody>
      </p:sp>
      <p:sp>
        <p:nvSpPr>
          <p:cNvPr id="319" name="Google Shape;319;g24c8023a94c_0_271"/>
          <p:cNvSpPr txBox="1"/>
          <p:nvPr/>
        </p:nvSpPr>
        <p:spPr>
          <a:xfrm>
            <a:off x="1524000" y="4609350"/>
            <a:ext cx="9429600" cy="71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2" marL="0" marR="0" rtl="0" algn="l">
              <a:lnSpc>
                <a:spcPct val="115000"/>
              </a:lnSpc>
              <a:spcBef>
                <a:spcPts val="500"/>
              </a:spcBef>
              <a:spcAft>
                <a:spcPts val="0"/>
              </a:spcAft>
              <a:buClr>
                <a:srgbClr val="000000"/>
              </a:buClr>
              <a:buSzPts val="1400"/>
              <a:buFont typeface="Arial"/>
              <a:buNone/>
            </a:pPr>
            <a:r>
              <a:rPr b="1" i="0" lang="en-US" sz="1400" u="none" cap="none" strike="noStrike">
                <a:solidFill>
                  <a:srgbClr val="00669A"/>
                </a:solidFill>
                <a:latin typeface="Courier New"/>
                <a:ea typeface="Courier New"/>
                <a:cs typeface="Courier New"/>
                <a:sym typeface="Courier New"/>
              </a:rPr>
              <a:t>dataframe.duplicate().sum()</a:t>
            </a:r>
            <a:endParaRPr b="1" i="0" sz="1400" u="none" cap="none" strike="noStrike">
              <a:solidFill>
                <a:srgbClr val="00669A"/>
              </a:solidFill>
              <a:latin typeface="Courier New"/>
              <a:ea typeface="Courier New"/>
              <a:cs typeface="Courier New"/>
              <a:sym typeface="Courier New"/>
            </a:endParaRPr>
          </a:p>
          <a:p>
            <a:pPr indent="0" lvl="2" marL="0" marR="0" rtl="0" algn="l">
              <a:lnSpc>
                <a:spcPct val="115000"/>
              </a:lnSpc>
              <a:spcBef>
                <a:spcPts val="500"/>
              </a:spcBef>
              <a:spcAft>
                <a:spcPts val="0"/>
              </a:spcAft>
              <a:buClr>
                <a:srgbClr val="000000"/>
              </a:buClr>
              <a:buSzPts val="1400"/>
              <a:buFont typeface="Arial"/>
              <a:buNone/>
            </a:pPr>
            <a:r>
              <a:rPr b="1" i="0" lang="en-US" sz="1400" u="none" cap="none" strike="noStrike">
                <a:solidFill>
                  <a:srgbClr val="202124"/>
                </a:solidFill>
                <a:latin typeface="Courier New"/>
                <a:ea typeface="Courier New"/>
                <a:cs typeface="Courier New"/>
                <a:sym typeface="Courier New"/>
              </a:rPr>
              <a:t>Công dụng: Hiển thị tổng số dòng bị duplicate trong dữ liệu.</a:t>
            </a:r>
            <a:endParaRPr b="1" i="0" sz="1400" u="none" cap="none" strike="noStrike">
              <a:solidFill>
                <a:srgbClr val="202124"/>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id="324" name="Google Shape;324;g24c8023a94c_0_293"/>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325" name="Google Shape;325;g24c8023a94c_0_293"/>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326" name="Google Shape;326;g24c8023a94c_0_293"/>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327" name="Google Shape;327;g24c8023a94c_0_293"/>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328" name="Google Shape;328;g24c8023a94c_0_293"/>
          <p:cNvSpPr txBox="1"/>
          <p:nvPr/>
        </p:nvSpPr>
        <p:spPr>
          <a:xfrm>
            <a:off x="-64550" y="2872650"/>
            <a:ext cx="9356700" cy="1662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CÁC VẤN ĐỀ CỦA DỮ LIỆU TRONG PHÂN TÍCH DỰ ĐOÁN</a:t>
            </a:r>
            <a:endParaRPr b="0" i="0" sz="5100" u="none" cap="none" strike="noStrike">
              <a:solidFill>
                <a:schemeClr val="lt1"/>
              </a:solidFill>
              <a:latin typeface="Exo Black"/>
              <a:ea typeface="Exo Black"/>
              <a:cs typeface="Exo Black"/>
              <a:sym typeface="Exo Black"/>
            </a:endParaRPr>
          </a:p>
        </p:txBody>
      </p:sp>
      <p:pic>
        <p:nvPicPr>
          <p:cNvPr id="329" name="Google Shape;329;g24c8023a94c_0_293"/>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g24c8023a94c_0_302"/>
          <p:cNvSpPr txBox="1"/>
          <p:nvPr>
            <p:ph type="title"/>
          </p:nvPr>
        </p:nvSpPr>
        <p:spPr>
          <a:xfrm>
            <a:off x="671525" y="4572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CÁC VẤN ĐỀ CỦA DỮ LIỆU TRONG PHÂN TÍCH DỰ ĐOÁN</a:t>
            </a:r>
            <a:endParaRPr/>
          </a:p>
        </p:txBody>
      </p:sp>
      <p:sp>
        <p:nvSpPr>
          <p:cNvPr id="336" name="Google Shape;336;g24c8023a94c_0_302"/>
          <p:cNvSpPr txBox="1"/>
          <p:nvPr>
            <p:ph idx="1" type="body"/>
          </p:nvPr>
        </p:nvSpPr>
        <p:spPr>
          <a:xfrm>
            <a:off x="760338" y="1813999"/>
            <a:ext cx="10515600" cy="5467500"/>
          </a:xfrm>
          <a:prstGeom prst="rect">
            <a:avLst/>
          </a:prstGeom>
          <a:noFill/>
          <a:ln>
            <a:noFill/>
          </a:ln>
        </p:spPr>
        <p:txBody>
          <a:bodyPr anchorCtr="0" anchor="t" bIns="45700" lIns="91425" spcFirstLastPara="1" rIns="91425" wrap="square" tIns="45700">
            <a:normAutofit/>
          </a:bodyPr>
          <a:lstStyle/>
          <a:p>
            <a:pPr indent="0" lvl="0" marL="50800" rtl="0" algn="l">
              <a:lnSpc>
                <a:spcPct val="90000"/>
              </a:lnSpc>
              <a:spcBef>
                <a:spcPts val="1000"/>
              </a:spcBef>
              <a:spcAft>
                <a:spcPts val="0"/>
              </a:spcAft>
              <a:buSzPts val="2800"/>
              <a:buNone/>
            </a:pPr>
            <a:r>
              <a:rPr lang="en-US">
                <a:latin typeface="Exo Medium"/>
                <a:ea typeface="Exo Medium"/>
                <a:cs typeface="Exo Medium"/>
                <a:sym typeface="Exo Medium"/>
              </a:rPr>
              <a:t>Dữ liệu bị mất cân bằng (</a:t>
            </a:r>
            <a:r>
              <a:rPr b="1" lang="en-US">
                <a:latin typeface="Exo"/>
                <a:ea typeface="Exo"/>
                <a:cs typeface="Exo"/>
                <a:sym typeface="Exo"/>
              </a:rPr>
              <a:t>Imbalance Data</a:t>
            </a:r>
            <a:r>
              <a:rPr lang="en-US">
                <a:latin typeface="Exo Medium"/>
                <a:ea typeface="Exo Medium"/>
                <a:cs typeface="Exo Medium"/>
                <a:sym typeface="Exo Medium"/>
              </a:rPr>
              <a:t>):</a:t>
            </a:r>
            <a:endParaRPr>
              <a:latin typeface="Exo Medium"/>
              <a:ea typeface="Exo Medium"/>
              <a:cs typeface="Exo Medium"/>
              <a:sym typeface="Exo Medium"/>
            </a:endParaRPr>
          </a:p>
          <a:p>
            <a:pPr indent="0" lvl="0" marL="0" rtl="0" algn="l">
              <a:lnSpc>
                <a:spcPct val="90000"/>
              </a:lnSpc>
              <a:spcBef>
                <a:spcPts val="1000"/>
              </a:spcBef>
              <a:spcAft>
                <a:spcPts val="0"/>
              </a:spcAft>
              <a:buSzPts val="2800"/>
              <a:buNone/>
            </a:pPr>
            <a:r>
              <a:rPr lang="en-US" sz="1800">
                <a:latin typeface="Exo Medium"/>
                <a:ea typeface="Exo Medium"/>
                <a:cs typeface="Exo Medium"/>
                <a:sym typeface="Exo Medium"/>
              </a:rPr>
              <a:t>Dữ liệu bị mất cân bằng (imbalance data) là tình trạng trong đó các nhóm hoặc các lớp trong tập dữ liệu không phân phối đều nhau hoặc có sự chênh lệch lớn về số lượng mẫu giữa chúng.</a:t>
            </a:r>
            <a:endParaRPr sz="1800">
              <a:latin typeface="Exo Medium"/>
              <a:ea typeface="Exo Medium"/>
              <a:cs typeface="Exo Medium"/>
              <a:sym typeface="Exo Medium"/>
            </a:endParaRPr>
          </a:p>
          <a:p>
            <a:pPr indent="0" lvl="0" marL="50800" rtl="0" algn="l">
              <a:lnSpc>
                <a:spcPct val="90000"/>
              </a:lnSpc>
              <a:spcBef>
                <a:spcPts val="1000"/>
              </a:spcBef>
              <a:spcAft>
                <a:spcPts val="0"/>
              </a:spcAft>
              <a:buSzPts val="2800"/>
              <a:buNone/>
            </a:pPr>
            <a:r>
              <a:t/>
            </a:r>
            <a:endParaRPr>
              <a:latin typeface="Exo Medium"/>
              <a:ea typeface="Exo Medium"/>
              <a:cs typeface="Exo Medium"/>
              <a:sym typeface="Exo Medium"/>
            </a:endParaRPr>
          </a:p>
          <a:p>
            <a:pPr indent="0" lvl="0" marL="0" rtl="0" algn="l">
              <a:lnSpc>
                <a:spcPct val="90000"/>
              </a:lnSpc>
              <a:spcBef>
                <a:spcPts val="1000"/>
              </a:spcBef>
              <a:spcAft>
                <a:spcPts val="0"/>
              </a:spcAft>
              <a:buSzPts val="2800"/>
              <a:buNone/>
            </a:pPr>
            <a:r>
              <a:t/>
            </a:r>
            <a:endParaRPr>
              <a:latin typeface="Exo Medium"/>
              <a:ea typeface="Exo Medium"/>
              <a:cs typeface="Exo Medium"/>
              <a:sym typeface="Exo Medium"/>
            </a:endParaRPr>
          </a:p>
          <a:p>
            <a:pPr indent="0" lvl="0" marL="0" rtl="0" algn="l">
              <a:lnSpc>
                <a:spcPct val="70000"/>
              </a:lnSpc>
              <a:spcBef>
                <a:spcPts val="800"/>
              </a:spcBef>
              <a:spcAft>
                <a:spcPts val="0"/>
              </a:spcAft>
              <a:buSzPts val="2800"/>
              <a:buNone/>
            </a:pPr>
            <a:r>
              <a:t/>
            </a:r>
            <a:endParaRPr sz="100">
              <a:latin typeface="Exo Medium"/>
              <a:ea typeface="Exo Medium"/>
              <a:cs typeface="Exo Medium"/>
              <a:sym typeface="Exo Medium"/>
            </a:endParaRPr>
          </a:p>
          <a:p>
            <a:pPr indent="0" lvl="0" marL="0" rtl="0" algn="l">
              <a:lnSpc>
                <a:spcPct val="90000"/>
              </a:lnSpc>
              <a:spcBef>
                <a:spcPts val="1000"/>
              </a:spcBef>
              <a:spcAft>
                <a:spcPts val="0"/>
              </a:spcAft>
              <a:buSzPts val="2800"/>
              <a:buNone/>
            </a:pPr>
            <a:r>
              <a:t/>
            </a:r>
            <a:endParaRPr>
              <a:latin typeface="Exo Medium"/>
              <a:ea typeface="Exo Medium"/>
              <a:cs typeface="Exo Medium"/>
              <a:sym typeface="Exo Medium"/>
            </a:endParaRPr>
          </a:p>
        </p:txBody>
      </p:sp>
      <p:pic>
        <p:nvPicPr>
          <p:cNvPr id="337" name="Google Shape;337;g24c8023a94c_0_302"/>
          <p:cNvPicPr preferRelativeResize="0"/>
          <p:nvPr/>
        </p:nvPicPr>
        <p:blipFill rotWithShape="1">
          <a:blip r:embed="rId3">
            <a:alphaModFix/>
          </a:blip>
          <a:srcRect b="0" l="0" r="0" t="0"/>
          <a:stretch/>
        </p:blipFill>
        <p:spPr>
          <a:xfrm>
            <a:off x="671521" y="1971584"/>
            <a:ext cx="88821" cy="190315"/>
          </a:xfrm>
          <a:prstGeom prst="rect">
            <a:avLst/>
          </a:prstGeom>
          <a:noFill/>
          <a:ln>
            <a:noFill/>
          </a:ln>
        </p:spPr>
      </p:pic>
      <p:pic>
        <p:nvPicPr>
          <p:cNvPr id="338" name="Google Shape;338;g24c8023a94c_0_302"/>
          <p:cNvPicPr preferRelativeResize="0"/>
          <p:nvPr/>
        </p:nvPicPr>
        <p:blipFill rotWithShape="1">
          <a:blip r:embed="rId4">
            <a:alphaModFix/>
          </a:blip>
          <a:srcRect b="64829" l="-168" r="65616" t="0"/>
          <a:stretch/>
        </p:blipFill>
        <p:spPr>
          <a:xfrm>
            <a:off x="8042424" y="5035175"/>
            <a:ext cx="4145677" cy="1822826"/>
          </a:xfrm>
          <a:prstGeom prst="rect">
            <a:avLst/>
          </a:prstGeom>
          <a:noFill/>
          <a:ln>
            <a:noFill/>
          </a:ln>
        </p:spPr>
      </p:pic>
      <p:pic>
        <p:nvPicPr>
          <p:cNvPr id="339" name="Google Shape;339;g24c8023a94c_0_302"/>
          <p:cNvPicPr preferRelativeResize="0"/>
          <p:nvPr/>
        </p:nvPicPr>
        <p:blipFill rotWithShape="1">
          <a:blip r:embed="rId5">
            <a:alphaModFix/>
          </a:blip>
          <a:srcRect b="0" l="0" r="0" t="0"/>
          <a:stretch/>
        </p:blipFill>
        <p:spPr>
          <a:xfrm>
            <a:off x="760338" y="3061924"/>
            <a:ext cx="4145676" cy="2669904"/>
          </a:xfrm>
          <a:prstGeom prst="rect">
            <a:avLst/>
          </a:prstGeom>
          <a:noFill/>
          <a:ln>
            <a:noFill/>
          </a:ln>
        </p:spPr>
      </p:pic>
      <p:pic>
        <p:nvPicPr>
          <p:cNvPr id="340" name="Google Shape;340;g24c8023a94c_0_302"/>
          <p:cNvPicPr preferRelativeResize="0"/>
          <p:nvPr/>
        </p:nvPicPr>
        <p:blipFill rotWithShape="1">
          <a:blip r:embed="rId6">
            <a:alphaModFix/>
          </a:blip>
          <a:srcRect b="0" l="0" r="0" t="0"/>
          <a:stretch/>
        </p:blipFill>
        <p:spPr>
          <a:xfrm>
            <a:off x="5770250" y="3061925"/>
            <a:ext cx="4290214" cy="2669900"/>
          </a:xfrm>
          <a:prstGeom prst="rect">
            <a:avLst/>
          </a:prstGeom>
          <a:noFill/>
          <a:ln cap="flat" cmpd="sng" w="9525">
            <a:solidFill>
              <a:schemeClr val="dk2"/>
            </a:solidFill>
            <a:prstDash val="solid"/>
            <a:round/>
            <a:headEnd len="sm" w="sm" type="none"/>
            <a:tailEnd len="sm" w="sm" type="none"/>
          </a:ln>
        </p:spPr>
      </p:pic>
      <p:sp>
        <p:nvSpPr>
          <p:cNvPr id="341" name="Google Shape;341;g24c8023a94c_0_302"/>
          <p:cNvSpPr txBox="1"/>
          <p:nvPr/>
        </p:nvSpPr>
        <p:spPr>
          <a:xfrm>
            <a:off x="5180375" y="5862475"/>
            <a:ext cx="5899200" cy="400200"/>
          </a:xfrm>
          <a:prstGeom prst="rect">
            <a:avLst/>
          </a:prstGeom>
          <a:solidFill>
            <a:srgbClr val="43434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Exo Medium"/>
                <a:ea typeface="Exo Medium"/>
                <a:cs typeface="Exo Medium"/>
                <a:sym typeface="Exo Medium"/>
              </a:rPr>
              <a:t>Ví dụ về dữ liệu bị mất cân bằng trong bài toán Fraud- Detection</a:t>
            </a:r>
            <a:endParaRPr b="0" i="0" sz="1400" u="none" cap="none" strike="noStrike">
              <a:solidFill>
                <a:schemeClr val="lt1"/>
              </a:solidFill>
              <a:latin typeface="Exo Medium"/>
              <a:ea typeface="Exo Medium"/>
              <a:cs typeface="Exo Medium"/>
              <a:sym typeface="Exo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g24c8023a94c_0_390"/>
          <p:cNvSpPr txBox="1"/>
          <p:nvPr>
            <p:ph type="title"/>
          </p:nvPr>
        </p:nvSpPr>
        <p:spPr>
          <a:xfrm>
            <a:off x="671525" y="4572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CÁC VẤN ĐỀ CỦA DỮ LIỆU TRONG PHÂN TÍCH DỰ ĐOÁN</a:t>
            </a:r>
            <a:endParaRPr/>
          </a:p>
        </p:txBody>
      </p:sp>
      <p:sp>
        <p:nvSpPr>
          <p:cNvPr id="348" name="Google Shape;348;g24c8023a94c_0_390"/>
          <p:cNvSpPr txBox="1"/>
          <p:nvPr>
            <p:ph idx="1" type="body"/>
          </p:nvPr>
        </p:nvSpPr>
        <p:spPr>
          <a:xfrm>
            <a:off x="760338" y="1813999"/>
            <a:ext cx="10515600" cy="5467500"/>
          </a:xfrm>
          <a:prstGeom prst="rect">
            <a:avLst/>
          </a:prstGeom>
          <a:noFill/>
          <a:ln>
            <a:noFill/>
          </a:ln>
        </p:spPr>
        <p:txBody>
          <a:bodyPr anchorCtr="0" anchor="t" bIns="45700" lIns="91425" spcFirstLastPara="1" rIns="91425" wrap="square" tIns="45700">
            <a:normAutofit/>
          </a:bodyPr>
          <a:lstStyle/>
          <a:p>
            <a:pPr indent="0" lvl="0" marL="50800" rtl="0" algn="l">
              <a:lnSpc>
                <a:spcPct val="90000"/>
              </a:lnSpc>
              <a:spcBef>
                <a:spcPts val="1000"/>
              </a:spcBef>
              <a:spcAft>
                <a:spcPts val="0"/>
              </a:spcAft>
              <a:buSzPts val="2800"/>
              <a:buNone/>
            </a:pPr>
            <a:r>
              <a:rPr lang="en-US">
                <a:latin typeface="Exo Medium"/>
                <a:ea typeface="Exo Medium"/>
                <a:cs typeface="Exo Medium"/>
                <a:sym typeface="Exo Medium"/>
              </a:rPr>
              <a:t>Xử lý dữ liệu bị mất cân bằng (</a:t>
            </a:r>
            <a:r>
              <a:rPr b="1" lang="en-US">
                <a:latin typeface="Exo"/>
                <a:ea typeface="Exo"/>
                <a:cs typeface="Exo"/>
                <a:sym typeface="Exo"/>
              </a:rPr>
              <a:t>Imbalance Data</a:t>
            </a:r>
            <a:r>
              <a:rPr lang="en-US">
                <a:latin typeface="Exo Medium"/>
                <a:ea typeface="Exo Medium"/>
                <a:cs typeface="Exo Medium"/>
                <a:sym typeface="Exo Medium"/>
              </a:rPr>
              <a:t>):</a:t>
            </a:r>
            <a:endParaRPr>
              <a:latin typeface="Exo Medium"/>
              <a:ea typeface="Exo Medium"/>
              <a:cs typeface="Exo Medium"/>
              <a:sym typeface="Exo Medium"/>
            </a:endParaRPr>
          </a:p>
          <a:p>
            <a:pPr indent="0" lvl="0" marL="0" rtl="0" algn="l">
              <a:lnSpc>
                <a:spcPct val="90000"/>
              </a:lnSpc>
              <a:spcBef>
                <a:spcPts val="1000"/>
              </a:spcBef>
              <a:spcAft>
                <a:spcPts val="0"/>
              </a:spcAft>
              <a:buSzPts val="2800"/>
              <a:buNone/>
            </a:pPr>
            <a:r>
              <a:rPr lang="en-US" sz="1800">
                <a:latin typeface="Exo Medium"/>
                <a:ea typeface="Exo Medium"/>
                <a:cs typeface="Exo Medium"/>
                <a:sym typeface="Exo Medium"/>
              </a:rPr>
              <a:t>Để giải quyết vấn đề dữ liệu bị mất cân bằng, thường sử dụng 2 phương pháp là Oversampling và Undersampling.</a:t>
            </a:r>
            <a:endParaRPr sz="1800">
              <a:latin typeface="Exo Medium"/>
              <a:ea typeface="Exo Medium"/>
              <a:cs typeface="Exo Medium"/>
              <a:sym typeface="Exo Medium"/>
            </a:endParaRPr>
          </a:p>
          <a:p>
            <a:pPr indent="0" lvl="0" marL="50800" rtl="0" algn="l">
              <a:lnSpc>
                <a:spcPct val="90000"/>
              </a:lnSpc>
              <a:spcBef>
                <a:spcPts val="1000"/>
              </a:spcBef>
              <a:spcAft>
                <a:spcPts val="0"/>
              </a:spcAft>
              <a:buSzPts val="2800"/>
              <a:buNone/>
            </a:pPr>
            <a:r>
              <a:t/>
            </a:r>
            <a:endParaRPr>
              <a:latin typeface="Exo Medium"/>
              <a:ea typeface="Exo Medium"/>
              <a:cs typeface="Exo Medium"/>
              <a:sym typeface="Exo Medium"/>
            </a:endParaRPr>
          </a:p>
          <a:p>
            <a:pPr indent="0" lvl="0" marL="0" rtl="0" algn="l">
              <a:lnSpc>
                <a:spcPct val="90000"/>
              </a:lnSpc>
              <a:spcBef>
                <a:spcPts val="1000"/>
              </a:spcBef>
              <a:spcAft>
                <a:spcPts val="0"/>
              </a:spcAft>
              <a:buSzPts val="2800"/>
              <a:buNone/>
            </a:pPr>
            <a:r>
              <a:t/>
            </a:r>
            <a:endParaRPr>
              <a:latin typeface="Exo Medium"/>
              <a:ea typeface="Exo Medium"/>
              <a:cs typeface="Exo Medium"/>
              <a:sym typeface="Exo Medium"/>
            </a:endParaRPr>
          </a:p>
          <a:p>
            <a:pPr indent="0" lvl="0" marL="0" rtl="0" algn="l">
              <a:lnSpc>
                <a:spcPct val="70000"/>
              </a:lnSpc>
              <a:spcBef>
                <a:spcPts val="800"/>
              </a:spcBef>
              <a:spcAft>
                <a:spcPts val="0"/>
              </a:spcAft>
              <a:buSzPts val="2800"/>
              <a:buNone/>
            </a:pPr>
            <a:r>
              <a:t/>
            </a:r>
            <a:endParaRPr sz="100">
              <a:latin typeface="Exo Medium"/>
              <a:ea typeface="Exo Medium"/>
              <a:cs typeface="Exo Medium"/>
              <a:sym typeface="Exo Medium"/>
            </a:endParaRPr>
          </a:p>
          <a:p>
            <a:pPr indent="0" lvl="0" marL="0" rtl="0" algn="l">
              <a:lnSpc>
                <a:spcPct val="90000"/>
              </a:lnSpc>
              <a:spcBef>
                <a:spcPts val="1000"/>
              </a:spcBef>
              <a:spcAft>
                <a:spcPts val="0"/>
              </a:spcAft>
              <a:buSzPts val="2800"/>
              <a:buNone/>
            </a:pPr>
            <a:r>
              <a:t/>
            </a:r>
            <a:endParaRPr>
              <a:latin typeface="Exo Medium"/>
              <a:ea typeface="Exo Medium"/>
              <a:cs typeface="Exo Medium"/>
              <a:sym typeface="Exo Medium"/>
            </a:endParaRPr>
          </a:p>
        </p:txBody>
      </p:sp>
      <p:pic>
        <p:nvPicPr>
          <p:cNvPr id="349" name="Google Shape;349;g24c8023a94c_0_390"/>
          <p:cNvPicPr preferRelativeResize="0"/>
          <p:nvPr/>
        </p:nvPicPr>
        <p:blipFill rotWithShape="1">
          <a:blip r:embed="rId3">
            <a:alphaModFix/>
          </a:blip>
          <a:srcRect b="0" l="0" r="0" t="0"/>
          <a:stretch/>
        </p:blipFill>
        <p:spPr>
          <a:xfrm>
            <a:off x="671521" y="1971584"/>
            <a:ext cx="88821" cy="190315"/>
          </a:xfrm>
          <a:prstGeom prst="rect">
            <a:avLst/>
          </a:prstGeom>
          <a:noFill/>
          <a:ln>
            <a:noFill/>
          </a:ln>
        </p:spPr>
      </p:pic>
      <p:pic>
        <p:nvPicPr>
          <p:cNvPr id="350" name="Google Shape;350;g24c8023a94c_0_390"/>
          <p:cNvPicPr preferRelativeResize="0"/>
          <p:nvPr/>
        </p:nvPicPr>
        <p:blipFill rotWithShape="1">
          <a:blip r:embed="rId4">
            <a:alphaModFix/>
          </a:blip>
          <a:srcRect b="64829" l="-168" r="65616" t="0"/>
          <a:stretch/>
        </p:blipFill>
        <p:spPr>
          <a:xfrm>
            <a:off x="8042424" y="5035175"/>
            <a:ext cx="4145677" cy="1822826"/>
          </a:xfrm>
          <a:prstGeom prst="rect">
            <a:avLst/>
          </a:prstGeom>
          <a:noFill/>
          <a:ln>
            <a:noFill/>
          </a:ln>
        </p:spPr>
      </p:pic>
      <p:pic>
        <p:nvPicPr>
          <p:cNvPr id="351" name="Google Shape;351;g24c8023a94c_0_390"/>
          <p:cNvPicPr preferRelativeResize="0"/>
          <p:nvPr/>
        </p:nvPicPr>
        <p:blipFill rotWithShape="1">
          <a:blip r:embed="rId5">
            <a:alphaModFix/>
          </a:blip>
          <a:srcRect b="0" l="0" r="0" t="0"/>
          <a:stretch/>
        </p:blipFill>
        <p:spPr>
          <a:xfrm>
            <a:off x="1026254" y="3076900"/>
            <a:ext cx="9579825" cy="30990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pic>
        <p:nvPicPr>
          <p:cNvPr id="356" name="Google Shape;356;g24c8023a94c_0_588"/>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357" name="Google Shape;357;g24c8023a94c_0_588"/>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358" name="Google Shape;358;g24c8023a94c_0_588"/>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359" name="Google Shape;359;g24c8023a94c_0_588"/>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360" name="Google Shape;360;g24c8023a94c_0_588"/>
          <p:cNvSpPr txBox="1"/>
          <p:nvPr/>
        </p:nvSpPr>
        <p:spPr>
          <a:xfrm>
            <a:off x="-64550" y="2990400"/>
            <a:ext cx="93567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FEATURE SCALING</a:t>
            </a:r>
            <a:endParaRPr b="0" i="0" sz="5100" u="none" cap="none" strike="noStrike">
              <a:solidFill>
                <a:schemeClr val="lt1"/>
              </a:solidFill>
              <a:latin typeface="Exo Black"/>
              <a:ea typeface="Exo Black"/>
              <a:cs typeface="Exo Black"/>
              <a:sym typeface="Exo Black"/>
            </a:endParaRPr>
          </a:p>
        </p:txBody>
      </p:sp>
      <p:pic>
        <p:nvPicPr>
          <p:cNvPr id="361" name="Google Shape;361;g24c8023a94c_0_588"/>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24c8023a94c_0_379"/>
          <p:cNvSpPr txBox="1"/>
          <p:nvPr>
            <p:ph type="title"/>
          </p:nvPr>
        </p:nvSpPr>
        <p:spPr>
          <a:xfrm>
            <a:off x="671525" y="4572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CÁC VẤN ĐỀ CỦA DỮ LIỆU TRONG PHÂN TÍCH DỰ ĐOÁN</a:t>
            </a:r>
            <a:endParaRPr/>
          </a:p>
        </p:txBody>
      </p:sp>
      <p:sp>
        <p:nvSpPr>
          <p:cNvPr id="368" name="Google Shape;368;g24c8023a94c_0_379"/>
          <p:cNvSpPr txBox="1"/>
          <p:nvPr>
            <p:ph idx="1" type="body"/>
          </p:nvPr>
        </p:nvSpPr>
        <p:spPr>
          <a:xfrm>
            <a:off x="760350" y="1814000"/>
            <a:ext cx="10515600" cy="1912500"/>
          </a:xfrm>
          <a:prstGeom prst="rect">
            <a:avLst/>
          </a:prstGeom>
          <a:noFill/>
          <a:ln>
            <a:noFill/>
          </a:ln>
        </p:spPr>
        <p:txBody>
          <a:bodyPr anchorCtr="0" anchor="t" bIns="45700" lIns="91425" spcFirstLastPara="1" rIns="91425" wrap="square" tIns="45700">
            <a:normAutofit fontScale="25000" lnSpcReduction="20000"/>
          </a:bodyPr>
          <a:lstStyle/>
          <a:p>
            <a:pPr indent="0" lvl="0" marL="50800" rtl="0" algn="l">
              <a:lnSpc>
                <a:spcPct val="90000"/>
              </a:lnSpc>
              <a:spcBef>
                <a:spcPts val="1000"/>
              </a:spcBef>
              <a:spcAft>
                <a:spcPts val="0"/>
              </a:spcAft>
              <a:buSzPct val="50909"/>
              <a:buNone/>
            </a:pPr>
            <a:r>
              <a:rPr b="1" lang="en-US" sz="5500">
                <a:latin typeface="Exo"/>
                <a:ea typeface="Exo"/>
                <a:cs typeface="Exo"/>
                <a:sym typeface="Exo"/>
              </a:rPr>
              <a:t>Dữ liệu có tỷ lệ chia khác nhau :</a:t>
            </a:r>
            <a:endParaRPr b="1" sz="5500">
              <a:latin typeface="Exo"/>
              <a:ea typeface="Exo"/>
              <a:cs typeface="Exo"/>
              <a:sym typeface="Exo"/>
            </a:endParaRPr>
          </a:p>
          <a:p>
            <a:pPr indent="0" lvl="0" marL="0" rtl="0" algn="l">
              <a:lnSpc>
                <a:spcPct val="115000"/>
              </a:lnSpc>
              <a:spcBef>
                <a:spcPts val="1000"/>
              </a:spcBef>
              <a:spcAft>
                <a:spcPts val="0"/>
              </a:spcAft>
              <a:buSzPct val="50909"/>
              <a:buNone/>
            </a:pPr>
            <a:r>
              <a:rPr lang="en-US" sz="5500">
                <a:latin typeface="Exo Medium"/>
                <a:ea typeface="Exo Medium"/>
                <a:cs typeface="Exo Medium"/>
                <a:sym typeface="Exo Medium"/>
              </a:rPr>
              <a:t>Dữ liệu có hiện tượng giữa các biến trong dữ liệu không có cùng một tỷ lệ chia, làm ảnh hưởng đến việc phân tích dự đoán nhiều khi mà mô hình ML sẽ ưu tiên học trên biến có tỉ lệ chia lớn. </a:t>
            </a:r>
            <a:endParaRPr sz="5500">
              <a:latin typeface="Exo Medium"/>
              <a:ea typeface="Exo Medium"/>
              <a:cs typeface="Exo Medium"/>
              <a:sym typeface="Exo Medium"/>
            </a:endParaRPr>
          </a:p>
          <a:p>
            <a:pPr indent="0" lvl="0" marL="0" rtl="0" algn="l">
              <a:lnSpc>
                <a:spcPct val="115000"/>
              </a:lnSpc>
              <a:spcBef>
                <a:spcPts val="1000"/>
              </a:spcBef>
              <a:spcAft>
                <a:spcPts val="0"/>
              </a:spcAft>
              <a:buSzPct val="50909"/>
              <a:buNone/>
            </a:pPr>
            <a:r>
              <a:rPr lang="en-US" sz="5500">
                <a:latin typeface="Exo Medium"/>
                <a:ea typeface="Exo Medium"/>
                <a:cs typeface="Exo Medium"/>
                <a:sym typeface="Exo Medium"/>
              </a:rPr>
              <a:t>Để đồng nhất tỷ lệ chia, người sẽ xử lý qua bước gọi là “</a:t>
            </a:r>
            <a:r>
              <a:rPr b="1" lang="en-US" sz="5500">
                <a:latin typeface="Exo"/>
                <a:ea typeface="Exo"/>
                <a:cs typeface="Exo"/>
                <a:sym typeface="Exo"/>
              </a:rPr>
              <a:t>Scaler Data</a:t>
            </a:r>
            <a:r>
              <a:rPr lang="en-US" sz="5500">
                <a:latin typeface="Exo Medium"/>
                <a:ea typeface="Exo Medium"/>
                <a:cs typeface="Exo Medium"/>
                <a:sym typeface="Exo Medium"/>
              </a:rPr>
              <a:t>”.</a:t>
            </a:r>
            <a:endParaRPr sz="3500">
              <a:latin typeface="Exo Medium"/>
              <a:ea typeface="Exo Medium"/>
              <a:cs typeface="Exo Medium"/>
              <a:sym typeface="Exo Medium"/>
            </a:endParaRPr>
          </a:p>
          <a:p>
            <a:pPr indent="0" lvl="0" marL="50800" rtl="0" algn="l">
              <a:lnSpc>
                <a:spcPct val="90000"/>
              </a:lnSpc>
              <a:spcBef>
                <a:spcPts val="1000"/>
              </a:spcBef>
              <a:spcAft>
                <a:spcPts val="0"/>
              </a:spcAft>
              <a:buSzPct val="100000"/>
              <a:buNone/>
            </a:pPr>
            <a:r>
              <a:t/>
            </a:r>
            <a:endParaRPr>
              <a:latin typeface="Exo Medium"/>
              <a:ea typeface="Exo Medium"/>
              <a:cs typeface="Exo Medium"/>
              <a:sym typeface="Exo Medium"/>
            </a:endParaRPr>
          </a:p>
          <a:p>
            <a:pPr indent="0" lvl="0" marL="0" rtl="0" algn="l">
              <a:lnSpc>
                <a:spcPct val="90000"/>
              </a:lnSpc>
              <a:spcBef>
                <a:spcPts val="1000"/>
              </a:spcBef>
              <a:spcAft>
                <a:spcPts val="0"/>
              </a:spcAft>
              <a:buSzPct val="100000"/>
              <a:buNone/>
            </a:pPr>
            <a:r>
              <a:t/>
            </a:r>
            <a:endParaRPr>
              <a:latin typeface="Exo Medium"/>
              <a:ea typeface="Exo Medium"/>
              <a:cs typeface="Exo Medium"/>
              <a:sym typeface="Exo Medium"/>
            </a:endParaRPr>
          </a:p>
          <a:p>
            <a:pPr indent="0" lvl="0" marL="0" rtl="0" algn="l">
              <a:lnSpc>
                <a:spcPct val="70000"/>
              </a:lnSpc>
              <a:spcBef>
                <a:spcPts val="800"/>
              </a:spcBef>
              <a:spcAft>
                <a:spcPts val="0"/>
              </a:spcAft>
              <a:buSzPts val="700"/>
              <a:buNone/>
            </a:pPr>
            <a:r>
              <a:t/>
            </a:r>
            <a:endParaRPr sz="100">
              <a:latin typeface="Exo Medium"/>
              <a:ea typeface="Exo Medium"/>
              <a:cs typeface="Exo Medium"/>
              <a:sym typeface="Exo Medium"/>
            </a:endParaRPr>
          </a:p>
          <a:p>
            <a:pPr indent="0" lvl="0" marL="0" rtl="0" algn="l">
              <a:lnSpc>
                <a:spcPct val="90000"/>
              </a:lnSpc>
              <a:spcBef>
                <a:spcPts val="1000"/>
              </a:spcBef>
              <a:spcAft>
                <a:spcPts val="0"/>
              </a:spcAft>
              <a:buSzPct val="100000"/>
              <a:buNone/>
            </a:pPr>
            <a:r>
              <a:t/>
            </a:r>
            <a:endParaRPr>
              <a:latin typeface="Exo Medium"/>
              <a:ea typeface="Exo Medium"/>
              <a:cs typeface="Exo Medium"/>
              <a:sym typeface="Exo Medium"/>
            </a:endParaRPr>
          </a:p>
        </p:txBody>
      </p:sp>
      <p:pic>
        <p:nvPicPr>
          <p:cNvPr id="369" name="Google Shape;369;g24c8023a94c_0_379"/>
          <p:cNvPicPr preferRelativeResize="0"/>
          <p:nvPr/>
        </p:nvPicPr>
        <p:blipFill rotWithShape="1">
          <a:blip r:embed="rId3">
            <a:alphaModFix/>
          </a:blip>
          <a:srcRect b="0" l="0" r="0" t="0"/>
          <a:stretch/>
        </p:blipFill>
        <p:spPr>
          <a:xfrm>
            <a:off x="671521" y="1814009"/>
            <a:ext cx="88821" cy="190315"/>
          </a:xfrm>
          <a:prstGeom prst="rect">
            <a:avLst/>
          </a:prstGeom>
          <a:noFill/>
          <a:ln>
            <a:noFill/>
          </a:ln>
        </p:spPr>
      </p:pic>
      <p:pic>
        <p:nvPicPr>
          <p:cNvPr id="370" name="Google Shape;370;g24c8023a94c_0_379"/>
          <p:cNvPicPr preferRelativeResize="0"/>
          <p:nvPr/>
        </p:nvPicPr>
        <p:blipFill rotWithShape="1">
          <a:blip r:embed="rId4">
            <a:alphaModFix/>
          </a:blip>
          <a:srcRect b="64829" l="-168" r="65616" t="0"/>
          <a:stretch/>
        </p:blipFill>
        <p:spPr>
          <a:xfrm>
            <a:off x="8042424" y="5035175"/>
            <a:ext cx="4145677" cy="1822826"/>
          </a:xfrm>
          <a:prstGeom prst="rect">
            <a:avLst/>
          </a:prstGeom>
          <a:noFill/>
          <a:ln>
            <a:noFill/>
          </a:ln>
        </p:spPr>
      </p:pic>
      <p:pic>
        <p:nvPicPr>
          <p:cNvPr id="371" name="Google Shape;371;g24c8023a94c_0_379"/>
          <p:cNvPicPr preferRelativeResize="0"/>
          <p:nvPr/>
        </p:nvPicPr>
        <p:blipFill rotWithShape="1">
          <a:blip r:embed="rId5">
            <a:alphaModFix/>
          </a:blip>
          <a:srcRect b="0" l="0" r="0" t="0"/>
          <a:stretch/>
        </p:blipFill>
        <p:spPr>
          <a:xfrm>
            <a:off x="756477" y="2977975"/>
            <a:ext cx="4660525" cy="3345400"/>
          </a:xfrm>
          <a:prstGeom prst="rect">
            <a:avLst/>
          </a:prstGeom>
          <a:noFill/>
          <a:ln>
            <a:noFill/>
          </a:ln>
        </p:spPr>
      </p:pic>
      <p:sp>
        <p:nvSpPr>
          <p:cNvPr id="372" name="Google Shape;372;g24c8023a94c_0_379"/>
          <p:cNvSpPr txBox="1"/>
          <p:nvPr/>
        </p:nvSpPr>
        <p:spPr>
          <a:xfrm>
            <a:off x="597800" y="6255775"/>
            <a:ext cx="5309400" cy="400200"/>
          </a:xfrm>
          <a:prstGeom prst="rect">
            <a:avLst/>
          </a:prstGeom>
          <a:solidFill>
            <a:srgbClr val="444654"/>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Exo"/>
                <a:ea typeface="Exo"/>
                <a:cs typeface="Exo"/>
                <a:sym typeface="Exo"/>
              </a:rPr>
              <a:t>Ví dụ: Data có các features đang có range khác nhau</a:t>
            </a:r>
            <a:endParaRPr b="1" i="0" sz="1400" u="none" cap="none" strike="noStrike">
              <a:solidFill>
                <a:schemeClr val="lt1"/>
              </a:solidFill>
              <a:latin typeface="Exo"/>
              <a:ea typeface="Exo"/>
              <a:cs typeface="Exo"/>
              <a:sym typeface="Exo"/>
            </a:endParaRPr>
          </a:p>
        </p:txBody>
      </p:sp>
      <p:sp>
        <p:nvSpPr>
          <p:cNvPr id="373" name="Google Shape;373;g24c8023a94c_0_379"/>
          <p:cNvSpPr txBox="1"/>
          <p:nvPr/>
        </p:nvSpPr>
        <p:spPr>
          <a:xfrm>
            <a:off x="1096800" y="2977975"/>
            <a:ext cx="427200" cy="3201600"/>
          </a:xfrm>
          <a:prstGeom prst="rect">
            <a:avLst/>
          </a:prstGeom>
          <a:noFill/>
          <a:ln cap="flat" cmpd="sng" w="9525">
            <a:solidFill>
              <a:srgbClr val="E11F26"/>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74" name="Google Shape;374;g24c8023a94c_0_379"/>
          <p:cNvSpPr txBox="1"/>
          <p:nvPr/>
        </p:nvSpPr>
        <p:spPr>
          <a:xfrm>
            <a:off x="4756400" y="2977975"/>
            <a:ext cx="660600" cy="3201600"/>
          </a:xfrm>
          <a:prstGeom prst="rect">
            <a:avLst/>
          </a:prstGeom>
          <a:noFill/>
          <a:ln cap="flat" cmpd="sng" w="9525">
            <a:solidFill>
              <a:srgbClr val="E11F26"/>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id="375" name="Google Shape;375;g24c8023a94c_0_379"/>
          <p:cNvPicPr preferRelativeResize="0"/>
          <p:nvPr/>
        </p:nvPicPr>
        <p:blipFill rotWithShape="1">
          <a:blip r:embed="rId6">
            <a:alphaModFix/>
          </a:blip>
          <a:srcRect b="0" l="0" r="0" t="0"/>
          <a:stretch/>
        </p:blipFill>
        <p:spPr>
          <a:xfrm>
            <a:off x="6829425" y="3049875"/>
            <a:ext cx="5008425" cy="3201600"/>
          </a:xfrm>
          <a:prstGeom prst="rect">
            <a:avLst/>
          </a:prstGeom>
          <a:noFill/>
          <a:ln>
            <a:noFill/>
          </a:ln>
        </p:spPr>
      </p:pic>
      <p:sp>
        <p:nvSpPr>
          <p:cNvPr id="376" name="Google Shape;376;g24c8023a94c_0_379"/>
          <p:cNvSpPr txBox="1"/>
          <p:nvPr/>
        </p:nvSpPr>
        <p:spPr>
          <a:xfrm>
            <a:off x="6755250" y="6255775"/>
            <a:ext cx="5309400" cy="400200"/>
          </a:xfrm>
          <a:prstGeom prst="rect">
            <a:avLst/>
          </a:prstGeom>
          <a:solidFill>
            <a:srgbClr val="444654"/>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Exo"/>
                <a:ea typeface="Exo"/>
                <a:cs typeface="Exo"/>
                <a:sym typeface="Exo"/>
              </a:rPr>
              <a:t>Sau khi scaling data</a:t>
            </a:r>
            <a:endParaRPr b="1" i="0" sz="1400" u="none" cap="none" strike="noStrike">
              <a:solidFill>
                <a:schemeClr val="lt1"/>
              </a:solidFill>
              <a:latin typeface="Exo"/>
              <a:ea typeface="Exo"/>
              <a:cs typeface="Exo"/>
              <a:sym typeface="Exo"/>
            </a:endParaRPr>
          </a:p>
        </p:txBody>
      </p:sp>
      <p:sp>
        <p:nvSpPr>
          <p:cNvPr id="377" name="Google Shape;377;g24c8023a94c_0_379"/>
          <p:cNvSpPr/>
          <p:nvPr/>
        </p:nvSpPr>
        <p:spPr>
          <a:xfrm>
            <a:off x="5650475" y="4249375"/>
            <a:ext cx="956700" cy="341100"/>
          </a:xfrm>
          <a:prstGeom prst="rightArrow">
            <a:avLst>
              <a:gd fmla="val 50000" name="adj1"/>
              <a:gd fmla="val 50000" name="adj2"/>
            </a:avLst>
          </a:prstGeom>
          <a:solidFill>
            <a:srgbClr val="E31F26"/>
          </a:solidFill>
          <a:ln cap="flat" cmpd="sng" w="9525">
            <a:solidFill>
              <a:srgbClr val="E31F2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78" name="Google Shape;378;g24c8023a94c_0_379"/>
          <p:cNvSpPr txBox="1"/>
          <p:nvPr/>
        </p:nvSpPr>
        <p:spPr>
          <a:xfrm>
            <a:off x="7198950" y="2977975"/>
            <a:ext cx="660600" cy="3201600"/>
          </a:xfrm>
          <a:prstGeom prst="rect">
            <a:avLst/>
          </a:prstGeom>
          <a:noFill/>
          <a:ln cap="flat" cmpd="sng" w="9525">
            <a:solidFill>
              <a:srgbClr val="E11F26"/>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79" name="Google Shape;379;g24c8023a94c_0_379"/>
          <p:cNvSpPr txBox="1"/>
          <p:nvPr/>
        </p:nvSpPr>
        <p:spPr>
          <a:xfrm>
            <a:off x="11177250" y="2977975"/>
            <a:ext cx="660600" cy="3201600"/>
          </a:xfrm>
          <a:prstGeom prst="rect">
            <a:avLst/>
          </a:prstGeom>
          <a:noFill/>
          <a:ln cap="flat" cmpd="sng" w="9525">
            <a:solidFill>
              <a:srgbClr val="E11F26"/>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2945db4bf4d_3_0"/>
          <p:cNvSpPr txBox="1"/>
          <p:nvPr>
            <p:ph idx="12" type="sldNum"/>
          </p:nvPr>
        </p:nvSpPr>
        <p:spPr>
          <a:xfrm>
            <a:off x="8737600" y="6248400"/>
            <a:ext cx="25401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r>
              <a:rPr lang="en-US"/>
              <a:t>       </a:t>
            </a:r>
            <a:fld id="{00000000-1234-1234-1234-123412341234}" type="slidenum">
              <a:rPr lang="en-US"/>
              <a:t>‹#›</a:t>
            </a:fld>
            <a:endParaRPr/>
          </a:p>
        </p:txBody>
      </p:sp>
      <p:pic>
        <p:nvPicPr>
          <p:cNvPr id="386" name="Google Shape;386;g2945db4bf4d_3_0"/>
          <p:cNvPicPr preferRelativeResize="0"/>
          <p:nvPr/>
        </p:nvPicPr>
        <p:blipFill rotWithShape="1">
          <a:blip r:embed="rId3">
            <a:alphaModFix/>
          </a:blip>
          <a:srcRect b="0" l="0" r="0" t="0"/>
          <a:stretch/>
        </p:blipFill>
        <p:spPr>
          <a:xfrm>
            <a:off x="748950" y="1494225"/>
            <a:ext cx="10816249" cy="5074650"/>
          </a:xfrm>
          <a:prstGeom prst="rect">
            <a:avLst/>
          </a:prstGeom>
          <a:noFill/>
          <a:ln>
            <a:noFill/>
          </a:ln>
        </p:spPr>
      </p:pic>
      <p:sp>
        <p:nvSpPr>
          <p:cNvPr id="387" name="Google Shape;387;g2945db4bf4d_3_0"/>
          <p:cNvSpPr txBox="1"/>
          <p:nvPr>
            <p:ph type="title"/>
          </p:nvPr>
        </p:nvSpPr>
        <p:spPr>
          <a:xfrm>
            <a:off x="671525" y="4572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FEATURES SCALING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g24c8023a94c_0_612"/>
          <p:cNvSpPr txBox="1"/>
          <p:nvPr>
            <p:ph type="title"/>
          </p:nvPr>
        </p:nvSpPr>
        <p:spPr>
          <a:xfrm>
            <a:off x="671525" y="4572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NORMALIZATION | MIN-MAX SCALER</a:t>
            </a:r>
            <a:endParaRPr/>
          </a:p>
        </p:txBody>
      </p:sp>
      <p:pic>
        <p:nvPicPr>
          <p:cNvPr id="394" name="Google Shape;394;g24c8023a94c_0_612"/>
          <p:cNvPicPr preferRelativeResize="0"/>
          <p:nvPr/>
        </p:nvPicPr>
        <p:blipFill rotWithShape="1">
          <a:blip r:embed="rId3">
            <a:alphaModFix/>
          </a:blip>
          <a:srcRect b="64829" l="-168" r="65616" t="0"/>
          <a:stretch/>
        </p:blipFill>
        <p:spPr>
          <a:xfrm>
            <a:off x="8042424" y="5035175"/>
            <a:ext cx="4145677" cy="1822826"/>
          </a:xfrm>
          <a:prstGeom prst="rect">
            <a:avLst/>
          </a:prstGeom>
          <a:noFill/>
          <a:ln>
            <a:noFill/>
          </a:ln>
        </p:spPr>
      </p:pic>
      <p:sp>
        <p:nvSpPr>
          <p:cNvPr id="395" name="Google Shape;395;g24c8023a94c_0_612"/>
          <p:cNvSpPr txBox="1"/>
          <p:nvPr/>
        </p:nvSpPr>
        <p:spPr>
          <a:xfrm>
            <a:off x="1872575" y="4832400"/>
            <a:ext cx="3102000" cy="400200"/>
          </a:xfrm>
          <a:prstGeom prst="rect">
            <a:avLst/>
          </a:prstGeom>
          <a:solidFill>
            <a:srgbClr val="444654"/>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Exo"/>
                <a:ea typeface="Exo"/>
                <a:cs typeface="Exo"/>
                <a:sym typeface="Exo"/>
              </a:rPr>
              <a:t>Ví dụ: Trước khi Normalization</a:t>
            </a:r>
            <a:endParaRPr b="1" i="0" sz="1400" u="none" cap="none" strike="noStrike">
              <a:solidFill>
                <a:schemeClr val="lt1"/>
              </a:solidFill>
              <a:latin typeface="Exo"/>
              <a:ea typeface="Exo"/>
              <a:cs typeface="Exo"/>
              <a:sym typeface="Exo"/>
            </a:endParaRPr>
          </a:p>
        </p:txBody>
      </p:sp>
      <p:sp>
        <p:nvSpPr>
          <p:cNvPr id="396" name="Google Shape;396;g24c8023a94c_0_612"/>
          <p:cNvSpPr txBox="1"/>
          <p:nvPr/>
        </p:nvSpPr>
        <p:spPr>
          <a:xfrm>
            <a:off x="7945725" y="4767875"/>
            <a:ext cx="3170100" cy="400200"/>
          </a:xfrm>
          <a:prstGeom prst="rect">
            <a:avLst/>
          </a:prstGeom>
          <a:solidFill>
            <a:srgbClr val="444654"/>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Exo"/>
                <a:ea typeface="Exo"/>
                <a:cs typeface="Exo"/>
                <a:sym typeface="Exo"/>
              </a:rPr>
              <a:t>Sau khi Normalization data</a:t>
            </a:r>
            <a:endParaRPr b="1" i="0" sz="1400" u="none" cap="none" strike="noStrike">
              <a:solidFill>
                <a:schemeClr val="lt1"/>
              </a:solidFill>
              <a:latin typeface="Exo"/>
              <a:ea typeface="Exo"/>
              <a:cs typeface="Exo"/>
              <a:sym typeface="Exo"/>
            </a:endParaRPr>
          </a:p>
        </p:txBody>
      </p:sp>
      <p:pic>
        <p:nvPicPr>
          <p:cNvPr descr="A graph of a graph and a graph of a graph&#10;&#10;Description automatically generated" id="397" name="Google Shape;397;g24c8023a94c_0_612"/>
          <p:cNvPicPr preferRelativeResize="0"/>
          <p:nvPr/>
        </p:nvPicPr>
        <p:blipFill rotWithShape="1">
          <a:blip r:embed="rId4">
            <a:alphaModFix/>
          </a:blip>
          <a:srcRect b="0" l="0" r="0" t="0"/>
          <a:stretch/>
        </p:blipFill>
        <p:spPr>
          <a:xfrm>
            <a:off x="533400" y="1907863"/>
            <a:ext cx="10911250" cy="25879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g24c8023a94c_0_597"/>
          <p:cNvSpPr txBox="1"/>
          <p:nvPr>
            <p:ph type="title"/>
          </p:nvPr>
        </p:nvSpPr>
        <p:spPr>
          <a:xfrm>
            <a:off x="671525" y="4572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STANDARDIZATION </a:t>
            </a:r>
            <a:endParaRPr/>
          </a:p>
        </p:txBody>
      </p:sp>
      <p:pic>
        <p:nvPicPr>
          <p:cNvPr id="404" name="Google Shape;404;g24c8023a94c_0_597"/>
          <p:cNvPicPr preferRelativeResize="0"/>
          <p:nvPr/>
        </p:nvPicPr>
        <p:blipFill rotWithShape="1">
          <a:blip r:embed="rId3">
            <a:alphaModFix/>
          </a:blip>
          <a:srcRect b="64829" l="-168" r="65616" t="0"/>
          <a:stretch/>
        </p:blipFill>
        <p:spPr>
          <a:xfrm>
            <a:off x="8042424" y="5035175"/>
            <a:ext cx="4145677" cy="1822826"/>
          </a:xfrm>
          <a:prstGeom prst="rect">
            <a:avLst/>
          </a:prstGeom>
          <a:noFill/>
          <a:ln>
            <a:noFill/>
          </a:ln>
        </p:spPr>
      </p:pic>
      <p:pic>
        <p:nvPicPr>
          <p:cNvPr descr="A comparison of a graph&#10;&#10;Description automatically generated" id="405" name="Google Shape;405;g24c8023a94c_0_597"/>
          <p:cNvPicPr preferRelativeResize="0"/>
          <p:nvPr/>
        </p:nvPicPr>
        <p:blipFill rotWithShape="1">
          <a:blip r:embed="rId4">
            <a:alphaModFix/>
          </a:blip>
          <a:srcRect b="0" l="0" r="0" t="0"/>
          <a:stretch/>
        </p:blipFill>
        <p:spPr>
          <a:xfrm>
            <a:off x="85275" y="1782900"/>
            <a:ext cx="11750301" cy="3108250"/>
          </a:xfrm>
          <a:prstGeom prst="rect">
            <a:avLst/>
          </a:prstGeom>
          <a:noFill/>
          <a:ln>
            <a:noFill/>
          </a:ln>
        </p:spPr>
      </p:pic>
      <p:sp>
        <p:nvSpPr>
          <p:cNvPr id="406" name="Google Shape;406;g24c8023a94c_0_597"/>
          <p:cNvSpPr txBox="1"/>
          <p:nvPr/>
        </p:nvSpPr>
        <p:spPr>
          <a:xfrm>
            <a:off x="1524000" y="4949125"/>
            <a:ext cx="3309600" cy="400200"/>
          </a:xfrm>
          <a:prstGeom prst="rect">
            <a:avLst/>
          </a:prstGeom>
          <a:solidFill>
            <a:srgbClr val="444654"/>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Exo"/>
                <a:ea typeface="Exo"/>
                <a:cs typeface="Exo"/>
                <a:sym typeface="Exo"/>
              </a:rPr>
              <a:t>Trước khi Standardization Data</a:t>
            </a:r>
            <a:endParaRPr b="1" i="0" sz="1400" u="none" cap="none" strike="noStrike">
              <a:solidFill>
                <a:schemeClr val="lt1"/>
              </a:solidFill>
              <a:latin typeface="Exo"/>
              <a:ea typeface="Exo"/>
              <a:cs typeface="Exo"/>
              <a:sym typeface="Exo"/>
            </a:endParaRPr>
          </a:p>
        </p:txBody>
      </p:sp>
      <p:sp>
        <p:nvSpPr>
          <p:cNvPr id="407" name="Google Shape;407;g24c8023a94c_0_597"/>
          <p:cNvSpPr txBox="1"/>
          <p:nvPr/>
        </p:nvSpPr>
        <p:spPr>
          <a:xfrm>
            <a:off x="7888500" y="4949125"/>
            <a:ext cx="3170100" cy="400200"/>
          </a:xfrm>
          <a:prstGeom prst="rect">
            <a:avLst/>
          </a:prstGeom>
          <a:solidFill>
            <a:srgbClr val="444654"/>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Exo"/>
                <a:ea typeface="Exo"/>
                <a:cs typeface="Exo"/>
                <a:sym typeface="Exo"/>
              </a:rPr>
              <a:t>Sau khi Standardization data</a:t>
            </a:r>
            <a:endParaRPr b="1" i="0" sz="1400" u="none" cap="none" strike="noStrike">
              <a:solidFill>
                <a:schemeClr val="lt1"/>
              </a:solidFill>
              <a:latin typeface="Exo"/>
              <a:ea typeface="Exo"/>
              <a:cs typeface="Exo"/>
              <a:sym typeface="Ex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id="412" name="Google Shape;412;g28a8d9ee807_2_1"/>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413" name="Google Shape;413;g28a8d9ee807_2_1"/>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414" name="Google Shape;414;g28a8d9ee807_2_1"/>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415" name="Google Shape;415;g28a8d9ee807_2_1"/>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416" name="Google Shape;416;g28a8d9ee807_2_1"/>
          <p:cNvSpPr txBox="1"/>
          <p:nvPr/>
        </p:nvSpPr>
        <p:spPr>
          <a:xfrm>
            <a:off x="-64550" y="2913600"/>
            <a:ext cx="93567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ENCODING DATA</a:t>
            </a:r>
            <a:endParaRPr b="0" i="0" sz="5100" u="none" cap="none" strike="noStrike">
              <a:solidFill>
                <a:schemeClr val="lt1"/>
              </a:solidFill>
              <a:latin typeface="Exo Black"/>
              <a:ea typeface="Exo Black"/>
              <a:cs typeface="Exo Black"/>
              <a:sym typeface="Exo Black"/>
            </a:endParaRPr>
          </a:p>
        </p:txBody>
      </p:sp>
      <p:pic>
        <p:nvPicPr>
          <p:cNvPr id="417" name="Google Shape;417;g28a8d9ee807_2_1"/>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24c8023a94c_0_3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PHÂN TÍCH DỰ ĐOÁN</a:t>
            </a:r>
            <a:endParaRPr/>
          </a:p>
        </p:txBody>
      </p:sp>
      <p:pic>
        <p:nvPicPr>
          <p:cNvPr id="145" name="Google Shape;145;g24c8023a94c_0_332"/>
          <p:cNvPicPr preferRelativeResize="0"/>
          <p:nvPr/>
        </p:nvPicPr>
        <p:blipFill rotWithShape="1">
          <a:blip r:embed="rId3">
            <a:alphaModFix/>
          </a:blip>
          <a:srcRect b="0" l="0" r="0" t="0"/>
          <a:stretch/>
        </p:blipFill>
        <p:spPr>
          <a:xfrm>
            <a:off x="1658025" y="1585125"/>
            <a:ext cx="9346651" cy="486237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28a8d9ee807_2_10"/>
          <p:cNvSpPr txBox="1"/>
          <p:nvPr>
            <p:ph type="title"/>
          </p:nvPr>
        </p:nvSpPr>
        <p:spPr>
          <a:xfrm>
            <a:off x="671525" y="991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ENCODING DATA</a:t>
            </a:r>
            <a:endParaRPr/>
          </a:p>
        </p:txBody>
      </p:sp>
      <p:sp>
        <p:nvSpPr>
          <p:cNvPr id="424" name="Google Shape;424;g28a8d9ee807_2_10"/>
          <p:cNvSpPr txBox="1"/>
          <p:nvPr>
            <p:ph idx="1" type="body"/>
          </p:nvPr>
        </p:nvSpPr>
        <p:spPr>
          <a:xfrm>
            <a:off x="760338" y="1097799"/>
            <a:ext cx="10515600" cy="5467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800"/>
              <a:buNone/>
            </a:pPr>
            <a:r>
              <a:rPr b="1" lang="en-US" sz="2400">
                <a:latin typeface="Exo"/>
                <a:ea typeface="Exo"/>
                <a:cs typeface="Exo"/>
                <a:sym typeface="Exo"/>
              </a:rPr>
              <a:t>Machine Learning </a:t>
            </a:r>
            <a:r>
              <a:rPr lang="en-US" sz="2400">
                <a:latin typeface="Exo Medium"/>
                <a:ea typeface="Exo Medium"/>
                <a:cs typeface="Exo Medium"/>
                <a:sym typeface="Exo Medium"/>
              </a:rPr>
              <a:t>sẽ tính toán, hoạt động trên các biến dạng định lượng (số) thay vì định tính ( dạng text ), do vậy, với các features có dạng định tính, nên chuyển các biến dạng định tính thành định lượng để mô hình có thể hoạt động tốt. Kỹ thuật này gọi là encoding</a:t>
            </a:r>
            <a:endParaRPr sz="2400">
              <a:latin typeface="Exo Medium"/>
              <a:ea typeface="Exo Medium"/>
              <a:cs typeface="Exo Medium"/>
              <a:sym typeface="Exo Medium"/>
            </a:endParaRPr>
          </a:p>
          <a:p>
            <a:pPr indent="0" lvl="0" marL="0" rtl="0" algn="l">
              <a:lnSpc>
                <a:spcPct val="90000"/>
              </a:lnSpc>
              <a:spcBef>
                <a:spcPts val="1000"/>
              </a:spcBef>
              <a:spcAft>
                <a:spcPts val="0"/>
              </a:spcAft>
              <a:buSzPts val="2800"/>
              <a:buNone/>
            </a:pPr>
            <a:r>
              <a:rPr lang="en-US" sz="2400">
                <a:latin typeface="Exo Medium"/>
                <a:ea typeface="Exo Medium"/>
                <a:cs typeface="Exo Medium"/>
                <a:sym typeface="Exo Medium"/>
              </a:rPr>
              <a:t>OnehotEncoding nên được dùng cho các dữ liệu dạng nhị phân, dữ liệu mang tính “multi - categorical” </a:t>
            </a:r>
            <a:endParaRPr sz="2400">
              <a:latin typeface="Exo Medium"/>
              <a:ea typeface="Exo Medium"/>
              <a:cs typeface="Exo Medium"/>
              <a:sym typeface="Exo Medium"/>
            </a:endParaRPr>
          </a:p>
          <a:p>
            <a:pPr indent="0" lvl="0" marL="50800" rtl="0" algn="l">
              <a:lnSpc>
                <a:spcPct val="90000"/>
              </a:lnSpc>
              <a:spcBef>
                <a:spcPts val="1000"/>
              </a:spcBef>
              <a:spcAft>
                <a:spcPts val="0"/>
              </a:spcAft>
              <a:buSzPts val="2800"/>
              <a:buNone/>
            </a:pPr>
            <a:r>
              <a:rPr lang="en-US" sz="2400">
                <a:latin typeface="Exo Medium"/>
                <a:ea typeface="Exo Medium"/>
                <a:cs typeface="Exo Medium"/>
                <a:sym typeface="Exo Medium"/>
              </a:rPr>
              <a:t>OnehotEncoding có thể sẽ làm giảm hiệu suất của mô hình ML khi mã hoá các biến định tính dạng “multiple” khi mà nó sẽ tạo ra nhiều cột.</a:t>
            </a:r>
            <a:endParaRPr>
              <a:latin typeface="Exo Medium"/>
              <a:ea typeface="Exo Medium"/>
              <a:cs typeface="Exo Medium"/>
              <a:sym typeface="Exo Medium"/>
            </a:endParaRPr>
          </a:p>
          <a:p>
            <a:pPr indent="0" lvl="0" marL="0" rtl="0" algn="l">
              <a:lnSpc>
                <a:spcPct val="90000"/>
              </a:lnSpc>
              <a:spcBef>
                <a:spcPts val="1000"/>
              </a:spcBef>
              <a:spcAft>
                <a:spcPts val="0"/>
              </a:spcAft>
              <a:buSzPts val="2800"/>
              <a:buNone/>
            </a:pPr>
            <a:r>
              <a:t/>
            </a:r>
            <a:endParaRPr>
              <a:latin typeface="Exo Medium"/>
              <a:ea typeface="Exo Medium"/>
              <a:cs typeface="Exo Medium"/>
              <a:sym typeface="Exo Medium"/>
            </a:endParaRPr>
          </a:p>
          <a:p>
            <a:pPr indent="0" lvl="0" marL="0" rtl="0" algn="l">
              <a:lnSpc>
                <a:spcPct val="70000"/>
              </a:lnSpc>
              <a:spcBef>
                <a:spcPts val="800"/>
              </a:spcBef>
              <a:spcAft>
                <a:spcPts val="0"/>
              </a:spcAft>
              <a:buSzPts val="2800"/>
              <a:buNone/>
            </a:pPr>
            <a:r>
              <a:t/>
            </a:r>
            <a:endParaRPr sz="100">
              <a:latin typeface="Exo Medium"/>
              <a:ea typeface="Exo Medium"/>
              <a:cs typeface="Exo Medium"/>
              <a:sym typeface="Exo Medium"/>
            </a:endParaRPr>
          </a:p>
          <a:p>
            <a:pPr indent="0" lvl="0" marL="0" rtl="0" algn="l">
              <a:lnSpc>
                <a:spcPct val="90000"/>
              </a:lnSpc>
              <a:spcBef>
                <a:spcPts val="1000"/>
              </a:spcBef>
              <a:spcAft>
                <a:spcPts val="0"/>
              </a:spcAft>
              <a:buSzPts val="2800"/>
              <a:buNone/>
            </a:pPr>
            <a:r>
              <a:t/>
            </a:r>
            <a:endParaRPr>
              <a:latin typeface="Exo Medium"/>
              <a:ea typeface="Exo Medium"/>
              <a:cs typeface="Exo Medium"/>
              <a:sym typeface="Exo Medium"/>
            </a:endParaRPr>
          </a:p>
        </p:txBody>
      </p:sp>
      <p:pic>
        <p:nvPicPr>
          <p:cNvPr id="425" name="Google Shape;425;g28a8d9ee807_2_10"/>
          <p:cNvPicPr preferRelativeResize="0"/>
          <p:nvPr/>
        </p:nvPicPr>
        <p:blipFill rotWithShape="1">
          <a:blip r:embed="rId3">
            <a:alphaModFix/>
          </a:blip>
          <a:srcRect b="0" l="0" r="0" t="0"/>
          <a:stretch/>
        </p:blipFill>
        <p:spPr>
          <a:xfrm flipH="1" rot="10800000">
            <a:off x="671515" y="2639375"/>
            <a:ext cx="88825" cy="190326"/>
          </a:xfrm>
          <a:prstGeom prst="rect">
            <a:avLst/>
          </a:prstGeom>
          <a:noFill/>
          <a:ln>
            <a:noFill/>
          </a:ln>
        </p:spPr>
      </p:pic>
      <p:pic>
        <p:nvPicPr>
          <p:cNvPr id="426" name="Google Shape;426;g28a8d9ee807_2_10"/>
          <p:cNvPicPr preferRelativeResize="0"/>
          <p:nvPr/>
        </p:nvPicPr>
        <p:blipFill rotWithShape="1">
          <a:blip r:embed="rId4">
            <a:alphaModFix/>
          </a:blip>
          <a:srcRect b="64829" l="-168" r="65616" t="0"/>
          <a:stretch/>
        </p:blipFill>
        <p:spPr>
          <a:xfrm>
            <a:off x="8042424" y="5035175"/>
            <a:ext cx="4145677" cy="1822826"/>
          </a:xfrm>
          <a:prstGeom prst="rect">
            <a:avLst/>
          </a:prstGeom>
          <a:noFill/>
          <a:ln>
            <a:noFill/>
          </a:ln>
        </p:spPr>
      </p:pic>
      <p:pic>
        <p:nvPicPr>
          <p:cNvPr id="427" name="Google Shape;427;g28a8d9ee807_2_10"/>
          <p:cNvPicPr preferRelativeResize="0"/>
          <p:nvPr/>
        </p:nvPicPr>
        <p:blipFill rotWithShape="1">
          <a:blip r:embed="rId3">
            <a:alphaModFix/>
          </a:blip>
          <a:srcRect b="0" l="0" r="0" t="0"/>
          <a:stretch/>
        </p:blipFill>
        <p:spPr>
          <a:xfrm flipH="1" rot="10800000">
            <a:off x="671515" y="1229450"/>
            <a:ext cx="88825" cy="190326"/>
          </a:xfrm>
          <a:prstGeom prst="rect">
            <a:avLst/>
          </a:prstGeom>
          <a:noFill/>
          <a:ln>
            <a:noFill/>
          </a:ln>
        </p:spPr>
      </p:pic>
      <p:pic>
        <p:nvPicPr>
          <p:cNvPr id="428" name="Google Shape;428;g28a8d9ee807_2_10"/>
          <p:cNvPicPr preferRelativeResize="0"/>
          <p:nvPr/>
        </p:nvPicPr>
        <p:blipFill rotWithShape="1">
          <a:blip r:embed="rId3">
            <a:alphaModFix/>
          </a:blip>
          <a:srcRect b="0" l="0" r="0" t="0"/>
          <a:stretch/>
        </p:blipFill>
        <p:spPr>
          <a:xfrm flipH="1" rot="10800000">
            <a:off x="671515" y="3445600"/>
            <a:ext cx="88825" cy="190326"/>
          </a:xfrm>
          <a:prstGeom prst="rect">
            <a:avLst/>
          </a:prstGeom>
          <a:noFill/>
          <a:ln>
            <a:noFill/>
          </a:ln>
        </p:spPr>
      </p:pic>
      <p:pic>
        <p:nvPicPr>
          <p:cNvPr id="429" name="Google Shape;429;g28a8d9ee807_2_10"/>
          <p:cNvPicPr preferRelativeResize="0"/>
          <p:nvPr/>
        </p:nvPicPr>
        <p:blipFill rotWithShape="1">
          <a:blip r:embed="rId5">
            <a:alphaModFix/>
          </a:blip>
          <a:srcRect b="0" l="0" r="0" t="0"/>
          <a:stretch/>
        </p:blipFill>
        <p:spPr>
          <a:xfrm>
            <a:off x="4819879" y="4907600"/>
            <a:ext cx="3375626" cy="1950400"/>
          </a:xfrm>
          <a:prstGeom prst="rect">
            <a:avLst/>
          </a:prstGeom>
          <a:noFill/>
          <a:ln>
            <a:noFill/>
          </a:ln>
        </p:spPr>
      </p:pic>
      <p:sp>
        <p:nvSpPr>
          <p:cNvPr id="430" name="Google Shape;430;g28a8d9ee807_2_10"/>
          <p:cNvSpPr txBox="1"/>
          <p:nvPr/>
        </p:nvSpPr>
        <p:spPr>
          <a:xfrm>
            <a:off x="1891250" y="4214425"/>
            <a:ext cx="9429600" cy="712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2" marL="0" marR="0" rtl="0" algn="l">
              <a:lnSpc>
                <a:spcPct val="115000"/>
              </a:lnSpc>
              <a:spcBef>
                <a:spcPts val="500"/>
              </a:spcBef>
              <a:spcAft>
                <a:spcPts val="0"/>
              </a:spcAft>
              <a:buClr>
                <a:srgbClr val="000000"/>
              </a:buClr>
              <a:buSzPts val="1400"/>
              <a:buFont typeface="Arial"/>
              <a:buNone/>
            </a:pPr>
            <a:r>
              <a:rPr b="1" i="0" lang="en-US" sz="1400" u="none" cap="none" strike="noStrike">
                <a:solidFill>
                  <a:srgbClr val="00669A"/>
                </a:solidFill>
                <a:latin typeface="Courier New"/>
                <a:ea typeface="Courier New"/>
                <a:cs typeface="Courier New"/>
                <a:sym typeface="Courier New"/>
              </a:rPr>
              <a:t>pd.get_dummies(data, **kwargs)</a:t>
            </a:r>
            <a:endParaRPr b="1" i="0" sz="1400" u="none" cap="none" strike="noStrike">
              <a:solidFill>
                <a:srgbClr val="00669A"/>
              </a:solidFill>
              <a:latin typeface="Courier New"/>
              <a:ea typeface="Courier New"/>
              <a:cs typeface="Courier New"/>
              <a:sym typeface="Courier New"/>
            </a:endParaRPr>
          </a:p>
          <a:p>
            <a:pPr indent="0" lvl="2" marL="0" marR="0" rtl="0" algn="l">
              <a:lnSpc>
                <a:spcPct val="115000"/>
              </a:lnSpc>
              <a:spcBef>
                <a:spcPts val="500"/>
              </a:spcBef>
              <a:spcAft>
                <a:spcPts val="0"/>
              </a:spcAft>
              <a:buClr>
                <a:srgbClr val="000000"/>
              </a:buClr>
              <a:buSzPts val="1400"/>
              <a:buFont typeface="Arial"/>
              <a:buNone/>
            </a:pPr>
            <a:r>
              <a:rPr b="1" i="0" lang="en-US" sz="1400" u="none" cap="none" strike="noStrike">
                <a:solidFill>
                  <a:srgbClr val="202124"/>
                </a:solidFill>
                <a:latin typeface="Courier New"/>
                <a:ea typeface="Courier New"/>
                <a:cs typeface="Courier New"/>
                <a:sym typeface="Courier New"/>
              </a:rPr>
              <a:t>Công dụng: Chuyển các biến định tính thành các biến ‘dummy’ </a:t>
            </a:r>
            <a:endParaRPr b="1" i="0" sz="1400" u="none" cap="none" strike="noStrike">
              <a:solidFill>
                <a:srgbClr val="202124"/>
              </a:solidFill>
              <a:latin typeface="Courier New"/>
              <a:ea typeface="Courier New"/>
              <a:cs typeface="Courier New"/>
              <a:sym typeface="Courier New"/>
            </a:endParaRPr>
          </a:p>
        </p:txBody>
      </p:sp>
      <p:sp>
        <p:nvSpPr>
          <p:cNvPr id="431" name="Google Shape;431;g28a8d9ee807_2_10"/>
          <p:cNvSpPr txBox="1"/>
          <p:nvPr/>
        </p:nvSpPr>
        <p:spPr>
          <a:xfrm>
            <a:off x="7342725" y="4963950"/>
            <a:ext cx="951600" cy="400200"/>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g24c8023a94c_0_636"/>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437" name="Google Shape;437;g24c8023a94c_0_636"/>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438" name="Google Shape;438;g24c8023a94c_0_636"/>
          <p:cNvSpPr/>
          <p:nvPr/>
        </p:nvSpPr>
        <p:spPr>
          <a:xfrm>
            <a:off x="5143853" y="2106343"/>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rgbClr val="E31F26"/>
                </a:solidFill>
                <a:latin typeface="Exo"/>
                <a:ea typeface="Exo"/>
                <a:cs typeface="Exo"/>
                <a:sym typeface="Exo"/>
              </a:rPr>
              <a:t>   1.  Phân tích dự đoán - Predictive Analysis</a:t>
            </a:r>
            <a:endParaRPr b="1" i="0" sz="2000" u="none" cap="none" strike="noStrike">
              <a:solidFill>
                <a:srgbClr val="E31F26"/>
              </a:solidFill>
              <a:latin typeface="Exo"/>
              <a:ea typeface="Exo"/>
              <a:cs typeface="Exo"/>
              <a:sym typeface="Exo"/>
            </a:endParaRPr>
          </a:p>
        </p:txBody>
      </p:sp>
      <p:sp>
        <p:nvSpPr>
          <p:cNvPr id="439" name="Google Shape;439;g24c8023a94c_0_636"/>
          <p:cNvSpPr/>
          <p:nvPr/>
        </p:nvSpPr>
        <p:spPr>
          <a:xfrm>
            <a:off x="5143853" y="4064676"/>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lt1"/>
                </a:solidFill>
                <a:latin typeface="Exo"/>
                <a:ea typeface="Exo"/>
                <a:cs typeface="Exo"/>
                <a:sym typeface="Exo"/>
              </a:rPr>
              <a:t>   3. Practices  </a:t>
            </a:r>
            <a:endParaRPr b="1" i="0" sz="2000" u="none" cap="none" strike="noStrike">
              <a:solidFill>
                <a:schemeClr val="lt1"/>
              </a:solidFill>
              <a:latin typeface="Exo"/>
              <a:ea typeface="Exo"/>
              <a:cs typeface="Exo"/>
              <a:sym typeface="Exo"/>
            </a:endParaRPr>
          </a:p>
        </p:txBody>
      </p:sp>
      <p:sp>
        <p:nvSpPr>
          <p:cNvPr id="440" name="Google Shape;440;g24c8023a94c_0_636"/>
          <p:cNvSpPr/>
          <p:nvPr/>
        </p:nvSpPr>
        <p:spPr>
          <a:xfrm>
            <a:off x="5143853" y="311467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31F26"/>
                </a:solidFill>
                <a:latin typeface="Exo"/>
                <a:ea typeface="Exo"/>
                <a:cs typeface="Exo"/>
                <a:sym typeface="Exo"/>
              </a:rPr>
              <a:t>   2. Exploratory Data Analysis</a:t>
            </a:r>
            <a:endParaRPr b="1" i="0" sz="2000" u="none" cap="none" strike="noStrike">
              <a:solidFill>
                <a:srgbClr val="E31F26"/>
              </a:solidFill>
              <a:latin typeface="Exo"/>
              <a:ea typeface="Exo"/>
              <a:cs typeface="Exo"/>
              <a:sym typeface="Ex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pic>
        <p:nvPicPr>
          <p:cNvPr id="446" name="Google Shape;446;g24c5fdd6318_0_0"/>
          <p:cNvPicPr preferRelativeResize="0"/>
          <p:nvPr/>
        </p:nvPicPr>
        <p:blipFill rotWithShape="1">
          <a:blip r:embed="rId3">
            <a:alphaModFix/>
          </a:blip>
          <a:srcRect b="0" l="0" r="0" t="0"/>
          <a:stretch/>
        </p:blipFill>
        <p:spPr>
          <a:xfrm>
            <a:off x="5986325" y="1874000"/>
            <a:ext cx="5589975" cy="4222000"/>
          </a:xfrm>
          <a:prstGeom prst="rect">
            <a:avLst/>
          </a:prstGeom>
          <a:noFill/>
          <a:ln>
            <a:noFill/>
          </a:ln>
        </p:spPr>
      </p:pic>
      <p:grpSp>
        <p:nvGrpSpPr>
          <p:cNvPr id="447" name="Google Shape;447;g24c5fdd6318_0_0"/>
          <p:cNvGrpSpPr/>
          <p:nvPr/>
        </p:nvGrpSpPr>
        <p:grpSpPr>
          <a:xfrm>
            <a:off x="3880050" y="408000"/>
            <a:ext cx="4431900" cy="708000"/>
            <a:chOff x="3880050" y="408000"/>
            <a:chExt cx="4431900" cy="708000"/>
          </a:xfrm>
        </p:grpSpPr>
        <p:sp>
          <p:nvSpPr>
            <p:cNvPr id="448" name="Google Shape;448;g24c5fdd6318_0_0"/>
            <p:cNvSpPr txBox="1"/>
            <p:nvPr/>
          </p:nvSpPr>
          <p:spPr>
            <a:xfrm>
              <a:off x="3880050" y="408000"/>
              <a:ext cx="44319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Exo"/>
                  <a:ea typeface="Exo"/>
                  <a:cs typeface="Exo"/>
                  <a:sym typeface="Exo"/>
                </a:rPr>
                <a:t> PRACTICES</a:t>
              </a:r>
              <a:endParaRPr b="1" i="0" sz="1400" u="none" cap="none" strike="noStrike">
                <a:solidFill>
                  <a:srgbClr val="000000"/>
                </a:solidFill>
                <a:latin typeface="Arial"/>
                <a:ea typeface="Arial"/>
                <a:cs typeface="Arial"/>
                <a:sym typeface="Arial"/>
              </a:endParaRPr>
            </a:p>
          </p:txBody>
        </p:sp>
        <p:grpSp>
          <p:nvGrpSpPr>
            <p:cNvPr id="449" name="Google Shape;449;g24c5fdd6318_0_0"/>
            <p:cNvGrpSpPr/>
            <p:nvPr/>
          </p:nvGrpSpPr>
          <p:grpSpPr>
            <a:xfrm>
              <a:off x="4249100" y="524796"/>
              <a:ext cx="474874" cy="474408"/>
              <a:chOff x="3040984" y="3681059"/>
              <a:chExt cx="356164" cy="355815"/>
            </a:xfrm>
          </p:grpSpPr>
          <p:sp>
            <p:nvSpPr>
              <p:cNvPr id="450" name="Google Shape;450;g24c5fdd6318_0_0"/>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451" name="Google Shape;451;g24c5fdd6318_0_0"/>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452" name="Google Shape;452;g24c5fdd6318_0_0"/>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grpSp>
      <p:sp>
        <p:nvSpPr>
          <p:cNvPr id="453" name="Google Shape;453;g24c5fdd6318_0_0"/>
          <p:cNvSpPr txBox="1"/>
          <p:nvPr/>
        </p:nvSpPr>
        <p:spPr>
          <a:xfrm>
            <a:off x="838200" y="1386150"/>
            <a:ext cx="10674000" cy="450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1700" u="none" cap="none" strike="noStrike">
                <a:solidFill>
                  <a:srgbClr val="E2262D"/>
                </a:solidFill>
                <a:latin typeface="Exo"/>
                <a:ea typeface="Exo"/>
                <a:cs typeface="Exo"/>
                <a:sym typeface="Exo"/>
              </a:rPr>
              <a:t>Với dataset </a:t>
            </a:r>
            <a:r>
              <a:rPr b="1" i="0" lang="en-US" sz="1700" u="sng" cap="none" strike="noStrike">
                <a:solidFill>
                  <a:schemeClr val="hlink"/>
                </a:solidFill>
                <a:latin typeface="Exo"/>
                <a:ea typeface="Exo"/>
                <a:cs typeface="Exo"/>
                <a:sym typeface="Exo"/>
                <a:hlinkClick r:id="rId4"/>
              </a:rPr>
              <a:t>link</a:t>
            </a:r>
            <a:r>
              <a:rPr b="1" i="0" lang="en-US" sz="1700" u="none" cap="none" strike="noStrike">
                <a:solidFill>
                  <a:srgbClr val="E2262D"/>
                </a:solidFill>
                <a:latin typeface="Exo"/>
                <a:ea typeface="Exo"/>
                <a:cs typeface="Exo"/>
                <a:sym typeface="Exo"/>
              </a:rPr>
              <a:t>, bạn hãy thực hiện các bước EDA dữ liệu như: </a:t>
            </a:r>
            <a:endParaRPr b="1" i="0" sz="1700" u="none" cap="none" strike="noStrike">
              <a:solidFill>
                <a:srgbClr val="E2262D"/>
              </a:solidFill>
              <a:latin typeface="Exo"/>
              <a:ea typeface="Exo"/>
              <a:cs typeface="Exo"/>
              <a:sym typeface="Exo"/>
            </a:endParaRPr>
          </a:p>
          <a:p>
            <a:pPr indent="0" lvl="0" marL="0" marR="0" rtl="0" algn="l">
              <a:lnSpc>
                <a:spcPct val="100000"/>
              </a:lnSpc>
              <a:spcBef>
                <a:spcPts val="0"/>
              </a:spcBef>
              <a:spcAft>
                <a:spcPts val="0"/>
              </a:spcAft>
              <a:buClr>
                <a:schemeClr val="dk1"/>
              </a:buClr>
              <a:buSzPts val="1100"/>
              <a:buFont typeface="Arial"/>
              <a:buNone/>
            </a:pPr>
            <a:r>
              <a:t/>
            </a:r>
            <a:endParaRPr b="1" i="0" sz="1700" u="none" cap="none" strike="noStrike">
              <a:solidFill>
                <a:srgbClr val="E2262D"/>
              </a:solidFill>
              <a:latin typeface="Exo"/>
              <a:ea typeface="Exo"/>
              <a:cs typeface="Exo"/>
              <a:sym typeface="Exo"/>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chemeClr val="dk1"/>
              </a:solidFill>
              <a:latin typeface="Exo"/>
              <a:ea typeface="Exo"/>
              <a:cs typeface="Exo"/>
              <a:sym typeface="Exo"/>
            </a:endParaRPr>
          </a:p>
          <a:p>
            <a:pPr indent="-336550" lvl="0" marL="457200" marR="0" rtl="0" algn="l">
              <a:lnSpc>
                <a:spcPct val="100000"/>
              </a:lnSpc>
              <a:spcBef>
                <a:spcPts val="0"/>
              </a:spcBef>
              <a:spcAft>
                <a:spcPts val="0"/>
              </a:spcAft>
              <a:buClr>
                <a:schemeClr val="dk1"/>
              </a:buClr>
              <a:buSzPts val="1700"/>
              <a:buFont typeface="Exo"/>
              <a:buAutoNum type="arabicPeriod"/>
            </a:pPr>
            <a:r>
              <a:rPr b="1" i="0" lang="en-US" sz="1700" u="none" cap="none" strike="noStrike">
                <a:solidFill>
                  <a:schemeClr val="dk1"/>
                </a:solidFill>
                <a:latin typeface="Exo"/>
                <a:ea typeface="Exo"/>
                <a:cs typeface="Exo"/>
                <a:sym typeface="Exo"/>
              </a:rPr>
              <a:t>Kiểm tra correlation giữa các biến </a:t>
            </a:r>
            <a:endParaRPr b="1" i="0" sz="17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chemeClr val="dk1"/>
              </a:solidFill>
              <a:latin typeface="Exo"/>
              <a:ea typeface="Exo"/>
              <a:cs typeface="Exo"/>
              <a:sym typeface="Exo"/>
            </a:endParaRPr>
          </a:p>
          <a:p>
            <a:pPr indent="-336550" lvl="0" marL="457200" marR="0" rtl="0" algn="l">
              <a:lnSpc>
                <a:spcPct val="100000"/>
              </a:lnSpc>
              <a:spcBef>
                <a:spcPts val="0"/>
              </a:spcBef>
              <a:spcAft>
                <a:spcPts val="0"/>
              </a:spcAft>
              <a:buClr>
                <a:schemeClr val="dk1"/>
              </a:buClr>
              <a:buSzPts val="1700"/>
              <a:buFont typeface="Exo"/>
              <a:buAutoNum type="arabicPeriod"/>
            </a:pPr>
            <a:r>
              <a:rPr b="1" i="0" lang="en-US" sz="1700" u="none" cap="none" strike="noStrike">
                <a:solidFill>
                  <a:schemeClr val="dk1"/>
                </a:solidFill>
                <a:latin typeface="Exo"/>
                <a:ea typeface="Exo"/>
                <a:cs typeface="Exo"/>
                <a:sym typeface="Exo"/>
              </a:rPr>
              <a:t>Dealing missing values</a:t>
            </a:r>
            <a:endParaRPr b="1" i="0" sz="17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chemeClr val="dk1"/>
              </a:solidFill>
              <a:latin typeface="Exo"/>
              <a:ea typeface="Exo"/>
              <a:cs typeface="Exo"/>
              <a:sym typeface="Exo"/>
            </a:endParaRPr>
          </a:p>
          <a:p>
            <a:pPr indent="-336550" lvl="0" marL="457200" marR="0" rtl="0" algn="l">
              <a:lnSpc>
                <a:spcPct val="100000"/>
              </a:lnSpc>
              <a:spcBef>
                <a:spcPts val="0"/>
              </a:spcBef>
              <a:spcAft>
                <a:spcPts val="0"/>
              </a:spcAft>
              <a:buClr>
                <a:schemeClr val="dk1"/>
              </a:buClr>
              <a:buSzPts val="1700"/>
              <a:buFont typeface="Exo"/>
              <a:buAutoNum type="arabicPeriod"/>
            </a:pPr>
            <a:r>
              <a:rPr b="1" i="0" lang="en-US" sz="1700" u="none" cap="none" strike="noStrike">
                <a:solidFill>
                  <a:schemeClr val="dk1"/>
                </a:solidFill>
                <a:latin typeface="Exo"/>
                <a:ea typeface="Exo"/>
                <a:cs typeface="Exo"/>
                <a:sym typeface="Exo"/>
              </a:rPr>
              <a:t>Dealing duplicate values</a:t>
            </a:r>
            <a:endParaRPr b="1" i="0" sz="17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chemeClr val="dk1"/>
              </a:solidFill>
              <a:latin typeface="Exo"/>
              <a:ea typeface="Exo"/>
              <a:cs typeface="Exo"/>
              <a:sym typeface="Exo"/>
            </a:endParaRPr>
          </a:p>
          <a:p>
            <a:pPr indent="-336550" lvl="0" marL="457200" marR="0" rtl="0" algn="l">
              <a:lnSpc>
                <a:spcPct val="100000"/>
              </a:lnSpc>
              <a:spcBef>
                <a:spcPts val="0"/>
              </a:spcBef>
              <a:spcAft>
                <a:spcPts val="0"/>
              </a:spcAft>
              <a:buClr>
                <a:schemeClr val="dk1"/>
              </a:buClr>
              <a:buSzPts val="1700"/>
              <a:buFont typeface="Exo"/>
              <a:buAutoNum type="arabicPeriod"/>
            </a:pPr>
            <a:r>
              <a:rPr b="1" i="0" lang="en-US" sz="1700" u="none" cap="none" strike="noStrike">
                <a:solidFill>
                  <a:schemeClr val="dk1"/>
                </a:solidFill>
                <a:latin typeface="Exo"/>
                <a:ea typeface="Exo"/>
                <a:cs typeface="Exo"/>
                <a:sym typeface="Exo"/>
              </a:rPr>
              <a:t>Encoding categorical data </a:t>
            </a:r>
            <a:endParaRPr b="1" i="0" sz="17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chemeClr val="dk1"/>
              </a:solidFill>
              <a:latin typeface="Exo"/>
              <a:ea typeface="Exo"/>
              <a:cs typeface="Exo"/>
              <a:sym typeface="Exo"/>
            </a:endParaRPr>
          </a:p>
          <a:p>
            <a:pPr indent="-336550" lvl="0" marL="457200" marR="0" rtl="0" algn="l">
              <a:lnSpc>
                <a:spcPct val="100000"/>
              </a:lnSpc>
              <a:spcBef>
                <a:spcPts val="0"/>
              </a:spcBef>
              <a:spcAft>
                <a:spcPts val="0"/>
              </a:spcAft>
              <a:buClr>
                <a:schemeClr val="dk1"/>
              </a:buClr>
              <a:buSzPts val="1700"/>
              <a:buFont typeface="Exo"/>
              <a:buAutoNum type="arabicPeriod"/>
            </a:pPr>
            <a:r>
              <a:rPr b="1" i="0" lang="en-US" sz="1700" u="none" cap="none" strike="noStrike">
                <a:solidFill>
                  <a:schemeClr val="dk1"/>
                </a:solidFill>
                <a:latin typeface="Exo"/>
                <a:ea typeface="Exo"/>
                <a:cs typeface="Exo"/>
                <a:sym typeface="Exo"/>
              </a:rPr>
              <a:t>Dealing Imbalance data </a:t>
            </a:r>
            <a:endParaRPr b="1" i="0" sz="17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chemeClr val="dk1"/>
              </a:solidFill>
              <a:latin typeface="Exo"/>
              <a:ea typeface="Exo"/>
              <a:cs typeface="Exo"/>
              <a:sym typeface="Exo"/>
            </a:endParaRPr>
          </a:p>
          <a:p>
            <a:pPr indent="-336550" lvl="0" marL="457200" marR="0" rtl="0" algn="l">
              <a:lnSpc>
                <a:spcPct val="100000"/>
              </a:lnSpc>
              <a:spcBef>
                <a:spcPts val="0"/>
              </a:spcBef>
              <a:spcAft>
                <a:spcPts val="0"/>
              </a:spcAft>
              <a:buClr>
                <a:schemeClr val="dk1"/>
              </a:buClr>
              <a:buSzPts val="1700"/>
              <a:buFont typeface="Exo"/>
              <a:buAutoNum type="arabicPeriod"/>
            </a:pPr>
            <a:r>
              <a:rPr b="1" i="0" lang="en-US" sz="1700" u="none" cap="none" strike="noStrike">
                <a:solidFill>
                  <a:schemeClr val="dk1"/>
                </a:solidFill>
                <a:latin typeface="Exo"/>
                <a:ea typeface="Exo"/>
                <a:cs typeface="Exo"/>
                <a:sym typeface="Exo"/>
              </a:rPr>
              <a:t>Scaling data </a:t>
            </a:r>
            <a:endParaRPr b="1" i="0" sz="17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1700"/>
              <a:buFont typeface="Arial"/>
              <a:buNone/>
            </a:pPr>
            <a:r>
              <a:t/>
            </a:r>
            <a:endParaRPr b="1" i="0" sz="17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chemeClr val="dk1"/>
              </a:buClr>
              <a:buSzPts val="1100"/>
              <a:buFont typeface="Arial"/>
              <a:buNone/>
            </a:pPr>
            <a:r>
              <a:t/>
            </a:r>
            <a:endParaRPr b="0" i="0" sz="17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E8EAED"/>
              </a:solidFill>
              <a:highlight>
                <a:srgbClr val="202124"/>
              </a:highlight>
              <a:latin typeface="Exo"/>
              <a:ea typeface="Exo"/>
              <a:cs typeface="Exo"/>
              <a:sym typeface="Ex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pic>
        <p:nvPicPr>
          <p:cNvPr id="458" name="Google Shape;458;p65"/>
          <p:cNvPicPr preferRelativeResize="0"/>
          <p:nvPr/>
        </p:nvPicPr>
        <p:blipFill rotWithShape="1">
          <a:blip r:embed="rId3">
            <a:alphaModFix/>
          </a:blip>
          <a:srcRect b="0" l="0" r="0" t="0"/>
          <a:stretch/>
        </p:blipFill>
        <p:spPr>
          <a:xfrm>
            <a:off x="21841" y="0"/>
            <a:ext cx="12246359" cy="6913347"/>
          </a:xfrm>
          <a:prstGeom prst="rect">
            <a:avLst/>
          </a:prstGeom>
          <a:noFill/>
          <a:ln>
            <a:noFill/>
          </a:ln>
        </p:spPr>
      </p:pic>
      <p:pic>
        <p:nvPicPr>
          <p:cNvPr id="459" name="Google Shape;459;p65"/>
          <p:cNvPicPr preferRelativeResize="0"/>
          <p:nvPr/>
        </p:nvPicPr>
        <p:blipFill rotWithShape="1">
          <a:blip r:embed="rId4">
            <a:alphaModFix/>
          </a:blip>
          <a:srcRect b="0" l="0" r="0" t="0"/>
          <a:stretch/>
        </p:blipFill>
        <p:spPr>
          <a:xfrm rot="10800000">
            <a:off x="8915400" y="457201"/>
            <a:ext cx="4724400" cy="1939200"/>
          </a:xfrm>
          <a:prstGeom prst="rect">
            <a:avLst/>
          </a:prstGeom>
          <a:noFill/>
          <a:ln>
            <a:noFill/>
          </a:ln>
        </p:spPr>
      </p:pic>
      <p:sp>
        <p:nvSpPr>
          <p:cNvPr id="460" name="Google Shape;460;p65"/>
          <p:cNvSpPr/>
          <p:nvPr/>
        </p:nvSpPr>
        <p:spPr>
          <a:xfrm>
            <a:off x="3124200" y="3136659"/>
            <a:ext cx="8382000"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000"/>
              <a:buFont typeface="Arial"/>
              <a:buNone/>
            </a:pPr>
            <a:r>
              <a:rPr b="1" i="0" lang="en-US" sz="7000" u="none" cap="none" strike="noStrike">
                <a:solidFill>
                  <a:schemeClr val="lt1"/>
                </a:solidFill>
                <a:latin typeface="Exo"/>
                <a:ea typeface="Exo"/>
                <a:cs typeface="Exo"/>
                <a:sym typeface="Exo"/>
              </a:rPr>
              <a:t>THANK YOU !</a:t>
            </a:r>
            <a:endParaRPr b="0" i="0" sz="1400" u="none" cap="none" strike="noStrike">
              <a:solidFill>
                <a:srgbClr val="000000"/>
              </a:solidFill>
              <a:latin typeface="Arial"/>
              <a:ea typeface="Arial"/>
              <a:cs typeface="Arial"/>
              <a:sym typeface="Arial"/>
            </a:endParaRPr>
          </a:p>
        </p:txBody>
      </p:sp>
      <p:pic>
        <p:nvPicPr>
          <p:cNvPr id="461" name="Google Shape;461;p65"/>
          <p:cNvPicPr preferRelativeResize="0"/>
          <p:nvPr/>
        </p:nvPicPr>
        <p:blipFill rotWithShape="1">
          <a:blip r:embed="rId5">
            <a:alphaModFix/>
          </a:blip>
          <a:srcRect b="0" l="0" r="0" t="0"/>
          <a:stretch/>
        </p:blipFill>
        <p:spPr>
          <a:xfrm>
            <a:off x="10439400" y="333768"/>
            <a:ext cx="1322658" cy="588062"/>
          </a:xfrm>
          <a:prstGeom prst="rect">
            <a:avLst/>
          </a:prstGeom>
          <a:noFill/>
          <a:ln>
            <a:noFill/>
          </a:ln>
        </p:spPr>
      </p:pic>
      <p:pic>
        <p:nvPicPr>
          <p:cNvPr id="462" name="Google Shape;462;p65"/>
          <p:cNvPicPr preferRelativeResize="0"/>
          <p:nvPr/>
        </p:nvPicPr>
        <p:blipFill rotWithShape="1">
          <a:blip r:embed="rId4">
            <a:alphaModFix/>
          </a:blip>
          <a:srcRect b="0" l="0" r="0" t="0"/>
          <a:stretch/>
        </p:blipFill>
        <p:spPr>
          <a:xfrm>
            <a:off x="1672015" y="4005968"/>
            <a:ext cx="7319585" cy="30044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g24c8023a94c_0_343"/>
          <p:cNvPicPr preferRelativeResize="0"/>
          <p:nvPr/>
        </p:nvPicPr>
        <p:blipFill rotWithShape="1">
          <a:blip r:embed="rId3">
            <a:alphaModFix/>
          </a:blip>
          <a:srcRect b="0" l="0" r="0" t="0"/>
          <a:stretch/>
        </p:blipFill>
        <p:spPr>
          <a:xfrm>
            <a:off x="2274050" y="1535075"/>
            <a:ext cx="7643908" cy="4862375"/>
          </a:xfrm>
          <a:prstGeom prst="rect">
            <a:avLst/>
          </a:prstGeom>
          <a:noFill/>
          <a:ln>
            <a:noFill/>
          </a:ln>
        </p:spPr>
      </p:pic>
      <p:sp>
        <p:nvSpPr>
          <p:cNvPr id="152" name="Google Shape;152;g24c8023a94c_0_343"/>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MACHINE LEARNING TRONG </a:t>
            </a:r>
            <a:endParaRPr>
              <a:latin typeface="Exo Black"/>
              <a:ea typeface="Exo Black"/>
              <a:cs typeface="Exo Black"/>
              <a:sym typeface="Exo Black"/>
            </a:endParaRPr>
          </a:p>
          <a:p>
            <a:pPr indent="0" lvl="0" marL="0" rtl="0" algn="l">
              <a:lnSpc>
                <a:spcPct val="90000"/>
              </a:lnSpc>
              <a:spcBef>
                <a:spcPts val="0"/>
              </a:spcBef>
              <a:spcAft>
                <a:spcPts val="0"/>
              </a:spcAft>
              <a:buSzPts val="4400"/>
              <a:buNone/>
            </a:pPr>
            <a:r>
              <a:rPr lang="en-US">
                <a:latin typeface="Exo Black"/>
                <a:ea typeface="Exo Black"/>
                <a:cs typeface="Exo Black"/>
                <a:sym typeface="Exo Black"/>
              </a:rPr>
              <a:t>PHÂN TÍCH DỰ ĐOÁN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24c8023a94c_0_35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QUY TRÌNH PHÂN TÍCH DỰ ĐOÁN</a:t>
            </a:r>
            <a:endParaRPr/>
          </a:p>
        </p:txBody>
      </p:sp>
      <p:pic>
        <p:nvPicPr>
          <p:cNvPr id="159" name="Google Shape;159;g24c8023a94c_0_357"/>
          <p:cNvPicPr preferRelativeResize="0"/>
          <p:nvPr/>
        </p:nvPicPr>
        <p:blipFill rotWithShape="1">
          <a:blip r:embed="rId3">
            <a:alphaModFix/>
          </a:blip>
          <a:srcRect b="0" l="0" r="0" t="0"/>
          <a:stretch/>
        </p:blipFill>
        <p:spPr>
          <a:xfrm>
            <a:off x="2005175" y="1391550"/>
            <a:ext cx="8644221" cy="48623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4c8023a94c_0_323"/>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165" name="Google Shape;165;g24c8023a94c_0_323"/>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166" name="Google Shape;166;g24c8023a94c_0_323"/>
          <p:cNvSpPr/>
          <p:nvPr/>
        </p:nvSpPr>
        <p:spPr>
          <a:xfrm>
            <a:off x="5143853" y="2106343"/>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chemeClr val="dk1"/>
              </a:buClr>
              <a:buSzPts val="2100"/>
              <a:buFont typeface="Arial"/>
              <a:buNone/>
            </a:pPr>
            <a:r>
              <a:rPr b="1" i="0" lang="en-US" sz="2000" u="none" cap="none" strike="noStrike">
                <a:solidFill>
                  <a:srgbClr val="E31F26"/>
                </a:solidFill>
                <a:latin typeface="Exo"/>
                <a:ea typeface="Exo"/>
                <a:cs typeface="Exo"/>
                <a:sym typeface="Exo"/>
              </a:rPr>
              <a:t>   1.  Phân tích dự đoán - Predictive Analysis</a:t>
            </a:r>
            <a:endParaRPr b="1" i="0" sz="2000" u="none" cap="none" strike="noStrike">
              <a:solidFill>
                <a:srgbClr val="E31F26"/>
              </a:solidFill>
              <a:latin typeface="Exo"/>
              <a:ea typeface="Exo"/>
              <a:cs typeface="Exo"/>
              <a:sym typeface="Exo"/>
            </a:endParaRPr>
          </a:p>
        </p:txBody>
      </p:sp>
      <p:sp>
        <p:nvSpPr>
          <p:cNvPr id="167" name="Google Shape;167;g24c8023a94c_0_323"/>
          <p:cNvSpPr/>
          <p:nvPr/>
        </p:nvSpPr>
        <p:spPr>
          <a:xfrm>
            <a:off x="5143853" y="4124926"/>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3. Practices  </a:t>
            </a:r>
            <a:endParaRPr b="0" i="0" sz="2000" u="none" cap="none" strike="noStrike">
              <a:solidFill>
                <a:schemeClr val="dk1"/>
              </a:solidFill>
              <a:latin typeface="Calibri"/>
              <a:ea typeface="Calibri"/>
              <a:cs typeface="Calibri"/>
              <a:sym typeface="Calibri"/>
            </a:endParaRPr>
          </a:p>
        </p:txBody>
      </p:sp>
      <p:sp>
        <p:nvSpPr>
          <p:cNvPr id="168" name="Google Shape;168;g24c8023a94c_0_323"/>
          <p:cNvSpPr/>
          <p:nvPr/>
        </p:nvSpPr>
        <p:spPr>
          <a:xfrm>
            <a:off x="5143853" y="3115641"/>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lt1"/>
                </a:solidFill>
                <a:latin typeface="Exo"/>
                <a:ea typeface="Exo"/>
                <a:cs typeface="Exo"/>
                <a:sym typeface="Exo"/>
              </a:rPr>
              <a:t>   2. Exploratory Data Analysis</a:t>
            </a:r>
            <a:endParaRPr b="1" i="0" sz="2000" u="none" cap="none" strike="noStrike">
              <a:solidFill>
                <a:schemeClr val="lt1"/>
              </a:solidFill>
              <a:latin typeface="Exo"/>
              <a:ea typeface="Exo"/>
              <a:cs typeface="Exo"/>
              <a:sym typeface="Ex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4c37084270_0_292"/>
          <p:cNvSpPr txBox="1"/>
          <p:nvPr>
            <p:ph type="title"/>
          </p:nvPr>
        </p:nvSpPr>
        <p:spPr>
          <a:xfrm>
            <a:off x="1316700" y="3650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latin typeface="Exo Black"/>
                <a:ea typeface="Exo Black"/>
                <a:cs typeface="Exo Black"/>
                <a:sym typeface="Exo Black"/>
              </a:rPr>
              <a:t>EDA </a:t>
            </a:r>
            <a:endParaRPr/>
          </a:p>
        </p:txBody>
      </p:sp>
      <p:pic>
        <p:nvPicPr>
          <p:cNvPr id="175" name="Google Shape;175;g24c37084270_0_292"/>
          <p:cNvPicPr preferRelativeResize="0"/>
          <p:nvPr/>
        </p:nvPicPr>
        <p:blipFill rotWithShape="1">
          <a:blip r:embed="rId3">
            <a:alphaModFix/>
          </a:blip>
          <a:srcRect b="0" l="0" r="0" t="0"/>
          <a:stretch/>
        </p:blipFill>
        <p:spPr>
          <a:xfrm>
            <a:off x="809933" y="1556834"/>
            <a:ext cx="88821" cy="190315"/>
          </a:xfrm>
          <a:prstGeom prst="rect">
            <a:avLst/>
          </a:prstGeom>
          <a:noFill/>
          <a:ln>
            <a:noFill/>
          </a:ln>
        </p:spPr>
      </p:pic>
      <p:pic>
        <p:nvPicPr>
          <p:cNvPr id="176" name="Google Shape;176;g24c37084270_0_292"/>
          <p:cNvPicPr preferRelativeResize="0"/>
          <p:nvPr/>
        </p:nvPicPr>
        <p:blipFill rotWithShape="1">
          <a:blip r:embed="rId3">
            <a:alphaModFix/>
          </a:blip>
          <a:srcRect b="0" l="0" r="0" t="0"/>
          <a:stretch/>
        </p:blipFill>
        <p:spPr>
          <a:xfrm>
            <a:off x="809933" y="3982409"/>
            <a:ext cx="88821" cy="190315"/>
          </a:xfrm>
          <a:prstGeom prst="rect">
            <a:avLst/>
          </a:prstGeom>
          <a:noFill/>
          <a:ln>
            <a:noFill/>
          </a:ln>
        </p:spPr>
      </p:pic>
      <p:sp>
        <p:nvSpPr>
          <p:cNvPr id="177" name="Google Shape;177;g24c37084270_0_292"/>
          <p:cNvSpPr txBox="1"/>
          <p:nvPr/>
        </p:nvSpPr>
        <p:spPr>
          <a:xfrm>
            <a:off x="487325" y="1501500"/>
            <a:ext cx="6615300" cy="3714900"/>
          </a:xfrm>
          <a:prstGeom prst="rect">
            <a:avLst/>
          </a:prstGeom>
          <a:noFill/>
          <a:ln>
            <a:noFill/>
          </a:ln>
        </p:spPr>
        <p:txBody>
          <a:bodyPr anchorCtr="0" anchor="t" bIns="45700" lIns="91425" spcFirstLastPara="1" rIns="91425" wrap="square" tIns="45700">
            <a:spAutoFit/>
          </a:bodyPr>
          <a:lstStyle/>
          <a:p>
            <a:pPr indent="0" lvl="0" marL="457200" marR="0" rtl="0" algn="l">
              <a:lnSpc>
                <a:spcPct val="115000"/>
              </a:lnSpc>
              <a:spcBef>
                <a:spcPts val="0"/>
              </a:spcBef>
              <a:spcAft>
                <a:spcPts val="0"/>
              </a:spcAft>
              <a:buClr>
                <a:srgbClr val="000000"/>
              </a:buClr>
              <a:buSzPts val="1800"/>
              <a:buFont typeface="Arial"/>
              <a:buNone/>
            </a:pPr>
            <a:r>
              <a:rPr b="0" i="0" lang="en-US" sz="1800" u="none" cap="none" strike="noStrike">
                <a:solidFill>
                  <a:srgbClr val="000000"/>
                </a:solidFill>
                <a:latin typeface="Exo Medium"/>
                <a:ea typeface="Exo Medium"/>
                <a:cs typeface="Exo Medium"/>
                <a:sym typeface="Exo Medium"/>
              </a:rPr>
              <a:t>Thao tác khám phá dữ liệu (EDA) là thao tác giúp cho người phân tích có cái nhìn tổng quan về dữ liệu - rút ra được các thông tin sơ bộ về dữ liệu. </a:t>
            </a:r>
            <a:endParaRPr b="0" i="0" sz="1800" u="none" cap="none" strike="noStrike">
              <a:solidFill>
                <a:srgbClr val="000000"/>
              </a:solidFill>
              <a:latin typeface="Exo Medium"/>
              <a:ea typeface="Exo Medium"/>
              <a:cs typeface="Exo Medium"/>
              <a:sym typeface="Exo Medium"/>
            </a:endParaRPr>
          </a:p>
          <a:p>
            <a:pPr indent="0" lvl="0" marL="457200" marR="0" rtl="0" algn="l">
              <a:lnSpc>
                <a:spcPct val="115000"/>
              </a:lnSpc>
              <a:spcBef>
                <a:spcPts val="0"/>
              </a:spcBef>
              <a:spcAft>
                <a:spcPts val="0"/>
              </a:spcAft>
              <a:buClr>
                <a:srgbClr val="000000"/>
              </a:buClr>
              <a:buSzPts val="900"/>
              <a:buFont typeface="Arial"/>
              <a:buNone/>
            </a:pPr>
            <a:r>
              <a:t/>
            </a:r>
            <a:endParaRPr b="0" i="0" sz="900" u="none" cap="none" strike="noStrike">
              <a:solidFill>
                <a:srgbClr val="000000"/>
              </a:solidFill>
              <a:latin typeface="Exo Medium"/>
              <a:ea typeface="Exo Medium"/>
              <a:cs typeface="Exo Medium"/>
              <a:sym typeface="Exo Medium"/>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Exo Medium"/>
              <a:ea typeface="Exo Medium"/>
              <a:cs typeface="Exo Medium"/>
              <a:sym typeface="Exo Medium"/>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Exo Medium"/>
              <a:ea typeface="Exo Medium"/>
              <a:cs typeface="Exo Medium"/>
              <a:sym typeface="Exo Medium"/>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Exo Medium"/>
              <a:ea typeface="Exo Medium"/>
              <a:cs typeface="Exo Medium"/>
              <a:sym typeface="Exo Medium"/>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Exo Medium"/>
              <a:ea typeface="Exo Medium"/>
              <a:cs typeface="Exo Medium"/>
              <a:sym typeface="Exo Medium"/>
            </a:endParaRPr>
          </a:p>
          <a:p>
            <a:pPr indent="0" lvl="0" marL="457200" marR="0" rtl="0" algn="l">
              <a:lnSpc>
                <a:spcPct val="115000"/>
              </a:lnSpc>
              <a:spcBef>
                <a:spcPts val="0"/>
              </a:spcBef>
              <a:spcAft>
                <a:spcPts val="0"/>
              </a:spcAft>
              <a:buClr>
                <a:srgbClr val="000000"/>
              </a:buClr>
              <a:buSzPts val="1800"/>
              <a:buFont typeface="Arial"/>
              <a:buNone/>
            </a:pPr>
            <a:r>
              <a:rPr b="0" i="0" lang="en-US" sz="1800" u="none" cap="none" strike="noStrike">
                <a:solidFill>
                  <a:srgbClr val="000000"/>
                </a:solidFill>
                <a:latin typeface="Exo Medium"/>
                <a:ea typeface="Exo Medium"/>
                <a:cs typeface="Exo Medium"/>
                <a:sym typeface="Exo Medium"/>
              </a:rPr>
              <a:t>Từ thao tác EDA, người phân tích dữ liệu có thể xác định các vấn đề của dữ liệu, sau đó xử lý và có cái nhìn tổng quan về dữ liệu làm tiền đề cho các bước tiếp theo trong quá trình phân tích dữ liệu</a:t>
            </a:r>
            <a:endParaRPr b="0" i="0" sz="1800" u="none" cap="none" strike="noStrike">
              <a:solidFill>
                <a:srgbClr val="1B1B1B"/>
              </a:solidFill>
              <a:highlight>
                <a:srgbClr val="FFFFFF"/>
              </a:highlight>
              <a:latin typeface="Exo Medium"/>
              <a:ea typeface="Exo Medium"/>
              <a:cs typeface="Exo Medium"/>
              <a:sym typeface="Exo Medium"/>
            </a:endParaRPr>
          </a:p>
        </p:txBody>
      </p:sp>
      <p:pic>
        <p:nvPicPr>
          <p:cNvPr id="178" name="Google Shape;178;g24c37084270_0_292"/>
          <p:cNvPicPr preferRelativeResize="0"/>
          <p:nvPr/>
        </p:nvPicPr>
        <p:blipFill rotWithShape="1">
          <a:blip r:embed="rId4">
            <a:alphaModFix/>
          </a:blip>
          <a:srcRect b="0" l="0" r="0" t="0"/>
          <a:stretch/>
        </p:blipFill>
        <p:spPr>
          <a:xfrm>
            <a:off x="7148700" y="991625"/>
            <a:ext cx="4124850" cy="2181294"/>
          </a:xfrm>
          <a:prstGeom prst="rect">
            <a:avLst/>
          </a:prstGeom>
          <a:noFill/>
          <a:ln cap="flat" cmpd="sng" w="9525">
            <a:solidFill>
              <a:srgbClr val="44546A"/>
            </a:solidFill>
            <a:prstDash val="solid"/>
            <a:round/>
            <a:headEnd len="sm" w="sm" type="none"/>
            <a:tailEnd len="sm" w="sm" type="none"/>
          </a:ln>
        </p:spPr>
      </p:pic>
      <p:sp>
        <p:nvSpPr>
          <p:cNvPr id="179" name="Google Shape;179;g24c37084270_0_292"/>
          <p:cNvSpPr txBox="1"/>
          <p:nvPr/>
        </p:nvSpPr>
        <p:spPr>
          <a:xfrm>
            <a:off x="6807600" y="3228900"/>
            <a:ext cx="4631700" cy="400200"/>
          </a:xfrm>
          <a:prstGeom prst="rect">
            <a:avLst/>
          </a:prstGeom>
          <a:solidFill>
            <a:srgbClr val="FF6268"/>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Exo Medium"/>
                <a:ea typeface="Exo Medium"/>
                <a:cs typeface="Exo Medium"/>
                <a:sym typeface="Exo Medium"/>
              </a:rPr>
              <a:t>Xem số lượng dữ liệu của từng tỉnh để đánh giá dữ liệu</a:t>
            </a:r>
            <a:endParaRPr b="0" i="0" sz="1400" u="none" cap="none" strike="noStrike">
              <a:solidFill>
                <a:srgbClr val="FFFFFF"/>
              </a:solidFill>
              <a:latin typeface="Exo Medium"/>
              <a:ea typeface="Exo Medium"/>
              <a:cs typeface="Exo Medium"/>
              <a:sym typeface="Exo Medium"/>
            </a:endParaRPr>
          </a:p>
        </p:txBody>
      </p:sp>
      <p:pic>
        <p:nvPicPr>
          <p:cNvPr id="180" name="Google Shape;180;g24c37084270_0_292"/>
          <p:cNvPicPr preferRelativeResize="0"/>
          <p:nvPr/>
        </p:nvPicPr>
        <p:blipFill rotWithShape="1">
          <a:blip r:embed="rId5">
            <a:alphaModFix/>
          </a:blip>
          <a:srcRect b="0" l="0" r="0" t="0"/>
          <a:stretch/>
        </p:blipFill>
        <p:spPr>
          <a:xfrm>
            <a:off x="7357850" y="3942075"/>
            <a:ext cx="3706542" cy="2246925"/>
          </a:xfrm>
          <a:prstGeom prst="rect">
            <a:avLst/>
          </a:prstGeom>
          <a:noFill/>
          <a:ln>
            <a:noFill/>
          </a:ln>
        </p:spPr>
      </p:pic>
      <p:sp>
        <p:nvSpPr>
          <p:cNvPr id="181" name="Google Shape;181;g24c37084270_0_292"/>
          <p:cNvSpPr txBox="1"/>
          <p:nvPr/>
        </p:nvSpPr>
        <p:spPr>
          <a:xfrm>
            <a:off x="5350575" y="6268025"/>
            <a:ext cx="6669000" cy="400200"/>
          </a:xfrm>
          <a:prstGeom prst="rect">
            <a:avLst/>
          </a:prstGeom>
          <a:solidFill>
            <a:srgbClr val="FF6268"/>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FFFFFF"/>
                </a:solidFill>
                <a:latin typeface="Exo Medium"/>
                <a:ea typeface="Exo Medium"/>
                <a:cs typeface="Exo Medium"/>
                <a:sym typeface="Exo Medium"/>
              </a:rPr>
              <a:t>Xem phân phối tần suất của các giá trị diện tích trong dataset về giá nhà</a:t>
            </a:r>
            <a:endParaRPr b="0" i="0" sz="1400" u="none" cap="none" strike="noStrike">
              <a:solidFill>
                <a:srgbClr val="FFFFFF"/>
              </a:solidFill>
              <a:latin typeface="Exo Medium"/>
              <a:ea typeface="Exo Medium"/>
              <a:cs typeface="Exo Medium"/>
              <a:sym typeface="Exo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4c37084270_0_335"/>
          <p:cNvSpPr txBox="1"/>
          <p:nvPr/>
        </p:nvSpPr>
        <p:spPr>
          <a:xfrm>
            <a:off x="838200" y="1828425"/>
            <a:ext cx="103521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7916"/>
              </a:lnSpc>
              <a:spcBef>
                <a:spcPts val="0"/>
              </a:spcBef>
              <a:spcAft>
                <a:spcPts val="800"/>
              </a:spcAft>
              <a:buClr>
                <a:srgbClr val="000000"/>
              </a:buClr>
              <a:buSzPts val="1800"/>
              <a:buFont typeface="Arial"/>
              <a:buNone/>
            </a:pPr>
            <a:r>
              <a:rPr b="1" i="0" lang="en-US" sz="3000" u="none" cap="none" strike="noStrike">
                <a:solidFill>
                  <a:srgbClr val="E31F26"/>
                </a:solidFill>
                <a:latin typeface="Exo"/>
                <a:ea typeface="Exo"/>
                <a:cs typeface="Exo"/>
                <a:sym typeface="Exo"/>
              </a:rPr>
              <a:t>Câu hỏi</a:t>
            </a:r>
            <a:r>
              <a:rPr b="0" i="0" lang="en-US" sz="3000" u="none" cap="none" strike="noStrike">
                <a:solidFill>
                  <a:schemeClr val="dk1"/>
                </a:solidFill>
                <a:latin typeface="Exo Medium"/>
                <a:ea typeface="Exo Medium"/>
                <a:cs typeface="Exo Medium"/>
                <a:sym typeface="Exo Medium"/>
              </a:rPr>
              <a:t>: Có bao nhiêu kỹ thuật/thao tác để EDA dữ liệu?</a:t>
            </a:r>
            <a:endParaRPr b="0" i="0" sz="3000" u="none" cap="none" strike="noStrike">
              <a:solidFill>
                <a:srgbClr val="000000"/>
              </a:solidFill>
              <a:latin typeface="Exo Medium"/>
              <a:ea typeface="Exo Medium"/>
              <a:cs typeface="Exo Medium"/>
              <a:sym typeface="Exo Medium"/>
            </a:endParaRPr>
          </a:p>
        </p:txBody>
      </p:sp>
      <p:grpSp>
        <p:nvGrpSpPr>
          <p:cNvPr id="188" name="Google Shape;188;g24c37084270_0_335"/>
          <p:cNvGrpSpPr/>
          <p:nvPr/>
        </p:nvGrpSpPr>
        <p:grpSpPr>
          <a:xfrm>
            <a:off x="608461" y="688838"/>
            <a:ext cx="764257" cy="763507"/>
            <a:chOff x="3040984" y="3681059"/>
            <a:chExt cx="356164" cy="355815"/>
          </a:xfrm>
        </p:grpSpPr>
        <p:sp>
          <p:nvSpPr>
            <p:cNvPr id="189" name="Google Shape;189;g24c37084270_0_335"/>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190" name="Google Shape;190;g24c37084270_0_335"/>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191" name="Google Shape;191;g24c37084270_0_335"/>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sp>
        <p:nvSpPr>
          <p:cNvPr id="192" name="Google Shape;192;g24c37084270_0_335"/>
          <p:cNvSpPr txBox="1"/>
          <p:nvPr/>
        </p:nvSpPr>
        <p:spPr>
          <a:xfrm>
            <a:off x="1478250" y="537950"/>
            <a:ext cx="10139400" cy="1065300"/>
          </a:xfrm>
          <a:prstGeom prst="rect">
            <a:avLst/>
          </a:prstGeom>
          <a:no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4000"/>
              <a:buFont typeface="Arial"/>
              <a:buNone/>
            </a:pPr>
            <a:r>
              <a:rPr b="1" i="0" lang="en-US" sz="3400" u="none" cap="none" strike="noStrike">
                <a:solidFill>
                  <a:srgbClr val="000000"/>
                </a:solidFill>
                <a:latin typeface="Exo"/>
                <a:ea typeface="Exo"/>
                <a:cs typeface="Exo"/>
                <a:sym typeface="Exo"/>
              </a:rPr>
              <a:t>FUN QUIZ</a:t>
            </a:r>
            <a:endParaRPr b="1" i="0" sz="3400" u="none" cap="none" strike="noStrike">
              <a:solidFill>
                <a:srgbClr val="E31F26"/>
              </a:solidFill>
              <a:latin typeface="Exo"/>
              <a:ea typeface="Exo"/>
              <a:cs typeface="Exo"/>
              <a:sym typeface="Exo"/>
            </a:endParaRPr>
          </a:p>
        </p:txBody>
      </p:sp>
      <p:pic>
        <p:nvPicPr>
          <p:cNvPr id="193" name="Google Shape;193;g24c37084270_0_335"/>
          <p:cNvPicPr preferRelativeResize="0"/>
          <p:nvPr/>
        </p:nvPicPr>
        <p:blipFill rotWithShape="1">
          <a:blip r:embed="rId3">
            <a:alphaModFix/>
          </a:blip>
          <a:srcRect b="0" l="0" r="0" t="0"/>
          <a:stretch/>
        </p:blipFill>
        <p:spPr>
          <a:xfrm>
            <a:off x="5562600" y="2895325"/>
            <a:ext cx="5717101" cy="2883075"/>
          </a:xfrm>
          <a:prstGeom prst="rect">
            <a:avLst/>
          </a:prstGeom>
          <a:noFill/>
          <a:ln>
            <a:noFill/>
          </a:ln>
        </p:spPr>
      </p:pic>
      <p:pic>
        <p:nvPicPr>
          <p:cNvPr id="194" name="Google Shape;194;g24c37084270_0_335"/>
          <p:cNvPicPr preferRelativeResize="0"/>
          <p:nvPr/>
        </p:nvPicPr>
        <p:blipFill rotWithShape="1">
          <a:blip r:embed="rId4">
            <a:alphaModFix/>
          </a:blip>
          <a:srcRect b="0" l="0" r="0" t="0"/>
          <a:stretch/>
        </p:blipFill>
        <p:spPr>
          <a:xfrm>
            <a:off x="1240475" y="3050900"/>
            <a:ext cx="3405285" cy="2571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9"/>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200" name="Google Shape;200;p9"/>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201" name="Google Shape;201;p9"/>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202" name="Google Shape;202;p9"/>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203" name="Google Shape;203;p9"/>
          <p:cNvSpPr txBox="1"/>
          <p:nvPr/>
        </p:nvSpPr>
        <p:spPr>
          <a:xfrm>
            <a:off x="616373" y="2693023"/>
            <a:ext cx="8455800" cy="1662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KIỂM TRA TOP - BOT </a:t>
            </a:r>
            <a:endParaRPr b="0" i="0" sz="5100" u="none" cap="none" strike="noStrike">
              <a:solidFill>
                <a:schemeClr val="lt1"/>
              </a:solidFill>
              <a:latin typeface="Exo Black"/>
              <a:ea typeface="Exo Black"/>
              <a:cs typeface="Exo Black"/>
              <a:sym typeface="Exo Black"/>
            </a:endParaRPr>
          </a:p>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CỦA DATA</a:t>
            </a:r>
            <a:endParaRPr b="0" i="0" sz="5100" u="none" cap="none" strike="noStrike">
              <a:solidFill>
                <a:schemeClr val="lt1"/>
              </a:solidFill>
              <a:latin typeface="Exo Black"/>
              <a:ea typeface="Exo Black"/>
              <a:cs typeface="Exo Black"/>
              <a:sym typeface="Exo Black"/>
            </a:endParaRPr>
          </a:p>
        </p:txBody>
      </p:sp>
      <p:pic>
        <p:nvPicPr>
          <p:cNvPr id="204" name="Google Shape;204;p9"/>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CCCCCC"/>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2022-09-07T10:58:32Z</dcterms:created>
  <dc:creator>admin</dc:creator>
</cp:coreProperties>
</file>