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Exo Medium"/>
      <p:regular r:id="rId26"/>
      <p:bold r:id="rId27"/>
      <p:italic r:id="rId28"/>
      <p:boldItalic r:id="rId29"/>
    </p:embeddedFont>
    <p:embeddedFont>
      <p:font typeface="Exo Black"/>
      <p:bold r:id="rId30"/>
      <p:boldItalic r:id="rId31"/>
    </p:embeddedFont>
    <p:embeddedFont>
      <p:font typeface="Exo 2"/>
      <p:regular r:id="rId32"/>
      <p:bold r:id="rId33"/>
      <p:italic r:id="rId34"/>
      <p:boldItalic r:id="rId35"/>
    </p:embeddedFont>
    <p:embeddedFont>
      <p:font typeface="Ex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0" roundtripDataSignature="AMtx7miDBGBm0EL686IFPKnVLo/M1kSv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Medium-regular.fntdata"/><Relationship Id="rId25" Type="http://schemas.openxmlformats.org/officeDocument/2006/relationships/slide" Target="slides/slide20.xml"/><Relationship Id="rId28" Type="http://schemas.openxmlformats.org/officeDocument/2006/relationships/font" Target="fonts/ExoMedium-italic.fntdata"/><Relationship Id="rId27" Type="http://schemas.openxmlformats.org/officeDocument/2006/relationships/font" Target="fonts/Ex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Black-boldItalic.fntdata"/><Relationship Id="rId30" Type="http://schemas.openxmlformats.org/officeDocument/2006/relationships/font" Target="fonts/ExoBlack-bold.fntdata"/><Relationship Id="rId11" Type="http://schemas.openxmlformats.org/officeDocument/2006/relationships/slide" Target="slides/slide6.xml"/><Relationship Id="rId33" Type="http://schemas.openxmlformats.org/officeDocument/2006/relationships/font" Target="fonts/Exo2-bold.fntdata"/><Relationship Id="rId10" Type="http://schemas.openxmlformats.org/officeDocument/2006/relationships/slide" Target="slides/slide5.xml"/><Relationship Id="rId32" Type="http://schemas.openxmlformats.org/officeDocument/2006/relationships/font" Target="fonts/Exo2-regular.fntdata"/><Relationship Id="rId13" Type="http://schemas.openxmlformats.org/officeDocument/2006/relationships/slide" Target="slides/slide8.xml"/><Relationship Id="rId35" Type="http://schemas.openxmlformats.org/officeDocument/2006/relationships/font" Target="fonts/Exo2-boldItalic.fntdata"/><Relationship Id="rId12" Type="http://schemas.openxmlformats.org/officeDocument/2006/relationships/slide" Target="slides/slide7.xml"/><Relationship Id="rId34" Type="http://schemas.openxmlformats.org/officeDocument/2006/relationships/font" Target="fonts/Exo2-italic.fntdata"/><Relationship Id="rId15" Type="http://schemas.openxmlformats.org/officeDocument/2006/relationships/slide" Target="slides/slide10.xml"/><Relationship Id="rId37" Type="http://schemas.openxmlformats.org/officeDocument/2006/relationships/font" Target="fonts/Exo-bold.fntdata"/><Relationship Id="rId14" Type="http://schemas.openxmlformats.org/officeDocument/2006/relationships/slide" Target="slides/slide9.xml"/><Relationship Id="rId36" Type="http://schemas.openxmlformats.org/officeDocument/2006/relationships/font" Target="fonts/Exo-regular.fntdata"/><Relationship Id="rId17" Type="http://schemas.openxmlformats.org/officeDocument/2006/relationships/slide" Target="slides/slide12.xml"/><Relationship Id="rId39" Type="http://schemas.openxmlformats.org/officeDocument/2006/relationships/font" Target="fonts/Exo-boldItalic.fntdata"/><Relationship Id="rId16" Type="http://schemas.openxmlformats.org/officeDocument/2006/relationships/slide" Target="slides/slide11.xml"/><Relationship Id="rId38" Type="http://schemas.openxmlformats.org/officeDocument/2006/relationships/font" Target="fonts/Ex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de0c40ef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4de0c40ef3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4de0c40ef3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de0c40ef3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6" name="Google Shape;216;g24de0c40ef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g24de0c40ef3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de0c40ef3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33" name="Google Shape;233;g24de0c40ef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de0c40ef3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3" name="Google Shape;243;g24de0c40ef3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g24de0c40ef3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de0c40ef3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4" name="Google Shape;254;g24de0c40ef3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g24de0c40ef3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ccd955c8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8ccd955c8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8ccd955c8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ccd955c89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7" name="Google Shape;277;g28ccd955c8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g28ccd955c89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ccd955c89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5" name="Google Shape;285;g28ccd955c8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28ccd955c8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ccd955c89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94" name="Google Shape;294;g28ccd955c89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8023a94c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32" name="Google Shape;132;g24c8023a94c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c8023a94c_0_3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2" name="Google Shape;142;g24c8023a94c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g24c8023a94c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c8023a94c_0_3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9" name="Google Shape;149;g24c8023a94c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24c8023a94c_0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c8023a94c_0_3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6" name="Google Shape;156;g24c8023a94c_0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24c8023a94c_0_3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de0c40ef3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3" name="Google Shape;163;g24de0c40ef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g24de0c40ef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de0c40ef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70" name="Google Shape;170;g24de0c40ef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de0c40ef3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0" name="Google Shape;180;g24de0c40ef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g24de0c40ef3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c37084270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4c37084270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4c37084270_0_3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8"/>
          <p:cNvSpPr/>
          <p:nvPr>
            <p:ph idx="2" type="pic"/>
          </p:nvPr>
        </p:nvSpPr>
        <p:spPr>
          <a:xfrm>
            <a:off x="5183188" y="987425"/>
            <a:ext cx="6172200" cy="4873625"/>
          </a:xfrm>
          <a:prstGeom prst="rect">
            <a:avLst/>
          </a:prstGeom>
          <a:noFill/>
          <a:ln>
            <a:noFill/>
          </a:ln>
        </p:spPr>
      </p:sp>
      <p:sp>
        <p:nvSpPr>
          <p:cNvPr id="83" name="Google Shape;83;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9" name="Shape 99"/>
        <p:cNvGrpSpPr/>
        <p:nvPr/>
      </p:nvGrpSpPr>
      <p:grpSpPr>
        <a:xfrm>
          <a:off x="0" y="0"/>
          <a:ext cx="0" cy="0"/>
          <a:chOff x="0" y="0"/>
          <a:chExt cx="0" cy="0"/>
        </a:xfrm>
      </p:grpSpPr>
      <p:sp>
        <p:nvSpPr>
          <p:cNvPr id="100" name="Google Shape;100;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1" name="Shape 101"/>
        <p:cNvGrpSpPr/>
        <p:nvPr/>
      </p:nvGrpSpPr>
      <p:grpSpPr>
        <a:xfrm>
          <a:off x="0" y="0"/>
          <a:ext cx="0" cy="0"/>
          <a:chOff x="0" y="0"/>
          <a:chExt cx="0" cy="0"/>
        </a:xfrm>
      </p:grpSpPr>
      <p:sp>
        <p:nvSpPr>
          <p:cNvPr id="102" name="Google Shape;102;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1a0854cc649_9_276"/>
          <p:cNvSpPr/>
          <p:nvPr>
            <p:ph idx="2" type="pic"/>
          </p:nvPr>
        </p:nvSpPr>
        <p:spPr>
          <a:xfrm>
            <a:off x="996950" y="1710767"/>
            <a:ext cx="2349600" cy="2399100"/>
          </a:xfrm>
          <a:prstGeom prst="ellipse">
            <a:avLst/>
          </a:prstGeom>
          <a:solidFill>
            <a:schemeClr val="lt1"/>
          </a:solidFill>
          <a:ln>
            <a:noFill/>
          </a:ln>
        </p:spPr>
      </p:sp>
      <p:sp>
        <p:nvSpPr>
          <p:cNvPr id="104" name="Google Shape;104;g1a0854cc649_9_276"/>
          <p:cNvSpPr/>
          <p:nvPr>
            <p:ph idx="3" type="pic"/>
          </p:nvPr>
        </p:nvSpPr>
        <p:spPr>
          <a:xfrm>
            <a:off x="4883150" y="1710767"/>
            <a:ext cx="2349600" cy="2399100"/>
          </a:xfrm>
          <a:prstGeom prst="ellipse">
            <a:avLst/>
          </a:prstGeom>
          <a:solidFill>
            <a:schemeClr val="lt1"/>
          </a:solidFill>
          <a:ln>
            <a:noFill/>
          </a:ln>
        </p:spPr>
      </p:sp>
      <p:sp>
        <p:nvSpPr>
          <p:cNvPr id="105" name="Google Shape;105;g1a0854cc649_9_276"/>
          <p:cNvSpPr/>
          <p:nvPr>
            <p:ph idx="4" type="pic"/>
          </p:nvPr>
        </p:nvSpPr>
        <p:spPr>
          <a:xfrm>
            <a:off x="8769350" y="1710767"/>
            <a:ext cx="2349600" cy="2399100"/>
          </a:xfrm>
          <a:prstGeom prst="ellipse">
            <a:avLst/>
          </a:prstGeom>
          <a:solidFill>
            <a:schemeClr val="lt1"/>
          </a:solidFill>
          <a:ln>
            <a:noFill/>
          </a:ln>
        </p:spPr>
      </p:sp>
      <p:pic>
        <p:nvPicPr>
          <p:cNvPr id="106" name="Google Shape;106;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7" name="Google Shape;107;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pic>
        <p:nvPicPr>
          <p:cNvPr id="109" name="Google Shape;109;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0" name="Google Shape;110;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1" name="Google Shape;111;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2" name="Shape 112"/>
        <p:cNvGrpSpPr/>
        <p:nvPr/>
      </p:nvGrpSpPr>
      <p:grpSpPr>
        <a:xfrm>
          <a:off x="0" y="0"/>
          <a:ext cx="0" cy="0"/>
          <a:chOff x="0" y="0"/>
          <a:chExt cx="0" cy="0"/>
        </a:xfrm>
      </p:grpSpPr>
      <p:sp>
        <p:nvSpPr>
          <p:cNvPr id="113" name="Google Shape;113;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5" name="Google Shape;115;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6" name="Google Shape;116;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17" name="Google Shape;117;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8" name="Google Shape;118;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19" name="Shape 119"/>
        <p:cNvGrpSpPr/>
        <p:nvPr/>
      </p:nvGrpSpPr>
      <p:grpSpPr>
        <a:xfrm>
          <a:off x="0" y="0"/>
          <a:ext cx="0" cy="0"/>
          <a:chOff x="0" y="0"/>
          <a:chExt cx="0" cy="0"/>
        </a:xfrm>
      </p:grpSpPr>
      <p:sp>
        <p:nvSpPr>
          <p:cNvPr id="120" name="Google Shape;120;g24c8023a94c_0_585"/>
          <p:cNvSpPr/>
          <p:nvPr>
            <p:ph idx="2" type="pic"/>
          </p:nvPr>
        </p:nvSpPr>
        <p:spPr>
          <a:xfrm>
            <a:off x="4806952" y="1588"/>
            <a:ext cx="7386600" cy="6858000"/>
          </a:xfrm>
          <a:prstGeom prst="rect">
            <a:avLst/>
          </a:prstGeom>
          <a:noFill/>
          <a:ln>
            <a:noFill/>
          </a:ln>
        </p:spPr>
      </p:sp>
      <p:sp>
        <p:nvSpPr>
          <p:cNvPr id="121" name="Google Shape;121;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7">
    <p:spTree>
      <p:nvGrpSpPr>
        <p:cNvPr id="28" name="Shape 28"/>
        <p:cNvGrpSpPr/>
        <p:nvPr/>
      </p:nvGrpSpPr>
      <p:grpSpPr>
        <a:xfrm>
          <a:off x="0" y="0"/>
          <a:ext cx="0" cy="0"/>
          <a:chOff x="0" y="0"/>
          <a:chExt cx="0" cy="0"/>
        </a:xfrm>
      </p:grpSpPr>
      <p:sp>
        <p:nvSpPr>
          <p:cNvPr id="29" name="Google Shape;29;g24c37084270_0_492"/>
          <p:cNvSpPr/>
          <p:nvPr>
            <p:ph idx="2" type="pic"/>
          </p:nvPr>
        </p:nvSpPr>
        <p:spPr>
          <a:xfrm>
            <a:off x="4806952" y="1588"/>
            <a:ext cx="7386600" cy="6858000"/>
          </a:xfrm>
          <a:prstGeom prst="rect">
            <a:avLst/>
          </a:prstGeom>
          <a:noFill/>
          <a:ln>
            <a:noFill/>
          </a:ln>
        </p:spPr>
      </p:sp>
      <p:sp>
        <p:nvSpPr>
          <p:cNvPr id="30" name="Google Shape;30;g24c37084270_0_49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1" name="Shape 31"/>
        <p:cNvGrpSpPr/>
        <p:nvPr/>
      </p:nvGrpSpPr>
      <p:grpSpPr>
        <a:xfrm>
          <a:off x="0" y="0"/>
          <a:ext cx="0" cy="0"/>
          <a:chOff x="0" y="0"/>
          <a:chExt cx="0" cy="0"/>
        </a:xfrm>
      </p:grpSpPr>
      <p:sp>
        <p:nvSpPr>
          <p:cNvPr id="32" name="Google Shape;32;g24c5fdd6318_0_166"/>
          <p:cNvSpPr/>
          <p:nvPr>
            <p:ph idx="2" type="pic"/>
          </p:nvPr>
        </p:nvSpPr>
        <p:spPr>
          <a:xfrm>
            <a:off x="4806952" y="1588"/>
            <a:ext cx="7386600" cy="6858000"/>
          </a:xfrm>
          <a:prstGeom prst="rect">
            <a:avLst/>
          </a:prstGeom>
          <a:noFill/>
          <a:ln>
            <a:noFill/>
          </a:ln>
        </p:spPr>
      </p:sp>
      <p:sp>
        <p:nvSpPr>
          <p:cNvPr id="33" name="Google Shape;33;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4" name="Shape 34"/>
        <p:cNvGrpSpPr/>
        <p:nvPr/>
      </p:nvGrpSpPr>
      <p:grpSpPr>
        <a:xfrm>
          <a:off x="0" y="0"/>
          <a:ext cx="0" cy="0"/>
          <a:chOff x="0" y="0"/>
          <a:chExt cx="0" cy="0"/>
        </a:xfrm>
      </p:grpSpPr>
      <p:sp>
        <p:nvSpPr>
          <p:cNvPr id="35" name="Google Shape;35;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6" name="Shape 36"/>
        <p:cNvGrpSpPr/>
        <p:nvPr/>
      </p:nvGrpSpPr>
      <p:grpSpPr>
        <a:xfrm>
          <a:off x="0" y="0"/>
          <a:ext cx="0" cy="0"/>
          <a:chOff x="0" y="0"/>
          <a:chExt cx="0" cy="0"/>
        </a:xfrm>
      </p:grpSpPr>
      <p:sp>
        <p:nvSpPr>
          <p:cNvPr id="37" name="Google Shape;37;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4" name="Shape 44"/>
        <p:cNvGrpSpPr/>
        <p:nvPr/>
      </p:nvGrpSpPr>
      <p:grpSpPr>
        <a:xfrm>
          <a:off x="0" y="0"/>
          <a:ext cx="0" cy="0"/>
          <a:chOff x="0" y="0"/>
          <a:chExt cx="0" cy="0"/>
        </a:xfrm>
      </p:grpSpPr>
      <p:sp>
        <p:nvSpPr>
          <p:cNvPr id="45" name="Google Shape;45;p82"/>
          <p:cNvSpPr/>
          <p:nvPr>
            <p:ph idx="2" type="pic"/>
          </p:nvPr>
        </p:nvSpPr>
        <p:spPr>
          <a:xfrm>
            <a:off x="692600" y="1617450"/>
            <a:ext cx="5105700" cy="4567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hyperlink" Target="https://drive.google.com/file/d/1aVIPePUBUWzrbIW-3PAjLw5jh--F_fdH/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
          <p:cNvPicPr preferRelativeResize="0"/>
          <p:nvPr/>
        </p:nvPicPr>
        <p:blipFill rotWithShape="1">
          <a:blip r:embed="rId3">
            <a:alphaModFix/>
          </a:blip>
          <a:srcRect b="0" l="0" r="0" t="0"/>
          <a:stretch/>
        </p:blipFill>
        <p:spPr>
          <a:xfrm>
            <a:off x="0" y="0"/>
            <a:ext cx="12191999" cy="6882658"/>
          </a:xfrm>
          <a:prstGeom prst="rect">
            <a:avLst/>
          </a:prstGeom>
          <a:noFill/>
          <a:ln>
            <a:noFill/>
          </a:ln>
        </p:spPr>
      </p:pic>
      <p:sp>
        <p:nvSpPr>
          <p:cNvPr id="127" name="Google Shape;127;p1"/>
          <p:cNvSpPr txBox="1"/>
          <p:nvPr>
            <p:ph idx="4294967295" type="title"/>
          </p:nvPr>
        </p:nvSpPr>
        <p:spPr>
          <a:xfrm>
            <a:off x="1338470" y="2865437"/>
            <a:ext cx="10853530" cy="715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
        <p:nvSpPr>
          <p:cNvPr id="128" name="Google Shape;128;p1"/>
          <p:cNvSpPr txBox="1"/>
          <p:nvPr>
            <p:ph idx="4294967295" type="body"/>
          </p:nvPr>
        </p:nvSpPr>
        <p:spPr>
          <a:xfrm>
            <a:off x="1050800" y="3755975"/>
            <a:ext cx="10416000" cy="1461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3: </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INTRODUCTION ABOUT MACHINE LEARNING</a:t>
            </a:r>
            <a:endParaRPr/>
          </a:p>
          <a:p>
            <a:pPr indent="0" lvl="0" marL="0" rtl="0" algn="l">
              <a:lnSpc>
                <a:spcPct val="90000"/>
              </a:lnSpc>
              <a:spcBef>
                <a:spcPts val="0"/>
              </a:spcBef>
              <a:spcAft>
                <a:spcPts val="0"/>
              </a:spcAft>
              <a:buClr>
                <a:schemeClr val="lt1"/>
              </a:buClr>
              <a:buSzPts val="4000"/>
              <a:buNone/>
            </a:pPr>
            <a:r>
              <a:t/>
            </a:r>
            <a:endParaRPr/>
          </a:p>
        </p:txBody>
      </p:sp>
      <p:pic>
        <p:nvPicPr>
          <p:cNvPr id="129" name="Google Shape;129;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4de0c40ef3_0_32"/>
          <p:cNvSpPr txBox="1"/>
          <p:nvPr/>
        </p:nvSpPr>
        <p:spPr>
          <a:xfrm>
            <a:off x="838200" y="1676888"/>
            <a:ext cx="10352100" cy="1144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3000" u="none" cap="none" strike="noStrike">
                <a:solidFill>
                  <a:srgbClr val="E31F26"/>
                </a:solidFill>
                <a:latin typeface="Exo"/>
                <a:ea typeface="Exo"/>
                <a:cs typeface="Exo"/>
                <a:sym typeface="Exo"/>
              </a:rPr>
              <a:t>Câu hỏi</a:t>
            </a:r>
            <a:r>
              <a:rPr b="0" i="0" lang="en-US" sz="3000" u="none" cap="none" strike="noStrike">
                <a:solidFill>
                  <a:schemeClr val="dk1"/>
                </a:solidFill>
                <a:latin typeface="Exo Medium"/>
                <a:ea typeface="Exo Medium"/>
                <a:cs typeface="Exo Medium"/>
                <a:sym typeface="Exo Medium"/>
              </a:rPr>
              <a:t>: Theo bạn, làm thế nào để đánh giá mô hình Linear Regression dự đoán tốt hay không tốt?</a:t>
            </a:r>
            <a:endParaRPr b="0" i="0" sz="3000" u="none" cap="none" strike="noStrike">
              <a:solidFill>
                <a:srgbClr val="000000"/>
              </a:solidFill>
              <a:latin typeface="Exo Medium"/>
              <a:ea typeface="Exo Medium"/>
              <a:cs typeface="Exo Medium"/>
              <a:sym typeface="Exo Medium"/>
            </a:endParaRPr>
          </a:p>
        </p:txBody>
      </p:sp>
      <p:grpSp>
        <p:nvGrpSpPr>
          <p:cNvPr id="207" name="Google Shape;207;g24de0c40ef3_0_32"/>
          <p:cNvGrpSpPr/>
          <p:nvPr/>
        </p:nvGrpSpPr>
        <p:grpSpPr>
          <a:xfrm>
            <a:off x="608459" y="688847"/>
            <a:ext cx="764257" cy="763507"/>
            <a:chOff x="3040984" y="3681059"/>
            <a:chExt cx="356164" cy="355815"/>
          </a:xfrm>
        </p:grpSpPr>
        <p:sp>
          <p:nvSpPr>
            <p:cNvPr id="208" name="Google Shape;208;g24de0c40ef3_0_32"/>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09" name="Google Shape;209;g24de0c40ef3_0_32"/>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10" name="Google Shape;210;g24de0c40ef3_0_32"/>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211" name="Google Shape;211;g24de0c40ef3_0_32"/>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a:t>
            </a:r>
            <a:endParaRPr b="1" i="0" sz="3400" u="none" cap="none" strike="noStrike">
              <a:solidFill>
                <a:srgbClr val="E31F26"/>
              </a:solidFill>
              <a:latin typeface="Exo"/>
              <a:ea typeface="Exo"/>
              <a:cs typeface="Exo"/>
              <a:sym typeface="Exo"/>
            </a:endParaRPr>
          </a:p>
        </p:txBody>
      </p:sp>
      <p:pic>
        <p:nvPicPr>
          <p:cNvPr id="212" name="Google Shape;212;g24de0c40ef3_0_32"/>
          <p:cNvPicPr preferRelativeResize="0"/>
          <p:nvPr/>
        </p:nvPicPr>
        <p:blipFill rotWithShape="1">
          <a:blip r:embed="rId3">
            <a:alphaModFix/>
          </a:blip>
          <a:srcRect b="0" l="0" r="0" t="0"/>
          <a:stretch/>
        </p:blipFill>
        <p:spPr>
          <a:xfrm>
            <a:off x="5562600" y="3264025"/>
            <a:ext cx="5717101" cy="2883075"/>
          </a:xfrm>
          <a:prstGeom prst="rect">
            <a:avLst/>
          </a:prstGeom>
          <a:noFill/>
          <a:ln>
            <a:noFill/>
          </a:ln>
        </p:spPr>
      </p:pic>
      <p:pic>
        <p:nvPicPr>
          <p:cNvPr id="213" name="Google Shape;213;g24de0c40ef3_0_32"/>
          <p:cNvPicPr preferRelativeResize="0"/>
          <p:nvPr/>
        </p:nvPicPr>
        <p:blipFill rotWithShape="1">
          <a:blip r:embed="rId4">
            <a:alphaModFix/>
          </a:blip>
          <a:srcRect b="0" l="0" r="0" t="0"/>
          <a:stretch/>
        </p:blipFill>
        <p:spPr>
          <a:xfrm>
            <a:off x="985499" y="3046250"/>
            <a:ext cx="4283975" cy="323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4de0c40ef3_0_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ĐÁNH GIÁ MÔ HÌNH </a:t>
            </a:r>
            <a:endParaRPr>
              <a:latin typeface="Exo Black"/>
              <a:ea typeface="Exo Black"/>
              <a:cs typeface="Exo Black"/>
              <a:sym typeface="Exo Black"/>
            </a:endParaRPr>
          </a:p>
          <a:p>
            <a:pPr indent="0" lvl="0" marL="0" rtl="0" algn="l">
              <a:lnSpc>
                <a:spcPct val="90000"/>
              </a:lnSpc>
              <a:spcBef>
                <a:spcPts val="0"/>
              </a:spcBef>
              <a:spcAft>
                <a:spcPts val="0"/>
              </a:spcAft>
              <a:buSzPts val="4400"/>
              <a:buNone/>
            </a:pPr>
            <a:r>
              <a:rPr lang="en-US">
                <a:latin typeface="Exo Black"/>
                <a:ea typeface="Exo Black"/>
                <a:cs typeface="Exo Black"/>
                <a:sym typeface="Exo Black"/>
              </a:rPr>
              <a:t>LINEAR REGRESSION</a:t>
            </a:r>
            <a:endParaRPr/>
          </a:p>
        </p:txBody>
      </p:sp>
      <p:pic>
        <p:nvPicPr>
          <p:cNvPr id="220" name="Google Shape;220;g24de0c40ef3_0_44"/>
          <p:cNvPicPr preferRelativeResize="0"/>
          <p:nvPr/>
        </p:nvPicPr>
        <p:blipFill rotWithShape="1">
          <a:blip r:embed="rId3">
            <a:alphaModFix/>
          </a:blip>
          <a:srcRect b="0" l="0" r="0" t="0"/>
          <a:stretch/>
        </p:blipFill>
        <p:spPr>
          <a:xfrm>
            <a:off x="749371" y="1850384"/>
            <a:ext cx="88821" cy="190315"/>
          </a:xfrm>
          <a:prstGeom prst="rect">
            <a:avLst/>
          </a:prstGeom>
          <a:noFill/>
          <a:ln>
            <a:noFill/>
          </a:ln>
        </p:spPr>
      </p:pic>
      <p:pic>
        <p:nvPicPr>
          <p:cNvPr id="221" name="Google Shape;221;g24de0c40ef3_0_44"/>
          <p:cNvPicPr preferRelativeResize="0"/>
          <p:nvPr/>
        </p:nvPicPr>
        <p:blipFill rotWithShape="1">
          <a:blip r:embed="rId4">
            <a:alphaModFix/>
          </a:blip>
          <a:srcRect b="0" l="0" r="0" t="0"/>
          <a:stretch/>
        </p:blipFill>
        <p:spPr>
          <a:xfrm>
            <a:off x="579738" y="2333625"/>
            <a:ext cx="3743325" cy="4324350"/>
          </a:xfrm>
          <a:prstGeom prst="rect">
            <a:avLst/>
          </a:prstGeom>
          <a:noFill/>
          <a:ln>
            <a:noFill/>
          </a:ln>
        </p:spPr>
      </p:pic>
      <p:sp>
        <p:nvSpPr>
          <p:cNvPr id="222" name="Google Shape;222;g24de0c40ef3_0_44"/>
          <p:cNvSpPr txBox="1"/>
          <p:nvPr/>
        </p:nvSpPr>
        <p:spPr>
          <a:xfrm>
            <a:off x="5927000" y="2466750"/>
            <a:ext cx="5502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Sử dụng MAE khi có rất ít hoặc không có outlier trong dữ liệu hoặc khi bạn điều chỉnh model, bạn đã bỏ qua các giá trị Outlier</a:t>
            </a:r>
            <a:endParaRPr b="0" i="0" sz="1400" u="none" cap="none" strike="noStrike">
              <a:solidFill>
                <a:srgbClr val="000000"/>
              </a:solidFill>
              <a:latin typeface="Exo Medium"/>
              <a:ea typeface="Exo Medium"/>
              <a:cs typeface="Exo Medium"/>
              <a:sym typeface="Exo Medium"/>
            </a:endParaRPr>
          </a:p>
        </p:txBody>
      </p:sp>
      <p:sp>
        <p:nvSpPr>
          <p:cNvPr id="223" name="Google Shape;223;g24de0c40ef3_0_44"/>
          <p:cNvSpPr txBox="1"/>
          <p:nvPr/>
        </p:nvSpPr>
        <p:spPr>
          <a:xfrm>
            <a:off x="790875" y="1717875"/>
            <a:ext cx="10277700" cy="4957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Để đánh giá mô hình Linear Regression hay các mô hình Regression nói chung, có các metrics để đánh giá như :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baseline="30000" i="0" sz="1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rtl="0" algn="l">
              <a:lnSpc>
                <a:spcPct val="115000"/>
              </a:lnSpc>
              <a:spcBef>
                <a:spcPts val="0"/>
              </a:spcBef>
              <a:spcAft>
                <a:spcPts val="0"/>
              </a:spcAft>
              <a:buClr>
                <a:srgbClr val="000000"/>
              </a:buClr>
              <a:buSzPts val="1800"/>
              <a:buFont typeface="Arial"/>
              <a:buNone/>
            </a:pPr>
            <a:r>
              <a:t/>
            </a:r>
            <a:endParaRPr sz="1800">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700"/>
              <a:buFont typeface="Arial"/>
              <a:buNone/>
            </a:pPr>
            <a:r>
              <a:t/>
            </a:r>
            <a:endParaRPr sz="1800">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p:txBody>
      </p:sp>
      <p:sp>
        <p:nvSpPr>
          <p:cNvPr id="224" name="Google Shape;224;g24de0c40ef3_0_44"/>
          <p:cNvSpPr txBox="1"/>
          <p:nvPr/>
        </p:nvSpPr>
        <p:spPr>
          <a:xfrm>
            <a:off x="5927000" y="3263050"/>
            <a:ext cx="5502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Sử dụng MSE (Mean Square Error) là hàm tính tổng chênh lệch giá trị thực tế và giá trị dự đoán.</a:t>
            </a:r>
            <a:endParaRPr b="0" i="0" sz="1400" u="none" cap="none" strike="noStrike">
              <a:solidFill>
                <a:srgbClr val="000000"/>
              </a:solidFill>
              <a:latin typeface="Exo Medium"/>
              <a:ea typeface="Exo Medium"/>
              <a:cs typeface="Exo Medium"/>
              <a:sym typeface="Exo Medium"/>
            </a:endParaRPr>
          </a:p>
        </p:txBody>
      </p:sp>
      <p:cxnSp>
        <p:nvCxnSpPr>
          <p:cNvPr id="225" name="Google Shape;225;g24de0c40ef3_0_44"/>
          <p:cNvCxnSpPr/>
          <p:nvPr/>
        </p:nvCxnSpPr>
        <p:spPr>
          <a:xfrm>
            <a:off x="4498225" y="2774550"/>
            <a:ext cx="1290600" cy="0"/>
          </a:xfrm>
          <a:prstGeom prst="straightConnector1">
            <a:avLst/>
          </a:prstGeom>
          <a:noFill/>
          <a:ln cap="flat" cmpd="sng" w="19050">
            <a:solidFill>
              <a:srgbClr val="E31F26"/>
            </a:solidFill>
            <a:prstDash val="solid"/>
            <a:round/>
            <a:headEnd len="sm" w="sm" type="none"/>
            <a:tailEnd len="med" w="med" type="triangle"/>
          </a:ln>
        </p:spPr>
      </p:cxnSp>
      <p:cxnSp>
        <p:nvCxnSpPr>
          <p:cNvPr id="226" name="Google Shape;226;g24de0c40ef3_0_44"/>
          <p:cNvCxnSpPr/>
          <p:nvPr/>
        </p:nvCxnSpPr>
        <p:spPr>
          <a:xfrm>
            <a:off x="4498225" y="3570850"/>
            <a:ext cx="1290600" cy="0"/>
          </a:xfrm>
          <a:prstGeom prst="straightConnector1">
            <a:avLst/>
          </a:prstGeom>
          <a:noFill/>
          <a:ln cap="flat" cmpd="sng" w="19050">
            <a:solidFill>
              <a:srgbClr val="E31F26"/>
            </a:solidFill>
            <a:prstDash val="solid"/>
            <a:round/>
            <a:headEnd len="sm" w="sm" type="none"/>
            <a:tailEnd len="med" w="med" type="triangle"/>
          </a:ln>
        </p:spPr>
      </p:cxnSp>
      <p:cxnSp>
        <p:nvCxnSpPr>
          <p:cNvPr id="227" name="Google Shape;227;g24de0c40ef3_0_44"/>
          <p:cNvCxnSpPr/>
          <p:nvPr/>
        </p:nvCxnSpPr>
        <p:spPr>
          <a:xfrm>
            <a:off x="4461350" y="4391225"/>
            <a:ext cx="1290600" cy="0"/>
          </a:xfrm>
          <a:prstGeom prst="straightConnector1">
            <a:avLst/>
          </a:prstGeom>
          <a:noFill/>
          <a:ln cap="flat" cmpd="sng" w="19050">
            <a:solidFill>
              <a:srgbClr val="E31F26"/>
            </a:solidFill>
            <a:prstDash val="solid"/>
            <a:round/>
            <a:headEnd len="sm" w="sm" type="none"/>
            <a:tailEnd len="med" w="med" type="triangle"/>
          </a:ln>
        </p:spPr>
      </p:cxnSp>
      <p:cxnSp>
        <p:nvCxnSpPr>
          <p:cNvPr id="228" name="Google Shape;228;g24de0c40ef3_0_44"/>
          <p:cNvCxnSpPr/>
          <p:nvPr/>
        </p:nvCxnSpPr>
        <p:spPr>
          <a:xfrm>
            <a:off x="4461350" y="5405175"/>
            <a:ext cx="1290600" cy="0"/>
          </a:xfrm>
          <a:prstGeom prst="straightConnector1">
            <a:avLst/>
          </a:prstGeom>
          <a:noFill/>
          <a:ln cap="flat" cmpd="sng" w="19050">
            <a:solidFill>
              <a:srgbClr val="E31F26"/>
            </a:solidFill>
            <a:prstDash val="solid"/>
            <a:round/>
            <a:headEnd len="sm" w="sm" type="none"/>
            <a:tailEnd len="med" w="med" type="triangle"/>
          </a:ln>
        </p:spPr>
      </p:cxnSp>
      <p:sp>
        <p:nvSpPr>
          <p:cNvPr id="229" name="Google Shape;229;g24de0c40ef3_0_44"/>
          <p:cNvSpPr txBox="1"/>
          <p:nvPr/>
        </p:nvSpPr>
        <p:spPr>
          <a:xfrm>
            <a:off x="5890225" y="4147975"/>
            <a:ext cx="55029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Sử dụng RMSE là giá trị căn bậc 2 của MSE.  Cũng tương tự, dùng RMSE khi không cần sử dụng gradient descent</a:t>
            </a:r>
            <a:endParaRPr b="0" i="0" sz="1400" u="none" cap="none" strike="noStrike">
              <a:solidFill>
                <a:srgbClr val="000000"/>
              </a:solidFill>
              <a:latin typeface="Exo Medium"/>
              <a:ea typeface="Exo Medium"/>
              <a:cs typeface="Exo Medium"/>
              <a:sym typeface="Exo Medium"/>
            </a:endParaRPr>
          </a:p>
        </p:txBody>
      </p:sp>
      <p:sp>
        <p:nvSpPr>
          <p:cNvPr id="230" name="Google Shape;230;g24de0c40ef3_0_44"/>
          <p:cNvSpPr txBox="1"/>
          <p:nvPr/>
        </p:nvSpPr>
        <p:spPr>
          <a:xfrm>
            <a:off x="5890225" y="5032900"/>
            <a:ext cx="55029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a:ea typeface="Exo"/>
                <a:cs typeface="Exo"/>
                <a:sym typeface="Exo"/>
              </a:rPr>
              <a:t>R</a:t>
            </a:r>
            <a:r>
              <a:rPr b="1" baseline="30000" i="0" lang="en-US" sz="1600" u="none" cap="none" strike="noStrike">
                <a:solidFill>
                  <a:schemeClr val="dk1"/>
                </a:solidFill>
                <a:latin typeface="Exo"/>
                <a:ea typeface="Exo"/>
                <a:cs typeface="Exo"/>
                <a:sym typeface="Exo"/>
              </a:rPr>
              <a:t>2</a:t>
            </a:r>
            <a:r>
              <a:rPr b="1" i="0" lang="en-US" sz="1600" u="none" cap="none" strike="noStrike">
                <a:solidFill>
                  <a:schemeClr val="dk1"/>
                </a:solidFill>
                <a:latin typeface="Exo"/>
                <a:ea typeface="Exo"/>
                <a:cs typeface="Exo"/>
                <a:sym typeface="Exo"/>
              </a:rPr>
              <a:t> </a:t>
            </a:r>
            <a:r>
              <a:rPr b="0"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Exo Medium"/>
                <a:ea typeface="Exo Medium"/>
                <a:cs typeface="Exo Medium"/>
                <a:sym typeface="Exo Medium"/>
              </a:rPr>
              <a:t>cho biết mô hình hồi quy tuyến tính phù hợp với dữ liệu đến mức nào.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  </a:t>
            </a:r>
            <a:r>
              <a:rPr b="1" i="0" lang="en-US" sz="1600" u="none" cap="none" strike="noStrike">
                <a:solidFill>
                  <a:schemeClr val="dk1"/>
                </a:solidFill>
                <a:latin typeface="Exo"/>
                <a:ea typeface="Exo"/>
                <a:cs typeface="Exo"/>
                <a:sym typeface="Exo"/>
              </a:rPr>
              <a:t>R</a:t>
            </a:r>
            <a:r>
              <a:rPr b="1" baseline="30000" i="0" lang="en-US" sz="1600" u="none" cap="none" strike="noStrike">
                <a:solidFill>
                  <a:schemeClr val="dk1"/>
                </a:solidFill>
                <a:latin typeface="Exo"/>
                <a:ea typeface="Exo"/>
                <a:cs typeface="Exo"/>
                <a:sym typeface="Exo"/>
              </a:rPr>
              <a:t>2 </a:t>
            </a:r>
            <a:r>
              <a:rPr b="0" i="0" lang="en-US" sz="1400" u="none" cap="none" strike="noStrike">
                <a:solidFill>
                  <a:srgbClr val="000000"/>
                </a:solidFill>
                <a:latin typeface="Exo Medium"/>
                <a:ea typeface="Exo Medium"/>
                <a:cs typeface="Exo Medium"/>
                <a:sym typeface="Exo Medium"/>
              </a:rPr>
              <a:t>là 0,9 sẽ chỉ ra rằng 90% phương sai của target variable được giải thích bằng phương sai của input variable</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4de0c40ef3_0_65"/>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36" name="Google Shape;236;g24de0c40ef3_0_65"/>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37" name="Google Shape;237;g24de0c40ef3_0_65"/>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Giới thiệu về Machine Learning</a:t>
            </a:r>
            <a:endParaRPr b="1" i="0" sz="2000" u="none" cap="none" strike="noStrike">
              <a:solidFill>
                <a:srgbClr val="E31F26"/>
              </a:solidFill>
              <a:latin typeface="Exo"/>
              <a:ea typeface="Exo"/>
              <a:cs typeface="Exo"/>
              <a:sym typeface="Exo"/>
            </a:endParaRPr>
          </a:p>
        </p:txBody>
      </p:sp>
      <p:sp>
        <p:nvSpPr>
          <p:cNvPr id="238" name="Google Shape;238;g24de0c40ef3_0_65"/>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Dự đoán hồi quy tuyến tính - Linear Regression</a:t>
            </a:r>
            <a:endParaRPr b="1" i="0" sz="2000" u="none" cap="none" strike="noStrike">
              <a:solidFill>
                <a:srgbClr val="E31F26"/>
              </a:solidFill>
              <a:latin typeface="Exo"/>
              <a:ea typeface="Exo"/>
              <a:cs typeface="Exo"/>
              <a:sym typeface="Exo"/>
            </a:endParaRPr>
          </a:p>
        </p:txBody>
      </p:sp>
      <p:sp>
        <p:nvSpPr>
          <p:cNvPr id="239" name="Google Shape;239;g24de0c40ef3_0_65"/>
          <p:cNvSpPr/>
          <p:nvPr/>
        </p:nvSpPr>
        <p:spPr>
          <a:xfrm>
            <a:off x="5143853" y="49760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
        <p:nvSpPr>
          <p:cNvPr id="240" name="Google Shape;240;g24de0c40ef3_0_65"/>
          <p:cNvSpPr/>
          <p:nvPr/>
        </p:nvSpPr>
        <p:spPr>
          <a:xfrm>
            <a:off x="5143853" y="402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Dự đoán phân loại - Logistic Regression</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4de0c40ef3_0_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BÀI TOÁN PHÂN LOẠI</a:t>
            </a:r>
            <a:endParaRPr/>
          </a:p>
        </p:txBody>
      </p:sp>
      <p:sp>
        <p:nvSpPr>
          <p:cNvPr id="247" name="Google Shape;247;g24de0c40ef3_0_87"/>
          <p:cNvSpPr txBox="1"/>
          <p:nvPr/>
        </p:nvSpPr>
        <p:spPr>
          <a:xfrm>
            <a:off x="736800" y="1497250"/>
            <a:ext cx="10277700" cy="78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  Bài toán phân loại có nhiệm vụ, với mỗi quan sát dữ liệu X, model cần đưa ra dự đoán và phân loại chúng thuộc về loại đối tượng  (class) nào.</a:t>
            </a:r>
            <a:endParaRPr b="0" i="0" sz="1800" u="none" cap="none" strike="noStrike">
              <a:solidFill>
                <a:schemeClr val="dk1"/>
              </a:solidFill>
              <a:latin typeface="Exo Medium"/>
              <a:ea typeface="Exo Medium"/>
              <a:cs typeface="Exo Medium"/>
              <a:sym typeface="Exo Medium"/>
            </a:endParaRPr>
          </a:p>
        </p:txBody>
      </p:sp>
      <p:pic>
        <p:nvPicPr>
          <p:cNvPr id="248" name="Google Shape;248;g24de0c40ef3_0_87"/>
          <p:cNvPicPr preferRelativeResize="0"/>
          <p:nvPr/>
        </p:nvPicPr>
        <p:blipFill rotWithShape="1">
          <a:blip r:embed="rId3">
            <a:alphaModFix/>
          </a:blip>
          <a:srcRect b="0" l="0" r="0" t="0"/>
          <a:stretch/>
        </p:blipFill>
        <p:spPr>
          <a:xfrm>
            <a:off x="793795" y="1619884"/>
            <a:ext cx="88821" cy="190315"/>
          </a:xfrm>
          <a:prstGeom prst="rect">
            <a:avLst/>
          </a:prstGeom>
          <a:noFill/>
          <a:ln>
            <a:noFill/>
          </a:ln>
        </p:spPr>
      </p:pic>
      <p:pic>
        <p:nvPicPr>
          <p:cNvPr descr="A close up of a letter&#10;&#10;Description automatically generated" id="249" name="Google Shape;249;g24de0c40ef3_0_87"/>
          <p:cNvPicPr preferRelativeResize="0"/>
          <p:nvPr/>
        </p:nvPicPr>
        <p:blipFill rotWithShape="1">
          <a:blip r:embed="rId4">
            <a:alphaModFix/>
          </a:blip>
          <a:srcRect b="0" l="0" r="0" t="0"/>
          <a:stretch/>
        </p:blipFill>
        <p:spPr>
          <a:xfrm>
            <a:off x="3733525" y="2362725"/>
            <a:ext cx="4423150" cy="1158450"/>
          </a:xfrm>
          <a:prstGeom prst="rect">
            <a:avLst/>
          </a:prstGeom>
          <a:noFill/>
          <a:ln>
            <a:noFill/>
          </a:ln>
        </p:spPr>
      </p:pic>
      <p:sp>
        <p:nvSpPr>
          <p:cNvPr id="250" name="Google Shape;250;g24de0c40ef3_0_87"/>
          <p:cNvSpPr txBox="1"/>
          <p:nvPr/>
        </p:nvSpPr>
        <p:spPr>
          <a:xfrm>
            <a:off x="806250" y="3934400"/>
            <a:ext cx="10277700" cy="17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  Ví dụ: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Một doanh nghiệp bảo hiểm A vừa tung ra thị trường một sản phẩm bảo hiểm nhân thọ mới. Họ muốn dự đoán xem thử sẽ có bao nhiêu khách hàng hiện tại sẽ hào hứng và mua sản phẩm mới đó dựa trên việc họ đã từng mua sản phẩm các sản phẩm bảo hiểm nhân thọ trước đó.</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Lúc này, bài toán Classification sẽ được ứng dụng để giải quyết bài toán nêu trên.</a:t>
            </a:r>
            <a:endParaRPr b="0" i="0" sz="1800" u="none" cap="none" strike="noStrike">
              <a:solidFill>
                <a:schemeClr val="dk1"/>
              </a:solidFill>
              <a:latin typeface="Exo Medium"/>
              <a:ea typeface="Exo Medium"/>
              <a:cs typeface="Exo Medium"/>
              <a:sym typeface="Exo Medium"/>
            </a:endParaRPr>
          </a:p>
        </p:txBody>
      </p:sp>
      <p:pic>
        <p:nvPicPr>
          <p:cNvPr id="251" name="Google Shape;251;g24de0c40ef3_0_87"/>
          <p:cNvPicPr preferRelativeResize="0"/>
          <p:nvPr/>
        </p:nvPicPr>
        <p:blipFill rotWithShape="1">
          <a:blip r:embed="rId3">
            <a:alphaModFix/>
          </a:blip>
          <a:srcRect b="0" l="0" r="0" t="0"/>
          <a:stretch/>
        </p:blipFill>
        <p:spPr>
          <a:xfrm>
            <a:off x="863245" y="4057034"/>
            <a:ext cx="88821" cy="1903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4de0c40ef3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LOGISTIC REGRESSION</a:t>
            </a:r>
            <a:endParaRPr/>
          </a:p>
        </p:txBody>
      </p:sp>
      <p:sp>
        <p:nvSpPr>
          <p:cNvPr id="258" name="Google Shape;258;g24de0c40ef3_0_74"/>
          <p:cNvSpPr txBox="1"/>
          <p:nvPr/>
        </p:nvSpPr>
        <p:spPr>
          <a:xfrm>
            <a:off x="838200" y="1488050"/>
            <a:ext cx="102777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 Khác với Linear Regression được sử dụng cho bài toán hồi quy, Logistic Regression được sử dụng chủ yếu trong bài toán Phân loại (classification), tuy nhiên, công thức của Logistic Regression sẽ có chút khác biệt so với Linear.</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Exo Medium"/>
                <a:ea typeface="Exo Medium"/>
                <a:cs typeface="Exo Medium"/>
                <a:sym typeface="Exo Medium"/>
              </a:rPr>
              <a:t> </a:t>
            </a:r>
            <a:endParaRPr b="0" i="0" sz="1800" u="none" cap="none" strike="noStrike">
              <a:solidFill>
                <a:schemeClr val="dk1"/>
              </a:solidFill>
              <a:latin typeface="Exo Medium"/>
              <a:ea typeface="Exo Medium"/>
              <a:cs typeface="Exo Medium"/>
              <a:sym typeface="Exo Medium"/>
            </a:endParaRPr>
          </a:p>
        </p:txBody>
      </p:sp>
      <p:pic>
        <p:nvPicPr>
          <p:cNvPr id="259" name="Google Shape;259;g24de0c40ef3_0_74"/>
          <p:cNvPicPr preferRelativeResize="0"/>
          <p:nvPr/>
        </p:nvPicPr>
        <p:blipFill rotWithShape="1">
          <a:blip r:embed="rId3">
            <a:alphaModFix/>
          </a:blip>
          <a:srcRect b="0" l="0" r="0" t="0"/>
          <a:stretch/>
        </p:blipFill>
        <p:spPr>
          <a:xfrm>
            <a:off x="793795" y="1619884"/>
            <a:ext cx="88821" cy="190315"/>
          </a:xfrm>
          <a:prstGeom prst="rect">
            <a:avLst/>
          </a:prstGeom>
          <a:noFill/>
          <a:ln>
            <a:noFill/>
          </a:ln>
        </p:spPr>
      </p:pic>
      <p:pic>
        <p:nvPicPr>
          <p:cNvPr id="260" name="Google Shape;260;g24de0c40ef3_0_74"/>
          <p:cNvPicPr preferRelativeResize="0"/>
          <p:nvPr/>
        </p:nvPicPr>
        <p:blipFill rotWithShape="1">
          <a:blip r:embed="rId4">
            <a:alphaModFix/>
          </a:blip>
          <a:srcRect b="0" l="0" r="0" t="0"/>
          <a:stretch/>
        </p:blipFill>
        <p:spPr>
          <a:xfrm>
            <a:off x="2647162" y="3616850"/>
            <a:ext cx="6897675" cy="3111100"/>
          </a:xfrm>
          <a:prstGeom prst="rect">
            <a:avLst/>
          </a:prstGeom>
          <a:noFill/>
          <a:ln>
            <a:noFill/>
          </a:ln>
        </p:spPr>
      </p:pic>
      <p:pic>
        <p:nvPicPr>
          <p:cNvPr descr="A black and white text&#10;&#10;Description automatically generated" id="261" name="Google Shape;261;g24de0c40ef3_0_74"/>
          <p:cNvPicPr preferRelativeResize="0"/>
          <p:nvPr/>
        </p:nvPicPr>
        <p:blipFill rotWithShape="1">
          <a:blip r:embed="rId5">
            <a:alphaModFix/>
          </a:blip>
          <a:srcRect b="0" l="0" r="0" t="0"/>
          <a:stretch/>
        </p:blipFill>
        <p:spPr>
          <a:xfrm>
            <a:off x="3651300" y="2632850"/>
            <a:ext cx="4298500" cy="8717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ccd955c89_0_12"/>
          <p:cNvSpPr txBox="1"/>
          <p:nvPr/>
        </p:nvSpPr>
        <p:spPr>
          <a:xfrm>
            <a:off x="838200" y="1676888"/>
            <a:ext cx="10352100" cy="1144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3000" u="none" cap="none" strike="noStrike">
                <a:solidFill>
                  <a:srgbClr val="E31F26"/>
                </a:solidFill>
                <a:latin typeface="Exo"/>
                <a:ea typeface="Exo"/>
                <a:cs typeface="Exo"/>
                <a:sym typeface="Exo"/>
              </a:rPr>
              <a:t>Câu hỏi</a:t>
            </a:r>
            <a:r>
              <a:rPr b="0" i="0" lang="en-US" sz="3000" u="none" cap="none" strike="noStrike">
                <a:solidFill>
                  <a:schemeClr val="dk1"/>
                </a:solidFill>
                <a:latin typeface="Exo Medium"/>
                <a:ea typeface="Exo Medium"/>
                <a:cs typeface="Exo Medium"/>
                <a:sym typeface="Exo Medium"/>
              </a:rPr>
              <a:t>: Theo bạn, làm thế nào để đánh giá mô hình Logistic Regression dự đoán tốt hay không tốt?</a:t>
            </a:r>
            <a:endParaRPr b="0" i="0" sz="3000" u="none" cap="none" strike="noStrike">
              <a:solidFill>
                <a:srgbClr val="000000"/>
              </a:solidFill>
              <a:latin typeface="Exo Medium"/>
              <a:ea typeface="Exo Medium"/>
              <a:cs typeface="Exo Medium"/>
              <a:sym typeface="Exo Medium"/>
            </a:endParaRPr>
          </a:p>
        </p:txBody>
      </p:sp>
      <p:grpSp>
        <p:nvGrpSpPr>
          <p:cNvPr id="268" name="Google Shape;268;g28ccd955c89_0_12"/>
          <p:cNvGrpSpPr/>
          <p:nvPr/>
        </p:nvGrpSpPr>
        <p:grpSpPr>
          <a:xfrm>
            <a:off x="608459" y="688847"/>
            <a:ext cx="764257" cy="763507"/>
            <a:chOff x="3040984" y="3681059"/>
            <a:chExt cx="356164" cy="355815"/>
          </a:xfrm>
        </p:grpSpPr>
        <p:sp>
          <p:nvSpPr>
            <p:cNvPr id="269" name="Google Shape;269;g28ccd955c89_0_12"/>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0" name="Google Shape;270;g28ccd955c89_0_12"/>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71" name="Google Shape;271;g28ccd955c89_0_12"/>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272" name="Google Shape;272;g28ccd955c89_0_12"/>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a:t>
            </a:r>
            <a:endParaRPr b="1" i="0" sz="3400" u="none" cap="none" strike="noStrike">
              <a:solidFill>
                <a:srgbClr val="E31F26"/>
              </a:solidFill>
              <a:latin typeface="Exo"/>
              <a:ea typeface="Exo"/>
              <a:cs typeface="Exo"/>
              <a:sym typeface="Exo"/>
            </a:endParaRPr>
          </a:p>
        </p:txBody>
      </p:sp>
      <p:pic>
        <p:nvPicPr>
          <p:cNvPr id="273" name="Google Shape;273;g28ccd955c89_0_12"/>
          <p:cNvPicPr preferRelativeResize="0"/>
          <p:nvPr/>
        </p:nvPicPr>
        <p:blipFill rotWithShape="1">
          <a:blip r:embed="rId3">
            <a:alphaModFix/>
          </a:blip>
          <a:srcRect b="0" l="0" r="0" t="0"/>
          <a:stretch/>
        </p:blipFill>
        <p:spPr>
          <a:xfrm>
            <a:off x="5562600" y="3264025"/>
            <a:ext cx="5717101" cy="2883075"/>
          </a:xfrm>
          <a:prstGeom prst="rect">
            <a:avLst/>
          </a:prstGeom>
          <a:noFill/>
          <a:ln>
            <a:noFill/>
          </a:ln>
        </p:spPr>
      </p:pic>
      <p:pic>
        <p:nvPicPr>
          <p:cNvPr id="274" name="Google Shape;274;g28ccd955c89_0_12"/>
          <p:cNvPicPr preferRelativeResize="0"/>
          <p:nvPr/>
        </p:nvPicPr>
        <p:blipFill rotWithShape="1">
          <a:blip r:embed="rId4">
            <a:alphaModFix/>
          </a:blip>
          <a:srcRect b="0" l="0" r="0" t="0"/>
          <a:stretch/>
        </p:blipFill>
        <p:spPr>
          <a:xfrm>
            <a:off x="985499" y="3046250"/>
            <a:ext cx="4283975" cy="323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8ccd955c89_0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ĐÁNH GIÁ MÔ HÌNH </a:t>
            </a:r>
            <a:endParaRPr>
              <a:latin typeface="Exo Black"/>
              <a:ea typeface="Exo Black"/>
              <a:cs typeface="Exo Black"/>
              <a:sym typeface="Exo Black"/>
            </a:endParaRPr>
          </a:p>
          <a:p>
            <a:pPr indent="0" lvl="0" marL="0" rtl="0" algn="l">
              <a:lnSpc>
                <a:spcPct val="90000"/>
              </a:lnSpc>
              <a:spcBef>
                <a:spcPts val="0"/>
              </a:spcBef>
              <a:spcAft>
                <a:spcPts val="0"/>
              </a:spcAft>
              <a:buSzPts val="4400"/>
              <a:buNone/>
            </a:pPr>
            <a:r>
              <a:rPr lang="en-US">
                <a:latin typeface="Exo Black"/>
                <a:ea typeface="Exo Black"/>
                <a:cs typeface="Exo Black"/>
                <a:sym typeface="Exo Black"/>
              </a:rPr>
              <a:t>LOGISTIC REGRESSION</a:t>
            </a:r>
            <a:endParaRPr/>
          </a:p>
        </p:txBody>
      </p:sp>
      <p:pic>
        <p:nvPicPr>
          <p:cNvPr id="281" name="Google Shape;281;g28ccd955c89_0_40"/>
          <p:cNvPicPr preferRelativeResize="0"/>
          <p:nvPr/>
        </p:nvPicPr>
        <p:blipFill rotWithShape="1">
          <a:blip r:embed="rId3">
            <a:alphaModFix/>
          </a:blip>
          <a:srcRect b="0" l="0" r="0" t="0"/>
          <a:stretch/>
        </p:blipFill>
        <p:spPr>
          <a:xfrm>
            <a:off x="749371" y="1850384"/>
            <a:ext cx="88821" cy="190315"/>
          </a:xfrm>
          <a:prstGeom prst="rect">
            <a:avLst/>
          </a:prstGeom>
          <a:noFill/>
          <a:ln>
            <a:noFill/>
          </a:ln>
        </p:spPr>
      </p:pic>
      <p:sp>
        <p:nvSpPr>
          <p:cNvPr id="282" name="Google Shape;282;g28ccd955c89_0_40"/>
          <p:cNvSpPr txBox="1"/>
          <p:nvPr/>
        </p:nvSpPr>
        <p:spPr>
          <a:xfrm>
            <a:off x="957150" y="1690825"/>
            <a:ext cx="10277700" cy="589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Với bài toán phân loại nhị phân, ta quy ước: </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0" i="0" lang="en-US" sz="1800" u="none" cap="none" strike="noStrike">
                <a:solidFill>
                  <a:schemeClr val="dk1"/>
                </a:solidFill>
                <a:latin typeface="Exo Medium"/>
                <a:ea typeface="Exo Medium"/>
                <a:cs typeface="Exo Medium"/>
                <a:sym typeface="Exo Medium"/>
              </a:rPr>
              <a:t>TN – True negatives: số dữ liệu thực tế là 0 và model dự đoán là 0.</a:t>
            </a:r>
            <a:endParaRPr b="0" i="0" sz="1800" u="none" cap="none" strike="noStrike">
              <a:solidFill>
                <a:schemeClr val="dk1"/>
              </a:solidFill>
              <a:latin typeface="Exo Medium"/>
              <a:ea typeface="Exo Medium"/>
              <a:cs typeface="Exo Medium"/>
              <a:sym typeface="Exo Medium"/>
            </a:endParaRPr>
          </a:p>
          <a:p>
            <a:pPr indent="-298450" lvl="1" marL="914400" marR="0" rtl="0" algn="l">
              <a:lnSpc>
                <a:spcPct val="115000"/>
              </a:lnSpc>
              <a:spcBef>
                <a:spcPts val="0"/>
              </a:spcBef>
              <a:spcAft>
                <a:spcPts val="0"/>
              </a:spcAft>
              <a:buClr>
                <a:schemeClr val="dk1"/>
              </a:buClr>
              <a:buSzPts val="1100"/>
              <a:buFont typeface="Courier New"/>
              <a:buChar char="o"/>
            </a:pPr>
            <a:r>
              <a:rPr b="0" i="0" lang="en-US" sz="1800" u="none" cap="none" strike="noStrike">
                <a:solidFill>
                  <a:schemeClr val="dk1"/>
                </a:solidFill>
                <a:latin typeface="Exo Medium"/>
                <a:ea typeface="Exo Medium"/>
                <a:cs typeface="Exo Medium"/>
                <a:sym typeface="Exo Medium"/>
              </a:rPr>
              <a:t>TP – True positives: số dữ liệu thực tế là 1 và model dự đoán là 1.</a:t>
            </a:r>
            <a:endParaRPr b="0" i="0" sz="1800" u="none" cap="none" strike="noStrike">
              <a:solidFill>
                <a:schemeClr val="dk1"/>
              </a:solidFill>
              <a:latin typeface="Exo Medium"/>
              <a:ea typeface="Exo Medium"/>
              <a:cs typeface="Exo Medium"/>
              <a:sym typeface="Exo Medium"/>
            </a:endParaRPr>
          </a:p>
          <a:p>
            <a:pPr indent="-298450" lvl="1" marL="914400" marR="0" rtl="0" algn="l">
              <a:lnSpc>
                <a:spcPct val="115000"/>
              </a:lnSpc>
              <a:spcBef>
                <a:spcPts val="0"/>
              </a:spcBef>
              <a:spcAft>
                <a:spcPts val="0"/>
              </a:spcAft>
              <a:buClr>
                <a:schemeClr val="dk1"/>
              </a:buClr>
              <a:buSzPts val="1100"/>
              <a:buFont typeface="Courier New"/>
              <a:buChar char="o"/>
            </a:pPr>
            <a:r>
              <a:rPr b="0" i="0" lang="en-US" sz="1800" u="none" cap="none" strike="noStrike">
                <a:solidFill>
                  <a:schemeClr val="dk1"/>
                </a:solidFill>
                <a:latin typeface="Exo Medium"/>
                <a:ea typeface="Exo Medium"/>
                <a:cs typeface="Exo Medium"/>
                <a:sym typeface="Exo Medium"/>
              </a:rPr>
              <a:t>FN – False negatives: số dữ liệu thực tế là 1 và model dự đoán là 0.</a:t>
            </a:r>
            <a:endParaRPr b="0" i="0" sz="1800" u="none" cap="none" strike="noStrike">
              <a:solidFill>
                <a:schemeClr val="dk1"/>
              </a:solidFill>
              <a:latin typeface="Exo Medium"/>
              <a:ea typeface="Exo Medium"/>
              <a:cs typeface="Exo Medium"/>
              <a:sym typeface="Exo Medium"/>
            </a:endParaRPr>
          </a:p>
          <a:p>
            <a:pPr indent="-298450" lvl="1" marL="914400" marR="0" rtl="0" algn="l">
              <a:lnSpc>
                <a:spcPct val="115000"/>
              </a:lnSpc>
              <a:spcBef>
                <a:spcPts val="0"/>
              </a:spcBef>
              <a:spcAft>
                <a:spcPts val="0"/>
              </a:spcAft>
              <a:buClr>
                <a:schemeClr val="dk1"/>
              </a:buClr>
              <a:buSzPts val="1100"/>
              <a:buFont typeface="Courier New"/>
              <a:buChar char="o"/>
            </a:pPr>
            <a:r>
              <a:rPr b="0" i="0" lang="en-US" sz="1800" u="none" cap="none" strike="noStrike">
                <a:solidFill>
                  <a:schemeClr val="dk1"/>
                </a:solidFill>
                <a:latin typeface="Exo Medium"/>
                <a:ea typeface="Exo Medium"/>
                <a:cs typeface="Exo Medium"/>
                <a:sym typeface="Exo Medium"/>
              </a:rPr>
              <a:t>FP – False positives: số dữ liệu thực tế là 0 và model dự đoán là 1.</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baseline="30000" i="0" sz="1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8ccd955c89_0_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ĐÁNH GIÁ MÔ HÌNH </a:t>
            </a:r>
            <a:endParaRPr>
              <a:latin typeface="Exo Black"/>
              <a:ea typeface="Exo Black"/>
              <a:cs typeface="Exo Black"/>
              <a:sym typeface="Exo Black"/>
            </a:endParaRPr>
          </a:p>
          <a:p>
            <a:pPr indent="0" lvl="0" marL="0" rtl="0" algn="l">
              <a:lnSpc>
                <a:spcPct val="90000"/>
              </a:lnSpc>
              <a:spcBef>
                <a:spcPts val="0"/>
              </a:spcBef>
              <a:spcAft>
                <a:spcPts val="0"/>
              </a:spcAft>
              <a:buSzPts val="4400"/>
              <a:buNone/>
            </a:pPr>
            <a:r>
              <a:rPr lang="en-US">
                <a:latin typeface="Exo Black"/>
                <a:ea typeface="Exo Black"/>
                <a:cs typeface="Exo Black"/>
                <a:sym typeface="Exo Black"/>
              </a:rPr>
              <a:t>LOGISTIC REGRESSION</a:t>
            </a:r>
            <a:endParaRPr/>
          </a:p>
        </p:txBody>
      </p:sp>
      <p:pic>
        <p:nvPicPr>
          <p:cNvPr id="289" name="Google Shape;289;g28ccd955c89_0_24"/>
          <p:cNvPicPr preferRelativeResize="0"/>
          <p:nvPr/>
        </p:nvPicPr>
        <p:blipFill rotWithShape="1">
          <a:blip r:embed="rId3">
            <a:alphaModFix/>
          </a:blip>
          <a:srcRect b="0" l="0" r="0" t="0"/>
          <a:stretch/>
        </p:blipFill>
        <p:spPr>
          <a:xfrm>
            <a:off x="749371" y="1850384"/>
            <a:ext cx="88821" cy="190315"/>
          </a:xfrm>
          <a:prstGeom prst="rect">
            <a:avLst/>
          </a:prstGeom>
          <a:noFill/>
          <a:ln>
            <a:noFill/>
          </a:ln>
        </p:spPr>
      </p:pic>
      <p:sp>
        <p:nvSpPr>
          <p:cNvPr id="290" name="Google Shape;290;g28ccd955c89_0_24"/>
          <p:cNvSpPr txBox="1"/>
          <p:nvPr/>
        </p:nvSpPr>
        <p:spPr>
          <a:xfrm>
            <a:off x="1076100" y="1635525"/>
            <a:ext cx="10277700" cy="494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Để đánh giá mô hình Logistic Regression hay các mô hình để thực hiện bài toán phân loại nói chung, có các metrics để đánh giá như :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400"/>
              <a:buFont typeface="Arial"/>
              <a:buNone/>
            </a:pPr>
            <a:r>
              <a:t/>
            </a:r>
            <a:endParaRPr b="0" baseline="30000" i="0" sz="1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baseline="3000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p:txBody>
      </p:sp>
      <p:pic>
        <p:nvPicPr>
          <p:cNvPr id="291" name="Google Shape;291;g28ccd955c89_0_24"/>
          <p:cNvPicPr preferRelativeResize="0"/>
          <p:nvPr/>
        </p:nvPicPr>
        <p:blipFill rotWithShape="1">
          <a:blip r:embed="rId4">
            <a:alphaModFix/>
          </a:blip>
          <a:srcRect b="0" l="0" r="0" t="0"/>
          <a:stretch/>
        </p:blipFill>
        <p:spPr>
          <a:xfrm>
            <a:off x="3272575" y="2495401"/>
            <a:ext cx="5714725" cy="4168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8ccd955c89_0_57"/>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97" name="Google Shape;297;g28ccd955c89_0_57"/>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98" name="Google Shape;298;g28ccd955c89_0_57"/>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Giới thiệu về Machine Learning</a:t>
            </a:r>
            <a:endParaRPr b="1" i="0" sz="2000" u="none" cap="none" strike="noStrike">
              <a:solidFill>
                <a:srgbClr val="E31F26"/>
              </a:solidFill>
              <a:latin typeface="Exo"/>
              <a:ea typeface="Exo"/>
              <a:cs typeface="Exo"/>
              <a:sym typeface="Exo"/>
            </a:endParaRPr>
          </a:p>
        </p:txBody>
      </p:sp>
      <p:sp>
        <p:nvSpPr>
          <p:cNvPr id="299" name="Google Shape;299;g28ccd955c89_0_57"/>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Dự đoán hồi quy tuyến tính - Linear Regression</a:t>
            </a:r>
            <a:endParaRPr b="1" i="0" sz="2000" u="none" cap="none" strike="noStrike">
              <a:solidFill>
                <a:srgbClr val="E31F26"/>
              </a:solidFill>
              <a:latin typeface="Exo"/>
              <a:ea typeface="Exo"/>
              <a:cs typeface="Exo"/>
              <a:sym typeface="Exo"/>
            </a:endParaRPr>
          </a:p>
        </p:txBody>
      </p:sp>
      <p:sp>
        <p:nvSpPr>
          <p:cNvPr id="300" name="Google Shape;300;g28ccd955c89_0_57"/>
          <p:cNvSpPr/>
          <p:nvPr/>
        </p:nvSpPr>
        <p:spPr>
          <a:xfrm>
            <a:off x="5143853" y="49760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4. Practices  </a:t>
            </a:r>
            <a:endParaRPr b="1" i="0" sz="2000" u="none" cap="none" strike="noStrike">
              <a:solidFill>
                <a:schemeClr val="lt1"/>
              </a:solidFill>
              <a:latin typeface="Exo"/>
              <a:ea typeface="Exo"/>
              <a:cs typeface="Exo"/>
              <a:sym typeface="Exo"/>
            </a:endParaRPr>
          </a:p>
        </p:txBody>
      </p:sp>
      <p:sp>
        <p:nvSpPr>
          <p:cNvPr id="301" name="Google Shape;301;g28ccd955c89_0_57"/>
          <p:cNvSpPr/>
          <p:nvPr/>
        </p:nvSpPr>
        <p:spPr>
          <a:xfrm>
            <a:off x="5143853" y="402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3. Dự đoán phân loại - Logistic Regression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4c5fdd6318_0_0"/>
          <p:cNvPicPr preferRelativeResize="0"/>
          <p:nvPr/>
        </p:nvPicPr>
        <p:blipFill rotWithShape="1">
          <a:blip r:embed="rId3">
            <a:alphaModFix/>
          </a:blip>
          <a:srcRect b="0" l="0" r="0" t="0"/>
          <a:stretch/>
        </p:blipFill>
        <p:spPr>
          <a:xfrm>
            <a:off x="7879050" y="2326150"/>
            <a:ext cx="4117675" cy="3110000"/>
          </a:xfrm>
          <a:prstGeom prst="rect">
            <a:avLst/>
          </a:prstGeom>
          <a:noFill/>
          <a:ln>
            <a:noFill/>
          </a:ln>
        </p:spPr>
      </p:pic>
      <p:grpSp>
        <p:nvGrpSpPr>
          <p:cNvPr id="308" name="Google Shape;308;g24c5fdd6318_0_0"/>
          <p:cNvGrpSpPr/>
          <p:nvPr/>
        </p:nvGrpSpPr>
        <p:grpSpPr>
          <a:xfrm>
            <a:off x="3880050" y="408000"/>
            <a:ext cx="4431900" cy="708000"/>
            <a:chOff x="3880050" y="408000"/>
            <a:chExt cx="4431900" cy="708000"/>
          </a:xfrm>
        </p:grpSpPr>
        <p:sp>
          <p:nvSpPr>
            <p:cNvPr id="309" name="Google Shape;309;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310" name="Google Shape;310;g24c5fdd6318_0_0"/>
            <p:cNvGrpSpPr/>
            <p:nvPr/>
          </p:nvGrpSpPr>
          <p:grpSpPr>
            <a:xfrm>
              <a:off x="4249100" y="524796"/>
              <a:ext cx="474874" cy="474408"/>
              <a:chOff x="3040984" y="3681059"/>
              <a:chExt cx="356164" cy="355815"/>
            </a:xfrm>
          </p:grpSpPr>
          <p:sp>
            <p:nvSpPr>
              <p:cNvPr id="311" name="Google Shape;311;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3" name="Google Shape;313;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314" name="Google Shape;314;g24c5fdd6318_0_0"/>
          <p:cNvSpPr txBox="1"/>
          <p:nvPr/>
        </p:nvSpPr>
        <p:spPr>
          <a:xfrm>
            <a:off x="670550" y="1566600"/>
            <a:ext cx="7284300" cy="294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Với dataset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Exo"/>
                <a:ea typeface="Exo"/>
                <a:cs typeface="Exo"/>
                <a:sym typeface="Exo"/>
              </a:rPr>
              <a:t>Statement:</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Một công ty Start up đang cần nghiên cứu chiến lược để đầu tư chi phí cho các team RnD, Marketing, Admin để thu về profit tốt nhất có thể.</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Họ phân bổ budget đầu tư cho các team ở trong quá khứ và thu được Profit tương ứng ở dữ liệu trên.</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Bạn hãy xây dựng một model dự đoán profit mà công ty sẽ nhận được khi họ đưa input là các số tiền đầu tư cho các team.</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c8023a94c_0_31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35" name="Google Shape;135;g24c8023a94c_0_31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36" name="Google Shape;136;g24c8023a94c_0_314"/>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Giới thiệu về Machine Learning</a:t>
            </a:r>
            <a:endParaRPr b="1" i="0" sz="2000" u="none" cap="none" strike="noStrike">
              <a:solidFill>
                <a:schemeClr val="lt1"/>
              </a:solidFill>
              <a:latin typeface="Exo"/>
              <a:ea typeface="Exo"/>
              <a:cs typeface="Exo"/>
              <a:sym typeface="Exo"/>
            </a:endParaRPr>
          </a:p>
        </p:txBody>
      </p:sp>
      <p:sp>
        <p:nvSpPr>
          <p:cNvPr id="137" name="Google Shape;137;g24c8023a94c_0_314"/>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Dự đoán hồi quy tuyến tính - Linear Regression</a:t>
            </a:r>
            <a:endParaRPr b="1" i="0" sz="2000" u="none" cap="none" strike="noStrike">
              <a:solidFill>
                <a:srgbClr val="E31F26"/>
              </a:solidFill>
              <a:latin typeface="Exo"/>
              <a:ea typeface="Exo"/>
              <a:cs typeface="Exo"/>
              <a:sym typeface="Exo"/>
            </a:endParaRPr>
          </a:p>
        </p:txBody>
      </p:sp>
      <p:sp>
        <p:nvSpPr>
          <p:cNvPr id="138" name="Google Shape;138;g24c8023a94c_0_314"/>
          <p:cNvSpPr/>
          <p:nvPr/>
        </p:nvSpPr>
        <p:spPr>
          <a:xfrm>
            <a:off x="5143853" y="49760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
        <p:nvSpPr>
          <p:cNvPr id="139" name="Google Shape;139;g24c8023a94c_0_314"/>
          <p:cNvSpPr/>
          <p:nvPr/>
        </p:nvSpPr>
        <p:spPr>
          <a:xfrm>
            <a:off x="5143853" y="402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3. Dự đoán phân loại - Logistic Regression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320" name="Google Shape;320;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321" name="Google Shape;321;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322" name="Google Shape;322;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323" name="Google Shape;323;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4c8023a94c_0_343"/>
          <p:cNvPicPr preferRelativeResize="0"/>
          <p:nvPr/>
        </p:nvPicPr>
        <p:blipFill rotWithShape="1">
          <a:blip r:embed="rId3">
            <a:alphaModFix/>
          </a:blip>
          <a:srcRect b="0" l="0" r="0" t="0"/>
          <a:stretch/>
        </p:blipFill>
        <p:spPr>
          <a:xfrm>
            <a:off x="2274050" y="1535075"/>
            <a:ext cx="7643908" cy="4862375"/>
          </a:xfrm>
          <a:prstGeom prst="rect">
            <a:avLst/>
          </a:prstGeom>
          <a:noFill/>
          <a:ln>
            <a:noFill/>
          </a:ln>
        </p:spPr>
      </p:pic>
      <p:sp>
        <p:nvSpPr>
          <p:cNvPr id="146" name="Google Shape;146;g24c8023a94c_0_3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MACHINE LEARNING TRONG </a:t>
            </a:r>
            <a:endParaRPr>
              <a:latin typeface="Exo Black"/>
              <a:ea typeface="Exo Black"/>
              <a:cs typeface="Exo Black"/>
              <a:sym typeface="Exo Black"/>
            </a:endParaRPr>
          </a:p>
          <a:p>
            <a:pPr indent="0" lvl="0" marL="0" rtl="0" algn="l">
              <a:lnSpc>
                <a:spcPct val="90000"/>
              </a:lnSpc>
              <a:spcBef>
                <a:spcPts val="0"/>
              </a:spcBef>
              <a:spcAft>
                <a:spcPts val="0"/>
              </a:spcAft>
              <a:buSzPts val="4400"/>
              <a:buNone/>
            </a:pPr>
            <a:r>
              <a:rPr lang="en-US">
                <a:latin typeface="Exo Black"/>
                <a:ea typeface="Exo Black"/>
                <a:cs typeface="Exo Black"/>
                <a:sym typeface="Exo Black"/>
              </a:rPr>
              <a:t>PHÂN TÍCH DỰ ĐOÁN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4c8023a94c_0_3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GIỚI THIỆU VỀ MACHINE LEARNING</a:t>
            </a:r>
            <a:endParaRPr/>
          </a:p>
        </p:txBody>
      </p:sp>
      <p:sp>
        <p:nvSpPr>
          <p:cNvPr id="153" name="Google Shape;153;g24c8023a94c_0_332"/>
          <p:cNvSpPr txBox="1"/>
          <p:nvPr/>
        </p:nvSpPr>
        <p:spPr>
          <a:xfrm>
            <a:off x="967875" y="1690825"/>
            <a:ext cx="102777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Ứng dụng của Machine Learning: </a:t>
            </a:r>
            <a:endParaRPr b="0" i="0" sz="2000" u="none" cap="none" strike="noStrike">
              <a:solidFill>
                <a:srgbClr val="000000"/>
              </a:solidFill>
              <a:latin typeface="Exo Medium"/>
              <a:ea typeface="Exo Medium"/>
              <a:cs typeface="Exo Medium"/>
              <a:sym typeface="Exo Medium"/>
            </a:endParaRPr>
          </a:p>
          <a:p>
            <a:pPr indent="-355600" lvl="0" marL="4572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Business Application (Trong doanh nghiệp): </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Credit Scoring</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Mô tả và dự đoán cảm xúc của KH mua hàng (sentiment analysis) </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Phân cụm KH (Customer Segmentation) </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Hệ thống đề xuất (Recommendation System) </a:t>
            </a:r>
            <a:endParaRPr b="0" i="0" sz="20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Exo Medium"/>
              <a:ea typeface="Exo Medium"/>
              <a:cs typeface="Exo Medium"/>
              <a:sym typeface="Exo Medium"/>
            </a:endParaRPr>
          </a:p>
          <a:p>
            <a:pPr indent="-355600" lvl="0" marL="4572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Medical application (Trong y tế): </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Phân loại và chẩn đoán ung thư</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Trích xuất, phát hiện các features đặc trưng của ung thư </a:t>
            </a:r>
            <a:endParaRPr b="0" i="0" sz="20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Exo Medium"/>
              <a:ea typeface="Exo Medium"/>
              <a:cs typeface="Exo Medium"/>
              <a:sym typeface="Exo Medium"/>
            </a:endParaRPr>
          </a:p>
          <a:p>
            <a:pPr indent="-355600" lvl="0" marL="4572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Trong khoa học (Scientific application): </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Thiên văn học và vật lý học</a:t>
            </a:r>
            <a:endParaRPr b="0" i="0" sz="2000" u="none" cap="none" strike="noStrike">
              <a:solidFill>
                <a:srgbClr val="000000"/>
              </a:solidFill>
              <a:latin typeface="Exo Medium"/>
              <a:ea typeface="Exo Medium"/>
              <a:cs typeface="Exo Medium"/>
              <a:sym typeface="Exo Medium"/>
            </a:endParaRPr>
          </a:p>
          <a:p>
            <a:pPr indent="-355600" lvl="0" marL="914400" marR="0" rtl="0" algn="l">
              <a:lnSpc>
                <a:spcPct val="100000"/>
              </a:lnSpc>
              <a:spcBef>
                <a:spcPts val="0"/>
              </a:spcBef>
              <a:spcAft>
                <a:spcPts val="0"/>
              </a:spcAft>
              <a:buClr>
                <a:srgbClr val="000000"/>
              </a:buClr>
              <a:buSzPts val="2000"/>
              <a:buFont typeface="Exo Medium"/>
              <a:buChar char="+"/>
            </a:pPr>
            <a:r>
              <a:rPr b="0" i="0" lang="en-US" sz="2000" u="none" cap="none" strike="noStrike">
                <a:solidFill>
                  <a:srgbClr val="000000"/>
                </a:solidFill>
                <a:latin typeface="Exo Medium"/>
                <a:ea typeface="Exo Medium"/>
                <a:cs typeface="Exo Medium"/>
                <a:sym typeface="Exo Medium"/>
              </a:rPr>
              <a:t>Công nghệ tin-sinh học</a:t>
            </a:r>
            <a:endParaRPr b="0" i="0" sz="20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4c8023a94c_0_3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THUẬT NGỮ TRONG MACHINE LEARNING</a:t>
            </a:r>
            <a:endParaRPr/>
          </a:p>
        </p:txBody>
      </p:sp>
      <p:sp>
        <p:nvSpPr>
          <p:cNvPr id="160" name="Google Shape;160;g24c8023a94c_0_357"/>
          <p:cNvSpPr txBox="1"/>
          <p:nvPr/>
        </p:nvSpPr>
        <p:spPr>
          <a:xfrm>
            <a:off x="571475" y="1834300"/>
            <a:ext cx="11457600" cy="4248300"/>
          </a:xfrm>
          <a:prstGeom prst="rect">
            <a:avLst/>
          </a:prstGeom>
          <a:noFill/>
          <a:ln>
            <a:noFill/>
          </a:ln>
        </p:spPr>
        <p:txBody>
          <a:bodyPr anchorCtr="0" anchor="t" bIns="91425" lIns="91425" spcFirstLastPara="1" rIns="91425" wrap="square" tIns="91425">
            <a:spAutoFit/>
          </a:bodyPr>
          <a:lstStyle/>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Variable hoặc feature:</a:t>
            </a:r>
            <a:endParaRPr b="0" i="0" sz="1100" u="none" cap="none" strike="noStrike">
              <a:solidFill>
                <a:schemeClr val="dk1"/>
              </a:solidFill>
              <a:latin typeface="Exo 2"/>
              <a:ea typeface="Exo 2"/>
              <a:cs typeface="Exo 2"/>
              <a:sym typeface="Exo 2"/>
            </a:endParaRPr>
          </a:p>
          <a:p>
            <a:pPr indent="0" lvl="0" marL="91440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Exo 2"/>
                <a:ea typeface="Exo 2"/>
                <a:cs typeface="Exo 2"/>
                <a:sym typeface="Exo 2"/>
              </a:rPr>
              <a:t>Là một cột (column) trong dataset. Chúng có thể chứa các giá trị định tính hoặc định lượng</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Dataset:</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Là một tập hợp dữ liệu gồm nhiều cột/nhiều feature</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Input hoặc predictor variables :</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Là tập hợp các biến được đưa vào để huấn luyện mô hình. Nếu phải dự đoán, các biến này được sử dụng để dự đoán giá trị của biến mục tiêu(target variable). Các biến đầu vào sẽ được ký hiệu là X.</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Output, response, hoặc target variable:</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Kết quả của việc dự đoán. Thường được ký hiệu là Y</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Model:</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Một mô hình dựa trên các công thức toán xác suất và thống kê, được xây dựng để “học tập” từ dữ liệu và thực hiện dự đoán sau đó đưa ra quyết định</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Hyperparameter:</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Là một tham số của Model, quyết định cách mà model hoạt động</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Model fitting, learning, hoặc training:</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Thực hiện tính toán cho các tham số của model bằng cách sử dụng dữ liệu Input</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Model evaluation:</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Đánh giá khả năng dự đoán của model</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Model selection:</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Lựa chọn model có kết quả tốt nhất theo một thang đo</a:t>
            </a:r>
            <a:endParaRPr b="0" i="0" sz="1100" u="none" cap="none" strike="noStrike">
              <a:solidFill>
                <a:schemeClr val="dk1"/>
              </a:solidFill>
              <a:latin typeface="Exo 2"/>
              <a:ea typeface="Exo 2"/>
              <a:cs typeface="Exo 2"/>
              <a:sym typeface="Exo 2"/>
            </a:endParaRPr>
          </a:p>
          <a:p>
            <a:pPr indent="-298450" lvl="1" marL="914400" marR="0" rtl="0" algn="l">
              <a:lnSpc>
                <a:spcPct val="115000"/>
              </a:lnSpc>
              <a:spcBef>
                <a:spcPts val="0"/>
              </a:spcBef>
              <a:spcAft>
                <a:spcPts val="0"/>
              </a:spcAft>
              <a:buClr>
                <a:schemeClr val="dk1"/>
              </a:buClr>
              <a:buSzPts val="1100"/>
              <a:buFont typeface="Courier New"/>
              <a:buChar char="o"/>
            </a:pPr>
            <a:r>
              <a:rPr b="1" i="0" lang="en-US" sz="1100" u="none" cap="none" strike="noStrike">
                <a:solidFill>
                  <a:schemeClr val="dk1"/>
                </a:solidFill>
                <a:latin typeface="Exo 2"/>
                <a:ea typeface="Exo 2"/>
                <a:cs typeface="Exo 2"/>
                <a:sym typeface="Exo 2"/>
              </a:rPr>
              <a:t>Error:</a:t>
            </a:r>
            <a:br>
              <a:rPr b="0" i="0" lang="en-US" sz="1100" u="none" cap="none" strike="noStrike">
                <a:solidFill>
                  <a:schemeClr val="dk1"/>
                </a:solidFill>
                <a:latin typeface="Exo 2"/>
                <a:ea typeface="Exo 2"/>
                <a:cs typeface="Exo 2"/>
                <a:sym typeface="Exo 2"/>
              </a:rPr>
            </a:br>
            <a:r>
              <a:rPr b="0" i="0" lang="en-US" sz="1100" u="none" cap="none" strike="noStrike">
                <a:solidFill>
                  <a:schemeClr val="dk1"/>
                </a:solidFill>
                <a:latin typeface="Exo 2"/>
                <a:ea typeface="Exo 2"/>
                <a:cs typeface="Exo 2"/>
                <a:sym typeface="Exo 2"/>
              </a:rPr>
              <a:t>Độ chênh lệch giữa data thật và kết quả dự đoán của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4de0c40ef3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LOẠI HỌC TRONG MACHINE LEARNING</a:t>
            </a:r>
            <a:endParaRPr/>
          </a:p>
        </p:txBody>
      </p:sp>
      <p:pic>
        <p:nvPicPr>
          <p:cNvPr id="167" name="Google Shape;167;g24de0c40ef3_0_5"/>
          <p:cNvPicPr preferRelativeResize="0"/>
          <p:nvPr/>
        </p:nvPicPr>
        <p:blipFill rotWithShape="1">
          <a:blip r:embed="rId3">
            <a:alphaModFix/>
          </a:blip>
          <a:srcRect b="0" l="0" r="0" t="0"/>
          <a:stretch/>
        </p:blipFill>
        <p:spPr>
          <a:xfrm>
            <a:off x="1101825" y="1690825"/>
            <a:ext cx="9568904" cy="48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4de0c40ef3_0_1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73" name="Google Shape;173;g24de0c40ef3_0_1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74" name="Google Shape;174;g24de0c40ef3_0_12"/>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Giới thiệu về Machine Learning</a:t>
            </a:r>
            <a:endParaRPr b="1" i="0" sz="2000" u="none" cap="none" strike="noStrike">
              <a:solidFill>
                <a:srgbClr val="E31F26"/>
              </a:solidFill>
              <a:latin typeface="Exo"/>
              <a:ea typeface="Exo"/>
              <a:cs typeface="Exo"/>
              <a:sym typeface="Exo"/>
            </a:endParaRPr>
          </a:p>
        </p:txBody>
      </p:sp>
      <p:sp>
        <p:nvSpPr>
          <p:cNvPr id="175" name="Google Shape;175;g24de0c40ef3_0_12"/>
          <p:cNvSpPr/>
          <p:nvPr/>
        </p:nvSpPr>
        <p:spPr>
          <a:xfrm>
            <a:off x="5143853" y="307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Dự đoán hồi quy tuyến tính - Linear Regression</a:t>
            </a:r>
            <a:endParaRPr b="1" i="0" sz="2000" u="none" cap="none" strike="noStrike">
              <a:solidFill>
                <a:schemeClr val="lt1"/>
              </a:solidFill>
              <a:latin typeface="Exo"/>
              <a:ea typeface="Exo"/>
              <a:cs typeface="Exo"/>
              <a:sym typeface="Exo"/>
            </a:endParaRPr>
          </a:p>
        </p:txBody>
      </p:sp>
      <p:sp>
        <p:nvSpPr>
          <p:cNvPr id="176" name="Google Shape;176;g24de0c40ef3_0_12"/>
          <p:cNvSpPr/>
          <p:nvPr/>
        </p:nvSpPr>
        <p:spPr>
          <a:xfrm>
            <a:off x="5143853" y="49760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
        <p:nvSpPr>
          <p:cNvPr id="177" name="Google Shape;177;g24de0c40ef3_0_12"/>
          <p:cNvSpPr/>
          <p:nvPr/>
        </p:nvSpPr>
        <p:spPr>
          <a:xfrm>
            <a:off x="5143853" y="402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3. Dự đoán phân loại - Logistic Regression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4de0c40ef3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LINEAR REGRESSION</a:t>
            </a:r>
            <a:endParaRPr/>
          </a:p>
        </p:txBody>
      </p:sp>
      <p:sp>
        <p:nvSpPr>
          <p:cNvPr id="184" name="Google Shape;184;g24de0c40ef3_0_21"/>
          <p:cNvSpPr txBox="1"/>
          <p:nvPr/>
        </p:nvSpPr>
        <p:spPr>
          <a:xfrm>
            <a:off x="838200" y="1488050"/>
            <a:ext cx="102777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Linear regression models là mô hình tìm mối quan hệ giữa Target Variable với Input Variable thông qua công thức: </a:t>
            </a:r>
            <a:endParaRPr b="0" i="0" sz="18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Exo Medium"/>
              <a:ea typeface="Exo Medium"/>
              <a:cs typeface="Exo Medium"/>
              <a:sym typeface="Exo Medium"/>
            </a:endParaRPr>
          </a:p>
        </p:txBody>
      </p:sp>
      <p:pic>
        <p:nvPicPr>
          <p:cNvPr id="185" name="Google Shape;185;g24de0c40ef3_0_21"/>
          <p:cNvPicPr preferRelativeResize="0"/>
          <p:nvPr/>
        </p:nvPicPr>
        <p:blipFill rotWithShape="1">
          <a:blip r:embed="rId3">
            <a:alphaModFix/>
          </a:blip>
          <a:srcRect b="0" l="0" r="0" t="0"/>
          <a:stretch/>
        </p:blipFill>
        <p:spPr>
          <a:xfrm>
            <a:off x="6248400" y="1877975"/>
            <a:ext cx="6096000" cy="4572000"/>
          </a:xfrm>
          <a:prstGeom prst="rect">
            <a:avLst/>
          </a:prstGeom>
          <a:noFill/>
          <a:ln>
            <a:noFill/>
          </a:ln>
        </p:spPr>
      </p:pic>
      <p:pic>
        <p:nvPicPr>
          <p:cNvPr descr="A black and white text&#10;&#10;Description automatically generated" id="186" name="Google Shape;186;g24de0c40ef3_0_21"/>
          <p:cNvPicPr preferRelativeResize="0"/>
          <p:nvPr/>
        </p:nvPicPr>
        <p:blipFill rotWithShape="1">
          <a:blip r:embed="rId4">
            <a:alphaModFix/>
          </a:blip>
          <a:srcRect b="0" l="0" r="0" t="0"/>
          <a:stretch/>
        </p:blipFill>
        <p:spPr>
          <a:xfrm>
            <a:off x="838200" y="2337375"/>
            <a:ext cx="5303950" cy="1173450"/>
          </a:xfrm>
          <a:prstGeom prst="rect">
            <a:avLst/>
          </a:prstGeom>
          <a:noFill/>
          <a:ln cap="flat" cmpd="sng" w="9525">
            <a:solidFill>
              <a:srgbClr val="000000"/>
            </a:solidFill>
            <a:prstDash val="solid"/>
            <a:round/>
            <a:headEnd len="sm" w="sm" type="none"/>
            <a:tailEnd len="sm" w="sm" type="none"/>
          </a:ln>
        </p:spPr>
      </p:pic>
      <p:pic>
        <p:nvPicPr>
          <p:cNvPr id="187" name="Google Shape;187;g24de0c40ef3_0_21"/>
          <p:cNvPicPr preferRelativeResize="0"/>
          <p:nvPr/>
        </p:nvPicPr>
        <p:blipFill rotWithShape="1">
          <a:blip r:embed="rId5">
            <a:alphaModFix/>
          </a:blip>
          <a:srcRect b="0" l="0" r="0" t="0"/>
          <a:stretch/>
        </p:blipFill>
        <p:spPr>
          <a:xfrm>
            <a:off x="793795" y="1619884"/>
            <a:ext cx="88821" cy="1903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4c37084270_0_335"/>
          <p:cNvSpPr txBox="1"/>
          <p:nvPr/>
        </p:nvSpPr>
        <p:spPr>
          <a:xfrm>
            <a:off x="838200" y="1828425"/>
            <a:ext cx="10352100" cy="1144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3000" u="none" cap="none" strike="noStrike">
                <a:solidFill>
                  <a:srgbClr val="E31F26"/>
                </a:solidFill>
                <a:latin typeface="Exo"/>
                <a:ea typeface="Exo"/>
                <a:cs typeface="Exo"/>
                <a:sym typeface="Exo"/>
              </a:rPr>
              <a:t>Câu hỏi</a:t>
            </a:r>
            <a:r>
              <a:rPr b="0" i="0" lang="en-US" sz="3000" u="none" cap="none" strike="noStrike">
                <a:solidFill>
                  <a:schemeClr val="dk1"/>
                </a:solidFill>
                <a:latin typeface="Exo Medium"/>
                <a:ea typeface="Exo Medium"/>
                <a:cs typeface="Exo Medium"/>
                <a:sym typeface="Exo Medium"/>
              </a:rPr>
              <a:t>: Theo bạn, Linear Regression sẽ sử dụng trong bài toán nào hoặc trường hợp nào?</a:t>
            </a:r>
            <a:endParaRPr b="0" i="0" sz="3000" u="none" cap="none" strike="noStrike">
              <a:solidFill>
                <a:srgbClr val="000000"/>
              </a:solidFill>
              <a:latin typeface="Exo Medium"/>
              <a:ea typeface="Exo Medium"/>
              <a:cs typeface="Exo Medium"/>
              <a:sym typeface="Exo Medium"/>
            </a:endParaRPr>
          </a:p>
        </p:txBody>
      </p:sp>
      <p:grpSp>
        <p:nvGrpSpPr>
          <p:cNvPr id="194" name="Google Shape;194;g24c37084270_0_335"/>
          <p:cNvGrpSpPr/>
          <p:nvPr/>
        </p:nvGrpSpPr>
        <p:grpSpPr>
          <a:xfrm>
            <a:off x="608461" y="688838"/>
            <a:ext cx="764257" cy="763507"/>
            <a:chOff x="3040984" y="3681059"/>
            <a:chExt cx="356164" cy="355815"/>
          </a:xfrm>
        </p:grpSpPr>
        <p:sp>
          <p:nvSpPr>
            <p:cNvPr id="195" name="Google Shape;195;g24c37084270_0_33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96" name="Google Shape;196;g24c37084270_0_33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97" name="Google Shape;197;g24c37084270_0_33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198" name="Google Shape;198;g24c37084270_0_335"/>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a:t>
            </a:r>
            <a:endParaRPr b="1" i="0" sz="3400" u="none" cap="none" strike="noStrike">
              <a:solidFill>
                <a:srgbClr val="E31F26"/>
              </a:solidFill>
              <a:latin typeface="Exo"/>
              <a:ea typeface="Exo"/>
              <a:cs typeface="Exo"/>
              <a:sym typeface="Exo"/>
            </a:endParaRPr>
          </a:p>
        </p:txBody>
      </p:sp>
      <p:pic>
        <p:nvPicPr>
          <p:cNvPr id="199" name="Google Shape;199;g24c37084270_0_335"/>
          <p:cNvPicPr preferRelativeResize="0"/>
          <p:nvPr/>
        </p:nvPicPr>
        <p:blipFill rotWithShape="1">
          <a:blip r:embed="rId3">
            <a:alphaModFix/>
          </a:blip>
          <a:srcRect b="0" l="0" r="0" t="0"/>
          <a:stretch/>
        </p:blipFill>
        <p:spPr>
          <a:xfrm>
            <a:off x="5562600" y="3198400"/>
            <a:ext cx="5717101" cy="2883075"/>
          </a:xfrm>
          <a:prstGeom prst="rect">
            <a:avLst/>
          </a:prstGeom>
          <a:noFill/>
          <a:ln>
            <a:noFill/>
          </a:ln>
        </p:spPr>
      </p:pic>
      <p:pic>
        <p:nvPicPr>
          <p:cNvPr id="200" name="Google Shape;200;g24c37084270_0_335"/>
          <p:cNvPicPr preferRelativeResize="0"/>
          <p:nvPr/>
        </p:nvPicPr>
        <p:blipFill rotWithShape="1">
          <a:blip r:embed="rId4">
            <a:alphaModFix/>
          </a:blip>
          <a:srcRect b="0" l="0" r="0" t="0"/>
          <a:stretch/>
        </p:blipFill>
        <p:spPr>
          <a:xfrm>
            <a:off x="967302" y="3115450"/>
            <a:ext cx="4357250" cy="329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