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embeddedFontLst>
    <p:embeddedFont>
      <p:font typeface="Nixie One"/>
      <p:regular r:id="rId29"/>
    </p:embeddedFont>
    <p:embeddedFont>
      <p:font typeface="Exo Medium"/>
      <p:regular r:id="rId30"/>
      <p:bold r:id="rId31"/>
      <p:italic r:id="rId32"/>
      <p:boldItalic r:id="rId33"/>
    </p:embeddedFont>
    <p:embeddedFont>
      <p:font typeface="Exo Black"/>
      <p:bold r:id="rId34"/>
      <p:boldItalic r:id="rId35"/>
    </p:embeddedFont>
    <p:embeddedFont>
      <p:font typeface="Helvetica Neue"/>
      <p:regular r:id="rId36"/>
      <p:bold r:id="rId37"/>
      <p:italic r:id="rId38"/>
      <p:boldItalic r:id="rId39"/>
    </p:embeddedFont>
    <p:embeddedFont>
      <p:font typeface="Ex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44" roundtripDataSignature="AMtx7mh7gAxWVQ1q4TS4ER0W5HWkm493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regular.fntdata"/><Relationship Id="rId20" Type="http://schemas.openxmlformats.org/officeDocument/2006/relationships/slide" Target="slides/slide14.xml"/><Relationship Id="rId42" Type="http://schemas.openxmlformats.org/officeDocument/2006/relationships/font" Target="fonts/Exo-italic.fntdata"/><Relationship Id="rId41" Type="http://schemas.openxmlformats.org/officeDocument/2006/relationships/font" Target="fonts/Exo-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Ex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ixieOn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xoMedium-bold.fntdata"/><Relationship Id="rId30" Type="http://schemas.openxmlformats.org/officeDocument/2006/relationships/font" Target="fonts/ExoMedium-regular.fntdata"/><Relationship Id="rId11" Type="http://schemas.openxmlformats.org/officeDocument/2006/relationships/slide" Target="slides/slide5.xml"/><Relationship Id="rId33" Type="http://schemas.openxmlformats.org/officeDocument/2006/relationships/font" Target="fonts/ExoMedium-boldItalic.fntdata"/><Relationship Id="rId10" Type="http://schemas.openxmlformats.org/officeDocument/2006/relationships/slide" Target="slides/slide4.xml"/><Relationship Id="rId32" Type="http://schemas.openxmlformats.org/officeDocument/2006/relationships/font" Target="fonts/ExoMedium-italic.fntdata"/><Relationship Id="rId13" Type="http://schemas.openxmlformats.org/officeDocument/2006/relationships/slide" Target="slides/slide7.xml"/><Relationship Id="rId35" Type="http://schemas.openxmlformats.org/officeDocument/2006/relationships/font" Target="fonts/ExoBlack-boldItalic.fntdata"/><Relationship Id="rId12" Type="http://schemas.openxmlformats.org/officeDocument/2006/relationships/slide" Target="slides/slide6.xml"/><Relationship Id="rId34" Type="http://schemas.openxmlformats.org/officeDocument/2006/relationships/font" Target="fonts/ExoBlack-bold.fntdata"/><Relationship Id="rId15" Type="http://schemas.openxmlformats.org/officeDocument/2006/relationships/slide" Target="slides/slide9.xml"/><Relationship Id="rId37" Type="http://schemas.openxmlformats.org/officeDocument/2006/relationships/font" Target="fonts/HelveticaNeue-bold.fntdata"/><Relationship Id="rId14" Type="http://schemas.openxmlformats.org/officeDocument/2006/relationships/slide" Target="slides/slide8.xml"/><Relationship Id="rId36" Type="http://schemas.openxmlformats.org/officeDocument/2006/relationships/font" Target="fonts/HelveticaNeue-regular.fntdata"/><Relationship Id="rId17" Type="http://schemas.openxmlformats.org/officeDocument/2006/relationships/slide" Target="slides/slide11.xml"/><Relationship Id="rId39" Type="http://schemas.openxmlformats.org/officeDocument/2006/relationships/font" Target="fonts/HelveticaNeue-boldItalic.fntdata"/><Relationship Id="rId16" Type="http://schemas.openxmlformats.org/officeDocument/2006/relationships/slide" Target="slides/slide10.xml"/><Relationship Id="rId38" Type="http://schemas.openxmlformats.org/officeDocument/2006/relationships/font" Target="fonts/HelveticaNeue-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4184cb48d0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24184cb48d0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7666c7e71f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g27666c7e71f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92f8a47b11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g292f8a47b11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92f8a47b11_0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68" name="Google Shape;468;g292f8a47b11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92f8a47b11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92f8a47b11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92f8a47b11_0_4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g292f8a47b11_0_4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92f8a47b11_0_4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g292f8a47b11_0_4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92f8a47b11_0_4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1" name="Google Shape;521;g292f8a47b11_0_4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92f8a47b11_0_4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2" name="Google Shape;532;g292f8a47b11_0_4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92f8a47b11_0_4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g292f8a47b11_0_4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92f8a47b11_0_7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554" name="Google Shape;554;g292f8a47b11_0_7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557c0d35c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48" name="Google Shape;348;g2557c0d35c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92f8a47b11_0_4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5" name="Google Shape;565;g292f8a47b11_0_4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6" name="Google Shape;566;g292f8a47b11_0_4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22bc65b3317_0_6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g22bc65b3317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0" name="Google Shape;60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928fdfc921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928fdfc921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2928fdfc921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928fdfc921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928fdfc921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g2928fdfc921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928fdfc92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2928fdfc92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3d84f99588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g23d84f99588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d08389d5d9_0_6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g1d08389d5d9_0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92f8a47b11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g292f8a47b1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92f8a47b11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33" name="Google Shape;433;g292f8a47b11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5.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g24184cb48d0_0_1593"/>
          <p:cNvSpPr/>
          <p:nvPr>
            <p:ph idx="2" type="pic"/>
          </p:nvPr>
        </p:nvSpPr>
        <p:spPr>
          <a:xfrm>
            <a:off x="5867401" y="1176112"/>
            <a:ext cx="4189500" cy="4202100"/>
          </a:xfrm>
          <a:prstGeom prst="rect">
            <a:avLst/>
          </a:prstGeom>
          <a:noFill/>
          <a:ln>
            <a:noFill/>
          </a:ln>
        </p:spPr>
      </p:sp>
      <p:sp>
        <p:nvSpPr>
          <p:cNvPr id="18" name="Google Shape;18;g24184cb48d0_0_159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pic>
        <p:nvPicPr>
          <p:cNvPr id="41" name="Google Shape;41;g24184cb48d0_0_1617"/>
          <p:cNvPicPr preferRelativeResize="0"/>
          <p:nvPr/>
        </p:nvPicPr>
        <p:blipFill rotWithShape="1">
          <a:blip r:embed="rId2">
            <a:alphaModFix/>
          </a:blip>
          <a:srcRect b="0" l="0" r="0" t="0"/>
          <a:stretch/>
        </p:blipFill>
        <p:spPr>
          <a:xfrm>
            <a:off x="10479499" y="304801"/>
            <a:ext cx="1207149" cy="533400"/>
          </a:xfrm>
          <a:prstGeom prst="rect">
            <a:avLst/>
          </a:prstGeom>
          <a:noFill/>
          <a:ln>
            <a:noFill/>
          </a:ln>
        </p:spPr>
      </p:pic>
      <p:sp>
        <p:nvSpPr>
          <p:cNvPr id="42" name="Google Shape;42;g24184cb48d0_0_1617"/>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43" name="Shape 43"/>
        <p:cNvGrpSpPr/>
        <p:nvPr/>
      </p:nvGrpSpPr>
      <p:grpSpPr>
        <a:xfrm>
          <a:off x="0" y="0"/>
          <a:ext cx="0" cy="0"/>
          <a:chOff x="0" y="0"/>
          <a:chExt cx="0" cy="0"/>
        </a:xfrm>
      </p:grpSpPr>
      <p:sp>
        <p:nvSpPr>
          <p:cNvPr id="44" name="Google Shape;44;g24184cb48d0_0_16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g24184cb48d0_0_16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46" name="Shape 46"/>
        <p:cNvGrpSpPr/>
        <p:nvPr/>
      </p:nvGrpSpPr>
      <p:grpSpPr>
        <a:xfrm>
          <a:off x="0" y="0"/>
          <a:ext cx="0" cy="0"/>
          <a:chOff x="0" y="0"/>
          <a:chExt cx="0" cy="0"/>
        </a:xfrm>
      </p:grpSpPr>
      <p:sp>
        <p:nvSpPr>
          <p:cNvPr id="47" name="Google Shape;47;g24184cb48d0_0_16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48" name="Shape 48"/>
        <p:cNvGrpSpPr/>
        <p:nvPr/>
      </p:nvGrpSpPr>
      <p:grpSpPr>
        <a:xfrm>
          <a:off x="0" y="0"/>
          <a:ext cx="0" cy="0"/>
          <a:chOff x="0" y="0"/>
          <a:chExt cx="0" cy="0"/>
        </a:xfrm>
      </p:grpSpPr>
      <p:sp>
        <p:nvSpPr>
          <p:cNvPr id="49" name="Google Shape;49;g24184cb48d0_0_1625"/>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0" name="Google Shape;50;g24184cb48d0_0_1625"/>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1" name="Google Shape;51;g24184cb48d0_0_16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2" name="Shape 52"/>
        <p:cNvGrpSpPr/>
        <p:nvPr/>
      </p:nvGrpSpPr>
      <p:grpSpPr>
        <a:xfrm>
          <a:off x="0" y="0"/>
          <a:ext cx="0" cy="0"/>
          <a:chOff x="0" y="0"/>
          <a:chExt cx="0" cy="0"/>
        </a:xfrm>
      </p:grpSpPr>
      <p:sp>
        <p:nvSpPr>
          <p:cNvPr id="53" name="Google Shape;53;g24184cb48d0_0_162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g24184cb48d0_0_162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55" name="Shape 55"/>
        <p:cNvGrpSpPr/>
        <p:nvPr/>
      </p:nvGrpSpPr>
      <p:grpSpPr>
        <a:xfrm>
          <a:off x="0" y="0"/>
          <a:ext cx="0" cy="0"/>
          <a:chOff x="0" y="0"/>
          <a:chExt cx="0" cy="0"/>
        </a:xfrm>
      </p:grpSpPr>
      <p:sp>
        <p:nvSpPr>
          <p:cNvPr id="56" name="Google Shape;56;g24184cb48d0_0_163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57" name="Shape 57"/>
        <p:cNvGrpSpPr/>
        <p:nvPr/>
      </p:nvGrpSpPr>
      <p:grpSpPr>
        <a:xfrm>
          <a:off x="0" y="0"/>
          <a:ext cx="0" cy="0"/>
          <a:chOff x="0" y="0"/>
          <a:chExt cx="0" cy="0"/>
        </a:xfrm>
      </p:grpSpPr>
      <p:sp>
        <p:nvSpPr>
          <p:cNvPr id="58" name="Google Shape;58;g24184cb48d0_0_1634"/>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058"/>
              </a:srgbClr>
            </a:outerShdw>
          </a:effectLst>
        </p:spPr>
      </p:sp>
      <p:sp>
        <p:nvSpPr>
          <p:cNvPr id="59" name="Google Shape;59;g24184cb48d0_0_1634"/>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058"/>
              </a:srgbClr>
            </a:outerShdw>
          </a:effectLst>
        </p:spPr>
      </p:sp>
      <p:sp>
        <p:nvSpPr>
          <p:cNvPr id="60" name="Google Shape;60;g24184cb48d0_0_16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1" name="Shape 61"/>
        <p:cNvGrpSpPr/>
        <p:nvPr/>
      </p:nvGrpSpPr>
      <p:grpSpPr>
        <a:xfrm>
          <a:off x="0" y="0"/>
          <a:ext cx="0" cy="0"/>
          <a:chOff x="0" y="0"/>
          <a:chExt cx="0" cy="0"/>
        </a:xfrm>
      </p:grpSpPr>
      <p:sp>
        <p:nvSpPr>
          <p:cNvPr id="62" name="Google Shape;62;g24184cb48d0_0_163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g24184cb48d0_0_163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64" name="Shape 64"/>
        <p:cNvGrpSpPr/>
        <p:nvPr/>
      </p:nvGrpSpPr>
      <p:grpSpPr>
        <a:xfrm>
          <a:off x="0" y="0"/>
          <a:ext cx="0" cy="0"/>
          <a:chOff x="0" y="0"/>
          <a:chExt cx="0" cy="0"/>
        </a:xfrm>
      </p:grpSpPr>
      <p:sp>
        <p:nvSpPr>
          <p:cNvPr id="65" name="Google Shape;65;g24184cb48d0_0_164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g24184cb48d0_0_164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67" name="Shape 67"/>
        <p:cNvGrpSpPr/>
        <p:nvPr/>
      </p:nvGrpSpPr>
      <p:grpSpPr>
        <a:xfrm>
          <a:off x="0" y="0"/>
          <a:ext cx="0" cy="0"/>
          <a:chOff x="0" y="0"/>
          <a:chExt cx="0" cy="0"/>
        </a:xfrm>
      </p:grpSpPr>
      <p:sp>
        <p:nvSpPr>
          <p:cNvPr id="68" name="Google Shape;68;g24184cb48d0_0_1644"/>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24184cb48d0_0_1644"/>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g24184cb48d0_0_16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184cb48d0_0_159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184cb48d0_0_159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g24184cb48d0_0_1648"/>
          <p:cNvSpPr/>
          <p:nvPr>
            <p:ph idx="2" type="pic"/>
          </p:nvPr>
        </p:nvSpPr>
        <p:spPr>
          <a:xfrm>
            <a:off x="6096000" y="1075673"/>
            <a:ext cx="4721100" cy="4735500"/>
          </a:xfrm>
          <a:prstGeom prst="rect">
            <a:avLst/>
          </a:prstGeom>
          <a:noFill/>
          <a:ln>
            <a:noFill/>
          </a:ln>
        </p:spPr>
      </p:sp>
      <p:sp>
        <p:nvSpPr>
          <p:cNvPr id="73" name="Google Shape;73;g24184cb48d0_0_164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g24184cb48d0_0_165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g24184cb48d0_0_16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24184cb48d0_0_16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4184cb48d0_0_16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24184cb48d0_0_165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g24184cb48d0_0_1657"/>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g24184cb48d0_0_16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24184cb48d0_0_16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g24184cb48d0_0_16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g24184cb48d0_0_16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24184cb48d0_0_16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g24184cb48d0_0_16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24184cb48d0_0_166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g24184cb48d0_0_166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4184cb48d0_0_16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24184cb48d0_0_16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4184cb48d0_0_16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g24184cb48d0_0_167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4184cb48d0_0_167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g24184cb48d0_0_167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g24184cb48d0_0_167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g24184cb48d0_0_167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g24184cb48d0_0_16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24184cb48d0_0_16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24184cb48d0_0_16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g24184cb48d0_0_16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4184cb48d0_0_16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24184cb48d0_0_16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24184cb48d0_0_16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g24184cb48d0_0_168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24184cb48d0_0_168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g24184cb48d0_0_168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g24184cb48d0_0_16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24184cb48d0_0_16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24184cb48d0_0_16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g24184cb48d0_0_169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4184cb48d0_0_1693"/>
          <p:cNvSpPr/>
          <p:nvPr>
            <p:ph idx="2" type="pic"/>
          </p:nvPr>
        </p:nvSpPr>
        <p:spPr>
          <a:xfrm>
            <a:off x="5183188" y="987425"/>
            <a:ext cx="6172200" cy="4873500"/>
          </a:xfrm>
          <a:prstGeom prst="rect">
            <a:avLst/>
          </a:prstGeom>
          <a:noFill/>
          <a:ln>
            <a:noFill/>
          </a:ln>
        </p:spPr>
      </p:sp>
      <p:sp>
        <p:nvSpPr>
          <p:cNvPr id="119" name="Google Shape;119;g24184cb48d0_0_169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g24184cb48d0_0_16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24184cb48d0_0_16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4184cb48d0_0_16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g24184cb48d0_0_17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24184cb48d0_0_170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g24184cb48d0_0_170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4184cb48d0_0_170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4184cb48d0_0_17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2" name="Shape 22"/>
        <p:cNvGrpSpPr/>
        <p:nvPr/>
      </p:nvGrpSpPr>
      <p:grpSpPr>
        <a:xfrm>
          <a:off x="0" y="0"/>
          <a:ext cx="0" cy="0"/>
          <a:chOff x="0" y="0"/>
          <a:chExt cx="0" cy="0"/>
        </a:xfrm>
      </p:grpSpPr>
      <p:sp>
        <p:nvSpPr>
          <p:cNvPr id="23" name="Google Shape;23;g24184cb48d0_0_1602"/>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g24184cb48d0_0_170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4184cb48d0_0_170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g24184cb48d0_0_17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24184cb48d0_0_17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4184cb48d0_0_17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g24184cb48d0_0_1712"/>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37" name="Shape 137"/>
        <p:cNvGrpSpPr/>
        <p:nvPr/>
      </p:nvGrpSpPr>
      <p:grpSpPr>
        <a:xfrm>
          <a:off x="0" y="0"/>
          <a:ext cx="0" cy="0"/>
          <a:chOff x="0" y="0"/>
          <a:chExt cx="0" cy="0"/>
        </a:xfrm>
      </p:grpSpPr>
      <p:sp>
        <p:nvSpPr>
          <p:cNvPr id="138" name="Google Shape;138;g24184cb48d0_0_1714"/>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24184cb48d0_0_1714"/>
          <p:cNvSpPr/>
          <p:nvPr>
            <p:ph idx="2" type="pic"/>
          </p:nvPr>
        </p:nvSpPr>
        <p:spPr>
          <a:xfrm>
            <a:off x="996950" y="1710767"/>
            <a:ext cx="2349600" cy="2399100"/>
          </a:xfrm>
          <a:prstGeom prst="ellipse">
            <a:avLst/>
          </a:prstGeom>
          <a:solidFill>
            <a:schemeClr val="lt1"/>
          </a:solidFill>
          <a:ln>
            <a:noFill/>
          </a:ln>
        </p:spPr>
      </p:sp>
      <p:sp>
        <p:nvSpPr>
          <p:cNvPr id="140" name="Google Shape;140;g24184cb48d0_0_1714"/>
          <p:cNvSpPr/>
          <p:nvPr>
            <p:ph idx="3" type="pic"/>
          </p:nvPr>
        </p:nvSpPr>
        <p:spPr>
          <a:xfrm>
            <a:off x="4883150" y="1710767"/>
            <a:ext cx="2349600" cy="2399100"/>
          </a:xfrm>
          <a:prstGeom prst="ellipse">
            <a:avLst/>
          </a:prstGeom>
          <a:solidFill>
            <a:schemeClr val="lt1"/>
          </a:solidFill>
          <a:ln>
            <a:noFill/>
          </a:ln>
        </p:spPr>
      </p:sp>
      <p:sp>
        <p:nvSpPr>
          <p:cNvPr id="141" name="Google Shape;141;g24184cb48d0_0_1714"/>
          <p:cNvSpPr/>
          <p:nvPr>
            <p:ph idx="4" type="pic"/>
          </p:nvPr>
        </p:nvSpPr>
        <p:spPr>
          <a:xfrm>
            <a:off x="8769350" y="1710767"/>
            <a:ext cx="2349600" cy="2399100"/>
          </a:xfrm>
          <a:prstGeom prst="ellipse">
            <a:avLst/>
          </a:prstGeom>
          <a:solidFill>
            <a:schemeClr val="lt1"/>
          </a:solidFill>
          <a:ln>
            <a:noFill/>
          </a:ln>
        </p:spPr>
      </p:sp>
      <p:pic>
        <p:nvPicPr>
          <p:cNvPr id="142" name="Google Shape;142;g24184cb48d0_0_171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43" name="Google Shape;143;g24184cb48d0_0_171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pic>
        <p:nvPicPr>
          <p:cNvPr id="145" name="Google Shape;145;g24184cb48d0_0_1721"/>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46" name="Google Shape;146;g24184cb48d0_0_1721"/>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47" name="Google Shape;147;g24184cb48d0_0_172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48" name="Shape 148"/>
        <p:cNvGrpSpPr/>
        <p:nvPr/>
      </p:nvGrpSpPr>
      <p:grpSpPr>
        <a:xfrm>
          <a:off x="0" y="0"/>
          <a:ext cx="0" cy="0"/>
          <a:chOff x="0" y="0"/>
          <a:chExt cx="0" cy="0"/>
        </a:xfrm>
      </p:grpSpPr>
      <p:sp>
        <p:nvSpPr>
          <p:cNvPr id="149" name="Google Shape;149;g24184cb48d0_0_1725"/>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4184cb48d0_0_1725"/>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1" name="Google Shape;151;g24184cb48d0_0_1725"/>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2" name="Google Shape;152;g24184cb48d0_0_1725"/>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53" name="Google Shape;153;g24184cb48d0_0_1725"/>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4" name="Google Shape;154;g24184cb48d0_0_17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62" name="Shape 162"/>
        <p:cNvGrpSpPr/>
        <p:nvPr/>
      </p:nvGrpSpPr>
      <p:grpSpPr>
        <a:xfrm>
          <a:off x="0" y="0"/>
          <a:ext cx="0" cy="0"/>
          <a:chOff x="0" y="0"/>
          <a:chExt cx="0" cy="0"/>
        </a:xfrm>
      </p:grpSpPr>
      <p:sp>
        <p:nvSpPr>
          <p:cNvPr id="163" name="Google Shape;163;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65" name="Shape 165"/>
        <p:cNvGrpSpPr/>
        <p:nvPr/>
      </p:nvGrpSpPr>
      <p:grpSpPr>
        <a:xfrm>
          <a:off x="0" y="0"/>
          <a:ext cx="0" cy="0"/>
          <a:chOff x="0" y="0"/>
          <a:chExt cx="0" cy="0"/>
        </a:xfrm>
      </p:grpSpPr>
      <p:sp>
        <p:nvSpPr>
          <p:cNvPr id="166" name="Google Shape;166;p76"/>
          <p:cNvSpPr/>
          <p:nvPr>
            <p:ph idx="2" type="pic"/>
          </p:nvPr>
        </p:nvSpPr>
        <p:spPr>
          <a:xfrm>
            <a:off x="4806952" y="1588"/>
            <a:ext cx="7386637" cy="6858000"/>
          </a:xfrm>
          <a:prstGeom prst="rect">
            <a:avLst/>
          </a:prstGeom>
          <a:noFill/>
          <a:ln>
            <a:noFill/>
          </a:ln>
        </p:spPr>
      </p:sp>
      <p:sp>
        <p:nvSpPr>
          <p:cNvPr id="167" name="Google Shape;167;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68" name="Shape 168"/>
        <p:cNvGrpSpPr/>
        <p:nvPr/>
      </p:nvGrpSpPr>
      <p:grpSpPr>
        <a:xfrm>
          <a:off x="0" y="0"/>
          <a:ext cx="0" cy="0"/>
          <a:chOff x="0" y="0"/>
          <a:chExt cx="0" cy="0"/>
        </a:xfrm>
      </p:grpSpPr>
      <p:sp>
        <p:nvSpPr>
          <p:cNvPr id="169" name="Google Shape;169;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170" name="Shape 170"/>
        <p:cNvGrpSpPr/>
        <p:nvPr/>
      </p:nvGrpSpPr>
      <p:grpSpPr>
        <a:xfrm>
          <a:off x="0" y="0"/>
          <a:ext cx="0" cy="0"/>
          <a:chOff x="0" y="0"/>
          <a:chExt cx="0" cy="0"/>
        </a:xfrm>
      </p:grpSpPr>
      <p:sp>
        <p:nvSpPr>
          <p:cNvPr id="171" name="Google Shape;171;g27666c7ea13_1_590"/>
          <p:cNvSpPr/>
          <p:nvPr/>
        </p:nvSpPr>
        <p:spPr>
          <a:xfrm rot="5400000">
            <a:off x="666232" y="209467"/>
            <a:ext cx="1527900" cy="1764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67725" lIns="67725" spcFirstLastPara="1" rIns="67725" wrap="square" tIns="67725">
            <a:noAutofit/>
          </a:bodyPr>
          <a:lstStyle/>
          <a:p>
            <a:pPr indent="0" lvl="0" marL="0" marR="0" rtl="0" algn="ctr">
              <a:lnSpc>
                <a:spcPct val="100000"/>
              </a:lnSpc>
              <a:spcBef>
                <a:spcPts val="0"/>
              </a:spcBef>
              <a:spcAft>
                <a:spcPts val="0"/>
              </a:spcAft>
              <a:buClr>
                <a:srgbClr val="FFFFFF"/>
              </a:buClr>
              <a:buSzPts val="4267"/>
              <a:buFont typeface="Helvetica Neue"/>
              <a:buNone/>
            </a:pPr>
            <a:r>
              <a:t/>
            </a:r>
            <a:endParaRPr b="0" i="0" sz="4267" u="none" cap="none" strike="noStrike">
              <a:solidFill>
                <a:srgbClr val="FFFFFF"/>
              </a:solidFill>
              <a:latin typeface="Helvetica Neue"/>
              <a:ea typeface="Helvetica Neue"/>
              <a:cs typeface="Helvetica Neue"/>
              <a:sym typeface="Helvetica Neue"/>
            </a:endParaRPr>
          </a:p>
        </p:txBody>
      </p:sp>
      <p:sp>
        <p:nvSpPr>
          <p:cNvPr id="172" name="Google Shape;172;g27666c7ea13_1_590"/>
          <p:cNvSpPr txBox="1"/>
          <p:nvPr>
            <p:ph type="title"/>
          </p:nvPr>
        </p:nvSpPr>
        <p:spPr>
          <a:xfrm>
            <a:off x="2310267" y="2314133"/>
            <a:ext cx="6592500" cy="86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3" name="Google Shape;173;g27666c7ea13_1_590"/>
          <p:cNvSpPr txBox="1"/>
          <p:nvPr>
            <p:ph idx="1" type="body"/>
          </p:nvPr>
        </p:nvSpPr>
        <p:spPr>
          <a:xfrm>
            <a:off x="2310267"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4" name="Google Shape;174;g27666c7ea13_1_590"/>
          <p:cNvSpPr txBox="1"/>
          <p:nvPr>
            <p:ph idx="2" type="body"/>
          </p:nvPr>
        </p:nvSpPr>
        <p:spPr>
          <a:xfrm>
            <a:off x="5361296"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5" name="Google Shape;175;g27666c7ea13_1_590"/>
          <p:cNvSpPr txBox="1"/>
          <p:nvPr>
            <p:ph idx="3" type="body"/>
          </p:nvPr>
        </p:nvSpPr>
        <p:spPr>
          <a:xfrm>
            <a:off x="8412327"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6" name="Google Shape;176;g27666c7ea13_1_590"/>
          <p:cNvSpPr/>
          <p:nvPr/>
        </p:nvSpPr>
        <p:spPr>
          <a:xfrm flipH="1" rot="10800000">
            <a:off x="-165101" y="1411967"/>
            <a:ext cx="1093200" cy="9468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 name="Google Shape;177;g27666c7ea13_1_590"/>
          <p:cNvSpPr/>
          <p:nvPr/>
        </p:nvSpPr>
        <p:spPr>
          <a:xfrm flipH="1" rot="10800000">
            <a:off x="850900" y="1920233"/>
            <a:ext cx="571500" cy="494700"/>
          </a:xfrm>
          <a:prstGeom prst="hexagon">
            <a:avLst>
              <a:gd fmla="val 28678" name="adj"/>
              <a:gd fmla="val 115470" name="vf"/>
            </a:avLst>
          </a:prstGeom>
          <a:solidFill>
            <a:srgbClr val="18476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 name="Google Shape;178;g27666c7ea13_1_590"/>
          <p:cNvSpPr/>
          <p:nvPr/>
        </p:nvSpPr>
        <p:spPr>
          <a:xfrm flipH="1" rot="10800000">
            <a:off x="1993899" y="-175533"/>
            <a:ext cx="1093200" cy="9468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 name="Google Shape;179;g27666c7ea13_1_590"/>
          <p:cNvSpPr/>
          <p:nvPr/>
        </p:nvSpPr>
        <p:spPr>
          <a:xfrm flipH="1" rot="10800000">
            <a:off x="437067" y="118567"/>
            <a:ext cx="478500" cy="414000"/>
          </a:xfrm>
          <a:prstGeom prst="hexagon">
            <a:avLst>
              <a:gd fmla="val 28678" name="adj"/>
              <a:gd fmla="val 115470" name="vf"/>
            </a:avLst>
          </a:prstGeom>
          <a:solidFill>
            <a:srgbClr val="00E1C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80" name="Google Shape;180;g27666c7ea13_1_590"/>
          <p:cNvGrpSpPr/>
          <p:nvPr/>
        </p:nvGrpSpPr>
        <p:grpSpPr>
          <a:xfrm>
            <a:off x="2306571" y="81501"/>
            <a:ext cx="468285" cy="432894"/>
            <a:chOff x="5975075" y="2327500"/>
            <a:chExt cx="420100" cy="388350"/>
          </a:xfrm>
        </p:grpSpPr>
        <p:sp>
          <p:nvSpPr>
            <p:cNvPr id="181" name="Google Shape;181;g27666c7ea13_1_59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 name="Google Shape;182;g27666c7ea13_1_59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83" name="Google Shape;183;g27666c7ea13_1_590"/>
          <p:cNvSpPr/>
          <p:nvPr/>
        </p:nvSpPr>
        <p:spPr>
          <a:xfrm>
            <a:off x="270801" y="1693570"/>
            <a:ext cx="221405" cy="383589"/>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84" name="Google Shape;184;g27666c7ea13_1_590"/>
          <p:cNvGrpSpPr/>
          <p:nvPr/>
        </p:nvGrpSpPr>
        <p:grpSpPr>
          <a:xfrm>
            <a:off x="1205703" y="687003"/>
            <a:ext cx="510611" cy="809495"/>
            <a:chOff x="6718575" y="2318625"/>
            <a:chExt cx="256950" cy="407375"/>
          </a:xfrm>
        </p:grpSpPr>
        <p:sp>
          <p:nvSpPr>
            <p:cNvPr id="185" name="Google Shape;185;g27666c7ea13_1_59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6" name="Google Shape;186;g27666c7ea13_1_59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 name="Google Shape;187;g27666c7ea13_1_59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8" name="Google Shape;188;g27666c7ea13_1_59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 name="Google Shape;189;g27666c7ea13_1_59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 name="Google Shape;190;g27666c7ea13_1_59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 name="Google Shape;191;g27666c7ea13_1_59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2" name="Google Shape;192;g27666c7ea13_1_59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3" name="Google Shape;193;g27666c7ea13_1_590"/>
          <p:cNvGrpSpPr/>
          <p:nvPr/>
        </p:nvGrpSpPr>
        <p:grpSpPr>
          <a:xfrm>
            <a:off x="447810" y="2454146"/>
            <a:ext cx="457190" cy="466772"/>
            <a:chOff x="3951850" y="2985350"/>
            <a:chExt cx="407950" cy="416500"/>
          </a:xfrm>
        </p:grpSpPr>
        <p:sp>
          <p:nvSpPr>
            <p:cNvPr id="194" name="Google Shape;194;g27666c7ea13_1_59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5" name="Google Shape;195;g27666c7ea13_1_59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6" name="Google Shape;196;g27666c7ea13_1_59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7" name="Google Shape;197;g27666c7ea13_1_59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98" name="Google Shape;198;g27666c7ea13_1_590"/>
          <p:cNvSpPr txBox="1"/>
          <p:nvPr>
            <p:ph idx="12" type="sldNum"/>
          </p:nvPr>
        </p:nvSpPr>
        <p:spPr>
          <a:xfrm>
            <a:off x="18076" y="6380700"/>
            <a:ext cx="731700" cy="4773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9" name="Shape 199"/>
        <p:cNvGrpSpPr/>
        <p:nvPr/>
      </p:nvGrpSpPr>
      <p:grpSpPr>
        <a:xfrm>
          <a:off x="0" y="0"/>
          <a:ext cx="0" cy="0"/>
          <a:chOff x="0" y="0"/>
          <a:chExt cx="0" cy="0"/>
        </a:xfrm>
      </p:grpSpPr>
      <p:sp>
        <p:nvSpPr>
          <p:cNvPr id="200" name="Google Shape;200;p74"/>
          <p:cNvSpPr/>
          <p:nvPr>
            <p:ph idx="2" type="pic"/>
          </p:nvPr>
        </p:nvSpPr>
        <p:spPr>
          <a:xfrm>
            <a:off x="5867401" y="1176112"/>
            <a:ext cx="4189413" cy="4202113"/>
          </a:xfrm>
          <a:prstGeom prst="rect">
            <a:avLst/>
          </a:prstGeom>
          <a:noFill/>
          <a:ln>
            <a:noFill/>
          </a:ln>
        </p:spPr>
      </p:sp>
      <p:sp>
        <p:nvSpPr>
          <p:cNvPr id="201" name="Google Shape;201;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4" name="Shape 24"/>
        <p:cNvGrpSpPr/>
        <p:nvPr/>
      </p:nvGrpSpPr>
      <p:grpSpPr>
        <a:xfrm>
          <a:off x="0" y="0"/>
          <a:ext cx="0" cy="0"/>
          <a:chOff x="0" y="0"/>
          <a:chExt cx="0" cy="0"/>
        </a:xfrm>
      </p:grpSpPr>
      <p:sp>
        <p:nvSpPr>
          <p:cNvPr id="25" name="Google Shape;25;g24184cb48d0_0_1599"/>
          <p:cNvSpPr/>
          <p:nvPr>
            <p:ph idx="2" type="pic"/>
          </p:nvPr>
        </p:nvSpPr>
        <p:spPr>
          <a:xfrm>
            <a:off x="4806952" y="1588"/>
            <a:ext cx="7386600" cy="6858000"/>
          </a:xfrm>
          <a:prstGeom prst="rect">
            <a:avLst/>
          </a:prstGeom>
          <a:noFill/>
          <a:ln>
            <a:noFill/>
          </a:ln>
        </p:spPr>
      </p:sp>
      <p:sp>
        <p:nvSpPr>
          <p:cNvPr id="26" name="Google Shape;26;g24184cb48d0_0_159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02" name="Shape 202"/>
        <p:cNvGrpSpPr/>
        <p:nvPr/>
      </p:nvGrpSpPr>
      <p:grpSpPr>
        <a:xfrm>
          <a:off x="0" y="0"/>
          <a:ext cx="0" cy="0"/>
          <a:chOff x="0" y="0"/>
          <a:chExt cx="0" cy="0"/>
        </a:xfrm>
      </p:grpSpPr>
      <p:sp>
        <p:nvSpPr>
          <p:cNvPr id="203" name="Google Shape;203;g1a0854cc649_9_1046"/>
          <p:cNvSpPr/>
          <p:nvPr>
            <p:ph idx="2" type="pic"/>
          </p:nvPr>
        </p:nvSpPr>
        <p:spPr>
          <a:xfrm>
            <a:off x="914400" y="1782093"/>
            <a:ext cx="2209800" cy="2256600"/>
          </a:xfrm>
          <a:prstGeom prst="ellipse">
            <a:avLst/>
          </a:prstGeom>
          <a:solidFill>
            <a:schemeClr val="lt1"/>
          </a:solidFill>
          <a:ln>
            <a:noFill/>
          </a:ln>
        </p:spPr>
      </p:sp>
      <p:sp>
        <p:nvSpPr>
          <p:cNvPr id="204" name="Google Shape;204;g1a0854cc649_9_1046"/>
          <p:cNvSpPr/>
          <p:nvPr>
            <p:ph idx="3" type="pic"/>
          </p:nvPr>
        </p:nvSpPr>
        <p:spPr>
          <a:xfrm>
            <a:off x="3657600" y="1782093"/>
            <a:ext cx="2209800" cy="2256600"/>
          </a:xfrm>
          <a:prstGeom prst="ellipse">
            <a:avLst/>
          </a:prstGeom>
          <a:solidFill>
            <a:schemeClr val="lt1"/>
          </a:solidFill>
          <a:ln>
            <a:noFill/>
          </a:ln>
        </p:spPr>
      </p:sp>
      <p:sp>
        <p:nvSpPr>
          <p:cNvPr id="205" name="Google Shape;205;g1a0854cc649_9_1046"/>
          <p:cNvSpPr/>
          <p:nvPr>
            <p:ph idx="4" type="pic"/>
          </p:nvPr>
        </p:nvSpPr>
        <p:spPr>
          <a:xfrm>
            <a:off x="6400800" y="1782093"/>
            <a:ext cx="2209800" cy="2256600"/>
          </a:xfrm>
          <a:prstGeom prst="ellipse">
            <a:avLst/>
          </a:prstGeom>
          <a:solidFill>
            <a:schemeClr val="lt1"/>
          </a:solidFill>
          <a:ln>
            <a:noFill/>
          </a:ln>
        </p:spPr>
      </p:sp>
      <p:sp>
        <p:nvSpPr>
          <p:cNvPr id="206" name="Google Shape;206;g1a0854cc649_9_1046"/>
          <p:cNvSpPr/>
          <p:nvPr>
            <p:ph idx="5" type="pic"/>
          </p:nvPr>
        </p:nvSpPr>
        <p:spPr>
          <a:xfrm>
            <a:off x="9144000" y="1782093"/>
            <a:ext cx="2209800" cy="2256600"/>
          </a:xfrm>
          <a:prstGeom prst="ellipse">
            <a:avLst/>
          </a:prstGeom>
          <a:solidFill>
            <a:schemeClr val="lt1"/>
          </a:solidFill>
          <a:ln>
            <a:noFill/>
          </a:ln>
        </p:spPr>
      </p:sp>
      <p:sp>
        <p:nvSpPr>
          <p:cNvPr id="207" name="Google Shape;207;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08" name="Shape 208"/>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9" name="Shape 209"/>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210" name="Shape 210"/>
        <p:cNvGrpSpPr/>
        <p:nvPr/>
      </p:nvGrpSpPr>
      <p:grpSpPr>
        <a:xfrm>
          <a:off x="0" y="0"/>
          <a:ext cx="0" cy="0"/>
          <a:chOff x="0" y="0"/>
          <a:chExt cx="0" cy="0"/>
        </a:xfrm>
      </p:grpSpPr>
      <p:sp>
        <p:nvSpPr>
          <p:cNvPr id="211" name="Google Shape;211;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213" name="Shape 213"/>
        <p:cNvGrpSpPr/>
        <p:nvPr/>
      </p:nvGrpSpPr>
      <p:grpSpPr>
        <a:xfrm>
          <a:off x="0" y="0"/>
          <a:ext cx="0" cy="0"/>
          <a:chOff x="0" y="0"/>
          <a:chExt cx="0" cy="0"/>
        </a:xfrm>
      </p:grpSpPr>
      <p:sp>
        <p:nvSpPr>
          <p:cNvPr id="214" name="Google Shape;214;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15" name="Shape 215"/>
        <p:cNvGrpSpPr/>
        <p:nvPr/>
      </p:nvGrpSpPr>
      <p:grpSpPr>
        <a:xfrm>
          <a:off x="0" y="0"/>
          <a:ext cx="0" cy="0"/>
          <a:chOff x="0" y="0"/>
          <a:chExt cx="0" cy="0"/>
        </a:xfrm>
      </p:grpSpPr>
      <p:pic>
        <p:nvPicPr>
          <p:cNvPr id="216" name="Google Shape;216;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217" name="Google Shape;217;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218" name="Shape 218"/>
        <p:cNvGrpSpPr/>
        <p:nvPr/>
      </p:nvGrpSpPr>
      <p:grpSpPr>
        <a:xfrm>
          <a:off x="0" y="0"/>
          <a:ext cx="0" cy="0"/>
          <a:chOff x="0" y="0"/>
          <a:chExt cx="0" cy="0"/>
        </a:xfrm>
      </p:grpSpPr>
      <p:sp>
        <p:nvSpPr>
          <p:cNvPr id="219" name="Google Shape;219;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221" name="Shape 221"/>
        <p:cNvGrpSpPr/>
        <p:nvPr/>
      </p:nvGrpSpPr>
      <p:grpSpPr>
        <a:xfrm>
          <a:off x="0" y="0"/>
          <a:ext cx="0" cy="0"/>
          <a:chOff x="0" y="0"/>
          <a:chExt cx="0" cy="0"/>
        </a:xfrm>
      </p:grpSpPr>
      <p:sp>
        <p:nvSpPr>
          <p:cNvPr id="222" name="Google Shape;222;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223" name="Shape 223"/>
        <p:cNvGrpSpPr/>
        <p:nvPr/>
      </p:nvGrpSpPr>
      <p:grpSpPr>
        <a:xfrm>
          <a:off x="0" y="0"/>
          <a:ext cx="0" cy="0"/>
          <a:chOff x="0" y="0"/>
          <a:chExt cx="0" cy="0"/>
        </a:xfrm>
      </p:grpSpPr>
      <p:sp>
        <p:nvSpPr>
          <p:cNvPr id="224" name="Google Shape;224;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225" name="Google Shape;225;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226" name="Google Shape;226;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227" name="Shape 227"/>
        <p:cNvGrpSpPr/>
        <p:nvPr/>
      </p:nvGrpSpPr>
      <p:grpSpPr>
        <a:xfrm>
          <a:off x="0" y="0"/>
          <a:ext cx="0" cy="0"/>
          <a:chOff x="0" y="0"/>
          <a:chExt cx="0" cy="0"/>
        </a:xfrm>
      </p:grpSpPr>
      <p:sp>
        <p:nvSpPr>
          <p:cNvPr id="228" name="Google Shape;228;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7" name="Shape 27"/>
        <p:cNvGrpSpPr/>
        <p:nvPr/>
      </p:nvGrpSpPr>
      <p:grpSpPr>
        <a:xfrm>
          <a:off x="0" y="0"/>
          <a:ext cx="0" cy="0"/>
          <a:chOff x="0" y="0"/>
          <a:chExt cx="0" cy="0"/>
        </a:xfrm>
      </p:grpSpPr>
      <p:sp>
        <p:nvSpPr>
          <p:cNvPr id="28" name="Google Shape;28;g24184cb48d0_0_1604"/>
          <p:cNvSpPr/>
          <p:nvPr>
            <p:ph idx="2" type="pic"/>
          </p:nvPr>
        </p:nvSpPr>
        <p:spPr>
          <a:xfrm>
            <a:off x="914400" y="1782093"/>
            <a:ext cx="2209800" cy="2256600"/>
          </a:xfrm>
          <a:prstGeom prst="ellipse">
            <a:avLst/>
          </a:prstGeom>
          <a:solidFill>
            <a:schemeClr val="lt1"/>
          </a:solidFill>
          <a:ln>
            <a:noFill/>
          </a:ln>
        </p:spPr>
      </p:sp>
      <p:sp>
        <p:nvSpPr>
          <p:cNvPr id="29" name="Google Shape;29;g24184cb48d0_0_1604"/>
          <p:cNvSpPr/>
          <p:nvPr>
            <p:ph idx="3" type="pic"/>
          </p:nvPr>
        </p:nvSpPr>
        <p:spPr>
          <a:xfrm>
            <a:off x="3657600" y="1782093"/>
            <a:ext cx="2209800" cy="2256600"/>
          </a:xfrm>
          <a:prstGeom prst="ellipse">
            <a:avLst/>
          </a:prstGeom>
          <a:solidFill>
            <a:schemeClr val="lt1"/>
          </a:solidFill>
          <a:ln>
            <a:noFill/>
          </a:ln>
        </p:spPr>
      </p:sp>
      <p:sp>
        <p:nvSpPr>
          <p:cNvPr id="30" name="Google Shape;30;g24184cb48d0_0_1604"/>
          <p:cNvSpPr/>
          <p:nvPr>
            <p:ph idx="4" type="pic"/>
          </p:nvPr>
        </p:nvSpPr>
        <p:spPr>
          <a:xfrm>
            <a:off x="6400800" y="1782093"/>
            <a:ext cx="2209800" cy="2256600"/>
          </a:xfrm>
          <a:prstGeom prst="ellipse">
            <a:avLst/>
          </a:prstGeom>
          <a:solidFill>
            <a:schemeClr val="lt1"/>
          </a:solidFill>
          <a:ln>
            <a:noFill/>
          </a:ln>
        </p:spPr>
      </p:sp>
      <p:sp>
        <p:nvSpPr>
          <p:cNvPr id="31" name="Google Shape;31;g24184cb48d0_0_1604"/>
          <p:cNvSpPr/>
          <p:nvPr>
            <p:ph idx="5" type="pic"/>
          </p:nvPr>
        </p:nvSpPr>
        <p:spPr>
          <a:xfrm>
            <a:off x="9144000" y="1782093"/>
            <a:ext cx="2209800" cy="2256600"/>
          </a:xfrm>
          <a:prstGeom prst="ellipse">
            <a:avLst/>
          </a:prstGeom>
          <a:solidFill>
            <a:schemeClr val="lt1"/>
          </a:solidFill>
          <a:ln>
            <a:noFill/>
          </a:ln>
        </p:spPr>
      </p:sp>
      <p:sp>
        <p:nvSpPr>
          <p:cNvPr id="32" name="Google Shape;32;g24184cb48d0_0_16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230" name="Shape 230"/>
        <p:cNvGrpSpPr/>
        <p:nvPr/>
      </p:nvGrpSpPr>
      <p:grpSpPr>
        <a:xfrm>
          <a:off x="0" y="0"/>
          <a:ext cx="0" cy="0"/>
          <a:chOff x="0" y="0"/>
          <a:chExt cx="0" cy="0"/>
        </a:xfrm>
      </p:grpSpPr>
      <p:sp>
        <p:nvSpPr>
          <p:cNvPr id="231" name="Google Shape;231;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232" name="Shape 232"/>
        <p:cNvGrpSpPr/>
        <p:nvPr/>
      </p:nvGrpSpPr>
      <p:grpSpPr>
        <a:xfrm>
          <a:off x="0" y="0"/>
          <a:ext cx="0" cy="0"/>
          <a:chOff x="0" y="0"/>
          <a:chExt cx="0" cy="0"/>
        </a:xfrm>
      </p:grpSpPr>
      <p:sp>
        <p:nvSpPr>
          <p:cNvPr id="233" name="Google Shape;233;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058"/>
              </a:srgbClr>
            </a:outerShdw>
          </a:effectLst>
        </p:spPr>
      </p:sp>
      <p:sp>
        <p:nvSpPr>
          <p:cNvPr id="234" name="Google Shape;234;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058"/>
              </a:srgbClr>
            </a:outerShdw>
          </a:effectLst>
        </p:spPr>
      </p:sp>
      <p:sp>
        <p:nvSpPr>
          <p:cNvPr id="235" name="Google Shape;235;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236" name="Shape 236"/>
        <p:cNvGrpSpPr/>
        <p:nvPr/>
      </p:nvGrpSpPr>
      <p:grpSpPr>
        <a:xfrm>
          <a:off x="0" y="0"/>
          <a:ext cx="0" cy="0"/>
          <a:chOff x="0" y="0"/>
          <a:chExt cx="0" cy="0"/>
        </a:xfrm>
      </p:grpSpPr>
      <p:sp>
        <p:nvSpPr>
          <p:cNvPr id="237" name="Google Shape;237;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239" name="Shape 239"/>
        <p:cNvGrpSpPr/>
        <p:nvPr/>
      </p:nvGrpSpPr>
      <p:grpSpPr>
        <a:xfrm>
          <a:off x="0" y="0"/>
          <a:ext cx="0" cy="0"/>
          <a:chOff x="0" y="0"/>
          <a:chExt cx="0" cy="0"/>
        </a:xfrm>
      </p:grpSpPr>
      <p:sp>
        <p:nvSpPr>
          <p:cNvPr id="240" name="Google Shape;240;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242" name="Shape 242"/>
        <p:cNvGrpSpPr/>
        <p:nvPr/>
      </p:nvGrpSpPr>
      <p:grpSpPr>
        <a:xfrm>
          <a:off x="0" y="0"/>
          <a:ext cx="0" cy="0"/>
          <a:chOff x="0" y="0"/>
          <a:chExt cx="0" cy="0"/>
        </a:xfrm>
      </p:grpSpPr>
      <p:sp>
        <p:nvSpPr>
          <p:cNvPr id="243" name="Google Shape;243;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5" name="Google Shape;245;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46" name="Shape 246"/>
        <p:cNvGrpSpPr/>
        <p:nvPr/>
      </p:nvGrpSpPr>
      <p:grpSpPr>
        <a:xfrm>
          <a:off x="0" y="0"/>
          <a:ext cx="0" cy="0"/>
          <a:chOff x="0" y="0"/>
          <a:chExt cx="0" cy="0"/>
        </a:xfrm>
      </p:grpSpPr>
      <p:sp>
        <p:nvSpPr>
          <p:cNvPr id="247" name="Google Shape;247;p78"/>
          <p:cNvSpPr/>
          <p:nvPr>
            <p:ph idx="2" type="pic"/>
          </p:nvPr>
        </p:nvSpPr>
        <p:spPr>
          <a:xfrm>
            <a:off x="6096000" y="1075673"/>
            <a:ext cx="4721100" cy="4735500"/>
          </a:xfrm>
          <a:prstGeom prst="rect">
            <a:avLst/>
          </a:prstGeom>
          <a:noFill/>
          <a:ln>
            <a:noFill/>
          </a:ln>
        </p:spPr>
      </p:sp>
      <p:sp>
        <p:nvSpPr>
          <p:cNvPr id="248" name="Google Shape;248;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9" name="Shape 249"/>
        <p:cNvGrpSpPr/>
        <p:nvPr/>
      </p:nvGrpSpPr>
      <p:grpSpPr>
        <a:xfrm>
          <a:off x="0" y="0"/>
          <a:ext cx="0" cy="0"/>
          <a:chOff x="0" y="0"/>
          <a:chExt cx="0" cy="0"/>
        </a:xfrm>
      </p:grpSpPr>
      <p:sp>
        <p:nvSpPr>
          <p:cNvPr id="250" name="Google Shape;250;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1" name="Google Shape;25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4" name="Google Shape;254;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55" name="Shape 255"/>
        <p:cNvGrpSpPr/>
        <p:nvPr/>
      </p:nvGrpSpPr>
      <p:grpSpPr>
        <a:xfrm>
          <a:off x="0" y="0"/>
          <a:ext cx="0" cy="0"/>
          <a:chOff x="0" y="0"/>
          <a:chExt cx="0" cy="0"/>
        </a:xfrm>
      </p:grpSpPr>
      <p:sp>
        <p:nvSpPr>
          <p:cNvPr id="256" name="Google Shape;256;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7" name="Shape 257"/>
        <p:cNvGrpSpPr/>
        <p:nvPr/>
      </p:nvGrpSpPr>
      <p:grpSpPr>
        <a:xfrm>
          <a:off x="0" y="0"/>
          <a:ext cx="0" cy="0"/>
          <a:chOff x="0" y="0"/>
          <a:chExt cx="0" cy="0"/>
        </a:xfrm>
      </p:grpSpPr>
      <p:sp>
        <p:nvSpPr>
          <p:cNvPr id="258" name="Google Shape;258;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0" name="Google Shape;260;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3" name="Shape 263"/>
        <p:cNvGrpSpPr/>
        <p:nvPr/>
      </p:nvGrpSpPr>
      <p:grpSpPr>
        <a:xfrm>
          <a:off x="0" y="0"/>
          <a:ext cx="0" cy="0"/>
          <a:chOff x="0" y="0"/>
          <a:chExt cx="0" cy="0"/>
        </a:xfrm>
      </p:grpSpPr>
      <p:sp>
        <p:nvSpPr>
          <p:cNvPr id="264" name="Google Shape;264;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0" name="Shape 270"/>
        <p:cNvGrpSpPr/>
        <p:nvPr/>
      </p:nvGrpSpPr>
      <p:grpSpPr>
        <a:xfrm>
          <a:off x="0" y="0"/>
          <a:ext cx="0" cy="0"/>
          <a:chOff x="0" y="0"/>
          <a:chExt cx="0" cy="0"/>
        </a:xfrm>
      </p:grpSpPr>
      <p:sp>
        <p:nvSpPr>
          <p:cNvPr id="271" name="Google Shape;271;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3" name="Google Shape;273;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5" name="Google Shape;275;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6" name="Google Shape;276;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9" name="Shape 279"/>
        <p:cNvGrpSpPr/>
        <p:nvPr/>
      </p:nvGrpSpPr>
      <p:grpSpPr>
        <a:xfrm>
          <a:off x="0" y="0"/>
          <a:ext cx="0" cy="0"/>
          <a:chOff x="0" y="0"/>
          <a:chExt cx="0" cy="0"/>
        </a:xfrm>
      </p:grpSpPr>
      <p:sp>
        <p:nvSpPr>
          <p:cNvPr id="280" name="Google Shape;280;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4" name="Shape 284"/>
        <p:cNvGrpSpPr/>
        <p:nvPr/>
      </p:nvGrpSpPr>
      <p:grpSpPr>
        <a:xfrm>
          <a:off x="0" y="0"/>
          <a:ext cx="0" cy="0"/>
          <a:chOff x="0" y="0"/>
          <a:chExt cx="0" cy="0"/>
        </a:xfrm>
      </p:grpSpPr>
      <p:sp>
        <p:nvSpPr>
          <p:cNvPr id="285" name="Google Shape;285;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87" name="Google Shape;287;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8" name="Google Shape;288;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1" name="Shape 291"/>
        <p:cNvGrpSpPr/>
        <p:nvPr/>
      </p:nvGrpSpPr>
      <p:grpSpPr>
        <a:xfrm>
          <a:off x="0" y="0"/>
          <a:ext cx="0" cy="0"/>
          <a:chOff x="0" y="0"/>
          <a:chExt cx="0" cy="0"/>
        </a:xfrm>
      </p:grpSpPr>
      <p:sp>
        <p:nvSpPr>
          <p:cNvPr id="292" name="Google Shape;292;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88"/>
          <p:cNvSpPr/>
          <p:nvPr>
            <p:ph idx="2" type="pic"/>
          </p:nvPr>
        </p:nvSpPr>
        <p:spPr>
          <a:xfrm>
            <a:off x="5183188" y="987425"/>
            <a:ext cx="6172200" cy="4873625"/>
          </a:xfrm>
          <a:prstGeom prst="rect">
            <a:avLst/>
          </a:prstGeom>
          <a:noFill/>
          <a:ln>
            <a:noFill/>
          </a:ln>
        </p:spPr>
      </p:sp>
      <p:sp>
        <p:nvSpPr>
          <p:cNvPr id="294" name="Google Shape;294;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5" name="Google Shape;295;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8" name="Shape 298"/>
        <p:cNvGrpSpPr/>
        <p:nvPr/>
      </p:nvGrpSpPr>
      <p:grpSpPr>
        <a:xfrm>
          <a:off x="0" y="0"/>
          <a:ext cx="0" cy="0"/>
          <a:chOff x="0" y="0"/>
          <a:chExt cx="0" cy="0"/>
        </a:xfrm>
      </p:grpSpPr>
      <p:sp>
        <p:nvSpPr>
          <p:cNvPr id="299" name="Google Shape;299;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4" name="Shape 304"/>
        <p:cNvGrpSpPr/>
        <p:nvPr/>
      </p:nvGrpSpPr>
      <p:grpSpPr>
        <a:xfrm>
          <a:off x="0" y="0"/>
          <a:ext cx="0" cy="0"/>
          <a:chOff x="0" y="0"/>
          <a:chExt cx="0" cy="0"/>
        </a:xfrm>
      </p:grpSpPr>
      <p:sp>
        <p:nvSpPr>
          <p:cNvPr id="305" name="Google Shape;305;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10" name="Shape 310"/>
        <p:cNvGrpSpPr/>
        <p:nvPr/>
      </p:nvGrpSpPr>
      <p:grpSpPr>
        <a:xfrm>
          <a:off x="0" y="0"/>
          <a:ext cx="0" cy="0"/>
          <a:chOff x="0" y="0"/>
          <a:chExt cx="0" cy="0"/>
        </a:xfrm>
      </p:grpSpPr>
      <p:sp>
        <p:nvSpPr>
          <p:cNvPr id="311" name="Google Shape;311;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312" name="Shape 312"/>
        <p:cNvGrpSpPr/>
        <p:nvPr/>
      </p:nvGrpSpPr>
      <p:grpSpPr>
        <a:xfrm>
          <a:off x="0" y="0"/>
          <a:ext cx="0" cy="0"/>
          <a:chOff x="0" y="0"/>
          <a:chExt cx="0" cy="0"/>
        </a:xfrm>
      </p:grpSpPr>
      <p:sp>
        <p:nvSpPr>
          <p:cNvPr id="313" name="Google Shape;313;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g1a0854cc649_9_276"/>
          <p:cNvSpPr/>
          <p:nvPr>
            <p:ph idx="2" type="pic"/>
          </p:nvPr>
        </p:nvSpPr>
        <p:spPr>
          <a:xfrm>
            <a:off x="996950" y="1710767"/>
            <a:ext cx="2349600" cy="2399100"/>
          </a:xfrm>
          <a:prstGeom prst="ellipse">
            <a:avLst/>
          </a:prstGeom>
          <a:solidFill>
            <a:schemeClr val="lt1"/>
          </a:solidFill>
          <a:ln>
            <a:noFill/>
          </a:ln>
        </p:spPr>
      </p:sp>
      <p:sp>
        <p:nvSpPr>
          <p:cNvPr id="315" name="Google Shape;315;g1a0854cc649_9_276"/>
          <p:cNvSpPr/>
          <p:nvPr>
            <p:ph idx="3" type="pic"/>
          </p:nvPr>
        </p:nvSpPr>
        <p:spPr>
          <a:xfrm>
            <a:off x="4883150" y="1710767"/>
            <a:ext cx="2349600" cy="2399100"/>
          </a:xfrm>
          <a:prstGeom prst="ellipse">
            <a:avLst/>
          </a:prstGeom>
          <a:solidFill>
            <a:schemeClr val="lt1"/>
          </a:solidFill>
          <a:ln>
            <a:noFill/>
          </a:ln>
        </p:spPr>
      </p:sp>
      <p:sp>
        <p:nvSpPr>
          <p:cNvPr id="316" name="Google Shape;316;g1a0854cc649_9_276"/>
          <p:cNvSpPr/>
          <p:nvPr>
            <p:ph idx="4" type="pic"/>
          </p:nvPr>
        </p:nvSpPr>
        <p:spPr>
          <a:xfrm>
            <a:off x="8769350" y="1710767"/>
            <a:ext cx="2349600" cy="2399100"/>
          </a:xfrm>
          <a:prstGeom prst="ellipse">
            <a:avLst/>
          </a:prstGeom>
          <a:solidFill>
            <a:schemeClr val="lt1"/>
          </a:solidFill>
          <a:ln>
            <a:noFill/>
          </a:ln>
        </p:spPr>
      </p:sp>
      <p:pic>
        <p:nvPicPr>
          <p:cNvPr id="317" name="Google Shape;317;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18" name="Google Shape;318;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9" name="Shape 319"/>
        <p:cNvGrpSpPr/>
        <p:nvPr/>
      </p:nvGrpSpPr>
      <p:grpSpPr>
        <a:xfrm>
          <a:off x="0" y="0"/>
          <a:ext cx="0" cy="0"/>
          <a:chOff x="0" y="0"/>
          <a:chExt cx="0" cy="0"/>
        </a:xfrm>
      </p:grpSpPr>
      <p:pic>
        <p:nvPicPr>
          <p:cNvPr id="320" name="Google Shape;320;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321" name="Google Shape;321;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322" name="Google Shape;322;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323" name="Shape 323"/>
        <p:cNvGrpSpPr/>
        <p:nvPr/>
      </p:nvGrpSpPr>
      <p:grpSpPr>
        <a:xfrm>
          <a:off x="0" y="0"/>
          <a:ext cx="0" cy="0"/>
          <a:chOff x="0" y="0"/>
          <a:chExt cx="0" cy="0"/>
        </a:xfrm>
      </p:grpSpPr>
      <p:sp>
        <p:nvSpPr>
          <p:cNvPr id="324" name="Google Shape;324;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5" name="Google Shape;325;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326" name="Google Shape;326;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327" name="Google Shape;327;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328" name="Google Shape;328;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29" name="Google Shape;329;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0" name="Shape 330"/>
        <p:cNvGrpSpPr/>
        <p:nvPr/>
      </p:nvGrpSpPr>
      <p:grpSpPr>
        <a:xfrm>
          <a:off x="0" y="0"/>
          <a:ext cx="0" cy="0"/>
          <a:chOff x="0" y="0"/>
          <a:chExt cx="0" cy="0"/>
        </a:xfrm>
      </p:grpSpPr>
      <p:grpSp>
        <p:nvGrpSpPr>
          <p:cNvPr id="331" name="Google Shape;331;g292f8a47b11_0_430"/>
          <p:cNvGrpSpPr/>
          <p:nvPr/>
        </p:nvGrpSpPr>
        <p:grpSpPr>
          <a:xfrm>
            <a:off x="834621" y="399168"/>
            <a:ext cx="1332416" cy="1332416"/>
            <a:chOff x="348199" y="179450"/>
            <a:chExt cx="1116300" cy="1116300"/>
          </a:xfrm>
        </p:grpSpPr>
        <p:sp>
          <p:nvSpPr>
            <p:cNvPr id="332" name="Google Shape;332;g292f8a47b11_0_43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3" name="Google Shape;333;g292f8a47b11_0_4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34" name="Google Shape;334;g292f8a47b11_0_430"/>
          <p:cNvSpPr txBox="1"/>
          <p:nvPr>
            <p:ph type="title"/>
          </p:nvPr>
        </p:nvSpPr>
        <p:spPr>
          <a:xfrm>
            <a:off x="1738400" y="798100"/>
            <a:ext cx="9374100" cy="13323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5" name="Google Shape;335;g292f8a47b11_0_430"/>
          <p:cNvSpPr txBox="1"/>
          <p:nvPr>
            <p:ph idx="1" type="body"/>
          </p:nvPr>
        </p:nvSpPr>
        <p:spPr>
          <a:xfrm>
            <a:off x="1738400" y="2653400"/>
            <a:ext cx="9374100" cy="33888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336" name="Google Shape;336;g292f8a47b11_0_430"/>
          <p:cNvSpPr txBox="1"/>
          <p:nvPr>
            <p:ph idx="12" type="sldNum"/>
          </p:nvPr>
        </p:nvSpPr>
        <p:spPr>
          <a:xfrm>
            <a:off x="11268061" y="6315968"/>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35" name="Shape 35"/>
        <p:cNvGrpSpPr/>
        <p:nvPr/>
      </p:nvGrpSpPr>
      <p:grpSpPr>
        <a:xfrm>
          <a:off x="0" y="0"/>
          <a:ext cx="0" cy="0"/>
          <a:chOff x="0" y="0"/>
          <a:chExt cx="0" cy="0"/>
        </a:xfrm>
      </p:grpSpPr>
      <p:sp>
        <p:nvSpPr>
          <p:cNvPr id="36" name="Google Shape;36;g24184cb48d0_0_161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g24184cb48d0_0_161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38" name="Shape 38"/>
        <p:cNvGrpSpPr/>
        <p:nvPr/>
      </p:nvGrpSpPr>
      <p:grpSpPr>
        <a:xfrm>
          <a:off x="0" y="0"/>
          <a:ext cx="0" cy="0"/>
          <a:chOff x="0" y="0"/>
          <a:chExt cx="0" cy="0"/>
        </a:xfrm>
      </p:grpSpPr>
      <p:sp>
        <p:nvSpPr>
          <p:cNvPr id="39" name="Google Shape;39;g24184cb48d0_0_161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1.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3.xml"/><Relationship Id="rId22" Type="http://schemas.openxmlformats.org/officeDocument/2006/relationships/slideLayout" Target="../slideLayouts/slideLayout55.xml"/><Relationship Id="rId21" Type="http://schemas.openxmlformats.org/officeDocument/2006/relationships/slideLayout" Target="../slideLayouts/slideLayout54.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1" Type="http://schemas.openxmlformats.org/officeDocument/2006/relationships/image" Target="../media/image4.pn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5" Type="http://schemas.openxmlformats.org/officeDocument/2006/relationships/slideLayout" Target="../slideLayouts/slideLayout38.xml"/><Relationship Id="rId6" Type="http://schemas.openxmlformats.org/officeDocument/2006/relationships/slideLayout" Target="../slideLayouts/slideLayout39.xml"/><Relationship Id="rId29" Type="http://schemas.openxmlformats.org/officeDocument/2006/relationships/slideLayout" Target="../slideLayouts/slideLayout62.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1" Type="http://schemas.openxmlformats.org/officeDocument/2006/relationships/slideLayout" Target="../slideLayouts/slideLayout64.xml"/><Relationship Id="rId30" Type="http://schemas.openxmlformats.org/officeDocument/2006/relationships/slideLayout" Target="../slideLayouts/slideLayout63.xml"/><Relationship Id="rId11" Type="http://schemas.openxmlformats.org/officeDocument/2006/relationships/slideLayout" Target="../slideLayouts/slideLayout44.xml"/><Relationship Id="rId33" Type="http://schemas.openxmlformats.org/officeDocument/2006/relationships/slideLayout" Target="../slideLayouts/slideLayout66.xml"/><Relationship Id="rId10" Type="http://schemas.openxmlformats.org/officeDocument/2006/relationships/slideLayout" Target="../slideLayouts/slideLayout43.xml"/><Relationship Id="rId32" Type="http://schemas.openxmlformats.org/officeDocument/2006/relationships/slideLayout" Target="../slideLayouts/slideLayout65.xml"/><Relationship Id="rId13" Type="http://schemas.openxmlformats.org/officeDocument/2006/relationships/slideLayout" Target="../slideLayouts/slideLayout46.xml"/><Relationship Id="rId35" Type="http://schemas.openxmlformats.org/officeDocument/2006/relationships/slideLayout" Target="../slideLayouts/slideLayout68.xml"/><Relationship Id="rId12" Type="http://schemas.openxmlformats.org/officeDocument/2006/relationships/slideLayout" Target="../slideLayouts/slideLayout45.xml"/><Relationship Id="rId34" Type="http://schemas.openxmlformats.org/officeDocument/2006/relationships/slideLayout" Target="../slideLayouts/slideLayout67.xml"/><Relationship Id="rId15" Type="http://schemas.openxmlformats.org/officeDocument/2006/relationships/slideLayout" Target="../slideLayouts/slideLayout48.xml"/><Relationship Id="rId37" Type="http://schemas.openxmlformats.org/officeDocument/2006/relationships/slideLayout" Target="../slideLayouts/slideLayout70.xml"/><Relationship Id="rId14" Type="http://schemas.openxmlformats.org/officeDocument/2006/relationships/slideLayout" Target="../slideLayouts/slideLayout47.xml"/><Relationship Id="rId36" Type="http://schemas.openxmlformats.org/officeDocument/2006/relationships/slideLayout" Target="../slideLayouts/slideLayout69.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38" Type="http://schemas.openxmlformats.org/officeDocument/2006/relationships/theme" Target="../theme/theme2.xml"/><Relationship Id="rId19" Type="http://schemas.openxmlformats.org/officeDocument/2006/relationships/slideLayout" Target="../slideLayouts/slideLayout52.xml"/><Relationship Id="rId1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4184cb48d0_0_15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24184cb48d0_0_158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4184cb48d0_0_15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g24184cb48d0_0_15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g24184cb48d0_0_15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g24184cb48d0_0_1586"/>
          <p:cNvPicPr preferRelativeResize="0"/>
          <p:nvPr/>
        </p:nvPicPr>
        <p:blipFill rotWithShape="1">
          <a:blip r:embed="rId1">
            <a:alphaModFix/>
          </a:blip>
          <a:srcRect b="0" l="0" r="0" t="0"/>
          <a:stretch/>
        </p:blipFill>
        <p:spPr>
          <a:xfrm>
            <a:off x="10479499" y="304801"/>
            <a:ext cx="1207149"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7" name="Google Shape;157;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9" name="Google Shape;15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Google Shape;16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1" name="Google Shape;161;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hyperlink" Target="https://en.wikipedia.org/wiki/Retention_rate?ref=200lab.io#:~:text=In%20marketing%2C%20retention%20rate%20is,to%20the%20number%20at%20risk%22." TargetMode="External"/><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hyperlink" Target="https://drive.google.com/file/d/1KtUYSsaKyWSuoqoxtK4vsOK6Dph57Mol/view?usp=drive_link" TargetMode="External"/><Relationship Id="rId6" Type="http://schemas.openxmlformats.org/officeDocument/2006/relationships/hyperlink" Target="https://docs.google.com/spreadsheets/d/1fctxKNZw60XS-P73_Tot99CuvvLqTS2zh1rmKTeykPA/edit#gid=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0.xml"/><Relationship Id="rId3"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34.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hyperlink" Target="http://kaggle.com" TargetMode="External"/><Relationship Id="rId5" Type="http://schemas.openxmlformats.org/officeDocument/2006/relationships/image" Target="../media/image12.png"/><Relationship Id="rId6"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9.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21.png"/><Relationship Id="rId6"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g24184cb48d0_0_154"/>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342" name="Google Shape;342;g24184cb48d0_0_154"/>
          <p:cNvSpPr txBox="1"/>
          <p:nvPr>
            <p:ph idx="4294967295" type="title"/>
          </p:nvPr>
        </p:nvSpPr>
        <p:spPr>
          <a:xfrm>
            <a:off x="1316175" y="2509100"/>
            <a:ext cx="93657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DATA</a:t>
            </a:r>
            <a:r>
              <a:rPr lang="en-US" sz="4200">
                <a:solidFill>
                  <a:schemeClr val="lt1"/>
                </a:solidFill>
                <a:latin typeface="Exo Black"/>
                <a:ea typeface="Exo Black"/>
                <a:cs typeface="Exo Black"/>
                <a:sym typeface="Exo Black"/>
              </a:rPr>
              <a:t> ANALYST</a:t>
            </a:r>
            <a:endParaRPr sz="4200">
              <a:solidFill>
                <a:schemeClr val="lt1"/>
              </a:solidFill>
              <a:latin typeface="Exo Black"/>
              <a:ea typeface="Exo Black"/>
              <a:cs typeface="Exo Black"/>
              <a:sym typeface="Exo Black"/>
            </a:endParaRPr>
          </a:p>
        </p:txBody>
      </p:sp>
      <p:sp>
        <p:nvSpPr>
          <p:cNvPr id="343" name="Google Shape;343;g24184cb48d0_0_154"/>
          <p:cNvSpPr txBox="1"/>
          <p:nvPr>
            <p:ph idx="4294967295" type="body"/>
          </p:nvPr>
        </p:nvSpPr>
        <p:spPr>
          <a:xfrm>
            <a:off x="333750" y="3352800"/>
            <a:ext cx="11524500" cy="1809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6: ENSEMBLE LEARNING</a:t>
            </a:r>
            <a:endParaRPr sz="4000">
              <a:solidFill>
                <a:schemeClr val="lt1"/>
              </a:solidFill>
              <a:latin typeface="Exo Medium"/>
              <a:ea typeface="Exo Medium"/>
              <a:cs typeface="Exo Medium"/>
              <a:sym typeface="Exo Medium"/>
            </a:endParaRPr>
          </a:p>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CASE STUDY CHURN PREDICTION</a:t>
            </a:r>
            <a:endParaRPr sz="4000">
              <a:solidFill>
                <a:schemeClr val="lt1"/>
              </a:solidFill>
              <a:latin typeface="Exo Medium"/>
              <a:ea typeface="Exo Medium"/>
              <a:cs typeface="Exo Medium"/>
              <a:sym typeface="Exo Medium"/>
            </a:endParaRPr>
          </a:p>
        </p:txBody>
      </p:sp>
      <p:pic>
        <p:nvPicPr>
          <p:cNvPr id="344" name="Google Shape;344;g24184cb48d0_0_154"/>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345" name="Google Shape;345;g24184cb48d0_0_154"/>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7666c7e71f_0_157"/>
          <p:cNvSpPr txBox="1"/>
          <p:nvPr/>
        </p:nvSpPr>
        <p:spPr>
          <a:xfrm>
            <a:off x="1557450" y="143465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447" name="Google Shape;447;g27666c7e71f_0_157"/>
          <p:cNvPicPr preferRelativeResize="0"/>
          <p:nvPr/>
        </p:nvPicPr>
        <p:blipFill rotWithShape="1">
          <a:blip r:embed="rId3">
            <a:alphaModFix/>
          </a:blip>
          <a:srcRect b="64829" l="-168" r="65617" t="0"/>
          <a:stretch/>
        </p:blipFill>
        <p:spPr>
          <a:xfrm>
            <a:off x="8046324" y="5104800"/>
            <a:ext cx="4145677" cy="1822826"/>
          </a:xfrm>
          <a:prstGeom prst="rect">
            <a:avLst/>
          </a:prstGeom>
          <a:noFill/>
          <a:ln>
            <a:noFill/>
          </a:ln>
        </p:spPr>
      </p:pic>
      <p:sp>
        <p:nvSpPr>
          <p:cNvPr id="448" name="Google Shape;448;g27666c7e71f_0_157"/>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g27666c7e71f_0_157"/>
          <p:cNvSpPr txBox="1"/>
          <p:nvPr/>
        </p:nvSpPr>
        <p:spPr>
          <a:xfrm>
            <a:off x="1041600" y="1055750"/>
            <a:ext cx="105453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n-US" sz="1800">
                <a:latin typeface="Exo"/>
                <a:ea typeface="Exo"/>
                <a:cs typeface="Exo"/>
                <a:sym typeface="Exo"/>
              </a:rPr>
              <a:t>Ở khoá trước, bạn đã được tìm hiểu về </a:t>
            </a:r>
            <a:r>
              <a:rPr b="1" lang="en-US" sz="1800">
                <a:latin typeface="Exo"/>
                <a:ea typeface="Exo"/>
                <a:cs typeface="Exo"/>
                <a:sym typeface="Exo"/>
              </a:rPr>
              <a:t>RFM Model </a:t>
            </a:r>
            <a:r>
              <a:rPr lang="en-US" sz="1800">
                <a:latin typeface="Exo"/>
                <a:ea typeface="Exo"/>
                <a:cs typeface="Exo"/>
                <a:sym typeface="Exo"/>
              </a:rPr>
              <a:t>và </a:t>
            </a:r>
            <a:r>
              <a:rPr b="1" lang="en-US" sz="1800">
                <a:latin typeface="Exo"/>
                <a:ea typeface="Exo"/>
                <a:cs typeface="Exo"/>
                <a:sym typeface="Exo"/>
              </a:rPr>
              <a:t>Cohort Analysis </a:t>
            </a:r>
            <a:r>
              <a:rPr lang="en-US" sz="1800">
                <a:latin typeface="Exo"/>
                <a:ea typeface="Exo"/>
                <a:cs typeface="Exo"/>
                <a:sym typeface="Exo"/>
              </a:rPr>
              <a:t>nhằm theo dõi, tìm ra các chỉ số về phân khúc Khách hàng và giá trị vòng đời của khách hàng. </a:t>
            </a:r>
            <a:endParaRPr/>
          </a:p>
          <a:p>
            <a:pPr indent="0" lvl="0" marL="0" rtl="0" algn="l">
              <a:spcBef>
                <a:spcPts val="0"/>
              </a:spcBef>
              <a:spcAft>
                <a:spcPts val="0"/>
              </a:spcAft>
              <a:buClr>
                <a:schemeClr val="dk1"/>
              </a:buClr>
              <a:buSzPts val="1100"/>
              <a:buFont typeface="Arial"/>
              <a:buNone/>
            </a:pPr>
            <a:r>
              <a:rPr lang="en-US" sz="1800">
                <a:latin typeface="Exo"/>
                <a:ea typeface="Exo"/>
                <a:cs typeface="Exo"/>
                <a:sym typeface="Exo"/>
              </a:rPr>
              <a:t>Trong bài này, chúng ta sẽ tìm hiểu về tỷ lệ giữ chân người dùng hay còn gọi là Tỷ lệ duy trì (</a:t>
            </a:r>
            <a:r>
              <a:rPr lang="en-US" sz="1800" u="sng">
                <a:solidFill>
                  <a:srgbClr val="1155CC"/>
                </a:solidFill>
                <a:latin typeface="Exo"/>
                <a:ea typeface="Exo"/>
                <a:cs typeface="Exo"/>
                <a:sym typeface="Exo"/>
                <a:hlinkClick r:id="rId4">
                  <a:extLst>
                    <a:ext uri="{A12FA001-AC4F-418D-AE19-62706E023703}">
                      <ahyp:hlinkClr val="tx"/>
                    </a:ext>
                  </a:extLst>
                </a:hlinkClick>
              </a:rPr>
              <a:t>Retention Rate</a:t>
            </a:r>
            <a:r>
              <a:rPr lang="en-US" sz="1800">
                <a:latin typeface="Exo"/>
                <a:ea typeface="Exo"/>
                <a:cs typeface="Exo"/>
                <a:sym typeface="Exo"/>
              </a:rPr>
              <a:t>).</a:t>
            </a:r>
            <a:endParaRPr sz="1800">
              <a:latin typeface="Exo"/>
              <a:ea typeface="Exo"/>
              <a:cs typeface="Exo"/>
              <a:sym typeface="Exo"/>
            </a:endParaRPr>
          </a:p>
          <a:p>
            <a:pPr indent="0" lvl="0" marL="0" rtl="0" algn="l">
              <a:spcBef>
                <a:spcPts val="0"/>
              </a:spcBef>
              <a:spcAft>
                <a:spcPts val="0"/>
              </a:spcAft>
              <a:buClr>
                <a:schemeClr val="dk1"/>
              </a:buClr>
              <a:buSzPts val="1100"/>
              <a:buFont typeface="Arial"/>
              <a:buNone/>
            </a:pPr>
            <a:r>
              <a:rPr lang="en-US" sz="1800">
                <a:latin typeface="Exo"/>
                <a:ea typeface="Exo"/>
                <a:cs typeface="Exo"/>
                <a:sym typeface="Exo"/>
              </a:rPr>
              <a:t>Tỷ lệ giữ chân người dùng là một dấu hiệu cho thấy sản phẩm phù hợp với nhu cầu của thị trường (product market fit) như thế nào. Nếu </a:t>
            </a:r>
            <a:r>
              <a:rPr b="1" lang="en-US" sz="1800">
                <a:latin typeface="Exo"/>
                <a:ea typeface="Exo"/>
                <a:cs typeface="Exo"/>
                <a:sym typeface="Exo"/>
              </a:rPr>
              <a:t>PMF</a:t>
            </a:r>
            <a:r>
              <a:rPr lang="en-US" sz="1800">
                <a:latin typeface="Exo"/>
                <a:ea typeface="Exo"/>
                <a:cs typeface="Exo"/>
                <a:sym typeface="Exo"/>
              </a:rPr>
              <a:t> (product market fit) thấp, bạn sẽ thấy khách hàng đang bỏ mình đi dần.</a:t>
            </a:r>
            <a:endParaRPr sz="1800">
              <a:latin typeface="Exo"/>
              <a:ea typeface="Exo"/>
              <a:cs typeface="Exo"/>
              <a:sym typeface="Exo"/>
            </a:endParaRPr>
          </a:p>
          <a:p>
            <a:pPr indent="0" lvl="0" marL="0" rtl="0" algn="l">
              <a:spcBef>
                <a:spcPts val="0"/>
              </a:spcBef>
              <a:spcAft>
                <a:spcPts val="0"/>
              </a:spcAft>
              <a:buClr>
                <a:schemeClr val="dk1"/>
              </a:buClr>
              <a:buSzPts val="1100"/>
              <a:buFont typeface="Arial"/>
              <a:buNone/>
            </a:pPr>
            <a:r>
              <a:rPr lang="en-US" sz="1800">
                <a:latin typeface="Exo"/>
                <a:ea typeface="Exo"/>
                <a:cs typeface="Exo"/>
                <a:sym typeface="Exo"/>
              </a:rPr>
              <a:t>Với kỹ thuật </a:t>
            </a:r>
            <a:r>
              <a:rPr b="1" lang="en-US" sz="1800">
                <a:solidFill>
                  <a:schemeClr val="dk1"/>
                </a:solidFill>
                <a:latin typeface="Exo"/>
                <a:ea typeface="Exo"/>
                <a:cs typeface="Exo"/>
                <a:sym typeface="Exo"/>
              </a:rPr>
              <a:t>Churn Prediction</a:t>
            </a:r>
            <a:r>
              <a:rPr lang="en-US" sz="1800">
                <a:latin typeface="Exo"/>
                <a:ea typeface="Exo"/>
                <a:cs typeface="Exo"/>
                <a:sym typeface="Exo"/>
              </a:rPr>
              <a:t>, bạn có thể tìm ra ai có khả năng rời đi trong khoảng thời gian nhất định và đưa ra phương án giải quyết.</a:t>
            </a:r>
            <a:endParaRPr b="0" i="0" sz="1800" u="none" cap="none" strike="noStrike">
              <a:solidFill>
                <a:srgbClr val="000000"/>
              </a:solidFill>
              <a:latin typeface="Exo"/>
              <a:ea typeface="Exo"/>
              <a:cs typeface="Exo"/>
              <a:sym typeface="Exo"/>
            </a:endParaRPr>
          </a:p>
        </p:txBody>
      </p:sp>
      <p:pic>
        <p:nvPicPr>
          <p:cNvPr id="450" name="Google Shape;450;g27666c7e71f_0_157"/>
          <p:cNvPicPr preferRelativeResize="0"/>
          <p:nvPr/>
        </p:nvPicPr>
        <p:blipFill rotWithShape="1">
          <a:blip r:embed="rId5">
            <a:alphaModFix/>
          </a:blip>
          <a:srcRect b="0" l="0" r="0" t="0"/>
          <a:stretch/>
        </p:blipFill>
        <p:spPr>
          <a:xfrm>
            <a:off x="3646688" y="3733850"/>
            <a:ext cx="5626425" cy="2516325"/>
          </a:xfrm>
          <a:prstGeom prst="rect">
            <a:avLst/>
          </a:prstGeom>
          <a:noFill/>
          <a:ln>
            <a:noFill/>
          </a:ln>
        </p:spPr>
      </p:pic>
      <p:sp>
        <p:nvSpPr>
          <p:cNvPr id="451" name="Google Shape;451;g27666c7e71f_0_157"/>
          <p:cNvSpPr txBox="1"/>
          <p:nvPr/>
        </p:nvSpPr>
        <p:spPr>
          <a:xfrm>
            <a:off x="2507225" y="412875"/>
            <a:ext cx="67659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Giới thiệu về </a:t>
            </a:r>
            <a:r>
              <a:rPr b="1" lang="en-US" sz="3400">
                <a:latin typeface="Exo"/>
                <a:ea typeface="Exo"/>
                <a:cs typeface="Exo"/>
                <a:sym typeface="Exo"/>
              </a:rPr>
              <a:t>Churn Prediction</a:t>
            </a:r>
            <a:endParaRPr b="1" i="0" sz="3400" u="none" cap="none" strike="noStrike">
              <a:solidFill>
                <a:srgbClr val="000000"/>
              </a:solidFill>
              <a:latin typeface="Exo"/>
              <a:ea typeface="Exo"/>
              <a:cs typeface="Exo"/>
              <a:sym typeface="Ex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g292f8a47b11_0_47"/>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57" name="Google Shape;457;g292f8a47b11_0_47"/>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458" name="Google Shape;458;g292f8a47b11_0_47"/>
          <p:cNvGrpSpPr/>
          <p:nvPr/>
        </p:nvGrpSpPr>
        <p:grpSpPr>
          <a:xfrm>
            <a:off x="4133707" y="457195"/>
            <a:ext cx="764257" cy="763507"/>
            <a:chOff x="3040984" y="3681059"/>
            <a:chExt cx="356164" cy="355815"/>
          </a:xfrm>
        </p:grpSpPr>
        <p:sp>
          <p:nvSpPr>
            <p:cNvPr id="459" name="Google Shape;459;g292f8a47b11_0_47"/>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60" name="Google Shape;460;g292f8a47b11_0_47"/>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61" name="Google Shape;461;g292f8a47b11_0_47"/>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462" name="Google Shape;462;g292f8a47b11_0_47"/>
          <p:cNvSpPr txBox="1"/>
          <p:nvPr/>
        </p:nvSpPr>
        <p:spPr>
          <a:xfrm>
            <a:off x="4508700" y="457200"/>
            <a:ext cx="35496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CASE STUDY</a:t>
            </a:r>
            <a:endParaRPr b="1" i="0" sz="3400" u="none" cap="none" strike="noStrike">
              <a:solidFill>
                <a:srgbClr val="000000"/>
              </a:solidFill>
              <a:latin typeface="Exo"/>
              <a:ea typeface="Exo"/>
              <a:cs typeface="Exo"/>
              <a:sym typeface="Exo"/>
            </a:endParaRPr>
          </a:p>
        </p:txBody>
      </p:sp>
      <p:sp>
        <p:nvSpPr>
          <p:cNvPr id="463" name="Google Shape;463;g292f8a47b11_0_47"/>
          <p:cNvSpPr txBox="1"/>
          <p:nvPr/>
        </p:nvSpPr>
        <p:spPr>
          <a:xfrm>
            <a:off x="666750" y="1224038"/>
            <a:ext cx="11163300" cy="4464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t/>
            </a:r>
            <a:endParaRPr b="0" i="0" sz="1700" u="none" cap="none" strike="noStrike">
              <a:solidFill>
                <a:schemeClr val="dk1"/>
              </a:solidFill>
              <a:latin typeface="Exo Medium"/>
              <a:ea typeface="Exo Medium"/>
              <a:cs typeface="Exo Medium"/>
              <a:sym typeface="Exo Medium"/>
            </a:endParaRPr>
          </a:p>
        </p:txBody>
      </p:sp>
      <p:pic>
        <p:nvPicPr>
          <p:cNvPr id="464" name="Google Shape;464;g292f8a47b11_0_47"/>
          <p:cNvPicPr preferRelativeResize="0"/>
          <p:nvPr/>
        </p:nvPicPr>
        <p:blipFill rotWithShape="1">
          <a:blip r:embed="rId4">
            <a:alphaModFix/>
          </a:blip>
          <a:srcRect b="0" l="0" r="0" t="0"/>
          <a:stretch/>
        </p:blipFill>
        <p:spPr>
          <a:xfrm>
            <a:off x="3470288" y="3899075"/>
            <a:ext cx="5626425" cy="2516325"/>
          </a:xfrm>
          <a:prstGeom prst="rect">
            <a:avLst/>
          </a:prstGeom>
          <a:noFill/>
          <a:ln>
            <a:noFill/>
          </a:ln>
        </p:spPr>
      </p:pic>
      <p:sp>
        <p:nvSpPr>
          <p:cNvPr id="465" name="Google Shape;465;g292f8a47b11_0_47"/>
          <p:cNvSpPr txBox="1"/>
          <p:nvPr/>
        </p:nvSpPr>
        <p:spPr>
          <a:xfrm>
            <a:off x="946350" y="1295400"/>
            <a:ext cx="10151700" cy="241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solidFill>
                  <a:schemeClr val="dk1"/>
                </a:solidFill>
                <a:latin typeface="Exo Medium"/>
                <a:ea typeface="Exo Medium"/>
                <a:cs typeface="Exo Medium"/>
                <a:sym typeface="Exo Medium"/>
              </a:rPr>
              <a:t>Telco là một doanh nghiệp dịch vụ về các nền tảng viễn thông và livestream. Họ cung cấp một ứng dụng tích hợp trên điện thoại với dịch vụ VIP cho phép khách hàng có thể thực hiện việc livestream và liên kết, chia sẻ video stream đó với các nền tảng khác. </a:t>
            </a:r>
            <a:endParaRPr sz="1600">
              <a:solidFill>
                <a:schemeClr val="dk1"/>
              </a:solidFill>
              <a:latin typeface="Exo Medium"/>
              <a:ea typeface="Exo Medium"/>
              <a:cs typeface="Exo Medium"/>
              <a:sym typeface="Exo Medium"/>
            </a:endParaRPr>
          </a:p>
          <a:p>
            <a:pPr indent="0" lvl="0" marL="0" rtl="0" algn="l">
              <a:lnSpc>
                <a:spcPct val="115000"/>
              </a:lnSpc>
              <a:spcBef>
                <a:spcPts val="0"/>
              </a:spcBef>
              <a:spcAft>
                <a:spcPts val="0"/>
              </a:spcAft>
              <a:buNone/>
            </a:pPr>
            <a:r>
              <a:rPr lang="en-US" sz="1600">
                <a:solidFill>
                  <a:schemeClr val="dk1"/>
                </a:solidFill>
                <a:latin typeface="Exo Medium"/>
                <a:ea typeface="Exo Medium"/>
                <a:cs typeface="Exo Medium"/>
                <a:sym typeface="Exo Medium"/>
              </a:rPr>
              <a:t>Dữ liệu bên dưới được thu thập được trong tháng trước và kết quả tới tháng hiện tại thì khách hàng đó đã huỷ đăng ký dịch vụ VIP hay không (churn). Bạn hãy xây dựng một mô hình để có thể dự đoán các khách hàng sẽ có khả năng churn trong tháng tiếp theo hay không dựa vào dữ liệu bên dưới.</a:t>
            </a:r>
            <a:endParaRPr sz="1600">
              <a:solidFill>
                <a:schemeClr val="dk1"/>
              </a:solidFill>
              <a:latin typeface="Exo Medium"/>
              <a:ea typeface="Exo Medium"/>
              <a:cs typeface="Exo Medium"/>
              <a:sym typeface="Exo Medium"/>
            </a:endParaRPr>
          </a:p>
          <a:p>
            <a:pPr indent="0" lvl="0" marL="0" rtl="0" algn="l">
              <a:lnSpc>
                <a:spcPct val="115000"/>
              </a:lnSpc>
              <a:spcBef>
                <a:spcPts val="0"/>
              </a:spcBef>
              <a:spcAft>
                <a:spcPts val="0"/>
              </a:spcAft>
              <a:buNone/>
            </a:pPr>
            <a:r>
              <a:rPr lang="en-US" sz="1600">
                <a:solidFill>
                  <a:schemeClr val="dk1"/>
                </a:solidFill>
                <a:latin typeface="Exo Medium"/>
                <a:ea typeface="Exo Medium"/>
                <a:cs typeface="Exo Medium"/>
                <a:sym typeface="Exo Medium"/>
              </a:rPr>
              <a:t>Link data: </a:t>
            </a:r>
            <a:r>
              <a:rPr lang="en-US" sz="1600" u="sng">
                <a:solidFill>
                  <a:schemeClr val="hlink"/>
                </a:solidFill>
                <a:latin typeface="Exo Medium"/>
                <a:ea typeface="Exo Medium"/>
                <a:cs typeface="Exo Medium"/>
                <a:sym typeface="Exo Medium"/>
                <a:hlinkClick r:id="rId5"/>
              </a:rPr>
              <a:t>Link</a:t>
            </a:r>
            <a:r>
              <a:rPr lang="en-US" sz="1600">
                <a:solidFill>
                  <a:schemeClr val="dk1"/>
                </a:solidFill>
                <a:latin typeface="Exo Medium"/>
                <a:ea typeface="Exo Medium"/>
                <a:cs typeface="Exo Medium"/>
                <a:sym typeface="Exo Medium"/>
              </a:rPr>
              <a:t> </a:t>
            </a:r>
            <a:endParaRPr sz="1600">
              <a:solidFill>
                <a:schemeClr val="dk1"/>
              </a:solidFill>
              <a:latin typeface="Exo Medium"/>
              <a:ea typeface="Exo Medium"/>
              <a:cs typeface="Exo Medium"/>
              <a:sym typeface="Exo Medium"/>
            </a:endParaRPr>
          </a:p>
          <a:p>
            <a:pPr indent="0" lvl="0" marL="0" rtl="0" algn="l">
              <a:lnSpc>
                <a:spcPct val="115000"/>
              </a:lnSpc>
              <a:spcBef>
                <a:spcPts val="0"/>
              </a:spcBef>
              <a:spcAft>
                <a:spcPts val="0"/>
              </a:spcAft>
              <a:buNone/>
            </a:pPr>
            <a:r>
              <a:rPr lang="en-US" sz="1600">
                <a:solidFill>
                  <a:schemeClr val="dk1"/>
                </a:solidFill>
                <a:latin typeface="Exo Medium"/>
                <a:ea typeface="Exo Medium"/>
                <a:cs typeface="Exo Medium"/>
                <a:sym typeface="Exo Medium"/>
              </a:rPr>
              <a:t>Data dict: </a:t>
            </a:r>
            <a:r>
              <a:rPr lang="en-US" sz="1600" u="sng">
                <a:solidFill>
                  <a:schemeClr val="hlink"/>
                </a:solidFill>
                <a:latin typeface="Exo Medium"/>
                <a:ea typeface="Exo Medium"/>
                <a:cs typeface="Exo Medium"/>
                <a:sym typeface="Exo Medium"/>
                <a:hlinkClick r:id="rId6"/>
              </a:rPr>
              <a:t>Link</a:t>
            </a:r>
            <a:endParaRPr sz="1600">
              <a:solidFill>
                <a:schemeClr val="dk1"/>
              </a:solidFill>
              <a:latin typeface="Exo Medium"/>
              <a:ea typeface="Exo Medium"/>
              <a:cs typeface="Exo Medium"/>
              <a:sym typeface="Ex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292f8a47b11_0_24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71" name="Google Shape;471;g292f8a47b11_0_24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72" name="Google Shape;472;g292f8a47b11_0_24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73" name="Google Shape;473;g292f8a47b11_0_242"/>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1.  Ensemble learning trong Machine Learning</a:t>
            </a:r>
            <a:endParaRPr b="1" sz="2000">
              <a:solidFill>
                <a:srgbClr val="E31F26"/>
              </a:solidFill>
              <a:latin typeface="Exo"/>
              <a:ea typeface="Exo"/>
              <a:cs typeface="Exo"/>
              <a:sym typeface="Exo"/>
            </a:endParaRPr>
          </a:p>
        </p:txBody>
      </p:sp>
      <p:sp>
        <p:nvSpPr>
          <p:cNvPr id="474" name="Google Shape;474;g292f8a47b11_0_242"/>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2. Bài toán churn prediction</a:t>
            </a:r>
            <a:endParaRPr b="1" sz="2000">
              <a:solidFill>
                <a:srgbClr val="E31F26"/>
              </a:solidFill>
              <a:latin typeface="Exo"/>
              <a:ea typeface="Exo"/>
              <a:cs typeface="Exo"/>
              <a:sym typeface="Exo"/>
            </a:endParaRPr>
          </a:p>
        </p:txBody>
      </p:sp>
      <p:sp>
        <p:nvSpPr>
          <p:cNvPr id="475" name="Google Shape;475;g292f8a47b11_0_242"/>
          <p:cNvSpPr/>
          <p:nvPr/>
        </p:nvSpPr>
        <p:spPr>
          <a:xfrm>
            <a:off x="5143853" y="4045714"/>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3. Xây dựng mô hình dự đoán Churn</a:t>
            </a:r>
            <a:endParaRPr b="1" sz="2000">
              <a:solidFill>
                <a:schemeClr val="lt1"/>
              </a:solidFill>
              <a:latin typeface="Exo"/>
              <a:ea typeface="Exo"/>
              <a:cs typeface="Exo"/>
              <a:sym typeface="Exo"/>
            </a:endParaRPr>
          </a:p>
        </p:txBody>
      </p:sp>
      <p:sp>
        <p:nvSpPr>
          <p:cNvPr id="476" name="Google Shape;476;g292f8a47b11_0_242"/>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92f8a47b11_0_252"/>
          <p:cNvSpPr txBox="1"/>
          <p:nvPr>
            <p:ph type="title"/>
          </p:nvPr>
        </p:nvSpPr>
        <p:spPr>
          <a:xfrm>
            <a:off x="1546633" y="270433"/>
            <a:ext cx="9374100" cy="788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solidFill>
                  <a:srgbClr val="E21F26"/>
                </a:solidFill>
                <a:latin typeface="Exo"/>
                <a:ea typeface="Exo"/>
                <a:cs typeface="Exo"/>
                <a:sym typeface="Exo"/>
              </a:rPr>
              <a:t>ANALYSIS</a:t>
            </a:r>
            <a:r>
              <a:rPr b="1" lang="en-US">
                <a:latin typeface="Exo"/>
                <a:ea typeface="Exo"/>
                <a:cs typeface="Exo"/>
                <a:sym typeface="Exo"/>
              </a:rPr>
              <a:t> PROCESS</a:t>
            </a:r>
            <a:endParaRPr b="1">
              <a:latin typeface="Exo"/>
              <a:ea typeface="Exo"/>
              <a:cs typeface="Exo"/>
              <a:sym typeface="Exo"/>
            </a:endParaRPr>
          </a:p>
        </p:txBody>
      </p:sp>
      <p:grpSp>
        <p:nvGrpSpPr>
          <p:cNvPr id="482" name="Google Shape;482;g292f8a47b11_0_252"/>
          <p:cNvGrpSpPr/>
          <p:nvPr/>
        </p:nvGrpSpPr>
        <p:grpSpPr>
          <a:xfrm>
            <a:off x="0" y="1383413"/>
            <a:ext cx="2952726" cy="4290074"/>
            <a:chOff x="0" y="1189989"/>
            <a:chExt cx="2214600" cy="3217636"/>
          </a:xfrm>
        </p:grpSpPr>
        <p:sp>
          <p:nvSpPr>
            <p:cNvPr id="483" name="Google Shape;483;g292f8a47b11_0_252"/>
            <p:cNvSpPr/>
            <p:nvPr/>
          </p:nvSpPr>
          <p:spPr>
            <a:xfrm>
              <a:off x="0" y="1189989"/>
              <a:ext cx="2214600" cy="669000"/>
            </a:xfrm>
            <a:prstGeom prst="homePlate">
              <a:avLst>
                <a:gd fmla="val 50000" name="adj"/>
              </a:avLst>
            </a:prstGeom>
            <a:solidFill>
              <a:srgbClr val="802017"/>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600">
                  <a:solidFill>
                    <a:srgbClr val="FFFFFF"/>
                  </a:solidFill>
                  <a:latin typeface="Exo Medium"/>
                  <a:ea typeface="Exo Medium"/>
                  <a:cs typeface="Exo Medium"/>
                  <a:sym typeface="Exo Medium"/>
                </a:rPr>
                <a:t>Business Understanding</a:t>
              </a:r>
              <a:endParaRPr sz="1600">
                <a:solidFill>
                  <a:srgbClr val="FFFFFF"/>
                </a:solidFill>
                <a:latin typeface="Exo Medium"/>
                <a:ea typeface="Exo Medium"/>
                <a:cs typeface="Exo Medium"/>
                <a:sym typeface="Exo Medium"/>
              </a:endParaRPr>
            </a:p>
          </p:txBody>
        </p:sp>
        <p:sp>
          <p:nvSpPr>
            <p:cNvPr id="484" name="Google Shape;484;g292f8a47b11_0_252"/>
            <p:cNvSpPr txBox="1"/>
            <p:nvPr/>
          </p:nvSpPr>
          <p:spPr>
            <a:xfrm>
              <a:off x="107602"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800">
                  <a:solidFill>
                    <a:srgbClr val="0E1633"/>
                  </a:solidFill>
                  <a:latin typeface="Exo Medium"/>
                  <a:ea typeface="Exo Medium"/>
                  <a:cs typeface="Exo Medium"/>
                  <a:sym typeface="Exo Medium"/>
                </a:rPr>
                <a:t>Bạn đang cố gắng giải quyết vấn đề kinh doanh nào? Đặt nó dưới dạng một câu hỏi để giúp bạn tập trung vào việc tìm kiếm câu trả lời rõ ràng.</a:t>
              </a:r>
              <a:endParaRPr sz="1500">
                <a:latin typeface="Exo Medium"/>
                <a:ea typeface="Exo Medium"/>
                <a:cs typeface="Exo Medium"/>
                <a:sym typeface="Exo Medium"/>
              </a:endParaRPr>
            </a:p>
          </p:txBody>
        </p:sp>
      </p:grpSp>
      <p:grpSp>
        <p:nvGrpSpPr>
          <p:cNvPr id="485" name="Google Shape;485;g292f8a47b11_0_252"/>
          <p:cNvGrpSpPr/>
          <p:nvPr/>
        </p:nvGrpSpPr>
        <p:grpSpPr>
          <a:xfrm>
            <a:off x="2451039" y="1383127"/>
            <a:ext cx="2751931" cy="4290359"/>
            <a:chOff x="1838325" y="1189775"/>
            <a:chExt cx="2064000" cy="3217850"/>
          </a:xfrm>
        </p:grpSpPr>
        <p:sp>
          <p:nvSpPr>
            <p:cNvPr id="486" name="Google Shape;486;g292f8a47b11_0_252"/>
            <p:cNvSpPr/>
            <p:nvPr/>
          </p:nvSpPr>
          <p:spPr>
            <a:xfrm>
              <a:off x="1838325" y="1189775"/>
              <a:ext cx="2064000" cy="669000"/>
            </a:xfrm>
            <a:prstGeom prst="chevron">
              <a:avLst>
                <a:gd fmla="val 50000" name="adj"/>
              </a:avLst>
            </a:prstGeom>
            <a:solidFill>
              <a:srgbClr val="A72A1E"/>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600">
                  <a:solidFill>
                    <a:srgbClr val="FFFFFF"/>
                  </a:solidFill>
                  <a:latin typeface="Exo Medium"/>
                  <a:ea typeface="Exo Medium"/>
                  <a:cs typeface="Exo Medium"/>
                  <a:sym typeface="Exo Medium"/>
                </a:rPr>
                <a:t>Data Preparation</a:t>
              </a:r>
              <a:endParaRPr sz="1600">
                <a:solidFill>
                  <a:srgbClr val="FFFFFF"/>
                </a:solidFill>
                <a:latin typeface="Exo Medium"/>
                <a:ea typeface="Exo Medium"/>
                <a:cs typeface="Exo Medium"/>
                <a:sym typeface="Exo Medium"/>
              </a:endParaRPr>
            </a:p>
          </p:txBody>
        </p:sp>
        <p:sp>
          <p:nvSpPr>
            <p:cNvPr id="487" name="Google Shape;487;g292f8a47b11_0_252"/>
            <p:cNvSpPr txBox="1"/>
            <p:nvPr/>
          </p:nvSpPr>
          <p:spPr>
            <a:xfrm>
              <a:off x="2017250"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800">
                  <a:solidFill>
                    <a:srgbClr val="0E1633"/>
                  </a:solidFill>
                  <a:latin typeface="Exo Medium"/>
                  <a:ea typeface="Exo Medium"/>
                  <a:cs typeface="Exo Medium"/>
                  <a:sym typeface="Exo Medium"/>
                </a:rPr>
                <a:t>Tạo một chiến lược để thu thập dữ liệu. Những nguồn dữ liệu nào có nhiều khả năng giúp bạn giải quyết vấn đề kinh doanh của mình nhất?</a:t>
              </a:r>
              <a:endParaRPr sz="1500">
                <a:latin typeface="Exo Medium"/>
                <a:ea typeface="Exo Medium"/>
                <a:cs typeface="Exo Medium"/>
                <a:sym typeface="Exo Medium"/>
              </a:endParaRPr>
            </a:p>
          </p:txBody>
        </p:sp>
      </p:grpSp>
      <p:grpSp>
        <p:nvGrpSpPr>
          <p:cNvPr id="488" name="Google Shape;488;g292f8a47b11_0_252"/>
          <p:cNvGrpSpPr/>
          <p:nvPr/>
        </p:nvGrpSpPr>
        <p:grpSpPr>
          <a:xfrm>
            <a:off x="4688882" y="1383127"/>
            <a:ext cx="2751931" cy="4290359"/>
            <a:chOff x="3516750" y="1189775"/>
            <a:chExt cx="2064000" cy="3217850"/>
          </a:xfrm>
        </p:grpSpPr>
        <p:sp>
          <p:nvSpPr>
            <p:cNvPr id="489" name="Google Shape;489;g292f8a47b11_0_252"/>
            <p:cNvSpPr/>
            <p:nvPr/>
          </p:nvSpPr>
          <p:spPr>
            <a:xfrm>
              <a:off x="3516750" y="1189775"/>
              <a:ext cx="2064000" cy="669000"/>
            </a:xfrm>
            <a:prstGeom prst="chevron">
              <a:avLst>
                <a:gd fmla="val 50000" name="adj"/>
              </a:avLst>
            </a:prstGeom>
            <a:solidFill>
              <a:srgbClr val="B02C20"/>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600">
                  <a:solidFill>
                    <a:srgbClr val="FFFFFF"/>
                  </a:solidFill>
                  <a:latin typeface="Exo Medium"/>
                  <a:ea typeface="Exo Medium"/>
                  <a:cs typeface="Exo Medium"/>
                  <a:sym typeface="Exo Medium"/>
                </a:rPr>
                <a:t>Data Cleaning</a:t>
              </a:r>
              <a:endParaRPr sz="1600">
                <a:solidFill>
                  <a:srgbClr val="FFFFFF"/>
                </a:solidFill>
                <a:latin typeface="Exo Medium"/>
                <a:ea typeface="Exo Medium"/>
                <a:cs typeface="Exo Medium"/>
                <a:sym typeface="Exo Medium"/>
              </a:endParaRPr>
            </a:p>
          </p:txBody>
        </p:sp>
        <p:sp>
          <p:nvSpPr>
            <p:cNvPr id="490" name="Google Shape;490;g292f8a47b11_0_252"/>
            <p:cNvSpPr txBox="1"/>
            <p:nvPr/>
          </p:nvSpPr>
          <p:spPr>
            <a:xfrm>
              <a:off x="3739450" y="2057125"/>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800">
                  <a:solidFill>
                    <a:srgbClr val="0E1633"/>
                  </a:solidFill>
                  <a:latin typeface="Exo Medium"/>
                  <a:ea typeface="Exo Medium"/>
                  <a:cs typeface="Exo Medium"/>
                  <a:sym typeface="Exo Medium"/>
                </a:rPr>
                <a:t>Khám phá, xử lý dữ liệu nếu cần.</a:t>
              </a:r>
              <a:endParaRPr sz="1500">
                <a:latin typeface="Exo Medium"/>
                <a:ea typeface="Exo Medium"/>
                <a:cs typeface="Exo Medium"/>
                <a:sym typeface="Exo Medium"/>
              </a:endParaRPr>
            </a:p>
          </p:txBody>
        </p:sp>
      </p:grpSp>
      <p:grpSp>
        <p:nvGrpSpPr>
          <p:cNvPr id="491" name="Google Shape;491;g292f8a47b11_0_252"/>
          <p:cNvGrpSpPr/>
          <p:nvPr/>
        </p:nvGrpSpPr>
        <p:grpSpPr>
          <a:xfrm>
            <a:off x="9165137" y="1383127"/>
            <a:ext cx="2751936" cy="4230384"/>
            <a:chOff x="6874025" y="1189775"/>
            <a:chExt cx="2064003" cy="3172868"/>
          </a:xfrm>
        </p:grpSpPr>
        <p:sp>
          <p:nvSpPr>
            <p:cNvPr id="492" name="Google Shape;492;g292f8a47b11_0_252"/>
            <p:cNvSpPr/>
            <p:nvPr/>
          </p:nvSpPr>
          <p:spPr>
            <a:xfrm>
              <a:off x="6874025" y="1189775"/>
              <a:ext cx="2064000" cy="669000"/>
            </a:xfrm>
            <a:prstGeom prst="chevron">
              <a:avLst>
                <a:gd fmla="val 50000" name="adj"/>
              </a:avLst>
            </a:prstGeom>
            <a:solidFill>
              <a:srgbClr val="D83829"/>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600">
                  <a:solidFill>
                    <a:srgbClr val="FFFFFF"/>
                  </a:solidFill>
                  <a:latin typeface="Exo Medium"/>
                  <a:ea typeface="Exo Medium"/>
                  <a:cs typeface="Exo Medium"/>
                  <a:sym typeface="Exo Medium"/>
                </a:rPr>
                <a:t>Sharing</a:t>
              </a:r>
              <a:endParaRPr sz="1600">
                <a:solidFill>
                  <a:srgbClr val="FFFFFF"/>
                </a:solidFill>
                <a:latin typeface="Exo Medium"/>
                <a:ea typeface="Exo Medium"/>
                <a:cs typeface="Exo Medium"/>
                <a:sym typeface="Exo Medium"/>
              </a:endParaRPr>
            </a:p>
          </p:txBody>
        </p:sp>
        <p:sp>
          <p:nvSpPr>
            <p:cNvPr id="493" name="Google Shape;493;g292f8a47b11_0_252"/>
            <p:cNvSpPr txBox="1"/>
            <p:nvPr/>
          </p:nvSpPr>
          <p:spPr>
            <a:xfrm>
              <a:off x="7313528" y="2012143"/>
              <a:ext cx="1624500" cy="2350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800">
                  <a:solidFill>
                    <a:srgbClr val="0E1633"/>
                  </a:solidFill>
                  <a:latin typeface="Exo Medium"/>
                  <a:ea typeface="Exo Medium"/>
                  <a:cs typeface="Exo Medium"/>
                  <a:sym typeface="Exo Medium"/>
                </a:rPr>
                <a:t>Chia sẻ các kết quả phân tích dựa trên hiểu biết của bản thân và các insights thu được từ dữ liệu thông qua Storytelling</a:t>
              </a:r>
              <a:endParaRPr sz="1500">
                <a:latin typeface="Exo Medium"/>
                <a:ea typeface="Exo Medium"/>
                <a:cs typeface="Exo Medium"/>
                <a:sym typeface="Exo Medium"/>
              </a:endParaRPr>
            </a:p>
          </p:txBody>
        </p:sp>
      </p:grpSp>
      <p:grpSp>
        <p:nvGrpSpPr>
          <p:cNvPr id="494" name="Google Shape;494;g292f8a47b11_0_252"/>
          <p:cNvGrpSpPr/>
          <p:nvPr/>
        </p:nvGrpSpPr>
        <p:grpSpPr>
          <a:xfrm>
            <a:off x="6926960" y="1383127"/>
            <a:ext cx="2751931" cy="4855157"/>
            <a:chOff x="5195350" y="1189775"/>
            <a:chExt cx="2064000" cy="3641459"/>
          </a:xfrm>
        </p:grpSpPr>
        <p:sp>
          <p:nvSpPr>
            <p:cNvPr id="495" name="Google Shape;495;g292f8a47b11_0_252"/>
            <p:cNvSpPr/>
            <p:nvPr/>
          </p:nvSpPr>
          <p:spPr>
            <a:xfrm>
              <a:off x="5195350" y="1189775"/>
              <a:ext cx="2064000" cy="669000"/>
            </a:xfrm>
            <a:prstGeom prst="chevron">
              <a:avLst>
                <a:gd fmla="val 50000" name="adj"/>
              </a:avLst>
            </a:prstGeom>
            <a:solidFill>
              <a:srgbClr val="BE2F22"/>
            </a:solidFill>
            <a:ln>
              <a:noFill/>
            </a:ln>
          </p:spPr>
          <p:txBody>
            <a:bodyPr anchorCtr="0" anchor="ctr" bIns="121900" lIns="121900" spcFirstLastPara="1" rIns="121900" wrap="square" tIns="121900">
              <a:noAutofit/>
            </a:bodyPr>
            <a:lstStyle/>
            <a:p>
              <a:pPr indent="0" lvl="0" marL="0" rtl="0" algn="ctr">
                <a:spcBef>
                  <a:spcPts val="0"/>
                </a:spcBef>
                <a:spcAft>
                  <a:spcPts val="0"/>
                </a:spcAft>
                <a:buNone/>
              </a:pPr>
              <a:r>
                <a:rPr lang="en-US" sz="1600">
                  <a:solidFill>
                    <a:srgbClr val="FFFFFF"/>
                  </a:solidFill>
                  <a:latin typeface="Exo Medium"/>
                  <a:ea typeface="Exo Medium"/>
                  <a:cs typeface="Exo Medium"/>
                  <a:sym typeface="Exo Medium"/>
                </a:rPr>
                <a:t>Analysis/ Building Model</a:t>
              </a:r>
              <a:endParaRPr sz="1600">
                <a:solidFill>
                  <a:srgbClr val="FFFFFF"/>
                </a:solidFill>
                <a:latin typeface="Exo Medium"/>
                <a:ea typeface="Exo Medium"/>
                <a:cs typeface="Exo Medium"/>
                <a:sym typeface="Exo Medium"/>
              </a:endParaRPr>
            </a:p>
          </p:txBody>
        </p:sp>
        <p:sp>
          <p:nvSpPr>
            <p:cNvPr id="496" name="Google Shape;496;g292f8a47b11_0_252"/>
            <p:cNvSpPr txBox="1"/>
            <p:nvPr/>
          </p:nvSpPr>
          <p:spPr>
            <a:xfrm>
              <a:off x="5580758" y="2057134"/>
              <a:ext cx="1624500" cy="2774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US" sz="1800">
                  <a:solidFill>
                    <a:srgbClr val="0E1633"/>
                  </a:solidFill>
                  <a:latin typeface="Exo Medium"/>
                  <a:ea typeface="Exo Medium"/>
                  <a:cs typeface="Exo Medium"/>
                  <a:sym typeface="Exo Medium"/>
                </a:rPr>
                <a:t>Thực hiện các phân tích khác nhau để có được thông tin chuyên sâu. </a:t>
              </a:r>
              <a:endParaRPr sz="1800">
                <a:solidFill>
                  <a:srgbClr val="0E1633"/>
                </a:solidFill>
                <a:latin typeface="Exo Medium"/>
                <a:ea typeface="Exo Medium"/>
                <a:cs typeface="Exo Medium"/>
                <a:sym typeface="Exo Medium"/>
              </a:endParaRPr>
            </a:p>
            <a:p>
              <a:pPr indent="0" lvl="0" marL="0" rtl="0" algn="l">
                <a:lnSpc>
                  <a:spcPct val="115000"/>
                </a:lnSpc>
                <a:spcBef>
                  <a:spcPts val="0"/>
                </a:spcBef>
                <a:spcAft>
                  <a:spcPts val="0"/>
                </a:spcAft>
                <a:buNone/>
              </a:pPr>
              <a:r>
                <a:rPr lang="en-US" sz="1800">
                  <a:solidFill>
                    <a:srgbClr val="0E1633"/>
                  </a:solidFill>
                  <a:latin typeface="Exo Medium"/>
                  <a:ea typeface="Exo Medium"/>
                  <a:cs typeface="Exo Medium"/>
                  <a:sym typeface="Exo Medium"/>
                </a:rPr>
                <a:t>Tập trung vào bốn loại phân tích dữ liệu: Descriptive, Diagnostic, Predictive và Prescriptive</a:t>
              </a:r>
              <a:endParaRPr sz="1500">
                <a:latin typeface="Exo Medium"/>
                <a:ea typeface="Exo Medium"/>
                <a:cs typeface="Exo Medium"/>
                <a:sym typeface="Ex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5"/>
                                        </p:tgtEl>
                                        <p:attrNameLst>
                                          <p:attrName>style.visibility</p:attrName>
                                        </p:attrNameLst>
                                      </p:cBhvr>
                                      <p:to>
                                        <p:strVal val="visible"/>
                                      </p:to>
                                    </p:set>
                                    <p:anim calcmode="lin" valueType="num">
                                      <p:cBhvr additive="base">
                                        <p:cTn dur="1000"/>
                                        <p:tgtEl>
                                          <p:spTgt spid="48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1000"/>
                                        <p:tgtEl>
                                          <p:spTgt spid="48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4"/>
                                        </p:tgtEl>
                                        <p:attrNameLst>
                                          <p:attrName>style.visibility</p:attrName>
                                        </p:attrNameLst>
                                      </p:cBhvr>
                                      <p:to>
                                        <p:strVal val="visible"/>
                                      </p:to>
                                    </p:set>
                                    <p:anim calcmode="lin" valueType="num">
                                      <p:cBhvr additive="base">
                                        <p:cTn dur="1000"/>
                                        <p:tgtEl>
                                          <p:spTgt spid="49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91"/>
                                        </p:tgtEl>
                                        <p:attrNameLst>
                                          <p:attrName>style.visibility</p:attrName>
                                        </p:attrNameLst>
                                      </p:cBhvr>
                                      <p:to>
                                        <p:strVal val="visible"/>
                                      </p:to>
                                    </p:set>
                                    <p:anim calcmode="lin" valueType="num">
                                      <p:cBhvr additive="base">
                                        <p:cTn dur="1000"/>
                                        <p:tgtEl>
                                          <p:spTgt spid="49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pic>
        <p:nvPicPr>
          <p:cNvPr id="501" name="Google Shape;501;g292f8a47b11_0_437"/>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02" name="Google Shape;502;g292f8a47b11_0_437"/>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03" name="Google Shape;503;g292f8a47b11_0_43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04" name="Google Shape;504;g292f8a47b11_0_437"/>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05" name="Google Shape;505;g292f8a47b11_0_437"/>
          <p:cNvSpPr txBox="1"/>
          <p:nvPr/>
        </p:nvSpPr>
        <p:spPr>
          <a:xfrm>
            <a:off x="533398" y="2591575"/>
            <a:ext cx="8455800" cy="2447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1: Business Understanding</a:t>
            </a:r>
            <a:endParaRPr b="0" i="0" sz="5100" u="none" cap="none" strike="noStrike">
              <a:solidFill>
                <a:schemeClr val="lt1"/>
              </a:solidFill>
              <a:latin typeface="Exo Black"/>
              <a:ea typeface="Exo Black"/>
              <a:cs typeface="Exo Black"/>
              <a:sym typeface="Exo Black"/>
            </a:endParaRPr>
          </a:p>
          <a:p>
            <a:pPr indent="0" lvl="0" marL="0" marR="0" rtl="0" algn="l">
              <a:lnSpc>
                <a:spcPct val="100000"/>
              </a:lnSpc>
              <a:spcBef>
                <a:spcPts val="0"/>
              </a:spcBef>
              <a:spcAft>
                <a:spcPts val="0"/>
              </a:spcAft>
              <a:buClr>
                <a:srgbClr val="000000"/>
              </a:buClr>
              <a:buSzPts val="2500"/>
              <a:buFont typeface="Arial"/>
              <a:buNone/>
            </a:pPr>
            <a:r>
              <a:t/>
            </a:r>
            <a:endParaRPr b="0" i="0" sz="5100" u="none" cap="none" strike="noStrike">
              <a:solidFill>
                <a:schemeClr val="lt1"/>
              </a:solidFill>
              <a:latin typeface="Exo Black"/>
              <a:ea typeface="Exo Black"/>
              <a:cs typeface="Exo Black"/>
              <a:sym typeface="Exo Black"/>
            </a:endParaRPr>
          </a:p>
        </p:txBody>
      </p:sp>
      <p:sp>
        <p:nvSpPr>
          <p:cNvPr id="506" name="Google Shape;506;g292f8a47b11_0_437"/>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07" name="Google Shape;507;g292f8a47b11_0_437"/>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g292f8a47b11_0_447"/>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13" name="Google Shape;513;g292f8a47b11_0_447"/>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14" name="Google Shape;514;g292f8a47b11_0_44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15" name="Google Shape;515;g292f8a47b11_0_447"/>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16" name="Google Shape;516;g292f8a47b11_0_447"/>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2: Data Preparation</a:t>
            </a:r>
            <a:endParaRPr b="0" i="0" sz="5100" u="none" cap="none" strike="noStrike">
              <a:solidFill>
                <a:schemeClr val="lt1"/>
              </a:solidFill>
              <a:latin typeface="Exo Black"/>
              <a:ea typeface="Exo Black"/>
              <a:cs typeface="Exo Black"/>
              <a:sym typeface="Exo Black"/>
            </a:endParaRPr>
          </a:p>
        </p:txBody>
      </p:sp>
      <p:sp>
        <p:nvSpPr>
          <p:cNvPr id="517" name="Google Shape;517;g292f8a47b11_0_447"/>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18" name="Google Shape;518;g292f8a47b11_0_447"/>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pic>
        <p:nvPicPr>
          <p:cNvPr id="523" name="Google Shape;523;g292f8a47b11_0_457"/>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24" name="Google Shape;524;g292f8a47b11_0_457"/>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25" name="Google Shape;525;g292f8a47b11_0_45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26" name="Google Shape;526;g292f8a47b11_0_457"/>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27" name="Google Shape;527;g292f8a47b11_0_457"/>
          <p:cNvSpPr txBox="1"/>
          <p:nvPr/>
        </p:nvSpPr>
        <p:spPr>
          <a:xfrm>
            <a:off x="551998" y="2897800"/>
            <a:ext cx="8455800" cy="2447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3: Xác định </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phương pháp phân tích</a:t>
            </a:r>
            <a:endParaRPr b="0" i="0" sz="5100" u="none" cap="none" strike="noStrike">
              <a:solidFill>
                <a:schemeClr val="lt1"/>
              </a:solidFill>
              <a:latin typeface="Exo Black"/>
              <a:ea typeface="Exo Black"/>
              <a:cs typeface="Exo Black"/>
              <a:sym typeface="Exo Black"/>
            </a:endParaRPr>
          </a:p>
          <a:p>
            <a:pPr indent="0" lvl="0" marL="0" marR="0" rtl="0" algn="l">
              <a:lnSpc>
                <a:spcPct val="100000"/>
              </a:lnSpc>
              <a:spcBef>
                <a:spcPts val="0"/>
              </a:spcBef>
              <a:spcAft>
                <a:spcPts val="0"/>
              </a:spcAft>
              <a:buClr>
                <a:srgbClr val="000000"/>
              </a:buClr>
              <a:buSzPts val="2500"/>
              <a:buFont typeface="Arial"/>
              <a:buNone/>
            </a:pPr>
            <a:r>
              <a:t/>
            </a:r>
            <a:endParaRPr b="0" i="0" sz="5100" u="none" cap="none" strike="noStrike">
              <a:solidFill>
                <a:schemeClr val="lt1"/>
              </a:solidFill>
              <a:latin typeface="Exo Black"/>
              <a:ea typeface="Exo Black"/>
              <a:cs typeface="Exo Black"/>
              <a:sym typeface="Exo Black"/>
            </a:endParaRPr>
          </a:p>
        </p:txBody>
      </p:sp>
      <p:sp>
        <p:nvSpPr>
          <p:cNvPr id="528" name="Google Shape;528;g292f8a47b11_0_457"/>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29" name="Google Shape;529;g292f8a47b11_0_457"/>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g292f8a47b11_0_467"/>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35" name="Google Shape;535;g292f8a47b11_0_467"/>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36" name="Google Shape;536;g292f8a47b11_0_46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37" name="Google Shape;537;g292f8a47b11_0_467"/>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38" name="Google Shape;538;g292f8a47b11_0_467"/>
          <p:cNvSpPr txBox="1"/>
          <p:nvPr/>
        </p:nvSpPr>
        <p:spPr>
          <a:xfrm>
            <a:off x="552000" y="2897800"/>
            <a:ext cx="87204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4: Thực hiện phân tích</a:t>
            </a:r>
            <a:endParaRPr b="0" i="0" sz="5100" u="none" cap="none" strike="noStrike">
              <a:solidFill>
                <a:schemeClr val="lt1"/>
              </a:solidFill>
              <a:latin typeface="Exo Black"/>
              <a:ea typeface="Exo Black"/>
              <a:cs typeface="Exo Black"/>
              <a:sym typeface="Exo Black"/>
            </a:endParaRPr>
          </a:p>
        </p:txBody>
      </p:sp>
      <p:sp>
        <p:nvSpPr>
          <p:cNvPr id="539" name="Google Shape;539;g292f8a47b11_0_467"/>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40" name="Google Shape;540;g292f8a47b11_0_467"/>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g292f8a47b11_0_477"/>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46" name="Google Shape;546;g292f8a47b11_0_477"/>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47" name="Google Shape;547;g292f8a47b11_0_47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48" name="Google Shape;548;g292f8a47b11_0_477"/>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49" name="Google Shape;549;g292f8a47b11_0_477"/>
          <p:cNvSpPr txBox="1"/>
          <p:nvPr/>
        </p:nvSpPr>
        <p:spPr>
          <a:xfrm>
            <a:off x="552000" y="2897800"/>
            <a:ext cx="87204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5: Đưa ra kết luận</a:t>
            </a:r>
            <a:endParaRPr b="0" i="0" sz="5100" u="none" cap="none" strike="noStrike">
              <a:solidFill>
                <a:schemeClr val="lt1"/>
              </a:solidFill>
              <a:latin typeface="Exo Black"/>
              <a:ea typeface="Exo Black"/>
              <a:cs typeface="Exo Black"/>
              <a:sym typeface="Exo Black"/>
            </a:endParaRPr>
          </a:p>
        </p:txBody>
      </p:sp>
      <p:sp>
        <p:nvSpPr>
          <p:cNvPr id="550" name="Google Shape;550;g292f8a47b11_0_477"/>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51" name="Google Shape;551;g292f8a47b11_0_477"/>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292f8a47b11_0_71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557" name="Google Shape;557;g292f8a47b11_0_718"/>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558" name="Google Shape;558;g292f8a47b11_0_718"/>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559" name="Google Shape;559;g292f8a47b11_0_718"/>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1.  Ensemble learning trong Machine Learning</a:t>
            </a:r>
            <a:endParaRPr b="1" sz="2000">
              <a:solidFill>
                <a:srgbClr val="E31F26"/>
              </a:solidFill>
              <a:latin typeface="Exo"/>
              <a:ea typeface="Exo"/>
              <a:cs typeface="Exo"/>
              <a:sym typeface="Exo"/>
            </a:endParaRPr>
          </a:p>
        </p:txBody>
      </p:sp>
      <p:sp>
        <p:nvSpPr>
          <p:cNvPr id="560" name="Google Shape;560;g292f8a47b11_0_718"/>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2. Bài toán churn prediction</a:t>
            </a:r>
            <a:endParaRPr b="1" sz="2000">
              <a:solidFill>
                <a:srgbClr val="E31F26"/>
              </a:solidFill>
              <a:latin typeface="Exo"/>
              <a:ea typeface="Exo"/>
              <a:cs typeface="Exo"/>
              <a:sym typeface="Exo"/>
            </a:endParaRPr>
          </a:p>
        </p:txBody>
      </p:sp>
      <p:sp>
        <p:nvSpPr>
          <p:cNvPr id="561" name="Google Shape;561;g292f8a47b11_0_718"/>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3. Xây dựng mô hình dự đoán Churn</a:t>
            </a:r>
            <a:endParaRPr b="1" sz="2000">
              <a:solidFill>
                <a:srgbClr val="E31F26"/>
              </a:solidFill>
              <a:latin typeface="Exo"/>
              <a:ea typeface="Exo"/>
              <a:cs typeface="Exo"/>
              <a:sym typeface="Exo"/>
            </a:endParaRPr>
          </a:p>
        </p:txBody>
      </p:sp>
      <p:sp>
        <p:nvSpPr>
          <p:cNvPr id="562" name="Google Shape;562;g292f8a47b11_0_718"/>
          <p:cNvSpPr/>
          <p:nvPr/>
        </p:nvSpPr>
        <p:spPr>
          <a:xfrm>
            <a:off x="5110803" y="5015401"/>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4. Practices  </a:t>
            </a:r>
            <a:endParaRPr b="1" sz="2000">
              <a:solidFill>
                <a:schemeClr val="lt1"/>
              </a:solidFill>
              <a:latin typeface="Exo"/>
              <a:ea typeface="Exo"/>
              <a:cs typeface="Exo"/>
              <a:sym typeface="Ex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2557c0d35ca_0_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51" name="Google Shape;351;g2557c0d35ca_0_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52" name="Google Shape;352;g2557c0d35ca_0_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53" name="Google Shape;353;g2557c0d35ca_0_2"/>
          <p:cNvSpPr/>
          <p:nvPr/>
        </p:nvSpPr>
        <p:spPr>
          <a:xfrm>
            <a:off x="5143853" y="21063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a:t>
            </a:r>
            <a:r>
              <a:rPr b="1" lang="en-US" sz="2000">
                <a:solidFill>
                  <a:schemeClr val="lt1"/>
                </a:solidFill>
                <a:latin typeface="Exo"/>
                <a:ea typeface="Exo"/>
                <a:cs typeface="Exo"/>
                <a:sym typeface="Exo"/>
              </a:rPr>
              <a:t>Ensemble learning trong Machine Learning</a:t>
            </a:r>
            <a:endParaRPr b="1" i="0" sz="2000" u="none" cap="none" strike="noStrike">
              <a:solidFill>
                <a:schemeClr val="lt1"/>
              </a:solidFill>
              <a:latin typeface="Exo"/>
              <a:ea typeface="Exo"/>
              <a:cs typeface="Exo"/>
              <a:sym typeface="Exo"/>
            </a:endParaRPr>
          </a:p>
        </p:txBody>
      </p:sp>
      <p:sp>
        <p:nvSpPr>
          <p:cNvPr id="354" name="Google Shape;354;g2557c0d35ca_0_2"/>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a:t>
            </a:r>
            <a:r>
              <a:rPr b="1" lang="en-US" sz="2000">
                <a:solidFill>
                  <a:srgbClr val="E31F26"/>
                </a:solidFill>
                <a:latin typeface="Exo"/>
                <a:ea typeface="Exo"/>
                <a:cs typeface="Exo"/>
                <a:sym typeface="Exo"/>
              </a:rPr>
              <a:t>Bài toán churn prediction</a:t>
            </a:r>
            <a:endParaRPr b="1" i="0" sz="2000" u="none" cap="none" strike="noStrike">
              <a:solidFill>
                <a:srgbClr val="E31F26"/>
              </a:solidFill>
              <a:latin typeface="Exo"/>
              <a:ea typeface="Exo"/>
              <a:cs typeface="Exo"/>
              <a:sym typeface="Exo"/>
            </a:endParaRPr>
          </a:p>
        </p:txBody>
      </p:sp>
      <p:sp>
        <p:nvSpPr>
          <p:cNvPr id="355" name="Google Shape;355;g2557c0d35ca_0_2"/>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a:t>
            </a:r>
            <a:r>
              <a:rPr b="1" lang="en-US" sz="2000">
                <a:solidFill>
                  <a:srgbClr val="E2262D"/>
                </a:solidFill>
                <a:latin typeface="Exo"/>
                <a:ea typeface="Exo"/>
                <a:cs typeface="Exo"/>
                <a:sym typeface="Exo"/>
              </a:rPr>
              <a:t>Xây dựng mô hình dự đoán Churn</a:t>
            </a:r>
            <a:endParaRPr b="0" i="0" sz="2000" u="none" cap="none" strike="noStrike">
              <a:solidFill>
                <a:schemeClr val="dk1"/>
              </a:solidFill>
              <a:latin typeface="Calibri"/>
              <a:ea typeface="Calibri"/>
              <a:cs typeface="Calibri"/>
              <a:sym typeface="Calibri"/>
            </a:endParaRPr>
          </a:p>
        </p:txBody>
      </p:sp>
      <p:sp>
        <p:nvSpPr>
          <p:cNvPr id="356" name="Google Shape;356;g2557c0d35ca_0_2"/>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pic>
        <p:nvPicPr>
          <p:cNvPr id="568" name="Google Shape;568;g292f8a47b11_0_487"/>
          <p:cNvPicPr preferRelativeResize="0"/>
          <p:nvPr/>
        </p:nvPicPr>
        <p:blipFill rotWithShape="1">
          <a:blip r:embed="rId3">
            <a:alphaModFix/>
          </a:blip>
          <a:srcRect b="0" l="0" r="0" t="0"/>
          <a:stretch/>
        </p:blipFill>
        <p:spPr>
          <a:xfrm flipH="1">
            <a:off x="8445000" y="1208850"/>
            <a:ext cx="2991925" cy="3019925"/>
          </a:xfrm>
          <a:prstGeom prst="rect">
            <a:avLst/>
          </a:prstGeom>
          <a:noFill/>
          <a:ln>
            <a:noFill/>
          </a:ln>
        </p:spPr>
      </p:pic>
      <p:sp>
        <p:nvSpPr>
          <p:cNvPr id="569" name="Google Shape;569;g292f8a47b11_0_487"/>
          <p:cNvSpPr txBox="1"/>
          <p:nvPr/>
        </p:nvSpPr>
        <p:spPr>
          <a:xfrm>
            <a:off x="683300" y="2510175"/>
            <a:ext cx="7994100" cy="969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Exo"/>
                <a:ea typeface="Exo"/>
                <a:cs typeface="Exo"/>
                <a:sym typeface="Exo"/>
              </a:rPr>
              <a:t>Hoàn thiện bài báo cáo C</a:t>
            </a:r>
            <a:r>
              <a:rPr b="1" lang="en-US" sz="1700">
                <a:solidFill>
                  <a:schemeClr val="dk1"/>
                </a:solidFill>
                <a:latin typeface="Exo"/>
                <a:ea typeface="Exo"/>
                <a:cs typeface="Exo"/>
                <a:sym typeface="Exo"/>
              </a:rPr>
              <a:t>ustomer Churn và sau đó trình bày các insights mà bạn thu được </a:t>
            </a:r>
            <a:r>
              <a:rPr b="1" lang="en-US" sz="1700">
                <a:solidFill>
                  <a:schemeClr val="dk1"/>
                </a:solidFill>
                <a:latin typeface="Exo"/>
                <a:ea typeface="Exo"/>
                <a:cs typeface="Exo"/>
                <a:sym typeface="Exo"/>
              </a:rPr>
              <a:t>cho các bộ phận Product và Vận hành.</a:t>
            </a:r>
            <a:endParaRPr b="1" sz="1700">
              <a:solidFill>
                <a:schemeClr val="dk1"/>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700"/>
              <a:buFont typeface="Arial"/>
              <a:buNone/>
            </a:pPr>
            <a:r>
              <a:rPr b="1" lang="en-US" sz="1700">
                <a:solidFill>
                  <a:schemeClr val="dk1"/>
                </a:solidFill>
                <a:latin typeface="Exo"/>
                <a:ea typeface="Exo"/>
                <a:cs typeface="Exo"/>
                <a:sym typeface="Exo"/>
              </a:rPr>
              <a:t>Giả định mentor là đại diện của 2 bộ phận trên. </a:t>
            </a:r>
            <a:endParaRPr b="1" i="0" sz="1700" u="none" cap="none" strike="noStrike">
              <a:solidFill>
                <a:schemeClr val="dk1"/>
              </a:solidFill>
              <a:latin typeface="Exo"/>
              <a:ea typeface="Exo"/>
              <a:cs typeface="Exo"/>
              <a:sym typeface="Exo"/>
            </a:endParaRPr>
          </a:p>
        </p:txBody>
      </p:sp>
      <p:sp>
        <p:nvSpPr>
          <p:cNvPr id="570" name="Google Shape;570;g292f8a47b11_0_487"/>
          <p:cNvSpPr txBox="1"/>
          <p:nvPr/>
        </p:nvSpPr>
        <p:spPr>
          <a:xfrm>
            <a:off x="3880050" y="898275"/>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571" name="Google Shape;571;g292f8a47b11_0_487"/>
          <p:cNvGrpSpPr/>
          <p:nvPr/>
        </p:nvGrpSpPr>
        <p:grpSpPr>
          <a:xfrm>
            <a:off x="4249100" y="1015071"/>
            <a:ext cx="474874" cy="474408"/>
            <a:chOff x="3040984" y="3681059"/>
            <a:chExt cx="356164" cy="355815"/>
          </a:xfrm>
        </p:grpSpPr>
        <p:sp>
          <p:nvSpPr>
            <p:cNvPr id="572" name="Google Shape;572;g292f8a47b11_0_487"/>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73" name="Google Shape;573;g292f8a47b11_0_487"/>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74" name="Google Shape;574;g292f8a47b11_0_487"/>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grpSp>
        <p:nvGrpSpPr>
          <p:cNvPr id="579" name="Google Shape;579;g22bc65b3317_0_690"/>
          <p:cNvGrpSpPr/>
          <p:nvPr/>
        </p:nvGrpSpPr>
        <p:grpSpPr>
          <a:xfrm>
            <a:off x="2442405" y="1828800"/>
            <a:ext cx="1861449" cy="4418010"/>
            <a:chOff x="2382529" y="1676400"/>
            <a:chExt cx="1861449" cy="4418010"/>
          </a:xfrm>
        </p:grpSpPr>
        <p:pic>
          <p:nvPicPr>
            <p:cNvPr id="580" name="Google Shape;580;g22bc65b3317_0_690"/>
            <p:cNvPicPr preferRelativeResize="0"/>
            <p:nvPr/>
          </p:nvPicPr>
          <p:blipFill rotWithShape="1">
            <a:blip r:embed="rId3">
              <a:alphaModFix/>
            </a:blip>
            <a:srcRect b="0" l="0" r="0" t="0"/>
            <a:stretch/>
          </p:blipFill>
          <p:spPr>
            <a:xfrm>
              <a:off x="2382529" y="1676400"/>
              <a:ext cx="1861449" cy="4418010"/>
            </a:xfrm>
            <a:prstGeom prst="rect">
              <a:avLst/>
            </a:prstGeom>
            <a:noFill/>
            <a:ln>
              <a:noFill/>
            </a:ln>
          </p:spPr>
        </p:pic>
        <p:sp>
          <p:nvSpPr>
            <p:cNvPr id="581" name="Google Shape;581;g22bc65b3317_0_690"/>
            <p:cNvSpPr txBox="1"/>
            <p:nvPr/>
          </p:nvSpPr>
          <p:spPr>
            <a:xfrm>
              <a:off x="2430645" y="2232402"/>
              <a:ext cx="17652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latin typeface="Exo"/>
                  <a:ea typeface="Exo"/>
                  <a:cs typeface="Exo"/>
                  <a:sym typeface="Exo"/>
                </a:rPr>
                <a:t>Ensemble Learning</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grpSp>
      <p:grpSp>
        <p:nvGrpSpPr>
          <p:cNvPr id="582" name="Google Shape;582;g22bc65b3317_0_690"/>
          <p:cNvGrpSpPr/>
          <p:nvPr/>
        </p:nvGrpSpPr>
        <p:grpSpPr>
          <a:xfrm>
            <a:off x="5655764" y="1828800"/>
            <a:ext cx="1861449" cy="4418010"/>
            <a:chOff x="6425663" y="1676400"/>
            <a:chExt cx="1861449" cy="4418010"/>
          </a:xfrm>
        </p:grpSpPr>
        <p:pic>
          <p:nvPicPr>
            <p:cNvPr id="583" name="Google Shape;583;g22bc65b3317_0_690"/>
            <p:cNvPicPr preferRelativeResize="0"/>
            <p:nvPr/>
          </p:nvPicPr>
          <p:blipFill rotWithShape="1">
            <a:blip r:embed="rId3">
              <a:alphaModFix/>
            </a:blip>
            <a:srcRect b="0" l="0" r="0" t="0"/>
            <a:stretch/>
          </p:blipFill>
          <p:spPr>
            <a:xfrm>
              <a:off x="6425663" y="1676400"/>
              <a:ext cx="1861449" cy="4418010"/>
            </a:xfrm>
            <a:prstGeom prst="rect">
              <a:avLst/>
            </a:prstGeom>
            <a:noFill/>
            <a:ln>
              <a:noFill/>
            </a:ln>
          </p:spPr>
        </p:pic>
        <p:sp>
          <p:nvSpPr>
            <p:cNvPr id="584" name="Google Shape;584;g22bc65b3317_0_690"/>
            <p:cNvSpPr txBox="1"/>
            <p:nvPr/>
          </p:nvSpPr>
          <p:spPr>
            <a:xfrm>
              <a:off x="7589844" y="2407009"/>
              <a:ext cx="33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585" name="Google Shape;585;g22bc65b3317_0_690"/>
            <p:cNvSpPr txBox="1"/>
            <p:nvPr/>
          </p:nvSpPr>
          <p:spPr>
            <a:xfrm>
              <a:off x="6500701"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E31F26"/>
                </a:solidFill>
                <a:latin typeface="Exo"/>
                <a:ea typeface="Exo"/>
                <a:cs typeface="Exo"/>
                <a:sym typeface="Exo"/>
              </a:endParaRPr>
            </a:p>
          </p:txBody>
        </p:sp>
      </p:grpSp>
      <p:grpSp>
        <p:nvGrpSpPr>
          <p:cNvPr id="586" name="Google Shape;586;g22bc65b3317_0_690"/>
          <p:cNvGrpSpPr/>
          <p:nvPr/>
        </p:nvGrpSpPr>
        <p:grpSpPr>
          <a:xfrm>
            <a:off x="8869151" y="1828800"/>
            <a:ext cx="1861449" cy="4418010"/>
            <a:chOff x="9203875" y="1676400"/>
            <a:chExt cx="1861449" cy="4418010"/>
          </a:xfrm>
        </p:grpSpPr>
        <p:pic>
          <p:nvPicPr>
            <p:cNvPr id="587" name="Google Shape;587;g22bc65b3317_0_690"/>
            <p:cNvPicPr preferRelativeResize="0"/>
            <p:nvPr/>
          </p:nvPicPr>
          <p:blipFill rotWithShape="1">
            <a:blip r:embed="rId3">
              <a:alphaModFix/>
            </a:blip>
            <a:srcRect b="0" l="0" r="0" t="0"/>
            <a:stretch/>
          </p:blipFill>
          <p:spPr>
            <a:xfrm>
              <a:off x="9203875" y="1676400"/>
              <a:ext cx="1861449" cy="4418010"/>
            </a:xfrm>
            <a:prstGeom prst="rect">
              <a:avLst/>
            </a:prstGeom>
            <a:noFill/>
            <a:ln>
              <a:noFill/>
            </a:ln>
          </p:spPr>
        </p:pic>
        <p:sp>
          <p:nvSpPr>
            <p:cNvPr id="588" name="Google Shape;588;g22bc65b3317_0_690"/>
            <p:cNvSpPr txBox="1"/>
            <p:nvPr/>
          </p:nvSpPr>
          <p:spPr>
            <a:xfrm>
              <a:off x="10371144" y="2407009"/>
              <a:ext cx="343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589" name="Google Shape;589;g22bc65b3317_0_690"/>
            <p:cNvSpPr txBox="1"/>
            <p:nvPr/>
          </p:nvSpPr>
          <p:spPr>
            <a:xfrm>
              <a:off x="9271445"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590" name="Google Shape;590;g22bc65b3317_0_690"/>
          <p:cNvSpPr txBox="1"/>
          <p:nvPr/>
        </p:nvSpPr>
        <p:spPr>
          <a:xfrm>
            <a:off x="233261" y="678438"/>
            <a:ext cx="2581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Summary</a:t>
            </a:r>
            <a:endParaRPr b="0" i="0" sz="1400" u="none" cap="none" strike="noStrike">
              <a:solidFill>
                <a:srgbClr val="000000"/>
              </a:solidFill>
              <a:latin typeface="Arial"/>
              <a:ea typeface="Arial"/>
              <a:cs typeface="Arial"/>
              <a:sym typeface="Arial"/>
            </a:endParaRPr>
          </a:p>
        </p:txBody>
      </p:sp>
      <p:grpSp>
        <p:nvGrpSpPr>
          <p:cNvPr id="591" name="Google Shape;591;g22bc65b3317_0_690"/>
          <p:cNvGrpSpPr/>
          <p:nvPr/>
        </p:nvGrpSpPr>
        <p:grpSpPr>
          <a:xfrm>
            <a:off x="-10654" y="1180213"/>
            <a:ext cx="3126184" cy="302418"/>
            <a:chOff x="4201421" y="1172047"/>
            <a:chExt cx="2809043" cy="252900"/>
          </a:xfrm>
        </p:grpSpPr>
        <p:cxnSp>
          <p:nvCxnSpPr>
            <p:cNvPr id="592" name="Google Shape;592;g22bc65b3317_0_690"/>
            <p:cNvCxnSpPr/>
            <p:nvPr/>
          </p:nvCxnSpPr>
          <p:spPr>
            <a:xfrm>
              <a:off x="4201421" y="1304858"/>
              <a:ext cx="2559600" cy="0"/>
            </a:xfrm>
            <a:prstGeom prst="straightConnector1">
              <a:avLst/>
            </a:prstGeom>
            <a:noFill/>
            <a:ln cap="flat" cmpd="sng" w="28575">
              <a:solidFill>
                <a:srgbClr val="E31F26"/>
              </a:solidFill>
              <a:prstDash val="solid"/>
              <a:miter lim="800000"/>
              <a:headEnd len="sm" w="sm" type="none"/>
              <a:tailEnd len="sm" w="sm" type="none"/>
            </a:ln>
          </p:spPr>
        </p:cxnSp>
        <p:sp>
          <p:nvSpPr>
            <p:cNvPr id="593" name="Google Shape;593;g22bc65b3317_0_690"/>
            <p:cNvSpPr/>
            <p:nvPr/>
          </p:nvSpPr>
          <p:spPr>
            <a:xfrm>
              <a:off x="6761164" y="1172047"/>
              <a:ext cx="249300" cy="252900"/>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4" name="Google Shape;594;g22bc65b3317_0_690"/>
            <p:cNvSpPr/>
            <p:nvPr/>
          </p:nvSpPr>
          <p:spPr>
            <a:xfrm>
              <a:off x="6823780" y="1234663"/>
              <a:ext cx="123900" cy="127800"/>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95" name="Google Shape;595;g22bc65b3317_0_69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96" name="Google Shape;596;g22bc65b3317_0_690"/>
          <p:cNvSpPr txBox="1"/>
          <p:nvPr/>
        </p:nvSpPr>
        <p:spPr>
          <a:xfrm>
            <a:off x="5703894" y="2304801"/>
            <a:ext cx="1765200" cy="14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latin typeface="Exo"/>
                <a:ea typeface="Exo"/>
                <a:cs typeface="Exo"/>
                <a:sym typeface="Exo"/>
              </a:rPr>
              <a:t>Churn rate </a:t>
            </a:r>
            <a:endParaRPr b="1" sz="1800">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sz="1800">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latin typeface="Exo"/>
                <a:ea typeface="Exo"/>
                <a:cs typeface="Exo"/>
                <a:sym typeface="Exo"/>
              </a:rPr>
              <a:t>Bài toán Churn prediction</a:t>
            </a:r>
            <a:endParaRPr b="1" sz="1800">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22bc65b3317_0_690"/>
          <p:cNvSpPr txBox="1"/>
          <p:nvPr/>
        </p:nvSpPr>
        <p:spPr>
          <a:xfrm>
            <a:off x="8965400" y="2304800"/>
            <a:ext cx="1765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Practices</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603" name="Google Shape;603;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604" name="Google Shape;604;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605" name="Google Shape;605;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606" name="Google Shape;606;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928fdfc921_0_10"/>
          <p:cNvSpPr txBox="1"/>
          <p:nvPr/>
        </p:nvSpPr>
        <p:spPr>
          <a:xfrm>
            <a:off x="3612950" y="531900"/>
            <a:ext cx="44538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lang="en-US" sz="5300">
                <a:latin typeface="Exo"/>
                <a:ea typeface="Exo"/>
                <a:cs typeface="Exo"/>
                <a:sym typeface="Exo"/>
              </a:rPr>
              <a:t>OVERVIEW</a:t>
            </a:r>
            <a:endParaRPr b="1" i="0" sz="5400" u="none" cap="none" strike="noStrike">
              <a:solidFill>
                <a:srgbClr val="000000"/>
              </a:solidFill>
              <a:latin typeface="Exo"/>
              <a:ea typeface="Exo"/>
              <a:cs typeface="Exo"/>
              <a:sym typeface="Exo"/>
            </a:endParaRPr>
          </a:p>
        </p:txBody>
      </p:sp>
      <p:pic>
        <p:nvPicPr>
          <p:cNvPr id="363" name="Google Shape;363;g2928fdfc921_0_10"/>
          <p:cNvPicPr preferRelativeResize="0"/>
          <p:nvPr/>
        </p:nvPicPr>
        <p:blipFill>
          <a:blip r:embed="rId3">
            <a:alphaModFix/>
          </a:blip>
          <a:stretch>
            <a:fillRect/>
          </a:stretch>
        </p:blipFill>
        <p:spPr>
          <a:xfrm>
            <a:off x="475025" y="1144425"/>
            <a:ext cx="10934700" cy="5238750"/>
          </a:xfrm>
          <a:prstGeom prst="rect">
            <a:avLst/>
          </a:prstGeom>
          <a:noFill/>
          <a:ln>
            <a:noFill/>
          </a:ln>
        </p:spPr>
      </p:pic>
      <p:sp>
        <p:nvSpPr>
          <p:cNvPr id="364" name="Google Shape;364;g2928fdfc921_0_10"/>
          <p:cNvSpPr txBox="1"/>
          <p:nvPr/>
        </p:nvSpPr>
        <p:spPr>
          <a:xfrm>
            <a:off x="3355250" y="5235650"/>
            <a:ext cx="1788300" cy="400200"/>
          </a:xfrm>
          <a:prstGeom prst="rect">
            <a:avLst/>
          </a:prstGeom>
          <a:noFill/>
          <a:ln cap="flat" cmpd="sng" w="952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65" name="Google Shape;365;g2928fdfc921_0_10"/>
          <p:cNvSpPr txBox="1"/>
          <p:nvPr/>
        </p:nvSpPr>
        <p:spPr>
          <a:xfrm>
            <a:off x="5687325" y="5235650"/>
            <a:ext cx="1207500" cy="400200"/>
          </a:xfrm>
          <a:prstGeom prst="rect">
            <a:avLst/>
          </a:prstGeom>
          <a:solidFill>
            <a:srgbClr val="E31F26"/>
          </a:solidFill>
          <a:ln cap="flat" cmpd="sng" w="9525">
            <a:solidFill>
              <a:srgbClr val="E31F26"/>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lt1"/>
                </a:solidFill>
                <a:latin typeface="Exo Medium"/>
                <a:ea typeface="Exo Medium"/>
                <a:cs typeface="Exo Medium"/>
                <a:sym typeface="Exo Medium"/>
              </a:rPr>
              <a:t>This lesson</a:t>
            </a:r>
            <a:endParaRPr>
              <a:solidFill>
                <a:schemeClr val="lt1"/>
              </a:solidFill>
              <a:latin typeface="Exo Medium"/>
              <a:ea typeface="Exo Medium"/>
              <a:cs typeface="Exo Medium"/>
              <a:sym typeface="Ex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928fdfc921_0_30"/>
          <p:cNvSpPr txBox="1"/>
          <p:nvPr/>
        </p:nvSpPr>
        <p:spPr>
          <a:xfrm>
            <a:off x="1742150" y="531900"/>
            <a:ext cx="77613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lang="en-US" sz="5300">
                <a:latin typeface="Exo"/>
                <a:ea typeface="Exo"/>
                <a:cs typeface="Exo"/>
                <a:sym typeface="Exo"/>
              </a:rPr>
              <a:t>ENSEMBLE LEARNING</a:t>
            </a:r>
            <a:endParaRPr b="1" i="0" sz="5400" u="none" cap="none" strike="noStrike">
              <a:solidFill>
                <a:srgbClr val="000000"/>
              </a:solidFill>
              <a:latin typeface="Exo"/>
              <a:ea typeface="Exo"/>
              <a:cs typeface="Exo"/>
              <a:sym typeface="Exo"/>
            </a:endParaRPr>
          </a:p>
        </p:txBody>
      </p:sp>
      <p:sp>
        <p:nvSpPr>
          <p:cNvPr id="372" name="Google Shape;372;g2928fdfc921_0_30"/>
          <p:cNvSpPr txBox="1"/>
          <p:nvPr/>
        </p:nvSpPr>
        <p:spPr>
          <a:xfrm>
            <a:off x="958650" y="1396800"/>
            <a:ext cx="103977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Ensemble learning</a:t>
            </a:r>
            <a:r>
              <a:rPr lang="en-US">
                <a:latin typeface="Exo Medium"/>
                <a:ea typeface="Exo Medium"/>
                <a:cs typeface="Exo Medium"/>
                <a:sym typeface="Exo Medium"/>
              </a:rPr>
              <a:t> là một kỹ thuật ML được sử dụng phổ biến. </a:t>
            </a:r>
            <a:endParaRPr>
              <a:latin typeface="Exo Medium"/>
              <a:ea typeface="Exo Medium"/>
              <a:cs typeface="Exo Medium"/>
              <a:sym typeface="Exo Medium"/>
            </a:endParaRPr>
          </a:p>
          <a:p>
            <a:pPr indent="0" lvl="0" marL="0" rtl="0" algn="l">
              <a:spcBef>
                <a:spcPts val="0"/>
              </a:spcBef>
              <a:spcAft>
                <a:spcPts val="0"/>
              </a:spcAft>
              <a:buNone/>
            </a:pPr>
            <a:r>
              <a:t/>
            </a:r>
            <a:endParaRPr>
              <a:solidFill>
                <a:schemeClr val="dk1"/>
              </a:solidFill>
              <a:latin typeface="Exo Medium"/>
              <a:ea typeface="Exo Medium"/>
              <a:cs typeface="Exo Medium"/>
              <a:sym typeface="Exo Medium"/>
            </a:endParaRPr>
          </a:p>
          <a:p>
            <a:pPr indent="0" lvl="0" marL="0" rtl="0" algn="l">
              <a:spcBef>
                <a:spcPts val="0"/>
              </a:spcBef>
              <a:spcAft>
                <a:spcPts val="0"/>
              </a:spcAft>
              <a:buNone/>
            </a:pPr>
            <a:r>
              <a:rPr lang="en-US">
                <a:solidFill>
                  <a:schemeClr val="dk1"/>
                </a:solidFill>
                <a:latin typeface="Exo Medium"/>
                <a:ea typeface="Exo Medium"/>
                <a:cs typeface="Exo Medium"/>
                <a:sym typeface="Exo Medium"/>
              </a:rPr>
              <a:t>Cách mà các thuật toán Ensemble learning học tập là học tập dựa trên </a:t>
            </a:r>
            <a:r>
              <a:rPr b="1" lang="en-US">
                <a:solidFill>
                  <a:schemeClr val="dk1"/>
                </a:solidFill>
                <a:latin typeface="Exo"/>
                <a:ea typeface="Exo"/>
                <a:cs typeface="Exo"/>
                <a:sym typeface="Exo"/>
              </a:rPr>
              <a:t>nhiều mô hình riêng lẻ</a:t>
            </a:r>
            <a:r>
              <a:rPr lang="en-US">
                <a:solidFill>
                  <a:schemeClr val="dk1"/>
                </a:solidFill>
                <a:latin typeface="Exo Medium"/>
                <a:ea typeface="Exo Medium"/>
                <a:cs typeface="Exo Medium"/>
                <a:sym typeface="Exo Medium"/>
              </a:rPr>
              <a:t>, thường được gọi là mô hình cơ sở (base model), sau đó, các base model này sẽ được kết hợp lại để tạo ra mô hình dự đoán tối ưu hiệu quả. </a:t>
            </a:r>
            <a:endParaRPr>
              <a:solidFill>
                <a:schemeClr val="dk1"/>
              </a:solidFill>
              <a:latin typeface="Exo Medium"/>
              <a:ea typeface="Exo Medium"/>
              <a:cs typeface="Exo Medium"/>
              <a:sym typeface="Exo Medium"/>
            </a:endParaRPr>
          </a:p>
          <a:p>
            <a:pPr indent="0" lvl="0" marL="0" rtl="0" algn="l">
              <a:spcBef>
                <a:spcPts val="0"/>
              </a:spcBef>
              <a:spcAft>
                <a:spcPts val="0"/>
              </a:spcAft>
              <a:buNone/>
            </a:pPr>
            <a:r>
              <a:rPr lang="en-US">
                <a:solidFill>
                  <a:schemeClr val="dk1"/>
                </a:solidFill>
                <a:latin typeface="Exo Medium"/>
                <a:ea typeface="Exo Medium"/>
                <a:cs typeface="Exo Medium"/>
                <a:sym typeface="Exo Medium"/>
              </a:rPr>
              <a:t>Ensemble learning có 2 kỹ thuật chính: </a:t>
            </a:r>
            <a:r>
              <a:rPr b="1" lang="en-US">
                <a:solidFill>
                  <a:schemeClr val="dk1"/>
                </a:solidFill>
                <a:latin typeface="Exo"/>
                <a:ea typeface="Exo"/>
                <a:cs typeface="Exo"/>
                <a:sym typeface="Exo"/>
              </a:rPr>
              <a:t>Bagging</a:t>
            </a:r>
            <a:r>
              <a:rPr lang="en-US">
                <a:solidFill>
                  <a:schemeClr val="dk1"/>
                </a:solidFill>
                <a:latin typeface="Exo Medium"/>
                <a:ea typeface="Exo Medium"/>
                <a:cs typeface="Exo Medium"/>
                <a:sym typeface="Exo Medium"/>
              </a:rPr>
              <a:t> và </a:t>
            </a:r>
            <a:r>
              <a:rPr b="1" lang="en-US">
                <a:solidFill>
                  <a:schemeClr val="dk1"/>
                </a:solidFill>
                <a:latin typeface="Exo"/>
                <a:ea typeface="Exo"/>
                <a:cs typeface="Exo"/>
                <a:sym typeface="Exo"/>
              </a:rPr>
              <a:t>Boosting</a:t>
            </a:r>
            <a:endParaRPr b="1">
              <a:solidFill>
                <a:schemeClr val="dk1"/>
              </a:solidFill>
              <a:latin typeface="Exo"/>
              <a:ea typeface="Exo"/>
              <a:cs typeface="Exo"/>
              <a:sym typeface="Exo"/>
            </a:endParaRPr>
          </a:p>
          <a:p>
            <a:pPr indent="0" lvl="0" marL="0" rtl="0" algn="l">
              <a:spcBef>
                <a:spcPts val="0"/>
              </a:spcBef>
              <a:spcAft>
                <a:spcPts val="0"/>
              </a:spcAft>
              <a:buNone/>
            </a:pPr>
            <a:r>
              <a:t/>
            </a:r>
            <a:endParaRPr>
              <a:solidFill>
                <a:schemeClr val="dk1"/>
              </a:solidFill>
              <a:latin typeface="Exo Medium"/>
              <a:ea typeface="Exo Medium"/>
              <a:cs typeface="Exo Medium"/>
              <a:sym typeface="Exo Medium"/>
            </a:endParaRPr>
          </a:p>
          <a:p>
            <a:pPr indent="0" lvl="0" marL="0" rtl="0" algn="l">
              <a:spcBef>
                <a:spcPts val="0"/>
              </a:spcBef>
              <a:spcAft>
                <a:spcPts val="0"/>
              </a:spcAft>
              <a:buNone/>
            </a:pPr>
            <a:r>
              <a:rPr lang="en-US">
                <a:solidFill>
                  <a:schemeClr val="dk1"/>
                </a:solidFill>
                <a:latin typeface="Exo Medium"/>
                <a:ea typeface="Exo Medium"/>
                <a:cs typeface="Exo Medium"/>
                <a:sym typeface="Exo Medium"/>
              </a:rPr>
              <a:t>Ví dụ: Random Forest là một ví dụ điển hình về Ensemble learning.</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p:txBody>
      </p:sp>
      <p:pic>
        <p:nvPicPr>
          <p:cNvPr id="373" name="Google Shape;373;g2928fdfc921_0_30"/>
          <p:cNvPicPr preferRelativeResize="0"/>
          <p:nvPr/>
        </p:nvPicPr>
        <p:blipFill>
          <a:blip r:embed="rId3">
            <a:alphaModFix/>
          </a:blip>
          <a:stretch>
            <a:fillRect/>
          </a:stretch>
        </p:blipFill>
        <p:spPr>
          <a:xfrm>
            <a:off x="636050" y="2963800"/>
            <a:ext cx="3889525" cy="2700200"/>
          </a:xfrm>
          <a:prstGeom prst="rect">
            <a:avLst/>
          </a:prstGeom>
          <a:noFill/>
          <a:ln>
            <a:noFill/>
          </a:ln>
        </p:spPr>
      </p:pic>
      <p:sp>
        <p:nvSpPr>
          <p:cNvPr id="374" name="Google Shape;374;g2928fdfc921_0_30"/>
          <p:cNvSpPr txBox="1"/>
          <p:nvPr/>
        </p:nvSpPr>
        <p:spPr>
          <a:xfrm>
            <a:off x="4623000" y="3428525"/>
            <a:ext cx="5451900" cy="615600"/>
          </a:xfrm>
          <a:prstGeom prst="rect">
            <a:avLst/>
          </a:prstGeom>
          <a:solidFill>
            <a:srgbClr val="274E13"/>
          </a:solidFill>
          <a:ln cap="flat" cmpd="sng" w="9525">
            <a:solidFill>
              <a:srgbClr val="274E13"/>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lt1"/>
                </a:solidFill>
                <a:latin typeface="Exo Medium"/>
                <a:ea typeface="Exo Medium"/>
                <a:cs typeface="Exo Medium"/>
                <a:sym typeface="Exo Medium"/>
              </a:rPr>
              <a:t>E</a:t>
            </a:r>
            <a:r>
              <a:rPr lang="en-US">
                <a:solidFill>
                  <a:schemeClr val="lt1"/>
                </a:solidFill>
                <a:latin typeface="Exo Medium"/>
                <a:ea typeface="Exo Medium"/>
                <a:cs typeface="Exo Medium"/>
                <a:sym typeface="Exo Medium"/>
              </a:rPr>
              <a:t>nsemble learning là thuật toán “thắng cuộc” tại các cuộc thi về </a:t>
            </a:r>
            <a:endParaRPr>
              <a:solidFill>
                <a:schemeClr val="lt1"/>
              </a:solidFill>
              <a:latin typeface="Exo Medium"/>
              <a:ea typeface="Exo Medium"/>
              <a:cs typeface="Exo Medium"/>
              <a:sym typeface="Exo Medium"/>
            </a:endParaRPr>
          </a:p>
          <a:p>
            <a:pPr indent="0" lvl="0" marL="0" rtl="0" algn="l">
              <a:spcBef>
                <a:spcPts val="0"/>
              </a:spcBef>
              <a:spcAft>
                <a:spcPts val="0"/>
              </a:spcAft>
              <a:buNone/>
            </a:pPr>
            <a:r>
              <a:rPr lang="en-US">
                <a:solidFill>
                  <a:schemeClr val="lt1"/>
                </a:solidFill>
                <a:latin typeface="Exo Medium"/>
                <a:ea typeface="Exo Medium"/>
                <a:cs typeface="Exo Medium"/>
                <a:sym typeface="Exo Medium"/>
              </a:rPr>
              <a:t>Machine Learning được tổ chức trên </a:t>
            </a:r>
            <a:r>
              <a:rPr lang="en-US" u="sng">
                <a:solidFill>
                  <a:schemeClr val="lt1"/>
                </a:solidFill>
                <a:latin typeface="Exo Medium"/>
                <a:ea typeface="Exo Medium"/>
                <a:cs typeface="Exo Medium"/>
                <a:sym typeface="Exo Medium"/>
                <a:hlinkClick r:id="rId4">
                  <a:extLst>
                    <a:ext uri="{A12FA001-AC4F-418D-AE19-62706E023703}">
                      <ahyp:hlinkClr val="tx"/>
                    </a:ext>
                  </a:extLst>
                </a:hlinkClick>
              </a:rPr>
              <a:t>Kaggle</a:t>
            </a:r>
            <a:r>
              <a:rPr lang="en-US">
                <a:solidFill>
                  <a:schemeClr val="lt1"/>
                </a:solidFill>
                <a:latin typeface="Exo Medium"/>
                <a:ea typeface="Exo Medium"/>
                <a:cs typeface="Exo Medium"/>
                <a:sym typeface="Exo Medium"/>
              </a:rPr>
              <a:t>.</a:t>
            </a:r>
            <a:endParaRPr>
              <a:solidFill>
                <a:schemeClr val="lt1"/>
              </a:solidFill>
            </a:endParaRPr>
          </a:p>
        </p:txBody>
      </p:sp>
      <p:pic>
        <p:nvPicPr>
          <p:cNvPr id="375" name="Google Shape;375;g2928fdfc921_0_30"/>
          <p:cNvPicPr preferRelativeResize="0"/>
          <p:nvPr/>
        </p:nvPicPr>
        <p:blipFill rotWithShape="1">
          <a:blip r:embed="rId5">
            <a:alphaModFix/>
          </a:blip>
          <a:srcRect b="0" l="0" r="0" t="0"/>
          <a:stretch/>
        </p:blipFill>
        <p:spPr>
          <a:xfrm>
            <a:off x="932200" y="1497259"/>
            <a:ext cx="63287" cy="190315"/>
          </a:xfrm>
          <a:prstGeom prst="rect">
            <a:avLst/>
          </a:prstGeom>
          <a:noFill/>
          <a:ln>
            <a:noFill/>
          </a:ln>
        </p:spPr>
      </p:pic>
      <p:pic>
        <p:nvPicPr>
          <p:cNvPr id="376" name="Google Shape;376;g2928fdfc921_0_30"/>
          <p:cNvPicPr preferRelativeResize="0"/>
          <p:nvPr/>
        </p:nvPicPr>
        <p:blipFill rotWithShape="1">
          <a:blip r:embed="rId5">
            <a:alphaModFix/>
          </a:blip>
          <a:srcRect b="0" l="0" r="0" t="0"/>
          <a:stretch/>
        </p:blipFill>
        <p:spPr>
          <a:xfrm>
            <a:off x="932200" y="1897584"/>
            <a:ext cx="63287" cy="190315"/>
          </a:xfrm>
          <a:prstGeom prst="rect">
            <a:avLst/>
          </a:prstGeom>
          <a:noFill/>
          <a:ln>
            <a:noFill/>
          </a:ln>
        </p:spPr>
      </p:pic>
      <p:pic>
        <p:nvPicPr>
          <p:cNvPr id="377" name="Google Shape;377;g2928fdfc921_0_30"/>
          <p:cNvPicPr preferRelativeResize="0"/>
          <p:nvPr/>
        </p:nvPicPr>
        <p:blipFill rotWithShape="1">
          <a:blip r:embed="rId5">
            <a:alphaModFix/>
          </a:blip>
          <a:srcRect b="0" l="0" r="0" t="0"/>
          <a:stretch/>
        </p:blipFill>
        <p:spPr>
          <a:xfrm>
            <a:off x="932200" y="2773484"/>
            <a:ext cx="63287" cy="190315"/>
          </a:xfrm>
          <a:prstGeom prst="rect">
            <a:avLst/>
          </a:prstGeom>
          <a:noFill/>
          <a:ln>
            <a:noFill/>
          </a:ln>
        </p:spPr>
      </p:pic>
      <p:pic>
        <p:nvPicPr>
          <p:cNvPr id="378" name="Google Shape;378;g2928fdfc921_0_30"/>
          <p:cNvPicPr preferRelativeResize="0"/>
          <p:nvPr/>
        </p:nvPicPr>
        <p:blipFill>
          <a:blip r:embed="rId6">
            <a:alphaModFix/>
          </a:blip>
          <a:stretch>
            <a:fillRect/>
          </a:stretch>
        </p:blipFill>
        <p:spPr>
          <a:xfrm>
            <a:off x="4919825" y="4135425"/>
            <a:ext cx="2657149" cy="2357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g2928fdfc921_0_0"/>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84" name="Google Shape;384;g2928fdfc921_0_0"/>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85" name="Google Shape;385;g2928fdfc921_0_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86" name="Google Shape;386;g2928fdfc921_0_0"/>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87" name="Google Shape;387;g2928fdfc921_0_0"/>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5100">
                <a:solidFill>
                  <a:schemeClr val="lt1"/>
                </a:solidFill>
                <a:latin typeface="Exo Black"/>
                <a:ea typeface="Exo Black"/>
                <a:cs typeface="Exo Black"/>
                <a:sym typeface="Exo Black"/>
              </a:rPr>
              <a:t>Kỹ thuật Bagging</a:t>
            </a:r>
            <a:endParaRPr b="0" i="0" sz="5100" u="none" cap="none" strike="noStrike">
              <a:solidFill>
                <a:schemeClr val="lt1"/>
              </a:solidFill>
              <a:latin typeface="Exo Black"/>
              <a:ea typeface="Exo Black"/>
              <a:cs typeface="Exo Black"/>
              <a:sym typeface="Exo Black"/>
            </a:endParaRPr>
          </a:p>
        </p:txBody>
      </p:sp>
      <p:sp>
        <p:nvSpPr>
          <p:cNvPr id="388" name="Google Shape;388;g2928fdfc921_0_0"/>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389" name="Google Shape;389;g2928fdfc921_0_0"/>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23d84f99588_4_0"/>
          <p:cNvSpPr txBox="1"/>
          <p:nvPr/>
        </p:nvSpPr>
        <p:spPr>
          <a:xfrm>
            <a:off x="975850" y="369450"/>
            <a:ext cx="25269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US" sz="4000">
                <a:latin typeface="Exo"/>
                <a:ea typeface="Exo"/>
                <a:cs typeface="Exo"/>
                <a:sym typeface="Exo"/>
              </a:rPr>
              <a:t>BAGGING</a:t>
            </a:r>
            <a:endParaRPr b="1" i="0" sz="4000" u="none" cap="none" strike="noStrike">
              <a:solidFill>
                <a:srgbClr val="000000"/>
              </a:solidFill>
              <a:latin typeface="Exo"/>
              <a:ea typeface="Exo"/>
              <a:cs typeface="Exo"/>
              <a:sym typeface="Exo"/>
            </a:endParaRPr>
          </a:p>
        </p:txBody>
      </p:sp>
      <p:pic>
        <p:nvPicPr>
          <p:cNvPr id="395" name="Google Shape;395;g23d84f99588_4_0"/>
          <p:cNvPicPr preferRelativeResize="0"/>
          <p:nvPr/>
        </p:nvPicPr>
        <p:blipFill rotWithShape="1">
          <a:blip r:embed="rId3">
            <a:alphaModFix/>
          </a:blip>
          <a:srcRect b="64829" l="-168" r="65617" t="0"/>
          <a:stretch/>
        </p:blipFill>
        <p:spPr>
          <a:xfrm>
            <a:off x="8046324" y="5104800"/>
            <a:ext cx="4145677" cy="1822826"/>
          </a:xfrm>
          <a:prstGeom prst="rect">
            <a:avLst/>
          </a:prstGeom>
          <a:noFill/>
          <a:ln>
            <a:noFill/>
          </a:ln>
        </p:spPr>
      </p:pic>
      <p:sp>
        <p:nvSpPr>
          <p:cNvPr id="396" name="Google Shape;396;g23d84f99588_4_0"/>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397" name="Google Shape;397;g23d84f99588_4_0"/>
          <p:cNvGrpSpPr/>
          <p:nvPr/>
        </p:nvGrpSpPr>
        <p:grpSpPr>
          <a:xfrm>
            <a:off x="423341" y="2801677"/>
            <a:ext cx="5343613" cy="3291395"/>
            <a:chOff x="2306600" y="2147725"/>
            <a:chExt cx="7248525" cy="4434050"/>
          </a:xfrm>
        </p:grpSpPr>
        <p:pic>
          <p:nvPicPr>
            <p:cNvPr id="398" name="Google Shape;398;g23d84f99588_4_0"/>
            <p:cNvPicPr preferRelativeResize="0"/>
            <p:nvPr/>
          </p:nvPicPr>
          <p:blipFill>
            <a:blip r:embed="rId4">
              <a:alphaModFix/>
            </a:blip>
            <a:stretch>
              <a:fillRect/>
            </a:stretch>
          </p:blipFill>
          <p:spPr>
            <a:xfrm>
              <a:off x="2306600" y="2409825"/>
              <a:ext cx="7248525" cy="4171950"/>
            </a:xfrm>
            <a:prstGeom prst="rect">
              <a:avLst/>
            </a:prstGeom>
            <a:noFill/>
            <a:ln>
              <a:noFill/>
            </a:ln>
          </p:spPr>
        </p:pic>
        <p:sp>
          <p:nvSpPr>
            <p:cNvPr id="399" name="Google Shape;399;g23d84f99588_4_0"/>
            <p:cNvSpPr txBox="1"/>
            <p:nvPr/>
          </p:nvSpPr>
          <p:spPr>
            <a:xfrm>
              <a:off x="6000750" y="2147725"/>
              <a:ext cx="1023300" cy="539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grpSp>
      <p:sp>
        <p:nvSpPr>
          <p:cNvPr id="400" name="Google Shape;400;g23d84f99588_4_0"/>
          <p:cNvSpPr txBox="1"/>
          <p:nvPr/>
        </p:nvSpPr>
        <p:spPr>
          <a:xfrm>
            <a:off x="975850" y="1216725"/>
            <a:ext cx="1033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Exo Medium"/>
                <a:ea typeface="Exo Medium"/>
                <a:cs typeface="Exo Medium"/>
                <a:sym typeface="Exo Medium"/>
              </a:rPr>
              <a:t>Bagging là 1 dạng thuật toán của Ensemble Learning, thường được sử dụng để giải quyết việc “trade-off variance - bias “ của mô hình dự đoán. </a:t>
            </a:r>
            <a:endParaRPr>
              <a:latin typeface="Exo Medium"/>
              <a:ea typeface="Exo Medium"/>
              <a:cs typeface="Exo Medium"/>
              <a:sym typeface="Exo Medium"/>
            </a:endParaRPr>
          </a:p>
          <a:p>
            <a:pPr indent="0" lvl="0" marL="0" rtl="0" algn="l">
              <a:spcBef>
                <a:spcPts val="0"/>
              </a:spcBef>
              <a:spcAft>
                <a:spcPts val="0"/>
              </a:spcAft>
              <a:buNone/>
            </a:pPr>
            <a:r>
              <a:t/>
            </a:r>
            <a:endParaRPr>
              <a:latin typeface="Exo Medium"/>
              <a:ea typeface="Exo Medium"/>
              <a:cs typeface="Exo Medium"/>
              <a:sym typeface="Exo Medium"/>
            </a:endParaRPr>
          </a:p>
          <a:p>
            <a:pPr indent="0" lvl="0" marL="0" rtl="0" algn="l">
              <a:spcBef>
                <a:spcPts val="0"/>
              </a:spcBef>
              <a:spcAft>
                <a:spcPts val="0"/>
              </a:spcAft>
              <a:buNone/>
            </a:pPr>
            <a:r>
              <a:rPr lang="en-US">
                <a:latin typeface="Exo Medium"/>
                <a:ea typeface="Exo Medium"/>
                <a:cs typeface="Exo Medium"/>
                <a:sym typeface="Exo Medium"/>
              </a:rPr>
              <a:t>Bagging có thể giảm thiểu tình trạng </a:t>
            </a:r>
            <a:r>
              <a:rPr lang="en-US">
                <a:latin typeface="Exo Medium"/>
                <a:ea typeface="Exo Medium"/>
                <a:cs typeface="Exo Medium"/>
                <a:sym typeface="Exo Medium"/>
              </a:rPr>
              <a:t>overfitting</a:t>
            </a:r>
            <a:r>
              <a:rPr lang="en-US">
                <a:latin typeface="Exo Medium"/>
                <a:ea typeface="Exo Medium"/>
                <a:cs typeface="Exo Medium"/>
                <a:sym typeface="Exo Medium"/>
              </a:rPr>
              <a:t> trên mô hình Machine learning thông qua việc giảm variance - áp dụng cho các model đã có sẵn bias thấp và đang bị variance cao.</a:t>
            </a:r>
            <a:endParaRPr>
              <a:latin typeface="Exo Medium"/>
              <a:ea typeface="Exo Medium"/>
              <a:cs typeface="Exo Medium"/>
              <a:sym typeface="Exo Medium"/>
            </a:endParaRPr>
          </a:p>
          <a:p>
            <a:pPr indent="0" lvl="0" marL="0" rtl="0" algn="l">
              <a:spcBef>
                <a:spcPts val="0"/>
              </a:spcBef>
              <a:spcAft>
                <a:spcPts val="0"/>
              </a:spcAft>
              <a:buNone/>
            </a:pPr>
            <a:r>
              <a:rPr lang="en-US">
                <a:latin typeface="Exo Medium"/>
                <a:ea typeface="Exo Medium"/>
                <a:cs typeface="Exo Medium"/>
                <a:sym typeface="Exo Medium"/>
              </a:rPr>
              <a:t>Random Forest là 1 thuật toán dạng Bagging, khi mà chúng dựa trên dự đoán của các Decision Tree được hoạt động độc lập với nhau.</a:t>
            </a:r>
            <a:endParaRPr>
              <a:latin typeface="Exo Medium"/>
              <a:ea typeface="Exo Medium"/>
              <a:cs typeface="Exo Medium"/>
              <a:sym typeface="Exo Medium"/>
            </a:endParaRPr>
          </a:p>
        </p:txBody>
      </p:sp>
      <p:pic>
        <p:nvPicPr>
          <p:cNvPr id="401" name="Google Shape;401;g23d84f99588_4_0"/>
          <p:cNvPicPr preferRelativeResize="0"/>
          <p:nvPr/>
        </p:nvPicPr>
        <p:blipFill>
          <a:blip r:embed="rId5">
            <a:alphaModFix/>
          </a:blip>
          <a:stretch>
            <a:fillRect/>
          </a:stretch>
        </p:blipFill>
        <p:spPr>
          <a:xfrm>
            <a:off x="6481079" y="2775525"/>
            <a:ext cx="5562670" cy="3291400"/>
          </a:xfrm>
          <a:prstGeom prst="rect">
            <a:avLst/>
          </a:prstGeom>
          <a:noFill/>
          <a:ln>
            <a:noFill/>
          </a:ln>
        </p:spPr>
      </p:pic>
      <p:sp>
        <p:nvSpPr>
          <p:cNvPr id="402" name="Google Shape;402;g23d84f99588_4_0"/>
          <p:cNvSpPr txBox="1"/>
          <p:nvPr/>
        </p:nvSpPr>
        <p:spPr>
          <a:xfrm>
            <a:off x="2442600" y="6148225"/>
            <a:ext cx="1596000" cy="400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Exo Medium"/>
                <a:ea typeface="Exo Medium"/>
                <a:cs typeface="Exo Medium"/>
                <a:sym typeface="Exo Medium"/>
              </a:rPr>
              <a:t>Ví dụ minh hoạ 1 </a:t>
            </a:r>
            <a:endParaRPr>
              <a:latin typeface="Exo Medium"/>
              <a:ea typeface="Exo Medium"/>
              <a:cs typeface="Exo Medium"/>
              <a:sym typeface="Exo Medium"/>
            </a:endParaRPr>
          </a:p>
        </p:txBody>
      </p:sp>
      <p:sp>
        <p:nvSpPr>
          <p:cNvPr id="403" name="Google Shape;403;g23d84f99588_4_0"/>
          <p:cNvSpPr txBox="1"/>
          <p:nvPr/>
        </p:nvSpPr>
        <p:spPr>
          <a:xfrm>
            <a:off x="8718750" y="6148225"/>
            <a:ext cx="1596000" cy="400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Exo Medium"/>
                <a:ea typeface="Exo Medium"/>
                <a:cs typeface="Exo Medium"/>
                <a:sym typeface="Exo Medium"/>
              </a:rPr>
              <a:t>Ví dụ minh hoạ 2 </a:t>
            </a:r>
            <a:endParaRPr>
              <a:latin typeface="Exo Medium"/>
              <a:ea typeface="Exo Medium"/>
              <a:cs typeface="Exo Medium"/>
              <a:sym typeface="Exo Medium"/>
            </a:endParaRPr>
          </a:p>
        </p:txBody>
      </p:sp>
      <p:pic>
        <p:nvPicPr>
          <p:cNvPr id="404" name="Google Shape;404;g23d84f99588_4_0"/>
          <p:cNvPicPr preferRelativeResize="0"/>
          <p:nvPr/>
        </p:nvPicPr>
        <p:blipFill rotWithShape="1">
          <a:blip r:embed="rId6">
            <a:alphaModFix/>
          </a:blip>
          <a:srcRect b="0" l="0" r="0" t="0"/>
          <a:stretch/>
        </p:blipFill>
        <p:spPr>
          <a:xfrm>
            <a:off x="960775" y="1335234"/>
            <a:ext cx="63287" cy="190315"/>
          </a:xfrm>
          <a:prstGeom prst="rect">
            <a:avLst/>
          </a:prstGeom>
          <a:noFill/>
          <a:ln>
            <a:noFill/>
          </a:ln>
        </p:spPr>
      </p:pic>
      <p:pic>
        <p:nvPicPr>
          <p:cNvPr id="405" name="Google Shape;405;g23d84f99588_4_0"/>
          <p:cNvPicPr preferRelativeResize="0"/>
          <p:nvPr/>
        </p:nvPicPr>
        <p:blipFill rotWithShape="1">
          <a:blip r:embed="rId6">
            <a:alphaModFix/>
          </a:blip>
          <a:srcRect b="0" l="0" r="0" t="0"/>
          <a:stretch/>
        </p:blipFill>
        <p:spPr>
          <a:xfrm>
            <a:off x="960775" y="1968659"/>
            <a:ext cx="63287" cy="1903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g1d08389d5d9_0_60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411" name="Google Shape;411;g1d08389d5d9_0_60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12" name="Google Shape;412;g1d08389d5d9_0_60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13" name="Google Shape;413;g1d08389d5d9_0_60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414" name="Google Shape;414;g1d08389d5d9_0_604"/>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lang="en-US" sz="5100">
                <a:solidFill>
                  <a:schemeClr val="lt1"/>
                </a:solidFill>
                <a:latin typeface="Exo Black"/>
                <a:ea typeface="Exo Black"/>
                <a:cs typeface="Exo Black"/>
                <a:sym typeface="Exo Black"/>
              </a:rPr>
              <a:t>Kỹ thuật Boosting</a:t>
            </a:r>
            <a:endParaRPr b="0" i="0" sz="5100" u="none" cap="none" strike="noStrike">
              <a:solidFill>
                <a:schemeClr val="lt1"/>
              </a:solidFill>
              <a:latin typeface="Exo Black"/>
              <a:ea typeface="Exo Black"/>
              <a:cs typeface="Exo Black"/>
              <a:sym typeface="Exo Black"/>
            </a:endParaRPr>
          </a:p>
        </p:txBody>
      </p:sp>
      <p:sp>
        <p:nvSpPr>
          <p:cNvPr id="415" name="Google Shape;415;g1d08389d5d9_0_604"/>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416" name="Google Shape;416;g1d08389d5d9_0_60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92f8a47b11_0_0"/>
          <p:cNvSpPr txBox="1"/>
          <p:nvPr/>
        </p:nvSpPr>
        <p:spPr>
          <a:xfrm>
            <a:off x="975850" y="369450"/>
            <a:ext cx="39924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US" sz="4000">
                <a:latin typeface="Exo"/>
                <a:ea typeface="Exo"/>
                <a:cs typeface="Exo"/>
                <a:sym typeface="Exo"/>
              </a:rPr>
              <a:t>BOOSTING</a:t>
            </a:r>
            <a:endParaRPr b="1" i="0" sz="4000" u="none" cap="none" strike="noStrike">
              <a:solidFill>
                <a:srgbClr val="000000"/>
              </a:solidFill>
              <a:latin typeface="Exo"/>
              <a:ea typeface="Exo"/>
              <a:cs typeface="Exo"/>
              <a:sym typeface="Exo"/>
            </a:endParaRPr>
          </a:p>
        </p:txBody>
      </p:sp>
      <p:pic>
        <p:nvPicPr>
          <p:cNvPr id="422" name="Google Shape;422;g292f8a47b11_0_0"/>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23" name="Google Shape;423;g292f8a47b11_0_0"/>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292f8a47b11_0_0"/>
          <p:cNvSpPr txBox="1"/>
          <p:nvPr/>
        </p:nvSpPr>
        <p:spPr>
          <a:xfrm>
            <a:off x="975850" y="1216725"/>
            <a:ext cx="103344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latin typeface="Exo Medium"/>
                <a:ea typeface="Exo Medium"/>
                <a:cs typeface="Exo Medium"/>
                <a:sym typeface="Exo Medium"/>
              </a:rPr>
              <a:t>Xây dựng một lượng lớn các model (thường là cùng loại). Mỗi model sau sẽ học cách sửa những errors của model trước (dữ liệu mà model trước dự đoán sai) -&gt; tạo thành một chuỗi các model mà model sau sẽ tốt hơn model trước bởi trọng số được update qua mỗi model (cụ thể ở đây là trọng số của những dữ liệu dự đoán đúng sẽ không đổi, còn trọng số của những dữ liệu dự đoán sai sẽ được tăng thêm) . </a:t>
            </a:r>
            <a:endParaRPr>
              <a:latin typeface="Exo Medium"/>
              <a:ea typeface="Exo Medium"/>
              <a:cs typeface="Exo Medium"/>
              <a:sym typeface="Exo Medium"/>
            </a:endParaRPr>
          </a:p>
          <a:p>
            <a:pPr indent="0" lvl="0" marL="0" rtl="0" algn="l">
              <a:lnSpc>
                <a:spcPct val="115000"/>
              </a:lnSpc>
              <a:spcBef>
                <a:spcPts val="0"/>
              </a:spcBef>
              <a:spcAft>
                <a:spcPts val="0"/>
              </a:spcAft>
              <a:buNone/>
            </a:pPr>
            <a:r>
              <a:t/>
            </a:r>
            <a:endParaRPr>
              <a:latin typeface="Exo Medium"/>
              <a:ea typeface="Exo Medium"/>
              <a:cs typeface="Exo Medium"/>
              <a:sym typeface="Exo Medium"/>
            </a:endParaRPr>
          </a:p>
          <a:p>
            <a:pPr indent="0" lvl="0" marL="0" rtl="0" algn="l">
              <a:lnSpc>
                <a:spcPct val="115000"/>
              </a:lnSpc>
              <a:spcBef>
                <a:spcPts val="0"/>
              </a:spcBef>
              <a:spcAft>
                <a:spcPts val="0"/>
              </a:spcAft>
              <a:buNone/>
            </a:pPr>
            <a:r>
              <a:rPr lang="en-US">
                <a:latin typeface="Exo Medium"/>
                <a:ea typeface="Exo Medium"/>
                <a:cs typeface="Exo Medium"/>
                <a:sym typeface="Exo Medium"/>
              </a:rPr>
              <a:t>Chúng ta sẽ lấy kết quả của model cuối cùng trong chuỗi model này làm kết quả trả về. </a:t>
            </a:r>
            <a:endParaRPr>
              <a:latin typeface="Exo Medium"/>
              <a:ea typeface="Exo Medium"/>
              <a:cs typeface="Exo Medium"/>
              <a:sym typeface="Exo Medium"/>
            </a:endParaRPr>
          </a:p>
          <a:p>
            <a:pPr indent="0" lvl="0" marL="0" rtl="0" algn="l">
              <a:lnSpc>
                <a:spcPct val="115000"/>
              </a:lnSpc>
              <a:spcBef>
                <a:spcPts val="0"/>
              </a:spcBef>
              <a:spcAft>
                <a:spcPts val="0"/>
              </a:spcAft>
              <a:buNone/>
            </a:pPr>
            <a:r>
              <a:t/>
            </a:r>
            <a:endParaRPr>
              <a:latin typeface="Exo Medium"/>
              <a:ea typeface="Exo Medium"/>
              <a:cs typeface="Exo Medium"/>
              <a:sym typeface="Exo Medium"/>
            </a:endParaRPr>
          </a:p>
          <a:p>
            <a:pPr indent="0" lvl="0" marL="0" rtl="0" algn="l">
              <a:lnSpc>
                <a:spcPct val="115000"/>
              </a:lnSpc>
              <a:spcBef>
                <a:spcPts val="0"/>
              </a:spcBef>
              <a:spcAft>
                <a:spcPts val="0"/>
              </a:spcAft>
              <a:buNone/>
            </a:pPr>
            <a:r>
              <a:rPr lang="en-US">
                <a:latin typeface="Exo Medium"/>
                <a:ea typeface="Exo Medium"/>
                <a:cs typeface="Exo Medium"/>
                <a:sym typeface="Exo Medium"/>
              </a:rPr>
              <a:t>Với Boosting, cũng có thể giải quyết vấn đề trade - off “variance - bias “ mục tiêu là giảm bias - áp dụng cho các model có variance thấp và bị bias cao</a:t>
            </a:r>
            <a:endParaRPr>
              <a:latin typeface="Exo Medium"/>
              <a:ea typeface="Exo Medium"/>
              <a:cs typeface="Exo Medium"/>
              <a:sym typeface="Exo Medium"/>
            </a:endParaRPr>
          </a:p>
        </p:txBody>
      </p:sp>
      <p:sp>
        <p:nvSpPr>
          <p:cNvPr id="425" name="Google Shape;425;g292f8a47b11_0_0"/>
          <p:cNvSpPr txBox="1"/>
          <p:nvPr/>
        </p:nvSpPr>
        <p:spPr>
          <a:xfrm>
            <a:off x="2174050" y="6075700"/>
            <a:ext cx="1596000" cy="400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Exo Medium"/>
                <a:ea typeface="Exo Medium"/>
                <a:cs typeface="Exo Medium"/>
                <a:sym typeface="Exo Medium"/>
              </a:rPr>
              <a:t>Các loại Boosting</a:t>
            </a:r>
            <a:endParaRPr>
              <a:latin typeface="Exo Medium"/>
              <a:ea typeface="Exo Medium"/>
              <a:cs typeface="Exo Medium"/>
              <a:sym typeface="Exo Medium"/>
            </a:endParaRPr>
          </a:p>
        </p:txBody>
      </p:sp>
      <p:sp>
        <p:nvSpPr>
          <p:cNvPr id="426" name="Google Shape;426;g292f8a47b11_0_0"/>
          <p:cNvSpPr txBox="1"/>
          <p:nvPr/>
        </p:nvSpPr>
        <p:spPr>
          <a:xfrm>
            <a:off x="8386900" y="6074475"/>
            <a:ext cx="1596000" cy="400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Exo Medium"/>
                <a:ea typeface="Exo Medium"/>
                <a:cs typeface="Exo Medium"/>
                <a:sym typeface="Exo Medium"/>
              </a:rPr>
              <a:t>Ví dụ minh hoạ 2 </a:t>
            </a:r>
            <a:endParaRPr>
              <a:latin typeface="Exo Medium"/>
              <a:ea typeface="Exo Medium"/>
              <a:cs typeface="Exo Medium"/>
              <a:sym typeface="Exo Medium"/>
            </a:endParaRPr>
          </a:p>
        </p:txBody>
      </p:sp>
      <p:pic>
        <p:nvPicPr>
          <p:cNvPr id="427" name="Google Shape;427;g292f8a47b11_0_0"/>
          <p:cNvPicPr preferRelativeResize="0"/>
          <p:nvPr/>
        </p:nvPicPr>
        <p:blipFill rotWithShape="1">
          <a:blip r:embed="rId4">
            <a:alphaModFix/>
          </a:blip>
          <a:srcRect b="0" l="0" r="0" t="0"/>
          <a:stretch/>
        </p:blipFill>
        <p:spPr>
          <a:xfrm>
            <a:off x="960775" y="1335234"/>
            <a:ext cx="63287" cy="190315"/>
          </a:xfrm>
          <a:prstGeom prst="rect">
            <a:avLst/>
          </a:prstGeom>
          <a:noFill/>
          <a:ln>
            <a:noFill/>
          </a:ln>
        </p:spPr>
      </p:pic>
      <p:pic>
        <p:nvPicPr>
          <p:cNvPr id="428" name="Google Shape;428;g292f8a47b11_0_0"/>
          <p:cNvPicPr preferRelativeResize="0"/>
          <p:nvPr/>
        </p:nvPicPr>
        <p:blipFill rotWithShape="1">
          <a:blip r:embed="rId4">
            <a:alphaModFix/>
          </a:blip>
          <a:srcRect b="0" l="0" r="0" t="0"/>
          <a:stretch/>
        </p:blipFill>
        <p:spPr>
          <a:xfrm>
            <a:off x="960775" y="2555884"/>
            <a:ext cx="63287" cy="190315"/>
          </a:xfrm>
          <a:prstGeom prst="rect">
            <a:avLst/>
          </a:prstGeom>
          <a:noFill/>
          <a:ln>
            <a:noFill/>
          </a:ln>
        </p:spPr>
      </p:pic>
      <p:pic>
        <p:nvPicPr>
          <p:cNvPr id="429" name="Google Shape;429;g292f8a47b11_0_0"/>
          <p:cNvPicPr preferRelativeResize="0"/>
          <p:nvPr/>
        </p:nvPicPr>
        <p:blipFill>
          <a:blip r:embed="rId5">
            <a:alphaModFix/>
          </a:blip>
          <a:stretch>
            <a:fillRect/>
          </a:stretch>
        </p:blipFill>
        <p:spPr>
          <a:xfrm>
            <a:off x="6395624" y="3429000"/>
            <a:ext cx="5182999" cy="2566825"/>
          </a:xfrm>
          <a:prstGeom prst="rect">
            <a:avLst/>
          </a:prstGeom>
          <a:noFill/>
          <a:ln>
            <a:noFill/>
          </a:ln>
        </p:spPr>
      </p:pic>
      <p:pic>
        <p:nvPicPr>
          <p:cNvPr id="430" name="Google Shape;430;g292f8a47b11_0_0"/>
          <p:cNvPicPr preferRelativeResize="0"/>
          <p:nvPr/>
        </p:nvPicPr>
        <p:blipFill rotWithShape="1">
          <a:blip r:embed="rId6">
            <a:alphaModFix/>
          </a:blip>
          <a:srcRect b="0" l="0" r="0" t="0"/>
          <a:stretch/>
        </p:blipFill>
        <p:spPr>
          <a:xfrm>
            <a:off x="678760" y="3646212"/>
            <a:ext cx="5569630" cy="2382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292f8a47b11_0_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36" name="Google Shape;436;g292f8a47b11_0_25"/>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37" name="Google Shape;437;g292f8a47b11_0_25"/>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38" name="Google Shape;438;g292f8a47b11_0_25"/>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1.  Ensemble learning trong Machine Learning</a:t>
            </a:r>
            <a:endParaRPr b="1" sz="2000">
              <a:solidFill>
                <a:srgbClr val="E31F26"/>
              </a:solidFill>
              <a:latin typeface="Exo"/>
              <a:ea typeface="Exo"/>
              <a:cs typeface="Exo"/>
              <a:sym typeface="Exo"/>
            </a:endParaRPr>
          </a:p>
        </p:txBody>
      </p:sp>
      <p:sp>
        <p:nvSpPr>
          <p:cNvPr id="439" name="Google Shape;439;g292f8a47b11_0_25"/>
          <p:cNvSpPr/>
          <p:nvPr/>
        </p:nvSpPr>
        <p:spPr>
          <a:xfrm>
            <a:off x="5143853" y="30760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2. Bài toán churn prediction</a:t>
            </a:r>
            <a:endParaRPr b="1" sz="2000">
              <a:solidFill>
                <a:schemeClr val="lt1"/>
              </a:solidFill>
              <a:latin typeface="Exo"/>
              <a:ea typeface="Exo"/>
              <a:cs typeface="Exo"/>
              <a:sym typeface="Exo"/>
            </a:endParaRPr>
          </a:p>
        </p:txBody>
      </p:sp>
      <p:sp>
        <p:nvSpPr>
          <p:cNvPr id="440" name="Google Shape;440;g292f8a47b11_0_25"/>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a:t>
            </a:r>
            <a:r>
              <a:rPr b="1" lang="en-US" sz="2000">
                <a:solidFill>
                  <a:srgbClr val="E2262D"/>
                </a:solidFill>
                <a:latin typeface="Exo"/>
                <a:ea typeface="Exo"/>
                <a:cs typeface="Exo"/>
                <a:sym typeface="Exo"/>
              </a:rPr>
              <a:t>Xây dựng mô hình dự đoán Churn</a:t>
            </a:r>
            <a:endParaRPr b="0" i="0" sz="2000" u="none" cap="none" strike="noStrike">
              <a:solidFill>
                <a:schemeClr val="dk1"/>
              </a:solidFill>
              <a:latin typeface="Calibri"/>
              <a:ea typeface="Calibri"/>
              <a:cs typeface="Calibri"/>
              <a:sym typeface="Calibri"/>
            </a:endParaRPr>
          </a:p>
        </p:txBody>
      </p:sp>
      <p:sp>
        <p:nvSpPr>
          <p:cNvPr id="441" name="Google Shape;441;g292f8a47b11_0_25"/>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