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858000" cy="9144000"/>
  <p:embeddedFontLst>
    <p:embeddedFont>
      <p:font typeface="Exo Medium"/>
      <p:regular r:id="rId32"/>
      <p:bold r:id="rId33"/>
      <p:italic r:id="rId34"/>
      <p:boldItalic r:id="rId35"/>
    </p:embeddedFont>
    <p:embeddedFont>
      <p:font typeface="Exo Black"/>
      <p:bold r:id="rId36"/>
      <p:boldItalic r:id="rId37"/>
    </p:embeddedFont>
    <p:embeddedFont>
      <p:font typeface="Exo 2"/>
      <p:regular r:id="rId38"/>
      <p:bold r:id="rId39"/>
      <p:italic r:id="rId40"/>
      <p:boldItalic r:id="rId41"/>
    </p:embeddedFont>
    <p:embeddedFont>
      <p:font typeface="Ex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32">
          <p15:clr>
            <a:srgbClr val="A4A3A4"/>
          </p15:clr>
        </p15:guide>
        <p15:guide id="2" pos="336">
          <p15:clr>
            <a:srgbClr val="A4A3A4"/>
          </p15:clr>
        </p15:guide>
        <p15:guide id="3" pos="3504">
          <p15:clr>
            <a:srgbClr val="A4A3A4"/>
          </p15:clr>
        </p15:guide>
        <p15:guide id="4" orient="horz" pos="288">
          <p15:clr>
            <a:srgbClr val="A4A3A4"/>
          </p15:clr>
        </p15:guide>
        <p15:guide id="5" orient="horz" pos="480">
          <p15:clr>
            <a:srgbClr val="A4A3A4"/>
          </p15:clr>
        </p15:guide>
        <p15:guide id="6" pos="960">
          <p15:clr>
            <a:srgbClr val="A4A3A4"/>
          </p15:clr>
        </p15:guide>
        <p15:guide id="7" pos="2544">
          <p15:clr>
            <a:srgbClr val="A4A3A4"/>
          </p15:clr>
        </p15:guide>
        <p15:guide id="8" orient="horz" pos="816">
          <p15:clr>
            <a:srgbClr val="A4A3A4"/>
          </p15:clr>
        </p15:guide>
        <p15:guide id="9" pos="528">
          <p15:clr>
            <a:srgbClr val="A4A3A4"/>
          </p15:clr>
        </p15:guide>
        <p15:guide id="10" pos="3936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iNBKxmEAcO0Sxy7Ls3Z4h22Z9w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859992-A80F-4532-BAA6-197338D173C8}">
  <a:tblStyle styleId="{06859992-A80F-4532-BAA6-197338D173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32" orient="horz"/>
        <p:guide pos="336"/>
        <p:guide pos="3504"/>
        <p:guide pos="288" orient="horz"/>
        <p:guide pos="480" orient="horz"/>
        <p:guide pos="960"/>
        <p:guide pos="2544"/>
        <p:guide pos="816" orient="horz"/>
        <p:guide pos="528"/>
        <p:guide pos="393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2-italic.fntdata"/><Relationship Id="rId20" Type="http://schemas.openxmlformats.org/officeDocument/2006/relationships/slide" Target="slides/slide14.xml"/><Relationship Id="rId42" Type="http://schemas.openxmlformats.org/officeDocument/2006/relationships/font" Target="fonts/Exo-regular.fntdata"/><Relationship Id="rId41" Type="http://schemas.openxmlformats.org/officeDocument/2006/relationships/font" Target="fonts/Exo2-boldItalic.fntdata"/><Relationship Id="rId22" Type="http://schemas.openxmlformats.org/officeDocument/2006/relationships/slide" Target="slides/slide16.xml"/><Relationship Id="rId44" Type="http://schemas.openxmlformats.org/officeDocument/2006/relationships/font" Target="fonts/Exo-italic.fntdata"/><Relationship Id="rId21" Type="http://schemas.openxmlformats.org/officeDocument/2006/relationships/slide" Target="slides/slide15.xml"/><Relationship Id="rId43" Type="http://schemas.openxmlformats.org/officeDocument/2006/relationships/font" Target="fonts/Ex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Ex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ExoMedium-bold.fntdata"/><Relationship Id="rId10" Type="http://schemas.openxmlformats.org/officeDocument/2006/relationships/slide" Target="slides/slide4.xml"/><Relationship Id="rId32" Type="http://schemas.openxmlformats.org/officeDocument/2006/relationships/font" Target="fonts/ExoMedium-regular.fntdata"/><Relationship Id="rId13" Type="http://schemas.openxmlformats.org/officeDocument/2006/relationships/slide" Target="slides/slide7.xml"/><Relationship Id="rId35" Type="http://schemas.openxmlformats.org/officeDocument/2006/relationships/font" Target="fonts/Exo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ExoMedium-italic.fntdata"/><Relationship Id="rId15" Type="http://schemas.openxmlformats.org/officeDocument/2006/relationships/slide" Target="slides/slide9.xml"/><Relationship Id="rId37" Type="http://schemas.openxmlformats.org/officeDocument/2006/relationships/font" Target="fonts/ExoBlack-boldItalic.fntdata"/><Relationship Id="rId14" Type="http://schemas.openxmlformats.org/officeDocument/2006/relationships/slide" Target="slides/slide8.xml"/><Relationship Id="rId36" Type="http://schemas.openxmlformats.org/officeDocument/2006/relationships/font" Target="fonts/ExoBlack-bold.fntdata"/><Relationship Id="rId17" Type="http://schemas.openxmlformats.org/officeDocument/2006/relationships/slide" Target="slides/slide11.xml"/><Relationship Id="rId39" Type="http://schemas.openxmlformats.org/officeDocument/2006/relationships/font" Target="fonts/Exo2-bold.fntdata"/><Relationship Id="rId16" Type="http://schemas.openxmlformats.org/officeDocument/2006/relationships/slide" Target="slides/slide10.xml"/><Relationship Id="rId38" Type="http://schemas.openxmlformats.org/officeDocument/2006/relationships/font" Target="fonts/Exo2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30-35 slides</a:t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1e30801a7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91e30801a7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16a296b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5d16a296b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46d9210d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946d9210d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46d9210de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946d9210de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946d9210de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2946d9210de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946d9210d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2946d9210d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46d9210de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946d9210de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e16816c81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8e16816c81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8e16816c81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8e16816c81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282" name="Google Shape;282;g28e16816c81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e16816c81_0_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g28e16816c81_0_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440a7a50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9440a7a50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9440a7a50a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8e16816c81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8e16816c81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e16816c81_0_2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28e16816c81_0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8e16816c81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28e16816c81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8e16816c81_0_2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30" name="Google Shape;330;g28e16816c81_0_2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4c5fdd631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24c5fdd631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g24c5fdd631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1e30801a7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70" name="Google Shape;170;g291e30801a7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1e30801a7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91e30801a7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1e30801a7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91e30801a7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5d16a296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5d16a296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4"/>
          <p:cNvSpPr/>
          <p:nvPr>
            <p:ph idx="2" type="pic"/>
          </p:nvPr>
        </p:nvSpPr>
        <p:spPr>
          <a:xfrm>
            <a:off x="5867401" y="1176112"/>
            <a:ext cx="4189413" cy="4202113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74"/>
          <p:cNvSpPr/>
          <p:nvPr/>
        </p:nvSpPr>
        <p:spPr>
          <a:xfrm>
            <a:off x="-1981200" y="1176111"/>
            <a:ext cx="7086600" cy="817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8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8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8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8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8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8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1"/>
          <p:cNvSpPr/>
          <p:nvPr>
            <p:ph idx="2" type="pic"/>
          </p:nvPr>
        </p:nvSpPr>
        <p:spPr>
          <a:xfrm>
            <a:off x="533400" y="838200"/>
            <a:ext cx="4878181" cy="4953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0854cc649_9_276"/>
          <p:cNvSpPr/>
          <p:nvPr/>
        </p:nvSpPr>
        <p:spPr>
          <a:xfrm>
            <a:off x="0" y="0"/>
            <a:ext cx="12192000" cy="3124200"/>
          </a:xfrm>
          <a:prstGeom prst="rect">
            <a:avLst/>
          </a:prstGeom>
          <a:solidFill>
            <a:srgbClr val="E11F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a0854cc649_9_276"/>
          <p:cNvSpPr/>
          <p:nvPr>
            <p:ph idx="2" type="pic"/>
          </p:nvPr>
        </p:nvSpPr>
        <p:spPr>
          <a:xfrm>
            <a:off x="9969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4" name="Google Shape;104;g1a0854cc649_9_276"/>
          <p:cNvSpPr/>
          <p:nvPr>
            <p:ph idx="3" type="pic"/>
          </p:nvPr>
        </p:nvSpPr>
        <p:spPr>
          <a:xfrm>
            <a:off x="48831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105" name="Google Shape;105;g1a0854cc649_9_276"/>
          <p:cNvSpPr/>
          <p:nvPr>
            <p:ph idx="4" type="pic"/>
          </p:nvPr>
        </p:nvSpPr>
        <p:spPr>
          <a:xfrm>
            <a:off x="8769350" y="1710767"/>
            <a:ext cx="2349600" cy="23991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</p:sp>
      <p:pic>
        <p:nvPicPr>
          <p:cNvPr id="106" name="Google Shape;106;g1a0854cc649_9_2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1a0854cc649_9_27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6">
  <p:cSld name="2_Title and Content_6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48deb62c30_0_230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g248deb62c30_0_23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1a0854cc649_9_15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7" y="1"/>
            <a:ext cx="12174793" cy="687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1a0854cc649_9_1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a0854cc649_9_153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0854cc649_9_1544"/>
          <p:cNvSpPr/>
          <p:nvPr/>
        </p:nvSpPr>
        <p:spPr>
          <a:xfrm>
            <a:off x="7162800" y="0"/>
            <a:ext cx="5029200" cy="6858000"/>
          </a:xfrm>
          <a:prstGeom prst="rect">
            <a:avLst/>
          </a:prstGeom>
          <a:solidFill>
            <a:srgbClr val="E2262D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a0854cc649_9_1544"/>
          <p:cNvSpPr/>
          <p:nvPr>
            <p:ph idx="2" type="pic"/>
          </p:nvPr>
        </p:nvSpPr>
        <p:spPr>
          <a:xfrm flipH="1" rot="-5400000">
            <a:off x="6248385" y="40990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15" name="Google Shape;115;g1a0854cc649_9_1544"/>
          <p:cNvSpPr/>
          <p:nvPr>
            <p:ph idx="3" type="pic"/>
          </p:nvPr>
        </p:nvSpPr>
        <p:spPr>
          <a:xfrm flipH="1" rot="-5400000">
            <a:off x="6248386" y="204165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16" name="Google Shape;116;g1a0854cc649_9_1544"/>
          <p:cNvSpPr/>
          <p:nvPr>
            <p:ph idx="4" type="pic"/>
          </p:nvPr>
        </p:nvSpPr>
        <p:spPr>
          <a:xfrm flipH="1" rot="-5400000">
            <a:off x="6248386" y="-8491"/>
            <a:ext cx="1828800" cy="277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</p:sp>
      <p:pic>
        <p:nvPicPr>
          <p:cNvPr id="117" name="Google Shape;117;g1a0854cc649_9_15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39400" y="304801"/>
            <a:ext cx="1247249" cy="34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a0854cc649_9_154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3">
  <p:cSld name="2_Title and Content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4c8023a94c_0_585"/>
          <p:cNvSpPr/>
          <p:nvPr>
            <p:ph idx="2" type="pic"/>
          </p:nvPr>
        </p:nvSpPr>
        <p:spPr>
          <a:xfrm>
            <a:off x="4806952" y="1588"/>
            <a:ext cx="7386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g24c8023a94c_0_585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a0854cc649_9_15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a0854cc649_9_15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g1a0854cc649_9_1551"/>
          <p:cNvSpPr txBox="1"/>
          <p:nvPr>
            <p:ph idx="10" type="dt"/>
          </p:nvPr>
        </p:nvSpPr>
        <p:spPr>
          <a:xfrm>
            <a:off x="914400" y="6248400"/>
            <a:ext cx="314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g1a0854cc649_9_1551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a0854cc649_9_1551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7"/>
          <p:cNvSpPr/>
          <p:nvPr>
            <p:ph idx="2" type="pic"/>
          </p:nvPr>
        </p:nvSpPr>
        <p:spPr>
          <a:xfrm>
            <a:off x="5844975" y="1692050"/>
            <a:ext cx="5336400" cy="44559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_10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8e16816c81_0_169"/>
          <p:cNvSpPr/>
          <p:nvPr>
            <p:ph idx="2" type="pic"/>
          </p:nvPr>
        </p:nvSpPr>
        <p:spPr>
          <a:xfrm>
            <a:off x="4806952" y="1588"/>
            <a:ext cx="7386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g28e16816c81_0_169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_8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4c5fdd6318_0_166"/>
          <p:cNvSpPr/>
          <p:nvPr>
            <p:ph idx="2" type="pic"/>
          </p:nvPr>
        </p:nvSpPr>
        <p:spPr>
          <a:xfrm>
            <a:off x="4806952" y="1588"/>
            <a:ext cx="73866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g24c5fdd6318_0_166"/>
          <p:cNvSpPr/>
          <p:nvPr/>
        </p:nvSpPr>
        <p:spPr>
          <a:xfrm>
            <a:off x="-1981200" y="1176111"/>
            <a:ext cx="7086600" cy="8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88cec6dc8_0_186"/>
          <p:cNvSpPr txBox="1"/>
          <p:nvPr>
            <p:ph type="title"/>
          </p:nvPr>
        </p:nvSpPr>
        <p:spPr>
          <a:xfrm>
            <a:off x="866775" y="613063"/>
            <a:ext cx="10449000" cy="1291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rgbClr val="FFFF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8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81"/>
          <p:cNvSpPr/>
          <p:nvPr>
            <p:ph idx="2" type="pic"/>
          </p:nvPr>
        </p:nvSpPr>
        <p:spPr>
          <a:xfrm>
            <a:off x="647700" y="457200"/>
            <a:ext cx="3124200" cy="449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2"/>
          <p:cNvSpPr/>
          <p:nvPr>
            <p:ph idx="2" type="pic"/>
          </p:nvPr>
        </p:nvSpPr>
        <p:spPr>
          <a:xfrm>
            <a:off x="692600" y="1617450"/>
            <a:ext cx="5105700" cy="456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7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79499" y="304801"/>
            <a:ext cx="1207148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gif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62975"/>
            <a:ext cx="12192000" cy="688265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"/>
          <p:cNvSpPr txBox="1"/>
          <p:nvPr>
            <p:ph idx="4294967295" type="body"/>
          </p:nvPr>
        </p:nvSpPr>
        <p:spPr>
          <a:xfrm>
            <a:off x="838200" y="3558325"/>
            <a:ext cx="104160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LESSON 7: CLUSTERING</a:t>
            </a:r>
            <a:endParaRPr/>
          </a:p>
        </p:txBody>
      </p:sp>
      <p:pic>
        <p:nvPicPr>
          <p:cNvPr id="128" name="Google Shape;12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3162" y="537320"/>
            <a:ext cx="1642875" cy="730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"/>
          <p:cNvSpPr txBox="1"/>
          <p:nvPr>
            <p:ph idx="4294967295" type="title"/>
          </p:nvPr>
        </p:nvSpPr>
        <p:spPr>
          <a:xfrm>
            <a:off x="1405949" y="2764525"/>
            <a:ext cx="92805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Exo Black"/>
              <a:buNone/>
            </a:pPr>
            <a:r>
              <a:rPr lang="en-US" sz="6000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X-DATA | DATA ANALYST</a:t>
            </a:r>
            <a:endParaRPr sz="6000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g291e30801a7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91e30801a7_0_161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291e30801a7_0_161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291e30801a7_0_161"/>
          <p:cNvSpPr txBox="1"/>
          <p:nvPr/>
        </p:nvSpPr>
        <p:spPr>
          <a:xfrm>
            <a:off x="551998" y="2905023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CLUSTERING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214" name="Google Shape;214;g291e30801a7_0_1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5d16a296b8_0_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CLUSTERING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20" name="Google Shape;220;g25d16a296b8_0_14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g25d16a296b8_0_14"/>
          <p:cNvSpPr txBox="1"/>
          <p:nvPr>
            <p:ph idx="1" type="body"/>
          </p:nvPr>
        </p:nvSpPr>
        <p:spPr>
          <a:xfrm>
            <a:off x="741025" y="1430400"/>
            <a:ext cx="108390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47320" rtl="0" algn="just">
              <a:lnSpc>
                <a:spcPct val="88750"/>
              </a:lnSpc>
              <a:spcBef>
                <a:spcPts val="840"/>
              </a:spcBef>
              <a:spcAft>
                <a:spcPts val="0"/>
              </a:spcAft>
              <a:buSzPts val="1100"/>
              <a:buNone/>
            </a:pP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Clustering</a:t>
            </a:r>
            <a:r>
              <a:rPr lang="en-US" sz="1600">
                <a:latin typeface="Exo 2"/>
                <a:ea typeface="Exo 2"/>
                <a:cs typeface="Exo 2"/>
                <a:sym typeface="Exo 2"/>
              </a:rPr>
              <a:t> là một thuật toán thuộc nhóm Unsupervised learning. </a:t>
            </a:r>
            <a:endParaRPr sz="1600">
              <a:latin typeface="Exo 2"/>
              <a:ea typeface="Exo 2"/>
              <a:cs typeface="Exo 2"/>
              <a:sym typeface="Exo 2"/>
            </a:endParaRPr>
          </a:p>
          <a:p>
            <a:pPr indent="0" lvl="0" marL="0" marR="147320" rtl="0" algn="just">
              <a:lnSpc>
                <a:spcPct val="8875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Nó thực hiện việc </a:t>
            </a: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tìm</a:t>
            </a:r>
            <a:r>
              <a:rPr lang="en-US" sz="1600">
                <a:latin typeface="Exo 2"/>
                <a:ea typeface="Exo 2"/>
                <a:cs typeface="Exo 2"/>
                <a:sym typeface="Exo 2"/>
              </a:rPr>
              <a:t> ra các dữ liệu</a:t>
            </a: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en-US" sz="1600">
                <a:latin typeface="Exo 2"/>
                <a:ea typeface="Exo 2"/>
                <a:cs typeface="Exo 2"/>
                <a:sym typeface="Exo 2"/>
              </a:rPr>
              <a:t>trong bộ dữ liệu </a:t>
            </a: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có cùng đặc điểm tương tự nhau</a:t>
            </a:r>
            <a:r>
              <a:rPr lang="en-US" sz="1600">
                <a:latin typeface="Exo 2"/>
                <a:ea typeface="Exo 2"/>
                <a:cs typeface="Exo 2"/>
                <a:sym typeface="Exo 2"/>
              </a:rPr>
              <a:t> và </a:t>
            </a: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gom nhóm</a:t>
            </a:r>
            <a:r>
              <a:rPr lang="en-US" sz="1600">
                <a:latin typeface="Exo 2"/>
                <a:ea typeface="Exo 2"/>
                <a:cs typeface="Exo 2"/>
                <a:sym typeface="Exo 2"/>
              </a:rPr>
              <a:t> chúng lại thành </a:t>
            </a: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các cụm riêng biệt</a:t>
            </a:r>
            <a:r>
              <a:rPr lang="en-US" sz="1600">
                <a:latin typeface="Exo 2"/>
                <a:ea typeface="Exo 2"/>
                <a:cs typeface="Exo 2"/>
                <a:sym typeface="Exo 2"/>
              </a:rPr>
              <a:t> (cluster). </a:t>
            </a:r>
            <a:endParaRPr sz="1600">
              <a:latin typeface="Exo 2"/>
              <a:ea typeface="Exo 2"/>
              <a:cs typeface="Exo 2"/>
              <a:sym typeface="Exo 2"/>
            </a:endParaRPr>
          </a:p>
          <a:p>
            <a:pPr indent="0" lvl="0" marL="0" marR="147320" rtl="0" algn="just">
              <a:lnSpc>
                <a:spcPct val="8875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Exo 2"/>
              <a:ea typeface="Exo 2"/>
              <a:cs typeface="Exo 2"/>
              <a:sym typeface="Exo 2"/>
            </a:endParaRPr>
          </a:p>
          <a:p>
            <a:pPr indent="0" lvl="0" marL="0" marR="147320" rtl="0" algn="just">
              <a:lnSpc>
                <a:spcPct val="8875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Exo 2"/>
                <a:ea typeface="Exo 2"/>
                <a:cs typeface="Exo 2"/>
                <a:sym typeface="Exo 2"/>
              </a:rPr>
              <a:t>Clustering có một số dạng phổ biến như: </a:t>
            </a:r>
            <a:endParaRPr sz="1600"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22" name="Google Shape;222;g25d16a296b8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164" y="2972475"/>
            <a:ext cx="8349674" cy="33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5d16a296b8_0_14"/>
          <p:cNvSpPr txBox="1"/>
          <p:nvPr/>
        </p:nvSpPr>
        <p:spPr>
          <a:xfrm>
            <a:off x="2133175" y="3032650"/>
            <a:ext cx="3558000" cy="4002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g25d16a296b8_0_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0275" y="3032650"/>
            <a:ext cx="521525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25d16a296b8_0_14"/>
          <p:cNvSpPr txBox="1"/>
          <p:nvPr/>
        </p:nvSpPr>
        <p:spPr>
          <a:xfrm>
            <a:off x="340975" y="3032650"/>
            <a:ext cx="11193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Exo Medium"/>
                <a:ea typeface="Exo Medium"/>
                <a:cs typeface="Exo Medium"/>
                <a:sym typeface="Exo Medium"/>
              </a:rPr>
              <a:t>This lesson</a:t>
            </a:r>
            <a:endParaRPr b="0" i="0" sz="1400" u="none" cap="none" strike="noStrike">
              <a:solidFill>
                <a:srgbClr val="000000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46d9210de_0_14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g2946d9210d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283" y="2652375"/>
            <a:ext cx="3832749" cy="38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946d9210de_0_14"/>
          <p:cNvSpPr txBox="1"/>
          <p:nvPr/>
        </p:nvSpPr>
        <p:spPr>
          <a:xfrm>
            <a:off x="1524000" y="1045575"/>
            <a:ext cx="9678600" cy="160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CLUSTERING VÀ CLASSIFICATION ĐỀU LÀ TÌM RA CÁC DỮ LIỆU CÓ CÙNG ĐIỂM TƯƠNG ĐỒNG, VẬY 2 MÔ HÌNH NÀY KHÁC GÌ NHAU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46d9210de_0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KHÁC BIỆT GIỮA </a:t>
            </a:r>
            <a:endParaRPr b="1"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CLUSTERING VÀ CLASSIFICATION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38" name="Google Shape;238;g2946d9210de_0_3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g2946d9210de_0_3"/>
          <p:cNvSpPr txBox="1"/>
          <p:nvPr>
            <p:ph idx="1" type="body"/>
          </p:nvPr>
        </p:nvSpPr>
        <p:spPr>
          <a:xfrm>
            <a:off x="676500" y="1651625"/>
            <a:ext cx="108390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147320" rtl="0" algn="ctr">
              <a:lnSpc>
                <a:spcPct val="8875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Exo 2"/>
                <a:ea typeface="Exo 2"/>
                <a:cs typeface="Exo 2"/>
                <a:sym typeface="Exo 2"/>
              </a:rPr>
              <a:t>Xem ví dụ bên dưới</a:t>
            </a:r>
            <a:endParaRPr sz="1600"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240" name="Google Shape;240;g2946d9210de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775" y="2032062"/>
            <a:ext cx="6690450" cy="400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2946d9210de_0_3"/>
          <p:cNvSpPr txBox="1"/>
          <p:nvPr/>
        </p:nvSpPr>
        <p:spPr>
          <a:xfrm>
            <a:off x="1017025" y="5534600"/>
            <a:ext cx="9678600" cy="1111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Bạn rút ra được kết luận gì về sự khác nhau giữa 2 mô hình này ?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2946d9210de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946d9210de_0_25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946d9210de_0_25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2946d9210de_0_25"/>
          <p:cNvSpPr txBox="1"/>
          <p:nvPr/>
        </p:nvSpPr>
        <p:spPr>
          <a:xfrm>
            <a:off x="551998" y="2905023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PARTITION CLUSTERING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250" name="Google Shape;250;g2946d9210de_0_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946d9210de_0_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PARTITION CLUSTERING - K-MEANS CLUSTERING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56" name="Google Shape;256;g2946d9210de_0_36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g2946d9210de_0_36"/>
          <p:cNvSpPr txBox="1"/>
          <p:nvPr>
            <p:ph idx="1" type="body"/>
          </p:nvPr>
        </p:nvSpPr>
        <p:spPr>
          <a:xfrm>
            <a:off x="722600" y="1596325"/>
            <a:ext cx="108390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800">
                <a:latin typeface="Exo"/>
                <a:ea typeface="Exo"/>
                <a:cs typeface="Exo"/>
                <a:sym typeface="Exo"/>
              </a:rPr>
              <a:t>Partitional clustering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(gồm các thuật toán như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K-means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,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K-medoids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): là thuật toán phân chia các điểm dữ liệu thành các cụm (cluster) riêng biệt, sao cho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mỗi điểm dữ liệu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chỉ nằm trong một cụm duy nhất. </a:t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K-Means Clustering là thuật toán rất phổ biến đối với bài toán Clustering. </a:t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K-Means Clustering hoạt động phụ thuộc vào 2 tham số: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K-cluster 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(số cụm mà user muốn phân chia) và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Cluster centroids</a:t>
            </a:r>
            <a:endParaRPr b="1" sz="1800">
              <a:latin typeface="Exo"/>
              <a:ea typeface="Exo"/>
              <a:cs typeface="Exo"/>
              <a:sym typeface="Ex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258" name="Google Shape;258;g2946d9210d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65348" y="3806850"/>
            <a:ext cx="5746275" cy="28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46d9210de_0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CÁCH MÀ K-MEANS CLUSTERING </a:t>
            </a:r>
            <a:endParaRPr b="1"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HOẠT ĐỘNG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64" name="Google Shape;264;g2946d9210de_0_48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g2946d9210de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5575" y="2552537"/>
            <a:ext cx="5182026" cy="38865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946d9210de_0_48"/>
          <p:cNvSpPr txBox="1"/>
          <p:nvPr>
            <p:ph idx="1" type="body"/>
          </p:nvPr>
        </p:nvSpPr>
        <p:spPr>
          <a:xfrm>
            <a:off x="676500" y="1734600"/>
            <a:ext cx="10839000" cy="29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b="1" lang="en-US" sz="1800">
                <a:latin typeface="Exo"/>
                <a:ea typeface="Exo"/>
                <a:cs typeface="Exo"/>
                <a:sym typeface="Exo"/>
              </a:rPr>
              <a:t>Partitional clustering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(gồm các thuật toán như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K-means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,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K-medoids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): là thuật toán phân chia các điểm dữ liệu thành các cụm (cluster) riêng biệt, sao cho </a:t>
            </a:r>
            <a:r>
              <a:rPr b="1" lang="en-US" sz="1800">
                <a:latin typeface="Exo"/>
                <a:ea typeface="Exo"/>
                <a:cs typeface="Exo"/>
                <a:sym typeface="Exo"/>
              </a:rPr>
              <a:t>mỗi điểm dữ liệu</a:t>
            </a: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chỉ nằm trong một cụm duy nhất. </a:t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t/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Cách mà K-Means Clustering hoạt động gồm 4 bước: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25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Exo Medium"/>
              <a:buAutoNum type="arabicPeriod"/>
            </a:pP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Khởi tạo số K các Cluster Centroids ngẫu nhiên</a:t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89189"/>
              <a:buNone/>
            </a:pP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(</a:t>
            </a:r>
            <a:r>
              <a:rPr b="1" lang="en-US" sz="1600">
                <a:latin typeface="Exo"/>
                <a:ea typeface="Exo"/>
                <a:cs typeface="Exo"/>
                <a:sym typeface="Exo"/>
              </a:rPr>
              <a:t>K sẽ do user lựa chọn</a:t>
            </a: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)</a:t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  <a:p>
            <a:pPr indent="-3225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Exo Medium"/>
              <a:buAutoNum type="arabicPeriod"/>
            </a:pP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Gán các điểm dữ liệu vào các Clusters </a:t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  <a:p>
            <a:pPr indent="-3225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Exo Medium"/>
              <a:buAutoNum type="arabicPeriod"/>
            </a:pP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Cập nhật lại Cluster centroids</a:t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  <a:p>
            <a:pPr indent="-32258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Exo Medium"/>
              <a:buAutoNum type="arabicPeriod"/>
            </a:pP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Lặp lại bước 2–3 cho đến khi kết thúc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</a:t>
            </a:r>
            <a:endParaRPr sz="1800">
              <a:latin typeface="Exo Medium"/>
              <a:ea typeface="Exo Medium"/>
              <a:cs typeface="Exo Medium"/>
              <a:sym typeface="Exo Medium"/>
            </a:endParaRPr>
          </a:p>
        </p:txBody>
      </p:sp>
      <p:sp>
        <p:nvSpPr>
          <p:cNvPr id="267" name="Google Shape;267;g2946d9210de_0_48"/>
          <p:cNvSpPr txBox="1"/>
          <p:nvPr/>
        </p:nvSpPr>
        <p:spPr>
          <a:xfrm>
            <a:off x="8176100" y="6276900"/>
            <a:ext cx="1401000" cy="400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Ví dụ với K = 3</a:t>
            </a:r>
            <a:endParaRPr b="0" i="0" sz="1400" u="none" cap="none" strike="noStrike">
              <a:solidFill>
                <a:schemeClr val="lt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8e16816c81_0_5"/>
          <p:cNvSpPr txBox="1"/>
          <p:nvPr/>
        </p:nvSpPr>
        <p:spPr>
          <a:xfrm>
            <a:off x="467575" y="2217225"/>
            <a:ext cx="84645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6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Câu hỏi: </a:t>
            </a:r>
            <a:r>
              <a:rPr b="1" i="0" lang="en-US" sz="2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Với thuật toán </a:t>
            </a:r>
            <a:r>
              <a:rPr b="1" i="0" lang="en-US" sz="26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K-Means</a:t>
            </a:r>
            <a:r>
              <a:rPr b="1" i="0" lang="en-US" sz="2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làm thế nào để chọn được số </a:t>
            </a:r>
            <a:r>
              <a:rPr b="1" i="0" lang="en-US" sz="26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K</a:t>
            </a:r>
            <a:r>
              <a:rPr b="1" i="0" lang="en-US" sz="26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phù hợp?</a:t>
            </a:r>
            <a:endParaRPr b="0" i="0" sz="2600" u="none" cap="none" strike="noStrike">
              <a:solidFill>
                <a:schemeClr val="dk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  <p:grpSp>
        <p:nvGrpSpPr>
          <p:cNvPr id="274" name="Google Shape;274;g28e16816c81_0_5"/>
          <p:cNvGrpSpPr/>
          <p:nvPr/>
        </p:nvGrpSpPr>
        <p:grpSpPr>
          <a:xfrm>
            <a:off x="608459" y="688847"/>
            <a:ext cx="764257" cy="763507"/>
            <a:chOff x="3040984" y="3681059"/>
            <a:chExt cx="356164" cy="355815"/>
          </a:xfrm>
        </p:grpSpPr>
        <p:sp>
          <p:nvSpPr>
            <p:cNvPr id="275" name="Google Shape;275;g28e16816c81_0_5"/>
            <p:cNvSpPr/>
            <p:nvPr/>
          </p:nvSpPr>
          <p:spPr>
            <a:xfrm>
              <a:off x="3040984" y="3681059"/>
              <a:ext cx="356164" cy="355815"/>
            </a:xfrm>
            <a:custGeom>
              <a:rect b="b" l="l" r="r" t="t"/>
              <a:pathLst>
                <a:path extrusionOk="0" h="11205" w="11216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28e16816c81_0_5"/>
            <p:cNvSpPr/>
            <p:nvPr/>
          </p:nvSpPr>
          <p:spPr>
            <a:xfrm>
              <a:off x="3183120" y="3921508"/>
              <a:ext cx="59414" cy="59382"/>
            </a:xfrm>
            <a:custGeom>
              <a:rect b="b" l="l" r="r" t="t"/>
              <a:pathLst>
                <a:path extrusionOk="0" h="1870" w="1871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g28e16816c81_0_5"/>
            <p:cNvSpPr/>
            <p:nvPr/>
          </p:nvSpPr>
          <p:spPr>
            <a:xfrm>
              <a:off x="3149110" y="3735868"/>
              <a:ext cx="141056" cy="174716"/>
            </a:xfrm>
            <a:custGeom>
              <a:rect b="b" l="l" r="r" t="t"/>
              <a:pathLst>
                <a:path extrusionOk="0" h="5502" w="4442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E2262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8" name="Google Shape;278;g28e16816c81_0_5"/>
          <p:cNvSpPr txBox="1"/>
          <p:nvPr/>
        </p:nvSpPr>
        <p:spPr>
          <a:xfrm>
            <a:off x="1561200" y="688825"/>
            <a:ext cx="10139400" cy="1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Fun Quiz: Làm thế nào để lựa chọn số K</a:t>
            </a:r>
            <a:endParaRPr b="1" i="0" sz="34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79" name="Google Shape;279;g28e16816c81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6300" y="3233925"/>
            <a:ext cx="5717101" cy="28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8e16816c81_0_172"/>
          <p:cNvSpPr txBox="1"/>
          <p:nvPr/>
        </p:nvSpPr>
        <p:spPr>
          <a:xfrm>
            <a:off x="5053975" y="1070075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285" name="Google Shape;285;g28e16816c81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8e16816c81_0_172"/>
          <p:cNvSpPr/>
          <p:nvPr/>
        </p:nvSpPr>
        <p:spPr>
          <a:xfrm>
            <a:off x="5106978" y="2034428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1. Giới thiệu về bài toán Clustering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7" name="Google Shape;287;g28e16816c81_0_172"/>
          <p:cNvSpPr/>
          <p:nvPr/>
        </p:nvSpPr>
        <p:spPr>
          <a:xfrm>
            <a:off x="5106978" y="3934426"/>
            <a:ext cx="6535200" cy="7725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3. Phương pháp Silhouette - Elbow</a:t>
            </a:r>
            <a:endParaRPr b="1" i="0" sz="20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8" name="Google Shape;288;g28e16816c81_0_172"/>
          <p:cNvSpPr/>
          <p:nvPr/>
        </p:nvSpPr>
        <p:spPr>
          <a:xfrm>
            <a:off x="5106978" y="2984428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2. Unsupervised Learning. K-Means Clustering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89" name="Google Shape;289;g28e16816c81_0_172"/>
          <p:cNvSpPr/>
          <p:nvPr/>
        </p:nvSpPr>
        <p:spPr>
          <a:xfrm>
            <a:off x="5106978" y="4884426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  </a:t>
            </a:r>
            <a:r>
              <a:rPr b="1" i="0" lang="en-US" sz="2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4. Practices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g28e16816c81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9500" y="2174875"/>
            <a:ext cx="469351" cy="4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28e16816c81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5575" y="3124875"/>
            <a:ext cx="469351" cy="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28e16816c81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g28e16816c81_0_183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g28e16816c81_0_183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8e16816c81_0_183"/>
          <p:cNvSpPr txBox="1"/>
          <p:nvPr/>
        </p:nvSpPr>
        <p:spPr>
          <a:xfrm>
            <a:off x="551998" y="2905023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SILHOUETTE METHODS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300" name="Google Shape;300;g28e16816c81_0_1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440a7a50a_0_0"/>
          <p:cNvSpPr txBox="1"/>
          <p:nvPr/>
        </p:nvSpPr>
        <p:spPr>
          <a:xfrm>
            <a:off x="3612950" y="531900"/>
            <a:ext cx="4453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5300" u="none" cap="none" strike="noStrike">
                <a:solidFill>
                  <a:srgbClr val="000000"/>
                </a:solidFill>
                <a:latin typeface="Exo"/>
                <a:ea typeface="Exo"/>
                <a:cs typeface="Exo"/>
                <a:sym typeface="Exo"/>
              </a:rPr>
              <a:t>OVERVIEW</a:t>
            </a:r>
            <a:endParaRPr b="1" i="0" sz="5400" u="none" cap="none" strike="noStrike">
              <a:solidFill>
                <a:srgbClr val="000000"/>
              </a:solidFill>
              <a:latin typeface="Exo"/>
              <a:ea typeface="Exo"/>
              <a:cs typeface="Exo"/>
              <a:sym typeface="Exo"/>
            </a:endParaRPr>
          </a:p>
        </p:txBody>
      </p:sp>
      <p:grpSp>
        <p:nvGrpSpPr>
          <p:cNvPr id="136" name="Google Shape;136;g29440a7a50a_0_0"/>
          <p:cNvGrpSpPr/>
          <p:nvPr/>
        </p:nvGrpSpPr>
        <p:grpSpPr>
          <a:xfrm>
            <a:off x="385200" y="1295401"/>
            <a:ext cx="10909300" cy="5562600"/>
            <a:chOff x="697200" y="1295401"/>
            <a:chExt cx="10909300" cy="5562600"/>
          </a:xfrm>
        </p:grpSpPr>
        <p:pic>
          <p:nvPicPr>
            <p:cNvPr id="137" name="Google Shape;137;g29440a7a50a_0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7200" y="1295401"/>
              <a:ext cx="10909300" cy="5562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g29440a7a50a_0_0"/>
            <p:cNvSpPr txBox="1"/>
            <p:nvPr/>
          </p:nvSpPr>
          <p:spPr>
            <a:xfrm>
              <a:off x="6747400" y="3775800"/>
              <a:ext cx="1788300" cy="400200"/>
            </a:xfrm>
            <a:prstGeom prst="rect">
              <a:avLst/>
            </a:prstGeom>
            <a:noFill/>
            <a:ln cap="flat" cmpd="sng" w="9525">
              <a:solidFill>
                <a:srgbClr val="E31F26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8e16816c81_0_191"/>
          <p:cNvSpPr txBox="1"/>
          <p:nvPr>
            <p:ph type="title"/>
          </p:nvPr>
        </p:nvSpPr>
        <p:spPr>
          <a:xfrm>
            <a:off x="448000" y="991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SILHOUETTE METHOD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06" name="Google Shape;306;g28e16816c81_0_191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g28e16816c81_0_191"/>
          <p:cNvSpPr/>
          <p:nvPr/>
        </p:nvSpPr>
        <p:spPr>
          <a:xfrm>
            <a:off x="807500" y="2031475"/>
            <a:ext cx="165900" cy="820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font, diagram, symbol, white&#10;&#10;Description automatically generated" id="308" name="Google Shape;308;g28e16816c81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1600" y="2862125"/>
            <a:ext cx="1076325" cy="571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g28e16816c81_0_191"/>
          <p:cNvSpPr txBox="1"/>
          <p:nvPr>
            <p:ph idx="1" type="body"/>
          </p:nvPr>
        </p:nvSpPr>
        <p:spPr>
          <a:xfrm>
            <a:off x="448000" y="1086025"/>
            <a:ext cx="108390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Silhouette là phương pháp đo lường khoảng cách của mỗi điểm dữ liệu trong một cụm gần hay xa so với cụm gần đó (neighboring cluster).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Silhouette có giá trị trong phạm vi từ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[-1, 1]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với việc: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	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 1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khi dữ liệu ở rất xa cụm gần đó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800">
                <a:latin typeface="Exo Medium"/>
                <a:ea typeface="Exo Medium"/>
                <a:cs typeface="Exo Medium"/>
                <a:sym typeface="Exo Medium"/>
              </a:rPr>
              <a:t> 	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~ 0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khi dữ liệu ở rất gần cụm gần đó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	giá trị silhouette nhận giá trị âm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khi dữ liệu bị gán sai cụm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Giá trị trung bình của Silhouette trong cả bộ dữ liệu được tính như sau: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800"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latin typeface="Exo Medium"/>
                <a:ea typeface="Exo Medium"/>
                <a:cs typeface="Exo Medium"/>
                <a:sym typeface="Exo Medium"/>
              </a:rPr>
              <a:t>Để chọn được K cụm tốt nhất với Silhouette, bạn có thể chọn 1 dải số (range) K và trực quan giá trị silhouette với mỗi K tương ứng. </a:t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310" name="Google Shape;310;g28e16816c81_0_1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8550" y="3986050"/>
            <a:ext cx="4020762" cy="28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28e16816c81_0_2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28e16816c81_0_204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28e16816c81_0_204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28e16816c81_0_204"/>
          <p:cNvSpPr txBox="1"/>
          <p:nvPr/>
        </p:nvSpPr>
        <p:spPr>
          <a:xfrm>
            <a:off x="551998" y="2905023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ELBOW METHODS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319" name="Google Shape;319;g28e16816c81_0_2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8e16816c81_0_212"/>
          <p:cNvSpPr txBox="1"/>
          <p:nvPr>
            <p:ph type="title"/>
          </p:nvPr>
        </p:nvSpPr>
        <p:spPr>
          <a:xfrm>
            <a:off x="411125" y="1935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ELBOW METHOD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25" name="Google Shape;325;g28e16816c81_0_212"/>
          <p:cNvSpPr txBox="1"/>
          <p:nvPr>
            <p:ph idx="12" type="sldNum"/>
          </p:nvPr>
        </p:nvSpPr>
        <p:spPr>
          <a:xfrm>
            <a:off x="8765250" y="6229975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6" name="Google Shape;326;g28e16816c81_0_212"/>
          <p:cNvSpPr txBox="1"/>
          <p:nvPr>
            <p:ph idx="1" type="body"/>
          </p:nvPr>
        </p:nvSpPr>
        <p:spPr>
          <a:xfrm>
            <a:off x="533400" y="1242425"/>
            <a:ext cx="10839000" cy="46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Với Elbow, thay vì việc tính toán các chỉ số Silhouette, ta chỉ tính giá trị WCSS (Within-Cluster of Square).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WCSS là tổng bình phương khoảng cách từ điểm dữ liệu đến centroids của cụm (cluster) đó.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Để xác định được số cụm K mong muốn, ta cũng sẽ trực quan biểu đồ các giá trị WCSS của mỗi K. 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1600">
                <a:solidFill>
                  <a:srgbClr val="E31F26"/>
                </a:solidFill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Khi số K tăng lên, WCSS sẽ giảm, </a:t>
            </a:r>
            <a:r>
              <a:rPr b="1" lang="en-US" sz="1600"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khi đến 1 ngưỡng K nào đó, </a:t>
            </a:r>
            <a:r>
              <a:rPr lang="en-US" sz="1600"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giá trị WCSS sẽ không còn giảm nhiều, khi đó, giá trị </a:t>
            </a:r>
            <a:r>
              <a:rPr b="1" lang="en-US" sz="1600">
                <a:highlight>
                  <a:srgbClr val="FFFFFF"/>
                </a:highlight>
                <a:latin typeface="Exo"/>
                <a:ea typeface="Exo"/>
                <a:cs typeface="Exo"/>
                <a:sym typeface="Exo"/>
              </a:rPr>
              <a:t>K </a:t>
            </a:r>
            <a:r>
              <a:rPr lang="en-US" sz="1600">
                <a:highlight>
                  <a:srgbClr val="FFFFFF"/>
                </a:highlight>
                <a:latin typeface="Exo Medium"/>
                <a:ea typeface="Exo Medium"/>
                <a:cs typeface="Exo Medium"/>
                <a:sym typeface="Exo Medium"/>
              </a:rPr>
              <a:t>tại ngưỡng đó được gọi là “Elbow” và ta sẽ chọn số cụm K thích hợp đúng với điểm Elbow.</a:t>
            </a:r>
            <a:endParaRPr sz="1600">
              <a:highlight>
                <a:srgbClr val="FFFFFF"/>
              </a:highlight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Exo Medium"/>
              <a:ea typeface="Exo Medium"/>
              <a:cs typeface="Exo Medium"/>
              <a:sym typeface="Exo Medium"/>
            </a:endParaRPr>
          </a:p>
        </p:txBody>
      </p:sp>
      <p:pic>
        <p:nvPicPr>
          <p:cNvPr id="327" name="Google Shape;327;g28e16816c81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7425" y="2882075"/>
            <a:ext cx="4529000" cy="39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e16816c81_0_222"/>
          <p:cNvSpPr txBox="1"/>
          <p:nvPr/>
        </p:nvSpPr>
        <p:spPr>
          <a:xfrm>
            <a:off x="5053975" y="1070075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33" name="Google Shape;333;g28e16816c81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28e16816c81_0_222"/>
          <p:cNvSpPr/>
          <p:nvPr/>
        </p:nvSpPr>
        <p:spPr>
          <a:xfrm>
            <a:off x="5106978" y="2034428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1. Giới thiệu về bài toán Clustering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5" name="Google Shape;335;g28e16816c81_0_222"/>
          <p:cNvSpPr/>
          <p:nvPr/>
        </p:nvSpPr>
        <p:spPr>
          <a:xfrm>
            <a:off x="5106978" y="3934426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3. Phương pháp Silhouette - Elbow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6" name="Google Shape;336;g28e16816c81_0_222"/>
          <p:cNvSpPr/>
          <p:nvPr/>
        </p:nvSpPr>
        <p:spPr>
          <a:xfrm>
            <a:off x="5106978" y="2984428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2. Unsupervised Learning. K-Means Clustering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37" name="Google Shape;337;g28e16816c81_0_222"/>
          <p:cNvSpPr/>
          <p:nvPr/>
        </p:nvSpPr>
        <p:spPr>
          <a:xfrm>
            <a:off x="5106978" y="4884426"/>
            <a:ext cx="6535200" cy="7725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4. Practices</a:t>
            </a:r>
            <a:endParaRPr b="1" i="0" sz="20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38" name="Google Shape;338;g28e16816c81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9500" y="2174875"/>
            <a:ext cx="469351" cy="4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28e16816c81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5575" y="3124875"/>
            <a:ext cx="469351" cy="4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28e16816c81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95575" y="4074875"/>
            <a:ext cx="469351" cy="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g24c5fdd631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0750" y="2043475"/>
            <a:ext cx="4117675" cy="31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7" name="Google Shape;347;g24c5fdd6318_0_0"/>
          <p:cNvGrpSpPr/>
          <p:nvPr/>
        </p:nvGrpSpPr>
        <p:grpSpPr>
          <a:xfrm>
            <a:off x="3806300" y="1145425"/>
            <a:ext cx="4431900" cy="708000"/>
            <a:chOff x="3880050" y="408000"/>
            <a:chExt cx="4431900" cy="708000"/>
          </a:xfrm>
        </p:grpSpPr>
        <p:sp>
          <p:nvSpPr>
            <p:cNvPr id="348" name="Google Shape;348;g24c5fdd6318_0_0"/>
            <p:cNvSpPr txBox="1"/>
            <p:nvPr/>
          </p:nvSpPr>
          <p:spPr>
            <a:xfrm>
              <a:off x="3880050" y="408000"/>
              <a:ext cx="4431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4000" u="none" cap="none" strike="noStrike">
                  <a:solidFill>
                    <a:srgbClr val="000000"/>
                  </a:solidFill>
                  <a:latin typeface="Exo"/>
                  <a:ea typeface="Exo"/>
                  <a:cs typeface="Exo"/>
                  <a:sym typeface="Exo"/>
                </a:rPr>
                <a:t> PRACTICES</a:t>
              </a:r>
              <a:endPara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g24c5fdd6318_0_0"/>
            <p:cNvGrpSpPr/>
            <p:nvPr/>
          </p:nvGrpSpPr>
          <p:grpSpPr>
            <a:xfrm>
              <a:off x="4249100" y="524796"/>
              <a:ext cx="474874" cy="474408"/>
              <a:chOff x="3040984" y="3681059"/>
              <a:chExt cx="356164" cy="355815"/>
            </a:xfrm>
          </p:grpSpPr>
          <p:sp>
            <p:nvSpPr>
              <p:cNvPr id="350" name="Google Shape;350;g24c5fdd6318_0_0"/>
              <p:cNvSpPr/>
              <p:nvPr/>
            </p:nvSpPr>
            <p:spPr>
              <a:xfrm>
                <a:off x="3040984" y="3681059"/>
                <a:ext cx="356164" cy="355815"/>
              </a:xfrm>
              <a:custGeom>
                <a:rect b="b" l="l" r="r" t="t"/>
                <a:pathLst>
                  <a:path extrusionOk="0" h="11205" w="11216">
                    <a:moveTo>
                      <a:pt x="5620" y="0"/>
                    </a:moveTo>
                    <a:cubicBezTo>
                      <a:pt x="4274" y="0"/>
                      <a:pt x="2965" y="488"/>
                      <a:pt x="1953" y="1369"/>
                    </a:cubicBezTo>
                    <a:cubicBezTo>
                      <a:pt x="1881" y="1429"/>
                      <a:pt x="1881" y="1536"/>
                      <a:pt x="1941" y="1608"/>
                    </a:cubicBezTo>
                    <a:cubicBezTo>
                      <a:pt x="1972" y="1645"/>
                      <a:pt x="2016" y="1663"/>
                      <a:pt x="2061" y="1663"/>
                    </a:cubicBezTo>
                    <a:cubicBezTo>
                      <a:pt x="2103" y="1663"/>
                      <a:pt x="2145" y="1648"/>
                      <a:pt x="2179" y="1620"/>
                    </a:cubicBezTo>
                    <a:cubicBezTo>
                      <a:pt x="3131" y="786"/>
                      <a:pt x="4358" y="346"/>
                      <a:pt x="5620" y="346"/>
                    </a:cubicBezTo>
                    <a:cubicBezTo>
                      <a:pt x="7013" y="346"/>
                      <a:pt x="8346" y="893"/>
                      <a:pt x="9335" y="1893"/>
                    </a:cubicBezTo>
                    <a:cubicBezTo>
                      <a:pt x="10335" y="2882"/>
                      <a:pt x="10882" y="4215"/>
                      <a:pt x="10882" y="5608"/>
                    </a:cubicBezTo>
                    <a:cubicBezTo>
                      <a:pt x="10882" y="7013"/>
                      <a:pt x="10335" y="8335"/>
                      <a:pt x="9335" y="9335"/>
                    </a:cubicBezTo>
                    <a:cubicBezTo>
                      <a:pt x="8346" y="10323"/>
                      <a:pt x="7013" y="10883"/>
                      <a:pt x="5620" y="10883"/>
                    </a:cubicBezTo>
                    <a:cubicBezTo>
                      <a:pt x="4215" y="10883"/>
                      <a:pt x="2893" y="10323"/>
                      <a:pt x="1893" y="9335"/>
                    </a:cubicBezTo>
                    <a:cubicBezTo>
                      <a:pt x="893" y="8335"/>
                      <a:pt x="345" y="7013"/>
                      <a:pt x="345" y="5608"/>
                    </a:cubicBezTo>
                    <a:cubicBezTo>
                      <a:pt x="345" y="4298"/>
                      <a:pt x="822" y="3048"/>
                      <a:pt x="1703" y="2084"/>
                    </a:cubicBezTo>
                    <a:cubicBezTo>
                      <a:pt x="1762" y="2012"/>
                      <a:pt x="1762" y="1905"/>
                      <a:pt x="1691" y="1846"/>
                    </a:cubicBezTo>
                    <a:cubicBezTo>
                      <a:pt x="1657" y="1817"/>
                      <a:pt x="1614" y="1802"/>
                      <a:pt x="1573" y="1802"/>
                    </a:cubicBezTo>
                    <a:cubicBezTo>
                      <a:pt x="1528" y="1802"/>
                      <a:pt x="1484" y="1820"/>
                      <a:pt x="1453" y="1858"/>
                    </a:cubicBezTo>
                    <a:cubicBezTo>
                      <a:pt x="512" y="2882"/>
                      <a:pt x="0" y="4227"/>
                      <a:pt x="0" y="5608"/>
                    </a:cubicBezTo>
                    <a:cubicBezTo>
                      <a:pt x="0" y="7096"/>
                      <a:pt x="583" y="8513"/>
                      <a:pt x="1643" y="9573"/>
                    </a:cubicBezTo>
                    <a:cubicBezTo>
                      <a:pt x="2703" y="10621"/>
                      <a:pt x="4096" y="11204"/>
                      <a:pt x="5608" y="11204"/>
                    </a:cubicBezTo>
                    <a:cubicBezTo>
                      <a:pt x="7108" y="11204"/>
                      <a:pt x="8501" y="10621"/>
                      <a:pt x="9561" y="9573"/>
                    </a:cubicBezTo>
                    <a:cubicBezTo>
                      <a:pt x="10620" y="8513"/>
                      <a:pt x="11204" y="7108"/>
                      <a:pt x="11204" y="5608"/>
                    </a:cubicBezTo>
                    <a:cubicBezTo>
                      <a:pt x="11216" y="4096"/>
                      <a:pt x="10632" y="2691"/>
                      <a:pt x="9573" y="1631"/>
                    </a:cubicBezTo>
                    <a:cubicBezTo>
                      <a:pt x="8525" y="572"/>
                      <a:pt x="7120" y="0"/>
                      <a:pt x="5620" y="0"/>
                    </a:cubicBezTo>
                    <a:close/>
                  </a:path>
                </a:pathLst>
              </a:custGeom>
              <a:solidFill>
                <a:srgbClr val="E2262D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g24c5fdd6318_0_0"/>
              <p:cNvSpPr/>
              <p:nvPr/>
            </p:nvSpPr>
            <p:spPr>
              <a:xfrm>
                <a:off x="3183120" y="3921508"/>
                <a:ext cx="59414" cy="59382"/>
              </a:xfrm>
              <a:custGeom>
                <a:rect b="b" l="l" r="r" t="t"/>
                <a:pathLst>
                  <a:path extrusionOk="0" h="1870" w="1871">
                    <a:moveTo>
                      <a:pt x="929" y="334"/>
                    </a:moveTo>
                    <a:cubicBezTo>
                      <a:pt x="1263" y="334"/>
                      <a:pt x="1549" y="608"/>
                      <a:pt x="1549" y="941"/>
                    </a:cubicBezTo>
                    <a:cubicBezTo>
                      <a:pt x="1549" y="1263"/>
                      <a:pt x="1263" y="1548"/>
                      <a:pt x="929" y="1548"/>
                    </a:cubicBezTo>
                    <a:cubicBezTo>
                      <a:pt x="608" y="1548"/>
                      <a:pt x="334" y="1287"/>
                      <a:pt x="334" y="941"/>
                    </a:cubicBezTo>
                    <a:cubicBezTo>
                      <a:pt x="334" y="596"/>
                      <a:pt x="608" y="334"/>
                      <a:pt x="929" y="334"/>
                    </a:cubicBezTo>
                    <a:close/>
                    <a:moveTo>
                      <a:pt x="929" y="1"/>
                    </a:moveTo>
                    <a:cubicBezTo>
                      <a:pt x="429" y="1"/>
                      <a:pt x="1" y="417"/>
                      <a:pt x="1" y="941"/>
                    </a:cubicBezTo>
                    <a:cubicBezTo>
                      <a:pt x="1" y="1453"/>
                      <a:pt x="417" y="1870"/>
                      <a:pt x="929" y="1870"/>
                    </a:cubicBezTo>
                    <a:cubicBezTo>
                      <a:pt x="1191" y="1870"/>
                      <a:pt x="1430" y="1775"/>
                      <a:pt x="1608" y="1596"/>
                    </a:cubicBezTo>
                    <a:cubicBezTo>
                      <a:pt x="1787" y="1417"/>
                      <a:pt x="1870" y="1179"/>
                      <a:pt x="1870" y="941"/>
                    </a:cubicBezTo>
                    <a:cubicBezTo>
                      <a:pt x="1870" y="679"/>
                      <a:pt x="1763" y="453"/>
                      <a:pt x="1584" y="263"/>
                    </a:cubicBezTo>
                    <a:cubicBezTo>
                      <a:pt x="1406" y="108"/>
                      <a:pt x="1191" y="1"/>
                      <a:pt x="929" y="1"/>
                    </a:cubicBezTo>
                    <a:close/>
                  </a:path>
                </a:pathLst>
              </a:custGeom>
              <a:solidFill>
                <a:srgbClr val="E2262D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g24c5fdd6318_0_0"/>
              <p:cNvSpPr/>
              <p:nvPr/>
            </p:nvSpPr>
            <p:spPr>
              <a:xfrm>
                <a:off x="3149110" y="3735868"/>
                <a:ext cx="141056" cy="174716"/>
              </a:xfrm>
              <a:custGeom>
                <a:rect b="b" l="l" r="r" t="t"/>
                <a:pathLst>
                  <a:path extrusionOk="0" h="5502" w="4442">
                    <a:moveTo>
                      <a:pt x="2143" y="1"/>
                    </a:moveTo>
                    <a:cubicBezTo>
                      <a:pt x="1322" y="1"/>
                      <a:pt x="810" y="286"/>
                      <a:pt x="536" y="501"/>
                    </a:cubicBezTo>
                    <a:cubicBezTo>
                      <a:pt x="191" y="786"/>
                      <a:pt x="0" y="1156"/>
                      <a:pt x="0" y="1513"/>
                    </a:cubicBezTo>
                    <a:cubicBezTo>
                      <a:pt x="0" y="1739"/>
                      <a:pt x="84" y="1941"/>
                      <a:pt x="262" y="2084"/>
                    </a:cubicBezTo>
                    <a:cubicBezTo>
                      <a:pt x="393" y="2203"/>
                      <a:pt x="596" y="2263"/>
                      <a:pt x="774" y="2263"/>
                    </a:cubicBezTo>
                    <a:cubicBezTo>
                      <a:pt x="1084" y="2263"/>
                      <a:pt x="1227" y="2049"/>
                      <a:pt x="1334" y="1894"/>
                    </a:cubicBezTo>
                    <a:cubicBezTo>
                      <a:pt x="1465" y="1679"/>
                      <a:pt x="1596" y="1489"/>
                      <a:pt x="2108" y="1489"/>
                    </a:cubicBezTo>
                    <a:cubicBezTo>
                      <a:pt x="2286" y="1489"/>
                      <a:pt x="2858" y="1525"/>
                      <a:pt x="2858" y="2001"/>
                    </a:cubicBezTo>
                    <a:cubicBezTo>
                      <a:pt x="2858" y="2358"/>
                      <a:pt x="2512" y="2632"/>
                      <a:pt x="2227" y="2858"/>
                    </a:cubicBezTo>
                    <a:cubicBezTo>
                      <a:pt x="2155" y="2918"/>
                      <a:pt x="2072" y="2965"/>
                      <a:pt x="2024" y="3025"/>
                    </a:cubicBezTo>
                    <a:cubicBezTo>
                      <a:pt x="1679" y="3323"/>
                      <a:pt x="1286" y="3763"/>
                      <a:pt x="1286" y="4668"/>
                    </a:cubicBezTo>
                    <a:cubicBezTo>
                      <a:pt x="1286" y="5180"/>
                      <a:pt x="1405" y="5501"/>
                      <a:pt x="2000" y="5501"/>
                    </a:cubicBezTo>
                    <a:cubicBezTo>
                      <a:pt x="2274" y="5501"/>
                      <a:pt x="2465" y="5442"/>
                      <a:pt x="2596" y="5323"/>
                    </a:cubicBezTo>
                    <a:cubicBezTo>
                      <a:pt x="2703" y="5216"/>
                      <a:pt x="2762" y="5085"/>
                      <a:pt x="2762" y="4918"/>
                    </a:cubicBezTo>
                    <a:cubicBezTo>
                      <a:pt x="2762" y="4430"/>
                      <a:pt x="2762" y="4192"/>
                      <a:pt x="3263" y="3787"/>
                    </a:cubicBezTo>
                    <a:lnTo>
                      <a:pt x="3286" y="3787"/>
                    </a:lnTo>
                    <a:cubicBezTo>
                      <a:pt x="3298" y="3775"/>
                      <a:pt x="3322" y="3763"/>
                      <a:pt x="3358" y="3727"/>
                    </a:cubicBezTo>
                    <a:cubicBezTo>
                      <a:pt x="3429" y="3680"/>
                      <a:pt x="3453" y="3573"/>
                      <a:pt x="3393" y="3489"/>
                    </a:cubicBezTo>
                    <a:cubicBezTo>
                      <a:pt x="3360" y="3449"/>
                      <a:pt x="3311" y="3427"/>
                      <a:pt x="3261" y="3427"/>
                    </a:cubicBezTo>
                    <a:cubicBezTo>
                      <a:pt x="3224" y="3427"/>
                      <a:pt x="3186" y="3440"/>
                      <a:pt x="3155" y="3465"/>
                    </a:cubicBezTo>
                    <a:cubicBezTo>
                      <a:pt x="3120" y="3477"/>
                      <a:pt x="3108" y="3513"/>
                      <a:pt x="3072" y="3525"/>
                    </a:cubicBezTo>
                    <a:lnTo>
                      <a:pt x="3060" y="3525"/>
                    </a:lnTo>
                    <a:cubicBezTo>
                      <a:pt x="2465" y="3989"/>
                      <a:pt x="2429" y="4346"/>
                      <a:pt x="2429" y="4906"/>
                    </a:cubicBezTo>
                    <a:cubicBezTo>
                      <a:pt x="2429" y="4977"/>
                      <a:pt x="2429" y="5156"/>
                      <a:pt x="2000" y="5156"/>
                    </a:cubicBezTo>
                    <a:cubicBezTo>
                      <a:pt x="1798" y="5156"/>
                      <a:pt x="1739" y="5120"/>
                      <a:pt x="1703" y="5085"/>
                    </a:cubicBezTo>
                    <a:cubicBezTo>
                      <a:pt x="1643" y="5025"/>
                      <a:pt x="1619" y="4882"/>
                      <a:pt x="1619" y="4656"/>
                    </a:cubicBezTo>
                    <a:cubicBezTo>
                      <a:pt x="1619" y="3882"/>
                      <a:pt x="1929" y="3513"/>
                      <a:pt x="2227" y="3251"/>
                    </a:cubicBezTo>
                    <a:cubicBezTo>
                      <a:pt x="2286" y="3215"/>
                      <a:pt x="2346" y="3156"/>
                      <a:pt x="2417" y="3108"/>
                    </a:cubicBezTo>
                    <a:cubicBezTo>
                      <a:pt x="2762" y="2858"/>
                      <a:pt x="3179" y="2525"/>
                      <a:pt x="3179" y="1989"/>
                    </a:cubicBezTo>
                    <a:cubicBezTo>
                      <a:pt x="3179" y="1465"/>
                      <a:pt x="2762" y="1144"/>
                      <a:pt x="2108" y="1144"/>
                    </a:cubicBezTo>
                    <a:cubicBezTo>
                      <a:pt x="1417" y="1144"/>
                      <a:pt x="1215" y="1453"/>
                      <a:pt x="1048" y="1691"/>
                    </a:cubicBezTo>
                    <a:cubicBezTo>
                      <a:pt x="941" y="1858"/>
                      <a:pt x="881" y="1918"/>
                      <a:pt x="750" y="1918"/>
                    </a:cubicBezTo>
                    <a:cubicBezTo>
                      <a:pt x="572" y="1918"/>
                      <a:pt x="322" y="1810"/>
                      <a:pt x="322" y="1513"/>
                    </a:cubicBezTo>
                    <a:cubicBezTo>
                      <a:pt x="322" y="1322"/>
                      <a:pt x="429" y="1025"/>
                      <a:pt x="738" y="775"/>
                    </a:cubicBezTo>
                    <a:cubicBezTo>
                      <a:pt x="977" y="572"/>
                      <a:pt x="1405" y="334"/>
                      <a:pt x="2131" y="334"/>
                    </a:cubicBezTo>
                    <a:cubicBezTo>
                      <a:pt x="3298" y="334"/>
                      <a:pt x="4120" y="953"/>
                      <a:pt x="4120" y="1822"/>
                    </a:cubicBezTo>
                    <a:cubicBezTo>
                      <a:pt x="4120" y="2227"/>
                      <a:pt x="3941" y="2644"/>
                      <a:pt x="3596" y="3037"/>
                    </a:cubicBezTo>
                    <a:cubicBezTo>
                      <a:pt x="3524" y="3096"/>
                      <a:pt x="3536" y="3203"/>
                      <a:pt x="3596" y="3263"/>
                    </a:cubicBezTo>
                    <a:cubicBezTo>
                      <a:pt x="3629" y="3290"/>
                      <a:pt x="3669" y="3305"/>
                      <a:pt x="3709" y="3305"/>
                    </a:cubicBezTo>
                    <a:cubicBezTo>
                      <a:pt x="3755" y="3305"/>
                      <a:pt x="3802" y="3284"/>
                      <a:pt x="3834" y="3239"/>
                    </a:cubicBezTo>
                    <a:cubicBezTo>
                      <a:pt x="4239" y="2787"/>
                      <a:pt x="4441" y="2310"/>
                      <a:pt x="4441" y="1810"/>
                    </a:cubicBezTo>
                    <a:cubicBezTo>
                      <a:pt x="4441" y="1287"/>
                      <a:pt x="4203" y="834"/>
                      <a:pt x="3786" y="501"/>
                    </a:cubicBezTo>
                    <a:cubicBezTo>
                      <a:pt x="3370" y="179"/>
                      <a:pt x="2798" y="1"/>
                      <a:pt x="2143" y="1"/>
                    </a:cubicBezTo>
                    <a:close/>
                  </a:path>
                </a:pathLst>
              </a:custGeom>
              <a:solidFill>
                <a:srgbClr val="E2262D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3" name="Google Shape;353;g24c5fdd6318_0_0"/>
          <p:cNvSpPr txBox="1"/>
          <p:nvPr/>
        </p:nvSpPr>
        <p:spPr>
          <a:xfrm>
            <a:off x="719725" y="2251550"/>
            <a:ext cx="7284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Với dataset make blobs giả định trong thư viện Sklearn, bạn hãy xây dựng mô hình K-Means Clustering và chọn K với các phương pháp Silhouette và Elbow.</a:t>
            </a:r>
            <a:endParaRPr b="0" i="0" sz="17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E8EAED"/>
              </a:solidFill>
              <a:highlight>
                <a:srgbClr val="202124"/>
              </a:highlight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41" y="0"/>
            <a:ext cx="12246359" cy="691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8915400" y="457201"/>
            <a:ext cx="4724400" cy="19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5"/>
          <p:cNvSpPr/>
          <p:nvPr/>
        </p:nvSpPr>
        <p:spPr>
          <a:xfrm>
            <a:off x="3124200" y="3136659"/>
            <a:ext cx="83820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THANK YOU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39400" y="333768"/>
            <a:ext cx="1322658" cy="588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2015" y="4005968"/>
            <a:ext cx="7319585" cy="3004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5053975" y="1070075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/>
          <p:nvPr/>
        </p:nvSpPr>
        <p:spPr>
          <a:xfrm>
            <a:off x="5106978" y="2034428"/>
            <a:ext cx="6535200" cy="7725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1. Giới thiệu về bài toán Clustering</a:t>
            </a:r>
            <a:endParaRPr b="1" i="0" sz="20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5106978" y="3934426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  </a:t>
            </a:r>
            <a:r>
              <a:rPr b="1" i="0" lang="en-US" sz="2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3. Phương pháp Silhouette - Elbow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5106978" y="2984428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2. K-Means Clustering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48" name="Google Shape;148;p9"/>
          <p:cNvSpPr/>
          <p:nvPr/>
        </p:nvSpPr>
        <p:spPr>
          <a:xfrm>
            <a:off x="5106978" y="4884426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  </a:t>
            </a:r>
            <a:r>
              <a:rPr b="1" i="0" lang="en-US" sz="2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4. Practices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CLUSTERING Ở LEVEL 2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6" y="1629159"/>
            <a:ext cx="88821" cy="19031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645403" y="1469600"/>
            <a:ext cx="9914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Ở khoá trước,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bài toán RFM</a:t>
            </a:r>
            <a:r>
              <a:rPr b="0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là một dạng của bài toán phân cụm dựa vào các chỉ số Recency, Frequency, Monetary.</a:t>
            </a:r>
            <a:endParaRPr b="0" i="0" sz="2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19688" y="2395275"/>
            <a:ext cx="7165226" cy="405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Vấn đề?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63" name="Google Shape;163;p12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02175"/>
            <a:ext cx="4661408" cy="1711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008" y="2579425"/>
            <a:ext cx="3832749" cy="3832749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735425" y="1439625"/>
            <a:ext cx="108390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Tùng được giao nhiệm vụ xác định các nhóm khách hàng hiện tại của công ty dựa vào bộ dữ liệu gồm các cột bên dưới. </a:t>
            </a:r>
            <a:endParaRPr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Exo"/>
                <a:ea typeface="Exo"/>
                <a:cs typeface="Exo"/>
                <a:sym typeface="Exo"/>
              </a:rPr>
              <a:t>Tùng thắc mắc: </a:t>
            </a:r>
            <a:r>
              <a:rPr b="1" lang="en-US">
                <a:latin typeface="Exo"/>
                <a:ea typeface="Exo"/>
                <a:cs typeface="Exo"/>
                <a:sym typeface="Exo"/>
              </a:rPr>
              <a:t>“Có cách nào khác RFM để phân cụm khách hàng không?”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67" name="Google Shape;167;p12"/>
          <p:cNvSpPr txBox="1"/>
          <p:nvPr/>
        </p:nvSpPr>
        <p:spPr>
          <a:xfrm>
            <a:off x="1576250" y="4677850"/>
            <a:ext cx="2903700" cy="4002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Exo Medium"/>
                <a:ea typeface="Exo Medium"/>
                <a:cs typeface="Exo Medium"/>
                <a:sym typeface="Exo Medium"/>
              </a:rPr>
              <a:t>5 dòng dữ liệu đầu</a:t>
            </a:r>
            <a:endParaRPr b="0" i="0" sz="1400" u="none" cap="none" strike="noStrike">
              <a:solidFill>
                <a:schemeClr val="lt1"/>
              </a:solidFill>
              <a:latin typeface="Exo Medium"/>
              <a:ea typeface="Exo Medium"/>
              <a:cs typeface="Exo Medium"/>
              <a:sym typeface="Ex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1e30801a7_0_3"/>
          <p:cNvSpPr txBox="1"/>
          <p:nvPr/>
        </p:nvSpPr>
        <p:spPr>
          <a:xfrm>
            <a:off x="5053975" y="1070075"/>
            <a:ext cx="65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i="0" lang="en-US" sz="38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Nội dung bài học</a:t>
            </a:r>
            <a:endParaRPr b="1" i="0" sz="4000" u="none" cap="none" strike="noStrike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173" name="Google Shape;173;g291e30801a7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0" y="1365700"/>
            <a:ext cx="4854650" cy="46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91e30801a7_0_3"/>
          <p:cNvSpPr/>
          <p:nvPr/>
        </p:nvSpPr>
        <p:spPr>
          <a:xfrm>
            <a:off x="5106978" y="2034428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   1. Giới thiệu về bài toán Clustering</a:t>
            </a:r>
            <a:endParaRPr b="1" i="0" sz="2000" u="none" cap="none" strike="noStrike">
              <a:solidFill>
                <a:srgbClr val="E31F26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75" name="Google Shape;175;g291e30801a7_0_3"/>
          <p:cNvSpPr/>
          <p:nvPr/>
        </p:nvSpPr>
        <p:spPr>
          <a:xfrm>
            <a:off x="5106978" y="3934426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  </a:t>
            </a:r>
            <a:r>
              <a:rPr b="1" i="0" lang="en-US" sz="2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3. Phương pháp Silhouette - Elbow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291e30801a7_0_3"/>
          <p:cNvSpPr/>
          <p:nvPr/>
        </p:nvSpPr>
        <p:spPr>
          <a:xfrm>
            <a:off x="5106978" y="2984428"/>
            <a:ext cx="6535200" cy="772500"/>
          </a:xfrm>
          <a:prstGeom prst="roundRect">
            <a:avLst>
              <a:gd fmla="val 16667" name="adj"/>
            </a:avLst>
          </a:prstGeom>
          <a:solidFill>
            <a:srgbClr val="E2262D"/>
          </a:solidFill>
          <a:ln cap="flat" cmpd="sng" w="9525">
            <a:solidFill>
              <a:srgbClr val="E2262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rPr>
              <a:t>   2. Unsupervised Learning. K-Means Clustering</a:t>
            </a:r>
            <a:endParaRPr b="1" i="0" sz="2000" u="none" cap="none" strike="noStrike">
              <a:solidFill>
                <a:schemeClr val="lt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77" name="Google Shape;177;g291e30801a7_0_3"/>
          <p:cNvSpPr/>
          <p:nvPr/>
        </p:nvSpPr>
        <p:spPr>
          <a:xfrm>
            <a:off x="5106978" y="4884426"/>
            <a:ext cx="6535200" cy="77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2262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  </a:t>
            </a:r>
            <a:r>
              <a:rPr b="1" i="0" lang="en-US" sz="2000" u="none" cap="none" strike="noStrike">
                <a:solidFill>
                  <a:srgbClr val="E2262D"/>
                </a:solidFill>
                <a:latin typeface="Exo"/>
                <a:ea typeface="Exo"/>
                <a:cs typeface="Exo"/>
                <a:sym typeface="Exo"/>
              </a:rPr>
              <a:t>4. Practices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g291e30801a7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9500" y="2174875"/>
            <a:ext cx="469351" cy="49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91e30801a7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291e30801a7_0_29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>
            <a:off x="7355037" y="4636350"/>
            <a:ext cx="4836966" cy="22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291e30801a7_0_29"/>
          <p:cNvPicPr preferRelativeResize="0"/>
          <p:nvPr/>
        </p:nvPicPr>
        <p:blipFill rotWithShape="1">
          <a:blip r:embed="rId4">
            <a:alphaModFix/>
          </a:blip>
          <a:srcRect b="63550" l="0" r="65720" t="0"/>
          <a:stretch/>
        </p:blipFill>
        <p:spPr>
          <a:xfrm flipH="1">
            <a:off x="12" y="-926375"/>
            <a:ext cx="4836966" cy="222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291e30801a7_0_29"/>
          <p:cNvSpPr txBox="1"/>
          <p:nvPr/>
        </p:nvSpPr>
        <p:spPr>
          <a:xfrm>
            <a:off x="551998" y="2905023"/>
            <a:ext cx="8455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5100" u="none" cap="none" strike="noStrike">
                <a:solidFill>
                  <a:schemeClr val="lt1"/>
                </a:solidFill>
                <a:latin typeface="Exo Black"/>
                <a:ea typeface="Exo Black"/>
                <a:cs typeface="Exo Black"/>
                <a:sym typeface="Exo Black"/>
              </a:rPr>
              <a:t>UNSUPERVISED LEARNING</a:t>
            </a:r>
            <a:endParaRPr b="0" i="0" sz="5100" u="none" cap="none" strike="noStrike">
              <a:solidFill>
                <a:schemeClr val="lt1"/>
              </a:solidFill>
              <a:latin typeface="Exo Black"/>
              <a:ea typeface="Exo Black"/>
              <a:cs typeface="Exo Black"/>
              <a:sym typeface="Exo Black"/>
            </a:endParaRPr>
          </a:p>
        </p:txBody>
      </p:sp>
      <p:pic>
        <p:nvPicPr>
          <p:cNvPr id="187" name="Google Shape;187;g291e30801a7_0_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18375" y="194698"/>
            <a:ext cx="1198653" cy="52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1e30801a7_0_1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>
                <a:latin typeface="Exo"/>
                <a:ea typeface="Exo"/>
                <a:cs typeface="Exo"/>
                <a:sym typeface="Exo"/>
              </a:rPr>
              <a:t>UNSUPERVISED LEARNING</a:t>
            </a:r>
            <a:endParaRPr b="1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193" name="Google Shape;193;g291e30801a7_0_147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4" name="Google Shape;194;g291e30801a7_0_147"/>
          <p:cNvGrpSpPr/>
          <p:nvPr/>
        </p:nvGrpSpPr>
        <p:grpSpPr>
          <a:xfrm>
            <a:off x="2824204" y="2645513"/>
            <a:ext cx="7089175" cy="3488337"/>
            <a:chOff x="3377254" y="3166438"/>
            <a:chExt cx="7089175" cy="3488337"/>
          </a:xfrm>
        </p:grpSpPr>
        <p:pic>
          <p:nvPicPr>
            <p:cNvPr id="195" name="Google Shape;195;g291e30801a7_0_14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77254" y="3166438"/>
              <a:ext cx="7089175" cy="3488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" name="Google Shape;196;g291e30801a7_0_147"/>
            <p:cNvSpPr txBox="1"/>
            <p:nvPr/>
          </p:nvSpPr>
          <p:spPr>
            <a:xfrm>
              <a:off x="6940950" y="5823475"/>
              <a:ext cx="1898700" cy="831300"/>
            </a:xfrm>
            <a:prstGeom prst="rect">
              <a:avLst/>
            </a:prstGeom>
            <a:noFill/>
            <a:ln cap="flat" cmpd="sng" w="9525">
              <a:solidFill>
                <a:srgbClr val="E31F2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g291e30801a7_0_147"/>
          <p:cNvSpPr txBox="1"/>
          <p:nvPr>
            <p:ph idx="1" type="body"/>
          </p:nvPr>
        </p:nvSpPr>
        <p:spPr>
          <a:xfrm>
            <a:off x="741025" y="1541000"/>
            <a:ext cx="108390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n-US" sz="2400">
                <a:latin typeface="Exo"/>
                <a:ea typeface="Exo"/>
                <a:cs typeface="Exo"/>
                <a:sym typeface="Exo"/>
              </a:rPr>
              <a:t>Thay vì dựa vào các cặp dữ liệu đầu vào và đầu ra đã được gán nhãn (label), </a:t>
            </a:r>
            <a:r>
              <a:rPr b="1" lang="en-US" sz="2400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Unsupervised learning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 giúp máy tính </a:t>
            </a:r>
            <a:r>
              <a:rPr b="1" lang="en-US" sz="2400" u="sng">
                <a:latin typeface="Exo"/>
                <a:ea typeface="Exo"/>
                <a:cs typeface="Exo"/>
                <a:sym typeface="Exo"/>
              </a:rPr>
              <a:t>tự tìm hiểu </a:t>
            </a:r>
            <a:r>
              <a:rPr lang="en-US" sz="2400">
                <a:latin typeface="Exo"/>
                <a:ea typeface="Exo"/>
                <a:cs typeface="Exo"/>
                <a:sym typeface="Exo"/>
              </a:rPr>
              <a:t>cấu trúc và thông tin ẩn trong dữ liệu.</a:t>
            </a:r>
            <a:endParaRPr sz="2400"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d16a296b8_0_0"/>
          <p:cNvSpPr txBox="1"/>
          <p:nvPr>
            <p:ph type="title"/>
          </p:nvPr>
        </p:nvSpPr>
        <p:spPr>
          <a:xfrm>
            <a:off x="589925" y="365125"/>
            <a:ext cx="10764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400">
                <a:latin typeface="Exo"/>
                <a:ea typeface="Exo"/>
                <a:cs typeface="Exo"/>
                <a:sym typeface="Exo"/>
              </a:rPr>
              <a:t>KHÁC BIỆT GIỮA </a:t>
            </a:r>
            <a:endParaRPr b="1" sz="3400"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 sz="3400">
                <a:solidFill>
                  <a:srgbClr val="E31F26"/>
                </a:solidFill>
                <a:latin typeface="Exo"/>
                <a:ea typeface="Exo"/>
                <a:cs typeface="Exo"/>
                <a:sym typeface="Exo"/>
              </a:rPr>
              <a:t>UNSUPERVISED LEARNING</a:t>
            </a:r>
            <a:r>
              <a:rPr b="1" lang="en-US" sz="3400">
                <a:latin typeface="Exo"/>
                <a:ea typeface="Exo"/>
                <a:cs typeface="Exo"/>
                <a:sym typeface="Exo"/>
              </a:rPr>
              <a:t> - </a:t>
            </a:r>
            <a:r>
              <a:rPr b="1" lang="en-US" sz="3400">
                <a:solidFill>
                  <a:srgbClr val="1155CC"/>
                </a:solidFill>
                <a:latin typeface="Exo"/>
                <a:ea typeface="Exo"/>
                <a:cs typeface="Exo"/>
                <a:sym typeface="Exo"/>
              </a:rPr>
              <a:t>SUPERVISED LEARNING</a:t>
            </a:r>
            <a:endParaRPr b="1" sz="3400">
              <a:solidFill>
                <a:srgbClr val="1155CC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03" name="Google Shape;203;g25d16a296b8_0_0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     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g25d16a296b8_0_0"/>
          <p:cNvGraphicFramePr/>
          <p:nvPr/>
        </p:nvGraphicFramePr>
        <p:xfrm>
          <a:off x="270375" y="1585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{06859992-A80F-4532-BAA6-197338D173C8}</a:tableStyleId>
              </a:tblPr>
              <a:tblGrid>
                <a:gridCol w="1138325"/>
                <a:gridCol w="2629900"/>
                <a:gridCol w="2930000"/>
              </a:tblGrid>
              <a:tr h="269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Supervised Learning</a:t>
                      </a:r>
                      <a:endParaRPr b="1"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Unsupervised Learning</a:t>
                      </a:r>
                      <a:endParaRPr b="1"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 anchor="ctr"/>
                </a:tc>
              </a:tr>
              <a:tr h="917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Mô tả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Được ứng dụng vào các mô hình với mục tiêu ước tính hoặc dự đoán một kết quả dựa trên một hoặc nhiều biến đầu vào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Được ứng dụng để tìm ra cấu trúc, quy luật hay mối quan hệ giữa các biến đầu vào.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Các biến cần sử dụng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Biến độc lập, biến dự đoán (phụ thuộc)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Biến độc lập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</a:tr>
              <a:tr h="85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Mục tiêu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Phát triển mô hình nhằm: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(1). Dự đoán một giá trị chưa biết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(2). Tìm hiểu mối quan hệ giữa features và biến cần dự đoán (Output)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Phát triển mô hình nhằm: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(1). Gom nhóm các quan sát trong bộ dữ liệu thành các cụm dữ liệu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(2). Tạo ra các quy luật để xác định mối quan hệ giữa các biến với nhau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</a:tr>
              <a:tr h="414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Loại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(1). Hồi quy (Regression)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(2). Phân loại (Classification)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(1). Phân cụm (Clustering) 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latin typeface="Exo"/>
                          <a:ea typeface="Exo"/>
                          <a:cs typeface="Exo"/>
                          <a:sym typeface="Exo"/>
                        </a:rPr>
                        <a:t>(2). Luật hỗ trợ (Association Rules)</a:t>
                      </a:r>
                      <a:endParaRPr sz="1400" u="none" cap="none" strike="noStrike"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5" name="Google Shape;205;g25d16a296b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8775" y="2064400"/>
            <a:ext cx="4818899" cy="33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CCCCCC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2022-09-07T10:58:32Z</dcterms:created>
  <dc:creator>admin</dc:creator>
</cp:coreProperties>
</file>