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embeddedFontLst>
    <p:embeddedFont>
      <p:font typeface="Exo Medium"/>
      <p:regular r:id="rId27"/>
      <p:bold r:id="rId28"/>
      <p:italic r:id="rId29"/>
      <p:boldItalic r:id="rId30"/>
    </p:embeddedFont>
    <p:embeddedFont>
      <p:font typeface="Exo Black"/>
      <p:bold r:id="rId31"/>
      <p:boldItalic r:id="rId32"/>
    </p:embeddedFont>
    <p:embeddedFont>
      <p:font typeface="Exo"/>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32">
          <p15:clr>
            <a:srgbClr val="A4A3A4"/>
          </p15:clr>
        </p15:guide>
        <p15:guide id="2" pos="336">
          <p15:clr>
            <a:srgbClr val="A4A3A4"/>
          </p15:clr>
        </p15:guide>
        <p15:guide id="3" pos="3504">
          <p15:clr>
            <a:srgbClr val="A4A3A4"/>
          </p15:clr>
        </p15:guide>
        <p15:guide id="4" orient="horz" pos="288">
          <p15:clr>
            <a:srgbClr val="A4A3A4"/>
          </p15:clr>
        </p15:guide>
        <p15:guide id="5" orient="horz" pos="480">
          <p15:clr>
            <a:srgbClr val="A4A3A4"/>
          </p15:clr>
        </p15:guide>
        <p15:guide id="6" pos="960">
          <p15:clr>
            <a:srgbClr val="A4A3A4"/>
          </p15:clr>
        </p15:guide>
        <p15:guide id="7" pos="2544">
          <p15:clr>
            <a:srgbClr val="A4A3A4"/>
          </p15:clr>
        </p15:guide>
        <p15:guide id="8" orient="horz" pos="816">
          <p15:clr>
            <a:srgbClr val="A4A3A4"/>
          </p15:clr>
        </p15:guide>
        <p15:guide id="9" pos="528">
          <p15:clr>
            <a:srgbClr val="A4A3A4"/>
          </p15:clr>
        </p15:guide>
        <p15:guide id="10" pos="3936">
          <p15:clr>
            <a:srgbClr val="A4A3A4"/>
          </p15:clr>
        </p15:guide>
      </p15:sldGuideLst>
    </p:ext>
    <p:ext uri="GoogleSlidesCustomDataVersion2">
      <go:slidesCustomData xmlns:go="http://customooxmlschemas.google.com/" r:id="rId37" roundtripDataSignature="AMtx7mj8kXc76Zr7iJjCUoaXmhcE0EAT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32" orient="horz"/>
        <p:guide pos="336"/>
        <p:guide pos="3504"/>
        <p:guide pos="288" orient="horz"/>
        <p:guide pos="480" orient="horz"/>
        <p:guide pos="960"/>
        <p:guide pos="2544"/>
        <p:guide pos="816" orient="horz"/>
        <p:guide pos="528"/>
        <p:guide pos="393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ExoMedium-bold.fntdata"/><Relationship Id="rId27" Type="http://schemas.openxmlformats.org/officeDocument/2006/relationships/font" Target="fonts/ExoMedium-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ExoMedium-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ExoBlack-bold.fntdata"/><Relationship Id="rId30" Type="http://schemas.openxmlformats.org/officeDocument/2006/relationships/font" Target="fonts/ExoMedium-boldItalic.fntdata"/><Relationship Id="rId11" Type="http://schemas.openxmlformats.org/officeDocument/2006/relationships/slide" Target="slides/slide6.xml"/><Relationship Id="rId33" Type="http://schemas.openxmlformats.org/officeDocument/2006/relationships/font" Target="fonts/Exo-regular.fntdata"/><Relationship Id="rId10" Type="http://schemas.openxmlformats.org/officeDocument/2006/relationships/slide" Target="slides/slide5.xml"/><Relationship Id="rId32" Type="http://schemas.openxmlformats.org/officeDocument/2006/relationships/font" Target="fonts/ExoBlack-boldItalic.fntdata"/><Relationship Id="rId13" Type="http://schemas.openxmlformats.org/officeDocument/2006/relationships/slide" Target="slides/slide8.xml"/><Relationship Id="rId35" Type="http://schemas.openxmlformats.org/officeDocument/2006/relationships/font" Target="fonts/Exo-italic.fntdata"/><Relationship Id="rId12" Type="http://schemas.openxmlformats.org/officeDocument/2006/relationships/slide" Target="slides/slide7.xml"/><Relationship Id="rId34" Type="http://schemas.openxmlformats.org/officeDocument/2006/relationships/font" Target="fonts/Exo-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Exo-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30-35 slides</a:t>
            </a:r>
            <a:endParaRPr/>
          </a:p>
        </p:txBody>
      </p:sp>
      <p:sp>
        <p:nvSpPr>
          <p:cNvPr id="131" name="Google Shape;1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5a80c61b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11" name="Google Shape;211;g295a80c61b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95a80c61b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95a80c61b8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295a80c61b8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95a80c61b8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235" name="Google Shape;235;g295a80c61b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95a80c61b8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g295a80c61b8_0_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95a80c61b8_0_2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7" name="Google Shape;267;g295a80c61b8_0_2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95a80c61b8_0_25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295a80c61b8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95a80c61b8_0_2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g295a80c61b8_0_2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95a80c61b8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g295a80c61b8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5a80c61b8_0_2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1" name="Google Shape;311;g295a80c61b8_0_2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95a80c641b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322" name="Google Shape;322;g295a80c641b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9440a7a50a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g29440a7a50a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g29440a7a50a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24c5fdd63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24c5fdd631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5" name="Google Shape;335;g24c5fdd631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95a80c641b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p:txBody>
      </p:sp>
      <p:sp>
        <p:nvSpPr>
          <p:cNvPr id="148" name="Google Shape;148;g295a80c641b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46d9210de_0_3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8" name="Google Shape;158;g2946d9210de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946d9210de_0_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2946d9210de_0_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8e16816c81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28e16816c81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8e16816c81_0_1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g28e16816c81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e16816c81_0_2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28e16816c81_0_2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8e16816c81_0_2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g28e16816c81_0_2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74"/>
          <p:cNvSpPr/>
          <p:nvPr>
            <p:ph idx="2" type="pic"/>
          </p:nvPr>
        </p:nvSpPr>
        <p:spPr>
          <a:xfrm>
            <a:off x="5867401" y="1176112"/>
            <a:ext cx="4189413" cy="4202113"/>
          </a:xfrm>
          <a:prstGeom prst="rect">
            <a:avLst/>
          </a:prstGeom>
          <a:noFill/>
          <a:ln>
            <a:noFill/>
          </a:ln>
        </p:spPr>
      </p:sp>
      <p:sp>
        <p:nvSpPr>
          <p:cNvPr id="18" name="Google Shape;18;p74"/>
          <p:cNvSpPr/>
          <p:nvPr/>
        </p:nvSpPr>
        <p:spPr>
          <a:xfrm>
            <a:off x="-1981200" y="1176111"/>
            <a:ext cx="7086600" cy="8175625"/>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51" name="Shape 51"/>
        <p:cNvGrpSpPr/>
        <p:nvPr/>
      </p:nvGrpSpPr>
      <p:grpSpPr>
        <a:xfrm>
          <a:off x="0" y="0"/>
          <a:ext cx="0" cy="0"/>
          <a:chOff x="0" y="0"/>
          <a:chExt cx="0" cy="0"/>
        </a:xfrm>
      </p:grpSpPr>
      <p:sp>
        <p:nvSpPr>
          <p:cNvPr id="52" name="Google Shape;52;p82"/>
          <p:cNvSpPr/>
          <p:nvPr>
            <p:ph idx="2" type="pic"/>
          </p:nvPr>
        </p:nvSpPr>
        <p:spPr>
          <a:xfrm>
            <a:off x="692600" y="1617450"/>
            <a:ext cx="5105700" cy="4567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3" name="Shape 53"/>
        <p:cNvGrpSpPr/>
        <p:nvPr/>
      </p:nvGrpSpPr>
      <p:grpSpPr>
        <a:xfrm>
          <a:off x="0" y="0"/>
          <a:ext cx="0" cy="0"/>
          <a:chOff x="0" y="0"/>
          <a:chExt cx="0" cy="0"/>
        </a:xfrm>
      </p:grpSpPr>
      <p:sp>
        <p:nvSpPr>
          <p:cNvPr id="54" name="Google Shape;54;p8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6" name="Google Shape;56;p8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8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9" name="Shape 59"/>
        <p:cNvGrpSpPr/>
        <p:nvPr/>
      </p:nvGrpSpPr>
      <p:grpSpPr>
        <a:xfrm>
          <a:off x="0" y="0"/>
          <a:ext cx="0" cy="0"/>
          <a:chOff x="0" y="0"/>
          <a:chExt cx="0" cy="0"/>
        </a:xfrm>
      </p:grpSpPr>
      <p:sp>
        <p:nvSpPr>
          <p:cNvPr id="60" name="Google Shape;60;p8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8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8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8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8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8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8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69" name="Google Shape;69;p8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0" name="Google Shape;70;p8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1" name="Google Shape;71;p8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8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8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8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8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8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8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8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0" name="Shape 80"/>
        <p:cNvGrpSpPr/>
        <p:nvPr/>
      </p:nvGrpSpPr>
      <p:grpSpPr>
        <a:xfrm>
          <a:off x="0" y="0"/>
          <a:ext cx="0" cy="0"/>
          <a:chOff x="0" y="0"/>
          <a:chExt cx="0" cy="0"/>
        </a:xfrm>
      </p:grpSpPr>
      <p:sp>
        <p:nvSpPr>
          <p:cNvPr id="81" name="Google Shape;81;p8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8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3" name="Google Shape;83;p8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4" name="Google Shape;84;p8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8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8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7" name="Shape 87"/>
        <p:cNvGrpSpPr/>
        <p:nvPr/>
      </p:nvGrpSpPr>
      <p:grpSpPr>
        <a:xfrm>
          <a:off x="0" y="0"/>
          <a:ext cx="0" cy="0"/>
          <a:chOff x="0" y="0"/>
          <a:chExt cx="0" cy="0"/>
        </a:xfrm>
      </p:grpSpPr>
      <p:sp>
        <p:nvSpPr>
          <p:cNvPr id="88" name="Google Shape;88;p8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88"/>
          <p:cNvSpPr/>
          <p:nvPr>
            <p:ph idx="2" type="pic"/>
          </p:nvPr>
        </p:nvSpPr>
        <p:spPr>
          <a:xfrm>
            <a:off x="5183188" y="987425"/>
            <a:ext cx="6172200" cy="4873625"/>
          </a:xfrm>
          <a:prstGeom prst="rect">
            <a:avLst/>
          </a:prstGeom>
          <a:noFill/>
          <a:ln>
            <a:noFill/>
          </a:ln>
        </p:spPr>
      </p:sp>
      <p:sp>
        <p:nvSpPr>
          <p:cNvPr id="90" name="Google Shape;90;p8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1" name="Google Shape;91;p8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8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8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4" name="Shape 94"/>
        <p:cNvGrpSpPr/>
        <p:nvPr/>
      </p:nvGrpSpPr>
      <p:grpSpPr>
        <a:xfrm>
          <a:off x="0" y="0"/>
          <a:ext cx="0" cy="0"/>
          <a:chOff x="0" y="0"/>
          <a:chExt cx="0" cy="0"/>
        </a:xfrm>
      </p:grpSpPr>
      <p:sp>
        <p:nvSpPr>
          <p:cNvPr id="95" name="Google Shape;95;p8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8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7" name="Google Shape;97;p8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8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8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9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9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3" name="Google Shape;103;p9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9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9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06" name="Shape 106"/>
        <p:cNvGrpSpPr/>
        <p:nvPr/>
      </p:nvGrpSpPr>
      <p:grpSpPr>
        <a:xfrm>
          <a:off x="0" y="0"/>
          <a:ext cx="0" cy="0"/>
          <a:chOff x="0" y="0"/>
          <a:chExt cx="0" cy="0"/>
        </a:xfrm>
      </p:grpSpPr>
      <p:sp>
        <p:nvSpPr>
          <p:cNvPr id="107" name="Google Shape;107;p91"/>
          <p:cNvSpPr/>
          <p:nvPr>
            <p:ph idx="2" type="pic"/>
          </p:nvPr>
        </p:nvSpPr>
        <p:spPr>
          <a:xfrm>
            <a:off x="533400" y="838200"/>
            <a:ext cx="4878181" cy="4953000"/>
          </a:xfrm>
          <a:prstGeom prst="rect">
            <a:avLst/>
          </a:prstGeom>
          <a:solidFill>
            <a:schemeClr val="lt1"/>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6">
  <p:cSld name="2_Title and Content_6">
    <p:spTree>
      <p:nvGrpSpPr>
        <p:cNvPr id="19" name="Shape 19"/>
        <p:cNvGrpSpPr/>
        <p:nvPr/>
      </p:nvGrpSpPr>
      <p:grpSpPr>
        <a:xfrm>
          <a:off x="0" y="0"/>
          <a:ext cx="0" cy="0"/>
          <a:chOff x="0" y="0"/>
          <a:chExt cx="0" cy="0"/>
        </a:xfrm>
      </p:grpSpPr>
      <p:sp>
        <p:nvSpPr>
          <p:cNvPr id="20" name="Google Shape;20;g248deb62c30_0_230"/>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g248deb62c30_0_230"/>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9_Custom Layout">
  <p:cSld name="19_Custom Layout">
    <p:spTree>
      <p:nvGrpSpPr>
        <p:cNvPr id="108" name="Shape 108"/>
        <p:cNvGrpSpPr/>
        <p:nvPr/>
      </p:nvGrpSpPr>
      <p:grpSpPr>
        <a:xfrm>
          <a:off x="0" y="0"/>
          <a:ext cx="0" cy="0"/>
          <a:chOff x="0" y="0"/>
          <a:chExt cx="0" cy="0"/>
        </a:xfrm>
      </p:grpSpPr>
      <p:sp>
        <p:nvSpPr>
          <p:cNvPr id="109" name="Google Shape;109;g1a0854cc649_9_276"/>
          <p:cNvSpPr/>
          <p:nvPr/>
        </p:nvSpPr>
        <p:spPr>
          <a:xfrm>
            <a:off x="0" y="0"/>
            <a:ext cx="12192000" cy="3124200"/>
          </a:xfrm>
          <a:prstGeom prst="rect">
            <a:avLst/>
          </a:prstGeom>
          <a:solidFill>
            <a:srgbClr val="E11F2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10" name="Google Shape;110;g1a0854cc649_9_276"/>
          <p:cNvSpPr/>
          <p:nvPr>
            <p:ph idx="2" type="pic"/>
          </p:nvPr>
        </p:nvSpPr>
        <p:spPr>
          <a:xfrm>
            <a:off x="996950" y="1710767"/>
            <a:ext cx="2349600" cy="2399100"/>
          </a:xfrm>
          <a:prstGeom prst="ellipse">
            <a:avLst/>
          </a:prstGeom>
          <a:solidFill>
            <a:schemeClr val="lt1"/>
          </a:solidFill>
          <a:ln>
            <a:noFill/>
          </a:ln>
        </p:spPr>
      </p:sp>
      <p:sp>
        <p:nvSpPr>
          <p:cNvPr id="111" name="Google Shape;111;g1a0854cc649_9_276"/>
          <p:cNvSpPr/>
          <p:nvPr>
            <p:ph idx="3" type="pic"/>
          </p:nvPr>
        </p:nvSpPr>
        <p:spPr>
          <a:xfrm>
            <a:off x="4883150" y="1710767"/>
            <a:ext cx="2349600" cy="2399100"/>
          </a:xfrm>
          <a:prstGeom prst="ellipse">
            <a:avLst/>
          </a:prstGeom>
          <a:solidFill>
            <a:schemeClr val="lt1"/>
          </a:solidFill>
          <a:ln>
            <a:noFill/>
          </a:ln>
        </p:spPr>
      </p:sp>
      <p:sp>
        <p:nvSpPr>
          <p:cNvPr id="112" name="Google Shape;112;g1a0854cc649_9_276"/>
          <p:cNvSpPr/>
          <p:nvPr>
            <p:ph idx="4" type="pic"/>
          </p:nvPr>
        </p:nvSpPr>
        <p:spPr>
          <a:xfrm>
            <a:off x="8769350" y="1710767"/>
            <a:ext cx="2349600" cy="2399100"/>
          </a:xfrm>
          <a:prstGeom prst="ellipse">
            <a:avLst/>
          </a:prstGeom>
          <a:solidFill>
            <a:schemeClr val="lt1"/>
          </a:solidFill>
          <a:ln>
            <a:noFill/>
          </a:ln>
        </p:spPr>
      </p:sp>
      <p:pic>
        <p:nvPicPr>
          <p:cNvPr id="113" name="Google Shape;113;g1a0854cc649_9_276"/>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14" name="Google Shape;114;g1a0854cc649_9_276"/>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15" name="Shape 115"/>
        <p:cNvGrpSpPr/>
        <p:nvPr/>
      </p:nvGrpSpPr>
      <p:grpSpPr>
        <a:xfrm>
          <a:off x="0" y="0"/>
          <a:ext cx="0" cy="0"/>
          <a:chOff x="0" y="0"/>
          <a:chExt cx="0" cy="0"/>
        </a:xfrm>
      </p:grpSpPr>
      <p:pic>
        <p:nvPicPr>
          <p:cNvPr id="116" name="Google Shape;116;g1a0854cc649_9_1533"/>
          <p:cNvPicPr preferRelativeResize="0"/>
          <p:nvPr/>
        </p:nvPicPr>
        <p:blipFill rotWithShape="1">
          <a:blip r:embed="rId2">
            <a:alphaModFix/>
          </a:blip>
          <a:srcRect b="0" l="0" r="0" t="0"/>
          <a:stretch/>
        </p:blipFill>
        <p:spPr>
          <a:xfrm>
            <a:off x="17207" y="1"/>
            <a:ext cx="12174793" cy="6872947"/>
          </a:xfrm>
          <a:prstGeom prst="rect">
            <a:avLst/>
          </a:prstGeom>
          <a:noFill/>
          <a:ln>
            <a:noFill/>
          </a:ln>
        </p:spPr>
      </p:pic>
      <p:pic>
        <p:nvPicPr>
          <p:cNvPr id="117" name="Google Shape;117;g1a0854cc649_9_1533"/>
          <p:cNvPicPr preferRelativeResize="0"/>
          <p:nvPr/>
        </p:nvPicPr>
        <p:blipFill rotWithShape="1">
          <a:blip r:embed="rId3">
            <a:alphaModFix/>
          </a:blip>
          <a:srcRect b="0" l="0" r="0" t="0"/>
          <a:stretch/>
        </p:blipFill>
        <p:spPr>
          <a:xfrm>
            <a:off x="10439400" y="304801"/>
            <a:ext cx="1247249" cy="349054"/>
          </a:xfrm>
          <a:prstGeom prst="rect">
            <a:avLst/>
          </a:prstGeom>
          <a:noFill/>
          <a:ln>
            <a:noFill/>
          </a:ln>
        </p:spPr>
      </p:pic>
      <p:sp>
        <p:nvSpPr>
          <p:cNvPr id="118" name="Google Shape;118;g1a0854cc649_9_1533"/>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1_Custom Layout">
  <p:cSld name="21_Custom Layout_2">
    <p:spTree>
      <p:nvGrpSpPr>
        <p:cNvPr id="119" name="Shape 119"/>
        <p:cNvGrpSpPr/>
        <p:nvPr/>
      </p:nvGrpSpPr>
      <p:grpSpPr>
        <a:xfrm>
          <a:off x="0" y="0"/>
          <a:ext cx="0" cy="0"/>
          <a:chOff x="0" y="0"/>
          <a:chExt cx="0" cy="0"/>
        </a:xfrm>
      </p:grpSpPr>
      <p:sp>
        <p:nvSpPr>
          <p:cNvPr id="120" name="Google Shape;120;g1a0854cc649_9_1544"/>
          <p:cNvSpPr/>
          <p:nvPr/>
        </p:nvSpPr>
        <p:spPr>
          <a:xfrm>
            <a:off x="7162800" y="0"/>
            <a:ext cx="5029200" cy="6858000"/>
          </a:xfrm>
          <a:prstGeom prst="rect">
            <a:avLst/>
          </a:prstGeom>
          <a:solidFill>
            <a:srgbClr val="E2262D"/>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21" name="Google Shape;121;g1a0854cc649_9_1544"/>
          <p:cNvSpPr/>
          <p:nvPr>
            <p:ph idx="2" type="pic"/>
          </p:nvPr>
        </p:nvSpPr>
        <p:spPr>
          <a:xfrm flipH="1" rot="-5400000">
            <a:off x="6248385" y="4099051"/>
            <a:ext cx="1828800" cy="2774700"/>
          </a:xfrm>
          <a:prstGeom prst="roundRect">
            <a:avLst>
              <a:gd fmla="val 16667" name="adj"/>
            </a:avLst>
          </a:prstGeom>
          <a:solidFill>
            <a:schemeClr val="lt1"/>
          </a:solidFill>
          <a:ln>
            <a:noFill/>
          </a:ln>
        </p:spPr>
      </p:sp>
      <p:sp>
        <p:nvSpPr>
          <p:cNvPr id="122" name="Google Shape;122;g1a0854cc649_9_1544"/>
          <p:cNvSpPr/>
          <p:nvPr>
            <p:ph idx="3" type="pic"/>
          </p:nvPr>
        </p:nvSpPr>
        <p:spPr>
          <a:xfrm flipH="1" rot="-5400000">
            <a:off x="6248386" y="2041651"/>
            <a:ext cx="1828800" cy="2774700"/>
          </a:xfrm>
          <a:prstGeom prst="roundRect">
            <a:avLst>
              <a:gd fmla="val 16667" name="adj"/>
            </a:avLst>
          </a:prstGeom>
          <a:solidFill>
            <a:schemeClr val="lt1"/>
          </a:solidFill>
          <a:ln>
            <a:noFill/>
          </a:ln>
        </p:spPr>
      </p:sp>
      <p:sp>
        <p:nvSpPr>
          <p:cNvPr id="123" name="Google Shape;123;g1a0854cc649_9_1544"/>
          <p:cNvSpPr/>
          <p:nvPr>
            <p:ph idx="4" type="pic"/>
          </p:nvPr>
        </p:nvSpPr>
        <p:spPr>
          <a:xfrm flipH="1" rot="-5400000">
            <a:off x="6248386" y="-8491"/>
            <a:ext cx="1828800" cy="2774700"/>
          </a:xfrm>
          <a:prstGeom prst="roundRect">
            <a:avLst>
              <a:gd fmla="val 16667" name="adj"/>
            </a:avLst>
          </a:prstGeom>
          <a:solidFill>
            <a:schemeClr val="lt1"/>
          </a:solidFill>
          <a:ln>
            <a:noFill/>
          </a:ln>
        </p:spPr>
      </p:sp>
      <p:pic>
        <p:nvPicPr>
          <p:cNvPr id="124" name="Google Shape;124;g1a0854cc649_9_1544"/>
          <p:cNvPicPr preferRelativeResize="0"/>
          <p:nvPr/>
        </p:nvPicPr>
        <p:blipFill rotWithShape="1">
          <a:blip r:embed="rId2">
            <a:alphaModFix/>
          </a:blip>
          <a:srcRect b="0" l="0" r="0" t="0"/>
          <a:stretch/>
        </p:blipFill>
        <p:spPr>
          <a:xfrm>
            <a:off x="10439400" y="304801"/>
            <a:ext cx="1247249" cy="349054"/>
          </a:xfrm>
          <a:prstGeom prst="rect">
            <a:avLst/>
          </a:prstGeom>
          <a:noFill/>
          <a:ln>
            <a:noFill/>
          </a:ln>
        </p:spPr>
      </p:pic>
      <p:sp>
        <p:nvSpPr>
          <p:cNvPr id="125" name="Google Shape;125;g1a0854cc649_9_1544"/>
          <p:cNvSpPr txBox="1"/>
          <p:nvPr>
            <p:ph idx="12"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3">
  <p:cSld name="2_Title and Content_9">
    <p:spTree>
      <p:nvGrpSpPr>
        <p:cNvPr id="126" name="Shape 126"/>
        <p:cNvGrpSpPr/>
        <p:nvPr/>
      </p:nvGrpSpPr>
      <p:grpSpPr>
        <a:xfrm>
          <a:off x="0" y="0"/>
          <a:ext cx="0" cy="0"/>
          <a:chOff x="0" y="0"/>
          <a:chExt cx="0" cy="0"/>
        </a:xfrm>
      </p:grpSpPr>
      <p:sp>
        <p:nvSpPr>
          <p:cNvPr id="127" name="Google Shape;127;g24c8023a94c_0_585"/>
          <p:cNvSpPr/>
          <p:nvPr>
            <p:ph idx="2" type="pic"/>
          </p:nvPr>
        </p:nvSpPr>
        <p:spPr>
          <a:xfrm>
            <a:off x="4806952" y="1588"/>
            <a:ext cx="7386600" cy="6858000"/>
          </a:xfrm>
          <a:prstGeom prst="rect">
            <a:avLst/>
          </a:prstGeom>
          <a:noFill/>
          <a:ln>
            <a:noFill/>
          </a:ln>
        </p:spPr>
      </p:sp>
      <p:sp>
        <p:nvSpPr>
          <p:cNvPr id="128" name="Google Shape;128;g24c8023a94c_0_585"/>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type="obj">
  <p:cSld name="OBJECT">
    <p:spTree>
      <p:nvGrpSpPr>
        <p:cNvPr id="22" name="Shape 22"/>
        <p:cNvGrpSpPr/>
        <p:nvPr/>
      </p:nvGrpSpPr>
      <p:grpSpPr>
        <a:xfrm>
          <a:off x="0" y="0"/>
          <a:ext cx="0" cy="0"/>
          <a:chOff x="0" y="0"/>
          <a:chExt cx="0" cy="0"/>
        </a:xfrm>
      </p:grpSpPr>
      <p:sp>
        <p:nvSpPr>
          <p:cNvPr id="23" name="Google Shape;23;g1a0854cc649_9_15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g1a0854cc649_9_155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25" name="Google Shape;25;g1a0854cc649_9_1551"/>
          <p:cNvSpPr txBox="1"/>
          <p:nvPr>
            <p:ph idx="10" type="dt"/>
          </p:nvPr>
        </p:nvSpPr>
        <p:spPr>
          <a:xfrm>
            <a:off x="914400" y="6248400"/>
            <a:ext cx="31496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a0854cc649_9_1551"/>
          <p:cNvSpPr txBox="1"/>
          <p:nvPr>
            <p:ph idx="11" type="ftr"/>
          </p:nvPr>
        </p:nvSpPr>
        <p:spPr>
          <a:xfrm>
            <a:off x="4165600" y="6248400"/>
            <a:ext cx="3860800" cy="4572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g1a0854cc649_9_1551"/>
          <p:cNvSpPr txBox="1"/>
          <p:nvPr>
            <p:ph idx="12" type="sldNum"/>
          </p:nvPr>
        </p:nvSpPr>
        <p:spPr>
          <a:xfrm>
            <a:off x="8737600" y="6248400"/>
            <a:ext cx="2540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r>
              <a:rPr lang="en-US"/>
              <a:t>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_Custom Layout">
  <p:cSld name="13_Custom Layout">
    <p:spTree>
      <p:nvGrpSpPr>
        <p:cNvPr id="28" name="Shape 28"/>
        <p:cNvGrpSpPr/>
        <p:nvPr/>
      </p:nvGrpSpPr>
      <p:grpSpPr>
        <a:xfrm>
          <a:off x="0" y="0"/>
          <a:ext cx="0" cy="0"/>
          <a:chOff x="0" y="0"/>
          <a:chExt cx="0" cy="0"/>
        </a:xfrm>
      </p:grpSpPr>
      <p:sp>
        <p:nvSpPr>
          <p:cNvPr id="29" name="Google Shape;29;p77"/>
          <p:cNvSpPr/>
          <p:nvPr>
            <p:ph idx="2" type="pic"/>
          </p:nvPr>
        </p:nvSpPr>
        <p:spPr>
          <a:xfrm>
            <a:off x="5844975" y="1692050"/>
            <a:ext cx="5336400" cy="4455900"/>
          </a:xfrm>
          <a:prstGeom prst="rect">
            <a:avLst/>
          </a:prstGeom>
          <a:solidFill>
            <a:schemeClr val="lt1"/>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2">
  <p:cSld name="2_Title and Content_8">
    <p:spTree>
      <p:nvGrpSpPr>
        <p:cNvPr id="30" name="Shape 30"/>
        <p:cNvGrpSpPr/>
        <p:nvPr/>
      </p:nvGrpSpPr>
      <p:grpSpPr>
        <a:xfrm>
          <a:off x="0" y="0"/>
          <a:ext cx="0" cy="0"/>
          <a:chOff x="0" y="0"/>
          <a:chExt cx="0" cy="0"/>
        </a:xfrm>
      </p:grpSpPr>
      <p:sp>
        <p:nvSpPr>
          <p:cNvPr id="31" name="Google Shape;31;g24c5fdd6318_0_166"/>
          <p:cNvSpPr/>
          <p:nvPr>
            <p:ph idx="2" type="pic"/>
          </p:nvPr>
        </p:nvSpPr>
        <p:spPr>
          <a:xfrm>
            <a:off x="4806952" y="1588"/>
            <a:ext cx="7386600" cy="6858000"/>
          </a:xfrm>
          <a:prstGeom prst="rect">
            <a:avLst/>
          </a:prstGeom>
          <a:noFill/>
          <a:ln>
            <a:noFill/>
          </a:ln>
        </p:spPr>
      </p:sp>
      <p:sp>
        <p:nvSpPr>
          <p:cNvPr id="32" name="Google Shape;32;g24c5fdd6318_0_166"/>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grpSp>
        <p:nvGrpSpPr>
          <p:cNvPr id="34" name="Google Shape;34;g295a80c61b8_0_236"/>
          <p:cNvGrpSpPr/>
          <p:nvPr/>
        </p:nvGrpSpPr>
        <p:grpSpPr>
          <a:xfrm>
            <a:off x="834621" y="399168"/>
            <a:ext cx="1332416" cy="1332416"/>
            <a:chOff x="348199" y="179450"/>
            <a:chExt cx="1116300" cy="1116300"/>
          </a:xfrm>
        </p:grpSpPr>
        <p:sp>
          <p:nvSpPr>
            <p:cNvPr id="35" name="Google Shape;35;g295a80c61b8_0_236"/>
            <p:cNvSpPr/>
            <p:nvPr/>
          </p:nvSpPr>
          <p:spPr>
            <a:xfrm rot="-5400000">
              <a:off x="574557" y="405788"/>
              <a:ext cx="663600" cy="6636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g295a80c61b8_0_236"/>
            <p:cNvSpPr/>
            <p:nvPr/>
          </p:nvSpPr>
          <p:spPr>
            <a:xfrm rot="-5400000">
              <a:off x="348199" y="179450"/>
              <a:ext cx="1116300" cy="1116300"/>
            </a:xfrm>
            <a:prstGeom prst="pie">
              <a:avLst>
                <a:gd fmla="val 10792838" name="adj1"/>
                <a:gd fmla="val 16200000" name="adj2"/>
              </a:avLst>
            </a:prstGeom>
            <a:solidFill>
              <a:schemeClr val="dk2">
                <a:alpha val="12156"/>
              </a:schemeClr>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7" name="Google Shape;37;g295a80c61b8_0_236"/>
          <p:cNvSpPr txBox="1"/>
          <p:nvPr>
            <p:ph type="title"/>
          </p:nvPr>
        </p:nvSpPr>
        <p:spPr>
          <a:xfrm>
            <a:off x="1738400" y="798100"/>
            <a:ext cx="9374100" cy="13323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4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g295a80c61b8_0_236"/>
          <p:cNvSpPr txBox="1"/>
          <p:nvPr>
            <p:ph idx="1" type="body"/>
          </p:nvPr>
        </p:nvSpPr>
        <p:spPr>
          <a:xfrm>
            <a:off x="1738400" y="2653400"/>
            <a:ext cx="9374100" cy="3388800"/>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SzPts val="2800"/>
              <a:buChar char="•"/>
              <a:defRPr/>
            </a:lvl1pPr>
            <a:lvl2pPr indent="-381000" lvl="1" marL="914400" algn="l">
              <a:lnSpc>
                <a:spcPct val="90000"/>
              </a:lnSpc>
              <a:spcBef>
                <a:spcPts val="500"/>
              </a:spcBef>
              <a:spcAft>
                <a:spcPts val="0"/>
              </a:spcAft>
              <a:buSzPts val="2400"/>
              <a:buChar char="•"/>
              <a:defRPr/>
            </a:lvl2pPr>
            <a:lvl3pPr indent="-355600" lvl="2" marL="1371600" algn="l">
              <a:lnSpc>
                <a:spcPct val="90000"/>
              </a:lnSpc>
              <a:spcBef>
                <a:spcPts val="500"/>
              </a:spcBef>
              <a:spcAft>
                <a:spcPts val="0"/>
              </a:spcAft>
              <a:buSzPts val="2000"/>
              <a:buChar char="•"/>
              <a:defRPr/>
            </a:lvl3pPr>
            <a:lvl4pPr indent="-342900" lvl="3" marL="1828800" algn="l">
              <a:lnSpc>
                <a:spcPct val="90000"/>
              </a:lnSpc>
              <a:spcBef>
                <a:spcPts val="500"/>
              </a:spcBef>
              <a:spcAft>
                <a:spcPts val="0"/>
              </a:spcAft>
              <a:buSzPts val="1800"/>
              <a:buChar char="•"/>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SzPts val="1800"/>
              <a:buChar char="•"/>
              <a:defRPr/>
            </a:lvl6pPr>
            <a:lvl7pPr indent="-342900" lvl="6" marL="3200400" algn="l">
              <a:lnSpc>
                <a:spcPct val="90000"/>
              </a:lnSpc>
              <a:spcBef>
                <a:spcPts val="500"/>
              </a:spcBef>
              <a:spcAft>
                <a:spcPts val="0"/>
              </a:spcAft>
              <a:buSzPts val="1800"/>
              <a:buChar char="•"/>
              <a:defRPr/>
            </a:lvl7pPr>
            <a:lvl8pPr indent="-342900" lvl="7" marL="3657600" algn="l">
              <a:lnSpc>
                <a:spcPct val="90000"/>
              </a:lnSpc>
              <a:spcBef>
                <a:spcPts val="500"/>
              </a:spcBef>
              <a:spcAft>
                <a:spcPts val="0"/>
              </a:spcAft>
              <a:buSzPts val="1800"/>
              <a:buChar char="•"/>
              <a:defRPr/>
            </a:lvl8pPr>
            <a:lvl9pPr indent="-342900" lvl="8" marL="4114800" algn="l">
              <a:lnSpc>
                <a:spcPct val="90000"/>
              </a:lnSpc>
              <a:spcBef>
                <a:spcPts val="500"/>
              </a:spcBef>
              <a:spcAft>
                <a:spcPts val="0"/>
              </a:spcAft>
              <a:buSzPts val="1800"/>
              <a:buChar char="•"/>
              <a:defRPr/>
            </a:lvl9pPr>
          </a:lstStyle>
          <a:p/>
        </p:txBody>
      </p:sp>
      <p:sp>
        <p:nvSpPr>
          <p:cNvPr id="39" name="Google Shape;39;g295a80c61b8_0_236"/>
          <p:cNvSpPr txBox="1"/>
          <p:nvPr>
            <p:ph idx="12" type="sldNum"/>
          </p:nvPr>
        </p:nvSpPr>
        <p:spPr>
          <a:xfrm>
            <a:off x="11268061" y="6315968"/>
            <a:ext cx="731700" cy="5247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and Content 1">
  <p:cSld name="2_Title and Content_10">
    <p:spTree>
      <p:nvGrpSpPr>
        <p:cNvPr id="40" name="Shape 40"/>
        <p:cNvGrpSpPr/>
        <p:nvPr/>
      </p:nvGrpSpPr>
      <p:grpSpPr>
        <a:xfrm>
          <a:off x="0" y="0"/>
          <a:ext cx="0" cy="0"/>
          <a:chOff x="0" y="0"/>
          <a:chExt cx="0" cy="0"/>
        </a:xfrm>
      </p:grpSpPr>
      <p:sp>
        <p:nvSpPr>
          <p:cNvPr id="41" name="Google Shape;41;g28e16816c81_0_169"/>
          <p:cNvSpPr/>
          <p:nvPr>
            <p:ph idx="2" type="pic"/>
          </p:nvPr>
        </p:nvSpPr>
        <p:spPr>
          <a:xfrm>
            <a:off x="4806952" y="1588"/>
            <a:ext cx="7386600" cy="6858000"/>
          </a:xfrm>
          <a:prstGeom prst="rect">
            <a:avLst/>
          </a:prstGeom>
          <a:noFill/>
          <a:ln>
            <a:noFill/>
          </a:ln>
        </p:spPr>
      </p:sp>
      <p:sp>
        <p:nvSpPr>
          <p:cNvPr id="42" name="Google Shape;42;g28e16816c81_0_169"/>
          <p:cNvSpPr/>
          <p:nvPr/>
        </p:nvSpPr>
        <p:spPr>
          <a:xfrm>
            <a:off x="-1981200" y="1176111"/>
            <a:ext cx="7086600" cy="8175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43" name="Shape 43"/>
        <p:cNvGrpSpPr/>
        <p:nvPr/>
      </p:nvGrpSpPr>
      <p:grpSpPr>
        <a:xfrm>
          <a:off x="0" y="0"/>
          <a:ext cx="0" cy="0"/>
          <a:chOff x="0" y="0"/>
          <a:chExt cx="0" cy="0"/>
        </a:xfrm>
      </p:grpSpPr>
      <p:sp>
        <p:nvSpPr>
          <p:cNvPr id="44" name="Google Shape;44;g1b88cec6dc8_0_186"/>
          <p:cNvSpPr txBox="1"/>
          <p:nvPr>
            <p:ph type="title"/>
          </p:nvPr>
        </p:nvSpPr>
        <p:spPr>
          <a:xfrm>
            <a:off x="866775" y="613063"/>
            <a:ext cx="10449000" cy="1291862"/>
          </a:xfrm>
          <a:prstGeom prst="rect">
            <a:avLst/>
          </a:prstGeom>
          <a:noFill/>
          <a:ln>
            <a:noFill/>
          </a:ln>
        </p:spPr>
        <p:txBody>
          <a:bodyPr anchorCtr="0" anchor="ctr" bIns="91425" lIns="91425" spcFirstLastPara="1" rIns="91425" wrap="square" tIns="91425">
            <a:normAutofit/>
          </a:bodyPr>
          <a:lstStyle>
            <a:lvl1pPr lvl="0" algn="ctr">
              <a:lnSpc>
                <a:spcPct val="90000"/>
              </a:lnSpc>
              <a:spcBef>
                <a:spcPts val="0"/>
              </a:spcBef>
              <a:spcAft>
                <a:spcPts val="0"/>
              </a:spcAft>
              <a:buSzPts val="4400"/>
              <a:buNone/>
              <a:defRPr>
                <a:solidFill>
                  <a:srgbClr val="FFFF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5" name="Shape 45"/>
        <p:cNvGrpSpPr/>
        <p:nvPr/>
      </p:nvGrpSpPr>
      <p:grpSpPr>
        <a:xfrm>
          <a:off x="0" y="0"/>
          <a:ext cx="0" cy="0"/>
          <a:chOff x="0" y="0"/>
          <a:chExt cx="0" cy="0"/>
        </a:xfrm>
      </p:grpSpPr>
      <p:sp>
        <p:nvSpPr>
          <p:cNvPr id="46" name="Google Shape;46;p8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7" name="Google Shape;47;p8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0" name="Google Shape;50;p81"/>
          <p:cNvSpPr/>
          <p:nvPr>
            <p:ph idx="2" type="pic"/>
          </p:nvPr>
        </p:nvSpPr>
        <p:spPr>
          <a:xfrm>
            <a:off x="647700" y="457200"/>
            <a:ext cx="3124200" cy="44958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5"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7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7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7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15" name="Google Shape;15;p73"/>
          <p:cNvPicPr preferRelativeResize="0"/>
          <p:nvPr/>
        </p:nvPicPr>
        <p:blipFill rotWithShape="1">
          <a:blip r:embed="rId1">
            <a:alphaModFix/>
          </a:blip>
          <a:srcRect b="0" l="0" r="0" t="0"/>
          <a:stretch/>
        </p:blipFill>
        <p:spPr>
          <a:xfrm>
            <a:off x="10479499" y="304801"/>
            <a:ext cx="1207148" cy="5334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2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7.png"/><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hyperlink" Target="https://drive.google.com/file/d/1EsB-SwUuc5P00cg3PrCgckQzwYzstIWE/view?usp=driv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7.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7.png"/><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hyperlink" Target="https://drive.google.com/file/d/1cRNvH7NAdSxIDA5g5uKjtXMEJZ08F1NX/view?usp=drive_link" TargetMode="External"/><Relationship Id="rId5" Type="http://schemas.openxmlformats.org/officeDocument/2006/relationships/hyperlink" Target="https://docs.google.com/spreadsheets/d/14tYs3ufdUmAWU6m9u1k4D0l4gMRSznNZ/edit#gid=1639866844"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5.png"/><Relationship Id="rId5"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8.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jpg"/><Relationship Id="rId4" Type="http://schemas.openxmlformats.org/officeDocument/2006/relationships/image" Target="../media/image3.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pic>
        <p:nvPicPr>
          <p:cNvPr id="133" name="Google Shape;133;p1"/>
          <p:cNvPicPr preferRelativeResize="0"/>
          <p:nvPr/>
        </p:nvPicPr>
        <p:blipFill rotWithShape="1">
          <a:blip r:embed="rId3">
            <a:alphaModFix/>
          </a:blip>
          <a:srcRect b="0" l="0" r="0" t="0"/>
          <a:stretch/>
        </p:blipFill>
        <p:spPr>
          <a:xfrm>
            <a:off x="0" y="-162975"/>
            <a:ext cx="12192000" cy="6882658"/>
          </a:xfrm>
          <a:prstGeom prst="rect">
            <a:avLst/>
          </a:prstGeom>
          <a:noFill/>
          <a:ln>
            <a:noFill/>
          </a:ln>
        </p:spPr>
      </p:pic>
      <p:sp>
        <p:nvSpPr>
          <p:cNvPr id="134" name="Google Shape;134;p1"/>
          <p:cNvSpPr txBox="1"/>
          <p:nvPr>
            <p:ph idx="4294967295" type="body"/>
          </p:nvPr>
        </p:nvSpPr>
        <p:spPr>
          <a:xfrm>
            <a:off x="838200" y="3558325"/>
            <a:ext cx="10416000" cy="29637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lt1"/>
              </a:buClr>
              <a:buSzPts val="4000"/>
              <a:buNone/>
            </a:pPr>
            <a:r>
              <a:rPr lang="en-US" sz="4000">
                <a:solidFill>
                  <a:schemeClr val="lt1"/>
                </a:solidFill>
                <a:latin typeface="Exo Medium"/>
                <a:ea typeface="Exo Medium"/>
                <a:cs typeface="Exo Medium"/>
                <a:sym typeface="Exo Medium"/>
              </a:rPr>
              <a:t>LESSON 8: CASE STUDY CLUSTERING</a:t>
            </a:r>
            <a:endParaRPr/>
          </a:p>
        </p:txBody>
      </p:sp>
      <p:pic>
        <p:nvPicPr>
          <p:cNvPr id="135" name="Google Shape;135;p1"/>
          <p:cNvPicPr preferRelativeResize="0"/>
          <p:nvPr/>
        </p:nvPicPr>
        <p:blipFill rotWithShape="1">
          <a:blip r:embed="rId4">
            <a:alphaModFix/>
          </a:blip>
          <a:srcRect b="0" l="0" r="0" t="0"/>
          <a:stretch/>
        </p:blipFill>
        <p:spPr>
          <a:xfrm>
            <a:off x="5503162" y="537320"/>
            <a:ext cx="1642875" cy="730432"/>
          </a:xfrm>
          <a:prstGeom prst="rect">
            <a:avLst/>
          </a:prstGeom>
          <a:noFill/>
          <a:ln>
            <a:noFill/>
          </a:ln>
        </p:spPr>
      </p:pic>
      <p:sp>
        <p:nvSpPr>
          <p:cNvPr id="136" name="Google Shape;136;p1"/>
          <p:cNvSpPr txBox="1"/>
          <p:nvPr>
            <p:ph idx="4294967295" type="title"/>
          </p:nvPr>
        </p:nvSpPr>
        <p:spPr>
          <a:xfrm>
            <a:off x="1405949" y="2764525"/>
            <a:ext cx="9280500" cy="7161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lt1"/>
              </a:buClr>
              <a:buSzPts val="6000"/>
              <a:buFont typeface="Exo Black"/>
              <a:buNone/>
            </a:pPr>
            <a:r>
              <a:rPr lang="en-US" sz="6000">
                <a:solidFill>
                  <a:schemeClr val="lt1"/>
                </a:solidFill>
                <a:latin typeface="Exo Black"/>
                <a:ea typeface="Exo Black"/>
                <a:cs typeface="Exo Black"/>
                <a:sym typeface="Exo Black"/>
              </a:rPr>
              <a:t>X-DATA | DATA ANALYST</a:t>
            </a:r>
            <a:endParaRPr sz="6000">
              <a:solidFill>
                <a:schemeClr val="lt1"/>
              </a:solidFill>
              <a:latin typeface="Exo Black"/>
              <a:ea typeface="Exo Black"/>
              <a:cs typeface="Exo Black"/>
              <a:sym typeface="Exo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95a80c61b8_0_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14" name="Google Shape;214;g295a80c61b8_0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15" name="Google Shape;215;g295a80c61b8_0_0"/>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Ôn tập lại kiến thức về K-Means</a:t>
            </a:r>
            <a:endParaRPr b="1" i="0" sz="2000" u="none" cap="none" strike="noStrike">
              <a:solidFill>
                <a:srgbClr val="E31F26"/>
              </a:solidFill>
              <a:latin typeface="Exo"/>
              <a:ea typeface="Exo"/>
              <a:cs typeface="Exo"/>
              <a:sym typeface="Exo"/>
            </a:endParaRPr>
          </a:p>
        </p:txBody>
      </p:sp>
      <p:sp>
        <p:nvSpPr>
          <p:cNvPr id="216" name="Google Shape;216;g295a80c61b8_0_0"/>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Giải CASE STUDY với K-Means</a:t>
            </a:r>
            <a:endParaRPr b="0" i="0" sz="2000" u="none" cap="none" strike="noStrike">
              <a:solidFill>
                <a:schemeClr val="dk1"/>
              </a:solidFill>
              <a:latin typeface="Calibri"/>
              <a:ea typeface="Calibri"/>
              <a:cs typeface="Calibri"/>
              <a:sym typeface="Calibri"/>
            </a:endParaRPr>
          </a:p>
        </p:txBody>
      </p:sp>
      <p:sp>
        <p:nvSpPr>
          <p:cNvPr id="217" name="Google Shape;217;g295a80c61b8_0_0"/>
          <p:cNvSpPr/>
          <p:nvPr/>
        </p:nvSpPr>
        <p:spPr>
          <a:xfrm>
            <a:off x="5106978" y="298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2. CASE STUDY</a:t>
            </a:r>
            <a:endParaRPr b="1" i="0" sz="2000" u="none" cap="none" strike="noStrike">
              <a:solidFill>
                <a:schemeClr val="lt1"/>
              </a:solidFill>
              <a:latin typeface="Exo"/>
              <a:ea typeface="Exo"/>
              <a:cs typeface="Exo"/>
              <a:sym typeface="Exo"/>
            </a:endParaRPr>
          </a:p>
        </p:txBody>
      </p:sp>
      <p:sp>
        <p:nvSpPr>
          <p:cNvPr id="218" name="Google Shape;218;g295a80c61b8_0_0"/>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4. Hoàn thiện bài phân tích CASE STUDY</a:t>
            </a:r>
            <a:endParaRPr b="0" i="0" sz="2000" u="none" cap="none" strike="noStrike">
              <a:solidFill>
                <a:srgbClr val="E31F26"/>
              </a:solidFill>
              <a:latin typeface="Calibri"/>
              <a:ea typeface="Calibri"/>
              <a:cs typeface="Calibri"/>
              <a:sym typeface="Calibri"/>
            </a:endParaRPr>
          </a:p>
        </p:txBody>
      </p:sp>
      <p:pic>
        <p:nvPicPr>
          <p:cNvPr id="219" name="Google Shape;219;g295a80c61b8_0_0"/>
          <p:cNvPicPr preferRelativeResize="0"/>
          <p:nvPr/>
        </p:nvPicPr>
        <p:blipFill rotWithShape="1">
          <a:blip r:embed="rId4">
            <a:alphaModFix/>
          </a:blip>
          <a:srcRect b="0" l="0" r="0" t="0"/>
          <a:stretch/>
        </p:blipFill>
        <p:spPr>
          <a:xfrm>
            <a:off x="10884975" y="2174875"/>
            <a:ext cx="469351" cy="491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g295a80c61b8_0_10"/>
          <p:cNvPicPr preferRelativeResize="0"/>
          <p:nvPr/>
        </p:nvPicPr>
        <p:blipFill rotWithShape="1">
          <a:blip r:embed="rId3">
            <a:alphaModFix/>
          </a:blip>
          <a:srcRect b="0" l="0" r="0" t="0"/>
          <a:stretch/>
        </p:blipFill>
        <p:spPr>
          <a:xfrm>
            <a:off x="7743900" y="2402975"/>
            <a:ext cx="4117675" cy="3110000"/>
          </a:xfrm>
          <a:prstGeom prst="rect">
            <a:avLst/>
          </a:prstGeom>
          <a:noFill/>
          <a:ln>
            <a:noFill/>
          </a:ln>
        </p:spPr>
      </p:pic>
      <p:grpSp>
        <p:nvGrpSpPr>
          <p:cNvPr id="226" name="Google Shape;226;g295a80c61b8_0_10"/>
          <p:cNvGrpSpPr/>
          <p:nvPr/>
        </p:nvGrpSpPr>
        <p:grpSpPr>
          <a:xfrm>
            <a:off x="3658850" y="941400"/>
            <a:ext cx="4431900" cy="708000"/>
            <a:chOff x="3880050" y="408000"/>
            <a:chExt cx="4431900" cy="708000"/>
          </a:xfrm>
        </p:grpSpPr>
        <p:sp>
          <p:nvSpPr>
            <p:cNvPr id="227" name="Google Shape;227;g295a80c61b8_0_1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CASE STUDY</a:t>
              </a:r>
              <a:endParaRPr b="1" i="0" sz="1400" u="none" cap="none" strike="noStrike">
                <a:solidFill>
                  <a:srgbClr val="000000"/>
                </a:solidFill>
                <a:latin typeface="Arial"/>
                <a:ea typeface="Arial"/>
                <a:cs typeface="Arial"/>
                <a:sym typeface="Arial"/>
              </a:endParaRPr>
            </a:p>
          </p:txBody>
        </p:sp>
        <p:grpSp>
          <p:nvGrpSpPr>
            <p:cNvPr id="228" name="Google Shape;228;g295a80c61b8_0_10"/>
            <p:cNvGrpSpPr/>
            <p:nvPr/>
          </p:nvGrpSpPr>
          <p:grpSpPr>
            <a:xfrm>
              <a:off x="4249095" y="524797"/>
              <a:ext cx="474874" cy="474408"/>
              <a:chOff x="3040984" y="3681059"/>
              <a:chExt cx="356164" cy="355815"/>
            </a:xfrm>
          </p:grpSpPr>
          <p:sp>
            <p:nvSpPr>
              <p:cNvPr id="229" name="Google Shape;229;g295a80c61b8_0_1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0" name="Google Shape;230;g295a80c61b8_0_1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231" name="Google Shape;231;g295a80c61b8_0_1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232" name="Google Shape;232;g295a80c61b8_0_10"/>
          <p:cNvSpPr txBox="1"/>
          <p:nvPr/>
        </p:nvSpPr>
        <p:spPr>
          <a:xfrm>
            <a:off x="682875" y="1649400"/>
            <a:ext cx="7284300" cy="1893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You go through marketing campaigns and get customer results.</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The results are recorded on the dataset below.</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Analyze and present the characteristics of customers to carefully learn about the customer profile of the current store</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700" u="none" cap="none" strike="noStrike">
                <a:solidFill>
                  <a:schemeClr val="dk1"/>
                </a:solidFill>
                <a:latin typeface="Exo"/>
                <a:ea typeface="Exo"/>
                <a:cs typeface="Exo"/>
                <a:sym typeface="Exo"/>
              </a:rPr>
              <a:t>Dataset </a:t>
            </a:r>
            <a:r>
              <a:rPr b="0" i="0" lang="en-US" sz="1700" u="sng" cap="none" strike="noStrike">
                <a:solidFill>
                  <a:schemeClr val="hlink"/>
                </a:solidFill>
                <a:latin typeface="Exo"/>
                <a:ea typeface="Exo"/>
                <a:cs typeface="Exo"/>
                <a:sym typeface="Exo"/>
                <a:hlinkClick r:id="rId4"/>
              </a:rPr>
              <a:t>link </a:t>
            </a:r>
            <a:r>
              <a:rPr b="0" i="0" lang="en-US" sz="1700" u="none" cap="none" strike="noStrike">
                <a:solidFill>
                  <a:schemeClr val="dk1"/>
                </a:solidFill>
                <a:latin typeface="Exo"/>
                <a:ea typeface="Exo"/>
                <a:cs typeface="Exo"/>
                <a:sym typeface="Exo"/>
              </a:rPr>
              <a:t> </a:t>
            </a:r>
            <a:endParaRPr b="0" i="0" sz="17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95a80c61b8_0_24"/>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238" name="Google Shape;238;g295a80c61b8_0_24"/>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239" name="Google Shape;239;g295a80c61b8_0_24"/>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Ôn tập lại kiến thức về K-Means</a:t>
            </a:r>
            <a:endParaRPr b="1" i="0" sz="2000" u="none" cap="none" strike="noStrike">
              <a:solidFill>
                <a:srgbClr val="E31F26"/>
              </a:solidFill>
              <a:latin typeface="Exo"/>
              <a:ea typeface="Exo"/>
              <a:cs typeface="Exo"/>
              <a:sym typeface="Exo"/>
            </a:endParaRPr>
          </a:p>
        </p:txBody>
      </p:sp>
      <p:sp>
        <p:nvSpPr>
          <p:cNvPr id="240" name="Google Shape;240;g295a80c61b8_0_24"/>
          <p:cNvSpPr/>
          <p:nvPr/>
        </p:nvSpPr>
        <p:spPr>
          <a:xfrm>
            <a:off x="5106978" y="393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3. Giải CASE STUDY với K-Means</a:t>
            </a:r>
            <a:endParaRPr b="1" i="0" sz="2000" u="none" cap="none" strike="noStrike">
              <a:solidFill>
                <a:schemeClr val="lt1"/>
              </a:solidFill>
              <a:latin typeface="Exo"/>
              <a:ea typeface="Exo"/>
              <a:cs typeface="Exo"/>
              <a:sym typeface="Exo"/>
            </a:endParaRPr>
          </a:p>
        </p:txBody>
      </p:sp>
      <p:sp>
        <p:nvSpPr>
          <p:cNvPr id="241" name="Google Shape;241;g295a80c61b8_0_24"/>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CASE STUDY</a:t>
            </a:r>
            <a:endParaRPr b="1" i="0" sz="2000" u="none" cap="none" strike="noStrike">
              <a:solidFill>
                <a:srgbClr val="E31F26"/>
              </a:solidFill>
              <a:latin typeface="Exo"/>
              <a:ea typeface="Exo"/>
              <a:cs typeface="Exo"/>
              <a:sym typeface="Exo"/>
            </a:endParaRPr>
          </a:p>
        </p:txBody>
      </p:sp>
      <p:sp>
        <p:nvSpPr>
          <p:cNvPr id="242" name="Google Shape;242;g295a80c61b8_0_24"/>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4. Hoàn thiện bài phân tích CASE STUDY</a:t>
            </a:r>
            <a:endParaRPr b="0" i="0" sz="2000" u="none" cap="none" strike="noStrike">
              <a:solidFill>
                <a:srgbClr val="E31F26"/>
              </a:solidFill>
              <a:latin typeface="Calibri"/>
              <a:ea typeface="Calibri"/>
              <a:cs typeface="Calibri"/>
              <a:sym typeface="Calibri"/>
            </a:endParaRPr>
          </a:p>
        </p:txBody>
      </p:sp>
      <p:pic>
        <p:nvPicPr>
          <p:cNvPr id="243" name="Google Shape;243;g295a80c61b8_0_24"/>
          <p:cNvPicPr preferRelativeResize="0"/>
          <p:nvPr/>
        </p:nvPicPr>
        <p:blipFill rotWithShape="1">
          <a:blip r:embed="rId4">
            <a:alphaModFix/>
          </a:blip>
          <a:srcRect b="0" l="0" r="0" t="0"/>
          <a:stretch/>
        </p:blipFill>
        <p:spPr>
          <a:xfrm>
            <a:off x="10875750" y="2120000"/>
            <a:ext cx="469351" cy="491600"/>
          </a:xfrm>
          <a:prstGeom prst="rect">
            <a:avLst/>
          </a:prstGeom>
          <a:noFill/>
          <a:ln>
            <a:noFill/>
          </a:ln>
        </p:spPr>
      </p:pic>
      <p:pic>
        <p:nvPicPr>
          <p:cNvPr id="244" name="Google Shape;244;g295a80c61b8_0_24"/>
          <p:cNvPicPr preferRelativeResize="0"/>
          <p:nvPr/>
        </p:nvPicPr>
        <p:blipFill rotWithShape="1">
          <a:blip r:embed="rId4">
            <a:alphaModFix/>
          </a:blip>
          <a:srcRect b="0" l="0" r="0" t="0"/>
          <a:stretch/>
        </p:blipFill>
        <p:spPr>
          <a:xfrm>
            <a:off x="10912625" y="3124875"/>
            <a:ext cx="469351" cy="491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295a80c61b8_0_35"/>
          <p:cNvSpPr txBox="1"/>
          <p:nvPr>
            <p:ph type="title"/>
          </p:nvPr>
        </p:nvSpPr>
        <p:spPr>
          <a:xfrm>
            <a:off x="1546633" y="270433"/>
            <a:ext cx="9374100" cy="7884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4400"/>
              <a:buNone/>
            </a:pPr>
            <a:r>
              <a:rPr b="1" lang="en-US">
                <a:solidFill>
                  <a:srgbClr val="E21F26"/>
                </a:solidFill>
                <a:latin typeface="Exo"/>
                <a:ea typeface="Exo"/>
                <a:cs typeface="Exo"/>
                <a:sym typeface="Exo"/>
              </a:rPr>
              <a:t>ANALYSIS</a:t>
            </a:r>
            <a:r>
              <a:rPr b="1" lang="en-US">
                <a:latin typeface="Exo"/>
                <a:ea typeface="Exo"/>
                <a:cs typeface="Exo"/>
                <a:sym typeface="Exo"/>
              </a:rPr>
              <a:t> PROCESS</a:t>
            </a:r>
            <a:endParaRPr b="1">
              <a:latin typeface="Exo"/>
              <a:ea typeface="Exo"/>
              <a:cs typeface="Exo"/>
              <a:sym typeface="Exo"/>
            </a:endParaRPr>
          </a:p>
        </p:txBody>
      </p:sp>
      <p:grpSp>
        <p:nvGrpSpPr>
          <p:cNvPr id="250" name="Google Shape;250;g295a80c61b8_0_35"/>
          <p:cNvGrpSpPr/>
          <p:nvPr/>
        </p:nvGrpSpPr>
        <p:grpSpPr>
          <a:xfrm>
            <a:off x="0" y="1383413"/>
            <a:ext cx="2952726" cy="4290074"/>
            <a:chOff x="0" y="1189989"/>
            <a:chExt cx="2214600" cy="3217636"/>
          </a:xfrm>
        </p:grpSpPr>
        <p:sp>
          <p:nvSpPr>
            <p:cNvPr id="251" name="Google Shape;251;g295a80c61b8_0_35"/>
            <p:cNvSpPr/>
            <p:nvPr/>
          </p:nvSpPr>
          <p:spPr>
            <a:xfrm>
              <a:off x="0" y="1189989"/>
              <a:ext cx="2214600" cy="669000"/>
            </a:xfrm>
            <a:prstGeom prst="homePlate">
              <a:avLst>
                <a:gd fmla="val 50000" name="adj"/>
              </a:avLst>
            </a:prstGeom>
            <a:solidFill>
              <a:srgbClr val="802017"/>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Business Understanding</a:t>
              </a:r>
              <a:endParaRPr b="0" i="0" sz="1600" u="none" cap="none" strike="noStrike">
                <a:solidFill>
                  <a:srgbClr val="FFFFFF"/>
                </a:solidFill>
                <a:latin typeface="Exo Medium"/>
                <a:ea typeface="Exo Medium"/>
                <a:cs typeface="Exo Medium"/>
                <a:sym typeface="Exo Medium"/>
              </a:endParaRPr>
            </a:p>
          </p:txBody>
        </p:sp>
        <p:sp>
          <p:nvSpPr>
            <p:cNvPr id="252" name="Google Shape;252;g295a80c61b8_0_35"/>
            <p:cNvSpPr txBox="1"/>
            <p:nvPr/>
          </p:nvSpPr>
          <p:spPr>
            <a:xfrm>
              <a:off x="107602"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Bạn đang cố gắng giải quyết vấn đề kinh doanh nào? Đặt nó dưới dạng một câu hỏi để giúp bạn tập trung vào việc tìm kiếm câu trả lời rõ ràng.</a:t>
              </a:r>
              <a:endParaRPr b="0" i="0" sz="1500" u="none" cap="none" strike="noStrike">
                <a:solidFill>
                  <a:srgbClr val="000000"/>
                </a:solidFill>
                <a:latin typeface="Exo Medium"/>
                <a:ea typeface="Exo Medium"/>
                <a:cs typeface="Exo Medium"/>
                <a:sym typeface="Exo Medium"/>
              </a:endParaRPr>
            </a:p>
          </p:txBody>
        </p:sp>
      </p:grpSp>
      <p:grpSp>
        <p:nvGrpSpPr>
          <p:cNvPr id="253" name="Google Shape;253;g295a80c61b8_0_35"/>
          <p:cNvGrpSpPr/>
          <p:nvPr/>
        </p:nvGrpSpPr>
        <p:grpSpPr>
          <a:xfrm>
            <a:off x="2451039" y="1383127"/>
            <a:ext cx="2751931" cy="4290359"/>
            <a:chOff x="1838325" y="1189775"/>
            <a:chExt cx="2064000" cy="3217850"/>
          </a:xfrm>
        </p:grpSpPr>
        <p:sp>
          <p:nvSpPr>
            <p:cNvPr id="254" name="Google Shape;254;g295a80c61b8_0_35"/>
            <p:cNvSpPr/>
            <p:nvPr/>
          </p:nvSpPr>
          <p:spPr>
            <a:xfrm>
              <a:off x="1838325" y="1189775"/>
              <a:ext cx="2064000" cy="669000"/>
            </a:xfrm>
            <a:prstGeom prst="chevron">
              <a:avLst>
                <a:gd fmla="val 50000" name="adj"/>
              </a:avLst>
            </a:prstGeom>
            <a:solidFill>
              <a:srgbClr val="A72A1E"/>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Preparation</a:t>
              </a:r>
              <a:endParaRPr b="0" i="0" sz="1600" u="none" cap="none" strike="noStrike">
                <a:solidFill>
                  <a:srgbClr val="FFFFFF"/>
                </a:solidFill>
                <a:latin typeface="Exo Medium"/>
                <a:ea typeface="Exo Medium"/>
                <a:cs typeface="Exo Medium"/>
                <a:sym typeface="Exo Medium"/>
              </a:endParaRPr>
            </a:p>
          </p:txBody>
        </p:sp>
        <p:sp>
          <p:nvSpPr>
            <p:cNvPr id="255" name="Google Shape;255;g295a80c61b8_0_35"/>
            <p:cNvSpPr txBox="1"/>
            <p:nvPr/>
          </p:nvSpPr>
          <p:spPr>
            <a:xfrm>
              <a:off x="20172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Tạo một chiến lược để thu thập dữ liệu. Những nguồn dữ liệu nào có nhiều khả năng giúp bạn giải quyết vấn đề kinh doanh của mình nhất?</a:t>
              </a:r>
              <a:endParaRPr b="0" i="0" sz="1500" u="none" cap="none" strike="noStrike">
                <a:solidFill>
                  <a:srgbClr val="000000"/>
                </a:solidFill>
                <a:latin typeface="Exo Medium"/>
                <a:ea typeface="Exo Medium"/>
                <a:cs typeface="Exo Medium"/>
                <a:sym typeface="Exo Medium"/>
              </a:endParaRPr>
            </a:p>
          </p:txBody>
        </p:sp>
      </p:grpSp>
      <p:grpSp>
        <p:nvGrpSpPr>
          <p:cNvPr id="256" name="Google Shape;256;g295a80c61b8_0_35"/>
          <p:cNvGrpSpPr/>
          <p:nvPr/>
        </p:nvGrpSpPr>
        <p:grpSpPr>
          <a:xfrm>
            <a:off x="4688882" y="1383127"/>
            <a:ext cx="2751931" cy="4290359"/>
            <a:chOff x="3516750" y="1189775"/>
            <a:chExt cx="2064000" cy="3217850"/>
          </a:xfrm>
        </p:grpSpPr>
        <p:sp>
          <p:nvSpPr>
            <p:cNvPr id="257" name="Google Shape;257;g295a80c61b8_0_35"/>
            <p:cNvSpPr/>
            <p:nvPr/>
          </p:nvSpPr>
          <p:spPr>
            <a:xfrm>
              <a:off x="3516750" y="1189775"/>
              <a:ext cx="2064000" cy="669000"/>
            </a:xfrm>
            <a:prstGeom prst="chevron">
              <a:avLst>
                <a:gd fmla="val 50000" name="adj"/>
              </a:avLst>
            </a:prstGeom>
            <a:solidFill>
              <a:srgbClr val="B02C20"/>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Data Cleaning</a:t>
              </a:r>
              <a:endParaRPr b="0" i="0" sz="1600" u="none" cap="none" strike="noStrike">
                <a:solidFill>
                  <a:srgbClr val="FFFFFF"/>
                </a:solidFill>
                <a:latin typeface="Exo Medium"/>
                <a:ea typeface="Exo Medium"/>
                <a:cs typeface="Exo Medium"/>
                <a:sym typeface="Exo Medium"/>
              </a:endParaRPr>
            </a:p>
          </p:txBody>
        </p:sp>
        <p:sp>
          <p:nvSpPr>
            <p:cNvPr id="258" name="Google Shape;258;g295a80c61b8_0_35"/>
            <p:cNvSpPr txBox="1"/>
            <p:nvPr/>
          </p:nvSpPr>
          <p:spPr>
            <a:xfrm>
              <a:off x="3739450" y="2057125"/>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Khám phá, xử lý dữ liệu nếu cần.</a:t>
              </a:r>
              <a:endParaRPr b="0" i="0" sz="1500" u="none" cap="none" strike="noStrike">
                <a:solidFill>
                  <a:srgbClr val="000000"/>
                </a:solidFill>
                <a:latin typeface="Exo Medium"/>
                <a:ea typeface="Exo Medium"/>
                <a:cs typeface="Exo Medium"/>
                <a:sym typeface="Exo Medium"/>
              </a:endParaRPr>
            </a:p>
          </p:txBody>
        </p:sp>
      </p:grpSp>
      <p:grpSp>
        <p:nvGrpSpPr>
          <p:cNvPr id="259" name="Google Shape;259;g295a80c61b8_0_35"/>
          <p:cNvGrpSpPr/>
          <p:nvPr/>
        </p:nvGrpSpPr>
        <p:grpSpPr>
          <a:xfrm>
            <a:off x="9165137" y="1383127"/>
            <a:ext cx="2751936" cy="4230384"/>
            <a:chOff x="6874025" y="1189775"/>
            <a:chExt cx="2064003" cy="3172868"/>
          </a:xfrm>
        </p:grpSpPr>
        <p:sp>
          <p:nvSpPr>
            <p:cNvPr id="260" name="Google Shape;260;g295a80c61b8_0_35"/>
            <p:cNvSpPr/>
            <p:nvPr/>
          </p:nvSpPr>
          <p:spPr>
            <a:xfrm>
              <a:off x="6874025" y="1189775"/>
              <a:ext cx="2064000" cy="669000"/>
            </a:xfrm>
            <a:prstGeom prst="chevron">
              <a:avLst>
                <a:gd fmla="val 50000" name="adj"/>
              </a:avLst>
            </a:prstGeom>
            <a:solidFill>
              <a:srgbClr val="D83829"/>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Sharing</a:t>
              </a:r>
              <a:endParaRPr b="0" i="0" sz="1600" u="none" cap="none" strike="noStrike">
                <a:solidFill>
                  <a:srgbClr val="FFFFFF"/>
                </a:solidFill>
                <a:latin typeface="Exo Medium"/>
                <a:ea typeface="Exo Medium"/>
                <a:cs typeface="Exo Medium"/>
                <a:sym typeface="Exo Medium"/>
              </a:endParaRPr>
            </a:p>
          </p:txBody>
        </p:sp>
        <p:sp>
          <p:nvSpPr>
            <p:cNvPr id="261" name="Google Shape;261;g295a80c61b8_0_35"/>
            <p:cNvSpPr txBox="1"/>
            <p:nvPr/>
          </p:nvSpPr>
          <p:spPr>
            <a:xfrm>
              <a:off x="7313528" y="2012143"/>
              <a:ext cx="1624500" cy="23505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Chia sẻ các kết quả phân tích dựa trên hiểu biết của bản thân và các insights thu được từ dữ liệu thông qua Storytelling</a:t>
              </a:r>
              <a:endParaRPr b="0" i="0" sz="1500" u="none" cap="none" strike="noStrike">
                <a:solidFill>
                  <a:srgbClr val="000000"/>
                </a:solidFill>
                <a:latin typeface="Exo Medium"/>
                <a:ea typeface="Exo Medium"/>
                <a:cs typeface="Exo Medium"/>
                <a:sym typeface="Exo Medium"/>
              </a:endParaRPr>
            </a:p>
          </p:txBody>
        </p:sp>
      </p:grpSp>
      <p:grpSp>
        <p:nvGrpSpPr>
          <p:cNvPr id="262" name="Google Shape;262;g295a80c61b8_0_35"/>
          <p:cNvGrpSpPr/>
          <p:nvPr/>
        </p:nvGrpSpPr>
        <p:grpSpPr>
          <a:xfrm>
            <a:off x="6926960" y="1383127"/>
            <a:ext cx="2751931" cy="4855157"/>
            <a:chOff x="5195350" y="1189775"/>
            <a:chExt cx="2064000" cy="3641459"/>
          </a:xfrm>
        </p:grpSpPr>
        <p:sp>
          <p:nvSpPr>
            <p:cNvPr id="263" name="Google Shape;263;g295a80c61b8_0_35"/>
            <p:cNvSpPr/>
            <p:nvPr/>
          </p:nvSpPr>
          <p:spPr>
            <a:xfrm>
              <a:off x="5195350" y="1189775"/>
              <a:ext cx="2064000" cy="669000"/>
            </a:xfrm>
            <a:prstGeom prst="chevron">
              <a:avLst>
                <a:gd fmla="val 50000" name="adj"/>
              </a:avLst>
            </a:prstGeom>
            <a:solidFill>
              <a:srgbClr val="BE2F22"/>
            </a:solid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rgbClr val="FFFFFF"/>
                  </a:solidFill>
                  <a:latin typeface="Exo Medium"/>
                  <a:ea typeface="Exo Medium"/>
                  <a:cs typeface="Exo Medium"/>
                  <a:sym typeface="Exo Medium"/>
                </a:rPr>
                <a:t>Analysis/ Building Model</a:t>
              </a:r>
              <a:endParaRPr b="0" i="0" sz="1600" u="none" cap="none" strike="noStrike">
                <a:solidFill>
                  <a:srgbClr val="FFFFFF"/>
                </a:solidFill>
                <a:latin typeface="Exo Medium"/>
                <a:ea typeface="Exo Medium"/>
                <a:cs typeface="Exo Medium"/>
                <a:sym typeface="Exo Medium"/>
              </a:endParaRPr>
            </a:p>
          </p:txBody>
        </p:sp>
        <p:sp>
          <p:nvSpPr>
            <p:cNvPr id="264" name="Google Shape;264;g295a80c61b8_0_35"/>
            <p:cNvSpPr txBox="1"/>
            <p:nvPr/>
          </p:nvSpPr>
          <p:spPr>
            <a:xfrm>
              <a:off x="5580758" y="2057134"/>
              <a:ext cx="1624500" cy="2774100"/>
            </a:xfrm>
            <a:prstGeom prst="rect">
              <a:avLst/>
            </a:prstGeom>
            <a:noFill/>
            <a:ln>
              <a:noFill/>
            </a:ln>
          </p:spPr>
          <p:txBody>
            <a:bodyPr anchorCtr="0" anchor="t" bIns="121900" lIns="121900" spcFirstLastPara="1" rIns="121900" wrap="square" tIns="121900">
              <a:noAutofit/>
            </a:bodyPr>
            <a:lstStyle/>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Thực hiện các phân tích khác nhau để có được thông tin chuyên sâu. </a:t>
              </a:r>
              <a:endParaRPr b="0" i="0" sz="1800" u="none" cap="none" strike="noStrike">
                <a:solidFill>
                  <a:srgbClr val="0E1633"/>
                </a:solidFill>
                <a:latin typeface="Exo Medium"/>
                <a:ea typeface="Exo Medium"/>
                <a:cs typeface="Exo Medium"/>
                <a:sym typeface="Exo Medium"/>
              </a:endParaRPr>
            </a:p>
            <a:p>
              <a:pPr indent="0" lvl="0" marL="0" marR="0" rtl="0" algn="l">
                <a:lnSpc>
                  <a:spcPct val="115000"/>
                </a:lnSpc>
                <a:spcBef>
                  <a:spcPts val="0"/>
                </a:spcBef>
                <a:spcAft>
                  <a:spcPts val="0"/>
                </a:spcAft>
                <a:buClr>
                  <a:srgbClr val="000000"/>
                </a:buClr>
                <a:buSzPts val="1800"/>
                <a:buFont typeface="Arial"/>
                <a:buNone/>
              </a:pPr>
              <a:r>
                <a:rPr b="0" i="0" lang="en-US" sz="1800" u="none" cap="none" strike="noStrike">
                  <a:solidFill>
                    <a:srgbClr val="0E1633"/>
                  </a:solidFill>
                  <a:latin typeface="Exo Medium"/>
                  <a:ea typeface="Exo Medium"/>
                  <a:cs typeface="Exo Medium"/>
                  <a:sym typeface="Exo Medium"/>
                </a:rPr>
                <a:t>Tập trung vào bốn loại phân tích dữ liệu: Descriptive, Diagnostic, Predictive và Prescriptive</a:t>
              </a:r>
              <a:endParaRPr b="0" i="0" sz="1500" u="none" cap="none" strike="noStrike">
                <a:solidFill>
                  <a:srgbClr val="000000"/>
                </a:solidFill>
                <a:latin typeface="Exo Medium"/>
                <a:ea typeface="Exo Medium"/>
                <a:cs typeface="Exo Medium"/>
                <a:sym typeface="Exo Medium"/>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3"/>
                                        </p:tgtEl>
                                        <p:attrNameLst>
                                          <p:attrName>style.visibility</p:attrName>
                                        </p:attrNameLst>
                                      </p:cBhvr>
                                      <p:to>
                                        <p:strVal val="visible"/>
                                      </p:to>
                                    </p:set>
                                    <p:anim calcmode="lin" valueType="num">
                                      <p:cBhvr additive="base">
                                        <p:cTn dur="1000"/>
                                        <p:tgtEl>
                                          <p:spTgt spid="25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1000"/>
                                        <p:tgtEl>
                                          <p:spTgt spid="256"/>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62"/>
                                        </p:tgtEl>
                                        <p:attrNameLst>
                                          <p:attrName>style.visibility</p:attrName>
                                        </p:attrNameLst>
                                      </p:cBhvr>
                                      <p:to>
                                        <p:strVal val="visible"/>
                                      </p:to>
                                    </p:set>
                                    <p:anim calcmode="lin" valueType="num">
                                      <p:cBhvr additive="base">
                                        <p:cTn dur="1000"/>
                                        <p:tgtEl>
                                          <p:spTgt spid="2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259"/>
                                        </p:tgtEl>
                                        <p:attrNameLst>
                                          <p:attrName>style.visibility</p:attrName>
                                        </p:attrNameLst>
                                      </p:cBhvr>
                                      <p:to>
                                        <p:strVal val="visible"/>
                                      </p:to>
                                    </p:set>
                                    <p:anim calcmode="lin" valueType="num">
                                      <p:cBhvr additive="base">
                                        <p:cTn dur="1000"/>
                                        <p:tgtEl>
                                          <p:spTgt spid="259"/>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g295a80c61b8_0_24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70" name="Google Shape;270;g295a80c61b8_0_24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71" name="Google Shape;271;g295a80c61b8_0_24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72" name="Google Shape;272;g295a80c61b8_0_24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73" name="Google Shape;273;g295a80c61b8_0_243"/>
          <p:cNvSpPr txBox="1"/>
          <p:nvPr/>
        </p:nvSpPr>
        <p:spPr>
          <a:xfrm>
            <a:off x="533398" y="2591575"/>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1: Business Understanding</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274" name="Google Shape;274;g295a80c61b8_0_243"/>
          <p:cNvSpPr txBox="1"/>
          <p:nvPr/>
        </p:nvSpPr>
        <p:spPr>
          <a:xfrm>
            <a:off x="551998" y="373600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275" name="Google Shape;275;g295a80c61b8_0_24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pic>
        <p:nvPicPr>
          <p:cNvPr id="280" name="Google Shape;280;g295a80c61b8_0_25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81" name="Google Shape;281;g295a80c61b8_0_25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82" name="Google Shape;282;g295a80c61b8_0_25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83" name="Google Shape;283;g295a80c61b8_0_25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84" name="Google Shape;284;g295a80c61b8_0_253"/>
          <p:cNvSpPr txBox="1"/>
          <p:nvPr/>
        </p:nvSpPr>
        <p:spPr>
          <a:xfrm>
            <a:off x="551998" y="2897800"/>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2: Data Preparation</a:t>
            </a:r>
            <a:endParaRPr b="0" i="0" sz="5100" u="none" cap="none" strike="noStrike">
              <a:solidFill>
                <a:schemeClr val="lt1"/>
              </a:solidFill>
              <a:latin typeface="Exo Black"/>
              <a:ea typeface="Exo Black"/>
              <a:cs typeface="Exo Black"/>
              <a:sym typeface="Exo Black"/>
            </a:endParaRPr>
          </a:p>
        </p:txBody>
      </p:sp>
      <p:sp>
        <p:nvSpPr>
          <p:cNvPr id="285" name="Google Shape;285;g295a80c61b8_0_253"/>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286" name="Google Shape;286;g295a80c61b8_0_25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pic>
        <p:nvPicPr>
          <p:cNvPr id="291" name="Google Shape;291;g295a80c61b8_0_26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292" name="Google Shape;292;g295a80c61b8_0_26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293" name="Google Shape;293;g295a80c61b8_0_26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294" name="Google Shape;294;g295a80c61b8_0_26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295" name="Google Shape;295;g295a80c61b8_0_263"/>
          <p:cNvSpPr txBox="1"/>
          <p:nvPr/>
        </p:nvSpPr>
        <p:spPr>
          <a:xfrm>
            <a:off x="551998" y="2897800"/>
            <a:ext cx="8455800" cy="2447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3: Xác định </a:t>
            </a:r>
            <a:endParaRPr b="0" i="0" sz="5100" u="none" cap="none" strike="noStrike">
              <a:solidFill>
                <a:schemeClr val="lt1"/>
              </a:solidFill>
              <a:latin typeface="Exo Black"/>
              <a:ea typeface="Exo Black"/>
              <a:cs typeface="Exo Black"/>
              <a:sym typeface="Exo Black"/>
            </a:endParaRPr>
          </a:p>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phương pháp phân tích</a:t>
            </a:r>
            <a:endParaRPr b="0" i="0" sz="5100" u="none" cap="none" strike="noStrike">
              <a:solidFill>
                <a:schemeClr val="lt1"/>
              </a:solidFill>
              <a:latin typeface="Exo Black"/>
              <a:ea typeface="Exo Black"/>
              <a:cs typeface="Exo Black"/>
              <a:sym typeface="Exo Black"/>
            </a:endParaRPr>
          </a:p>
          <a:p>
            <a:pPr indent="0" lvl="0" marL="0" marR="0" rtl="0" algn="l">
              <a:lnSpc>
                <a:spcPct val="100000"/>
              </a:lnSpc>
              <a:spcBef>
                <a:spcPts val="0"/>
              </a:spcBef>
              <a:spcAft>
                <a:spcPts val="0"/>
              </a:spcAft>
              <a:buClr>
                <a:srgbClr val="000000"/>
              </a:buClr>
              <a:buSzPts val="2500"/>
              <a:buFont typeface="Arial"/>
              <a:buNone/>
            </a:pPr>
            <a:r>
              <a:t/>
            </a:r>
            <a:endParaRPr b="0" i="0" sz="5100" u="none" cap="none" strike="noStrike">
              <a:solidFill>
                <a:schemeClr val="lt1"/>
              </a:solidFill>
              <a:latin typeface="Exo Black"/>
              <a:ea typeface="Exo Black"/>
              <a:cs typeface="Exo Black"/>
              <a:sym typeface="Exo Black"/>
            </a:endParaRPr>
          </a:p>
        </p:txBody>
      </p:sp>
      <p:sp>
        <p:nvSpPr>
          <p:cNvPr id="296" name="Google Shape;296;g295a80c61b8_0_263"/>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297" name="Google Shape;297;g295a80c61b8_0_26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pic>
        <p:nvPicPr>
          <p:cNvPr id="302" name="Google Shape;302;g295a80c61b8_0_27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03" name="Google Shape;303;g295a80c61b8_0_27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04" name="Google Shape;304;g295a80c61b8_0_27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05" name="Google Shape;305;g295a80c61b8_0_27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06" name="Google Shape;306;g295a80c61b8_0_273"/>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4: Thực hiện phân tích</a:t>
            </a:r>
            <a:endParaRPr b="0" i="0" sz="5100" u="none" cap="none" strike="noStrike">
              <a:solidFill>
                <a:schemeClr val="lt1"/>
              </a:solidFill>
              <a:latin typeface="Exo Black"/>
              <a:ea typeface="Exo Black"/>
              <a:cs typeface="Exo Black"/>
              <a:sym typeface="Exo Black"/>
            </a:endParaRPr>
          </a:p>
        </p:txBody>
      </p:sp>
      <p:sp>
        <p:nvSpPr>
          <p:cNvPr id="307" name="Google Shape;307;g295a80c61b8_0_273"/>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308" name="Google Shape;308;g295a80c61b8_0_27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id="313" name="Google Shape;313;g295a80c61b8_0_28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314" name="Google Shape;314;g295a80c61b8_0_28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sp>
        <p:nvSpPr>
          <p:cNvPr id="315" name="Google Shape;315;g295a80c61b8_0_283"/>
          <p:cNvSpPr txBox="1"/>
          <p:nvPr>
            <p:ph idx="4294967295" type="sldNum"/>
          </p:nvPr>
        </p:nvSpPr>
        <p:spPr>
          <a:xfrm>
            <a:off x="11409045" y="6333134"/>
            <a:ext cx="731700" cy="5250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300"/>
              <a:buNone/>
            </a:pPr>
            <a:fld id="{00000000-1234-1234-1234-123412341234}" type="slidenum">
              <a:rPr lang="en-US"/>
              <a:t>‹#›</a:t>
            </a:fld>
            <a:endParaRPr/>
          </a:p>
        </p:txBody>
      </p:sp>
      <p:pic>
        <p:nvPicPr>
          <p:cNvPr id="316" name="Google Shape;316;g295a80c61b8_0_28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317" name="Google Shape;317;g295a80c61b8_0_283"/>
          <p:cNvSpPr txBox="1"/>
          <p:nvPr/>
        </p:nvSpPr>
        <p:spPr>
          <a:xfrm>
            <a:off x="552000" y="2897800"/>
            <a:ext cx="87204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Bước 5: Đưa ra kết luận</a:t>
            </a:r>
            <a:endParaRPr b="0" i="0" sz="5100" u="none" cap="none" strike="noStrike">
              <a:solidFill>
                <a:schemeClr val="lt1"/>
              </a:solidFill>
              <a:latin typeface="Exo Black"/>
              <a:ea typeface="Exo Black"/>
              <a:cs typeface="Exo Black"/>
              <a:sym typeface="Exo Black"/>
            </a:endParaRPr>
          </a:p>
        </p:txBody>
      </p:sp>
      <p:sp>
        <p:nvSpPr>
          <p:cNvPr id="318" name="Google Shape;318;g295a80c61b8_0_283"/>
          <p:cNvSpPr txBox="1"/>
          <p:nvPr/>
        </p:nvSpPr>
        <p:spPr>
          <a:xfrm>
            <a:off x="-2" y="3561050"/>
            <a:ext cx="84558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t/>
            </a:r>
            <a:endParaRPr b="0" i="0" sz="2000" u="none" cap="none" strike="noStrike">
              <a:solidFill>
                <a:schemeClr val="lt1"/>
              </a:solidFill>
              <a:latin typeface="Exo Black"/>
              <a:ea typeface="Exo Black"/>
              <a:cs typeface="Exo Black"/>
              <a:sym typeface="Exo Black"/>
            </a:endParaRPr>
          </a:p>
        </p:txBody>
      </p:sp>
      <p:pic>
        <p:nvPicPr>
          <p:cNvPr id="319" name="Google Shape;319;g295a80c61b8_0_28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95a80c641b_0_1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325" name="Google Shape;325;g295a80c641b_0_1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326" name="Google Shape;326;g295a80c641b_0_10"/>
          <p:cNvSpPr/>
          <p:nvPr/>
        </p:nvSpPr>
        <p:spPr>
          <a:xfrm>
            <a:off x="5106978" y="203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1. Ôn tập lại kiến thức về K-Means</a:t>
            </a:r>
            <a:endParaRPr b="1" i="0" sz="2000" u="none" cap="none" strike="noStrike">
              <a:solidFill>
                <a:srgbClr val="E31F26"/>
              </a:solidFill>
              <a:latin typeface="Exo"/>
              <a:ea typeface="Exo"/>
              <a:cs typeface="Exo"/>
              <a:sym typeface="Exo"/>
            </a:endParaRPr>
          </a:p>
        </p:txBody>
      </p:sp>
      <p:sp>
        <p:nvSpPr>
          <p:cNvPr id="327" name="Google Shape;327;g295a80c641b_0_10"/>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3. Giải CASE STUDY với K-Means</a:t>
            </a:r>
            <a:endParaRPr b="1" i="0" sz="2000" u="none" cap="none" strike="noStrike">
              <a:solidFill>
                <a:srgbClr val="E31F26"/>
              </a:solidFill>
              <a:latin typeface="Exo"/>
              <a:ea typeface="Exo"/>
              <a:cs typeface="Exo"/>
              <a:sym typeface="Exo"/>
            </a:endParaRPr>
          </a:p>
        </p:txBody>
      </p:sp>
      <p:sp>
        <p:nvSpPr>
          <p:cNvPr id="328" name="Google Shape;328;g295a80c641b_0_10"/>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CASE STUDY</a:t>
            </a:r>
            <a:endParaRPr b="1" i="0" sz="2000" u="none" cap="none" strike="noStrike">
              <a:solidFill>
                <a:srgbClr val="E31F26"/>
              </a:solidFill>
              <a:latin typeface="Exo"/>
              <a:ea typeface="Exo"/>
              <a:cs typeface="Exo"/>
              <a:sym typeface="Exo"/>
            </a:endParaRPr>
          </a:p>
        </p:txBody>
      </p:sp>
      <p:sp>
        <p:nvSpPr>
          <p:cNvPr id="329" name="Google Shape;329;g295a80c641b_0_10"/>
          <p:cNvSpPr/>
          <p:nvPr/>
        </p:nvSpPr>
        <p:spPr>
          <a:xfrm>
            <a:off x="5106978" y="4884426"/>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4. Hoàn thiện bài phân tích CASE STUDY</a:t>
            </a:r>
            <a:endParaRPr b="1" i="0" sz="2000" u="none" cap="none" strike="noStrike">
              <a:solidFill>
                <a:schemeClr val="lt1"/>
              </a:solidFill>
              <a:latin typeface="Exo"/>
              <a:ea typeface="Exo"/>
              <a:cs typeface="Exo"/>
              <a:sym typeface="Exo"/>
            </a:endParaRPr>
          </a:p>
        </p:txBody>
      </p:sp>
      <p:pic>
        <p:nvPicPr>
          <p:cNvPr id="330" name="Google Shape;330;g295a80c641b_0_10"/>
          <p:cNvPicPr preferRelativeResize="0"/>
          <p:nvPr/>
        </p:nvPicPr>
        <p:blipFill rotWithShape="1">
          <a:blip r:embed="rId4">
            <a:alphaModFix/>
          </a:blip>
          <a:srcRect b="0" l="0" r="0" t="0"/>
          <a:stretch/>
        </p:blipFill>
        <p:spPr>
          <a:xfrm>
            <a:off x="10875750" y="2120000"/>
            <a:ext cx="469351" cy="491600"/>
          </a:xfrm>
          <a:prstGeom prst="rect">
            <a:avLst/>
          </a:prstGeom>
          <a:noFill/>
          <a:ln>
            <a:noFill/>
          </a:ln>
        </p:spPr>
      </p:pic>
      <p:pic>
        <p:nvPicPr>
          <p:cNvPr id="331" name="Google Shape;331;g295a80c641b_0_10"/>
          <p:cNvPicPr preferRelativeResize="0"/>
          <p:nvPr/>
        </p:nvPicPr>
        <p:blipFill rotWithShape="1">
          <a:blip r:embed="rId4">
            <a:alphaModFix/>
          </a:blip>
          <a:srcRect b="0" l="0" r="0" t="0"/>
          <a:stretch/>
        </p:blipFill>
        <p:spPr>
          <a:xfrm>
            <a:off x="10912625" y="3124875"/>
            <a:ext cx="469351" cy="491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29440a7a50a_0_0"/>
          <p:cNvSpPr txBox="1"/>
          <p:nvPr/>
        </p:nvSpPr>
        <p:spPr>
          <a:xfrm>
            <a:off x="3612950" y="531900"/>
            <a:ext cx="4453800" cy="763500"/>
          </a:xfrm>
          <a:prstGeom prst="rect">
            <a:avLst/>
          </a:prstGeom>
          <a:noFill/>
          <a:ln>
            <a:noFill/>
          </a:ln>
        </p:spPr>
        <p:txBody>
          <a:bodyPr anchorCtr="0" anchor="ctr" bIns="121900" lIns="121900" spcFirstLastPara="1" rIns="121900" wrap="square" tIns="121900">
            <a:noAutofit/>
          </a:bodyPr>
          <a:lstStyle/>
          <a:p>
            <a:pPr indent="0" lvl="0" marL="0" marR="0" rtl="0" algn="ctr">
              <a:lnSpc>
                <a:spcPct val="100000"/>
              </a:lnSpc>
              <a:spcBef>
                <a:spcPts val="0"/>
              </a:spcBef>
              <a:spcAft>
                <a:spcPts val="0"/>
              </a:spcAft>
              <a:buClr>
                <a:srgbClr val="000000"/>
              </a:buClr>
              <a:buSzPts val="4000"/>
              <a:buFont typeface="Arial"/>
              <a:buNone/>
            </a:pPr>
            <a:r>
              <a:rPr b="1" i="0" lang="en-US" sz="5300" u="none" cap="none" strike="noStrike">
                <a:solidFill>
                  <a:srgbClr val="000000"/>
                </a:solidFill>
                <a:latin typeface="Exo"/>
                <a:ea typeface="Exo"/>
                <a:cs typeface="Exo"/>
                <a:sym typeface="Exo"/>
              </a:rPr>
              <a:t>OVERVIEW</a:t>
            </a:r>
            <a:endParaRPr b="1" i="0" sz="5400" u="none" cap="none" strike="noStrike">
              <a:solidFill>
                <a:srgbClr val="000000"/>
              </a:solidFill>
              <a:latin typeface="Exo"/>
              <a:ea typeface="Exo"/>
              <a:cs typeface="Exo"/>
              <a:sym typeface="Exo"/>
            </a:endParaRPr>
          </a:p>
        </p:txBody>
      </p:sp>
      <p:grpSp>
        <p:nvGrpSpPr>
          <p:cNvPr id="143" name="Google Shape;143;g29440a7a50a_0_0"/>
          <p:cNvGrpSpPr/>
          <p:nvPr/>
        </p:nvGrpSpPr>
        <p:grpSpPr>
          <a:xfrm>
            <a:off x="385200" y="1295401"/>
            <a:ext cx="10909300" cy="5562600"/>
            <a:chOff x="697200" y="1295401"/>
            <a:chExt cx="10909300" cy="5562600"/>
          </a:xfrm>
        </p:grpSpPr>
        <p:pic>
          <p:nvPicPr>
            <p:cNvPr id="144" name="Google Shape;144;g29440a7a50a_0_0"/>
            <p:cNvPicPr preferRelativeResize="0"/>
            <p:nvPr/>
          </p:nvPicPr>
          <p:blipFill rotWithShape="1">
            <a:blip r:embed="rId3">
              <a:alphaModFix/>
            </a:blip>
            <a:srcRect b="0" l="0" r="0" t="0"/>
            <a:stretch/>
          </p:blipFill>
          <p:spPr>
            <a:xfrm>
              <a:off x="697200" y="1295401"/>
              <a:ext cx="10909300" cy="5562600"/>
            </a:xfrm>
            <a:prstGeom prst="rect">
              <a:avLst/>
            </a:prstGeom>
            <a:noFill/>
            <a:ln>
              <a:noFill/>
            </a:ln>
          </p:spPr>
        </p:pic>
        <p:sp>
          <p:nvSpPr>
            <p:cNvPr id="145" name="Google Shape;145;g29440a7a50a_0_0"/>
            <p:cNvSpPr txBox="1"/>
            <p:nvPr/>
          </p:nvSpPr>
          <p:spPr>
            <a:xfrm>
              <a:off x="6747400" y="3775800"/>
              <a:ext cx="1788300" cy="400200"/>
            </a:xfrm>
            <a:prstGeom prst="rect">
              <a:avLst/>
            </a:prstGeom>
            <a:noFill/>
            <a:ln cap="flat" cmpd="sng" w="9525">
              <a:solidFill>
                <a:srgbClr val="E31F26"/>
              </a:solidFill>
              <a:prstDash val="lgDash"/>
              <a:round/>
              <a:headEnd len="sm" w="sm" type="none"/>
              <a:tailEnd len="sm" w="sm" type="none"/>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pic>
        <p:nvPicPr>
          <p:cNvPr id="337" name="Google Shape;337;g24c5fdd6318_0_0"/>
          <p:cNvPicPr preferRelativeResize="0"/>
          <p:nvPr/>
        </p:nvPicPr>
        <p:blipFill rotWithShape="1">
          <a:blip r:embed="rId3">
            <a:alphaModFix/>
          </a:blip>
          <a:srcRect b="0" l="0" r="0" t="0"/>
          <a:stretch/>
        </p:blipFill>
        <p:spPr>
          <a:xfrm>
            <a:off x="8124875" y="2203225"/>
            <a:ext cx="4117675" cy="3110000"/>
          </a:xfrm>
          <a:prstGeom prst="rect">
            <a:avLst/>
          </a:prstGeom>
          <a:noFill/>
          <a:ln>
            <a:noFill/>
          </a:ln>
        </p:spPr>
      </p:pic>
      <p:grpSp>
        <p:nvGrpSpPr>
          <p:cNvPr id="338" name="Google Shape;338;g24c5fdd6318_0_0"/>
          <p:cNvGrpSpPr/>
          <p:nvPr/>
        </p:nvGrpSpPr>
        <p:grpSpPr>
          <a:xfrm>
            <a:off x="3634250" y="457200"/>
            <a:ext cx="4431900" cy="708000"/>
            <a:chOff x="3880050" y="408000"/>
            <a:chExt cx="4431900" cy="708000"/>
          </a:xfrm>
        </p:grpSpPr>
        <p:sp>
          <p:nvSpPr>
            <p:cNvPr id="339" name="Google Shape;339;g24c5fdd6318_0_0"/>
            <p:cNvSpPr txBox="1"/>
            <p:nvPr/>
          </p:nvSpPr>
          <p:spPr>
            <a:xfrm>
              <a:off x="3880050" y="408000"/>
              <a:ext cx="4431900" cy="708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000"/>
                <a:buFont typeface="Arial"/>
                <a:buNone/>
              </a:pPr>
              <a:r>
                <a:rPr b="1" i="0" lang="en-US" sz="4000" u="none" cap="none" strike="noStrike">
                  <a:solidFill>
                    <a:srgbClr val="000000"/>
                  </a:solidFill>
                  <a:latin typeface="Exo"/>
                  <a:ea typeface="Exo"/>
                  <a:cs typeface="Exo"/>
                  <a:sym typeface="Exo"/>
                </a:rPr>
                <a:t> PRACTICES</a:t>
              </a:r>
              <a:endParaRPr b="1" i="0" sz="1400" u="none" cap="none" strike="noStrike">
                <a:solidFill>
                  <a:srgbClr val="000000"/>
                </a:solidFill>
                <a:latin typeface="Arial"/>
                <a:ea typeface="Arial"/>
                <a:cs typeface="Arial"/>
                <a:sym typeface="Arial"/>
              </a:endParaRPr>
            </a:p>
          </p:txBody>
        </p:sp>
        <p:grpSp>
          <p:nvGrpSpPr>
            <p:cNvPr id="340" name="Google Shape;340;g24c5fdd6318_0_0"/>
            <p:cNvGrpSpPr/>
            <p:nvPr/>
          </p:nvGrpSpPr>
          <p:grpSpPr>
            <a:xfrm>
              <a:off x="4249100" y="524796"/>
              <a:ext cx="474874" cy="474408"/>
              <a:chOff x="3040984" y="3681059"/>
              <a:chExt cx="356164" cy="355815"/>
            </a:xfrm>
          </p:grpSpPr>
          <p:sp>
            <p:nvSpPr>
              <p:cNvPr id="341" name="Google Shape;341;g24c5fdd6318_0_0"/>
              <p:cNvSpPr/>
              <p:nvPr/>
            </p:nvSpPr>
            <p:spPr>
              <a:xfrm>
                <a:off x="3040984" y="3681059"/>
                <a:ext cx="356164" cy="355815"/>
              </a:xfrm>
              <a:custGeom>
                <a:rect b="b" l="l" r="r" t="t"/>
                <a:pathLst>
                  <a:path extrusionOk="0" h="11205" w="11216">
                    <a:moveTo>
                      <a:pt x="5620" y="0"/>
                    </a:moveTo>
                    <a:cubicBezTo>
                      <a:pt x="4274" y="0"/>
                      <a:pt x="2965" y="488"/>
                      <a:pt x="1953" y="1369"/>
                    </a:cubicBezTo>
                    <a:cubicBezTo>
                      <a:pt x="1881" y="1429"/>
                      <a:pt x="1881" y="1536"/>
                      <a:pt x="1941" y="1608"/>
                    </a:cubicBezTo>
                    <a:cubicBezTo>
                      <a:pt x="1972" y="1645"/>
                      <a:pt x="2016" y="1663"/>
                      <a:pt x="2061" y="1663"/>
                    </a:cubicBezTo>
                    <a:cubicBezTo>
                      <a:pt x="2103" y="1663"/>
                      <a:pt x="2145" y="1648"/>
                      <a:pt x="2179" y="1620"/>
                    </a:cubicBezTo>
                    <a:cubicBezTo>
                      <a:pt x="3131" y="786"/>
                      <a:pt x="4358" y="346"/>
                      <a:pt x="5620" y="346"/>
                    </a:cubicBezTo>
                    <a:cubicBezTo>
                      <a:pt x="7013" y="346"/>
                      <a:pt x="8346" y="893"/>
                      <a:pt x="9335" y="1893"/>
                    </a:cubicBezTo>
                    <a:cubicBezTo>
                      <a:pt x="10335" y="2882"/>
                      <a:pt x="10882" y="4215"/>
                      <a:pt x="10882" y="5608"/>
                    </a:cubicBezTo>
                    <a:cubicBezTo>
                      <a:pt x="10882" y="7013"/>
                      <a:pt x="10335" y="8335"/>
                      <a:pt x="9335" y="9335"/>
                    </a:cubicBezTo>
                    <a:cubicBezTo>
                      <a:pt x="8346" y="10323"/>
                      <a:pt x="7013" y="10883"/>
                      <a:pt x="5620" y="10883"/>
                    </a:cubicBezTo>
                    <a:cubicBezTo>
                      <a:pt x="4215" y="10883"/>
                      <a:pt x="2893" y="10323"/>
                      <a:pt x="1893" y="9335"/>
                    </a:cubicBezTo>
                    <a:cubicBezTo>
                      <a:pt x="893" y="8335"/>
                      <a:pt x="345" y="7013"/>
                      <a:pt x="345" y="5608"/>
                    </a:cubicBezTo>
                    <a:cubicBezTo>
                      <a:pt x="345" y="4298"/>
                      <a:pt x="822" y="3048"/>
                      <a:pt x="1703" y="2084"/>
                    </a:cubicBezTo>
                    <a:cubicBezTo>
                      <a:pt x="1762" y="2012"/>
                      <a:pt x="1762" y="1905"/>
                      <a:pt x="1691" y="1846"/>
                    </a:cubicBezTo>
                    <a:cubicBezTo>
                      <a:pt x="1657" y="1817"/>
                      <a:pt x="1614" y="1802"/>
                      <a:pt x="1573" y="1802"/>
                    </a:cubicBezTo>
                    <a:cubicBezTo>
                      <a:pt x="1528" y="1802"/>
                      <a:pt x="1484" y="1820"/>
                      <a:pt x="1453" y="1858"/>
                    </a:cubicBezTo>
                    <a:cubicBezTo>
                      <a:pt x="512" y="2882"/>
                      <a:pt x="0" y="4227"/>
                      <a:pt x="0" y="5608"/>
                    </a:cubicBezTo>
                    <a:cubicBezTo>
                      <a:pt x="0" y="7096"/>
                      <a:pt x="583" y="8513"/>
                      <a:pt x="1643" y="9573"/>
                    </a:cubicBezTo>
                    <a:cubicBezTo>
                      <a:pt x="2703" y="10621"/>
                      <a:pt x="4096" y="11204"/>
                      <a:pt x="5608" y="11204"/>
                    </a:cubicBezTo>
                    <a:cubicBezTo>
                      <a:pt x="7108" y="11204"/>
                      <a:pt x="8501" y="10621"/>
                      <a:pt x="9561" y="9573"/>
                    </a:cubicBezTo>
                    <a:cubicBezTo>
                      <a:pt x="10620" y="8513"/>
                      <a:pt x="11204" y="7108"/>
                      <a:pt x="11204" y="5608"/>
                    </a:cubicBezTo>
                    <a:cubicBezTo>
                      <a:pt x="11216" y="4096"/>
                      <a:pt x="10632" y="2691"/>
                      <a:pt x="9573" y="1631"/>
                    </a:cubicBezTo>
                    <a:cubicBezTo>
                      <a:pt x="8525" y="572"/>
                      <a:pt x="7120" y="0"/>
                      <a:pt x="5620" y="0"/>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42" name="Google Shape;342;g24c5fdd6318_0_0"/>
              <p:cNvSpPr/>
              <p:nvPr/>
            </p:nvSpPr>
            <p:spPr>
              <a:xfrm>
                <a:off x="3183120" y="3921508"/>
                <a:ext cx="59414" cy="59382"/>
              </a:xfrm>
              <a:custGeom>
                <a:rect b="b" l="l" r="r" t="t"/>
                <a:pathLst>
                  <a:path extrusionOk="0" h="1870" w="1871">
                    <a:moveTo>
                      <a:pt x="929" y="334"/>
                    </a:moveTo>
                    <a:cubicBezTo>
                      <a:pt x="1263" y="334"/>
                      <a:pt x="1549" y="608"/>
                      <a:pt x="1549" y="941"/>
                    </a:cubicBezTo>
                    <a:cubicBezTo>
                      <a:pt x="1549" y="1263"/>
                      <a:pt x="1263" y="1548"/>
                      <a:pt x="929" y="1548"/>
                    </a:cubicBezTo>
                    <a:cubicBezTo>
                      <a:pt x="608" y="1548"/>
                      <a:pt x="334" y="1287"/>
                      <a:pt x="334" y="941"/>
                    </a:cubicBezTo>
                    <a:cubicBezTo>
                      <a:pt x="334" y="596"/>
                      <a:pt x="608" y="334"/>
                      <a:pt x="929" y="334"/>
                    </a:cubicBezTo>
                    <a:close/>
                    <a:moveTo>
                      <a:pt x="929" y="1"/>
                    </a:moveTo>
                    <a:cubicBezTo>
                      <a:pt x="429" y="1"/>
                      <a:pt x="1" y="417"/>
                      <a:pt x="1" y="941"/>
                    </a:cubicBezTo>
                    <a:cubicBezTo>
                      <a:pt x="1" y="1453"/>
                      <a:pt x="417" y="1870"/>
                      <a:pt x="929" y="1870"/>
                    </a:cubicBezTo>
                    <a:cubicBezTo>
                      <a:pt x="1191" y="1870"/>
                      <a:pt x="1430" y="1775"/>
                      <a:pt x="1608" y="1596"/>
                    </a:cubicBezTo>
                    <a:cubicBezTo>
                      <a:pt x="1787" y="1417"/>
                      <a:pt x="1870" y="1179"/>
                      <a:pt x="1870" y="941"/>
                    </a:cubicBezTo>
                    <a:cubicBezTo>
                      <a:pt x="1870" y="679"/>
                      <a:pt x="1763" y="453"/>
                      <a:pt x="1584" y="263"/>
                    </a:cubicBezTo>
                    <a:cubicBezTo>
                      <a:pt x="1406" y="108"/>
                      <a:pt x="1191" y="1"/>
                      <a:pt x="929"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sp>
            <p:nvSpPr>
              <p:cNvPr id="343" name="Google Shape;343;g24c5fdd6318_0_0"/>
              <p:cNvSpPr/>
              <p:nvPr/>
            </p:nvSpPr>
            <p:spPr>
              <a:xfrm>
                <a:off x="3149110" y="3735868"/>
                <a:ext cx="141056" cy="174716"/>
              </a:xfrm>
              <a:custGeom>
                <a:rect b="b" l="l" r="r" t="t"/>
                <a:pathLst>
                  <a:path extrusionOk="0" h="5502" w="4442">
                    <a:moveTo>
                      <a:pt x="2143" y="1"/>
                    </a:moveTo>
                    <a:cubicBezTo>
                      <a:pt x="1322" y="1"/>
                      <a:pt x="810" y="286"/>
                      <a:pt x="536" y="501"/>
                    </a:cubicBezTo>
                    <a:cubicBezTo>
                      <a:pt x="191" y="786"/>
                      <a:pt x="0" y="1156"/>
                      <a:pt x="0" y="1513"/>
                    </a:cubicBezTo>
                    <a:cubicBezTo>
                      <a:pt x="0" y="1739"/>
                      <a:pt x="84" y="1941"/>
                      <a:pt x="262" y="2084"/>
                    </a:cubicBezTo>
                    <a:cubicBezTo>
                      <a:pt x="393" y="2203"/>
                      <a:pt x="596" y="2263"/>
                      <a:pt x="774" y="2263"/>
                    </a:cubicBezTo>
                    <a:cubicBezTo>
                      <a:pt x="1084" y="2263"/>
                      <a:pt x="1227" y="2049"/>
                      <a:pt x="1334" y="1894"/>
                    </a:cubicBezTo>
                    <a:cubicBezTo>
                      <a:pt x="1465" y="1679"/>
                      <a:pt x="1596" y="1489"/>
                      <a:pt x="2108" y="1489"/>
                    </a:cubicBezTo>
                    <a:cubicBezTo>
                      <a:pt x="2286" y="1489"/>
                      <a:pt x="2858" y="1525"/>
                      <a:pt x="2858" y="2001"/>
                    </a:cubicBezTo>
                    <a:cubicBezTo>
                      <a:pt x="2858" y="2358"/>
                      <a:pt x="2512" y="2632"/>
                      <a:pt x="2227" y="2858"/>
                    </a:cubicBezTo>
                    <a:cubicBezTo>
                      <a:pt x="2155" y="2918"/>
                      <a:pt x="2072" y="2965"/>
                      <a:pt x="2024" y="3025"/>
                    </a:cubicBezTo>
                    <a:cubicBezTo>
                      <a:pt x="1679" y="3323"/>
                      <a:pt x="1286" y="3763"/>
                      <a:pt x="1286" y="4668"/>
                    </a:cubicBezTo>
                    <a:cubicBezTo>
                      <a:pt x="1286" y="5180"/>
                      <a:pt x="1405" y="5501"/>
                      <a:pt x="2000" y="5501"/>
                    </a:cubicBezTo>
                    <a:cubicBezTo>
                      <a:pt x="2274" y="5501"/>
                      <a:pt x="2465" y="5442"/>
                      <a:pt x="2596" y="5323"/>
                    </a:cubicBezTo>
                    <a:cubicBezTo>
                      <a:pt x="2703" y="5216"/>
                      <a:pt x="2762" y="5085"/>
                      <a:pt x="2762" y="4918"/>
                    </a:cubicBezTo>
                    <a:cubicBezTo>
                      <a:pt x="2762" y="4430"/>
                      <a:pt x="2762" y="4192"/>
                      <a:pt x="3263" y="3787"/>
                    </a:cubicBezTo>
                    <a:lnTo>
                      <a:pt x="3286" y="3787"/>
                    </a:lnTo>
                    <a:cubicBezTo>
                      <a:pt x="3298" y="3775"/>
                      <a:pt x="3322" y="3763"/>
                      <a:pt x="3358" y="3727"/>
                    </a:cubicBezTo>
                    <a:cubicBezTo>
                      <a:pt x="3429" y="3680"/>
                      <a:pt x="3453" y="3573"/>
                      <a:pt x="3393" y="3489"/>
                    </a:cubicBezTo>
                    <a:cubicBezTo>
                      <a:pt x="3360" y="3449"/>
                      <a:pt x="3311" y="3427"/>
                      <a:pt x="3261" y="3427"/>
                    </a:cubicBezTo>
                    <a:cubicBezTo>
                      <a:pt x="3224" y="3427"/>
                      <a:pt x="3186" y="3440"/>
                      <a:pt x="3155" y="3465"/>
                    </a:cubicBezTo>
                    <a:cubicBezTo>
                      <a:pt x="3120" y="3477"/>
                      <a:pt x="3108" y="3513"/>
                      <a:pt x="3072" y="3525"/>
                    </a:cubicBezTo>
                    <a:lnTo>
                      <a:pt x="3060" y="3525"/>
                    </a:lnTo>
                    <a:cubicBezTo>
                      <a:pt x="2465" y="3989"/>
                      <a:pt x="2429" y="4346"/>
                      <a:pt x="2429" y="4906"/>
                    </a:cubicBezTo>
                    <a:cubicBezTo>
                      <a:pt x="2429" y="4977"/>
                      <a:pt x="2429" y="5156"/>
                      <a:pt x="2000" y="5156"/>
                    </a:cubicBezTo>
                    <a:cubicBezTo>
                      <a:pt x="1798" y="5156"/>
                      <a:pt x="1739" y="5120"/>
                      <a:pt x="1703" y="5085"/>
                    </a:cubicBezTo>
                    <a:cubicBezTo>
                      <a:pt x="1643" y="5025"/>
                      <a:pt x="1619" y="4882"/>
                      <a:pt x="1619" y="4656"/>
                    </a:cubicBezTo>
                    <a:cubicBezTo>
                      <a:pt x="1619" y="3882"/>
                      <a:pt x="1929" y="3513"/>
                      <a:pt x="2227" y="3251"/>
                    </a:cubicBezTo>
                    <a:cubicBezTo>
                      <a:pt x="2286" y="3215"/>
                      <a:pt x="2346" y="3156"/>
                      <a:pt x="2417" y="3108"/>
                    </a:cubicBezTo>
                    <a:cubicBezTo>
                      <a:pt x="2762" y="2858"/>
                      <a:pt x="3179" y="2525"/>
                      <a:pt x="3179" y="1989"/>
                    </a:cubicBezTo>
                    <a:cubicBezTo>
                      <a:pt x="3179" y="1465"/>
                      <a:pt x="2762" y="1144"/>
                      <a:pt x="2108" y="1144"/>
                    </a:cubicBezTo>
                    <a:cubicBezTo>
                      <a:pt x="1417" y="1144"/>
                      <a:pt x="1215" y="1453"/>
                      <a:pt x="1048" y="1691"/>
                    </a:cubicBezTo>
                    <a:cubicBezTo>
                      <a:pt x="941" y="1858"/>
                      <a:pt x="881" y="1918"/>
                      <a:pt x="750" y="1918"/>
                    </a:cubicBezTo>
                    <a:cubicBezTo>
                      <a:pt x="572" y="1918"/>
                      <a:pt x="322" y="1810"/>
                      <a:pt x="322" y="1513"/>
                    </a:cubicBezTo>
                    <a:cubicBezTo>
                      <a:pt x="322" y="1322"/>
                      <a:pt x="429" y="1025"/>
                      <a:pt x="738" y="775"/>
                    </a:cubicBezTo>
                    <a:cubicBezTo>
                      <a:pt x="977" y="572"/>
                      <a:pt x="1405" y="334"/>
                      <a:pt x="2131" y="334"/>
                    </a:cubicBezTo>
                    <a:cubicBezTo>
                      <a:pt x="3298" y="334"/>
                      <a:pt x="4120" y="953"/>
                      <a:pt x="4120" y="1822"/>
                    </a:cubicBezTo>
                    <a:cubicBezTo>
                      <a:pt x="4120" y="2227"/>
                      <a:pt x="3941" y="2644"/>
                      <a:pt x="3596" y="3037"/>
                    </a:cubicBezTo>
                    <a:cubicBezTo>
                      <a:pt x="3524" y="3096"/>
                      <a:pt x="3536" y="3203"/>
                      <a:pt x="3596" y="3263"/>
                    </a:cubicBezTo>
                    <a:cubicBezTo>
                      <a:pt x="3629" y="3290"/>
                      <a:pt x="3669" y="3305"/>
                      <a:pt x="3709" y="3305"/>
                    </a:cubicBezTo>
                    <a:cubicBezTo>
                      <a:pt x="3755" y="3305"/>
                      <a:pt x="3802" y="3284"/>
                      <a:pt x="3834" y="3239"/>
                    </a:cubicBezTo>
                    <a:cubicBezTo>
                      <a:pt x="4239" y="2787"/>
                      <a:pt x="4441" y="2310"/>
                      <a:pt x="4441" y="1810"/>
                    </a:cubicBezTo>
                    <a:cubicBezTo>
                      <a:pt x="4441" y="1287"/>
                      <a:pt x="4203" y="834"/>
                      <a:pt x="3786" y="501"/>
                    </a:cubicBezTo>
                    <a:cubicBezTo>
                      <a:pt x="3370" y="179"/>
                      <a:pt x="2798" y="1"/>
                      <a:pt x="2143" y="1"/>
                    </a:cubicBezTo>
                    <a:close/>
                  </a:path>
                </a:pathLst>
              </a:custGeom>
              <a:solidFill>
                <a:srgbClr val="E2262D"/>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Calibri"/>
                  <a:ea typeface="Calibri"/>
                  <a:cs typeface="Calibri"/>
                  <a:sym typeface="Calibri"/>
                </a:endParaRPr>
              </a:p>
            </p:txBody>
          </p:sp>
        </p:grpSp>
      </p:grpSp>
      <p:sp>
        <p:nvSpPr>
          <p:cNvPr id="344" name="Google Shape;344;g24c5fdd6318_0_0"/>
          <p:cNvSpPr txBox="1"/>
          <p:nvPr/>
        </p:nvSpPr>
        <p:spPr>
          <a:xfrm>
            <a:off x="282675" y="1326275"/>
            <a:ext cx="8443500" cy="4617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Exo"/>
                <a:ea typeface="Exo"/>
                <a:cs typeface="Exo"/>
                <a:sym typeface="Exo"/>
              </a:rPr>
              <a:t>You are owing a supermarket mall and through membership cards, you have some basic data about your customers like Customer ID, age, gender, annual income</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Exo"/>
                <a:ea typeface="Exo"/>
                <a:cs typeface="Exo"/>
                <a:sym typeface="Exo"/>
              </a:rPr>
              <a:t>You want to understand the customers like who are the target customers so that the sense can be given to marketing team and plan the strategy accordingly.  </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Exo"/>
                <a:ea typeface="Exo"/>
                <a:cs typeface="Exo"/>
                <a:sym typeface="Exo"/>
              </a:rPr>
              <a:t>The dataset consists of information about the purchasing behavior of 2,000 individuals from a given area when entering a physical ‘FMCG’ store. All data has been collected through the loyalty cards they use at checkout. The data has been preprocessed and there are no missing values. In addition, the volume of the dataset has been restricted and anonymised to protect the privacy of the customers. 	</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Exo"/>
                <a:ea typeface="Exo"/>
                <a:cs typeface="Exo"/>
                <a:sym typeface="Exo"/>
              </a:rPr>
              <a:t>Dataset </a:t>
            </a:r>
            <a:r>
              <a:rPr b="0" i="0" lang="en-US" sz="1600" u="sng" cap="none" strike="noStrike">
                <a:solidFill>
                  <a:schemeClr val="hlink"/>
                </a:solidFill>
                <a:latin typeface="Exo"/>
                <a:ea typeface="Exo"/>
                <a:cs typeface="Exo"/>
                <a:sym typeface="Exo"/>
                <a:hlinkClick r:id="rId4"/>
              </a:rPr>
              <a:t>link</a:t>
            </a:r>
            <a:r>
              <a:rPr b="0" i="0" lang="en-US" sz="1600" u="none" cap="none" strike="noStrike">
                <a:solidFill>
                  <a:schemeClr val="dk1"/>
                </a:solidFill>
                <a:latin typeface="Exo"/>
                <a:ea typeface="Exo"/>
                <a:cs typeface="Exo"/>
                <a:sym typeface="Exo"/>
              </a:rPr>
              <a:t>  </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Exo"/>
                <a:ea typeface="Exo"/>
                <a:cs typeface="Exo"/>
                <a:sym typeface="Exo"/>
              </a:rPr>
              <a:t>Data dictionary: </a:t>
            </a:r>
            <a:r>
              <a:rPr b="0" i="0" lang="en-US" sz="1600" u="sng" cap="none" strike="noStrike">
                <a:solidFill>
                  <a:schemeClr val="hlink"/>
                </a:solidFill>
                <a:latin typeface="Exo"/>
                <a:ea typeface="Exo"/>
                <a:cs typeface="Exo"/>
                <a:sym typeface="Exo"/>
                <a:hlinkClick r:id="rId5"/>
              </a:rPr>
              <a:t>link</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900"/>
              <a:buFont typeface="Arial"/>
              <a:buNone/>
            </a:pPr>
            <a:r>
              <a:t/>
            </a:r>
            <a:endParaRPr b="0" i="0" sz="800" u="none" cap="none" strike="noStrike">
              <a:solidFill>
                <a:srgbClr val="E8EAED"/>
              </a:solidFill>
              <a:highlight>
                <a:srgbClr val="202124"/>
              </a:highlight>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chemeClr val="dk1"/>
              </a:buClr>
              <a:buSzPts val="1100"/>
              <a:buFont typeface="Arial"/>
              <a:buNone/>
            </a:pPr>
            <a:r>
              <a:rPr b="0" i="0" lang="en-US" sz="1600" u="none" cap="none" strike="noStrike">
                <a:solidFill>
                  <a:schemeClr val="dk1"/>
                </a:solidFill>
                <a:latin typeface="Exo"/>
                <a:ea typeface="Exo"/>
                <a:cs typeface="Exo"/>
                <a:sym typeface="Exo"/>
              </a:rPr>
              <a:t>Complete the analysis by analyzing the characteristics of the clusters and propose a plan for budget allocation for an email marketing campaign with a budget of 500,000 USD over a period of 3 months.</a:t>
            </a:r>
            <a:endParaRPr b="0" i="0" sz="1600" u="none" cap="none" strike="noStrike">
              <a:solidFill>
                <a:schemeClr val="dk1"/>
              </a:solidFill>
              <a:latin typeface="Exo"/>
              <a:ea typeface="Exo"/>
              <a:cs typeface="Exo"/>
              <a:sym typeface="Exo"/>
            </a:endParaRPr>
          </a:p>
          <a:p>
            <a:pPr indent="0" lvl="0" marL="0" marR="0" rtl="0" algn="l">
              <a:lnSpc>
                <a:spcPct val="100000"/>
              </a:lnSpc>
              <a:spcBef>
                <a:spcPts val="0"/>
              </a:spcBef>
              <a:spcAft>
                <a:spcPts val="0"/>
              </a:spcAft>
              <a:buClr>
                <a:srgbClr val="000000"/>
              </a:buClr>
              <a:buSzPts val="900"/>
              <a:buFont typeface="Arial"/>
              <a:buNone/>
            </a:pPr>
            <a:r>
              <a:t/>
            </a:r>
            <a:endParaRPr b="0" i="0" sz="800" u="none" cap="none" strike="noStrike">
              <a:solidFill>
                <a:srgbClr val="E8EAED"/>
              </a:solidFill>
              <a:highlight>
                <a:srgbClr val="202124"/>
              </a:highlight>
              <a:latin typeface="Exo"/>
              <a:ea typeface="Exo"/>
              <a:cs typeface="Exo"/>
              <a:sym typeface="Ex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pic>
        <p:nvPicPr>
          <p:cNvPr id="349" name="Google Shape;349;p65"/>
          <p:cNvPicPr preferRelativeResize="0"/>
          <p:nvPr/>
        </p:nvPicPr>
        <p:blipFill rotWithShape="1">
          <a:blip r:embed="rId3">
            <a:alphaModFix/>
          </a:blip>
          <a:srcRect b="0" l="0" r="0" t="0"/>
          <a:stretch/>
        </p:blipFill>
        <p:spPr>
          <a:xfrm>
            <a:off x="21841" y="0"/>
            <a:ext cx="12246359" cy="6913347"/>
          </a:xfrm>
          <a:prstGeom prst="rect">
            <a:avLst/>
          </a:prstGeom>
          <a:noFill/>
          <a:ln>
            <a:noFill/>
          </a:ln>
        </p:spPr>
      </p:pic>
      <p:pic>
        <p:nvPicPr>
          <p:cNvPr id="350" name="Google Shape;350;p65"/>
          <p:cNvPicPr preferRelativeResize="0"/>
          <p:nvPr/>
        </p:nvPicPr>
        <p:blipFill rotWithShape="1">
          <a:blip r:embed="rId4">
            <a:alphaModFix/>
          </a:blip>
          <a:srcRect b="0" l="0" r="0" t="0"/>
          <a:stretch/>
        </p:blipFill>
        <p:spPr>
          <a:xfrm rot="10800000">
            <a:off x="8915400" y="457201"/>
            <a:ext cx="4724400" cy="1939200"/>
          </a:xfrm>
          <a:prstGeom prst="rect">
            <a:avLst/>
          </a:prstGeom>
          <a:noFill/>
          <a:ln>
            <a:noFill/>
          </a:ln>
        </p:spPr>
      </p:pic>
      <p:sp>
        <p:nvSpPr>
          <p:cNvPr id="351" name="Google Shape;351;p65"/>
          <p:cNvSpPr/>
          <p:nvPr/>
        </p:nvSpPr>
        <p:spPr>
          <a:xfrm>
            <a:off x="3124200" y="3136659"/>
            <a:ext cx="8382000" cy="116955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7000"/>
              <a:buFont typeface="Arial"/>
              <a:buNone/>
            </a:pPr>
            <a:r>
              <a:rPr b="1" i="0" lang="en-US" sz="7000" u="none" cap="none" strike="noStrike">
                <a:solidFill>
                  <a:schemeClr val="lt1"/>
                </a:solidFill>
                <a:latin typeface="Exo"/>
                <a:ea typeface="Exo"/>
                <a:cs typeface="Exo"/>
                <a:sym typeface="Exo"/>
              </a:rPr>
              <a:t>THANK YOU !</a:t>
            </a:r>
            <a:endParaRPr b="0" i="0" sz="1400" u="none" cap="none" strike="noStrike">
              <a:solidFill>
                <a:srgbClr val="000000"/>
              </a:solidFill>
              <a:latin typeface="Arial"/>
              <a:ea typeface="Arial"/>
              <a:cs typeface="Arial"/>
              <a:sym typeface="Arial"/>
            </a:endParaRPr>
          </a:p>
        </p:txBody>
      </p:sp>
      <p:pic>
        <p:nvPicPr>
          <p:cNvPr id="352" name="Google Shape;352;p65"/>
          <p:cNvPicPr preferRelativeResize="0"/>
          <p:nvPr/>
        </p:nvPicPr>
        <p:blipFill rotWithShape="1">
          <a:blip r:embed="rId5">
            <a:alphaModFix/>
          </a:blip>
          <a:srcRect b="0" l="0" r="0" t="0"/>
          <a:stretch/>
        </p:blipFill>
        <p:spPr>
          <a:xfrm>
            <a:off x="10439400" y="333768"/>
            <a:ext cx="1322658" cy="588062"/>
          </a:xfrm>
          <a:prstGeom prst="rect">
            <a:avLst/>
          </a:prstGeom>
          <a:noFill/>
          <a:ln>
            <a:noFill/>
          </a:ln>
        </p:spPr>
      </p:pic>
      <p:pic>
        <p:nvPicPr>
          <p:cNvPr id="353" name="Google Shape;353;p65"/>
          <p:cNvPicPr preferRelativeResize="0"/>
          <p:nvPr/>
        </p:nvPicPr>
        <p:blipFill rotWithShape="1">
          <a:blip r:embed="rId4">
            <a:alphaModFix/>
          </a:blip>
          <a:srcRect b="0" l="0" r="0" t="0"/>
          <a:stretch/>
        </p:blipFill>
        <p:spPr>
          <a:xfrm>
            <a:off x="1672015" y="4005968"/>
            <a:ext cx="7319585" cy="300443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g295a80c641b_0_0"/>
          <p:cNvSpPr txBox="1"/>
          <p:nvPr/>
        </p:nvSpPr>
        <p:spPr>
          <a:xfrm>
            <a:off x="5053975" y="1070075"/>
            <a:ext cx="6547800" cy="67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4000"/>
              <a:buFont typeface="Arial"/>
              <a:buNone/>
            </a:pPr>
            <a:r>
              <a:rPr b="1" i="0" lang="en-US" sz="3800" u="none" cap="none" strike="noStrike">
                <a:solidFill>
                  <a:schemeClr val="dk1"/>
                </a:solidFill>
                <a:latin typeface="Exo"/>
                <a:ea typeface="Exo"/>
                <a:cs typeface="Exo"/>
                <a:sym typeface="Exo"/>
              </a:rPr>
              <a:t>Nội dung bài học</a:t>
            </a:r>
            <a:endParaRPr b="1" i="0" sz="4000" u="none" cap="none" strike="noStrike">
              <a:solidFill>
                <a:schemeClr val="dk1"/>
              </a:solidFill>
              <a:latin typeface="Exo"/>
              <a:ea typeface="Exo"/>
              <a:cs typeface="Exo"/>
              <a:sym typeface="Exo"/>
            </a:endParaRPr>
          </a:p>
        </p:txBody>
      </p:sp>
      <p:pic>
        <p:nvPicPr>
          <p:cNvPr id="151" name="Google Shape;151;g295a80c641b_0_0"/>
          <p:cNvPicPr preferRelativeResize="0"/>
          <p:nvPr/>
        </p:nvPicPr>
        <p:blipFill rotWithShape="1">
          <a:blip r:embed="rId3">
            <a:alphaModFix/>
          </a:blip>
          <a:srcRect b="0" l="0" r="0" t="0"/>
          <a:stretch/>
        </p:blipFill>
        <p:spPr>
          <a:xfrm>
            <a:off x="124000" y="1365700"/>
            <a:ext cx="4854650" cy="4650425"/>
          </a:xfrm>
          <a:prstGeom prst="rect">
            <a:avLst/>
          </a:prstGeom>
          <a:noFill/>
          <a:ln>
            <a:noFill/>
          </a:ln>
        </p:spPr>
      </p:pic>
      <p:sp>
        <p:nvSpPr>
          <p:cNvPr id="152" name="Google Shape;152;g295a80c641b_0_0"/>
          <p:cNvSpPr/>
          <p:nvPr/>
        </p:nvSpPr>
        <p:spPr>
          <a:xfrm>
            <a:off x="5106978" y="2034428"/>
            <a:ext cx="6535200" cy="772500"/>
          </a:xfrm>
          <a:prstGeom prst="roundRect">
            <a:avLst>
              <a:gd fmla="val 16667" name="adj"/>
            </a:avLst>
          </a:prstGeom>
          <a:solidFill>
            <a:srgbClr val="E2262D"/>
          </a:solidFill>
          <a:ln cap="flat" cmpd="sng" w="9525">
            <a:solidFill>
              <a:srgbClr val="E2262D"/>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lt1"/>
                </a:solidFill>
                <a:latin typeface="Exo"/>
                <a:ea typeface="Exo"/>
                <a:cs typeface="Exo"/>
                <a:sym typeface="Exo"/>
              </a:rPr>
              <a:t>   1. Ôn tập lại kiến thức về K-Means</a:t>
            </a:r>
            <a:endParaRPr b="1" i="0" sz="2000" u="none" cap="none" strike="noStrike">
              <a:solidFill>
                <a:schemeClr val="lt1"/>
              </a:solidFill>
              <a:latin typeface="Exo"/>
              <a:ea typeface="Exo"/>
              <a:cs typeface="Exo"/>
              <a:sym typeface="Exo"/>
            </a:endParaRPr>
          </a:p>
        </p:txBody>
      </p:sp>
      <p:sp>
        <p:nvSpPr>
          <p:cNvPr id="153" name="Google Shape;153;g295a80c641b_0_0"/>
          <p:cNvSpPr/>
          <p:nvPr/>
        </p:nvSpPr>
        <p:spPr>
          <a:xfrm>
            <a:off x="5106978" y="393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chemeClr val="dk1"/>
                </a:solidFill>
                <a:latin typeface="Exo"/>
                <a:ea typeface="Exo"/>
                <a:cs typeface="Exo"/>
                <a:sym typeface="Exo"/>
              </a:rPr>
              <a:t>   </a:t>
            </a:r>
            <a:r>
              <a:rPr b="1" i="0" lang="en-US" sz="2000" u="none" cap="none" strike="noStrike">
                <a:solidFill>
                  <a:srgbClr val="E2262D"/>
                </a:solidFill>
                <a:latin typeface="Exo"/>
                <a:ea typeface="Exo"/>
                <a:cs typeface="Exo"/>
                <a:sym typeface="Exo"/>
              </a:rPr>
              <a:t>3. Giải CASE STUDY với K-Means</a:t>
            </a:r>
            <a:endParaRPr b="0" i="0" sz="2000" u="none" cap="none" strike="noStrike">
              <a:solidFill>
                <a:schemeClr val="dk1"/>
              </a:solidFill>
              <a:latin typeface="Calibri"/>
              <a:ea typeface="Calibri"/>
              <a:cs typeface="Calibri"/>
              <a:sym typeface="Calibri"/>
            </a:endParaRPr>
          </a:p>
        </p:txBody>
      </p:sp>
      <p:sp>
        <p:nvSpPr>
          <p:cNvPr id="154" name="Google Shape;154;g295a80c641b_0_0"/>
          <p:cNvSpPr/>
          <p:nvPr/>
        </p:nvSpPr>
        <p:spPr>
          <a:xfrm>
            <a:off x="5106978" y="2984428"/>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2. CASE STUDY</a:t>
            </a:r>
            <a:endParaRPr b="1" i="0" sz="2000" u="none" cap="none" strike="noStrike">
              <a:solidFill>
                <a:srgbClr val="E31F26"/>
              </a:solidFill>
              <a:latin typeface="Exo"/>
              <a:ea typeface="Exo"/>
              <a:cs typeface="Exo"/>
              <a:sym typeface="Exo"/>
            </a:endParaRPr>
          </a:p>
        </p:txBody>
      </p:sp>
      <p:sp>
        <p:nvSpPr>
          <p:cNvPr id="155" name="Google Shape;155;g295a80c641b_0_0"/>
          <p:cNvSpPr/>
          <p:nvPr/>
        </p:nvSpPr>
        <p:spPr>
          <a:xfrm>
            <a:off x="5106978" y="4884426"/>
            <a:ext cx="6535200" cy="772500"/>
          </a:xfrm>
          <a:prstGeom prst="roundRect">
            <a:avLst>
              <a:gd fmla="val 16667" name="adj"/>
            </a:avLst>
          </a:prstGeom>
          <a:noFill/>
          <a:ln cap="flat" cmpd="sng" w="9525">
            <a:solidFill>
              <a:srgbClr val="E2262D"/>
            </a:solidFill>
            <a:prstDash val="lgDash"/>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100"/>
              <a:buFont typeface="Arial"/>
              <a:buNone/>
            </a:pPr>
            <a:r>
              <a:rPr b="1" i="0" lang="en-US" sz="2000" u="none" cap="none" strike="noStrike">
                <a:solidFill>
                  <a:srgbClr val="E31F26"/>
                </a:solidFill>
                <a:latin typeface="Exo"/>
                <a:ea typeface="Exo"/>
                <a:cs typeface="Exo"/>
                <a:sym typeface="Exo"/>
              </a:rPr>
              <a:t>   4. Hoàn thiện bài phân tích CASE STUDY</a:t>
            </a:r>
            <a:endParaRPr b="0" i="0" sz="2000" u="none" cap="none" strike="noStrike">
              <a:solidFill>
                <a:srgbClr val="E31F26"/>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2946d9210de_0_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PARTITION CLUSTERING - K-MEANS CLUSTERING</a:t>
            </a:r>
            <a:endParaRPr b="1">
              <a:latin typeface="Exo"/>
              <a:ea typeface="Exo"/>
              <a:cs typeface="Exo"/>
              <a:sym typeface="Exo"/>
            </a:endParaRPr>
          </a:p>
        </p:txBody>
      </p:sp>
      <p:sp>
        <p:nvSpPr>
          <p:cNvPr id="161" name="Google Shape;161;g2946d9210de_0_36"/>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162" name="Google Shape;162;g2946d9210de_0_36"/>
          <p:cNvSpPr txBox="1"/>
          <p:nvPr>
            <p:ph idx="1" type="body"/>
          </p:nvPr>
        </p:nvSpPr>
        <p:spPr>
          <a:xfrm>
            <a:off x="722600" y="1596325"/>
            <a:ext cx="10839000" cy="2966400"/>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800"/>
              <a:buNone/>
            </a:pPr>
            <a:r>
              <a:rPr b="1" lang="en-US" sz="1800">
                <a:latin typeface="Exo"/>
                <a:ea typeface="Exo"/>
                <a:cs typeface="Exo"/>
                <a:sym typeface="Exo"/>
              </a:rPr>
              <a:t>Partitional clustering</a:t>
            </a:r>
            <a:r>
              <a:rPr lang="en-US" sz="1800">
                <a:latin typeface="Exo Medium"/>
                <a:ea typeface="Exo Medium"/>
                <a:cs typeface="Exo Medium"/>
                <a:sym typeface="Exo Medium"/>
              </a:rPr>
              <a:t> (gồm các thuật toán như </a:t>
            </a:r>
            <a:r>
              <a:rPr b="1" lang="en-US" sz="1800">
                <a:latin typeface="Exo"/>
                <a:ea typeface="Exo"/>
                <a:cs typeface="Exo"/>
                <a:sym typeface="Exo"/>
              </a:rPr>
              <a:t>K-means</a:t>
            </a:r>
            <a:r>
              <a:rPr lang="en-US" sz="1800">
                <a:latin typeface="Exo Medium"/>
                <a:ea typeface="Exo Medium"/>
                <a:cs typeface="Exo Medium"/>
                <a:sym typeface="Exo Medium"/>
              </a:rPr>
              <a:t>, </a:t>
            </a:r>
            <a:r>
              <a:rPr b="1" lang="en-US" sz="1800">
                <a:latin typeface="Exo"/>
                <a:ea typeface="Exo"/>
                <a:cs typeface="Exo"/>
                <a:sym typeface="Exo"/>
              </a:rPr>
              <a:t>K-medoids</a:t>
            </a:r>
            <a:r>
              <a:rPr lang="en-US" sz="1800">
                <a:latin typeface="Exo Medium"/>
                <a:ea typeface="Exo Medium"/>
                <a:cs typeface="Exo Medium"/>
                <a:sym typeface="Exo Medium"/>
              </a:rPr>
              <a:t>): là thuật toán phân chia các điểm dữ liệu thành các cụm (cluster) riêng biệt, sao cho </a:t>
            </a:r>
            <a:r>
              <a:rPr b="1" lang="en-US" sz="1800">
                <a:latin typeface="Exo"/>
                <a:ea typeface="Exo"/>
                <a:cs typeface="Exo"/>
                <a:sym typeface="Exo"/>
              </a:rPr>
              <a:t>mỗi điểm dữ liệu</a:t>
            </a:r>
            <a:r>
              <a:rPr lang="en-US" sz="1800">
                <a:latin typeface="Exo Medium"/>
                <a:ea typeface="Exo Medium"/>
                <a:cs typeface="Exo Medium"/>
                <a:sym typeface="Exo Medium"/>
              </a:rPr>
              <a:t> chỉ nằm trong một cụm duy nhất. </a:t>
            </a:r>
            <a:endParaRPr sz="1800">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1800">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800">
                <a:latin typeface="Exo Medium"/>
                <a:ea typeface="Exo Medium"/>
                <a:cs typeface="Exo Medium"/>
                <a:sym typeface="Exo Medium"/>
              </a:rPr>
              <a:t>K-Means Clustering là thuật toán rất phổ biến đối với bài toán Clustering. </a:t>
            </a:r>
            <a:endParaRPr sz="1800">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800">
                <a:latin typeface="Exo Medium"/>
                <a:ea typeface="Exo Medium"/>
                <a:cs typeface="Exo Medium"/>
                <a:sym typeface="Exo Medium"/>
              </a:rPr>
              <a:t>K-Means Clustering hoạt động phụ thuộc vào 2 tham số: </a:t>
            </a:r>
            <a:r>
              <a:rPr b="1" lang="en-US" sz="1800">
                <a:latin typeface="Exo"/>
                <a:ea typeface="Exo"/>
                <a:cs typeface="Exo"/>
                <a:sym typeface="Exo"/>
              </a:rPr>
              <a:t>K-cluster </a:t>
            </a:r>
            <a:r>
              <a:rPr lang="en-US" sz="1800">
                <a:latin typeface="Exo Medium"/>
                <a:ea typeface="Exo Medium"/>
                <a:cs typeface="Exo Medium"/>
                <a:sym typeface="Exo Medium"/>
              </a:rPr>
              <a:t>(số cụm mà user muốn phân chia) và </a:t>
            </a:r>
            <a:r>
              <a:rPr b="1" lang="en-US" sz="1800">
                <a:latin typeface="Exo"/>
                <a:ea typeface="Exo"/>
                <a:cs typeface="Exo"/>
                <a:sym typeface="Exo"/>
              </a:rPr>
              <a:t>Cluster centroids</a:t>
            </a:r>
            <a:endParaRPr b="1" sz="1800">
              <a:latin typeface="Exo"/>
              <a:ea typeface="Exo"/>
              <a:cs typeface="Exo"/>
              <a:sym typeface="Exo"/>
            </a:endParaRPr>
          </a:p>
          <a:p>
            <a:pPr indent="0" lvl="0" marL="0" rtl="0" algn="just">
              <a:lnSpc>
                <a:spcPct val="100000"/>
              </a:lnSpc>
              <a:spcBef>
                <a:spcPts val="0"/>
              </a:spcBef>
              <a:spcAft>
                <a:spcPts val="0"/>
              </a:spcAft>
              <a:buSzPts val="2800"/>
              <a:buNone/>
            </a:pPr>
            <a:r>
              <a:t/>
            </a:r>
            <a:endParaRPr sz="1800">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1800">
              <a:latin typeface="Exo Medium"/>
              <a:ea typeface="Exo Medium"/>
              <a:cs typeface="Exo Medium"/>
              <a:sym typeface="Exo Medium"/>
            </a:endParaRPr>
          </a:p>
        </p:txBody>
      </p:sp>
      <p:pic>
        <p:nvPicPr>
          <p:cNvPr id="163" name="Google Shape;163;g2946d9210de_0_36"/>
          <p:cNvPicPr preferRelativeResize="0"/>
          <p:nvPr/>
        </p:nvPicPr>
        <p:blipFill rotWithShape="1">
          <a:blip r:embed="rId3">
            <a:alphaModFix/>
          </a:blip>
          <a:srcRect b="0" l="0" r="0" t="0"/>
          <a:stretch/>
        </p:blipFill>
        <p:spPr>
          <a:xfrm>
            <a:off x="3565348" y="3806850"/>
            <a:ext cx="5746275" cy="2898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946d9210de_0_4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CÁCH MÀ K-MEANS CLUSTERING </a:t>
            </a:r>
            <a:endParaRPr b="1">
              <a:latin typeface="Exo"/>
              <a:ea typeface="Exo"/>
              <a:cs typeface="Exo"/>
              <a:sym typeface="Exo"/>
            </a:endParaRPr>
          </a:p>
          <a:p>
            <a:pPr indent="0" lvl="0" marL="0" rtl="0" algn="l">
              <a:lnSpc>
                <a:spcPct val="90000"/>
              </a:lnSpc>
              <a:spcBef>
                <a:spcPts val="0"/>
              </a:spcBef>
              <a:spcAft>
                <a:spcPts val="0"/>
              </a:spcAft>
              <a:buSzPts val="4400"/>
              <a:buNone/>
            </a:pPr>
            <a:r>
              <a:rPr b="1" lang="en-US">
                <a:latin typeface="Exo"/>
                <a:ea typeface="Exo"/>
                <a:cs typeface="Exo"/>
                <a:sym typeface="Exo"/>
              </a:rPr>
              <a:t>HOẠT ĐỘNG</a:t>
            </a:r>
            <a:endParaRPr b="1">
              <a:latin typeface="Exo"/>
              <a:ea typeface="Exo"/>
              <a:cs typeface="Exo"/>
              <a:sym typeface="Exo"/>
            </a:endParaRPr>
          </a:p>
        </p:txBody>
      </p:sp>
      <p:sp>
        <p:nvSpPr>
          <p:cNvPr id="169" name="Google Shape;169;g2946d9210de_0_48"/>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pic>
        <p:nvPicPr>
          <p:cNvPr id="170" name="Google Shape;170;g2946d9210de_0_48"/>
          <p:cNvPicPr preferRelativeResize="0"/>
          <p:nvPr/>
        </p:nvPicPr>
        <p:blipFill rotWithShape="1">
          <a:blip r:embed="rId3">
            <a:alphaModFix/>
          </a:blip>
          <a:srcRect b="0" l="0" r="0" t="0"/>
          <a:stretch/>
        </p:blipFill>
        <p:spPr>
          <a:xfrm>
            <a:off x="6285575" y="2552537"/>
            <a:ext cx="5182026" cy="3886525"/>
          </a:xfrm>
          <a:prstGeom prst="rect">
            <a:avLst/>
          </a:prstGeom>
          <a:noFill/>
          <a:ln>
            <a:noFill/>
          </a:ln>
        </p:spPr>
      </p:pic>
      <p:sp>
        <p:nvSpPr>
          <p:cNvPr id="171" name="Google Shape;171;g2946d9210de_0_48"/>
          <p:cNvSpPr txBox="1"/>
          <p:nvPr>
            <p:ph idx="1" type="body"/>
          </p:nvPr>
        </p:nvSpPr>
        <p:spPr>
          <a:xfrm>
            <a:off x="676500" y="1734600"/>
            <a:ext cx="10839000" cy="29664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just">
              <a:lnSpc>
                <a:spcPct val="100000"/>
              </a:lnSpc>
              <a:spcBef>
                <a:spcPts val="0"/>
              </a:spcBef>
              <a:spcAft>
                <a:spcPts val="0"/>
              </a:spcAft>
              <a:buSzPct val="168168"/>
              <a:buNone/>
            </a:pPr>
            <a:r>
              <a:rPr b="1" lang="en-US" sz="1800">
                <a:latin typeface="Exo"/>
                <a:ea typeface="Exo"/>
                <a:cs typeface="Exo"/>
                <a:sym typeface="Exo"/>
              </a:rPr>
              <a:t>Partitional clustering</a:t>
            </a:r>
            <a:r>
              <a:rPr lang="en-US" sz="1800">
                <a:latin typeface="Exo Medium"/>
                <a:ea typeface="Exo Medium"/>
                <a:cs typeface="Exo Medium"/>
                <a:sym typeface="Exo Medium"/>
              </a:rPr>
              <a:t> (gồm các thuật toán như </a:t>
            </a:r>
            <a:r>
              <a:rPr b="1" lang="en-US" sz="1800">
                <a:latin typeface="Exo"/>
                <a:ea typeface="Exo"/>
                <a:cs typeface="Exo"/>
                <a:sym typeface="Exo"/>
              </a:rPr>
              <a:t>K-means</a:t>
            </a:r>
            <a:r>
              <a:rPr lang="en-US" sz="1800">
                <a:latin typeface="Exo Medium"/>
                <a:ea typeface="Exo Medium"/>
                <a:cs typeface="Exo Medium"/>
                <a:sym typeface="Exo Medium"/>
              </a:rPr>
              <a:t>, </a:t>
            </a:r>
            <a:r>
              <a:rPr b="1" lang="en-US" sz="1800">
                <a:latin typeface="Exo"/>
                <a:ea typeface="Exo"/>
                <a:cs typeface="Exo"/>
                <a:sym typeface="Exo"/>
              </a:rPr>
              <a:t>K-medoids</a:t>
            </a:r>
            <a:r>
              <a:rPr lang="en-US" sz="1800">
                <a:latin typeface="Exo Medium"/>
                <a:ea typeface="Exo Medium"/>
                <a:cs typeface="Exo Medium"/>
                <a:sym typeface="Exo Medium"/>
              </a:rPr>
              <a:t>): là thuật toán phân chia các điểm dữ liệu thành các cụm (cluster) riêng biệt, sao cho </a:t>
            </a:r>
            <a:r>
              <a:rPr b="1" lang="en-US" sz="1800">
                <a:latin typeface="Exo"/>
                <a:ea typeface="Exo"/>
                <a:cs typeface="Exo"/>
                <a:sym typeface="Exo"/>
              </a:rPr>
              <a:t>mỗi điểm dữ liệu</a:t>
            </a:r>
            <a:r>
              <a:rPr lang="en-US" sz="1800">
                <a:latin typeface="Exo Medium"/>
                <a:ea typeface="Exo Medium"/>
                <a:cs typeface="Exo Medium"/>
                <a:sym typeface="Exo Medium"/>
              </a:rPr>
              <a:t> chỉ nằm trong một cụm duy nhất. </a:t>
            </a:r>
            <a:endParaRPr sz="1800">
              <a:latin typeface="Exo Medium"/>
              <a:ea typeface="Exo Medium"/>
              <a:cs typeface="Exo Medium"/>
              <a:sym typeface="Exo Medium"/>
            </a:endParaRPr>
          </a:p>
          <a:p>
            <a:pPr indent="0" lvl="0" marL="0" rtl="0" algn="just">
              <a:lnSpc>
                <a:spcPct val="100000"/>
              </a:lnSpc>
              <a:spcBef>
                <a:spcPts val="0"/>
              </a:spcBef>
              <a:spcAft>
                <a:spcPts val="0"/>
              </a:spcAft>
              <a:buSzPct val="168168"/>
              <a:buNone/>
            </a:pPr>
            <a:r>
              <a:t/>
            </a:r>
            <a:endParaRPr sz="1800">
              <a:latin typeface="Exo Medium"/>
              <a:ea typeface="Exo Medium"/>
              <a:cs typeface="Exo Medium"/>
              <a:sym typeface="Exo Medium"/>
            </a:endParaRPr>
          </a:p>
          <a:p>
            <a:pPr indent="0" lvl="0" marL="0" rtl="0" algn="just">
              <a:lnSpc>
                <a:spcPct val="100000"/>
              </a:lnSpc>
              <a:spcBef>
                <a:spcPts val="0"/>
              </a:spcBef>
              <a:spcAft>
                <a:spcPts val="0"/>
              </a:spcAft>
              <a:buSzPct val="168168"/>
              <a:buNone/>
            </a:pPr>
            <a:r>
              <a:rPr lang="en-US" sz="1800">
                <a:latin typeface="Exo Medium"/>
                <a:ea typeface="Exo Medium"/>
                <a:cs typeface="Exo Medium"/>
                <a:sym typeface="Exo Medium"/>
              </a:rPr>
              <a:t>Cách mà K-Means Clustering hoạt động gồm 4 bước: </a:t>
            </a:r>
            <a:endParaRPr sz="1500">
              <a:solidFill>
                <a:srgbClr val="242424"/>
              </a:solidFill>
              <a:highlight>
                <a:srgbClr val="FFFFFF"/>
              </a:highlight>
              <a:latin typeface="Georgia"/>
              <a:ea typeface="Georgia"/>
              <a:cs typeface="Georgia"/>
              <a:sym typeface="Georgia"/>
            </a:endParaRPr>
          </a:p>
          <a:p>
            <a:pPr indent="-322580" lvl="0" marL="457200" rtl="0" algn="l">
              <a:lnSpc>
                <a:spcPct val="90000"/>
              </a:lnSpc>
              <a:spcBef>
                <a:spcPts val="1000"/>
              </a:spcBef>
              <a:spcAft>
                <a:spcPts val="0"/>
              </a:spcAft>
              <a:buSzPct val="100000"/>
              <a:buFont typeface="Exo Medium"/>
              <a:buAutoNum type="arabicPeriod"/>
            </a:pPr>
            <a:r>
              <a:rPr lang="en-US" sz="1600">
                <a:latin typeface="Exo Medium"/>
                <a:ea typeface="Exo Medium"/>
                <a:cs typeface="Exo Medium"/>
                <a:sym typeface="Exo Medium"/>
              </a:rPr>
              <a:t>Khởi tạo số K các Cluster Centroids ngẫu nhiên</a:t>
            </a:r>
            <a:endParaRPr sz="1600">
              <a:latin typeface="Exo Medium"/>
              <a:ea typeface="Exo Medium"/>
              <a:cs typeface="Exo Medium"/>
              <a:sym typeface="Exo Medium"/>
            </a:endParaRPr>
          </a:p>
          <a:p>
            <a:pPr indent="0" lvl="0" marL="457200" rtl="0" algn="l">
              <a:lnSpc>
                <a:spcPct val="90000"/>
              </a:lnSpc>
              <a:spcBef>
                <a:spcPts val="1000"/>
              </a:spcBef>
              <a:spcAft>
                <a:spcPts val="0"/>
              </a:spcAft>
              <a:buSzPct val="189189"/>
              <a:buNone/>
            </a:pPr>
            <a:r>
              <a:rPr lang="en-US" sz="1600">
                <a:latin typeface="Exo Medium"/>
                <a:ea typeface="Exo Medium"/>
                <a:cs typeface="Exo Medium"/>
                <a:sym typeface="Exo Medium"/>
              </a:rPr>
              <a:t>(</a:t>
            </a:r>
            <a:r>
              <a:rPr b="1" lang="en-US" sz="1600">
                <a:latin typeface="Exo"/>
                <a:ea typeface="Exo"/>
                <a:cs typeface="Exo"/>
                <a:sym typeface="Exo"/>
              </a:rPr>
              <a:t>K sẽ do user lựa chọn</a:t>
            </a:r>
            <a:r>
              <a:rPr lang="en-US" sz="1600">
                <a:latin typeface="Exo Medium"/>
                <a:ea typeface="Exo Medium"/>
                <a:cs typeface="Exo Medium"/>
                <a:sym typeface="Exo Medium"/>
              </a:rPr>
              <a:t>)</a:t>
            </a:r>
            <a:endParaRPr sz="1600">
              <a:latin typeface="Exo Medium"/>
              <a:ea typeface="Exo Medium"/>
              <a:cs typeface="Exo Medium"/>
              <a:sym typeface="Exo Medium"/>
            </a:endParaRPr>
          </a:p>
          <a:p>
            <a:pPr indent="-322580" lvl="0" marL="457200" rtl="0" algn="l">
              <a:lnSpc>
                <a:spcPct val="90000"/>
              </a:lnSpc>
              <a:spcBef>
                <a:spcPts val="1000"/>
              </a:spcBef>
              <a:spcAft>
                <a:spcPts val="0"/>
              </a:spcAft>
              <a:buSzPct val="100000"/>
              <a:buFont typeface="Exo Medium"/>
              <a:buAutoNum type="arabicPeriod"/>
            </a:pPr>
            <a:r>
              <a:rPr lang="en-US" sz="1600">
                <a:latin typeface="Exo Medium"/>
                <a:ea typeface="Exo Medium"/>
                <a:cs typeface="Exo Medium"/>
                <a:sym typeface="Exo Medium"/>
              </a:rPr>
              <a:t>Gán các điểm dữ liệu vào các Clusters </a:t>
            </a:r>
            <a:endParaRPr sz="1600">
              <a:latin typeface="Exo Medium"/>
              <a:ea typeface="Exo Medium"/>
              <a:cs typeface="Exo Medium"/>
              <a:sym typeface="Exo Medium"/>
            </a:endParaRPr>
          </a:p>
          <a:p>
            <a:pPr indent="-322580" lvl="0" marL="457200" rtl="0" algn="l">
              <a:lnSpc>
                <a:spcPct val="90000"/>
              </a:lnSpc>
              <a:spcBef>
                <a:spcPts val="1000"/>
              </a:spcBef>
              <a:spcAft>
                <a:spcPts val="0"/>
              </a:spcAft>
              <a:buSzPct val="100000"/>
              <a:buFont typeface="Exo Medium"/>
              <a:buAutoNum type="arabicPeriod"/>
            </a:pPr>
            <a:r>
              <a:rPr lang="en-US" sz="1600">
                <a:latin typeface="Exo Medium"/>
                <a:ea typeface="Exo Medium"/>
                <a:cs typeface="Exo Medium"/>
                <a:sym typeface="Exo Medium"/>
              </a:rPr>
              <a:t>Cập nhật lại Cluster centroids</a:t>
            </a:r>
            <a:endParaRPr sz="1600">
              <a:latin typeface="Exo Medium"/>
              <a:ea typeface="Exo Medium"/>
              <a:cs typeface="Exo Medium"/>
              <a:sym typeface="Exo Medium"/>
            </a:endParaRPr>
          </a:p>
          <a:p>
            <a:pPr indent="-322580" lvl="0" marL="457200" rtl="0" algn="l">
              <a:lnSpc>
                <a:spcPct val="90000"/>
              </a:lnSpc>
              <a:spcBef>
                <a:spcPts val="1000"/>
              </a:spcBef>
              <a:spcAft>
                <a:spcPts val="0"/>
              </a:spcAft>
              <a:buSzPct val="100000"/>
              <a:buFont typeface="Exo Medium"/>
              <a:buAutoNum type="arabicPeriod"/>
            </a:pPr>
            <a:r>
              <a:rPr lang="en-US" sz="1600">
                <a:latin typeface="Exo Medium"/>
                <a:ea typeface="Exo Medium"/>
                <a:cs typeface="Exo Medium"/>
                <a:sym typeface="Exo Medium"/>
              </a:rPr>
              <a:t>Lặp lại bước 2–3 cho đến khi kết thúc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ct val="168168"/>
              <a:buNone/>
            </a:pPr>
            <a:r>
              <a:rPr lang="en-US" sz="1800">
                <a:latin typeface="Exo Medium"/>
                <a:ea typeface="Exo Medium"/>
                <a:cs typeface="Exo Medium"/>
                <a:sym typeface="Exo Medium"/>
              </a:rPr>
              <a:t> </a:t>
            </a:r>
            <a:endParaRPr sz="1800">
              <a:latin typeface="Exo Medium"/>
              <a:ea typeface="Exo Medium"/>
              <a:cs typeface="Exo Medium"/>
              <a:sym typeface="Exo Medium"/>
            </a:endParaRPr>
          </a:p>
          <a:p>
            <a:pPr indent="0" lvl="0" marL="0" rtl="0" algn="just">
              <a:lnSpc>
                <a:spcPct val="100000"/>
              </a:lnSpc>
              <a:spcBef>
                <a:spcPts val="0"/>
              </a:spcBef>
              <a:spcAft>
                <a:spcPts val="0"/>
              </a:spcAft>
              <a:buSzPct val="168168"/>
              <a:buNone/>
            </a:pPr>
            <a:r>
              <a:rPr lang="en-US" sz="1800">
                <a:latin typeface="Exo Medium"/>
                <a:ea typeface="Exo Medium"/>
                <a:cs typeface="Exo Medium"/>
                <a:sym typeface="Exo Medium"/>
              </a:rPr>
              <a:t> </a:t>
            </a:r>
            <a:endParaRPr sz="1800">
              <a:latin typeface="Exo Medium"/>
              <a:ea typeface="Exo Medium"/>
              <a:cs typeface="Exo Medium"/>
              <a:sym typeface="Exo Medium"/>
            </a:endParaRPr>
          </a:p>
        </p:txBody>
      </p:sp>
      <p:sp>
        <p:nvSpPr>
          <p:cNvPr id="172" name="Google Shape;172;g2946d9210de_0_48"/>
          <p:cNvSpPr txBox="1"/>
          <p:nvPr/>
        </p:nvSpPr>
        <p:spPr>
          <a:xfrm>
            <a:off x="8176100" y="6276900"/>
            <a:ext cx="1401000" cy="400200"/>
          </a:xfrm>
          <a:prstGeom prst="rect">
            <a:avLst/>
          </a:prstGeom>
          <a:solidFill>
            <a:srgbClr val="99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chemeClr val="lt1"/>
                </a:solidFill>
                <a:latin typeface="Exo Medium"/>
                <a:ea typeface="Exo Medium"/>
                <a:cs typeface="Exo Medium"/>
                <a:sym typeface="Exo Medium"/>
              </a:rPr>
              <a:t>Ví dụ với K = 3</a:t>
            </a:r>
            <a:endParaRPr b="0" i="0" sz="1400" u="none" cap="none" strike="noStrike">
              <a:solidFill>
                <a:schemeClr val="lt1"/>
              </a:solidFill>
              <a:latin typeface="Exo Medium"/>
              <a:ea typeface="Exo Medium"/>
              <a:cs typeface="Exo Medium"/>
              <a:sym typeface="Exo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g28e16816c81_0_183"/>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178" name="Google Shape;178;g28e16816c81_0_183"/>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179" name="Google Shape;179;g28e16816c81_0_183"/>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180" name="Google Shape;180;g28e16816c81_0_183"/>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SILHOUETTE METHODS</a:t>
            </a:r>
            <a:endParaRPr b="0" i="0" sz="5100" u="none" cap="none" strike="noStrike">
              <a:solidFill>
                <a:schemeClr val="lt1"/>
              </a:solidFill>
              <a:latin typeface="Exo Black"/>
              <a:ea typeface="Exo Black"/>
              <a:cs typeface="Exo Black"/>
              <a:sym typeface="Exo Black"/>
            </a:endParaRPr>
          </a:p>
        </p:txBody>
      </p:sp>
      <p:pic>
        <p:nvPicPr>
          <p:cNvPr id="181" name="Google Shape;181;g28e16816c81_0_183"/>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g28e16816c81_0_191"/>
          <p:cNvSpPr txBox="1"/>
          <p:nvPr>
            <p:ph type="title"/>
          </p:nvPr>
        </p:nvSpPr>
        <p:spPr>
          <a:xfrm>
            <a:off x="448000" y="991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SILHOUETTE METHOD</a:t>
            </a:r>
            <a:endParaRPr b="1">
              <a:latin typeface="Exo"/>
              <a:ea typeface="Exo"/>
              <a:cs typeface="Exo"/>
              <a:sym typeface="Exo"/>
            </a:endParaRPr>
          </a:p>
        </p:txBody>
      </p:sp>
      <p:sp>
        <p:nvSpPr>
          <p:cNvPr id="187" name="Google Shape;187;g28e16816c81_0_191"/>
          <p:cNvSpPr txBox="1"/>
          <p:nvPr>
            <p:ph idx="12" type="sldNum"/>
          </p:nvPr>
        </p:nvSpPr>
        <p:spPr>
          <a:xfrm>
            <a:off x="8737600" y="6248400"/>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188" name="Google Shape;188;g28e16816c81_0_191"/>
          <p:cNvSpPr/>
          <p:nvPr/>
        </p:nvSpPr>
        <p:spPr>
          <a:xfrm>
            <a:off x="807500" y="2031475"/>
            <a:ext cx="165900" cy="820500"/>
          </a:xfrm>
          <a:prstGeom prst="leftBrace">
            <a:avLst>
              <a:gd fmla="val 50000" name="adj1"/>
              <a:gd fmla="val 50000" name="adj2"/>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pic>
        <p:nvPicPr>
          <p:cNvPr descr="A picture containing font, diagram, symbol, white&#10;&#10;Description automatically generated" id="189" name="Google Shape;189;g28e16816c81_0_191"/>
          <p:cNvPicPr preferRelativeResize="0"/>
          <p:nvPr/>
        </p:nvPicPr>
        <p:blipFill rotWithShape="1">
          <a:blip r:embed="rId3">
            <a:alphaModFix/>
          </a:blip>
          <a:srcRect b="0" l="0" r="0" t="0"/>
          <a:stretch/>
        </p:blipFill>
        <p:spPr>
          <a:xfrm>
            <a:off x="7231600" y="2862125"/>
            <a:ext cx="1076325" cy="571500"/>
          </a:xfrm>
          <a:prstGeom prst="rect">
            <a:avLst/>
          </a:prstGeom>
          <a:noFill/>
          <a:ln cap="flat" cmpd="sng" w="9525">
            <a:solidFill>
              <a:srgbClr val="000000"/>
            </a:solidFill>
            <a:prstDash val="solid"/>
            <a:round/>
            <a:headEnd len="sm" w="sm" type="none"/>
            <a:tailEnd len="sm" w="sm" type="none"/>
          </a:ln>
        </p:spPr>
      </p:pic>
      <p:sp>
        <p:nvSpPr>
          <p:cNvPr id="190" name="Google Shape;190;g28e16816c81_0_191"/>
          <p:cNvSpPr txBox="1"/>
          <p:nvPr>
            <p:ph idx="1" type="body"/>
          </p:nvPr>
        </p:nvSpPr>
        <p:spPr>
          <a:xfrm>
            <a:off x="448000" y="1086025"/>
            <a:ext cx="10839000" cy="4642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en-US" sz="1600">
                <a:solidFill>
                  <a:srgbClr val="242424"/>
                </a:solidFill>
                <a:highlight>
                  <a:srgbClr val="FFFFFF"/>
                </a:highlight>
                <a:latin typeface="Exo Medium"/>
                <a:ea typeface="Exo Medium"/>
                <a:cs typeface="Exo Medium"/>
                <a:sym typeface="Exo Medium"/>
              </a:rPr>
              <a:t>Silhouette là phương pháp đo lường khoảng cách của mỗi điểm dữ liệu trong một cụm gần hay xa so với cụm gần đó (neighboring cluster). </a:t>
            </a:r>
            <a:endParaRPr sz="1600">
              <a:solidFill>
                <a:srgbClr val="242424"/>
              </a:solidFill>
              <a:highlight>
                <a:srgbClr val="FFFFFF"/>
              </a:highlight>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1600">
                <a:solidFill>
                  <a:srgbClr val="242424"/>
                </a:solidFill>
                <a:highlight>
                  <a:srgbClr val="FFFFFF"/>
                </a:highlight>
                <a:latin typeface="Exo Medium"/>
                <a:ea typeface="Exo Medium"/>
                <a:cs typeface="Exo Medium"/>
                <a:sym typeface="Exo Medium"/>
              </a:rPr>
              <a:t>Silhouette có giá trị trong phạm vi từ </a:t>
            </a:r>
            <a:r>
              <a:rPr lang="en-US" sz="1600">
                <a:solidFill>
                  <a:srgbClr val="242424"/>
                </a:solidFill>
                <a:highlight>
                  <a:srgbClr val="FFFFFF"/>
                </a:highlight>
                <a:latin typeface="Arial"/>
                <a:ea typeface="Arial"/>
                <a:cs typeface="Arial"/>
                <a:sym typeface="Arial"/>
              </a:rPr>
              <a:t>[-1, 1] </a:t>
            </a:r>
            <a:r>
              <a:rPr lang="en-US" sz="1600">
                <a:solidFill>
                  <a:srgbClr val="242424"/>
                </a:solidFill>
                <a:highlight>
                  <a:srgbClr val="FFFFFF"/>
                </a:highlight>
                <a:latin typeface="Exo Medium"/>
                <a:ea typeface="Exo Medium"/>
                <a:cs typeface="Exo Medium"/>
                <a:sym typeface="Exo Medium"/>
              </a:rPr>
              <a:t>với việc: </a:t>
            </a:r>
            <a:endParaRPr sz="1600">
              <a:solidFill>
                <a:srgbClr val="242424"/>
              </a:solidFill>
              <a:highlight>
                <a:srgbClr val="FFFFFF"/>
              </a:highlight>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1600">
                <a:solidFill>
                  <a:srgbClr val="242424"/>
                </a:solidFill>
                <a:highlight>
                  <a:srgbClr val="FFFFFF"/>
                </a:highlight>
                <a:latin typeface="Exo Medium"/>
                <a:ea typeface="Exo Medium"/>
                <a:cs typeface="Exo Medium"/>
                <a:sym typeface="Exo Medium"/>
              </a:rPr>
              <a:t>	</a:t>
            </a:r>
            <a:r>
              <a:rPr lang="en-US" sz="1600">
                <a:solidFill>
                  <a:srgbClr val="242424"/>
                </a:solidFill>
                <a:highlight>
                  <a:srgbClr val="FFFFFF"/>
                </a:highlight>
                <a:latin typeface="Arial"/>
                <a:ea typeface="Arial"/>
                <a:cs typeface="Arial"/>
                <a:sym typeface="Arial"/>
              </a:rPr>
              <a:t>~ 1 </a:t>
            </a:r>
            <a:r>
              <a:rPr lang="en-US" sz="1600">
                <a:solidFill>
                  <a:srgbClr val="242424"/>
                </a:solidFill>
                <a:highlight>
                  <a:srgbClr val="FFFFFF"/>
                </a:highlight>
                <a:latin typeface="Exo Medium"/>
                <a:ea typeface="Exo Medium"/>
                <a:cs typeface="Exo Medium"/>
                <a:sym typeface="Exo Medium"/>
              </a:rPr>
              <a:t>khi dữ liệu ở rất xa cụm gần đó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800">
                <a:latin typeface="Exo Medium"/>
                <a:ea typeface="Exo Medium"/>
                <a:cs typeface="Exo Medium"/>
                <a:sym typeface="Exo Medium"/>
              </a:rPr>
              <a:t> 	</a:t>
            </a:r>
            <a:r>
              <a:rPr lang="en-US" sz="1600">
                <a:solidFill>
                  <a:srgbClr val="242424"/>
                </a:solidFill>
                <a:highlight>
                  <a:srgbClr val="FFFFFF"/>
                </a:highlight>
                <a:latin typeface="Arial"/>
                <a:ea typeface="Arial"/>
                <a:cs typeface="Arial"/>
                <a:sym typeface="Arial"/>
              </a:rPr>
              <a:t>~ 0 </a:t>
            </a:r>
            <a:r>
              <a:rPr lang="en-US" sz="1600">
                <a:solidFill>
                  <a:srgbClr val="242424"/>
                </a:solidFill>
                <a:highlight>
                  <a:srgbClr val="FFFFFF"/>
                </a:highlight>
                <a:latin typeface="Exo Medium"/>
                <a:ea typeface="Exo Medium"/>
                <a:cs typeface="Exo Medium"/>
                <a:sym typeface="Exo Medium"/>
              </a:rPr>
              <a:t>khi dữ liệu ở rất gần cụm gần đó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600">
                <a:solidFill>
                  <a:srgbClr val="242424"/>
                </a:solidFill>
                <a:highlight>
                  <a:srgbClr val="FFFFFF"/>
                </a:highlight>
                <a:latin typeface="Exo Medium"/>
                <a:ea typeface="Exo Medium"/>
                <a:cs typeface="Exo Medium"/>
                <a:sym typeface="Exo Medium"/>
              </a:rPr>
              <a:t>	giá trị silhouette nhận giá trị âm</a:t>
            </a:r>
            <a:r>
              <a:rPr lang="en-US" sz="1600">
                <a:solidFill>
                  <a:srgbClr val="242424"/>
                </a:solidFill>
                <a:highlight>
                  <a:srgbClr val="FFFFFF"/>
                </a:highlight>
                <a:latin typeface="Arial"/>
                <a:ea typeface="Arial"/>
                <a:cs typeface="Arial"/>
                <a:sym typeface="Arial"/>
              </a:rPr>
              <a:t> </a:t>
            </a:r>
            <a:r>
              <a:rPr lang="en-US" sz="1600">
                <a:solidFill>
                  <a:srgbClr val="242424"/>
                </a:solidFill>
                <a:highlight>
                  <a:srgbClr val="FFFFFF"/>
                </a:highlight>
                <a:latin typeface="Exo Medium"/>
                <a:ea typeface="Exo Medium"/>
                <a:cs typeface="Exo Medium"/>
                <a:sym typeface="Exo Medium"/>
              </a:rPr>
              <a:t>khi dữ liệu bị gán sai cụm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600">
                <a:solidFill>
                  <a:srgbClr val="242424"/>
                </a:solidFill>
                <a:highlight>
                  <a:srgbClr val="FFFFFF"/>
                </a:highlight>
                <a:latin typeface="Exo Medium"/>
                <a:ea typeface="Exo Medium"/>
                <a:cs typeface="Exo Medium"/>
                <a:sym typeface="Exo Medium"/>
              </a:rPr>
              <a:t>Giá trị trung bình của Silhouette trong cả bộ dữ liệu được tính như sau: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1600">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800">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600">
                <a:latin typeface="Exo Medium"/>
                <a:ea typeface="Exo Medium"/>
                <a:cs typeface="Exo Medium"/>
                <a:sym typeface="Exo Medium"/>
              </a:rPr>
              <a:t>Để chọn được K cụm tốt nhất với Silhouette, bạn có thể chọn 1 dải số (range) K và trực quan giá trị silhouette với mỗi K tương ứng. </a:t>
            </a:r>
            <a:endParaRPr sz="1600">
              <a:latin typeface="Exo Medium"/>
              <a:ea typeface="Exo Medium"/>
              <a:cs typeface="Exo Medium"/>
              <a:sym typeface="Exo Medium"/>
            </a:endParaRPr>
          </a:p>
        </p:txBody>
      </p:sp>
      <p:pic>
        <p:nvPicPr>
          <p:cNvPr id="191" name="Google Shape;191;g28e16816c81_0_191"/>
          <p:cNvPicPr preferRelativeResize="0"/>
          <p:nvPr/>
        </p:nvPicPr>
        <p:blipFill rotWithShape="1">
          <a:blip r:embed="rId4">
            <a:alphaModFix/>
          </a:blip>
          <a:srcRect b="0" l="0" r="0" t="0"/>
          <a:stretch/>
        </p:blipFill>
        <p:spPr>
          <a:xfrm>
            <a:off x="2358550" y="3986050"/>
            <a:ext cx="4020762" cy="2871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pic>
        <p:nvPicPr>
          <p:cNvPr id="196" name="Google Shape;196;g28e16816c81_0_204"/>
          <p:cNvPicPr preferRelativeResize="0"/>
          <p:nvPr/>
        </p:nvPicPr>
        <p:blipFill rotWithShape="1">
          <a:blip r:embed="rId3">
            <a:alphaModFix/>
          </a:blip>
          <a:srcRect b="0" l="0" r="0" t="0"/>
          <a:stretch/>
        </p:blipFill>
        <p:spPr>
          <a:xfrm>
            <a:off x="0" y="-12"/>
            <a:ext cx="12192000" cy="6858000"/>
          </a:xfrm>
          <a:prstGeom prst="rect">
            <a:avLst/>
          </a:prstGeom>
          <a:noFill/>
          <a:ln>
            <a:noFill/>
          </a:ln>
        </p:spPr>
      </p:pic>
      <p:pic>
        <p:nvPicPr>
          <p:cNvPr id="197" name="Google Shape;197;g28e16816c81_0_204"/>
          <p:cNvPicPr preferRelativeResize="0"/>
          <p:nvPr/>
        </p:nvPicPr>
        <p:blipFill rotWithShape="1">
          <a:blip r:embed="rId4">
            <a:alphaModFix/>
          </a:blip>
          <a:srcRect b="63550" l="0" r="65720" t="0"/>
          <a:stretch/>
        </p:blipFill>
        <p:spPr>
          <a:xfrm>
            <a:off x="7355037" y="4636350"/>
            <a:ext cx="4836966" cy="2221775"/>
          </a:xfrm>
          <a:prstGeom prst="rect">
            <a:avLst/>
          </a:prstGeom>
          <a:noFill/>
          <a:ln>
            <a:noFill/>
          </a:ln>
        </p:spPr>
      </p:pic>
      <p:pic>
        <p:nvPicPr>
          <p:cNvPr id="198" name="Google Shape;198;g28e16816c81_0_204"/>
          <p:cNvPicPr preferRelativeResize="0"/>
          <p:nvPr/>
        </p:nvPicPr>
        <p:blipFill rotWithShape="1">
          <a:blip r:embed="rId4">
            <a:alphaModFix/>
          </a:blip>
          <a:srcRect b="63550" l="0" r="65720" t="0"/>
          <a:stretch/>
        </p:blipFill>
        <p:spPr>
          <a:xfrm flipH="1">
            <a:off x="12" y="-926375"/>
            <a:ext cx="4836966" cy="2221775"/>
          </a:xfrm>
          <a:prstGeom prst="rect">
            <a:avLst/>
          </a:prstGeom>
          <a:noFill/>
          <a:ln>
            <a:noFill/>
          </a:ln>
        </p:spPr>
      </p:pic>
      <p:sp>
        <p:nvSpPr>
          <p:cNvPr id="199" name="Google Shape;199;g28e16816c81_0_204"/>
          <p:cNvSpPr txBox="1"/>
          <p:nvPr/>
        </p:nvSpPr>
        <p:spPr>
          <a:xfrm>
            <a:off x="551998" y="2905023"/>
            <a:ext cx="8455800" cy="877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500"/>
              <a:buFont typeface="Arial"/>
              <a:buNone/>
            </a:pPr>
            <a:r>
              <a:rPr b="0" i="0" lang="en-US" sz="5100" u="none" cap="none" strike="noStrike">
                <a:solidFill>
                  <a:schemeClr val="lt1"/>
                </a:solidFill>
                <a:latin typeface="Exo Black"/>
                <a:ea typeface="Exo Black"/>
                <a:cs typeface="Exo Black"/>
                <a:sym typeface="Exo Black"/>
              </a:rPr>
              <a:t>ELBOW METHODS</a:t>
            </a:r>
            <a:endParaRPr b="0" i="0" sz="5100" u="none" cap="none" strike="noStrike">
              <a:solidFill>
                <a:schemeClr val="lt1"/>
              </a:solidFill>
              <a:latin typeface="Exo Black"/>
              <a:ea typeface="Exo Black"/>
              <a:cs typeface="Exo Black"/>
              <a:sym typeface="Exo Black"/>
            </a:endParaRPr>
          </a:p>
        </p:txBody>
      </p:sp>
      <p:pic>
        <p:nvPicPr>
          <p:cNvPr id="200" name="Google Shape;200;g28e16816c81_0_204"/>
          <p:cNvPicPr preferRelativeResize="0"/>
          <p:nvPr/>
        </p:nvPicPr>
        <p:blipFill rotWithShape="1">
          <a:blip r:embed="rId5">
            <a:alphaModFix/>
          </a:blip>
          <a:srcRect b="0" l="0" r="0" t="0"/>
          <a:stretch/>
        </p:blipFill>
        <p:spPr>
          <a:xfrm>
            <a:off x="10718375" y="194698"/>
            <a:ext cx="1198653" cy="5250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8e16816c81_0_212"/>
          <p:cNvSpPr txBox="1"/>
          <p:nvPr>
            <p:ph type="title"/>
          </p:nvPr>
        </p:nvSpPr>
        <p:spPr>
          <a:xfrm>
            <a:off x="411125" y="1935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4400"/>
              <a:buNone/>
            </a:pPr>
            <a:r>
              <a:rPr b="1" lang="en-US">
                <a:latin typeface="Exo"/>
                <a:ea typeface="Exo"/>
                <a:cs typeface="Exo"/>
                <a:sym typeface="Exo"/>
              </a:rPr>
              <a:t>ELBOW METHOD</a:t>
            </a:r>
            <a:endParaRPr b="1">
              <a:latin typeface="Exo"/>
              <a:ea typeface="Exo"/>
              <a:cs typeface="Exo"/>
              <a:sym typeface="Exo"/>
            </a:endParaRPr>
          </a:p>
        </p:txBody>
      </p:sp>
      <p:sp>
        <p:nvSpPr>
          <p:cNvPr id="206" name="Google Shape;206;g28e16816c81_0_212"/>
          <p:cNvSpPr txBox="1"/>
          <p:nvPr>
            <p:ph idx="12" type="sldNum"/>
          </p:nvPr>
        </p:nvSpPr>
        <p:spPr>
          <a:xfrm>
            <a:off x="8765250" y="6229975"/>
            <a:ext cx="2540100" cy="4572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200"/>
              <a:buNone/>
            </a:pPr>
            <a:r>
              <a:rPr lang="en-US"/>
              <a:t>       </a:t>
            </a:r>
            <a:fld id="{00000000-1234-1234-1234-123412341234}" type="slidenum">
              <a:rPr lang="en-US"/>
              <a:t>‹#›</a:t>
            </a:fld>
            <a:endParaRPr/>
          </a:p>
        </p:txBody>
      </p:sp>
      <p:sp>
        <p:nvSpPr>
          <p:cNvPr id="207" name="Google Shape;207;g28e16816c81_0_212"/>
          <p:cNvSpPr txBox="1"/>
          <p:nvPr>
            <p:ph idx="1" type="body"/>
          </p:nvPr>
        </p:nvSpPr>
        <p:spPr>
          <a:xfrm>
            <a:off x="533400" y="1242425"/>
            <a:ext cx="10839000" cy="4642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2800"/>
              <a:buNone/>
            </a:pPr>
            <a:r>
              <a:rPr lang="en-US" sz="1600">
                <a:solidFill>
                  <a:srgbClr val="242424"/>
                </a:solidFill>
                <a:highlight>
                  <a:srgbClr val="FFFFFF"/>
                </a:highlight>
                <a:latin typeface="Exo Medium"/>
                <a:ea typeface="Exo Medium"/>
                <a:cs typeface="Exo Medium"/>
                <a:sym typeface="Exo Medium"/>
              </a:rPr>
              <a:t>Với Elbow, thay vì việc tính toán các chỉ số Silhouette, ta chỉ tính giá trị WCSS (Within-Cluster of Square).</a:t>
            </a:r>
            <a:endParaRPr sz="1600">
              <a:solidFill>
                <a:srgbClr val="242424"/>
              </a:solidFill>
              <a:highlight>
                <a:srgbClr val="FFFFFF"/>
              </a:highlight>
              <a:latin typeface="Exo Medium"/>
              <a:ea typeface="Exo Medium"/>
              <a:cs typeface="Exo Medium"/>
              <a:sym typeface="Exo Medium"/>
            </a:endParaRPr>
          </a:p>
          <a:p>
            <a:pPr indent="0" lvl="0" marL="0" rtl="0" algn="l">
              <a:lnSpc>
                <a:spcPct val="90000"/>
              </a:lnSpc>
              <a:spcBef>
                <a:spcPts val="1000"/>
              </a:spcBef>
              <a:spcAft>
                <a:spcPts val="0"/>
              </a:spcAft>
              <a:buSzPts val="2800"/>
              <a:buNone/>
            </a:pPr>
            <a:r>
              <a:rPr lang="en-US" sz="1600">
                <a:solidFill>
                  <a:srgbClr val="242424"/>
                </a:solidFill>
                <a:highlight>
                  <a:srgbClr val="FFFFFF"/>
                </a:highlight>
                <a:latin typeface="Exo Medium"/>
                <a:ea typeface="Exo Medium"/>
                <a:cs typeface="Exo Medium"/>
                <a:sym typeface="Exo Medium"/>
              </a:rPr>
              <a:t>WCSS là tổng bình phương khoảng cách từ điểm dữ liệu đến centroids của cụm (cluster) đó.</a:t>
            </a:r>
            <a:endParaRPr sz="1600">
              <a:solidFill>
                <a:srgbClr val="242424"/>
              </a:solidFill>
              <a:highlight>
                <a:srgbClr val="FFFFFF"/>
              </a:highlight>
              <a:latin typeface="Exo Medium"/>
              <a:ea typeface="Exo Medium"/>
              <a:cs typeface="Exo Medium"/>
              <a:sym typeface="Exo Medium"/>
            </a:endParaRPr>
          </a:p>
          <a:p>
            <a:pPr indent="0" lvl="0" marL="0" rtl="0" algn="l">
              <a:lnSpc>
                <a:spcPct val="90000"/>
              </a:lnSpc>
              <a:spcBef>
                <a:spcPts val="1000"/>
              </a:spcBef>
              <a:spcAft>
                <a:spcPts val="0"/>
              </a:spcAft>
              <a:buSzPts val="2800"/>
              <a:buNone/>
            </a:pPr>
            <a:r>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lang="en-US" sz="1600">
                <a:solidFill>
                  <a:srgbClr val="242424"/>
                </a:solidFill>
                <a:highlight>
                  <a:srgbClr val="FFFFFF"/>
                </a:highlight>
                <a:latin typeface="Exo Medium"/>
                <a:ea typeface="Exo Medium"/>
                <a:cs typeface="Exo Medium"/>
                <a:sym typeface="Exo Medium"/>
              </a:rPr>
              <a:t>Để xác định được số cụm K mong muốn, ta cũng sẽ trực quan biểu đồ các giá trị WCSS của mỗi K. </a:t>
            </a:r>
            <a:endParaRPr sz="1600">
              <a:solidFill>
                <a:srgbClr val="242424"/>
              </a:solidFill>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rPr b="1" lang="en-US" sz="1600">
                <a:solidFill>
                  <a:srgbClr val="E31F26"/>
                </a:solidFill>
                <a:highlight>
                  <a:srgbClr val="FFFFFF"/>
                </a:highlight>
                <a:latin typeface="Exo"/>
                <a:ea typeface="Exo"/>
                <a:cs typeface="Exo"/>
                <a:sym typeface="Exo"/>
              </a:rPr>
              <a:t>Khi số K tăng lên, WCSS sẽ giảm, </a:t>
            </a:r>
            <a:r>
              <a:rPr b="1" lang="en-US" sz="1600">
                <a:highlight>
                  <a:srgbClr val="FFFFFF"/>
                </a:highlight>
                <a:latin typeface="Exo"/>
                <a:ea typeface="Exo"/>
                <a:cs typeface="Exo"/>
                <a:sym typeface="Exo"/>
              </a:rPr>
              <a:t>khi đến 1 ngưỡng K nào đó, </a:t>
            </a:r>
            <a:r>
              <a:rPr lang="en-US" sz="1600">
                <a:highlight>
                  <a:srgbClr val="FFFFFF"/>
                </a:highlight>
                <a:latin typeface="Exo Medium"/>
                <a:ea typeface="Exo Medium"/>
                <a:cs typeface="Exo Medium"/>
                <a:sym typeface="Exo Medium"/>
              </a:rPr>
              <a:t>giá trị WCSS sẽ không còn giảm nhiều, khi đó, giá trị </a:t>
            </a:r>
            <a:r>
              <a:rPr b="1" lang="en-US" sz="1600">
                <a:highlight>
                  <a:srgbClr val="FFFFFF"/>
                </a:highlight>
                <a:latin typeface="Exo"/>
                <a:ea typeface="Exo"/>
                <a:cs typeface="Exo"/>
                <a:sym typeface="Exo"/>
              </a:rPr>
              <a:t>K </a:t>
            </a:r>
            <a:r>
              <a:rPr lang="en-US" sz="1600">
                <a:highlight>
                  <a:srgbClr val="FFFFFF"/>
                </a:highlight>
                <a:latin typeface="Exo Medium"/>
                <a:ea typeface="Exo Medium"/>
                <a:cs typeface="Exo Medium"/>
                <a:sym typeface="Exo Medium"/>
              </a:rPr>
              <a:t>tại ngưỡng đó được gọi là “Elbow” và ta sẽ chọn số cụm K thích hợp đúng với điểm Elbow.</a:t>
            </a:r>
            <a:endParaRPr sz="1600">
              <a:highlight>
                <a:srgbClr val="FFFFFF"/>
              </a:highlight>
              <a:latin typeface="Exo Medium"/>
              <a:ea typeface="Exo Medium"/>
              <a:cs typeface="Exo Medium"/>
              <a:sym typeface="Exo Medium"/>
            </a:endParaRPr>
          </a:p>
          <a:p>
            <a:pPr indent="0" lvl="0" marL="0" rtl="0" algn="just">
              <a:lnSpc>
                <a:spcPct val="100000"/>
              </a:lnSpc>
              <a:spcBef>
                <a:spcPts val="0"/>
              </a:spcBef>
              <a:spcAft>
                <a:spcPts val="0"/>
              </a:spcAft>
              <a:buSzPts val="2800"/>
              <a:buNone/>
            </a:pPr>
            <a:r>
              <a:t/>
            </a:r>
            <a:endParaRPr sz="1600">
              <a:latin typeface="Exo Medium"/>
              <a:ea typeface="Exo Medium"/>
              <a:cs typeface="Exo Medium"/>
              <a:sym typeface="Exo Medium"/>
            </a:endParaRPr>
          </a:p>
        </p:txBody>
      </p:sp>
      <p:pic>
        <p:nvPicPr>
          <p:cNvPr id="208" name="Google Shape;208;g28e16816c81_0_212"/>
          <p:cNvPicPr preferRelativeResize="0"/>
          <p:nvPr/>
        </p:nvPicPr>
        <p:blipFill rotWithShape="1">
          <a:blip r:embed="rId3">
            <a:alphaModFix/>
          </a:blip>
          <a:srcRect b="0" l="0" r="0" t="0"/>
          <a:stretch/>
        </p:blipFill>
        <p:spPr>
          <a:xfrm>
            <a:off x="3447425" y="2882075"/>
            <a:ext cx="4529000" cy="3911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CCCCCC"/>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2022-09-07T10:58:32Z</dcterms:created>
  <dc:creator>admin</dc:creator>
</cp:coreProperties>
</file>