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12192000"/>
  <p:notesSz cx="6858000" cy="9144000"/>
  <p:embeddedFontLst>
    <p:embeddedFont>
      <p:font typeface="Exo Medium"/>
      <p:regular r:id="rId27"/>
      <p:bold r:id="rId28"/>
      <p:italic r:id="rId29"/>
      <p:boldItalic r:id="rId30"/>
    </p:embeddedFont>
    <p:embeddedFont>
      <p:font typeface="Tahoma"/>
      <p:regular r:id="rId31"/>
      <p:bold r:id="rId32"/>
    </p:embeddedFont>
    <p:embeddedFont>
      <p:font typeface="Exo Black"/>
      <p:bold r:id="rId33"/>
      <p:boldItalic r:id="rId34"/>
    </p:embeddedFont>
    <p:embeddedFont>
      <p:font typeface="Exo 2"/>
      <p:regular r:id="rId35"/>
      <p:bold r:id="rId36"/>
      <p:italic r:id="rId37"/>
      <p:boldItalic r:id="rId38"/>
    </p:embeddedFont>
    <p:embeddedFont>
      <p:font typeface="Exo"/>
      <p:regular r:id="rId39"/>
      <p:bold r:id="rId40"/>
      <p:italic r:id="rId41"/>
      <p:boldItalic r:id="rId42"/>
    </p:embeddedFont>
    <p:embeddedFont>
      <p:font typeface="Exo SemiBold"/>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32">
          <p15:clr>
            <a:srgbClr val="A4A3A4"/>
          </p15:clr>
        </p15:guide>
        <p15:guide id="2" pos="336">
          <p15:clr>
            <a:srgbClr val="A4A3A4"/>
          </p15:clr>
        </p15:guide>
        <p15:guide id="3" pos="3504">
          <p15:clr>
            <a:srgbClr val="A4A3A4"/>
          </p15:clr>
        </p15:guide>
        <p15:guide id="4" orient="horz" pos="288">
          <p15:clr>
            <a:srgbClr val="A4A3A4"/>
          </p15:clr>
        </p15:guide>
        <p15:guide id="5" orient="horz" pos="480">
          <p15:clr>
            <a:srgbClr val="A4A3A4"/>
          </p15:clr>
        </p15:guide>
        <p15:guide id="6" pos="960">
          <p15:clr>
            <a:srgbClr val="A4A3A4"/>
          </p15:clr>
        </p15:guide>
        <p15:guide id="7" pos="2544">
          <p15:clr>
            <a:srgbClr val="A4A3A4"/>
          </p15:clr>
        </p15:guide>
        <p15:guide id="8" orient="horz" pos="816">
          <p15:clr>
            <a:srgbClr val="A4A3A4"/>
          </p15:clr>
        </p15:guide>
        <p15:guide id="9" pos="528">
          <p15:clr>
            <a:srgbClr val="A4A3A4"/>
          </p15:clr>
        </p15:guide>
        <p15:guide id="10" pos="3936">
          <p15:clr>
            <a:srgbClr val="A4A3A4"/>
          </p15:clr>
        </p15:guide>
      </p15:sldGuideLst>
    </p:ext>
    <p:ext uri="GoogleSlidesCustomDataVersion2">
      <go:slidesCustomData xmlns:go="http://customooxmlschemas.google.com/" r:id="rId47" roundtripDataSignature="AMtx7mjj0rOZ51chfxI5vX/9G6Uk33HL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621DDD-EC48-40BB-AFD5-20CC12700980}">
  <a:tblStyle styleId="{4A621DDD-EC48-40BB-AFD5-20CC12700980}"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32" orient="horz"/>
        <p:guide pos="336"/>
        <p:guide pos="3504"/>
        <p:guide pos="288" orient="horz"/>
        <p:guide pos="480" orient="horz"/>
        <p:guide pos="960"/>
        <p:guide pos="2544"/>
        <p:guide pos="816" orient="horz"/>
        <p:guide pos="528"/>
        <p:guide pos="393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Exo-bold.fntdata"/><Relationship Id="rId20" Type="http://schemas.openxmlformats.org/officeDocument/2006/relationships/slide" Target="slides/slide14.xml"/><Relationship Id="rId42" Type="http://schemas.openxmlformats.org/officeDocument/2006/relationships/font" Target="fonts/Exo-boldItalic.fntdata"/><Relationship Id="rId41" Type="http://schemas.openxmlformats.org/officeDocument/2006/relationships/font" Target="fonts/Exo-italic.fntdata"/><Relationship Id="rId22" Type="http://schemas.openxmlformats.org/officeDocument/2006/relationships/slide" Target="slides/slide16.xml"/><Relationship Id="rId44" Type="http://schemas.openxmlformats.org/officeDocument/2006/relationships/font" Target="fonts/ExoSemiBold-bold.fntdata"/><Relationship Id="rId21" Type="http://schemas.openxmlformats.org/officeDocument/2006/relationships/slide" Target="slides/slide15.xml"/><Relationship Id="rId43" Type="http://schemas.openxmlformats.org/officeDocument/2006/relationships/font" Target="fonts/ExoSemiBold-regular.fntdata"/><Relationship Id="rId24" Type="http://schemas.openxmlformats.org/officeDocument/2006/relationships/slide" Target="slides/slide18.xml"/><Relationship Id="rId46" Type="http://schemas.openxmlformats.org/officeDocument/2006/relationships/font" Target="fonts/ExoSemiBold-boldItalic.fntdata"/><Relationship Id="rId23" Type="http://schemas.openxmlformats.org/officeDocument/2006/relationships/slide" Target="slides/slide17.xml"/><Relationship Id="rId45" Type="http://schemas.openxmlformats.org/officeDocument/2006/relationships/font" Target="fonts/ExoSemi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customschemas.google.com/relationships/presentationmetadata" Target="metadata"/><Relationship Id="rId28" Type="http://schemas.openxmlformats.org/officeDocument/2006/relationships/font" Target="fonts/ExoMedium-bold.fntdata"/><Relationship Id="rId27" Type="http://schemas.openxmlformats.org/officeDocument/2006/relationships/font" Target="fonts/ExoMedium-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ExoMedium-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Tahoma-regular.fntdata"/><Relationship Id="rId30" Type="http://schemas.openxmlformats.org/officeDocument/2006/relationships/font" Target="fonts/ExoMedium-boldItalic.fntdata"/><Relationship Id="rId11" Type="http://schemas.openxmlformats.org/officeDocument/2006/relationships/slide" Target="slides/slide5.xml"/><Relationship Id="rId33" Type="http://schemas.openxmlformats.org/officeDocument/2006/relationships/font" Target="fonts/ExoBlack-bold.fntdata"/><Relationship Id="rId10" Type="http://schemas.openxmlformats.org/officeDocument/2006/relationships/slide" Target="slides/slide4.xml"/><Relationship Id="rId32" Type="http://schemas.openxmlformats.org/officeDocument/2006/relationships/font" Target="fonts/Tahoma-bold.fntdata"/><Relationship Id="rId13" Type="http://schemas.openxmlformats.org/officeDocument/2006/relationships/slide" Target="slides/slide7.xml"/><Relationship Id="rId35" Type="http://schemas.openxmlformats.org/officeDocument/2006/relationships/font" Target="fonts/Exo2-regular.fntdata"/><Relationship Id="rId12" Type="http://schemas.openxmlformats.org/officeDocument/2006/relationships/slide" Target="slides/slide6.xml"/><Relationship Id="rId34" Type="http://schemas.openxmlformats.org/officeDocument/2006/relationships/font" Target="fonts/ExoBlack-boldItalic.fntdata"/><Relationship Id="rId15" Type="http://schemas.openxmlformats.org/officeDocument/2006/relationships/slide" Target="slides/slide9.xml"/><Relationship Id="rId37" Type="http://schemas.openxmlformats.org/officeDocument/2006/relationships/font" Target="fonts/Exo2-italic.fntdata"/><Relationship Id="rId14" Type="http://schemas.openxmlformats.org/officeDocument/2006/relationships/slide" Target="slides/slide8.xml"/><Relationship Id="rId36" Type="http://schemas.openxmlformats.org/officeDocument/2006/relationships/font" Target="fonts/Exo2-bold.fntdata"/><Relationship Id="rId17" Type="http://schemas.openxmlformats.org/officeDocument/2006/relationships/slide" Target="slides/slide11.xml"/><Relationship Id="rId39" Type="http://schemas.openxmlformats.org/officeDocument/2006/relationships/font" Target="fonts/Exo-regular.fntdata"/><Relationship Id="rId16" Type="http://schemas.openxmlformats.org/officeDocument/2006/relationships/slide" Target="slides/slide10.xml"/><Relationship Id="rId38" Type="http://schemas.openxmlformats.org/officeDocument/2006/relationships/font" Target="fonts/Exo2-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30-35 slides</a:t>
            </a:r>
            <a:endParaRPr/>
          </a:p>
        </p:txBody>
      </p:sp>
      <p:sp>
        <p:nvSpPr>
          <p:cNvPr id="130" name="Google Shape;13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91e30801a7_0_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g291e30801a7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91e30801a7_0_1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g291e30801a7_0_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605edbab93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g2605edbab93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605edbab93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g2605edbab93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96f798f1ef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g296f798f1ef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91e30801a7_0_1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g291e30801a7_0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5d16a296b8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g25d16a296b8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96f798f1ef_0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g296f798f1ef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9735aff6a3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300" name="Google Shape;300;g29735aff6a3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4c5fdd631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g24c5fdd631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2" name="Google Shape;312;g24c5fdd6318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800b92a4b_0_0:notes"/>
          <p:cNvSpPr/>
          <p:nvPr>
            <p:ph idx="2" type="sldImg"/>
          </p:nvPr>
        </p:nvSpPr>
        <p:spPr>
          <a:xfrm>
            <a:off x="702342" y="1143781"/>
            <a:ext cx="5453400" cy="30849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g29800b92a4b_0_0:notes"/>
          <p:cNvSpPr txBox="1"/>
          <p:nvPr>
            <p:ph idx="1" type="body"/>
          </p:nvPr>
        </p:nvSpPr>
        <p:spPr>
          <a:xfrm>
            <a:off x="685800" y="4400550"/>
            <a:ext cx="5486400" cy="3600600"/>
          </a:xfrm>
          <a:prstGeom prst="rect">
            <a:avLst/>
          </a:prstGeom>
          <a:noFill/>
          <a:ln>
            <a:noFill/>
          </a:ln>
        </p:spPr>
        <p:txBody>
          <a:bodyPr anchorCtr="0" anchor="t" bIns="45650" lIns="91325" spcFirstLastPara="1" rIns="91325" wrap="square" tIns="45650">
            <a:noAutofit/>
          </a:bodyPr>
          <a:lstStyle/>
          <a:p>
            <a:pPr indent="0" lvl="0" marL="0" rtl="0" algn="l">
              <a:lnSpc>
                <a:spcPct val="100000"/>
              </a:lnSpc>
              <a:spcBef>
                <a:spcPts val="0"/>
              </a:spcBef>
              <a:spcAft>
                <a:spcPts val="0"/>
              </a:spcAft>
              <a:buSzPts val="1400"/>
              <a:buNone/>
            </a:pPr>
            <a:r>
              <a:t/>
            </a:r>
            <a:endParaRPr/>
          </a:p>
        </p:txBody>
      </p:sp>
      <p:sp>
        <p:nvSpPr>
          <p:cNvPr id="139" name="Google Shape;139;g29800b92a4b_0_0:notes"/>
          <p:cNvSpPr txBox="1"/>
          <p:nvPr>
            <p:ph idx="12" type="sldNum"/>
          </p:nvPr>
        </p:nvSpPr>
        <p:spPr>
          <a:xfrm>
            <a:off x="3884612" y="8685213"/>
            <a:ext cx="2971800" cy="458700"/>
          </a:xfrm>
          <a:prstGeom prst="rect">
            <a:avLst/>
          </a:prstGeom>
          <a:noFill/>
          <a:ln>
            <a:noFill/>
          </a:ln>
        </p:spPr>
        <p:txBody>
          <a:bodyPr anchorCtr="0" anchor="b" bIns="45650" lIns="91325" spcFirstLastPara="1" rIns="91325" wrap="square" tIns="4565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4" name="Google Shape;324;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159" name="Google Shape;15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973665442d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g2973665442d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g2973665442d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9800b92a4b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g29800b92a4b_0_10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g29800b92a4b_0_10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9800b92a4b_0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g29800b92a4b_0_1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g29800b92a4b_0_13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9800b92a4b_0_1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1" name="Google Shape;211;g29800b92a4b_0_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9800b92a4b_0_1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219" name="Google Shape;219;g29800b92a4b_0_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
        <p:nvSpPr>
          <p:cNvPr id="17" name="Google Shape;17;p74"/>
          <p:cNvSpPr/>
          <p:nvPr>
            <p:ph idx="2" type="pic"/>
          </p:nvPr>
        </p:nvSpPr>
        <p:spPr>
          <a:xfrm>
            <a:off x="5867401" y="1176112"/>
            <a:ext cx="4189413" cy="4202113"/>
          </a:xfrm>
          <a:prstGeom prst="rect">
            <a:avLst/>
          </a:prstGeom>
          <a:noFill/>
          <a:ln>
            <a:noFill/>
          </a:ln>
        </p:spPr>
      </p:sp>
      <p:sp>
        <p:nvSpPr>
          <p:cNvPr id="18" name="Google Shape;18;p74"/>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50" name="Shape 50"/>
        <p:cNvGrpSpPr/>
        <p:nvPr/>
      </p:nvGrpSpPr>
      <p:grpSpPr>
        <a:xfrm>
          <a:off x="0" y="0"/>
          <a:ext cx="0" cy="0"/>
          <a:chOff x="0" y="0"/>
          <a:chExt cx="0" cy="0"/>
        </a:xfrm>
      </p:grpSpPr>
      <p:sp>
        <p:nvSpPr>
          <p:cNvPr id="51" name="Google Shape;51;p82"/>
          <p:cNvSpPr/>
          <p:nvPr>
            <p:ph idx="2" type="pic"/>
          </p:nvPr>
        </p:nvSpPr>
        <p:spPr>
          <a:xfrm>
            <a:off x="692600" y="1617450"/>
            <a:ext cx="5105700" cy="4567800"/>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sp>
        <p:nvSpPr>
          <p:cNvPr id="53" name="Google Shape;53;p8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5" name="Google Shape;55;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8" name="Shape 58"/>
        <p:cNvGrpSpPr/>
        <p:nvPr/>
      </p:nvGrpSpPr>
      <p:grpSpPr>
        <a:xfrm>
          <a:off x="0" y="0"/>
          <a:ext cx="0" cy="0"/>
          <a:chOff x="0" y="0"/>
          <a:chExt cx="0" cy="0"/>
        </a:xfrm>
      </p:grpSpPr>
      <p:sp>
        <p:nvSpPr>
          <p:cNvPr id="59" name="Google Shape;59;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8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5" name="Shape 65"/>
        <p:cNvGrpSpPr/>
        <p:nvPr/>
      </p:nvGrpSpPr>
      <p:grpSpPr>
        <a:xfrm>
          <a:off x="0" y="0"/>
          <a:ext cx="0" cy="0"/>
          <a:chOff x="0" y="0"/>
          <a:chExt cx="0" cy="0"/>
        </a:xfrm>
      </p:grpSpPr>
      <p:sp>
        <p:nvSpPr>
          <p:cNvPr id="66" name="Google Shape;66;p8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8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8" name="Google Shape;68;p8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8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0" name="Google Shape;70;p8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8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9" name="Shape 79"/>
        <p:cNvGrpSpPr/>
        <p:nvPr/>
      </p:nvGrpSpPr>
      <p:grpSpPr>
        <a:xfrm>
          <a:off x="0" y="0"/>
          <a:ext cx="0" cy="0"/>
          <a:chOff x="0" y="0"/>
          <a:chExt cx="0" cy="0"/>
        </a:xfrm>
      </p:grpSpPr>
      <p:sp>
        <p:nvSpPr>
          <p:cNvPr id="80" name="Google Shape;80;p8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8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2" name="Google Shape;82;p8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3" name="Google Shape;83;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6" name="Shape 86"/>
        <p:cNvGrpSpPr/>
        <p:nvPr/>
      </p:nvGrpSpPr>
      <p:grpSpPr>
        <a:xfrm>
          <a:off x="0" y="0"/>
          <a:ext cx="0" cy="0"/>
          <a:chOff x="0" y="0"/>
          <a:chExt cx="0" cy="0"/>
        </a:xfrm>
      </p:grpSpPr>
      <p:sp>
        <p:nvSpPr>
          <p:cNvPr id="87" name="Google Shape;87;p8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88"/>
          <p:cNvSpPr/>
          <p:nvPr>
            <p:ph idx="2" type="pic"/>
          </p:nvPr>
        </p:nvSpPr>
        <p:spPr>
          <a:xfrm>
            <a:off x="5183188" y="987425"/>
            <a:ext cx="6172200" cy="4873625"/>
          </a:xfrm>
          <a:prstGeom prst="rect">
            <a:avLst/>
          </a:prstGeom>
          <a:noFill/>
          <a:ln>
            <a:noFill/>
          </a:ln>
        </p:spPr>
      </p:sp>
      <p:sp>
        <p:nvSpPr>
          <p:cNvPr id="89" name="Google Shape;89;p8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0" name="Google Shape;90;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3" name="Shape 93"/>
        <p:cNvGrpSpPr/>
        <p:nvPr/>
      </p:nvGrpSpPr>
      <p:grpSpPr>
        <a:xfrm>
          <a:off x="0" y="0"/>
          <a:ext cx="0" cy="0"/>
          <a:chOff x="0" y="0"/>
          <a:chExt cx="0" cy="0"/>
        </a:xfrm>
      </p:grpSpPr>
      <p:sp>
        <p:nvSpPr>
          <p:cNvPr id="94" name="Google Shape;94;p8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8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9" name="Shape 99"/>
        <p:cNvGrpSpPr/>
        <p:nvPr/>
      </p:nvGrpSpPr>
      <p:grpSpPr>
        <a:xfrm>
          <a:off x="0" y="0"/>
          <a:ext cx="0" cy="0"/>
          <a:chOff x="0" y="0"/>
          <a:chExt cx="0" cy="0"/>
        </a:xfrm>
      </p:grpSpPr>
      <p:sp>
        <p:nvSpPr>
          <p:cNvPr id="100" name="Google Shape;100;p9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9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05" name="Shape 105"/>
        <p:cNvGrpSpPr/>
        <p:nvPr/>
      </p:nvGrpSpPr>
      <p:grpSpPr>
        <a:xfrm>
          <a:off x="0" y="0"/>
          <a:ext cx="0" cy="0"/>
          <a:chOff x="0" y="0"/>
          <a:chExt cx="0" cy="0"/>
        </a:xfrm>
      </p:grpSpPr>
      <p:sp>
        <p:nvSpPr>
          <p:cNvPr id="106" name="Google Shape;106;p91"/>
          <p:cNvSpPr/>
          <p:nvPr>
            <p:ph idx="2" type="pic"/>
          </p:nvPr>
        </p:nvSpPr>
        <p:spPr>
          <a:xfrm>
            <a:off x="533400" y="838200"/>
            <a:ext cx="4878181" cy="4953000"/>
          </a:xfrm>
          <a:prstGeom prst="rect">
            <a:avLst/>
          </a:prstGeom>
          <a:solidFill>
            <a:schemeClr val="lt1"/>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type="title">
  <p:cSld name="TITLE">
    <p:spTree>
      <p:nvGrpSpPr>
        <p:cNvPr id="19" name="Shape 19"/>
        <p:cNvGrpSpPr/>
        <p:nvPr/>
      </p:nvGrpSpPr>
      <p:grpSpPr>
        <a:xfrm>
          <a:off x="0" y="0"/>
          <a:ext cx="0" cy="0"/>
          <a:chOff x="0" y="0"/>
          <a:chExt cx="0" cy="0"/>
        </a:xfrm>
      </p:grpSpPr>
      <p:sp>
        <p:nvSpPr>
          <p:cNvPr id="20" name="Google Shape;20;g29800b92a4b_0_91"/>
          <p:cNvSpPr txBox="1"/>
          <p:nvPr>
            <p:ph type="ctrTitle"/>
          </p:nvPr>
        </p:nvSpPr>
        <p:spPr>
          <a:xfrm>
            <a:off x="914400" y="1122363"/>
            <a:ext cx="10363200" cy="2387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g29800b92a4b_0_91"/>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g29800b92a4b_0_91"/>
          <p:cNvSpPr txBox="1"/>
          <p:nvPr>
            <p:ph idx="10" type="dt"/>
          </p:nvPr>
        </p:nvSpPr>
        <p:spPr>
          <a:xfrm>
            <a:off x="838200" y="6356351"/>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g29800b92a4b_0_91"/>
          <p:cNvSpPr txBox="1"/>
          <p:nvPr>
            <p:ph idx="11" type="ftr"/>
          </p:nvPr>
        </p:nvSpPr>
        <p:spPr>
          <a:xfrm>
            <a:off x="4038600" y="6356351"/>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g29800b92a4b_0_91"/>
          <p:cNvSpPr txBox="1"/>
          <p:nvPr>
            <p:ph idx="12" type="sldNum"/>
          </p:nvPr>
        </p:nvSpPr>
        <p:spPr>
          <a:xfrm>
            <a:off x="8610600" y="6356351"/>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Custom Layout">
  <p:cSld name="19_Custom Layout">
    <p:spTree>
      <p:nvGrpSpPr>
        <p:cNvPr id="107" name="Shape 107"/>
        <p:cNvGrpSpPr/>
        <p:nvPr/>
      </p:nvGrpSpPr>
      <p:grpSpPr>
        <a:xfrm>
          <a:off x="0" y="0"/>
          <a:ext cx="0" cy="0"/>
          <a:chOff x="0" y="0"/>
          <a:chExt cx="0" cy="0"/>
        </a:xfrm>
      </p:grpSpPr>
      <p:sp>
        <p:nvSpPr>
          <p:cNvPr id="108" name="Google Shape;108;g1a0854cc649_9_276"/>
          <p:cNvSpPr/>
          <p:nvPr/>
        </p:nvSpPr>
        <p:spPr>
          <a:xfrm>
            <a:off x="0" y="0"/>
            <a:ext cx="12192000" cy="3124200"/>
          </a:xfrm>
          <a:prstGeom prst="rect">
            <a:avLst/>
          </a:prstGeom>
          <a:solidFill>
            <a:srgbClr val="E11F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9" name="Google Shape;109;g1a0854cc649_9_276"/>
          <p:cNvSpPr/>
          <p:nvPr>
            <p:ph idx="2" type="pic"/>
          </p:nvPr>
        </p:nvSpPr>
        <p:spPr>
          <a:xfrm>
            <a:off x="996950" y="1710767"/>
            <a:ext cx="2349600" cy="2399100"/>
          </a:xfrm>
          <a:prstGeom prst="ellipse">
            <a:avLst/>
          </a:prstGeom>
          <a:solidFill>
            <a:schemeClr val="lt1"/>
          </a:solidFill>
          <a:ln>
            <a:noFill/>
          </a:ln>
        </p:spPr>
      </p:sp>
      <p:sp>
        <p:nvSpPr>
          <p:cNvPr id="110" name="Google Shape;110;g1a0854cc649_9_276"/>
          <p:cNvSpPr/>
          <p:nvPr>
            <p:ph idx="3" type="pic"/>
          </p:nvPr>
        </p:nvSpPr>
        <p:spPr>
          <a:xfrm>
            <a:off x="4883150" y="1710767"/>
            <a:ext cx="2349600" cy="2399100"/>
          </a:xfrm>
          <a:prstGeom prst="ellipse">
            <a:avLst/>
          </a:prstGeom>
          <a:solidFill>
            <a:schemeClr val="lt1"/>
          </a:solidFill>
          <a:ln>
            <a:noFill/>
          </a:ln>
        </p:spPr>
      </p:sp>
      <p:sp>
        <p:nvSpPr>
          <p:cNvPr id="111" name="Google Shape;111;g1a0854cc649_9_276"/>
          <p:cNvSpPr/>
          <p:nvPr>
            <p:ph idx="4" type="pic"/>
          </p:nvPr>
        </p:nvSpPr>
        <p:spPr>
          <a:xfrm>
            <a:off x="8769350" y="1710767"/>
            <a:ext cx="2349600" cy="2399100"/>
          </a:xfrm>
          <a:prstGeom prst="ellipse">
            <a:avLst/>
          </a:prstGeom>
          <a:solidFill>
            <a:schemeClr val="lt1"/>
          </a:solidFill>
          <a:ln>
            <a:noFill/>
          </a:ln>
        </p:spPr>
      </p:sp>
      <p:pic>
        <p:nvPicPr>
          <p:cNvPr id="112" name="Google Shape;112;g1a0854cc649_9_276"/>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113" name="Google Shape;113;g1a0854cc649_9_27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14" name="Shape 114"/>
        <p:cNvGrpSpPr/>
        <p:nvPr/>
      </p:nvGrpSpPr>
      <p:grpSpPr>
        <a:xfrm>
          <a:off x="0" y="0"/>
          <a:ext cx="0" cy="0"/>
          <a:chOff x="0" y="0"/>
          <a:chExt cx="0" cy="0"/>
        </a:xfrm>
      </p:grpSpPr>
      <p:pic>
        <p:nvPicPr>
          <p:cNvPr id="115" name="Google Shape;115;g1a0854cc649_9_1533"/>
          <p:cNvPicPr preferRelativeResize="0"/>
          <p:nvPr/>
        </p:nvPicPr>
        <p:blipFill rotWithShape="1">
          <a:blip r:embed="rId2">
            <a:alphaModFix/>
          </a:blip>
          <a:srcRect b="0" l="0" r="0" t="0"/>
          <a:stretch/>
        </p:blipFill>
        <p:spPr>
          <a:xfrm>
            <a:off x="17207" y="1"/>
            <a:ext cx="12174793" cy="6872947"/>
          </a:xfrm>
          <a:prstGeom prst="rect">
            <a:avLst/>
          </a:prstGeom>
          <a:noFill/>
          <a:ln>
            <a:noFill/>
          </a:ln>
        </p:spPr>
      </p:pic>
      <p:pic>
        <p:nvPicPr>
          <p:cNvPr id="116" name="Google Shape;116;g1a0854cc649_9_1533"/>
          <p:cNvPicPr preferRelativeResize="0"/>
          <p:nvPr/>
        </p:nvPicPr>
        <p:blipFill rotWithShape="1">
          <a:blip r:embed="rId3">
            <a:alphaModFix/>
          </a:blip>
          <a:srcRect b="0" l="0" r="0" t="0"/>
          <a:stretch/>
        </p:blipFill>
        <p:spPr>
          <a:xfrm>
            <a:off x="10439400" y="304801"/>
            <a:ext cx="1247249" cy="349054"/>
          </a:xfrm>
          <a:prstGeom prst="rect">
            <a:avLst/>
          </a:prstGeom>
          <a:noFill/>
          <a:ln>
            <a:noFill/>
          </a:ln>
        </p:spPr>
      </p:pic>
      <p:sp>
        <p:nvSpPr>
          <p:cNvPr id="117" name="Google Shape;117;g1a0854cc649_9_153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p:cSld name="21_Custom Layout_2">
    <p:spTree>
      <p:nvGrpSpPr>
        <p:cNvPr id="118" name="Shape 118"/>
        <p:cNvGrpSpPr/>
        <p:nvPr/>
      </p:nvGrpSpPr>
      <p:grpSpPr>
        <a:xfrm>
          <a:off x="0" y="0"/>
          <a:ext cx="0" cy="0"/>
          <a:chOff x="0" y="0"/>
          <a:chExt cx="0" cy="0"/>
        </a:xfrm>
      </p:grpSpPr>
      <p:sp>
        <p:nvSpPr>
          <p:cNvPr id="119" name="Google Shape;119;g1a0854cc649_9_1544"/>
          <p:cNvSpPr/>
          <p:nvPr/>
        </p:nvSpPr>
        <p:spPr>
          <a:xfrm>
            <a:off x="7162800" y="0"/>
            <a:ext cx="5029200" cy="6858000"/>
          </a:xfrm>
          <a:prstGeom prst="rect">
            <a:avLst/>
          </a:prstGeom>
          <a:solidFill>
            <a:srgbClr val="E2262D"/>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0" name="Google Shape;120;g1a0854cc649_9_1544"/>
          <p:cNvSpPr/>
          <p:nvPr>
            <p:ph idx="2" type="pic"/>
          </p:nvPr>
        </p:nvSpPr>
        <p:spPr>
          <a:xfrm flipH="1" rot="-5400000">
            <a:off x="6248385" y="4099051"/>
            <a:ext cx="1828800" cy="2774700"/>
          </a:xfrm>
          <a:prstGeom prst="roundRect">
            <a:avLst>
              <a:gd fmla="val 16667" name="adj"/>
            </a:avLst>
          </a:prstGeom>
          <a:solidFill>
            <a:schemeClr val="lt1"/>
          </a:solidFill>
          <a:ln>
            <a:noFill/>
          </a:ln>
        </p:spPr>
      </p:sp>
      <p:sp>
        <p:nvSpPr>
          <p:cNvPr id="121" name="Google Shape;121;g1a0854cc649_9_1544"/>
          <p:cNvSpPr/>
          <p:nvPr>
            <p:ph idx="3" type="pic"/>
          </p:nvPr>
        </p:nvSpPr>
        <p:spPr>
          <a:xfrm flipH="1" rot="-5400000">
            <a:off x="6248386" y="2041651"/>
            <a:ext cx="1828800" cy="2774700"/>
          </a:xfrm>
          <a:prstGeom prst="roundRect">
            <a:avLst>
              <a:gd fmla="val 16667" name="adj"/>
            </a:avLst>
          </a:prstGeom>
          <a:solidFill>
            <a:schemeClr val="lt1"/>
          </a:solidFill>
          <a:ln>
            <a:noFill/>
          </a:ln>
        </p:spPr>
      </p:sp>
      <p:sp>
        <p:nvSpPr>
          <p:cNvPr id="122" name="Google Shape;122;g1a0854cc649_9_1544"/>
          <p:cNvSpPr/>
          <p:nvPr>
            <p:ph idx="4" type="pic"/>
          </p:nvPr>
        </p:nvSpPr>
        <p:spPr>
          <a:xfrm flipH="1" rot="-5400000">
            <a:off x="6248386" y="-8491"/>
            <a:ext cx="1828800" cy="2774700"/>
          </a:xfrm>
          <a:prstGeom prst="roundRect">
            <a:avLst>
              <a:gd fmla="val 16667" name="adj"/>
            </a:avLst>
          </a:prstGeom>
          <a:solidFill>
            <a:schemeClr val="lt1"/>
          </a:solidFill>
          <a:ln>
            <a:noFill/>
          </a:ln>
        </p:spPr>
      </p:sp>
      <p:pic>
        <p:nvPicPr>
          <p:cNvPr id="123" name="Google Shape;123;g1a0854cc649_9_1544"/>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124" name="Google Shape;124;g1a0854cc649_9_154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3">
  <p:cSld name="2_Title and Content_9">
    <p:spTree>
      <p:nvGrpSpPr>
        <p:cNvPr id="125" name="Shape 125"/>
        <p:cNvGrpSpPr/>
        <p:nvPr/>
      </p:nvGrpSpPr>
      <p:grpSpPr>
        <a:xfrm>
          <a:off x="0" y="0"/>
          <a:ext cx="0" cy="0"/>
          <a:chOff x="0" y="0"/>
          <a:chExt cx="0" cy="0"/>
        </a:xfrm>
      </p:grpSpPr>
      <p:sp>
        <p:nvSpPr>
          <p:cNvPr id="126" name="Google Shape;126;g24c8023a94c_0_585"/>
          <p:cNvSpPr/>
          <p:nvPr>
            <p:ph idx="2" type="pic"/>
          </p:nvPr>
        </p:nvSpPr>
        <p:spPr>
          <a:xfrm>
            <a:off x="4806952" y="1588"/>
            <a:ext cx="7386600" cy="6858000"/>
          </a:xfrm>
          <a:prstGeom prst="rect">
            <a:avLst/>
          </a:prstGeom>
          <a:noFill/>
          <a:ln>
            <a:noFill/>
          </a:ln>
        </p:spPr>
      </p:sp>
      <p:sp>
        <p:nvSpPr>
          <p:cNvPr id="127" name="Google Shape;127;g24c8023a94c_0_585"/>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6">
  <p:cSld name="2_Title and Content_6">
    <p:spTree>
      <p:nvGrpSpPr>
        <p:cNvPr id="25" name="Shape 25"/>
        <p:cNvGrpSpPr/>
        <p:nvPr/>
      </p:nvGrpSpPr>
      <p:grpSpPr>
        <a:xfrm>
          <a:off x="0" y="0"/>
          <a:ext cx="0" cy="0"/>
          <a:chOff x="0" y="0"/>
          <a:chExt cx="0" cy="0"/>
        </a:xfrm>
      </p:grpSpPr>
      <p:sp>
        <p:nvSpPr>
          <p:cNvPr id="26" name="Google Shape;26;g248deb62c30_0_230"/>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 name="Google Shape;27;g248deb62c30_0_23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type="obj">
  <p:cSld name="OBJECT">
    <p:spTree>
      <p:nvGrpSpPr>
        <p:cNvPr id="28" name="Shape 28"/>
        <p:cNvGrpSpPr/>
        <p:nvPr/>
      </p:nvGrpSpPr>
      <p:grpSpPr>
        <a:xfrm>
          <a:off x="0" y="0"/>
          <a:ext cx="0" cy="0"/>
          <a:chOff x="0" y="0"/>
          <a:chExt cx="0" cy="0"/>
        </a:xfrm>
      </p:grpSpPr>
      <p:sp>
        <p:nvSpPr>
          <p:cNvPr id="29" name="Google Shape;29;g1a0854cc649_9_15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g1a0854cc649_9_15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31" name="Google Shape;31;g1a0854cc649_9_1551"/>
          <p:cNvSpPr txBox="1"/>
          <p:nvPr>
            <p:ph idx="10" type="dt"/>
          </p:nvPr>
        </p:nvSpPr>
        <p:spPr>
          <a:xfrm>
            <a:off x="914400" y="6248400"/>
            <a:ext cx="3149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g1a0854cc649_9_1551"/>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g1a0854cc649_9_1551"/>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rPr lang="en-US"/>
              <a:t>       </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34" name="Shape 34"/>
        <p:cNvGrpSpPr/>
        <p:nvPr/>
      </p:nvGrpSpPr>
      <p:grpSpPr>
        <a:xfrm>
          <a:off x="0" y="0"/>
          <a:ext cx="0" cy="0"/>
          <a:chOff x="0" y="0"/>
          <a:chExt cx="0" cy="0"/>
        </a:xfrm>
      </p:grpSpPr>
      <p:sp>
        <p:nvSpPr>
          <p:cNvPr id="35" name="Google Shape;35;p77"/>
          <p:cNvSpPr/>
          <p:nvPr>
            <p:ph idx="2" type="pic"/>
          </p:nvPr>
        </p:nvSpPr>
        <p:spPr>
          <a:xfrm>
            <a:off x="5844975" y="1692050"/>
            <a:ext cx="5336400" cy="4455900"/>
          </a:xfrm>
          <a:prstGeom prst="rect">
            <a:avLst/>
          </a:prstGeom>
          <a:solidFill>
            <a:schemeClr val="lt1"/>
          </a:solid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2">
  <p:cSld name="2_Title and Content_8">
    <p:spTree>
      <p:nvGrpSpPr>
        <p:cNvPr id="36" name="Shape 36"/>
        <p:cNvGrpSpPr/>
        <p:nvPr/>
      </p:nvGrpSpPr>
      <p:grpSpPr>
        <a:xfrm>
          <a:off x="0" y="0"/>
          <a:ext cx="0" cy="0"/>
          <a:chOff x="0" y="0"/>
          <a:chExt cx="0" cy="0"/>
        </a:xfrm>
      </p:grpSpPr>
      <p:sp>
        <p:nvSpPr>
          <p:cNvPr id="37" name="Google Shape;37;g24c5fdd6318_0_166"/>
          <p:cNvSpPr/>
          <p:nvPr>
            <p:ph idx="2" type="pic"/>
          </p:nvPr>
        </p:nvSpPr>
        <p:spPr>
          <a:xfrm>
            <a:off x="4806952" y="1588"/>
            <a:ext cx="7386600" cy="6858000"/>
          </a:xfrm>
          <a:prstGeom prst="rect">
            <a:avLst/>
          </a:prstGeom>
          <a:noFill/>
          <a:ln>
            <a:noFill/>
          </a:ln>
        </p:spPr>
      </p:sp>
      <p:sp>
        <p:nvSpPr>
          <p:cNvPr id="38" name="Google Shape;38;g24c5fdd6318_0_166"/>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1">
  <p:cSld name="2_Title and Content_10">
    <p:spTree>
      <p:nvGrpSpPr>
        <p:cNvPr id="39" name="Shape 39"/>
        <p:cNvGrpSpPr/>
        <p:nvPr/>
      </p:nvGrpSpPr>
      <p:grpSpPr>
        <a:xfrm>
          <a:off x="0" y="0"/>
          <a:ext cx="0" cy="0"/>
          <a:chOff x="0" y="0"/>
          <a:chExt cx="0" cy="0"/>
        </a:xfrm>
      </p:grpSpPr>
      <p:sp>
        <p:nvSpPr>
          <p:cNvPr id="40" name="Google Shape;40;g28e16816c81_0_169"/>
          <p:cNvSpPr/>
          <p:nvPr>
            <p:ph idx="2" type="pic"/>
          </p:nvPr>
        </p:nvSpPr>
        <p:spPr>
          <a:xfrm>
            <a:off x="4806952" y="1588"/>
            <a:ext cx="7386600" cy="6858000"/>
          </a:xfrm>
          <a:prstGeom prst="rect">
            <a:avLst/>
          </a:prstGeom>
          <a:noFill/>
          <a:ln>
            <a:noFill/>
          </a:ln>
        </p:spPr>
      </p:sp>
      <p:sp>
        <p:nvSpPr>
          <p:cNvPr id="41" name="Google Shape;41;g28e16816c81_0_169"/>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42" name="Shape 42"/>
        <p:cNvGrpSpPr/>
        <p:nvPr/>
      </p:nvGrpSpPr>
      <p:grpSpPr>
        <a:xfrm>
          <a:off x="0" y="0"/>
          <a:ext cx="0" cy="0"/>
          <a:chOff x="0" y="0"/>
          <a:chExt cx="0" cy="0"/>
        </a:xfrm>
      </p:grpSpPr>
      <p:sp>
        <p:nvSpPr>
          <p:cNvPr id="43" name="Google Shape;43;g1b88cec6dc8_0_186"/>
          <p:cNvSpPr txBox="1"/>
          <p:nvPr>
            <p:ph type="title"/>
          </p:nvPr>
        </p:nvSpPr>
        <p:spPr>
          <a:xfrm>
            <a:off x="866775" y="613063"/>
            <a:ext cx="10449000" cy="1291862"/>
          </a:xfrm>
          <a:prstGeom prst="rect">
            <a:avLst/>
          </a:prstGeom>
          <a:noFill/>
          <a:ln>
            <a:noFill/>
          </a:ln>
        </p:spPr>
        <p:txBody>
          <a:bodyPr anchorCtr="0" anchor="ctr" bIns="91425" lIns="91425" spcFirstLastPara="1" rIns="91425" wrap="square" tIns="91425">
            <a:normAutofit/>
          </a:bodyPr>
          <a:lstStyle>
            <a:lvl1pPr lvl="0" algn="ctr">
              <a:lnSpc>
                <a:spcPct val="90000"/>
              </a:lnSpc>
              <a:spcBef>
                <a:spcPts val="0"/>
              </a:spcBef>
              <a:spcAft>
                <a:spcPts val="0"/>
              </a:spcAft>
              <a:buSzPts val="4400"/>
              <a:buNone/>
              <a:defRPr>
                <a:solidFill>
                  <a:srgbClr val="FFFF0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4" name="Shape 44"/>
        <p:cNvGrpSpPr/>
        <p:nvPr/>
      </p:nvGrpSpPr>
      <p:grpSpPr>
        <a:xfrm>
          <a:off x="0" y="0"/>
          <a:ext cx="0" cy="0"/>
          <a:chOff x="0" y="0"/>
          <a:chExt cx="0" cy="0"/>
        </a:xfrm>
      </p:grpSpPr>
      <p:sp>
        <p:nvSpPr>
          <p:cNvPr id="45" name="Google Shape;45;p8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6" name="Google Shape;46;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9" name="Google Shape;49;p81"/>
          <p:cNvSpPr/>
          <p:nvPr>
            <p:ph idx="2" type="pic"/>
          </p:nvPr>
        </p:nvSpPr>
        <p:spPr>
          <a:xfrm>
            <a:off x="647700" y="457200"/>
            <a:ext cx="3124200" cy="44958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5"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73"/>
          <p:cNvPicPr preferRelativeResize="0"/>
          <p:nvPr/>
        </p:nvPicPr>
        <p:blipFill rotWithShape="1">
          <a:blip r:embed="rId1">
            <a:alphaModFix/>
          </a:blip>
          <a:srcRect b="0" l="0" r="0" t="0"/>
          <a:stretch/>
        </p:blipFill>
        <p:spPr>
          <a:xfrm>
            <a:off x="10479499" y="304801"/>
            <a:ext cx="1207148" cy="533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2.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1.jpg"/><Relationship Id="rId4" Type="http://schemas.openxmlformats.org/officeDocument/2006/relationships/image" Target="../media/image28.png"/><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1.jpg"/><Relationship Id="rId4" Type="http://schemas.openxmlformats.org/officeDocument/2006/relationships/image" Target="../media/image28.pn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25.png"/><Relationship Id="rId4" Type="http://schemas.openxmlformats.org/officeDocument/2006/relationships/image" Target="../media/image20.png"/><Relationship Id="rId5"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1.jpg"/><Relationship Id="rId4" Type="http://schemas.openxmlformats.org/officeDocument/2006/relationships/image" Target="../media/image28.png"/><Relationship Id="rId5"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24.png"/><Relationship Id="rId4" Type="http://schemas.openxmlformats.org/officeDocument/2006/relationships/hyperlink" Target="https://raw.githubusercontent.com/jbrownlee/Datasets/master/shampoo.cs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6.png"/><Relationship Id="rId4" Type="http://schemas.openxmlformats.org/officeDocument/2006/relationships/image" Target="../media/image19.png"/><Relationship Id="rId5"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influxdata.com/time-series-databas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1"/>
          <p:cNvPicPr preferRelativeResize="0"/>
          <p:nvPr/>
        </p:nvPicPr>
        <p:blipFill rotWithShape="1">
          <a:blip r:embed="rId3">
            <a:alphaModFix/>
          </a:blip>
          <a:srcRect b="0" l="0" r="0" t="0"/>
          <a:stretch/>
        </p:blipFill>
        <p:spPr>
          <a:xfrm>
            <a:off x="0" y="-162975"/>
            <a:ext cx="12192000" cy="6882658"/>
          </a:xfrm>
          <a:prstGeom prst="rect">
            <a:avLst/>
          </a:prstGeom>
          <a:noFill/>
          <a:ln>
            <a:noFill/>
          </a:ln>
        </p:spPr>
      </p:pic>
      <p:sp>
        <p:nvSpPr>
          <p:cNvPr id="133" name="Google Shape;133;p1"/>
          <p:cNvSpPr txBox="1"/>
          <p:nvPr>
            <p:ph idx="4294967295" type="body"/>
          </p:nvPr>
        </p:nvSpPr>
        <p:spPr>
          <a:xfrm>
            <a:off x="838200" y="3558325"/>
            <a:ext cx="10416000" cy="2963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None/>
            </a:pPr>
            <a:r>
              <a:rPr lang="en-US" sz="4000">
                <a:solidFill>
                  <a:schemeClr val="lt1"/>
                </a:solidFill>
                <a:latin typeface="Exo Medium"/>
                <a:ea typeface="Exo Medium"/>
                <a:cs typeface="Exo Medium"/>
                <a:sym typeface="Exo Medium"/>
              </a:rPr>
              <a:t>LESSON 10: TIME SERIES</a:t>
            </a:r>
            <a:endParaRPr/>
          </a:p>
        </p:txBody>
      </p:sp>
      <p:pic>
        <p:nvPicPr>
          <p:cNvPr id="134" name="Google Shape;134;p1"/>
          <p:cNvPicPr preferRelativeResize="0"/>
          <p:nvPr/>
        </p:nvPicPr>
        <p:blipFill rotWithShape="1">
          <a:blip r:embed="rId4">
            <a:alphaModFix/>
          </a:blip>
          <a:srcRect b="0" l="0" r="0" t="0"/>
          <a:stretch/>
        </p:blipFill>
        <p:spPr>
          <a:xfrm>
            <a:off x="5503162" y="537320"/>
            <a:ext cx="1642875" cy="730432"/>
          </a:xfrm>
          <a:prstGeom prst="rect">
            <a:avLst/>
          </a:prstGeom>
          <a:noFill/>
          <a:ln>
            <a:noFill/>
          </a:ln>
        </p:spPr>
      </p:pic>
      <p:sp>
        <p:nvSpPr>
          <p:cNvPr id="135" name="Google Shape;135;p1"/>
          <p:cNvSpPr txBox="1"/>
          <p:nvPr>
            <p:ph idx="4294967295" type="title"/>
          </p:nvPr>
        </p:nvSpPr>
        <p:spPr>
          <a:xfrm>
            <a:off x="1405949" y="2764525"/>
            <a:ext cx="9280500" cy="716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6000"/>
              <a:buFont typeface="Exo Black"/>
              <a:buNone/>
            </a:pPr>
            <a:r>
              <a:rPr lang="en-US" sz="6000">
                <a:solidFill>
                  <a:schemeClr val="lt1"/>
                </a:solidFill>
                <a:latin typeface="Exo Black"/>
                <a:ea typeface="Exo Black"/>
                <a:cs typeface="Exo Black"/>
                <a:sym typeface="Exo Black"/>
              </a:rPr>
              <a:t>X-DATA | DATA ANALYST</a:t>
            </a:r>
            <a:endParaRPr sz="6000">
              <a:solidFill>
                <a:schemeClr val="lt1"/>
              </a:solidFill>
              <a:latin typeface="Exo Black"/>
              <a:ea typeface="Exo Black"/>
              <a:cs typeface="Exo Black"/>
              <a:sym typeface="Exo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g291e30801a7_0_29"/>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232" name="Google Shape;232;g291e30801a7_0_29"/>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pic>
        <p:nvPicPr>
          <p:cNvPr id="233" name="Google Shape;233;g291e30801a7_0_29"/>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234" name="Google Shape;234;g291e30801a7_0_29"/>
          <p:cNvSpPr txBox="1"/>
          <p:nvPr/>
        </p:nvSpPr>
        <p:spPr>
          <a:xfrm>
            <a:off x="551998" y="2905023"/>
            <a:ext cx="84558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AUTOREGRESSIVE</a:t>
            </a:r>
            <a:endParaRPr b="0" i="0" sz="5100" u="none" cap="none" strike="noStrike">
              <a:solidFill>
                <a:schemeClr val="lt1"/>
              </a:solidFill>
              <a:latin typeface="Exo Black"/>
              <a:ea typeface="Exo Black"/>
              <a:cs typeface="Exo Black"/>
              <a:sym typeface="Exo Black"/>
            </a:endParaRPr>
          </a:p>
        </p:txBody>
      </p:sp>
      <p:pic>
        <p:nvPicPr>
          <p:cNvPr id="235" name="Google Shape;235;g291e30801a7_0_29"/>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291e30801a7_0_14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b="1" lang="en-US">
                <a:latin typeface="Exo"/>
                <a:ea typeface="Exo"/>
                <a:cs typeface="Exo"/>
                <a:sym typeface="Exo"/>
              </a:rPr>
              <a:t>AUTOREGRESSIVE</a:t>
            </a:r>
            <a:endParaRPr b="1">
              <a:latin typeface="Exo"/>
              <a:ea typeface="Exo"/>
              <a:cs typeface="Exo"/>
              <a:sym typeface="Exo"/>
            </a:endParaRPr>
          </a:p>
        </p:txBody>
      </p:sp>
      <p:sp>
        <p:nvSpPr>
          <p:cNvPr id="241" name="Google Shape;241;g291e30801a7_0_147"/>
          <p:cNvSpPr txBox="1"/>
          <p:nvPr>
            <p:ph idx="12" type="sldNum"/>
          </p:nvPr>
        </p:nvSpPr>
        <p:spPr>
          <a:xfrm>
            <a:off x="8737600" y="6248400"/>
            <a:ext cx="25401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sp>
        <p:nvSpPr>
          <p:cNvPr id="242" name="Google Shape;242;g291e30801a7_0_147"/>
          <p:cNvSpPr txBox="1"/>
          <p:nvPr>
            <p:ph idx="1" type="body"/>
          </p:nvPr>
        </p:nvSpPr>
        <p:spPr>
          <a:xfrm>
            <a:off x="741025" y="1541000"/>
            <a:ext cx="10839000" cy="18327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1000"/>
              </a:spcBef>
              <a:spcAft>
                <a:spcPts val="0"/>
              </a:spcAft>
              <a:buSzPts val="2800"/>
              <a:buNone/>
            </a:pPr>
            <a:r>
              <a:rPr b="1" lang="en-US" sz="2400">
                <a:latin typeface="Exo"/>
                <a:ea typeface="Exo"/>
                <a:cs typeface="Exo"/>
                <a:sym typeface="Exo"/>
              </a:rPr>
              <a:t>Autoregressive model </a:t>
            </a:r>
            <a:r>
              <a:rPr lang="en-US" sz="2400">
                <a:latin typeface="Exo"/>
                <a:ea typeface="Exo"/>
                <a:cs typeface="Exo"/>
                <a:sym typeface="Exo"/>
              </a:rPr>
              <a:t>là mô hình multiple regression dự đoán giá trị dựa trên sự kết hợp của các </a:t>
            </a:r>
            <a:r>
              <a:rPr b="1" lang="en-US" sz="2400">
                <a:latin typeface="Exo"/>
                <a:ea typeface="Exo"/>
                <a:cs typeface="Exo"/>
                <a:sym typeface="Exo"/>
              </a:rPr>
              <a:t>giá trị trong quá khứ (lag features)</a:t>
            </a:r>
            <a:endParaRPr sz="2400">
              <a:latin typeface="Exo"/>
              <a:ea typeface="Exo"/>
              <a:cs typeface="Exo"/>
              <a:sym typeface="Exo"/>
            </a:endParaRPr>
          </a:p>
        </p:txBody>
      </p:sp>
      <p:pic>
        <p:nvPicPr>
          <p:cNvPr id="243" name="Google Shape;243;g291e30801a7_0_147"/>
          <p:cNvPicPr preferRelativeResize="0"/>
          <p:nvPr/>
        </p:nvPicPr>
        <p:blipFill rotWithShape="1">
          <a:blip r:embed="rId3">
            <a:alphaModFix/>
          </a:blip>
          <a:srcRect b="0" l="0" r="0" t="0"/>
          <a:stretch/>
        </p:blipFill>
        <p:spPr>
          <a:xfrm>
            <a:off x="2118850" y="2247900"/>
            <a:ext cx="7696200" cy="895350"/>
          </a:xfrm>
          <a:prstGeom prst="rect">
            <a:avLst/>
          </a:prstGeom>
          <a:noFill/>
          <a:ln cap="flat" cmpd="sng" w="9525">
            <a:solidFill>
              <a:schemeClr val="dk2"/>
            </a:solidFill>
            <a:prstDash val="solid"/>
            <a:round/>
            <a:headEnd len="sm" w="sm" type="none"/>
            <a:tailEnd len="sm" w="sm" type="none"/>
          </a:ln>
        </p:spPr>
      </p:pic>
      <p:pic>
        <p:nvPicPr>
          <p:cNvPr id="244" name="Google Shape;244;g291e30801a7_0_147"/>
          <p:cNvPicPr preferRelativeResize="0"/>
          <p:nvPr/>
        </p:nvPicPr>
        <p:blipFill rotWithShape="1">
          <a:blip r:embed="rId4">
            <a:alphaModFix/>
          </a:blip>
          <a:srcRect b="0" l="0" r="0" t="0"/>
          <a:stretch/>
        </p:blipFill>
        <p:spPr>
          <a:xfrm>
            <a:off x="607150" y="3287675"/>
            <a:ext cx="4259824" cy="3194875"/>
          </a:xfrm>
          <a:prstGeom prst="rect">
            <a:avLst/>
          </a:prstGeom>
          <a:noFill/>
          <a:ln cap="flat" cmpd="sng" w="9525">
            <a:solidFill>
              <a:srgbClr val="000000"/>
            </a:solidFill>
            <a:prstDash val="solid"/>
            <a:round/>
            <a:headEnd len="sm" w="sm" type="none"/>
            <a:tailEnd len="sm" w="sm" type="none"/>
          </a:ln>
        </p:spPr>
      </p:pic>
      <p:pic>
        <p:nvPicPr>
          <p:cNvPr descr="Autocorrelation and Partial autocorrelation | Practical Time Series Analysis" id="245" name="Google Shape;245;g291e30801a7_0_147"/>
          <p:cNvPicPr preferRelativeResize="0"/>
          <p:nvPr/>
        </p:nvPicPr>
        <p:blipFill rotWithShape="1">
          <a:blip r:embed="rId5">
            <a:alphaModFix/>
          </a:blip>
          <a:srcRect b="6655" l="5135" r="8701" t="0"/>
          <a:stretch/>
        </p:blipFill>
        <p:spPr>
          <a:xfrm>
            <a:off x="6248401" y="3293721"/>
            <a:ext cx="3882600" cy="28042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g2605edbab93_0_4"/>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251" name="Google Shape;251;g2605edbab93_0_4"/>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pic>
        <p:nvPicPr>
          <p:cNvPr id="252" name="Google Shape;252;g2605edbab93_0_4"/>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253" name="Google Shape;253;g2605edbab93_0_4"/>
          <p:cNvSpPr txBox="1"/>
          <p:nvPr/>
        </p:nvSpPr>
        <p:spPr>
          <a:xfrm>
            <a:off x="551998" y="2905023"/>
            <a:ext cx="84558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MOVING AVERAGE</a:t>
            </a:r>
            <a:endParaRPr b="0" i="0" sz="5100" u="none" cap="none" strike="noStrike">
              <a:solidFill>
                <a:schemeClr val="lt1"/>
              </a:solidFill>
              <a:latin typeface="Exo Black"/>
              <a:ea typeface="Exo Black"/>
              <a:cs typeface="Exo Black"/>
              <a:sym typeface="Exo Black"/>
            </a:endParaRPr>
          </a:p>
        </p:txBody>
      </p:sp>
      <p:pic>
        <p:nvPicPr>
          <p:cNvPr id="254" name="Google Shape;254;g2605edbab93_0_4"/>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2605edbab93_0_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b="1" lang="en-US">
                <a:latin typeface="Exo"/>
                <a:ea typeface="Exo"/>
                <a:cs typeface="Exo"/>
                <a:sym typeface="Exo"/>
              </a:rPr>
              <a:t>MOVING AVERAGE</a:t>
            </a:r>
            <a:endParaRPr b="1">
              <a:latin typeface="Exo"/>
              <a:ea typeface="Exo"/>
              <a:cs typeface="Exo"/>
              <a:sym typeface="Exo"/>
            </a:endParaRPr>
          </a:p>
        </p:txBody>
      </p:sp>
      <p:sp>
        <p:nvSpPr>
          <p:cNvPr id="260" name="Google Shape;260;g2605edbab93_0_20"/>
          <p:cNvSpPr txBox="1"/>
          <p:nvPr>
            <p:ph idx="12" type="sldNum"/>
          </p:nvPr>
        </p:nvSpPr>
        <p:spPr>
          <a:xfrm>
            <a:off x="8737600" y="6248400"/>
            <a:ext cx="25401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sp>
        <p:nvSpPr>
          <p:cNvPr id="261" name="Google Shape;261;g2605edbab93_0_20"/>
          <p:cNvSpPr txBox="1"/>
          <p:nvPr>
            <p:ph idx="1" type="body"/>
          </p:nvPr>
        </p:nvSpPr>
        <p:spPr>
          <a:xfrm>
            <a:off x="741025" y="1541000"/>
            <a:ext cx="10839000" cy="18327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1000"/>
              </a:spcBef>
              <a:spcAft>
                <a:spcPts val="0"/>
              </a:spcAft>
              <a:buSzPts val="2800"/>
              <a:buNone/>
            </a:pPr>
            <a:r>
              <a:rPr b="1" lang="en-US" sz="2400">
                <a:latin typeface="Exo"/>
                <a:ea typeface="Exo"/>
                <a:cs typeface="Exo"/>
                <a:sym typeface="Exo"/>
              </a:rPr>
              <a:t>Moving average model </a:t>
            </a:r>
            <a:r>
              <a:rPr lang="en-US" sz="2400">
                <a:latin typeface="Exo"/>
                <a:ea typeface="Exo"/>
                <a:cs typeface="Exo"/>
                <a:sym typeface="Exo"/>
              </a:rPr>
              <a:t>là mô hình multiple regression dự đoán giá trị dựa trên sự kết hợp của các </a:t>
            </a:r>
            <a:r>
              <a:rPr b="1" lang="en-US" sz="2400">
                <a:latin typeface="Exo"/>
                <a:ea typeface="Exo"/>
                <a:cs typeface="Exo"/>
                <a:sym typeface="Exo"/>
              </a:rPr>
              <a:t>lỗi trong quá khứ (past errors)</a:t>
            </a:r>
            <a:endParaRPr sz="2400">
              <a:latin typeface="Exo"/>
              <a:ea typeface="Exo"/>
              <a:cs typeface="Exo"/>
              <a:sym typeface="Exo"/>
            </a:endParaRPr>
          </a:p>
        </p:txBody>
      </p:sp>
      <p:pic>
        <p:nvPicPr>
          <p:cNvPr id="262" name="Google Shape;262;g2605edbab93_0_20"/>
          <p:cNvPicPr preferRelativeResize="0"/>
          <p:nvPr/>
        </p:nvPicPr>
        <p:blipFill rotWithShape="1">
          <a:blip r:embed="rId3">
            <a:alphaModFix/>
          </a:blip>
          <a:srcRect b="0" l="0" r="0" t="0"/>
          <a:stretch/>
        </p:blipFill>
        <p:spPr>
          <a:xfrm>
            <a:off x="2369575" y="2266950"/>
            <a:ext cx="7581900" cy="876300"/>
          </a:xfrm>
          <a:prstGeom prst="rect">
            <a:avLst/>
          </a:prstGeom>
          <a:noFill/>
          <a:ln>
            <a:noFill/>
          </a:ln>
        </p:spPr>
      </p:pic>
      <p:pic>
        <p:nvPicPr>
          <p:cNvPr id="263" name="Google Shape;263;g2605edbab93_0_20"/>
          <p:cNvPicPr preferRelativeResize="0"/>
          <p:nvPr/>
        </p:nvPicPr>
        <p:blipFill rotWithShape="1">
          <a:blip r:embed="rId4">
            <a:alphaModFix/>
          </a:blip>
          <a:srcRect b="0" l="0" r="0" t="0"/>
          <a:stretch/>
        </p:blipFill>
        <p:spPr>
          <a:xfrm>
            <a:off x="926674" y="3067100"/>
            <a:ext cx="3949000" cy="3424379"/>
          </a:xfrm>
          <a:prstGeom prst="rect">
            <a:avLst/>
          </a:prstGeom>
          <a:noFill/>
          <a:ln>
            <a:noFill/>
          </a:ln>
        </p:spPr>
      </p:pic>
      <p:pic>
        <p:nvPicPr>
          <p:cNvPr descr="How to Calculate Autocorrelation in Python - Statology" id="264" name="Google Shape;264;g2605edbab93_0_20"/>
          <p:cNvPicPr preferRelativeResize="0"/>
          <p:nvPr/>
        </p:nvPicPr>
        <p:blipFill rotWithShape="1">
          <a:blip r:embed="rId5">
            <a:alphaModFix/>
          </a:blip>
          <a:srcRect b="0" l="0" r="0" t="0"/>
          <a:stretch/>
        </p:blipFill>
        <p:spPr>
          <a:xfrm>
            <a:off x="5803592" y="3344738"/>
            <a:ext cx="3949003" cy="27021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g296f798f1ef_0_2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b="1" lang="en-US">
                <a:latin typeface="Exo"/>
                <a:ea typeface="Exo"/>
                <a:cs typeface="Exo"/>
                <a:sym typeface="Exo"/>
              </a:rPr>
              <a:t>Vấn đề?</a:t>
            </a:r>
            <a:endParaRPr b="1">
              <a:latin typeface="Exo"/>
              <a:ea typeface="Exo"/>
              <a:cs typeface="Exo"/>
              <a:sym typeface="Exo"/>
            </a:endParaRPr>
          </a:p>
        </p:txBody>
      </p:sp>
      <p:sp>
        <p:nvSpPr>
          <p:cNvPr id="270" name="Google Shape;270;g296f798f1ef_0_23"/>
          <p:cNvSpPr txBox="1"/>
          <p:nvPr>
            <p:ph idx="12" type="sldNum"/>
          </p:nvPr>
        </p:nvSpPr>
        <p:spPr>
          <a:xfrm>
            <a:off x="8737600" y="6248400"/>
            <a:ext cx="25401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pic>
        <p:nvPicPr>
          <p:cNvPr id="271" name="Google Shape;271;g296f798f1ef_0_23"/>
          <p:cNvPicPr preferRelativeResize="0"/>
          <p:nvPr/>
        </p:nvPicPr>
        <p:blipFill rotWithShape="1">
          <a:blip r:embed="rId3">
            <a:alphaModFix/>
          </a:blip>
          <a:srcRect b="0" l="0" r="0" t="0"/>
          <a:stretch/>
        </p:blipFill>
        <p:spPr>
          <a:xfrm>
            <a:off x="3774683" y="2776075"/>
            <a:ext cx="3832749" cy="3832749"/>
          </a:xfrm>
          <a:prstGeom prst="rect">
            <a:avLst/>
          </a:prstGeom>
          <a:noFill/>
          <a:ln>
            <a:noFill/>
          </a:ln>
        </p:spPr>
      </p:pic>
      <p:sp>
        <p:nvSpPr>
          <p:cNvPr id="272" name="Google Shape;272;g296f798f1ef_0_23"/>
          <p:cNvSpPr txBox="1"/>
          <p:nvPr>
            <p:ph idx="1" type="body"/>
          </p:nvPr>
        </p:nvSpPr>
        <p:spPr>
          <a:xfrm>
            <a:off x="735425" y="1439625"/>
            <a:ext cx="10839000" cy="1952400"/>
          </a:xfrm>
          <a:prstGeom prst="rect">
            <a:avLst/>
          </a:prstGeom>
          <a:noFill/>
          <a:ln>
            <a:noFill/>
          </a:ln>
        </p:spPr>
        <p:txBody>
          <a:bodyPr anchorCtr="0" anchor="t" bIns="45700" lIns="91425" spcFirstLastPara="1" rIns="91425" wrap="square" tIns="45700">
            <a:normAutofit/>
          </a:bodyPr>
          <a:lstStyle/>
          <a:p>
            <a:pPr indent="0" lvl="0" marL="0" rtl="0" algn="ctr">
              <a:lnSpc>
                <a:spcPct val="95000"/>
              </a:lnSpc>
              <a:spcBef>
                <a:spcPts val="1000"/>
              </a:spcBef>
              <a:spcAft>
                <a:spcPts val="0"/>
              </a:spcAft>
              <a:buSzPts val="2380"/>
              <a:buNone/>
            </a:pPr>
            <a:r>
              <a:rPr b="1" lang="en-US" sz="2580">
                <a:latin typeface="Exo"/>
                <a:ea typeface="Exo"/>
                <a:cs typeface="Exo"/>
                <a:sym typeface="Exo"/>
              </a:rPr>
              <a:t>Vậy ARIMA là gì?</a:t>
            </a:r>
            <a:endParaRPr b="1" sz="2580">
              <a:latin typeface="Exo"/>
              <a:ea typeface="Exo"/>
              <a:cs typeface="Exo"/>
              <a:sym typeface="Ex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g291e30801a7_0_161"/>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278" name="Google Shape;278;g291e30801a7_0_161"/>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pic>
        <p:nvPicPr>
          <p:cNvPr id="279" name="Google Shape;279;g291e30801a7_0_161"/>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280" name="Google Shape;280;g291e30801a7_0_161"/>
          <p:cNvSpPr txBox="1"/>
          <p:nvPr/>
        </p:nvSpPr>
        <p:spPr>
          <a:xfrm>
            <a:off x="551998" y="2905023"/>
            <a:ext cx="84558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ARIMA MODEL</a:t>
            </a:r>
            <a:endParaRPr b="0" i="0" sz="5100" u="none" cap="none" strike="noStrike">
              <a:solidFill>
                <a:schemeClr val="lt1"/>
              </a:solidFill>
              <a:latin typeface="Exo Black"/>
              <a:ea typeface="Exo Black"/>
              <a:cs typeface="Exo Black"/>
              <a:sym typeface="Exo Black"/>
            </a:endParaRPr>
          </a:p>
        </p:txBody>
      </p:sp>
      <p:pic>
        <p:nvPicPr>
          <p:cNvPr id="281" name="Google Shape;281;g291e30801a7_0_161"/>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25d16a296b8_0_1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b="1" lang="en-US">
                <a:latin typeface="Exo"/>
                <a:ea typeface="Exo"/>
                <a:cs typeface="Exo"/>
                <a:sym typeface="Exo"/>
              </a:rPr>
              <a:t>ARIMA MODEL</a:t>
            </a:r>
            <a:endParaRPr b="1">
              <a:latin typeface="Exo"/>
              <a:ea typeface="Exo"/>
              <a:cs typeface="Exo"/>
              <a:sym typeface="Exo"/>
            </a:endParaRPr>
          </a:p>
        </p:txBody>
      </p:sp>
      <p:sp>
        <p:nvSpPr>
          <p:cNvPr id="287" name="Google Shape;287;g25d16a296b8_0_14"/>
          <p:cNvSpPr txBox="1"/>
          <p:nvPr>
            <p:ph idx="12" type="sldNum"/>
          </p:nvPr>
        </p:nvSpPr>
        <p:spPr>
          <a:xfrm>
            <a:off x="8737600" y="6248400"/>
            <a:ext cx="25401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sp>
        <p:nvSpPr>
          <p:cNvPr id="288" name="Google Shape;288;g25d16a296b8_0_14"/>
          <p:cNvSpPr txBox="1"/>
          <p:nvPr>
            <p:ph idx="1" type="body"/>
          </p:nvPr>
        </p:nvSpPr>
        <p:spPr>
          <a:xfrm>
            <a:off x="741025" y="1430400"/>
            <a:ext cx="10839000" cy="4960500"/>
          </a:xfrm>
          <a:prstGeom prst="rect">
            <a:avLst/>
          </a:prstGeom>
          <a:noFill/>
          <a:ln>
            <a:noFill/>
          </a:ln>
        </p:spPr>
        <p:txBody>
          <a:bodyPr anchorCtr="0" anchor="t" bIns="45700" lIns="91425" spcFirstLastPara="1" rIns="91425" wrap="square" tIns="45700">
            <a:normAutofit/>
          </a:bodyPr>
          <a:lstStyle/>
          <a:p>
            <a:pPr indent="0" lvl="0" marL="0" marR="147320" rtl="0" algn="just">
              <a:lnSpc>
                <a:spcPct val="88750"/>
              </a:lnSpc>
              <a:spcBef>
                <a:spcPts val="840"/>
              </a:spcBef>
              <a:spcAft>
                <a:spcPts val="0"/>
              </a:spcAft>
              <a:buClr>
                <a:schemeClr val="dk1"/>
              </a:buClr>
              <a:buSzPts val="1100"/>
              <a:buFont typeface="Arial"/>
              <a:buNone/>
            </a:pPr>
            <a:r>
              <a:rPr b="1" lang="en-US" sz="1600">
                <a:latin typeface="Exo 2"/>
                <a:ea typeface="Exo 2"/>
                <a:cs typeface="Exo 2"/>
                <a:sym typeface="Exo 2"/>
              </a:rPr>
              <a:t>ARIMA MODEL (A</a:t>
            </a:r>
            <a:r>
              <a:rPr lang="en-US" sz="1600">
                <a:latin typeface="Exo 2"/>
                <a:ea typeface="Exo 2"/>
                <a:cs typeface="Exo 2"/>
                <a:sym typeface="Exo 2"/>
              </a:rPr>
              <a:t>uto</a:t>
            </a:r>
            <a:r>
              <a:rPr b="1" lang="en-US" sz="1600">
                <a:latin typeface="Exo 2"/>
                <a:ea typeface="Exo 2"/>
                <a:cs typeface="Exo 2"/>
                <a:sym typeface="Exo 2"/>
              </a:rPr>
              <a:t>R</a:t>
            </a:r>
            <a:r>
              <a:rPr lang="en-US" sz="1600">
                <a:latin typeface="Exo 2"/>
                <a:ea typeface="Exo 2"/>
                <a:cs typeface="Exo 2"/>
                <a:sym typeface="Exo 2"/>
              </a:rPr>
              <a:t>egressive</a:t>
            </a:r>
            <a:r>
              <a:rPr b="1" lang="en-US" sz="1600">
                <a:latin typeface="Exo 2"/>
                <a:ea typeface="Exo 2"/>
                <a:cs typeface="Exo 2"/>
                <a:sym typeface="Exo 2"/>
              </a:rPr>
              <a:t> I</a:t>
            </a:r>
            <a:r>
              <a:rPr lang="en-US" sz="1600">
                <a:latin typeface="Exo 2"/>
                <a:ea typeface="Exo 2"/>
                <a:cs typeface="Exo 2"/>
                <a:sym typeface="Exo 2"/>
              </a:rPr>
              <a:t>ntegrated </a:t>
            </a:r>
            <a:r>
              <a:rPr b="1" lang="en-US" sz="1600">
                <a:latin typeface="Exo 2"/>
                <a:ea typeface="Exo 2"/>
                <a:cs typeface="Exo 2"/>
                <a:sym typeface="Exo 2"/>
              </a:rPr>
              <a:t>M</a:t>
            </a:r>
            <a:r>
              <a:rPr lang="en-US" sz="1600">
                <a:latin typeface="Exo 2"/>
                <a:ea typeface="Exo 2"/>
                <a:cs typeface="Exo 2"/>
                <a:sym typeface="Exo 2"/>
              </a:rPr>
              <a:t>oving</a:t>
            </a:r>
            <a:r>
              <a:rPr b="1" lang="en-US" sz="1600">
                <a:latin typeface="Exo 2"/>
                <a:ea typeface="Exo 2"/>
                <a:cs typeface="Exo 2"/>
                <a:sym typeface="Exo 2"/>
              </a:rPr>
              <a:t> A</a:t>
            </a:r>
            <a:r>
              <a:rPr lang="en-US" sz="1600">
                <a:latin typeface="Exo 2"/>
                <a:ea typeface="Exo 2"/>
                <a:cs typeface="Exo 2"/>
                <a:sym typeface="Exo 2"/>
              </a:rPr>
              <a:t>verage</a:t>
            </a:r>
            <a:r>
              <a:rPr b="1" lang="en-US" sz="1600">
                <a:latin typeface="Exo 2"/>
                <a:ea typeface="Exo 2"/>
                <a:cs typeface="Exo 2"/>
                <a:sym typeface="Exo 2"/>
              </a:rPr>
              <a:t> MODEL) </a:t>
            </a:r>
            <a:r>
              <a:rPr lang="en-US" sz="1600">
                <a:latin typeface="Exo 2"/>
                <a:ea typeface="Exo 2"/>
                <a:cs typeface="Exo 2"/>
                <a:sym typeface="Exo 2"/>
              </a:rPr>
              <a:t>là mô hình dự đoán giá trị trong bài toán Time Series Forecasting, dựa trên các giá trị: </a:t>
            </a:r>
            <a:endParaRPr sz="1600">
              <a:latin typeface="Exo 2"/>
              <a:ea typeface="Exo 2"/>
              <a:cs typeface="Exo 2"/>
              <a:sym typeface="Exo 2"/>
            </a:endParaRPr>
          </a:p>
          <a:p>
            <a:pPr indent="-330200" lvl="0" marL="457200" rtl="0" algn="l">
              <a:lnSpc>
                <a:spcPct val="115000"/>
              </a:lnSpc>
              <a:spcBef>
                <a:spcPts val="0"/>
              </a:spcBef>
              <a:spcAft>
                <a:spcPts val="0"/>
              </a:spcAft>
              <a:buClr>
                <a:srgbClr val="111111"/>
              </a:buClr>
              <a:buSzPts val="1600"/>
              <a:buFont typeface="Exo"/>
              <a:buChar char="●"/>
            </a:pPr>
            <a:r>
              <a:rPr b="1" i="1" lang="en-US" sz="1600">
                <a:solidFill>
                  <a:srgbClr val="111111"/>
                </a:solidFill>
                <a:highlight>
                  <a:srgbClr val="FFFFFF"/>
                </a:highlight>
                <a:latin typeface="Exo"/>
                <a:ea typeface="Exo"/>
                <a:cs typeface="Exo"/>
                <a:sym typeface="Exo"/>
              </a:rPr>
              <a:t>p</a:t>
            </a:r>
            <a:r>
              <a:rPr b="1" lang="en-US" sz="1600">
                <a:solidFill>
                  <a:srgbClr val="111111"/>
                </a:solidFill>
                <a:highlight>
                  <a:srgbClr val="FFFFFF"/>
                </a:highlight>
                <a:latin typeface="Exo"/>
                <a:ea typeface="Exo"/>
                <a:cs typeface="Exo"/>
                <a:sym typeface="Exo"/>
              </a:rPr>
              <a:t>: </a:t>
            </a:r>
            <a:r>
              <a:rPr lang="en-US" sz="1600">
                <a:solidFill>
                  <a:srgbClr val="111111"/>
                </a:solidFill>
                <a:highlight>
                  <a:srgbClr val="FFFFFF"/>
                </a:highlight>
                <a:latin typeface="Exo"/>
                <a:ea typeface="Exo"/>
                <a:cs typeface="Exo"/>
                <a:sym typeface="Exo"/>
              </a:rPr>
              <a:t>số giá trị lag features trong mô hình</a:t>
            </a:r>
            <a:endParaRPr sz="1600">
              <a:solidFill>
                <a:srgbClr val="111111"/>
              </a:solidFill>
              <a:highlight>
                <a:srgbClr val="FFFFFF"/>
              </a:highlight>
              <a:latin typeface="Exo"/>
              <a:ea typeface="Exo"/>
              <a:cs typeface="Exo"/>
              <a:sym typeface="Exo"/>
            </a:endParaRPr>
          </a:p>
          <a:p>
            <a:pPr indent="-330200" lvl="0" marL="457200" rtl="0" algn="l">
              <a:lnSpc>
                <a:spcPct val="115000"/>
              </a:lnSpc>
              <a:spcBef>
                <a:spcPts val="0"/>
              </a:spcBef>
              <a:spcAft>
                <a:spcPts val="0"/>
              </a:spcAft>
              <a:buClr>
                <a:srgbClr val="111111"/>
              </a:buClr>
              <a:buSzPts val="1600"/>
              <a:buFont typeface="Exo"/>
              <a:buChar char="●"/>
            </a:pPr>
            <a:r>
              <a:rPr b="1" i="1" lang="en-US" sz="1600">
                <a:solidFill>
                  <a:srgbClr val="111111"/>
                </a:solidFill>
                <a:highlight>
                  <a:srgbClr val="FFFFFF"/>
                </a:highlight>
                <a:latin typeface="Exo"/>
                <a:ea typeface="Exo"/>
                <a:cs typeface="Exo"/>
                <a:sym typeface="Exo"/>
              </a:rPr>
              <a:t>d</a:t>
            </a:r>
            <a:r>
              <a:rPr b="1" lang="en-US" sz="1600">
                <a:solidFill>
                  <a:srgbClr val="111111"/>
                </a:solidFill>
                <a:highlight>
                  <a:srgbClr val="FFFFFF"/>
                </a:highlight>
                <a:latin typeface="Exo"/>
                <a:ea typeface="Exo"/>
                <a:cs typeface="Exo"/>
                <a:sym typeface="Exo"/>
              </a:rPr>
              <a:t>:</a:t>
            </a:r>
            <a:r>
              <a:rPr lang="en-US" sz="1600">
                <a:solidFill>
                  <a:srgbClr val="111111"/>
                </a:solidFill>
                <a:highlight>
                  <a:srgbClr val="FFFFFF"/>
                </a:highlight>
                <a:latin typeface="Exo"/>
                <a:ea typeface="Exo"/>
                <a:cs typeface="Exo"/>
                <a:sym typeface="Exo"/>
              </a:rPr>
              <a:t> số lần các quan sát/dữ liệu khác nhau </a:t>
            </a:r>
            <a:endParaRPr sz="1600">
              <a:solidFill>
                <a:srgbClr val="111111"/>
              </a:solidFill>
              <a:highlight>
                <a:srgbClr val="FFFFFF"/>
              </a:highlight>
              <a:latin typeface="Exo"/>
              <a:ea typeface="Exo"/>
              <a:cs typeface="Exo"/>
              <a:sym typeface="Exo"/>
            </a:endParaRPr>
          </a:p>
          <a:p>
            <a:pPr indent="-330200" lvl="0" marL="457200" rtl="0" algn="l">
              <a:lnSpc>
                <a:spcPct val="115000"/>
              </a:lnSpc>
              <a:spcBef>
                <a:spcPts val="0"/>
              </a:spcBef>
              <a:spcAft>
                <a:spcPts val="0"/>
              </a:spcAft>
              <a:buClr>
                <a:srgbClr val="111111"/>
              </a:buClr>
              <a:buSzPts val="1600"/>
              <a:buFont typeface="Exo"/>
              <a:buChar char="●"/>
            </a:pPr>
            <a:r>
              <a:rPr b="1" lang="en-US" sz="1600">
                <a:solidFill>
                  <a:srgbClr val="111111"/>
                </a:solidFill>
                <a:highlight>
                  <a:srgbClr val="FFFFFF"/>
                </a:highlight>
                <a:latin typeface="Exo"/>
                <a:ea typeface="Exo"/>
                <a:cs typeface="Exo"/>
                <a:sym typeface="Exo"/>
              </a:rPr>
              <a:t>q:</a:t>
            </a:r>
            <a:r>
              <a:rPr lang="en-US" sz="1600">
                <a:solidFill>
                  <a:srgbClr val="111111"/>
                </a:solidFill>
                <a:highlight>
                  <a:srgbClr val="FFFFFF"/>
                </a:highlight>
                <a:latin typeface="Exo"/>
                <a:ea typeface="Exo"/>
                <a:cs typeface="Exo"/>
                <a:sym typeface="Exo"/>
              </a:rPr>
              <a:t> phạm vi của giá trị moving average</a:t>
            </a:r>
            <a:endParaRPr sz="1600">
              <a:solidFill>
                <a:srgbClr val="111111"/>
              </a:solidFill>
              <a:highlight>
                <a:srgbClr val="FFFFFF"/>
              </a:highlight>
              <a:latin typeface="Exo"/>
              <a:ea typeface="Exo"/>
              <a:cs typeface="Exo"/>
              <a:sym typeface="Exo"/>
            </a:endParaRPr>
          </a:p>
          <a:p>
            <a:pPr indent="0" lvl="0" marL="0" marR="147320" rtl="0" algn="just">
              <a:lnSpc>
                <a:spcPct val="88750"/>
              </a:lnSpc>
              <a:spcBef>
                <a:spcPts val="2100"/>
              </a:spcBef>
              <a:spcAft>
                <a:spcPts val="0"/>
              </a:spcAft>
              <a:buClr>
                <a:schemeClr val="dk1"/>
              </a:buClr>
              <a:buSzPts val="1100"/>
              <a:buFont typeface="Arial"/>
              <a:buNone/>
            </a:pPr>
            <a:r>
              <a:t/>
            </a:r>
            <a:endParaRPr sz="1600">
              <a:latin typeface="Exo 2"/>
              <a:ea typeface="Exo 2"/>
              <a:cs typeface="Exo 2"/>
              <a:sym typeface="Exo 2"/>
            </a:endParaRPr>
          </a:p>
        </p:txBody>
      </p:sp>
      <p:graphicFrame>
        <p:nvGraphicFramePr>
          <p:cNvPr id="289" name="Google Shape;289;g25d16a296b8_0_14"/>
          <p:cNvGraphicFramePr/>
          <p:nvPr/>
        </p:nvGraphicFramePr>
        <p:xfrm>
          <a:off x="1431825" y="3188650"/>
          <a:ext cx="3000000" cy="3000000"/>
        </p:xfrm>
        <a:graphic>
          <a:graphicData uri="http://schemas.openxmlformats.org/drawingml/2006/table">
            <a:tbl>
              <a:tblPr>
                <a:noFill/>
                <a:tableStyleId>{4A621DDD-EC48-40BB-AFD5-20CC12700980}</a:tableStyleId>
              </a:tblPr>
              <a:tblGrid>
                <a:gridCol w="3754825"/>
                <a:gridCol w="5413750"/>
              </a:tblGrid>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Exo Medium"/>
                          <a:ea typeface="Exo Medium"/>
                          <a:cs typeface="Exo Medium"/>
                          <a:sym typeface="Exo Medium"/>
                        </a:rPr>
                        <a:t>Ưu điểm</a:t>
                      </a:r>
                      <a:endParaRPr sz="1400" u="none" cap="none" strike="noStrike">
                        <a:latin typeface="Exo Medium"/>
                        <a:ea typeface="Exo Medium"/>
                        <a:cs typeface="Exo Medium"/>
                        <a:sym typeface="Exo Medium"/>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latin typeface="Exo Medium"/>
                          <a:ea typeface="Exo Medium"/>
                          <a:cs typeface="Exo Medium"/>
                          <a:sym typeface="Exo Medium"/>
                        </a:rPr>
                        <a:t>Nhược điểm</a:t>
                      </a:r>
                      <a:endParaRPr sz="1400" u="none" cap="none" strike="noStrike">
                        <a:latin typeface="Exo Medium"/>
                        <a:ea typeface="Exo Medium"/>
                        <a:cs typeface="Exo Medium"/>
                        <a:sym typeface="Exo Medium"/>
                      </a:endParaRPr>
                    </a:p>
                  </a:txBody>
                  <a:tcPr marT="91425" marB="91425" marR="91425" marL="91425"/>
                </a:tc>
              </a:tr>
              <a:tr h="381000">
                <a:tc>
                  <a:txBody>
                    <a:bodyPr/>
                    <a:lstStyle/>
                    <a:p>
                      <a:pPr indent="0" lvl="0" marL="0" marR="0" rtl="0" algn="l">
                        <a:lnSpc>
                          <a:spcPct val="115000"/>
                        </a:lnSpc>
                        <a:spcBef>
                          <a:spcPts val="0"/>
                        </a:spcBef>
                        <a:spcAft>
                          <a:spcPts val="0"/>
                        </a:spcAft>
                        <a:buClr>
                          <a:srgbClr val="000000"/>
                        </a:buClr>
                        <a:buSzPts val="1350"/>
                        <a:buFont typeface="Arial"/>
                        <a:buNone/>
                      </a:pPr>
                      <a:r>
                        <a:rPr lang="en-US" sz="1350" u="none" cap="none" strike="noStrike">
                          <a:solidFill>
                            <a:srgbClr val="111111"/>
                          </a:solidFill>
                          <a:highlight>
                            <a:srgbClr val="FFFFFF"/>
                          </a:highlight>
                          <a:latin typeface="Exo Medium"/>
                          <a:ea typeface="Exo Medium"/>
                          <a:cs typeface="Exo Medium"/>
                          <a:sym typeface="Exo Medium"/>
                        </a:rPr>
                        <a:t>Dự đoán các giá trị trong thời gian gần tốt</a:t>
                      </a:r>
                      <a:endParaRPr sz="1400" u="none" cap="none" strike="noStrike">
                        <a:latin typeface="Exo Medium"/>
                        <a:ea typeface="Exo Medium"/>
                        <a:cs typeface="Exo Medium"/>
                        <a:sym typeface="Exo Medium"/>
                      </a:endParaRPr>
                    </a:p>
                  </a:txBody>
                  <a:tcPr marT="91425" marB="91425" marR="91425" marL="91425"/>
                </a:tc>
                <a:tc>
                  <a:txBody>
                    <a:bodyPr/>
                    <a:lstStyle/>
                    <a:p>
                      <a:pPr indent="-228600" lvl="0" marL="457200" marR="0" rtl="0" algn="l">
                        <a:lnSpc>
                          <a:spcPct val="115000"/>
                        </a:lnSpc>
                        <a:spcBef>
                          <a:spcPts val="0"/>
                        </a:spcBef>
                        <a:spcAft>
                          <a:spcPts val="0"/>
                        </a:spcAft>
                        <a:buClr>
                          <a:srgbClr val="111111"/>
                        </a:buClr>
                        <a:buSzPts val="1350"/>
                        <a:buFont typeface="Exo Medium"/>
                        <a:buNone/>
                      </a:pPr>
                      <a:r>
                        <a:rPr lang="en-US" sz="1350" u="none" cap="none" strike="noStrike">
                          <a:solidFill>
                            <a:srgbClr val="111111"/>
                          </a:solidFill>
                          <a:highlight>
                            <a:srgbClr val="FFFFFF"/>
                          </a:highlight>
                          <a:latin typeface="Exo Medium"/>
                          <a:ea typeface="Exo Medium"/>
                          <a:cs typeface="Exo Medium"/>
                          <a:sym typeface="Exo Medium"/>
                        </a:rPr>
                        <a:t>Không tốt trong việc dự đoán các giá trị “long-term"</a:t>
                      </a:r>
                      <a:endParaRPr sz="1400" u="none" cap="none" strike="noStrike">
                        <a:latin typeface="Exo Medium"/>
                        <a:ea typeface="Exo Medium"/>
                        <a:cs typeface="Exo Medium"/>
                        <a:sym typeface="Exo Medium"/>
                      </a:endParaRPr>
                    </a:p>
                  </a:txBody>
                  <a:tcPr marT="91425" marB="91425" marR="91425" marL="91425"/>
                </a:tc>
              </a:tr>
              <a:tr h="381000">
                <a:tc>
                  <a:txBody>
                    <a:bodyPr/>
                    <a:lstStyle/>
                    <a:p>
                      <a:pPr indent="0" lvl="0" marL="0" marR="0" rtl="0" algn="l">
                        <a:lnSpc>
                          <a:spcPct val="115000"/>
                        </a:lnSpc>
                        <a:spcBef>
                          <a:spcPts val="0"/>
                        </a:spcBef>
                        <a:spcAft>
                          <a:spcPts val="0"/>
                        </a:spcAft>
                        <a:buClr>
                          <a:schemeClr val="dk1"/>
                        </a:buClr>
                        <a:buSzPts val="1100"/>
                        <a:buFont typeface="Arial"/>
                        <a:buNone/>
                      </a:pPr>
                      <a:r>
                        <a:rPr lang="en-US" sz="1350" u="none" cap="none" strike="noStrike">
                          <a:solidFill>
                            <a:srgbClr val="111111"/>
                          </a:solidFill>
                          <a:highlight>
                            <a:srgbClr val="FFFFFF"/>
                          </a:highlight>
                          <a:latin typeface="Exo Medium"/>
                          <a:ea typeface="Exo Medium"/>
                          <a:cs typeface="Exo Medium"/>
                          <a:sym typeface="Exo Medium"/>
                        </a:rPr>
                        <a:t>Chỉ cần giá trị dữ liệu trong quá khứ</a:t>
                      </a:r>
                      <a:endParaRPr sz="1400" u="none" cap="none" strike="noStrike">
                        <a:latin typeface="Exo Medium"/>
                        <a:ea typeface="Exo Medium"/>
                        <a:cs typeface="Exo Medium"/>
                        <a:sym typeface="Exo Medium"/>
                      </a:endParaRPr>
                    </a:p>
                  </a:txBody>
                  <a:tcPr marT="91425" marB="91425" marR="91425" marL="91425"/>
                </a:tc>
                <a:tc>
                  <a:txBody>
                    <a:bodyPr/>
                    <a:lstStyle/>
                    <a:p>
                      <a:pPr indent="-228600" lvl="0" marL="457200" marR="0" rtl="0" algn="l">
                        <a:lnSpc>
                          <a:spcPct val="115000"/>
                        </a:lnSpc>
                        <a:spcBef>
                          <a:spcPts val="0"/>
                        </a:spcBef>
                        <a:spcAft>
                          <a:spcPts val="0"/>
                        </a:spcAft>
                        <a:buClr>
                          <a:srgbClr val="111111"/>
                        </a:buClr>
                        <a:buSzPts val="1350"/>
                        <a:buFont typeface="Exo Medium"/>
                        <a:buNone/>
                      </a:pPr>
                      <a:r>
                        <a:rPr lang="en-US" sz="1350" u="none" cap="none" strike="noStrike">
                          <a:solidFill>
                            <a:srgbClr val="111111"/>
                          </a:solidFill>
                          <a:highlight>
                            <a:srgbClr val="FFFFFF"/>
                          </a:highlight>
                          <a:latin typeface="Exo Medium"/>
                          <a:ea typeface="Exo Medium"/>
                          <a:cs typeface="Exo Medium"/>
                          <a:sym typeface="Exo Medium"/>
                        </a:rPr>
                        <a:t>Kém trong việc dự đoán các giá trị </a:t>
                      </a:r>
                      <a:endParaRPr sz="1400" u="none" cap="none" strike="noStrike">
                        <a:latin typeface="Exo Medium"/>
                        <a:ea typeface="Exo Medium"/>
                        <a:cs typeface="Exo Medium"/>
                        <a:sym typeface="Exo Medium"/>
                      </a:endParaRPr>
                    </a:p>
                  </a:txBody>
                  <a:tcPr marT="91425" marB="91425" marR="91425" marL="91425"/>
                </a:tc>
              </a:tr>
              <a:tr h="381000">
                <a:tc>
                  <a:txBody>
                    <a:bodyPr/>
                    <a:lstStyle/>
                    <a:p>
                      <a:pPr indent="0" lvl="0" marL="0" marR="0" rtl="0" algn="l">
                        <a:lnSpc>
                          <a:spcPct val="115000"/>
                        </a:lnSpc>
                        <a:spcBef>
                          <a:spcPts val="0"/>
                        </a:spcBef>
                        <a:spcAft>
                          <a:spcPts val="0"/>
                        </a:spcAft>
                        <a:buClr>
                          <a:schemeClr val="dk1"/>
                        </a:buClr>
                        <a:buSzPts val="1100"/>
                        <a:buFont typeface="Arial"/>
                        <a:buNone/>
                      </a:pPr>
                      <a:r>
                        <a:rPr lang="en-US" sz="1350" u="none" cap="none" strike="noStrike">
                          <a:solidFill>
                            <a:srgbClr val="111111"/>
                          </a:solidFill>
                          <a:highlight>
                            <a:srgbClr val="FFFFFF"/>
                          </a:highlight>
                          <a:latin typeface="Exo Medium"/>
                          <a:ea typeface="Exo Medium"/>
                          <a:cs typeface="Exo Medium"/>
                          <a:sym typeface="Exo Medium"/>
                        </a:rPr>
                        <a:t>Mô hình sử dụng dữ liệu không cố định</a:t>
                      </a:r>
                      <a:endParaRPr sz="1400" u="none" cap="none" strike="noStrike">
                        <a:latin typeface="Exo Medium"/>
                        <a:ea typeface="Exo Medium"/>
                        <a:cs typeface="Exo Medium"/>
                        <a:sym typeface="Exo Medium"/>
                      </a:endParaRPr>
                    </a:p>
                  </a:txBody>
                  <a:tcPr marT="91425" marB="91425" marR="91425" marL="91425"/>
                </a:tc>
                <a:tc>
                  <a:txBody>
                    <a:bodyPr/>
                    <a:lstStyle/>
                    <a:p>
                      <a:pPr indent="-228600" lvl="0" marL="457200" marR="0" rtl="0" algn="l">
                        <a:lnSpc>
                          <a:spcPct val="115000"/>
                        </a:lnSpc>
                        <a:spcBef>
                          <a:spcPts val="0"/>
                        </a:spcBef>
                        <a:spcAft>
                          <a:spcPts val="0"/>
                        </a:spcAft>
                        <a:buClr>
                          <a:srgbClr val="111111"/>
                        </a:buClr>
                        <a:buSzPts val="1350"/>
                        <a:buFont typeface="Exo Medium"/>
                        <a:buNone/>
                      </a:pPr>
                      <a:r>
                        <a:rPr lang="en-US" sz="1350" u="none" cap="none" strike="noStrike">
                          <a:solidFill>
                            <a:srgbClr val="111111"/>
                          </a:solidFill>
                          <a:highlight>
                            <a:srgbClr val="FFFFFF"/>
                          </a:highlight>
                          <a:latin typeface="Exo Medium"/>
                          <a:ea typeface="Exo Medium"/>
                          <a:cs typeface="Exo Medium"/>
                          <a:sym typeface="Exo Medium"/>
                        </a:rPr>
                        <a:t>Tính toán tốn tài nguyên</a:t>
                      </a:r>
                      <a:endParaRPr sz="1400" u="none" cap="none" strike="noStrike">
                        <a:latin typeface="Exo Medium"/>
                        <a:ea typeface="Exo Medium"/>
                        <a:cs typeface="Exo Medium"/>
                        <a:sym typeface="Exo Medium"/>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296f798f1ef_0_3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b="1" lang="en-US">
                <a:latin typeface="Exo"/>
                <a:ea typeface="Exo"/>
                <a:cs typeface="Exo"/>
                <a:sym typeface="Exo"/>
              </a:rPr>
              <a:t>ARIMA MODEL</a:t>
            </a:r>
            <a:endParaRPr b="1">
              <a:latin typeface="Exo"/>
              <a:ea typeface="Exo"/>
              <a:cs typeface="Exo"/>
              <a:sym typeface="Exo"/>
            </a:endParaRPr>
          </a:p>
        </p:txBody>
      </p:sp>
      <p:sp>
        <p:nvSpPr>
          <p:cNvPr id="295" name="Google Shape;295;g296f798f1ef_0_37"/>
          <p:cNvSpPr txBox="1"/>
          <p:nvPr>
            <p:ph idx="12" type="sldNum"/>
          </p:nvPr>
        </p:nvSpPr>
        <p:spPr>
          <a:xfrm>
            <a:off x="8737600" y="6248400"/>
            <a:ext cx="25401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sp>
        <p:nvSpPr>
          <p:cNvPr id="296" name="Google Shape;296;g296f798f1ef_0_37"/>
          <p:cNvSpPr txBox="1"/>
          <p:nvPr>
            <p:ph idx="1" type="body"/>
          </p:nvPr>
        </p:nvSpPr>
        <p:spPr>
          <a:xfrm>
            <a:off x="741025" y="1430400"/>
            <a:ext cx="10839000" cy="4960500"/>
          </a:xfrm>
          <a:prstGeom prst="rect">
            <a:avLst/>
          </a:prstGeom>
          <a:noFill/>
          <a:ln>
            <a:noFill/>
          </a:ln>
        </p:spPr>
        <p:txBody>
          <a:bodyPr anchorCtr="0" anchor="t" bIns="45700" lIns="91425" spcFirstLastPara="1" rIns="91425" wrap="square" tIns="45700">
            <a:normAutofit/>
          </a:bodyPr>
          <a:lstStyle/>
          <a:p>
            <a:pPr indent="0" lvl="0" marL="0" marR="147320" rtl="0" algn="just">
              <a:lnSpc>
                <a:spcPct val="88750"/>
              </a:lnSpc>
              <a:spcBef>
                <a:spcPts val="840"/>
              </a:spcBef>
              <a:spcAft>
                <a:spcPts val="0"/>
              </a:spcAft>
              <a:buClr>
                <a:schemeClr val="dk1"/>
              </a:buClr>
              <a:buSzPts val="1100"/>
              <a:buFont typeface="Arial"/>
              <a:buNone/>
            </a:pPr>
            <a:r>
              <a:rPr b="1" lang="en-US" sz="2400">
                <a:latin typeface="Exo 2"/>
                <a:ea typeface="Exo 2"/>
                <a:cs typeface="Exo 2"/>
                <a:sym typeface="Exo 2"/>
              </a:rPr>
              <a:t>Các bước để xây dựng mô hình ARIMA MODEL:</a:t>
            </a:r>
            <a:endParaRPr b="1" sz="2400">
              <a:latin typeface="Exo 2"/>
              <a:ea typeface="Exo 2"/>
              <a:cs typeface="Exo 2"/>
              <a:sym typeface="Exo 2"/>
            </a:endParaRPr>
          </a:p>
        </p:txBody>
      </p:sp>
      <p:pic>
        <p:nvPicPr>
          <p:cNvPr id="297" name="Google Shape;297;g296f798f1ef_0_37"/>
          <p:cNvPicPr preferRelativeResize="0"/>
          <p:nvPr/>
        </p:nvPicPr>
        <p:blipFill rotWithShape="1">
          <a:blip r:embed="rId3">
            <a:alphaModFix/>
          </a:blip>
          <a:srcRect b="0" l="0" r="0" t="0"/>
          <a:stretch/>
        </p:blipFill>
        <p:spPr>
          <a:xfrm>
            <a:off x="2295675" y="2148525"/>
            <a:ext cx="7257886" cy="4099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29735aff6a3_0_14"/>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303" name="Google Shape;303;g29735aff6a3_0_14"/>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304" name="Google Shape;304;g29735aff6a3_0_14"/>
          <p:cNvSpPr/>
          <p:nvPr/>
        </p:nvSpPr>
        <p:spPr>
          <a:xfrm>
            <a:off x="5106978" y="203442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31F26"/>
                </a:solidFill>
                <a:latin typeface="Exo"/>
                <a:ea typeface="Exo"/>
                <a:cs typeface="Exo"/>
                <a:sym typeface="Exo"/>
              </a:rPr>
              <a:t>   1. Đặt vấn đề </a:t>
            </a:r>
            <a:endParaRPr b="1" i="0" sz="2000" u="none" cap="none" strike="noStrike">
              <a:solidFill>
                <a:srgbClr val="E31F26"/>
              </a:solidFill>
              <a:latin typeface="Exo"/>
              <a:ea typeface="Exo"/>
              <a:cs typeface="Exo"/>
              <a:sym typeface="Exo"/>
            </a:endParaRPr>
          </a:p>
        </p:txBody>
      </p:sp>
      <p:sp>
        <p:nvSpPr>
          <p:cNvPr id="305" name="Google Shape;305;g29735aff6a3_0_14"/>
          <p:cNvSpPr/>
          <p:nvPr/>
        </p:nvSpPr>
        <p:spPr>
          <a:xfrm>
            <a:off x="5106978" y="3934426"/>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lt1"/>
                </a:solidFill>
                <a:latin typeface="Exo"/>
                <a:ea typeface="Exo"/>
                <a:cs typeface="Exo"/>
                <a:sym typeface="Exo"/>
              </a:rPr>
              <a:t>   3. Practices</a:t>
            </a:r>
            <a:endParaRPr b="1" i="0" sz="2000" u="none" cap="none" strike="noStrike">
              <a:solidFill>
                <a:schemeClr val="lt1"/>
              </a:solidFill>
              <a:latin typeface="Exo"/>
              <a:ea typeface="Exo"/>
              <a:cs typeface="Exo"/>
              <a:sym typeface="Exo"/>
            </a:endParaRPr>
          </a:p>
        </p:txBody>
      </p:sp>
      <p:sp>
        <p:nvSpPr>
          <p:cNvPr id="306" name="Google Shape;306;g29735aff6a3_0_14"/>
          <p:cNvSpPr/>
          <p:nvPr/>
        </p:nvSpPr>
        <p:spPr>
          <a:xfrm>
            <a:off x="5106978" y="298442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31F26"/>
                </a:solidFill>
                <a:latin typeface="Exo"/>
                <a:ea typeface="Exo"/>
                <a:cs typeface="Exo"/>
                <a:sym typeface="Exo"/>
              </a:rPr>
              <a:t>   2. Association Rules - Quality Measurements</a:t>
            </a:r>
            <a:endParaRPr b="1" i="0" sz="2000" u="none" cap="none" strike="noStrike">
              <a:solidFill>
                <a:srgbClr val="E31F26"/>
              </a:solidFill>
              <a:latin typeface="Exo"/>
              <a:ea typeface="Exo"/>
              <a:cs typeface="Exo"/>
              <a:sym typeface="Exo"/>
            </a:endParaRPr>
          </a:p>
        </p:txBody>
      </p:sp>
      <p:pic>
        <p:nvPicPr>
          <p:cNvPr id="307" name="Google Shape;307;g29735aff6a3_0_14"/>
          <p:cNvPicPr preferRelativeResize="0"/>
          <p:nvPr/>
        </p:nvPicPr>
        <p:blipFill rotWithShape="1">
          <a:blip r:embed="rId4">
            <a:alphaModFix/>
          </a:blip>
          <a:srcRect b="0" l="0" r="0" t="0"/>
          <a:stretch/>
        </p:blipFill>
        <p:spPr>
          <a:xfrm>
            <a:off x="10949500" y="2174875"/>
            <a:ext cx="469351" cy="491600"/>
          </a:xfrm>
          <a:prstGeom prst="rect">
            <a:avLst/>
          </a:prstGeom>
          <a:noFill/>
          <a:ln>
            <a:noFill/>
          </a:ln>
        </p:spPr>
      </p:pic>
      <p:pic>
        <p:nvPicPr>
          <p:cNvPr id="308" name="Google Shape;308;g29735aff6a3_0_14"/>
          <p:cNvPicPr preferRelativeResize="0"/>
          <p:nvPr/>
        </p:nvPicPr>
        <p:blipFill rotWithShape="1">
          <a:blip r:embed="rId4">
            <a:alphaModFix/>
          </a:blip>
          <a:srcRect b="0" l="0" r="0" t="0"/>
          <a:stretch/>
        </p:blipFill>
        <p:spPr>
          <a:xfrm>
            <a:off x="10949500" y="3124875"/>
            <a:ext cx="469351" cy="491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g24c5fdd6318_0_0"/>
          <p:cNvPicPr preferRelativeResize="0"/>
          <p:nvPr/>
        </p:nvPicPr>
        <p:blipFill rotWithShape="1">
          <a:blip r:embed="rId3">
            <a:alphaModFix/>
          </a:blip>
          <a:srcRect b="0" l="0" r="0" t="0"/>
          <a:stretch/>
        </p:blipFill>
        <p:spPr>
          <a:xfrm>
            <a:off x="7780750" y="2043475"/>
            <a:ext cx="4117675" cy="3110000"/>
          </a:xfrm>
          <a:prstGeom prst="rect">
            <a:avLst/>
          </a:prstGeom>
          <a:noFill/>
          <a:ln>
            <a:noFill/>
          </a:ln>
        </p:spPr>
      </p:pic>
      <p:grpSp>
        <p:nvGrpSpPr>
          <p:cNvPr id="315" name="Google Shape;315;g24c5fdd6318_0_0"/>
          <p:cNvGrpSpPr/>
          <p:nvPr/>
        </p:nvGrpSpPr>
        <p:grpSpPr>
          <a:xfrm>
            <a:off x="3806300" y="1145425"/>
            <a:ext cx="4431900" cy="708000"/>
            <a:chOff x="3880050" y="408000"/>
            <a:chExt cx="4431900" cy="708000"/>
          </a:xfrm>
        </p:grpSpPr>
        <p:sp>
          <p:nvSpPr>
            <p:cNvPr id="316" name="Google Shape;316;g24c5fdd6318_0_0"/>
            <p:cNvSpPr txBox="1"/>
            <p:nvPr/>
          </p:nvSpPr>
          <p:spPr>
            <a:xfrm>
              <a:off x="3880050" y="408000"/>
              <a:ext cx="44319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Exo"/>
                  <a:ea typeface="Exo"/>
                  <a:cs typeface="Exo"/>
                  <a:sym typeface="Exo"/>
                </a:rPr>
                <a:t> PRACTICES</a:t>
              </a:r>
              <a:endParaRPr b="1" i="0" sz="1400" u="none" cap="none" strike="noStrike">
                <a:solidFill>
                  <a:srgbClr val="000000"/>
                </a:solidFill>
                <a:latin typeface="Arial"/>
                <a:ea typeface="Arial"/>
                <a:cs typeface="Arial"/>
                <a:sym typeface="Arial"/>
              </a:endParaRPr>
            </a:p>
          </p:txBody>
        </p:sp>
        <p:grpSp>
          <p:nvGrpSpPr>
            <p:cNvPr id="317" name="Google Shape;317;g24c5fdd6318_0_0"/>
            <p:cNvGrpSpPr/>
            <p:nvPr/>
          </p:nvGrpSpPr>
          <p:grpSpPr>
            <a:xfrm>
              <a:off x="4249100" y="524796"/>
              <a:ext cx="474874" cy="474408"/>
              <a:chOff x="3040984" y="3681059"/>
              <a:chExt cx="356164" cy="355815"/>
            </a:xfrm>
          </p:grpSpPr>
          <p:sp>
            <p:nvSpPr>
              <p:cNvPr id="318" name="Google Shape;318;g24c5fdd6318_0_0"/>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19" name="Google Shape;319;g24c5fdd6318_0_0"/>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20" name="Google Shape;320;g24c5fdd6318_0_0"/>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pSp>
      </p:grpSp>
      <p:sp>
        <p:nvSpPr>
          <p:cNvPr id="321" name="Google Shape;321;g24c5fdd6318_0_0"/>
          <p:cNvSpPr txBox="1"/>
          <p:nvPr/>
        </p:nvSpPr>
        <p:spPr>
          <a:xfrm>
            <a:off x="719725" y="2251550"/>
            <a:ext cx="7284300" cy="1893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US" sz="1700" u="none" cap="none" strike="noStrike">
                <a:solidFill>
                  <a:schemeClr val="dk1"/>
                </a:solidFill>
                <a:latin typeface="Exo"/>
                <a:ea typeface="Exo"/>
                <a:cs typeface="Exo"/>
                <a:sym typeface="Exo"/>
              </a:rPr>
              <a:t>Với samples dataset: </a:t>
            </a:r>
            <a:r>
              <a:rPr b="0" i="0" lang="en-US" sz="1700" u="sng" cap="none" strike="noStrike">
                <a:solidFill>
                  <a:schemeClr val="hlink"/>
                </a:solidFill>
                <a:latin typeface="Exo"/>
                <a:ea typeface="Exo"/>
                <a:cs typeface="Exo"/>
                <a:sym typeface="Exo"/>
                <a:hlinkClick r:id="rId4"/>
              </a:rPr>
              <a:t>link</a:t>
            </a:r>
            <a:r>
              <a:rPr b="0" i="0" lang="en-US" sz="1700" u="none" cap="none" strike="noStrike">
                <a:solidFill>
                  <a:schemeClr val="dk1"/>
                </a:solidFill>
                <a:latin typeface="Exo"/>
                <a:ea typeface="Exo"/>
                <a:cs typeface="Exo"/>
                <a:sym typeface="Exo"/>
              </a:rPr>
              <a:t>  được giả định là doanh số trong một quãng thời gian của một cửa hàng bán lẻ</a:t>
            </a:r>
            <a:endParaRPr b="0" i="0" sz="17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chemeClr val="dk1"/>
              </a:buClr>
              <a:buSzPts val="1100"/>
              <a:buFont typeface="Arial"/>
              <a:buNone/>
            </a:pPr>
            <a:r>
              <a:t/>
            </a:r>
            <a:endParaRPr b="0" i="0" sz="17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chemeClr val="dk1"/>
              </a:buClr>
              <a:buSzPts val="1100"/>
              <a:buFont typeface="Arial"/>
              <a:buNone/>
            </a:pPr>
            <a:r>
              <a:rPr b="0" i="0" lang="en-US" sz="1700" u="none" cap="none" strike="noStrike">
                <a:solidFill>
                  <a:schemeClr val="dk1"/>
                </a:solidFill>
                <a:latin typeface="Exo"/>
                <a:ea typeface="Exo"/>
                <a:cs typeface="Exo"/>
                <a:sym typeface="Exo"/>
              </a:rPr>
              <a:t>Bạn hãy triển khai thuật toán </a:t>
            </a:r>
            <a:r>
              <a:rPr b="1" i="0" lang="en-US" sz="1700" u="none" cap="none" strike="noStrike">
                <a:solidFill>
                  <a:schemeClr val="dk1"/>
                </a:solidFill>
                <a:latin typeface="Exo"/>
                <a:ea typeface="Exo"/>
                <a:cs typeface="Exo"/>
                <a:sym typeface="Exo"/>
              </a:rPr>
              <a:t>ARIMA</a:t>
            </a:r>
            <a:r>
              <a:rPr b="0" i="0" lang="en-US" sz="1700" u="none" cap="none" strike="noStrike">
                <a:solidFill>
                  <a:schemeClr val="dk1"/>
                </a:solidFill>
                <a:latin typeface="Exo"/>
                <a:ea typeface="Exo"/>
                <a:cs typeface="Exo"/>
                <a:sym typeface="Exo"/>
              </a:rPr>
              <a:t> cùng với mentor và dự báo doanh số của cửa hàng để hoạch định chiến lược thúc đẩy doanh số qua việc tăng hoặc giảm KPI bán hàng.</a:t>
            </a:r>
            <a:endParaRPr b="0" i="0" sz="17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E8EAED"/>
              </a:solidFill>
              <a:highlight>
                <a:srgbClr val="202124"/>
              </a:highlight>
              <a:latin typeface="Exo"/>
              <a:ea typeface="Exo"/>
              <a:cs typeface="Exo"/>
              <a:sym typeface="Ex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29800b92a4b_0_0"/>
          <p:cNvSpPr/>
          <p:nvPr/>
        </p:nvSpPr>
        <p:spPr>
          <a:xfrm>
            <a:off x="0" y="6560678"/>
            <a:ext cx="12192000" cy="297300"/>
          </a:xfrm>
          <a:prstGeom prst="rect">
            <a:avLst/>
          </a:prstGeom>
          <a:solidFill>
            <a:srgbClr val="B7BF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2" name="Google Shape;142;g29800b92a4b_0_0"/>
          <p:cNvSpPr txBox="1"/>
          <p:nvPr/>
        </p:nvSpPr>
        <p:spPr>
          <a:xfrm>
            <a:off x="5472752" y="6581001"/>
            <a:ext cx="10200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a:ea typeface="Arial"/>
                <a:cs typeface="Arial"/>
                <a:sym typeface="Arial"/>
              </a:rPr>
              <a:t>PNL-DA</a:t>
            </a:r>
            <a:endParaRPr b="0" i="0" sz="1400" u="none" cap="none" strike="noStrike">
              <a:solidFill>
                <a:srgbClr val="000000"/>
              </a:solidFill>
              <a:latin typeface="Arial"/>
              <a:ea typeface="Arial"/>
              <a:cs typeface="Arial"/>
              <a:sym typeface="Arial"/>
            </a:endParaRPr>
          </a:p>
        </p:txBody>
      </p:sp>
      <p:sp>
        <p:nvSpPr>
          <p:cNvPr id="143" name="Google Shape;143;g29800b92a4b_0_0"/>
          <p:cNvSpPr txBox="1"/>
          <p:nvPr/>
        </p:nvSpPr>
        <p:spPr>
          <a:xfrm>
            <a:off x="515175" y="408000"/>
            <a:ext cx="40641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Exo"/>
              <a:buNone/>
            </a:pPr>
            <a:r>
              <a:rPr b="1" i="0" lang="en-US" sz="4000" u="none" cap="none" strike="noStrike">
                <a:solidFill>
                  <a:schemeClr val="dk1"/>
                </a:solidFill>
                <a:latin typeface="Exo"/>
                <a:ea typeface="Exo"/>
                <a:cs typeface="Exo"/>
                <a:sym typeface="Exo"/>
              </a:rPr>
              <a:t>OVERVIEW</a:t>
            </a:r>
            <a:endParaRPr b="0" i="0" sz="1800" u="none" cap="none" strike="noStrike">
              <a:solidFill>
                <a:schemeClr val="dk1"/>
              </a:solidFill>
              <a:latin typeface="Calibri"/>
              <a:ea typeface="Calibri"/>
              <a:cs typeface="Calibri"/>
              <a:sym typeface="Calibri"/>
            </a:endParaRPr>
          </a:p>
        </p:txBody>
      </p:sp>
      <p:grpSp>
        <p:nvGrpSpPr>
          <p:cNvPr id="144" name="Google Shape;144;g29800b92a4b_0_0"/>
          <p:cNvGrpSpPr/>
          <p:nvPr/>
        </p:nvGrpSpPr>
        <p:grpSpPr>
          <a:xfrm>
            <a:off x="23" y="1009614"/>
            <a:ext cx="5094411" cy="227357"/>
            <a:chOff x="2760517" y="1172047"/>
            <a:chExt cx="4249947" cy="252900"/>
          </a:xfrm>
        </p:grpSpPr>
        <p:cxnSp>
          <p:nvCxnSpPr>
            <p:cNvPr id="145" name="Google Shape;145;g29800b92a4b_0_0"/>
            <p:cNvCxnSpPr/>
            <p:nvPr/>
          </p:nvCxnSpPr>
          <p:spPr>
            <a:xfrm>
              <a:off x="2760517" y="1304858"/>
              <a:ext cx="4000800" cy="0"/>
            </a:xfrm>
            <a:prstGeom prst="straightConnector1">
              <a:avLst/>
            </a:prstGeom>
            <a:noFill/>
            <a:ln cap="flat" cmpd="sng" w="28575">
              <a:solidFill>
                <a:srgbClr val="E31F26"/>
              </a:solidFill>
              <a:prstDash val="solid"/>
              <a:miter lim="800000"/>
              <a:headEnd len="sm" w="sm" type="none"/>
              <a:tailEnd len="sm" w="sm" type="none"/>
            </a:ln>
          </p:spPr>
        </p:cxnSp>
        <p:sp>
          <p:nvSpPr>
            <p:cNvPr id="146" name="Google Shape;146;g29800b92a4b_0_0"/>
            <p:cNvSpPr/>
            <p:nvPr/>
          </p:nvSpPr>
          <p:spPr>
            <a:xfrm>
              <a:off x="6761164" y="1172047"/>
              <a:ext cx="249300" cy="252900"/>
            </a:xfrm>
            <a:prstGeom prst="ellipse">
              <a:avLst/>
            </a:prstGeom>
            <a:noFill/>
            <a:ln cap="flat" cmpd="sng" w="28575">
              <a:solidFill>
                <a:srgbClr val="E31F2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47" name="Google Shape;147;g29800b92a4b_0_0"/>
            <p:cNvSpPr/>
            <p:nvPr/>
          </p:nvSpPr>
          <p:spPr>
            <a:xfrm>
              <a:off x="6823780" y="1234663"/>
              <a:ext cx="123900" cy="127800"/>
            </a:xfrm>
            <a:prstGeom prst="ellipse">
              <a:avLst/>
            </a:prstGeom>
            <a:solidFill>
              <a:srgbClr val="E31F2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sp>
        <p:nvSpPr>
          <p:cNvPr id="148" name="Google Shape;148;g29800b92a4b_0_0"/>
          <p:cNvSpPr txBox="1"/>
          <p:nvPr/>
        </p:nvSpPr>
        <p:spPr>
          <a:xfrm>
            <a:off x="2950769" y="1870871"/>
            <a:ext cx="5897100" cy="4248300"/>
          </a:xfrm>
          <a:prstGeom prst="rect">
            <a:avLst/>
          </a:prstGeom>
          <a:noFill/>
          <a:ln>
            <a:noFill/>
          </a:ln>
        </p:spPr>
        <p:txBody>
          <a:bodyPr anchorCtr="0" anchor="t" bIns="45700" lIns="91425" spcFirstLastPara="1" rIns="91425" wrap="square" tIns="45700">
            <a:spAutoFit/>
          </a:bodyPr>
          <a:lstStyle/>
          <a:p>
            <a:pPr indent="-457200" lvl="0" marL="457200" marR="0" rtl="0" algn="l">
              <a:lnSpc>
                <a:spcPct val="200000"/>
              </a:lnSpc>
              <a:spcBef>
                <a:spcPts val="0"/>
              </a:spcBef>
              <a:spcAft>
                <a:spcPts val="0"/>
              </a:spcAft>
              <a:buClr>
                <a:srgbClr val="B7BF99"/>
              </a:buClr>
              <a:buSzPts val="1800"/>
              <a:buFont typeface="Calibri"/>
              <a:buAutoNum type="arabicPeriod"/>
            </a:pPr>
            <a:r>
              <a:rPr b="1" i="0" lang="en-US" sz="1800" u="none" cap="none" strike="noStrike">
                <a:solidFill>
                  <a:srgbClr val="B7BF99"/>
                </a:solidFill>
                <a:latin typeface="Tahoma"/>
                <a:ea typeface="Tahoma"/>
                <a:cs typeface="Tahoma"/>
                <a:sym typeface="Tahoma"/>
              </a:rPr>
              <a:t>Regression</a:t>
            </a:r>
            <a:endParaRPr b="0" i="0" sz="1400" u="none" cap="none" strike="noStrike">
              <a:solidFill>
                <a:srgbClr val="000000"/>
              </a:solidFill>
              <a:latin typeface="Arial"/>
              <a:ea typeface="Arial"/>
              <a:cs typeface="Arial"/>
              <a:sym typeface="Arial"/>
            </a:endParaRPr>
          </a:p>
          <a:p>
            <a:pPr indent="-457200" lvl="0" marL="457200" marR="0" rtl="0" algn="l">
              <a:lnSpc>
                <a:spcPct val="200000"/>
              </a:lnSpc>
              <a:spcBef>
                <a:spcPts val="0"/>
              </a:spcBef>
              <a:spcAft>
                <a:spcPts val="0"/>
              </a:spcAft>
              <a:buClr>
                <a:srgbClr val="B7BF99"/>
              </a:buClr>
              <a:buSzPts val="1800"/>
              <a:buFont typeface="Calibri"/>
              <a:buAutoNum type="arabicPeriod"/>
            </a:pPr>
            <a:r>
              <a:rPr b="1" i="0" lang="en-US" sz="1800" u="none" cap="none" strike="noStrike">
                <a:solidFill>
                  <a:srgbClr val="B7BF99"/>
                </a:solidFill>
                <a:latin typeface="Tahoma"/>
                <a:ea typeface="Tahoma"/>
                <a:cs typeface="Tahoma"/>
                <a:sym typeface="Tahoma"/>
              </a:rPr>
              <a:t>Logistic Regression</a:t>
            </a:r>
            <a:endParaRPr b="0" i="0" sz="1400" u="none" cap="none" strike="noStrike">
              <a:solidFill>
                <a:srgbClr val="000000"/>
              </a:solidFill>
              <a:latin typeface="Arial"/>
              <a:ea typeface="Arial"/>
              <a:cs typeface="Arial"/>
              <a:sym typeface="Arial"/>
            </a:endParaRPr>
          </a:p>
          <a:p>
            <a:pPr indent="-457200" lvl="0" marL="457200" marR="0" rtl="0" algn="l">
              <a:lnSpc>
                <a:spcPct val="200000"/>
              </a:lnSpc>
              <a:spcBef>
                <a:spcPts val="0"/>
              </a:spcBef>
              <a:spcAft>
                <a:spcPts val="0"/>
              </a:spcAft>
              <a:buClr>
                <a:srgbClr val="B7BF99"/>
              </a:buClr>
              <a:buSzPts val="1800"/>
              <a:buFont typeface="Calibri"/>
              <a:buAutoNum type="arabicPeriod"/>
            </a:pPr>
            <a:r>
              <a:rPr b="1" i="0" lang="en-US" sz="1800" u="none" cap="none" strike="noStrike">
                <a:solidFill>
                  <a:srgbClr val="B7BF99"/>
                </a:solidFill>
                <a:latin typeface="Tahoma"/>
                <a:ea typeface="Tahoma"/>
                <a:cs typeface="Tahoma"/>
                <a:sym typeface="Tahoma"/>
              </a:rPr>
              <a:t>Decision Tree &amp; Random Forest</a:t>
            </a:r>
            <a:endParaRPr b="0" i="0" sz="1400" u="none" cap="none" strike="noStrike">
              <a:solidFill>
                <a:srgbClr val="000000"/>
              </a:solidFill>
              <a:latin typeface="Arial"/>
              <a:ea typeface="Arial"/>
              <a:cs typeface="Arial"/>
              <a:sym typeface="Arial"/>
            </a:endParaRPr>
          </a:p>
          <a:p>
            <a:pPr indent="-457200" lvl="0" marL="457200" marR="0" rtl="0" algn="l">
              <a:lnSpc>
                <a:spcPct val="200000"/>
              </a:lnSpc>
              <a:spcBef>
                <a:spcPts val="0"/>
              </a:spcBef>
              <a:spcAft>
                <a:spcPts val="0"/>
              </a:spcAft>
              <a:buClr>
                <a:srgbClr val="B7BF99"/>
              </a:buClr>
              <a:buSzPts val="1800"/>
              <a:buFont typeface="Calibri"/>
              <a:buAutoNum type="arabicPeriod"/>
            </a:pPr>
            <a:r>
              <a:rPr b="1" i="0" lang="en-US" sz="1800" u="none" cap="none" strike="noStrike">
                <a:solidFill>
                  <a:srgbClr val="B7BF99"/>
                </a:solidFill>
                <a:latin typeface="Tahoma"/>
                <a:ea typeface="Tahoma"/>
                <a:cs typeface="Tahoma"/>
                <a:sym typeface="Tahoma"/>
              </a:rPr>
              <a:t>KNN &amp; SVM</a:t>
            </a:r>
            <a:endParaRPr b="0" i="0" sz="1400" u="none" cap="none" strike="noStrike">
              <a:solidFill>
                <a:srgbClr val="000000"/>
              </a:solidFill>
              <a:latin typeface="Arial"/>
              <a:ea typeface="Arial"/>
              <a:cs typeface="Arial"/>
              <a:sym typeface="Arial"/>
            </a:endParaRPr>
          </a:p>
          <a:p>
            <a:pPr indent="-457200" lvl="0" marL="457200" marR="0" rtl="0" algn="l">
              <a:lnSpc>
                <a:spcPct val="200000"/>
              </a:lnSpc>
              <a:spcBef>
                <a:spcPts val="0"/>
              </a:spcBef>
              <a:spcAft>
                <a:spcPts val="0"/>
              </a:spcAft>
              <a:buClr>
                <a:srgbClr val="B7BF99"/>
              </a:buClr>
              <a:buSzPts val="1800"/>
              <a:buFont typeface="Calibri"/>
              <a:buAutoNum type="arabicPeriod"/>
            </a:pPr>
            <a:r>
              <a:rPr b="1" i="0" lang="en-US" sz="1800" u="none" cap="none" strike="noStrike">
                <a:solidFill>
                  <a:srgbClr val="B7BF99"/>
                </a:solidFill>
                <a:latin typeface="Tahoma"/>
                <a:ea typeface="Tahoma"/>
                <a:cs typeface="Tahoma"/>
                <a:sym typeface="Tahoma"/>
              </a:rPr>
              <a:t>Ensemble Learning</a:t>
            </a:r>
            <a:endParaRPr b="0" i="0" sz="1400" u="none" cap="none" strike="noStrike">
              <a:solidFill>
                <a:srgbClr val="000000"/>
              </a:solidFill>
              <a:latin typeface="Arial"/>
              <a:ea typeface="Arial"/>
              <a:cs typeface="Arial"/>
              <a:sym typeface="Arial"/>
            </a:endParaRPr>
          </a:p>
          <a:p>
            <a:pPr indent="-457200" lvl="0" marL="457200" marR="0" rtl="0" algn="l">
              <a:lnSpc>
                <a:spcPct val="200000"/>
              </a:lnSpc>
              <a:spcBef>
                <a:spcPts val="0"/>
              </a:spcBef>
              <a:spcAft>
                <a:spcPts val="0"/>
              </a:spcAft>
              <a:buClr>
                <a:srgbClr val="B7BF99"/>
              </a:buClr>
              <a:buSzPts val="1800"/>
              <a:buFont typeface="Calibri"/>
              <a:buAutoNum type="arabicPeriod"/>
            </a:pPr>
            <a:r>
              <a:rPr b="1" i="0" lang="en-US" sz="1800" u="none" cap="none" strike="noStrike">
                <a:solidFill>
                  <a:srgbClr val="B7BF99"/>
                </a:solidFill>
                <a:latin typeface="Tahoma"/>
                <a:ea typeface="Tahoma"/>
                <a:cs typeface="Tahoma"/>
                <a:sym typeface="Tahoma"/>
              </a:rPr>
              <a:t>Clustering</a:t>
            </a:r>
            <a:endParaRPr b="0" i="0" sz="1400" u="none" cap="none" strike="noStrike">
              <a:solidFill>
                <a:srgbClr val="000000"/>
              </a:solidFill>
              <a:latin typeface="Arial"/>
              <a:ea typeface="Arial"/>
              <a:cs typeface="Arial"/>
              <a:sym typeface="Arial"/>
            </a:endParaRPr>
          </a:p>
          <a:p>
            <a:pPr indent="-457200" lvl="0" marL="457200" marR="0" rtl="0" algn="l">
              <a:lnSpc>
                <a:spcPct val="200000"/>
              </a:lnSpc>
              <a:spcBef>
                <a:spcPts val="0"/>
              </a:spcBef>
              <a:spcAft>
                <a:spcPts val="0"/>
              </a:spcAft>
              <a:buClr>
                <a:srgbClr val="B7BF99"/>
              </a:buClr>
              <a:buSzPts val="1800"/>
              <a:buFont typeface="Calibri"/>
              <a:buAutoNum type="arabicPeriod"/>
            </a:pPr>
            <a:r>
              <a:rPr b="1" i="0" lang="en-US" sz="1800" u="none" cap="none" strike="noStrike">
                <a:solidFill>
                  <a:srgbClr val="B7BF99"/>
                </a:solidFill>
                <a:latin typeface="Tahoma"/>
                <a:ea typeface="Tahoma"/>
                <a:cs typeface="Tahoma"/>
                <a:sym typeface="Tahoma"/>
              </a:rPr>
              <a:t>Association Rules</a:t>
            </a:r>
            <a:endParaRPr b="0" i="0" sz="1400" u="none" cap="none" strike="noStrike">
              <a:solidFill>
                <a:srgbClr val="000000"/>
              </a:solidFill>
              <a:latin typeface="Arial"/>
              <a:ea typeface="Arial"/>
              <a:cs typeface="Arial"/>
              <a:sym typeface="Arial"/>
            </a:endParaRPr>
          </a:p>
          <a:p>
            <a:pPr indent="-457200" lvl="0" marL="457200" marR="0" rtl="0" algn="l">
              <a:lnSpc>
                <a:spcPct val="200000"/>
              </a:lnSpc>
              <a:spcBef>
                <a:spcPts val="0"/>
              </a:spcBef>
              <a:spcAft>
                <a:spcPts val="0"/>
              </a:spcAft>
              <a:buClr>
                <a:srgbClr val="C43302"/>
              </a:buClr>
              <a:buSzPts val="1800"/>
              <a:buFont typeface="Calibri"/>
              <a:buAutoNum type="arabicPeriod"/>
            </a:pPr>
            <a:r>
              <a:rPr b="1" i="0" lang="en-US" sz="1800" u="none" cap="none" strike="noStrike">
                <a:solidFill>
                  <a:srgbClr val="C43302"/>
                </a:solidFill>
                <a:latin typeface="Tahoma"/>
                <a:ea typeface="Tahoma"/>
                <a:cs typeface="Tahoma"/>
                <a:sym typeface="Tahoma"/>
              </a:rPr>
              <a:t>Time Series Analysis (ARIMA)</a:t>
            </a:r>
            <a:endParaRPr b="0" i="0" sz="1400" u="none" cap="none" strike="noStrike">
              <a:solidFill>
                <a:srgbClr val="000000"/>
              </a:solidFill>
              <a:latin typeface="Arial"/>
              <a:ea typeface="Arial"/>
              <a:cs typeface="Arial"/>
              <a:sym typeface="Arial"/>
            </a:endParaRPr>
          </a:p>
        </p:txBody>
      </p:sp>
      <p:sp>
        <p:nvSpPr>
          <p:cNvPr id="149" name="Google Shape;149;g29800b92a4b_0_0"/>
          <p:cNvSpPr txBox="1"/>
          <p:nvPr/>
        </p:nvSpPr>
        <p:spPr>
          <a:xfrm>
            <a:off x="2102750" y="1236975"/>
            <a:ext cx="7079100" cy="615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Exo SemiBold"/>
                <a:ea typeface="Exo SemiBold"/>
                <a:cs typeface="Exo SemiBold"/>
                <a:sym typeface="Exo SemiBold"/>
              </a:rPr>
              <a:t>Machine Learning Algorithm</a:t>
            </a:r>
            <a:endParaRPr b="0" i="0" sz="2800" u="none" cap="none" strike="noStrike">
              <a:solidFill>
                <a:schemeClr val="dk1"/>
              </a:solidFill>
              <a:latin typeface="Exo SemiBold"/>
              <a:ea typeface="Exo SemiBold"/>
              <a:cs typeface="Exo SemiBold"/>
              <a:sym typeface="Exo SemiBold"/>
            </a:endParaRPr>
          </a:p>
        </p:txBody>
      </p:sp>
      <p:pic>
        <p:nvPicPr>
          <p:cNvPr id="150" name="Google Shape;150;g29800b92a4b_0_0"/>
          <p:cNvPicPr preferRelativeResize="0"/>
          <p:nvPr/>
        </p:nvPicPr>
        <p:blipFill rotWithShape="1">
          <a:blip r:embed="rId3">
            <a:alphaModFix/>
          </a:blip>
          <a:srcRect b="0" l="0" r="0" t="0"/>
          <a:stretch/>
        </p:blipFill>
        <p:spPr>
          <a:xfrm>
            <a:off x="7631125" y="1852575"/>
            <a:ext cx="469351" cy="491600"/>
          </a:xfrm>
          <a:prstGeom prst="rect">
            <a:avLst/>
          </a:prstGeom>
          <a:noFill/>
          <a:ln>
            <a:noFill/>
          </a:ln>
        </p:spPr>
      </p:pic>
      <p:pic>
        <p:nvPicPr>
          <p:cNvPr id="151" name="Google Shape;151;g29800b92a4b_0_0"/>
          <p:cNvPicPr preferRelativeResize="0"/>
          <p:nvPr/>
        </p:nvPicPr>
        <p:blipFill rotWithShape="1">
          <a:blip r:embed="rId3">
            <a:alphaModFix/>
          </a:blip>
          <a:srcRect b="0" l="0" r="0" t="0"/>
          <a:stretch/>
        </p:blipFill>
        <p:spPr>
          <a:xfrm>
            <a:off x="7631125" y="2344175"/>
            <a:ext cx="469351" cy="491600"/>
          </a:xfrm>
          <a:prstGeom prst="rect">
            <a:avLst/>
          </a:prstGeom>
          <a:noFill/>
          <a:ln>
            <a:noFill/>
          </a:ln>
        </p:spPr>
      </p:pic>
      <p:pic>
        <p:nvPicPr>
          <p:cNvPr id="152" name="Google Shape;152;g29800b92a4b_0_0"/>
          <p:cNvPicPr preferRelativeResize="0"/>
          <p:nvPr/>
        </p:nvPicPr>
        <p:blipFill rotWithShape="1">
          <a:blip r:embed="rId3">
            <a:alphaModFix/>
          </a:blip>
          <a:srcRect b="0" l="0" r="0" t="0"/>
          <a:stretch/>
        </p:blipFill>
        <p:spPr>
          <a:xfrm>
            <a:off x="7631125" y="2884950"/>
            <a:ext cx="469351" cy="491600"/>
          </a:xfrm>
          <a:prstGeom prst="rect">
            <a:avLst/>
          </a:prstGeom>
          <a:noFill/>
          <a:ln>
            <a:noFill/>
          </a:ln>
        </p:spPr>
      </p:pic>
      <p:pic>
        <p:nvPicPr>
          <p:cNvPr id="153" name="Google Shape;153;g29800b92a4b_0_0"/>
          <p:cNvPicPr preferRelativeResize="0"/>
          <p:nvPr/>
        </p:nvPicPr>
        <p:blipFill rotWithShape="1">
          <a:blip r:embed="rId3">
            <a:alphaModFix/>
          </a:blip>
          <a:srcRect b="0" l="0" r="0" t="0"/>
          <a:stretch/>
        </p:blipFill>
        <p:spPr>
          <a:xfrm>
            <a:off x="7631125" y="3960825"/>
            <a:ext cx="469351" cy="491600"/>
          </a:xfrm>
          <a:prstGeom prst="rect">
            <a:avLst/>
          </a:prstGeom>
          <a:noFill/>
          <a:ln>
            <a:noFill/>
          </a:ln>
        </p:spPr>
      </p:pic>
      <p:pic>
        <p:nvPicPr>
          <p:cNvPr id="154" name="Google Shape;154;g29800b92a4b_0_0"/>
          <p:cNvPicPr preferRelativeResize="0"/>
          <p:nvPr/>
        </p:nvPicPr>
        <p:blipFill rotWithShape="1">
          <a:blip r:embed="rId3">
            <a:alphaModFix/>
          </a:blip>
          <a:srcRect b="0" l="0" r="0" t="0"/>
          <a:stretch/>
        </p:blipFill>
        <p:spPr>
          <a:xfrm>
            <a:off x="7631125" y="3425725"/>
            <a:ext cx="469351" cy="491600"/>
          </a:xfrm>
          <a:prstGeom prst="rect">
            <a:avLst/>
          </a:prstGeom>
          <a:noFill/>
          <a:ln>
            <a:noFill/>
          </a:ln>
        </p:spPr>
      </p:pic>
      <p:pic>
        <p:nvPicPr>
          <p:cNvPr id="155" name="Google Shape;155;g29800b92a4b_0_0"/>
          <p:cNvPicPr preferRelativeResize="0"/>
          <p:nvPr/>
        </p:nvPicPr>
        <p:blipFill rotWithShape="1">
          <a:blip r:embed="rId3">
            <a:alphaModFix/>
          </a:blip>
          <a:srcRect b="0" l="0" r="0" t="0"/>
          <a:stretch/>
        </p:blipFill>
        <p:spPr>
          <a:xfrm>
            <a:off x="7631125" y="4542138"/>
            <a:ext cx="469351" cy="491600"/>
          </a:xfrm>
          <a:prstGeom prst="rect">
            <a:avLst/>
          </a:prstGeom>
          <a:noFill/>
          <a:ln>
            <a:noFill/>
          </a:ln>
        </p:spPr>
      </p:pic>
      <p:pic>
        <p:nvPicPr>
          <p:cNvPr id="156" name="Google Shape;156;g29800b92a4b_0_0"/>
          <p:cNvPicPr preferRelativeResize="0"/>
          <p:nvPr/>
        </p:nvPicPr>
        <p:blipFill rotWithShape="1">
          <a:blip r:embed="rId3">
            <a:alphaModFix/>
          </a:blip>
          <a:srcRect b="0" l="0" r="0" t="0"/>
          <a:stretch/>
        </p:blipFill>
        <p:spPr>
          <a:xfrm>
            <a:off x="7631125" y="5036700"/>
            <a:ext cx="469351" cy="491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id="326" name="Google Shape;326;p65"/>
          <p:cNvPicPr preferRelativeResize="0"/>
          <p:nvPr/>
        </p:nvPicPr>
        <p:blipFill rotWithShape="1">
          <a:blip r:embed="rId3">
            <a:alphaModFix/>
          </a:blip>
          <a:srcRect b="0" l="0" r="0" t="0"/>
          <a:stretch/>
        </p:blipFill>
        <p:spPr>
          <a:xfrm>
            <a:off x="21841" y="0"/>
            <a:ext cx="12246359" cy="6913347"/>
          </a:xfrm>
          <a:prstGeom prst="rect">
            <a:avLst/>
          </a:prstGeom>
          <a:noFill/>
          <a:ln>
            <a:noFill/>
          </a:ln>
        </p:spPr>
      </p:pic>
      <p:pic>
        <p:nvPicPr>
          <p:cNvPr id="327" name="Google Shape;327;p65"/>
          <p:cNvPicPr preferRelativeResize="0"/>
          <p:nvPr/>
        </p:nvPicPr>
        <p:blipFill rotWithShape="1">
          <a:blip r:embed="rId4">
            <a:alphaModFix/>
          </a:blip>
          <a:srcRect b="0" l="0" r="0" t="0"/>
          <a:stretch/>
        </p:blipFill>
        <p:spPr>
          <a:xfrm rot="10800000">
            <a:off x="8915400" y="457201"/>
            <a:ext cx="4724400" cy="1939200"/>
          </a:xfrm>
          <a:prstGeom prst="rect">
            <a:avLst/>
          </a:prstGeom>
          <a:noFill/>
          <a:ln>
            <a:noFill/>
          </a:ln>
        </p:spPr>
      </p:pic>
      <p:sp>
        <p:nvSpPr>
          <p:cNvPr id="328" name="Google Shape;328;p65"/>
          <p:cNvSpPr/>
          <p:nvPr/>
        </p:nvSpPr>
        <p:spPr>
          <a:xfrm>
            <a:off x="3124200" y="3136659"/>
            <a:ext cx="8382000"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000"/>
              <a:buFont typeface="Arial"/>
              <a:buNone/>
            </a:pPr>
            <a:r>
              <a:rPr b="1" i="0" lang="en-US" sz="7000" u="none" cap="none" strike="noStrike">
                <a:solidFill>
                  <a:schemeClr val="lt1"/>
                </a:solidFill>
                <a:latin typeface="Exo"/>
                <a:ea typeface="Exo"/>
                <a:cs typeface="Exo"/>
                <a:sym typeface="Exo"/>
              </a:rPr>
              <a:t>THANK YOU !</a:t>
            </a:r>
            <a:endParaRPr b="0" i="0" sz="1400" u="none" cap="none" strike="noStrike">
              <a:solidFill>
                <a:srgbClr val="000000"/>
              </a:solidFill>
              <a:latin typeface="Arial"/>
              <a:ea typeface="Arial"/>
              <a:cs typeface="Arial"/>
              <a:sym typeface="Arial"/>
            </a:endParaRPr>
          </a:p>
        </p:txBody>
      </p:sp>
      <p:pic>
        <p:nvPicPr>
          <p:cNvPr id="329" name="Google Shape;329;p65"/>
          <p:cNvPicPr preferRelativeResize="0"/>
          <p:nvPr/>
        </p:nvPicPr>
        <p:blipFill rotWithShape="1">
          <a:blip r:embed="rId5">
            <a:alphaModFix/>
          </a:blip>
          <a:srcRect b="0" l="0" r="0" t="0"/>
          <a:stretch/>
        </p:blipFill>
        <p:spPr>
          <a:xfrm>
            <a:off x="10439400" y="333768"/>
            <a:ext cx="1322658" cy="588062"/>
          </a:xfrm>
          <a:prstGeom prst="rect">
            <a:avLst/>
          </a:prstGeom>
          <a:noFill/>
          <a:ln>
            <a:noFill/>
          </a:ln>
        </p:spPr>
      </p:pic>
      <p:pic>
        <p:nvPicPr>
          <p:cNvPr id="330" name="Google Shape;330;p65"/>
          <p:cNvPicPr preferRelativeResize="0"/>
          <p:nvPr/>
        </p:nvPicPr>
        <p:blipFill rotWithShape="1">
          <a:blip r:embed="rId4">
            <a:alphaModFix/>
          </a:blip>
          <a:srcRect b="0" l="0" r="0" t="0"/>
          <a:stretch/>
        </p:blipFill>
        <p:spPr>
          <a:xfrm>
            <a:off x="1672015" y="4005968"/>
            <a:ext cx="7319585" cy="30044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9"/>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162" name="Google Shape;162;p9"/>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163" name="Google Shape;163;p9"/>
          <p:cNvSpPr/>
          <p:nvPr/>
        </p:nvSpPr>
        <p:spPr>
          <a:xfrm>
            <a:off x="5106978" y="2034428"/>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lt1"/>
                </a:solidFill>
                <a:latin typeface="Exo"/>
                <a:ea typeface="Exo"/>
                <a:cs typeface="Exo"/>
                <a:sym typeface="Exo"/>
              </a:rPr>
              <a:t>   1. Dữ liệu dạng Time Series</a:t>
            </a:r>
            <a:endParaRPr b="1" i="0" sz="2000" u="none" cap="none" strike="noStrike">
              <a:solidFill>
                <a:schemeClr val="lt1"/>
              </a:solidFill>
              <a:latin typeface="Exo"/>
              <a:ea typeface="Exo"/>
              <a:cs typeface="Exo"/>
              <a:sym typeface="Exo"/>
            </a:endParaRPr>
          </a:p>
        </p:txBody>
      </p:sp>
      <p:sp>
        <p:nvSpPr>
          <p:cNvPr id="164" name="Google Shape;164;p9"/>
          <p:cNvSpPr/>
          <p:nvPr/>
        </p:nvSpPr>
        <p:spPr>
          <a:xfrm>
            <a:off x="5106978" y="3934426"/>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3. Practices</a:t>
            </a:r>
            <a:endParaRPr b="0" i="0" sz="2000" u="none" cap="none" strike="noStrike">
              <a:solidFill>
                <a:schemeClr val="dk1"/>
              </a:solidFill>
              <a:latin typeface="Calibri"/>
              <a:ea typeface="Calibri"/>
              <a:cs typeface="Calibri"/>
              <a:sym typeface="Calibri"/>
            </a:endParaRPr>
          </a:p>
        </p:txBody>
      </p:sp>
      <p:sp>
        <p:nvSpPr>
          <p:cNvPr id="165" name="Google Shape;165;p9"/>
          <p:cNvSpPr/>
          <p:nvPr/>
        </p:nvSpPr>
        <p:spPr>
          <a:xfrm>
            <a:off x="5106978" y="298442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rgbClr val="E31F26"/>
                </a:solidFill>
                <a:latin typeface="Exo"/>
                <a:ea typeface="Exo"/>
                <a:cs typeface="Exo"/>
                <a:sym typeface="Exo"/>
              </a:rPr>
              <a:t>   2. ARIMA Autoregressive - Moving Average</a:t>
            </a:r>
            <a:endParaRPr b="1" i="0" sz="2000" u="none" cap="none" strike="noStrike">
              <a:solidFill>
                <a:srgbClr val="E31F26"/>
              </a:solidFill>
              <a:latin typeface="Exo"/>
              <a:ea typeface="Exo"/>
              <a:cs typeface="Exo"/>
              <a:sym typeface="Ex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2973665442d_0_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sp>
        <p:nvSpPr>
          <p:cNvPr id="172" name="Google Shape;172;g2973665442d_0_0"/>
          <p:cNvSpPr txBox="1"/>
          <p:nvPr>
            <p:ph idx="4294967295" type="title"/>
          </p:nvPr>
        </p:nvSpPr>
        <p:spPr>
          <a:xfrm>
            <a:off x="533400" y="2545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b="1" lang="en-US">
                <a:latin typeface="Exo"/>
                <a:ea typeface="Exo"/>
                <a:cs typeface="Exo"/>
                <a:sym typeface="Exo"/>
              </a:rPr>
              <a:t>Time Series Data Type</a:t>
            </a:r>
            <a:endParaRPr b="1">
              <a:latin typeface="Exo"/>
              <a:ea typeface="Exo"/>
              <a:cs typeface="Exo"/>
              <a:sym typeface="Exo"/>
            </a:endParaRPr>
          </a:p>
        </p:txBody>
      </p:sp>
      <p:pic>
        <p:nvPicPr>
          <p:cNvPr id="173" name="Google Shape;173;g2973665442d_0_0"/>
          <p:cNvPicPr preferRelativeResize="0"/>
          <p:nvPr/>
        </p:nvPicPr>
        <p:blipFill rotWithShape="1">
          <a:blip r:embed="rId3">
            <a:alphaModFix/>
          </a:blip>
          <a:srcRect b="0" l="0" r="0" t="0"/>
          <a:stretch/>
        </p:blipFill>
        <p:spPr>
          <a:xfrm>
            <a:off x="312175" y="1474500"/>
            <a:ext cx="6477000" cy="4057650"/>
          </a:xfrm>
          <a:prstGeom prst="rect">
            <a:avLst/>
          </a:prstGeom>
          <a:noFill/>
          <a:ln cap="flat" cmpd="sng" w="9525">
            <a:solidFill>
              <a:schemeClr val="dk2"/>
            </a:solidFill>
            <a:prstDash val="solid"/>
            <a:round/>
            <a:headEnd len="sm" w="sm" type="none"/>
            <a:tailEnd len="sm" w="sm" type="none"/>
          </a:ln>
        </p:spPr>
      </p:pic>
      <p:pic>
        <p:nvPicPr>
          <p:cNvPr id="174" name="Google Shape;174;g2973665442d_0_0"/>
          <p:cNvPicPr preferRelativeResize="0"/>
          <p:nvPr/>
        </p:nvPicPr>
        <p:blipFill rotWithShape="1">
          <a:blip r:embed="rId4">
            <a:alphaModFix/>
          </a:blip>
          <a:srcRect b="0" l="0" r="0" t="0"/>
          <a:stretch/>
        </p:blipFill>
        <p:spPr>
          <a:xfrm>
            <a:off x="6941575" y="1474500"/>
            <a:ext cx="5110274" cy="2488225"/>
          </a:xfrm>
          <a:prstGeom prst="rect">
            <a:avLst/>
          </a:prstGeom>
          <a:noFill/>
          <a:ln cap="flat" cmpd="sng" w="9525">
            <a:solidFill>
              <a:schemeClr val="dk2"/>
            </a:solidFill>
            <a:prstDash val="solid"/>
            <a:round/>
            <a:headEnd len="sm" w="sm" type="none"/>
            <a:tailEnd len="sm" w="sm" type="none"/>
          </a:ln>
        </p:spPr>
      </p:pic>
      <p:sp>
        <p:nvSpPr>
          <p:cNvPr id="175" name="Google Shape;175;g2973665442d_0_0"/>
          <p:cNvSpPr txBox="1"/>
          <p:nvPr/>
        </p:nvSpPr>
        <p:spPr>
          <a:xfrm>
            <a:off x="3023450" y="6120550"/>
            <a:ext cx="7079100" cy="615600"/>
          </a:xfrm>
          <a:prstGeom prst="rect">
            <a:avLst/>
          </a:prstGeom>
          <a:solidFill>
            <a:srgbClr val="E06666"/>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Exo Medium"/>
                <a:ea typeface="Exo Medium"/>
                <a:cs typeface="Exo Medium"/>
                <a:sym typeface="Exo Medium"/>
              </a:rPr>
              <a:t>Ví dụ về dữ liệu dạng Time Series</a:t>
            </a:r>
            <a:endParaRPr b="0" i="0" sz="2800" u="none" cap="none" strike="noStrike">
              <a:solidFill>
                <a:schemeClr val="lt1"/>
              </a:solidFill>
              <a:latin typeface="Exo Medium"/>
              <a:ea typeface="Exo Medium"/>
              <a:cs typeface="Exo Medium"/>
              <a:sym typeface="Exo Medium"/>
            </a:endParaRPr>
          </a:p>
        </p:txBody>
      </p:sp>
      <p:pic>
        <p:nvPicPr>
          <p:cNvPr id="176" name="Google Shape;176;g2973665442d_0_0"/>
          <p:cNvPicPr preferRelativeResize="0"/>
          <p:nvPr/>
        </p:nvPicPr>
        <p:blipFill rotWithShape="1">
          <a:blip r:embed="rId5">
            <a:alphaModFix/>
          </a:blip>
          <a:srcRect b="0" l="0" r="0" t="0"/>
          <a:stretch/>
        </p:blipFill>
        <p:spPr>
          <a:xfrm>
            <a:off x="6941575" y="4115125"/>
            <a:ext cx="5110274" cy="18530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b="1" lang="en-US">
                <a:latin typeface="Exo"/>
                <a:ea typeface="Exo"/>
                <a:cs typeface="Exo"/>
                <a:sym typeface="Exo"/>
              </a:rPr>
              <a:t>Vấn đề?</a:t>
            </a:r>
            <a:endParaRPr b="1">
              <a:latin typeface="Exo"/>
              <a:ea typeface="Exo"/>
              <a:cs typeface="Exo"/>
              <a:sym typeface="Exo"/>
            </a:endParaRPr>
          </a:p>
        </p:txBody>
      </p:sp>
      <p:sp>
        <p:nvSpPr>
          <p:cNvPr id="182" name="Google Shape;182;p12"/>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pic>
        <p:nvPicPr>
          <p:cNvPr id="183" name="Google Shape;183;p12"/>
          <p:cNvPicPr preferRelativeResize="0"/>
          <p:nvPr/>
        </p:nvPicPr>
        <p:blipFill rotWithShape="1">
          <a:blip r:embed="rId3">
            <a:alphaModFix/>
          </a:blip>
          <a:srcRect b="0" l="0" r="0" t="0"/>
          <a:stretch/>
        </p:blipFill>
        <p:spPr>
          <a:xfrm>
            <a:off x="4510508" y="2415650"/>
            <a:ext cx="3832749" cy="3832749"/>
          </a:xfrm>
          <a:prstGeom prst="rect">
            <a:avLst/>
          </a:prstGeom>
          <a:noFill/>
          <a:ln>
            <a:noFill/>
          </a:ln>
        </p:spPr>
      </p:pic>
      <p:sp>
        <p:nvSpPr>
          <p:cNvPr id="184" name="Google Shape;184;p12"/>
          <p:cNvSpPr txBox="1"/>
          <p:nvPr>
            <p:ph idx="1" type="body"/>
          </p:nvPr>
        </p:nvSpPr>
        <p:spPr>
          <a:xfrm>
            <a:off x="735425" y="1439625"/>
            <a:ext cx="11382900" cy="1952400"/>
          </a:xfrm>
          <a:prstGeom prst="rect">
            <a:avLst/>
          </a:prstGeom>
          <a:noFill/>
          <a:ln>
            <a:noFill/>
          </a:ln>
        </p:spPr>
        <p:txBody>
          <a:bodyPr anchorCtr="0" anchor="t" bIns="45700" lIns="91425" spcFirstLastPara="1" rIns="91425" wrap="square" tIns="45700">
            <a:normAutofit/>
          </a:bodyPr>
          <a:lstStyle/>
          <a:p>
            <a:pPr indent="0" lvl="0" marL="0" rtl="0" algn="ctr">
              <a:lnSpc>
                <a:spcPct val="95000"/>
              </a:lnSpc>
              <a:spcBef>
                <a:spcPts val="1000"/>
              </a:spcBef>
              <a:spcAft>
                <a:spcPts val="0"/>
              </a:spcAft>
              <a:buSzPts val="2380"/>
              <a:buNone/>
            </a:pPr>
            <a:r>
              <a:rPr b="1" lang="en-US" sz="1979">
                <a:latin typeface="Exo"/>
                <a:ea typeface="Exo"/>
                <a:cs typeface="Exo"/>
                <a:sym typeface="Exo"/>
              </a:rPr>
              <a:t>Dữ liệu dạng Time Series có đặc điểm gì?  </a:t>
            </a:r>
            <a:endParaRPr b="1" sz="1979">
              <a:latin typeface="Exo"/>
              <a:ea typeface="Exo"/>
              <a:cs typeface="Exo"/>
              <a:sym typeface="Exo"/>
            </a:endParaRPr>
          </a:p>
          <a:p>
            <a:pPr indent="0" lvl="0" marL="0" rtl="0" algn="ctr">
              <a:lnSpc>
                <a:spcPct val="95000"/>
              </a:lnSpc>
              <a:spcBef>
                <a:spcPts val="1000"/>
              </a:spcBef>
              <a:spcAft>
                <a:spcPts val="0"/>
              </a:spcAft>
              <a:buSzPts val="2380"/>
              <a:buNone/>
            </a:pPr>
            <a:r>
              <a:rPr b="1" lang="en-US" sz="1979">
                <a:latin typeface="Exo"/>
                <a:ea typeface="Exo"/>
                <a:cs typeface="Exo"/>
                <a:sym typeface="Exo"/>
              </a:rPr>
              <a:t>Nó khác gì với các dạng dữ liệu khác trong Machine Learning?</a:t>
            </a:r>
            <a:endParaRPr b="1" sz="1979">
              <a:latin typeface="Exo"/>
              <a:ea typeface="Exo"/>
              <a:cs typeface="Exo"/>
              <a:sym typeface="Ex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9800b92a4b_0_109"/>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sp>
        <p:nvSpPr>
          <p:cNvPr id="191" name="Google Shape;191;g29800b92a4b_0_109"/>
          <p:cNvSpPr txBox="1"/>
          <p:nvPr>
            <p:ph idx="4294967295" type="title"/>
          </p:nvPr>
        </p:nvSpPr>
        <p:spPr>
          <a:xfrm>
            <a:off x="533400" y="2545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b="1" lang="en-US">
                <a:latin typeface="Exo"/>
                <a:ea typeface="Exo"/>
                <a:cs typeface="Exo"/>
                <a:sym typeface="Exo"/>
              </a:rPr>
              <a:t>Time Series Data Type</a:t>
            </a:r>
            <a:endParaRPr b="1">
              <a:latin typeface="Exo"/>
              <a:ea typeface="Exo"/>
              <a:cs typeface="Exo"/>
              <a:sym typeface="Exo"/>
            </a:endParaRPr>
          </a:p>
        </p:txBody>
      </p:sp>
      <p:sp>
        <p:nvSpPr>
          <p:cNvPr id="192" name="Google Shape;192;g29800b92a4b_0_109"/>
          <p:cNvSpPr txBox="1"/>
          <p:nvPr>
            <p:ph idx="4294967295" type="body"/>
          </p:nvPr>
        </p:nvSpPr>
        <p:spPr>
          <a:xfrm>
            <a:off x="741025" y="1541000"/>
            <a:ext cx="10839000" cy="38175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000"/>
              </a:spcBef>
              <a:spcAft>
                <a:spcPts val="0"/>
              </a:spcAft>
              <a:buSzPts val="2800"/>
              <a:buNone/>
            </a:pPr>
            <a:r>
              <a:rPr b="1" lang="en-US" sz="2400">
                <a:latin typeface="Exo"/>
                <a:ea typeface="Exo"/>
                <a:cs typeface="Exo"/>
                <a:sym typeface="Exo"/>
              </a:rPr>
              <a:t>Time series</a:t>
            </a:r>
            <a:r>
              <a:rPr lang="en-US" sz="2400">
                <a:latin typeface="Exo"/>
                <a:ea typeface="Exo"/>
                <a:cs typeface="Exo"/>
                <a:sym typeface="Exo"/>
              </a:rPr>
              <a:t>, là một tập hợp các quan sát được theo dõi theo thời gian.</a:t>
            </a:r>
            <a:endParaRPr sz="2400">
              <a:latin typeface="Exo"/>
              <a:ea typeface="Exo"/>
              <a:cs typeface="Exo"/>
              <a:sym typeface="Exo"/>
            </a:endParaRPr>
          </a:p>
          <a:p>
            <a:pPr indent="0" lvl="0" marL="0" rtl="0" algn="l">
              <a:lnSpc>
                <a:spcPct val="115000"/>
              </a:lnSpc>
              <a:spcBef>
                <a:spcPts val="1000"/>
              </a:spcBef>
              <a:spcAft>
                <a:spcPts val="0"/>
              </a:spcAft>
              <a:buSzPts val="2800"/>
              <a:buNone/>
            </a:pPr>
            <a:r>
              <a:rPr lang="en-US" sz="2400">
                <a:latin typeface="Exo"/>
                <a:ea typeface="Exo"/>
                <a:cs typeface="Exo"/>
                <a:sym typeface="Exo"/>
              </a:rPr>
              <a:t>Dữ liệu chuỗi thời gian có ở khắp nơi, vì thời gian là thành phần của mọi thứ có thể quan sát được. </a:t>
            </a:r>
            <a:endParaRPr sz="2400">
              <a:latin typeface="Exo"/>
              <a:ea typeface="Exo"/>
              <a:cs typeface="Exo"/>
              <a:sym typeface="Exo"/>
            </a:endParaRPr>
          </a:p>
          <a:p>
            <a:pPr indent="0" lvl="0" marL="0" rtl="0" algn="l">
              <a:lnSpc>
                <a:spcPct val="115000"/>
              </a:lnSpc>
              <a:spcBef>
                <a:spcPts val="1000"/>
              </a:spcBef>
              <a:spcAft>
                <a:spcPts val="0"/>
              </a:spcAft>
              <a:buSzPts val="2800"/>
              <a:buNone/>
            </a:pPr>
            <a:r>
              <a:rPr lang="en-US" sz="2400">
                <a:latin typeface="Exo"/>
                <a:ea typeface="Exo"/>
                <a:cs typeface="Exo"/>
                <a:sym typeface="Exo"/>
              </a:rPr>
              <a:t>Khi thế giới của chúng ta ngày càng được trang bị nhiều thiết bị, các cảm biến và hệ thống liên tục phát ra dòng </a:t>
            </a:r>
            <a:r>
              <a:rPr lang="en-US" sz="2400">
                <a:solidFill>
                  <a:schemeClr val="hlink"/>
                </a:solidFill>
                <a:uFill>
                  <a:noFill/>
                </a:uFill>
                <a:latin typeface="Exo"/>
                <a:ea typeface="Exo"/>
                <a:cs typeface="Exo"/>
                <a:sym typeface="Exo"/>
                <a:hlinkClick r:id="rId3"/>
              </a:rPr>
              <a:t>dữ liệu chuỗi thời gian</a:t>
            </a:r>
            <a:r>
              <a:rPr lang="en-US" sz="2400">
                <a:latin typeface="Exo"/>
                <a:ea typeface="Exo"/>
                <a:cs typeface="Exo"/>
                <a:sym typeface="Exo"/>
              </a:rPr>
              <a:t> không ngừng, do vậy việc sử dụng các features để dự đoán các bài toán dùng dữ liệu thời gian như dự đoán giá cổ phiếu, dự đoán lượng mưa sẽ không dùng các features độc lập như bài toán Regression.</a:t>
            </a:r>
            <a:endParaRPr sz="2400">
              <a:latin typeface="Exo"/>
              <a:ea typeface="Exo"/>
              <a:cs typeface="Exo"/>
              <a:sym typeface="Exo"/>
            </a:endParaRPr>
          </a:p>
        </p:txBody>
      </p:sp>
      <p:sp>
        <p:nvSpPr>
          <p:cNvPr id="193" name="Google Shape;193;g29800b92a4b_0_109"/>
          <p:cNvSpPr/>
          <p:nvPr/>
        </p:nvSpPr>
        <p:spPr>
          <a:xfrm rot="7972249">
            <a:off x="482533" y="1663319"/>
            <a:ext cx="222680" cy="194871"/>
          </a:xfrm>
          <a:prstGeom prst="halfFrame">
            <a:avLst>
              <a:gd fmla="val 33976" name="adj1"/>
              <a:gd fmla="val 33333" name="adj2"/>
            </a:avLst>
          </a:prstGeom>
          <a:solidFill>
            <a:srgbClr val="E31F26"/>
          </a:solidFill>
          <a:ln cap="flat" cmpd="sng" w="9525">
            <a:solidFill>
              <a:srgbClr val="E31F2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94" name="Google Shape;194;g29800b92a4b_0_109"/>
          <p:cNvSpPr/>
          <p:nvPr/>
        </p:nvSpPr>
        <p:spPr>
          <a:xfrm rot="7972249">
            <a:off x="482533" y="2222544"/>
            <a:ext cx="222680" cy="194871"/>
          </a:xfrm>
          <a:prstGeom prst="halfFrame">
            <a:avLst>
              <a:gd fmla="val 33976" name="adj1"/>
              <a:gd fmla="val 33333" name="adj2"/>
            </a:avLst>
          </a:prstGeom>
          <a:solidFill>
            <a:srgbClr val="E31F26"/>
          </a:solidFill>
          <a:ln cap="flat" cmpd="sng" w="9525">
            <a:solidFill>
              <a:srgbClr val="E31F2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95" name="Google Shape;195;g29800b92a4b_0_109"/>
          <p:cNvSpPr/>
          <p:nvPr/>
        </p:nvSpPr>
        <p:spPr>
          <a:xfrm rot="7972249">
            <a:off x="482533" y="3193469"/>
            <a:ext cx="222680" cy="194871"/>
          </a:xfrm>
          <a:prstGeom prst="halfFrame">
            <a:avLst>
              <a:gd fmla="val 33976" name="adj1"/>
              <a:gd fmla="val 33333" name="adj2"/>
            </a:avLst>
          </a:prstGeom>
          <a:solidFill>
            <a:srgbClr val="E31F26"/>
          </a:solidFill>
          <a:ln cap="flat" cmpd="sng" w="9525">
            <a:solidFill>
              <a:srgbClr val="E31F2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9800b92a4b_0_13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300"/>
              <a:buFont typeface="Arial"/>
              <a:buNone/>
            </a:pPr>
            <a:fld id="{00000000-1234-1234-1234-123412341234}" type="slidenum">
              <a:rPr lang="en-US"/>
              <a:t>‹#›</a:t>
            </a:fld>
            <a:endParaRPr/>
          </a:p>
        </p:txBody>
      </p:sp>
      <p:pic>
        <p:nvPicPr>
          <p:cNvPr descr="Time Series Analysis -A Beginner Friendly Guide - Analytics Vidhya" id="202" name="Google Shape;202;g29800b92a4b_0_134"/>
          <p:cNvPicPr preferRelativeResize="0"/>
          <p:nvPr/>
        </p:nvPicPr>
        <p:blipFill rotWithShape="1">
          <a:blip r:embed="rId3">
            <a:alphaModFix/>
          </a:blip>
          <a:srcRect b="0" l="0" r="0" t="0"/>
          <a:stretch/>
        </p:blipFill>
        <p:spPr>
          <a:xfrm>
            <a:off x="5704375" y="2866700"/>
            <a:ext cx="5813126" cy="2667475"/>
          </a:xfrm>
          <a:prstGeom prst="rect">
            <a:avLst/>
          </a:prstGeom>
          <a:noFill/>
          <a:ln cap="flat" cmpd="sng" w="9525">
            <a:solidFill>
              <a:srgbClr val="000000"/>
            </a:solidFill>
            <a:prstDash val="solid"/>
            <a:round/>
            <a:headEnd len="sm" w="sm" type="none"/>
            <a:tailEnd len="sm" w="sm" type="none"/>
          </a:ln>
        </p:spPr>
      </p:pic>
      <p:sp>
        <p:nvSpPr>
          <p:cNvPr id="203" name="Google Shape;203;g29800b92a4b_0_134"/>
          <p:cNvSpPr txBox="1"/>
          <p:nvPr>
            <p:ph idx="4294967295" type="title"/>
          </p:nvPr>
        </p:nvSpPr>
        <p:spPr>
          <a:xfrm>
            <a:off x="533400" y="2545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b="1" lang="en-US">
                <a:latin typeface="Exo"/>
                <a:ea typeface="Exo"/>
                <a:cs typeface="Exo"/>
                <a:sym typeface="Exo"/>
              </a:rPr>
              <a:t>Time Series Data Type</a:t>
            </a:r>
            <a:endParaRPr b="1">
              <a:latin typeface="Exo"/>
              <a:ea typeface="Exo"/>
              <a:cs typeface="Exo"/>
              <a:sym typeface="Exo"/>
            </a:endParaRPr>
          </a:p>
        </p:txBody>
      </p:sp>
      <p:sp>
        <p:nvSpPr>
          <p:cNvPr id="204" name="Google Shape;204;g29800b92a4b_0_134"/>
          <p:cNvSpPr txBox="1"/>
          <p:nvPr>
            <p:ph idx="4294967295" type="body"/>
          </p:nvPr>
        </p:nvSpPr>
        <p:spPr>
          <a:xfrm>
            <a:off x="741025" y="1541000"/>
            <a:ext cx="10839000" cy="13257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15000"/>
              </a:lnSpc>
              <a:spcBef>
                <a:spcPts val="1000"/>
              </a:spcBef>
              <a:spcAft>
                <a:spcPts val="0"/>
              </a:spcAft>
              <a:buSzPct val="116665"/>
              <a:buNone/>
            </a:pPr>
            <a:r>
              <a:rPr lang="en-US" sz="2400">
                <a:latin typeface="Exo"/>
                <a:ea typeface="Exo"/>
                <a:cs typeface="Exo"/>
                <a:sym typeface="Exo"/>
              </a:rPr>
              <a:t>Dữ liệu dạng</a:t>
            </a:r>
            <a:r>
              <a:rPr b="1" lang="en-US" sz="2400">
                <a:latin typeface="Exo"/>
                <a:ea typeface="Exo"/>
                <a:cs typeface="Exo"/>
                <a:sym typeface="Exo"/>
              </a:rPr>
              <a:t> Time series</a:t>
            </a:r>
            <a:r>
              <a:rPr lang="en-US" sz="2400">
                <a:latin typeface="Exo"/>
                <a:ea typeface="Exo"/>
                <a:cs typeface="Exo"/>
                <a:sym typeface="Exo"/>
              </a:rPr>
              <a:t> có các đặc điểm như sau: </a:t>
            </a:r>
            <a:endParaRPr sz="2400">
              <a:latin typeface="Exo"/>
              <a:ea typeface="Exo"/>
              <a:cs typeface="Exo"/>
              <a:sym typeface="Exo"/>
            </a:endParaRPr>
          </a:p>
          <a:p>
            <a:pPr indent="0" lvl="0" marL="0" rtl="0" algn="l">
              <a:lnSpc>
                <a:spcPct val="115000"/>
              </a:lnSpc>
              <a:spcBef>
                <a:spcPts val="1000"/>
              </a:spcBef>
              <a:spcAft>
                <a:spcPts val="0"/>
              </a:spcAft>
              <a:buSzPct val="116665"/>
              <a:buNone/>
            </a:pPr>
            <a:r>
              <a:rPr lang="en-US" sz="2400">
                <a:latin typeface="Exo"/>
                <a:ea typeface="Exo"/>
                <a:cs typeface="Exo"/>
                <a:sym typeface="Exo"/>
              </a:rPr>
              <a:t>Trend: được thấy khi dữ liệu có xu hướng tăng - giảm trong quãng thời gian</a:t>
            </a:r>
            <a:endParaRPr sz="2400">
              <a:latin typeface="Exo"/>
              <a:ea typeface="Exo"/>
              <a:cs typeface="Exo"/>
              <a:sym typeface="Exo"/>
            </a:endParaRPr>
          </a:p>
          <a:p>
            <a:pPr indent="0" lvl="0" marL="0" rtl="0" algn="l">
              <a:lnSpc>
                <a:spcPct val="115000"/>
              </a:lnSpc>
              <a:spcBef>
                <a:spcPts val="1000"/>
              </a:spcBef>
              <a:spcAft>
                <a:spcPts val="0"/>
              </a:spcAft>
              <a:buSzPct val="116665"/>
              <a:buNone/>
            </a:pPr>
            <a:r>
              <a:t/>
            </a:r>
            <a:endParaRPr sz="2400">
              <a:latin typeface="Exo"/>
              <a:ea typeface="Exo"/>
              <a:cs typeface="Exo"/>
              <a:sym typeface="Exo"/>
            </a:endParaRPr>
          </a:p>
        </p:txBody>
      </p:sp>
      <p:sp>
        <p:nvSpPr>
          <p:cNvPr id="205" name="Google Shape;205;g29800b92a4b_0_134"/>
          <p:cNvSpPr txBox="1"/>
          <p:nvPr/>
        </p:nvSpPr>
        <p:spPr>
          <a:xfrm>
            <a:off x="741025" y="2433375"/>
            <a:ext cx="4765200" cy="3767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000"/>
              </a:spcBef>
              <a:spcAft>
                <a:spcPts val="0"/>
              </a:spcAft>
              <a:buClr>
                <a:srgbClr val="000000"/>
              </a:buClr>
              <a:buSzPts val="2200"/>
              <a:buFont typeface="Arial"/>
              <a:buNone/>
            </a:pPr>
            <a:r>
              <a:rPr b="0" i="0" lang="en-US" sz="2200" u="none" cap="none" strike="noStrike">
                <a:solidFill>
                  <a:schemeClr val="dk1"/>
                </a:solidFill>
                <a:latin typeface="Exo"/>
                <a:ea typeface="Exo"/>
                <a:cs typeface="Exo"/>
                <a:sym typeface="Exo"/>
              </a:rPr>
              <a:t>Cyclic: xảy ra khi dữ liệu tăng giảm không có tần số cố định. Những biến động này thường do điều kiện kinh tế và thường liên quan đến “chu kỳ kinh doanh”</a:t>
            </a:r>
            <a:endParaRPr b="0" i="0" sz="2200" u="none" cap="none" strike="noStrike">
              <a:solidFill>
                <a:schemeClr val="dk1"/>
              </a:solidFill>
              <a:latin typeface="Exo"/>
              <a:ea typeface="Exo"/>
              <a:cs typeface="Exo"/>
              <a:sym typeface="Exo"/>
            </a:endParaRPr>
          </a:p>
          <a:p>
            <a:pPr indent="0" lvl="0" marL="0" marR="0" rtl="0" algn="l">
              <a:lnSpc>
                <a:spcPct val="115000"/>
              </a:lnSpc>
              <a:spcBef>
                <a:spcPts val="1000"/>
              </a:spcBef>
              <a:spcAft>
                <a:spcPts val="0"/>
              </a:spcAft>
              <a:buClr>
                <a:srgbClr val="000000"/>
              </a:buClr>
              <a:buSzPts val="2200"/>
              <a:buFont typeface="Arial"/>
              <a:buNone/>
            </a:pPr>
            <a:r>
              <a:rPr b="0" i="0" lang="en-US" sz="2200" u="none" cap="none" strike="noStrike">
                <a:solidFill>
                  <a:schemeClr val="dk1"/>
                </a:solidFill>
                <a:latin typeface="Exo"/>
                <a:ea typeface="Exo"/>
                <a:cs typeface="Exo"/>
                <a:sym typeface="Exo"/>
              </a:rPr>
              <a:t>Seasonal: xảy ra khi chuỗi thời gian bị ảnh hưởng bởi các yếu tố theo mùa như thời gian trong năm hoặc ngày trong tuần</a:t>
            </a:r>
            <a:endParaRPr b="0" i="0" sz="2200" u="none" cap="none" strike="noStrike">
              <a:solidFill>
                <a:schemeClr val="dk1"/>
              </a:solidFill>
              <a:latin typeface="Exo"/>
              <a:ea typeface="Exo"/>
              <a:cs typeface="Exo"/>
              <a:sym typeface="Exo"/>
            </a:endParaRPr>
          </a:p>
        </p:txBody>
      </p:sp>
      <p:sp>
        <p:nvSpPr>
          <p:cNvPr id="206" name="Google Shape;206;g29800b92a4b_0_134"/>
          <p:cNvSpPr/>
          <p:nvPr/>
        </p:nvSpPr>
        <p:spPr>
          <a:xfrm rot="7972249">
            <a:off x="482533" y="2068894"/>
            <a:ext cx="222680" cy="194871"/>
          </a:xfrm>
          <a:prstGeom prst="halfFrame">
            <a:avLst>
              <a:gd fmla="val 33976" name="adj1"/>
              <a:gd fmla="val 33333" name="adj2"/>
            </a:avLst>
          </a:prstGeom>
          <a:solidFill>
            <a:srgbClr val="E31F26"/>
          </a:solidFill>
          <a:ln cap="flat" cmpd="sng" w="9525">
            <a:solidFill>
              <a:srgbClr val="E31F2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07" name="Google Shape;207;g29800b92a4b_0_134"/>
          <p:cNvSpPr/>
          <p:nvPr/>
        </p:nvSpPr>
        <p:spPr>
          <a:xfrm rot="7972249">
            <a:off x="513283" y="4643119"/>
            <a:ext cx="222680" cy="194871"/>
          </a:xfrm>
          <a:prstGeom prst="halfFrame">
            <a:avLst>
              <a:gd fmla="val 33976" name="adj1"/>
              <a:gd fmla="val 33333" name="adj2"/>
            </a:avLst>
          </a:prstGeom>
          <a:solidFill>
            <a:srgbClr val="E31F26"/>
          </a:solidFill>
          <a:ln cap="flat" cmpd="sng" w="9525">
            <a:solidFill>
              <a:srgbClr val="E31F2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08" name="Google Shape;208;g29800b92a4b_0_134"/>
          <p:cNvSpPr/>
          <p:nvPr/>
        </p:nvSpPr>
        <p:spPr>
          <a:xfrm rot="7972249">
            <a:off x="482533" y="2582669"/>
            <a:ext cx="222680" cy="194871"/>
          </a:xfrm>
          <a:prstGeom prst="halfFrame">
            <a:avLst>
              <a:gd fmla="val 33976" name="adj1"/>
              <a:gd fmla="val 33333" name="adj2"/>
            </a:avLst>
          </a:prstGeom>
          <a:solidFill>
            <a:srgbClr val="E31F26"/>
          </a:solidFill>
          <a:ln cap="flat" cmpd="sng" w="9525">
            <a:solidFill>
              <a:srgbClr val="E31F2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29800b92a4b_0_15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b="1" lang="en-US">
                <a:latin typeface="Exo"/>
                <a:ea typeface="Exo"/>
                <a:cs typeface="Exo"/>
                <a:sym typeface="Exo"/>
              </a:rPr>
              <a:t>Vấn đề?</a:t>
            </a:r>
            <a:endParaRPr b="1">
              <a:latin typeface="Exo"/>
              <a:ea typeface="Exo"/>
              <a:cs typeface="Exo"/>
              <a:sym typeface="Exo"/>
            </a:endParaRPr>
          </a:p>
        </p:txBody>
      </p:sp>
      <p:sp>
        <p:nvSpPr>
          <p:cNvPr id="214" name="Google Shape;214;g29800b92a4b_0_150"/>
          <p:cNvSpPr txBox="1"/>
          <p:nvPr>
            <p:ph idx="12" type="sldNum"/>
          </p:nvPr>
        </p:nvSpPr>
        <p:spPr>
          <a:xfrm>
            <a:off x="8737600" y="6248400"/>
            <a:ext cx="25401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pic>
        <p:nvPicPr>
          <p:cNvPr id="215" name="Google Shape;215;g29800b92a4b_0_150"/>
          <p:cNvPicPr preferRelativeResize="0"/>
          <p:nvPr/>
        </p:nvPicPr>
        <p:blipFill rotWithShape="1">
          <a:blip r:embed="rId3">
            <a:alphaModFix/>
          </a:blip>
          <a:srcRect b="0" l="0" r="0" t="0"/>
          <a:stretch/>
        </p:blipFill>
        <p:spPr>
          <a:xfrm>
            <a:off x="4510508" y="2415650"/>
            <a:ext cx="3832749" cy="3832749"/>
          </a:xfrm>
          <a:prstGeom prst="rect">
            <a:avLst/>
          </a:prstGeom>
          <a:noFill/>
          <a:ln>
            <a:noFill/>
          </a:ln>
        </p:spPr>
      </p:pic>
      <p:sp>
        <p:nvSpPr>
          <p:cNvPr id="216" name="Google Shape;216;g29800b92a4b_0_150"/>
          <p:cNvSpPr txBox="1"/>
          <p:nvPr>
            <p:ph idx="1" type="body"/>
          </p:nvPr>
        </p:nvSpPr>
        <p:spPr>
          <a:xfrm>
            <a:off x="735425" y="1439625"/>
            <a:ext cx="11382900" cy="1952400"/>
          </a:xfrm>
          <a:prstGeom prst="rect">
            <a:avLst/>
          </a:prstGeom>
          <a:noFill/>
          <a:ln>
            <a:noFill/>
          </a:ln>
        </p:spPr>
        <p:txBody>
          <a:bodyPr anchorCtr="0" anchor="t" bIns="45700" lIns="91425" spcFirstLastPara="1" rIns="91425" wrap="square" tIns="45700">
            <a:normAutofit/>
          </a:bodyPr>
          <a:lstStyle/>
          <a:p>
            <a:pPr indent="0" lvl="0" marL="0" rtl="0" algn="ctr">
              <a:lnSpc>
                <a:spcPct val="95000"/>
              </a:lnSpc>
              <a:spcBef>
                <a:spcPts val="1000"/>
              </a:spcBef>
              <a:spcAft>
                <a:spcPts val="0"/>
              </a:spcAft>
              <a:buSzPts val="2380"/>
              <a:buNone/>
            </a:pPr>
            <a:r>
              <a:rPr b="1" lang="en-US" sz="1979">
                <a:latin typeface="Exo"/>
                <a:ea typeface="Exo"/>
                <a:cs typeface="Exo"/>
                <a:sym typeface="Exo"/>
              </a:rPr>
              <a:t>Dựa vào features nào để dự đoán giá trị cho bài toán Time Series?</a:t>
            </a:r>
            <a:endParaRPr b="1" sz="1979">
              <a:latin typeface="Exo"/>
              <a:ea typeface="Exo"/>
              <a:cs typeface="Exo"/>
              <a:sym typeface="Ex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29800b92a4b_0_124"/>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222" name="Google Shape;222;g29800b92a4b_0_124"/>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223" name="Google Shape;223;g29800b92a4b_0_124"/>
          <p:cNvSpPr/>
          <p:nvPr/>
        </p:nvSpPr>
        <p:spPr>
          <a:xfrm>
            <a:off x="5106978" y="203442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31F26"/>
                </a:solidFill>
                <a:latin typeface="Exo"/>
                <a:ea typeface="Exo"/>
                <a:cs typeface="Exo"/>
                <a:sym typeface="Exo"/>
              </a:rPr>
              <a:t>   1. Dữ liệu dạng Time Series</a:t>
            </a:r>
            <a:endParaRPr b="1" i="0" sz="2000" u="none" cap="none" strike="noStrike">
              <a:solidFill>
                <a:srgbClr val="E31F26"/>
              </a:solidFill>
              <a:latin typeface="Exo"/>
              <a:ea typeface="Exo"/>
              <a:cs typeface="Exo"/>
              <a:sym typeface="Exo"/>
            </a:endParaRPr>
          </a:p>
        </p:txBody>
      </p:sp>
      <p:sp>
        <p:nvSpPr>
          <p:cNvPr id="224" name="Google Shape;224;g29800b92a4b_0_124"/>
          <p:cNvSpPr/>
          <p:nvPr/>
        </p:nvSpPr>
        <p:spPr>
          <a:xfrm>
            <a:off x="5106978" y="3934426"/>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3. Practices</a:t>
            </a:r>
            <a:endParaRPr b="0" i="0" sz="2000" u="none" cap="none" strike="noStrike">
              <a:solidFill>
                <a:schemeClr val="dk1"/>
              </a:solidFill>
              <a:latin typeface="Calibri"/>
              <a:ea typeface="Calibri"/>
              <a:cs typeface="Calibri"/>
              <a:sym typeface="Calibri"/>
            </a:endParaRPr>
          </a:p>
        </p:txBody>
      </p:sp>
      <p:sp>
        <p:nvSpPr>
          <p:cNvPr id="225" name="Google Shape;225;g29800b92a4b_0_124"/>
          <p:cNvSpPr/>
          <p:nvPr/>
        </p:nvSpPr>
        <p:spPr>
          <a:xfrm>
            <a:off x="5106978" y="2984428"/>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lt1"/>
                </a:solidFill>
                <a:latin typeface="Exo"/>
                <a:ea typeface="Exo"/>
                <a:cs typeface="Exo"/>
                <a:sym typeface="Exo"/>
              </a:rPr>
              <a:t>   2. ARIMA Autoregressive - Moving Average</a:t>
            </a:r>
            <a:endParaRPr b="1" i="0" sz="2000" u="none" cap="none" strike="noStrike">
              <a:solidFill>
                <a:schemeClr val="lt1"/>
              </a:solidFill>
              <a:latin typeface="Exo"/>
              <a:ea typeface="Exo"/>
              <a:cs typeface="Exo"/>
              <a:sym typeface="Exo"/>
            </a:endParaRPr>
          </a:p>
        </p:txBody>
      </p:sp>
      <p:pic>
        <p:nvPicPr>
          <p:cNvPr id="226" name="Google Shape;226;g29800b92a4b_0_124"/>
          <p:cNvPicPr preferRelativeResize="0"/>
          <p:nvPr/>
        </p:nvPicPr>
        <p:blipFill rotWithShape="1">
          <a:blip r:embed="rId4">
            <a:alphaModFix/>
          </a:blip>
          <a:srcRect b="0" l="0" r="0" t="0"/>
          <a:stretch/>
        </p:blipFill>
        <p:spPr>
          <a:xfrm>
            <a:off x="10949500" y="2174875"/>
            <a:ext cx="469351" cy="491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CCCCCC"/>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2022-09-07T10:58:32Z</dcterms:created>
  <dc:creator>admin</dc:creator>
</cp:coreProperties>
</file>